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slides/slide20.xml" ContentType="application/vnd.openxmlformats-officedocument.presentationml.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9"/>
  </p:notesMasterIdLst>
  <p:sldIdLst>
    <p:sldId id="257" r:id="rId2"/>
    <p:sldId id="346" r:id="rId3"/>
    <p:sldId id="258" r:id="rId4"/>
    <p:sldId id="259" r:id="rId5"/>
    <p:sldId id="268" r:id="rId6"/>
    <p:sldId id="267" r:id="rId7"/>
    <p:sldId id="275" r:id="rId8"/>
    <p:sldId id="276" r:id="rId9"/>
    <p:sldId id="483" r:id="rId10"/>
    <p:sldId id="400" r:id="rId11"/>
    <p:sldId id="273" r:id="rId12"/>
    <p:sldId id="312" r:id="rId13"/>
    <p:sldId id="313" r:id="rId14"/>
    <p:sldId id="492" r:id="rId15"/>
    <p:sldId id="493" r:id="rId16"/>
    <p:sldId id="349" r:id="rId17"/>
    <p:sldId id="470" r:id="rId18"/>
    <p:sldId id="337" r:id="rId19"/>
    <p:sldId id="494" r:id="rId20"/>
    <p:sldId id="322" r:id="rId21"/>
    <p:sldId id="457" r:id="rId22"/>
    <p:sldId id="456" r:id="rId23"/>
    <p:sldId id="472" r:id="rId24"/>
    <p:sldId id="453" r:id="rId25"/>
    <p:sldId id="347" r:id="rId26"/>
    <p:sldId id="277" r:id="rId27"/>
    <p:sldId id="485" r:id="rId28"/>
    <p:sldId id="340" r:id="rId29"/>
    <p:sldId id="495" r:id="rId30"/>
    <p:sldId id="448" r:id="rId31"/>
    <p:sldId id="454" r:id="rId32"/>
    <p:sldId id="342" r:id="rId33"/>
    <p:sldId id="479" r:id="rId34"/>
    <p:sldId id="491" r:id="rId35"/>
    <p:sldId id="452" r:id="rId36"/>
    <p:sldId id="455" r:id="rId37"/>
    <p:sldId id="477" r:id="rId38"/>
    <p:sldId id="478" r:id="rId39"/>
    <p:sldId id="482" r:id="rId40"/>
    <p:sldId id="486" r:id="rId41"/>
    <p:sldId id="481" r:id="rId42"/>
    <p:sldId id="264" r:id="rId43"/>
    <p:sldId id="490" r:id="rId44"/>
    <p:sldId id="489" r:id="rId45"/>
    <p:sldId id="488" r:id="rId46"/>
    <p:sldId id="283" r:id="rId47"/>
    <p:sldId id="289" r:id="rId48"/>
    <p:sldId id="297" r:id="rId49"/>
    <p:sldId id="298" r:id="rId50"/>
    <p:sldId id="334" r:id="rId51"/>
    <p:sldId id="335" r:id="rId52"/>
    <p:sldId id="361" r:id="rId53"/>
    <p:sldId id="363" r:id="rId54"/>
    <p:sldId id="364" r:id="rId55"/>
    <p:sldId id="345" r:id="rId56"/>
    <p:sldId id="458" r:id="rId57"/>
    <p:sldId id="460" r:id="rId58"/>
    <p:sldId id="459" r:id="rId59"/>
    <p:sldId id="368" r:id="rId60"/>
    <p:sldId id="401" r:id="rId61"/>
    <p:sldId id="348" r:id="rId62"/>
    <p:sldId id="370" r:id="rId63"/>
    <p:sldId id="373" r:id="rId64"/>
    <p:sldId id="375" r:id="rId65"/>
    <p:sldId id="377" r:id="rId66"/>
    <p:sldId id="379" r:id="rId67"/>
    <p:sldId id="465" r:id="rId68"/>
    <p:sldId id="383" r:id="rId69"/>
    <p:sldId id="387" r:id="rId70"/>
    <p:sldId id="389" r:id="rId71"/>
    <p:sldId id="391" r:id="rId72"/>
    <p:sldId id="394" r:id="rId73"/>
    <p:sldId id="395" r:id="rId74"/>
    <p:sldId id="397" r:id="rId75"/>
    <p:sldId id="398" r:id="rId76"/>
    <p:sldId id="369" r:id="rId77"/>
    <p:sldId id="461" r:id="rId78"/>
    <p:sldId id="463" r:id="rId79"/>
    <p:sldId id="468" r:id="rId80"/>
    <p:sldId id="466" r:id="rId81"/>
    <p:sldId id="467" r:id="rId82"/>
    <p:sldId id="462" r:id="rId83"/>
    <p:sldId id="420" r:id="rId84"/>
    <p:sldId id="426" r:id="rId85"/>
    <p:sldId id="399" r:id="rId86"/>
    <p:sldId id="423" r:id="rId87"/>
    <p:sldId id="424" r:id="rId88"/>
    <p:sldId id="425" r:id="rId89"/>
    <p:sldId id="341" r:id="rId90"/>
    <p:sldId id="343" r:id="rId91"/>
    <p:sldId id="421" r:id="rId92"/>
    <p:sldId id="403" r:id="rId93"/>
    <p:sldId id="429" r:id="rId94"/>
    <p:sldId id="431" r:id="rId95"/>
    <p:sldId id="430" r:id="rId96"/>
    <p:sldId id="433" r:id="rId97"/>
    <p:sldId id="436" r:id="rId98"/>
    <p:sldId id="434" r:id="rId99"/>
    <p:sldId id="437" r:id="rId100"/>
    <p:sldId id="438" r:id="rId101"/>
    <p:sldId id="439" r:id="rId102"/>
    <p:sldId id="446" r:id="rId103"/>
    <p:sldId id="440" r:id="rId104"/>
    <p:sldId id="445" r:id="rId105"/>
    <p:sldId id="443" r:id="rId106"/>
    <p:sldId id="444" r:id="rId107"/>
    <p:sldId id="441" r:id="rId108"/>
    <p:sldId id="435" r:id="rId109"/>
    <p:sldId id="432" r:id="rId110"/>
    <p:sldId id="415" r:id="rId111"/>
    <p:sldId id="416" r:id="rId112"/>
    <p:sldId id="417" r:id="rId113"/>
    <p:sldId id="418" r:id="rId114"/>
    <p:sldId id="419" r:id="rId115"/>
    <p:sldId id="405" r:id="rId116"/>
    <p:sldId id="406" r:id="rId117"/>
    <p:sldId id="407" r:id="rId118"/>
    <p:sldId id="408" r:id="rId119"/>
    <p:sldId id="409" r:id="rId120"/>
    <p:sldId id="410" r:id="rId121"/>
    <p:sldId id="411" r:id="rId122"/>
    <p:sldId id="412" r:id="rId123"/>
    <p:sldId id="413" r:id="rId124"/>
    <p:sldId id="360" r:id="rId125"/>
    <p:sldId id="362" r:id="rId126"/>
    <p:sldId id="350" r:id="rId127"/>
    <p:sldId id="487" r:id="rId128"/>
    <p:sldId id="359" r:id="rId129"/>
    <p:sldId id="351" r:id="rId130"/>
    <p:sldId id="352" r:id="rId131"/>
    <p:sldId id="333" r:id="rId132"/>
    <p:sldId id="353" r:id="rId133"/>
    <p:sldId id="354" r:id="rId134"/>
    <p:sldId id="355" r:id="rId135"/>
    <p:sldId id="356" r:id="rId136"/>
    <p:sldId id="422" r:id="rId137"/>
    <p:sldId id="332" r:id="rId1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CC"/>
    <a:srgbClr val="77D9E8"/>
    <a:srgbClr val="D60093"/>
    <a:srgbClr val="0F6FC6"/>
    <a:srgbClr val="FF3300"/>
    <a:srgbClr val="FF0066"/>
    <a:srgbClr val="000000"/>
    <a:srgbClr val="09229F"/>
    <a:srgbClr val="C9FAFC"/>
    <a:srgbClr val="F2F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9" autoAdjust="0"/>
    <p:restoredTop sz="95888" autoAdjust="0"/>
  </p:normalViewPr>
  <p:slideViewPr>
    <p:cSldViewPr>
      <p:cViewPr>
        <p:scale>
          <a:sx n="70" d="100"/>
          <a:sy n="70" d="100"/>
        </p:scale>
        <p:origin x="-12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3E4B4-F1FA-4AC2-B2AD-8C2962D9E8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D5E6DE4D-DA99-42C3-A0BC-F98AE79B4343}" type="pres">
      <dgm:prSet presAssocID="{3943E4B4-F1FA-4AC2-B2AD-8C2962D9E855}" presName="linear" presStyleCnt="0">
        <dgm:presLayoutVars>
          <dgm:dir/>
          <dgm:resizeHandles val="exact"/>
        </dgm:presLayoutVars>
      </dgm:prSet>
      <dgm:spPr/>
      <dgm:t>
        <a:bodyPr/>
        <a:lstStyle/>
        <a:p>
          <a:endParaRPr lang="it-IT"/>
        </a:p>
      </dgm:t>
    </dgm:pt>
  </dgm:ptLst>
  <dgm:cxnLst>
    <dgm:cxn modelId="{D6902621-4B7B-4C30-BE29-586FCAB3D2EB}" type="presOf" srcId="{3943E4B4-F1FA-4AC2-B2AD-8C2962D9E855}" destId="{D5E6DE4D-DA99-42C3-A0BC-F98AE79B4343}" srcOrd="0"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3E4B4-F1FA-4AC2-B2AD-8C2962D9E8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D5E6DE4D-DA99-42C3-A0BC-F98AE79B4343}" type="pres">
      <dgm:prSet presAssocID="{3943E4B4-F1FA-4AC2-B2AD-8C2962D9E855}" presName="linear" presStyleCnt="0">
        <dgm:presLayoutVars>
          <dgm:dir/>
          <dgm:resizeHandles val="exact"/>
        </dgm:presLayoutVars>
      </dgm:prSet>
      <dgm:spPr/>
      <dgm:t>
        <a:bodyPr/>
        <a:lstStyle/>
        <a:p>
          <a:endParaRPr lang="it-IT"/>
        </a:p>
      </dgm:t>
    </dgm:pt>
  </dgm:ptLst>
  <dgm:cxnLst>
    <dgm:cxn modelId="{06083DFD-137D-486D-8AED-7047F5391AC7}" type="presOf" srcId="{3943E4B4-F1FA-4AC2-B2AD-8C2962D9E855}" destId="{D5E6DE4D-DA99-42C3-A0BC-F98AE79B4343}" srcOrd="0"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43E4B4-F1FA-4AC2-B2AD-8C2962D9E8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D5E6DE4D-DA99-42C3-A0BC-F98AE79B4343}" type="pres">
      <dgm:prSet presAssocID="{3943E4B4-F1FA-4AC2-B2AD-8C2962D9E855}" presName="linear" presStyleCnt="0">
        <dgm:presLayoutVars>
          <dgm:dir/>
          <dgm:resizeHandles val="exact"/>
        </dgm:presLayoutVars>
      </dgm:prSet>
      <dgm:spPr/>
      <dgm:t>
        <a:bodyPr/>
        <a:lstStyle/>
        <a:p>
          <a:endParaRPr lang="it-IT"/>
        </a:p>
      </dgm:t>
    </dgm:pt>
  </dgm:ptLst>
  <dgm:cxnLst>
    <dgm:cxn modelId="{BC8ACA7C-670E-45AA-8D4D-5BA6698AC90F}" type="presOf" srcId="{3943E4B4-F1FA-4AC2-B2AD-8C2962D9E855}" destId="{D5E6DE4D-DA99-42C3-A0BC-F98AE79B4343}" srcOrd="0"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3E4B4-F1FA-4AC2-B2AD-8C2962D9E8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D5E6DE4D-DA99-42C3-A0BC-F98AE79B4343}" type="pres">
      <dgm:prSet presAssocID="{3943E4B4-F1FA-4AC2-B2AD-8C2962D9E855}" presName="linear" presStyleCnt="0">
        <dgm:presLayoutVars>
          <dgm:dir/>
          <dgm:resizeHandles val="exact"/>
        </dgm:presLayoutVars>
      </dgm:prSet>
      <dgm:spPr/>
      <dgm:t>
        <a:bodyPr/>
        <a:lstStyle/>
        <a:p>
          <a:endParaRPr lang="it-IT"/>
        </a:p>
      </dgm:t>
    </dgm:pt>
  </dgm:ptLst>
  <dgm:cxnLst>
    <dgm:cxn modelId="{057CF2BD-4817-4CB5-861C-C2ED047373E8}" type="presOf" srcId="{3943E4B4-F1FA-4AC2-B2AD-8C2962D9E855}" destId="{D5E6DE4D-DA99-42C3-A0BC-F98AE79B4343}" srcOrd="0"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43E4B4-F1FA-4AC2-B2AD-8C2962D9E8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D5E6DE4D-DA99-42C3-A0BC-F98AE79B4343}" type="pres">
      <dgm:prSet presAssocID="{3943E4B4-F1FA-4AC2-B2AD-8C2962D9E855}" presName="linear" presStyleCnt="0">
        <dgm:presLayoutVars>
          <dgm:dir/>
          <dgm:resizeHandles val="exact"/>
        </dgm:presLayoutVars>
      </dgm:prSet>
      <dgm:spPr/>
      <dgm:t>
        <a:bodyPr/>
        <a:lstStyle/>
        <a:p>
          <a:endParaRPr lang="it-IT"/>
        </a:p>
      </dgm:t>
    </dgm:pt>
  </dgm:ptLst>
  <dgm:cxnLst>
    <dgm:cxn modelId="{3B3FEFC8-B022-416C-B0AF-927AF6863FA6}" type="presOf" srcId="{3943E4B4-F1FA-4AC2-B2AD-8C2962D9E855}" destId="{D5E6DE4D-DA99-42C3-A0BC-F98AE79B4343}" srcOrd="0"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43E4B4-F1FA-4AC2-B2AD-8C2962D9E8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D5E6DE4D-DA99-42C3-A0BC-F98AE79B4343}" type="pres">
      <dgm:prSet presAssocID="{3943E4B4-F1FA-4AC2-B2AD-8C2962D9E855}" presName="linear" presStyleCnt="0">
        <dgm:presLayoutVars>
          <dgm:dir/>
          <dgm:resizeHandles val="exact"/>
        </dgm:presLayoutVars>
      </dgm:prSet>
      <dgm:spPr/>
      <dgm:t>
        <a:bodyPr/>
        <a:lstStyle/>
        <a:p>
          <a:endParaRPr lang="it-IT"/>
        </a:p>
      </dgm:t>
    </dgm:pt>
  </dgm:ptLst>
  <dgm:cxnLst>
    <dgm:cxn modelId="{38CD392B-8829-40DA-9E91-5D83DAC00F42}" type="presOf" srcId="{3943E4B4-F1FA-4AC2-B2AD-8C2962D9E855}" destId="{D5E6DE4D-DA99-42C3-A0BC-F98AE79B4343}" srcOrd="0"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26A5C-8F92-434A-9A97-12DF47AA6E14}" type="datetimeFigureOut">
              <a:rPr lang="it-IT" smtClean="0"/>
              <a:pPr/>
              <a:t>05/11/2011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0864C-312E-4477-A30A-9ED51838BD4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27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35</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D0336-4BC4-4228-82BA-7A127E4ED016}" type="slidenum">
              <a:rPr lang="fr-FR"/>
              <a:pPr/>
              <a:t>37</a:t>
            </a:fld>
            <a:endParaRPr lang="fr-FR"/>
          </a:p>
        </p:txBody>
      </p:sp>
      <p:sp>
        <p:nvSpPr>
          <p:cNvPr id="29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fr-FR"/>
              <a:t>Fig 1 . La pression veineuse à la cheville varie avec la pression hydrostatique selon la posture qui détermine la hauteur de  la colonne de pression. Elle est identique que le sujet soit normal ou incontinent, sauf pendant la marche où elle baisse d’autant moins que l’incontinence est plus importante. Cette différence dépend de la capacité de la pompe valvulo-musculaire à assurer le fractionnement dynamique de la pression hydrostatique.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solidFill>
                  <a:srgbClr val="FF0000"/>
                </a:solidFill>
              </a:rPr>
              <a:t>***  A REFLUSSO prevalentemente in diastole</a:t>
            </a:r>
            <a:endParaRPr lang="it-IT" dirty="0">
              <a:solidFill>
                <a:srgbClr val="FF0000"/>
              </a:solidFill>
            </a:endParaRPr>
          </a:p>
        </p:txBody>
      </p:sp>
      <p:sp>
        <p:nvSpPr>
          <p:cNvPr id="4" name="Segnaposto numero diapositiva 3"/>
          <p:cNvSpPr>
            <a:spLocks noGrp="1"/>
          </p:cNvSpPr>
          <p:nvPr>
            <p:ph type="sldNum" sz="quarter" idx="10"/>
          </p:nvPr>
        </p:nvSpPr>
        <p:spPr/>
        <p:txBody>
          <a:bodyPr/>
          <a:lstStyle/>
          <a:p>
            <a:fld id="{65C0864C-312E-4477-A30A-9ED51838BD4B}" type="slidenum">
              <a:rPr lang="it-IT" smtClean="0"/>
              <a:pPr/>
              <a:t>46</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61</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233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423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2E91D-FF95-4599-ABA8-86C6E981E68C}" type="slidenum">
              <a:rPr lang="it-IT" smtClean="0"/>
              <a:pPr/>
              <a:t>62</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76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91</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20388-7D0C-4FE5-9757-9CB41605B989}" type="slidenum">
              <a:rPr lang="es-ES"/>
              <a:pPr/>
              <a:t>110</a:t>
            </a:fld>
            <a:endParaRPr lang="es-ES"/>
          </a:p>
        </p:txBody>
      </p:sp>
      <p:sp>
        <p:nvSpPr>
          <p:cNvPr id="41986" name="Rectangle 2"/>
          <p:cNvSpPr>
            <a:spLocks noGrp="1" noRot="1" noChangeAspect="1" noChangeArrowheads="1" noTextEdit="1"/>
          </p:cNvSpPr>
          <p:nvPr>
            <p:ph type="sldImg"/>
          </p:nvPr>
        </p:nvSpPr>
        <p:spPr bwMode="auto">
          <a:xfrm>
            <a:off x="990354" y="686134"/>
            <a:ext cx="4877293" cy="3429186"/>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295" y="4344032"/>
            <a:ext cx="5029411" cy="4113834"/>
          </a:xfrm>
          <a:prstGeom prst="rect">
            <a:avLst/>
          </a:prstGeom>
          <a:solidFill>
            <a:srgbClr val="FFFFFF"/>
          </a:solidFill>
          <a:ln>
            <a:solidFill>
              <a:srgbClr val="000000"/>
            </a:solidFill>
            <a:miter lim="800000"/>
            <a:headEnd/>
            <a:tailEnd/>
          </a:ln>
        </p:spPr>
        <p:txBody>
          <a:bodyPr lIns="91426" tIns="45713" rIns="91426" bIns="45713"/>
          <a:lstStyle/>
          <a:p>
            <a:r>
              <a:rPr lang="it-IT" sz="1500" b="1" dirty="0"/>
              <a:t>Con il test di Compressione e </a:t>
            </a:r>
            <a:r>
              <a:rPr lang="it-IT" sz="1500" b="1" dirty="0" err="1"/>
              <a:t>rilasciamentoo</a:t>
            </a:r>
            <a:r>
              <a:rPr lang="it-IT" sz="1500" b="1" dirty="0"/>
              <a:t> con la manovra di PARANA, chiudendo le collaterali, abbiamo comunque, in fase di rilasciamento. un flusso retrogrado in safena in quanto esistono rientri </a:t>
            </a:r>
            <a:r>
              <a:rPr lang="it-IT" sz="1500" b="1" dirty="0" err="1"/>
              <a:t>emodinamicamenti</a:t>
            </a:r>
            <a:r>
              <a:rPr lang="it-IT" sz="1500" b="1" dirty="0"/>
              <a:t> validi lungo il suo decorso.</a:t>
            </a:r>
          </a:p>
          <a:p>
            <a:r>
              <a:rPr lang="it-IT" sz="1500" b="1" dirty="0"/>
              <a:t>E’ questa infatti la definizione di shunt di tipo 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126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D0336-4BC4-4228-82BA-7A127E4ED016}" type="slidenum">
              <a:rPr lang="fr-FR"/>
              <a:pPr/>
              <a:t>9</a:t>
            </a:fld>
            <a:endParaRPr lang="fr-FR"/>
          </a:p>
        </p:txBody>
      </p:sp>
      <p:sp>
        <p:nvSpPr>
          <p:cNvPr id="29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fr-FR"/>
              <a:t>Fig 1 . La pression veineuse à la cheville varie avec la pression hydrostatique selon la posture qui détermine la hauteur de  la colonne de pression. Elle est identique que le sujet soit normal ou incontinent, sauf pendant la marche où elle baisse d’autant moins que l’incontinence est plus importante. Cette différence dépend de la capacité de la pompe valvulo-musculaire à assurer le fractionnement dynamique de la pression hydrostatique.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11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12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13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14</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15</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1F8F4-991A-4E84-804A-E6391DE3EFE9}" type="slidenum">
              <a:rPr lang="fr-FR"/>
              <a:pPr/>
              <a:t>17</a:t>
            </a:fld>
            <a:endParaRPr lang="fr-FR"/>
          </a:p>
        </p:txBody>
      </p:sp>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fr-FR"/>
              <a:t>Fig 1 . La pression veineuse à la cheville varie avec la pression hydrostatique selon la posture qui détermine la hauteur de  la colonne de pression. Elle est identique que le sujet soit normal ou incontinent, sauf pendant la marche où elle baisse d’autant moins que l’incontinence est plus importante. Cette différence dépend de la capacité de la pompe valvulo-musculaire à assurer le fractionnement dynamique de la pression hydrostatique.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C0864C-312E-4477-A30A-9ED51838BD4B}" type="slidenum">
              <a:rPr lang="it-IT" smtClean="0"/>
              <a:pPr/>
              <a:t>25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E3079A3B-4A1B-487D-BC04-A41BB331A3B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079A3B-4A1B-487D-BC04-A41BB331A3B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079A3B-4A1B-487D-BC04-A41BB331A3B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64D1AA0-0FA2-47B4-9CEC-2AE15545C52B}" type="datetimeFigureOut">
              <a:rPr lang="it-IT" smtClean="0"/>
              <a:pPr/>
              <a:t>05/11/2011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E3079A3B-4A1B-487D-BC04-A41BB331A3B6}"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A7FB"/>
        </a:solid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4D1AA0-0FA2-47B4-9CEC-2AE15545C52B}" type="datetimeFigureOut">
              <a:rPr lang="it-IT" smtClean="0"/>
              <a:pPr/>
              <a:t>05/11/2011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079A3B-4A1B-487D-BC04-A41BB331A3B6}"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audio" Target="../media/audio1.wav"/></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1000"/>
              </a:srgbClr>
            </a:gs>
            <a:gs pos="30000">
              <a:srgbClr val="66008F"/>
            </a:gs>
            <a:gs pos="10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6" name="Titolo 1"/>
          <p:cNvSpPr>
            <a:spLocks noGrp="1"/>
          </p:cNvSpPr>
          <p:nvPr>
            <p:ph type="title"/>
          </p:nvPr>
        </p:nvSpPr>
        <p:spPr>
          <a:xfrm>
            <a:off x="374848" y="1844824"/>
            <a:ext cx="8229600" cy="2376264"/>
          </a:xfrm>
        </p:spPr>
        <p:txBody>
          <a:bodyPr>
            <a:noAutofit/>
          </a:bodyPr>
          <a:lstStyle/>
          <a:p>
            <a:pPr algn="ctr" eaLnBrk="1" hangingPunct="1"/>
            <a:r>
              <a:rPr lang="it-IT" sz="8000" b="1" dirty="0" smtClean="0">
                <a:solidFill>
                  <a:srgbClr val="FFFF00"/>
                </a:solidFill>
                <a:latin typeface="Times New Roman" pitchFamily="18" charset="0"/>
                <a:cs typeface="Times New Roman" pitchFamily="18" charset="0"/>
              </a:rPr>
              <a:t>LO SHUNT VENO-VENOSO</a:t>
            </a:r>
          </a:p>
        </p:txBody>
      </p:sp>
      <p:sp>
        <p:nvSpPr>
          <p:cNvPr id="3" name="CasellaDiTesto 2"/>
          <p:cNvSpPr txBox="1"/>
          <p:nvPr/>
        </p:nvSpPr>
        <p:spPr>
          <a:xfrm>
            <a:off x="1115616" y="4581128"/>
            <a:ext cx="4009431" cy="646331"/>
          </a:xfrm>
          <a:prstGeom prst="rect">
            <a:avLst/>
          </a:prstGeom>
          <a:noFill/>
        </p:spPr>
        <p:txBody>
          <a:bodyPr wrap="none" rtlCol="0">
            <a:spAutoFit/>
          </a:bodyPr>
          <a:lstStyle/>
          <a:p>
            <a:r>
              <a:rPr lang="it-IT" sz="3600" b="1" dirty="0" smtClean="0">
                <a:solidFill>
                  <a:srgbClr val="FFFF00"/>
                </a:solidFill>
              </a:rPr>
              <a:t>1. LA FISIOLOGIA</a:t>
            </a:r>
            <a:endParaRPr lang="it-IT" sz="3600" b="1" dirty="0">
              <a:solidFill>
                <a:srgbClr val="FFFF00"/>
              </a:solidFill>
            </a:endParaRPr>
          </a:p>
        </p:txBody>
      </p:sp>
      <p:sp>
        <p:nvSpPr>
          <p:cNvPr id="4" name="CasellaDiTesto 3"/>
          <p:cNvSpPr txBox="1"/>
          <p:nvPr/>
        </p:nvSpPr>
        <p:spPr>
          <a:xfrm>
            <a:off x="1115616" y="5374957"/>
            <a:ext cx="6969537" cy="646331"/>
          </a:xfrm>
          <a:prstGeom prst="rect">
            <a:avLst/>
          </a:prstGeom>
          <a:noFill/>
        </p:spPr>
        <p:txBody>
          <a:bodyPr wrap="none" rtlCol="0">
            <a:spAutoFit/>
          </a:bodyPr>
          <a:lstStyle/>
          <a:p>
            <a:r>
              <a:rPr lang="it-IT" sz="3600" b="1" dirty="0" smtClean="0">
                <a:solidFill>
                  <a:srgbClr val="FFFF00"/>
                </a:solidFill>
              </a:rPr>
              <a:t>2. LA PATOLOGIA (LO  SHUNT)</a:t>
            </a:r>
            <a:endParaRPr lang="it-IT" sz="3600" b="1" dirty="0">
              <a:solidFill>
                <a:srgbClr val="FFFF00"/>
              </a:solidFill>
            </a:endParaRPr>
          </a:p>
        </p:txBody>
      </p:sp>
    </p:spTree>
  </p:cSld>
  <p:clrMapOvr>
    <a:masterClrMapping/>
  </p:clrMapOvr>
  <p:transition advTm="172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2" descr="spaccato vene e valvole092.jpg"/>
          <p:cNvPicPr>
            <a:picLocks noChangeAspect="1"/>
          </p:cNvPicPr>
          <p:nvPr/>
        </p:nvPicPr>
        <p:blipFill>
          <a:blip r:embed="rId2" cstate="print"/>
          <a:srcRect/>
          <a:stretch>
            <a:fillRect/>
          </a:stretch>
        </p:blipFill>
        <p:spPr bwMode="auto">
          <a:xfrm>
            <a:off x="5132388" y="0"/>
            <a:ext cx="4011612" cy="6858000"/>
          </a:xfrm>
          <a:prstGeom prst="rect">
            <a:avLst/>
          </a:prstGeom>
          <a:noFill/>
          <a:ln w="9525">
            <a:noFill/>
            <a:miter lim="800000"/>
            <a:headEnd/>
            <a:tailEnd/>
          </a:ln>
        </p:spPr>
      </p:pic>
      <p:sp>
        <p:nvSpPr>
          <p:cNvPr id="3" name="Rettangolo 2"/>
          <p:cNvSpPr/>
          <p:nvPr/>
        </p:nvSpPr>
        <p:spPr>
          <a:xfrm>
            <a:off x="5148064" y="0"/>
            <a:ext cx="3995936" cy="6858000"/>
          </a:xfrm>
          <a:prstGeom prst="rect">
            <a:avLst/>
          </a:prstGeom>
          <a:solidFill>
            <a:schemeClr val="accent3">
              <a:lumMod val="40000"/>
              <a:lumOff val="60000"/>
              <a:alpha val="3215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5496" y="0"/>
            <a:ext cx="5184576" cy="954107"/>
          </a:xfrm>
          <a:prstGeom prst="rect">
            <a:avLst/>
          </a:prstGeom>
          <a:solidFill>
            <a:schemeClr val="accent2">
              <a:lumMod val="20000"/>
              <a:lumOff val="80000"/>
            </a:schemeClr>
          </a:solidFill>
        </p:spPr>
        <p:txBody>
          <a:bodyPr wrap="square">
            <a:spAutoFit/>
          </a:bodyPr>
          <a:lstStyle/>
          <a:p>
            <a:pPr algn="ctr"/>
            <a:r>
              <a:rPr lang="it-IT" sz="28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LA POMPA </a:t>
            </a:r>
            <a:r>
              <a:rPr lang="it-IT"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VALVULO-MUSCOLARE</a:t>
            </a:r>
            <a:endParaRPr lang="it-IT" sz="28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a:p>
            <a:pPr algn="ctr"/>
            <a:r>
              <a:rPr lang="it-IT" sz="28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(PVM)</a:t>
            </a:r>
            <a:endParaRPr lang="it-IT" sz="28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5" name="CasellaDiTesto 4"/>
          <p:cNvSpPr txBox="1"/>
          <p:nvPr/>
        </p:nvSpPr>
        <p:spPr>
          <a:xfrm>
            <a:off x="0" y="1825660"/>
            <a:ext cx="4290726" cy="523220"/>
          </a:xfrm>
          <a:prstGeom prst="rect">
            <a:avLst/>
          </a:prstGeom>
          <a:solidFill>
            <a:schemeClr val="accent1">
              <a:lumMod val="75000"/>
            </a:schemeClr>
          </a:solidFill>
        </p:spPr>
        <p:txBody>
          <a:bodyPr wrap="none" rtlCol="0">
            <a:spAutoFit/>
          </a:bodyPr>
          <a:lstStyle/>
          <a:p>
            <a:r>
              <a:rPr lang="it-IT" sz="2800" dirty="0" smtClean="0">
                <a:solidFill>
                  <a:schemeClr val="bg2"/>
                </a:solidFill>
              </a:rPr>
              <a:t>AZIONE SULLE VALVOLE</a:t>
            </a:r>
            <a:endParaRPr lang="it-IT" sz="2800" dirty="0">
              <a:solidFill>
                <a:schemeClr val="bg2"/>
              </a:solidFill>
            </a:endParaRPr>
          </a:p>
        </p:txBody>
      </p:sp>
      <p:sp>
        <p:nvSpPr>
          <p:cNvPr id="7" name="Freccia in giù 6"/>
          <p:cNvSpPr/>
          <p:nvPr/>
        </p:nvSpPr>
        <p:spPr>
          <a:xfrm>
            <a:off x="2339752" y="2564904"/>
            <a:ext cx="55664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554902" y="4077072"/>
            <a:ext cx="4099327" cy="1015663"/>
          </a:xfrm>
          <a:prstGeom prst="rect">
            <a:avLst/>
          </a:prstGeom>
          <a:solidFill>
            <a:srgbClr val="FF0000"/>
          </a:solidFill>
        </p:spPr>
        <p:txBody>
          <a:bodyPr wrap="none" rtlCol="0">
            <a:spAutoFit/>
          </a:bodyPr>
          <a:lstStyle/>
          <a:p>
            <a:pPr algn="ctr"/>
            <a:r>
              <a:rPr lang="it-IT" sz="2000" b="1" dirty="0" smtClean="0">
                <a:solidFill>
                  <a:schemeClr val="bg2"/>
                </a:solidFill>
              </a:rPr>
              <a:t>frammentazione dinamica della </a:t>
            </a:r>
          </a:p>
          <a:p>
            <a:pPr algn="ctr"/>
            <a:r>
              <a:rPr lang="it-IT" sz="2000" b="1" dirty="0" smtClean="0">
                <a:solidFill>
                  <a:schemeClr val="bg2"/>
                </a:solidFill>
              </a:rPr>
              <a:t>pressione idrostatica</a:t>
            </a:r>
          </a:p>
          <a:p>
            <a:pPr algn="ctr"/>
            <a:r>
              <a:rPr lang="it-IT" sz="2000" b="1" dirty="0" smtClean="0">
                <a:solidFill>
                  <a:schemeClr val="bg2"/>
                </a:solidFill>
              </a:rPr>
              <a:t>(FDPH)</a:t>
            </a:r>
            <a:endParaRPr lang="it-IT" sz="2000" b="1" dirty="0">
              <a:solidFill>
                <a:schemeClr val="bg2"/>
              </a:solidFill>
            </a:endParaRPr>
          </a:p>
        </p:txBody>
      </p:sp>
      <p:sp>
        <p:nvSpPr>
          <p:cNvPr id="9" name="CasellaDiTesto 8"/>
          <p:cNvSpPr txBox="1"/>
          <p:nvPr/>
        </p:nvSpPr>
        <p:spPr>
          <a:xfrm>
            <a:off x="0" y="3501008"/>
            <a:ext cx="3969676" cy="954107"/>
          </a:xfrm>
          <a:prstGeom prst="rect">
            <a:avLst/>
          </a:prstGeom>
          <a:solidFill>
            <a:schemeClr val="accent1">
              <a:lumMod val="75000"/>
            </a:schemeClr>
          </a:solidFill>
        </p:spPr>
        <p:txBody>
          <a:bodyPr wrap="none" rtlCol="0">
            <a:spAutoFit/>
          </a:bodyPr>
          <a:lstStyle/>
          <a:p>
            <a:pPr algn="ctr"/>
            <a:r>
              <a:rPr lang="it-IT" sz="2800" dirty="0" smtClean="0">
                <a:solidFill>
                  <a:schemeClr val="bg2"/>
                </a:solidFill>
              </a:rPr>
              <a:t>AZIONE SULLA MASSA</a:t>
            </a:r>
          </a:p>
          <a:p>
            <a:pPr algn="ctr"/>
            <a:r>
              <a:rPr lang="it-IT" sz="2800" dirty="0" smtClean="0">
                <a:solidFill>
                  <a:schemeClr val="bg2"/>
                </a:solidFill>
              </a:rPr>
              <a:t> SANGUIGNA</a:t>
            </a:r>
            <a:endParaRPr lang="it-IT" sz="2800" dirty="0">
              <a:solidFill>
                <a:schemeClr val="bg2"/>
              </a:solidFill>
            </a:endParaRPr>
          </a:p>
        </p:txBody>
      </p:sp>
      <p:sp>
        <p:nvSpPr>
          <p:cNvPr id="11" name="CasellaDiTesto 10"/>
          <p:cNvSpPr txBox="1"/>
          <p:nvPr/>
        </p:nvSpPr>
        <p:spPr>
          <a:xfrm>
            <a:off x="94967" y="4509120"/>
            <a:ext cx="4422878" cy="1015663"/>
          </a:xfrm>
          <a:prstGeom prst="rect">
            <a:avLst/>
          </a:prstGeom>
          <a:solidFill>
            <a:srgbClr val="7030A0"/>
          </a:solidFill>
        </p:spPr>
        <p:txBody>
          <a:bodyPr wrap="none" rtlCol="0">
            <a:spAutoFit/>
          </a:bodyPr>
          <a:lstStyle/>
          <a:p>
            <a:pPr algn="ctr"/>
            <a:r>
              <a:rPr lang="it-IT" sz="2000" dirty="0" smtClean="0">
                <a:solidFill>
                  <a:schemeClr val="bg2"/>
                </a:solidFill>
              </a:rPr>
              <a:t>spremitura </a:t>
            </a:r>
          </a:p>
          <a:p>
            <a:pPr algn="ctr"/>
            <a:r>
              <a:rPr lang="it-IT" sz="2000" dirty="0" smtClean="0">
                <a:solidFill>
                  <a:schemeClr val="bg2"/>
                </a:solidFill>
              </a:rPr>
              <a:t>e svuotamento</a:t>
            </a:r>
          </a:p>
          <a:p>
            <a:pPr algn="ctr"/>
            <a:r>
              <a:rPr lang="it-IT" sz="2000" dirty="0" smtClean="0">
                <a:solidFill>
                  <a:schemeClr val="bg2"/>
                </a:solidFill>
              </a:rPr>
              <a:t>(</a:t>
            </a:r>
            <a:r>
              <a:rPr lang="it-IT" sz="2000" b="1" dirty="0" smtClean="0">
                <a:solidFill>
                  <a:schemeClr val="bg2"/>
                </a:solidFill>
              </a:rPr>
              <a:t>pressione  della sistole muscolare)</a:t>
            </a:r>
            <a:endParaRPr lang="it-IT" sz="2000" dirty="0">
              <a:solidFill>
                <a:schemeClr val="bg2"/>
              </a:solidFill>
            </a:endParaRPr>
          </a:p>
        </p:txBody>
      </p:sp>
      <p:sp>
        <p:nvSpPr>
          <p:cNvPr id="12" name="Ovale 11"/>
          <p:cNvSpPr/>
          <p:nvPr/>
        </p:nvSpPr>
        <p:spPr>
          <a:xfrm>
            <a:off x="8028384" y="537321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7956376" y="501317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7812360" y="573325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993703" y="5581689"/>
            <a:ext cx="2564869" cy="1015663"/>
          </a:xfrm>
          <a:prstGeom prst="rect">
            <a:avLst/>
          </a:prstGeom>
          <a:solidFill>
            <a:srgbClr val="7030A0"/>
          </a:solidFill>
        </p:spPr>
        <p:txBody>
          <a:bodyPr wrap="none" rtlCol="0">
            <a:spAutoFit/>
          </a:bodyPr>
          <a:lstStyle/>
          <a:p>
            <a:pPr algn="ctr"/>
            <a:r>
              <a:rPr lang="it-IT" sz="2000" dirty="0" smtClean="0">
                <a:solidFill>
                  <a:schemeClr val="bg2"/>
                </a:solidFill>
              </a:rPr>
              <a:t>dilatazione</a:t>
            </a:r>
          </a:p>
          <a:p>
            <a:pPr algn="ctr"/>
            <a:r>
              <a:rPr lang="it-IT" sz="2000" dirty="0" smtClean="0">
                <a:solidFill>
                  <a:schemeClr val="bg2"/>
                </a:solidFill>
              </a:rPr>
              <a:t> e  riempimento</a:t>
            </a:r>
          </a:p>
          <a:p>
            <a:pPr algn="ctr"/>
            <a:r>
              <a:rPr lang="it-IT" sz="2000" dirty="0" smtClean="0">
                <a:solidFill>
                  <a:schemeClr val="bg2"/>
                </a:solidFill>
              </a:rPr>
              <a:t>(</a:t>
            </a:r>
            <a:r>
              <a:rPr lang="it-IT" sz="2000" b="1" dirty="0" smtClean="0">
                <a:solidFill>
                  <a:schemeClr val="bg2"/>
                </a:solidFill>
              </a:rPr>
              <a:t>pressione  residua</a:t>
            </a:r>
            <a:r>
              <a:rPr lang="it-IT" sz="2000" dirty="0" smtClean="0">
                <a:solidFill>
                  <a:schemeClr val="bg2"/>
                </a:solidFill>
              </a:rPr>
              <a:t>)</a:t>
            </a:r>
            <a:endParaRPr lang="it-IT" sz="2000" dirty="0">
              <a:solidFill>
                <a:schemeClr val="bg2"/>
              </a:solidFill>
            </a:endParaRPr>
          </a:p>
        </p:txBody>
      </p:sp>
      <p:sp>
        <p:nvSpPr>
          <p:cNvPr id="40" name="Ovale 39"/>
          <p:cNvSpPr/>
          <p:nvPr/>
        </p:nvSpPr>
        <p:spPr>
          <a:xfrm>
            <a:off x="7884368" y="551723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8100392" y="573325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7884368" y="609329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7740352" y="623731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7956376" y="630932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a:off x="7956376" y="566124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7884368" y="587727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8028384" y="558924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a:off x="8100392" y="551723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8028384" y="602128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0" y="2204864"/>
            <a:ext cx="2088232" cy="14401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a destra 51"/>
          <p:cNvSpPr/>
          <p:nvPr/>
        </p:nvSpPr>
        <p:spPr>
          <a:xfrm>
            <a:off x="0" y="4293096"/>
            <a:ext cx="2088232" cy="14401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7668344" y="278092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7308304" y="227687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7596336" y="2564904"/>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p:nvPr/>
        </p:nvSpPr>
        <p:spPr>
          <a:xfrm>
            <a:off x="7812360" y="299695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7884368" y="314096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a:off x="7596336" y="350100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7956376" y="2924944"/>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8460432" y="306896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8172400" y="306896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7668344" y="335699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7956376" y="486916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p:cNvSpPr/>
          <p:nvPr/>
        </p:nvSpPr>
        <p:spPr>
          <a:xfrm>
            <a:off x="8172400" y="494116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8100392" y="522920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7956376" y="530120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7956376" y="515719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7596336" y="537321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p:nvPr/>
        </p:nvSpPr>
        <p:spPr>
          <a:xfrm>
            <a:off x="7308304" y="566124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p:nvPr/>
        </p:nvSpPr>
        <p:spPr>
          <a:xfrm>
            <a:off x="7164288" y="587727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8172400" y="515719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a:off x="8028384" y="443711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a:off x="8316416" y="393305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8028384" y="465313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a:off x="7740352" y="602128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p:nvPr/>
        </p:nvSpPr>
        <p:spPr>
          <a:xfrm>
            <a:off x="8100392" y="407707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p:nvPr/>
        </p:nvSpPr>
        <p:spPr>
          <a:xfrm>
            <a:off x="8100392" y="537321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a:off x="7596336" y="2204864"/>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a:off x="7596336" y="234888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p:cNvSpPr/>
          <p:nvPr/>
        </p:nvSpPr>
        <p:spPr>
          <a:xfrm>
            <a:off x="7812360" y="263691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7380312" y="213285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a:off x="7668344" y="249289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7452320" y="242088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p:nvPr/>
        </p:nvSpPr>
        <p:spPr>
          <a:xfrm>
            <a:off x="7596336" y="263691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7812360" y="285293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p:cNvSpPr/>
          <p:nvPr/>
        </p:nvSpPr>
        <p:spPr>
          <a:xfrm>
            <a:off x="6588224" y="134076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p:nvPr/>
        </p:nvSpPr>
        <p:spPr>
          <a:xfrm>
            <a:off x="6876256" y="1484784"/>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p:cNvSpPr/>
          <p:nvPr/>
        </p:nvSpPr>
        <p:spPr>
          <a:xfrm>
            <a:off x="7092280" y="162880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vale 89"/>
          <p:cNvSpPr/>
          <p:nvPr/>
        </p:nvSpPr>
        <p:spPr>
          <a:xfrm>
            <a:off x="6948264" y="155679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Ovale 90"/>
          <p:cNvSpPr/>
          <p:nvPr/>
        </p:nvSpPr>
        <p:spPr>
          <a:xfrm>
            <a:off x="6876256" y="141277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a:off x="7236296" y="177281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Ovale 92"/>
          <p:cNvSpPr/>
          <p:nvPr/>
        </p:nvSpPr>
        <p:spPr>
          <a:xfrm>
            <a:off x="7092280" y="191683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a destra 50"/>
          <p:cNvSpPr/>
          <p:nvPr/>
        </p:nvSpPr>
        <p:spPr>
          <a:xfrm>
            <a:off x="0" y="6713984"/>
            <a:ext cx="2088232" cy="14401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Freccia in su 94"/>
          <p:cNvSpPr/>
          <p:nvPr/>
        </p:nvSpPr>
        <p:spPr>
          <a:xfrm rot="16853295">
            <a:off x="8524619" y="2714954"/>
            <a:ext cx="233804" cy="97840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Freccia in su 97"/>
          <p:cNvSpPr/>
          <p:nvPr/>
        </p:nvSpPr>
        <p:spPr>
          <a:xfrm rot="1365432">
            <a:off x="7417767" y="3213484"/>
            <a:ext cx="199520" cy="97840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Freccia in su 98"/>
          <p:cNvSpPr/>
          <p:nvPr/>
        </p:nvSpPr>
        <p:spPr>
          <a:xfrm rot="1051797">
            <a:off x="6514265" y="1856384"/>
            <a:ext cx="227613" cy="97840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Freccia in su 99"/>
          <p:cNvSpPr/>
          <p:nvPr/>
        </p:nvSpPr>
        <p:spPr>
          <a:xfrm rot="2167285">
            <a:off x="7071712" y="5504810"/>
            <a:ext cx="217667" cy="97840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Figura a mano libera 102"/>
          <p:cNvSpPr/>
          <p:nvPr/>
        </p:nvSpPr>
        <p:spPr>
          <a:xfrm>
            <a:off x="8028384" y="5855481"/>
            <a:ext cx="439947" cy="741871"/>
          </a:xfrm>
          <a:custGeom>
            <a:avLst/>
            <a:gdLst>
              <a:gd name="connsiteX0" fmla="*/ 439947 w 439947"/>
              <a:gd name="connsiteY0" fmla="*/ 741871 h 741871"/>
              <a:gd name="connsiteX1" fmla="*/ 370935 w 439947"/>
              <a:gd name="connsiteY1" fmla="*/ 603849 h 741871"/>
              <a:gd name="connsiteX2" fmla="*/ 60385 w 439947"/>
              <a:gd name="connsiteY2" fmla="*/ 362309 h 741871"/>
              <a:gd name="connsiteX3" fmla="*/ 8626 w 439947"/>
              <a:gd name="connsiteY3" fmla="*/ 120769 h 741871"/>
              <a:gd name="connsiteX4" fmla="*/ 8626 w 439947"/>
              <a:gd name="connsiteY4" fmla="*/ 0 h 74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47" h="741871">
                <a:moveTo>
                  <a:pt x="439947" y="741871"/>
                </a:moveTo>
                <a:cubicBezTo>
                  <a:pt x="437071" y="704490"/>
                  <a:pt x="434195" y="667109"/>
                  <a:pt x="370935" y="603849"/>
                </a:cubicBezTo>
                <a:cubicBezTo>
                  <a:pt x="307675" y="540589"/>
                  <a:pt x="120770" y="442822"/>
                  <a:pt x="60385" y="362309"/>
                </a:cubicBezTo>
                <a:cubicBezTo>
                  <a:pt x="0" y="281796"/>
                  <a:pt x="17253" y="181154"/>
                  <a:pt x="8626" y="120769"/>
                </a:cubicBezTo>
                <a:cubicBezTo>
                  <a:pt x="0" y="60384"/>
                  <a:pt x="4313" y="30192"/>
                  <a:pt x="8626" y="0"/>
                </a:cubicBezTo>
              </a:path>
            </a:pathLst>
          </a:custGeom>
          <a:ln w="762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4" name="Freccia in su 103"/>
          <p:cNvSpPr/>
          <p:nvPr/>
        </p:nvSpPr>
        <p:spPr>
          <a:xfrm>
            <a:off x="7956376" y="5676282"/>
            <a:ext cx="144016" cy="25832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CasellaDiTesto 95"/>
          <p:cNvSpPr txBox="1"/>
          <p:nvPr/>
        </p:nvSpPr>
        <p:spPr>
          <a:xfrm>
            <a:off x="0" y="982469"/>
            <a:ext cx="5101461" cy="646331"/>
          </a:xfrm>
          <a:prstGeom prst="rect">
            <a:avLst/>
          </a:prstGeom>
          <a:solidFill>
            <a:schemeClr val="accent1"/>
          </a:solidFill>
        </p:spPr>
        <p:txBody>
          <a:bodyPr wrap="none" rtlCol="0">
            <a:spAutoFit/>
          </a:bodyPr>
          <a:lstStyle/>
          <a:p>
            <a:pPr algn="ctr"/>
            <a:r>
              <a:rPr lang="it-IT" dirty="0" smtClean="0">
                <a:solidFill>
                  <a:schemeClr val="accent4">
                    <a:lumMod val="20000"/>
                    <a:lumOff val="80000"/>
                  </a:schemeClr>
                </a:solidFill>
              </a:rPr>
              <a:t>Scarica la pressione sulla massa sanguigna e si</a:t>
            </a:r>
          </a:p>
          <a:p>
            <a:pPr algn="ctr"/>
            <a:r>
              <a:rPr lang="it-IT" dirty="0" smtClean="0">
                <a:solidFill>
                  <a:schemeClr val="accent4">
                    <a:lumMod val="20000"/>
                    <a:lumOff val="80000"/>
                  </a:schemeClr>
                </a:solidFill>
              </a:rPr>
              <a:t> trasmette (principio di Pascal) sui lembi valvolari</a:t>
            </a:r>
            <a:endParaRPr lang="it-IT" dirty="0">
              <a:solidFill>
                <a:schemeClr val="accent4">
                  <a:lumMod val="20000"/>
                  <a:lumOff val="80000"/>
                </a:schemeClr>
              </a:solidFill>
            </a:endParaRPr>
          </a:p>
        </p:txBody>
      </p:sp>
      <p:sp>
        <p:nvSpPr>
          <p:cNvPr id="97" name="CasellaDiTesto 96"/>
          <p:cNvSpPr txBox="1"/>
          <p:nvPr/>
        </p:nvSpPr>
        <p:spPr>
          <a:xfrm>
            <a:off x="395536" y="1340768"/>
            <a:ext cx="1577676" cy="369332"/>
          </a:xfrm>
          <a:prstGeom prst="rect">
            <a:avLst/>
          </a:prstGeom>
          <a:noFill/>
        </p:spPr>
        <p:txBody>
          <a:bodyPr wrap="none" rtlCol="0">
            <a:spAutoFit/>
          </a:bodyPr>
          <a:lstStyle/>
          <a:p>
            <a:r>
              <a:rPr lang="it-IT" dirty="0" err="1" smtClean="0"/>
              <a:t>……………………</a:t>
            </a:r>
            <a:r>
              <a:rPr lang="it-IT"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2000"/>
                                        <p:tgtEl>
                                          <p:spTgt spid="96"/>
                                        </p:tgtEl>
                                      </p:cBhvr>
                                    </p:animEffect>
                                  </p:childTnLst>
                                </p:cTn>
                              </p:par>
                            </p:childTnLst>
                          </p:cTn>
                        </p:par>
                        <p:par>
                          <p:cTn id="12" fill="hold">
                            <p:stCondLst>
                              <p:cond delay="4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97"/>
                                        </p:tgtEl>
                                        <p:attrNameLst>
                                          <p:attrName>style.visibility</p:attrName>
                                        </p:attrNameLst>
                                      </p:cBhvr>
                                      <p:to>
                                        <p:strVal val="visible"/>
                                      </p:to>
                                    </p:set>
                                    <p:anim calcmode="discrete" valueType="clr">
                                      <p:cBhvr override="childStyle">
                                        <p:cTn id="15" dur="2000"/>
                                        <p:tgtEl>
                                          <p:spTgt spid="97"/>
                                        </p:tgtEl>
                                        <p:attrNameLst>
                                          <p:attrName>style.color</p:attrName>
                                        </p:attrNameLst>
                                      </p:cBhvr>
                                      <p:tavLst>
                                        <p:tav tm="0">
                                          <p:val>
                                            <p:clrVal>
                                              <a:schemeClr val="accent2"/>
                                            </p:clrVal>
                                          </p:val>
                                        </p:tav>
                                        <p:tav tm="50000">
                                          <p:val>
                                            <p:clrVal>
                                              <a:schemeClr val="hlink"/>
                                            </p:clrVal>
                                          </p:val>
                                        </p:tav>
                                      </p:tavLst>
                                    </p:anim>
                                    <p:anim calcmode="discrete" valueType="clr">
                                      <p:cBhvr>
                                        <p:cTn id="16" dur="2000"/>
                                        <p:tgtEl>
                                          <p:spTgt spid="97"/>
                                        </p:tgtEl>
                                        <p:attrNameLst>
                                          <p:attrName>fillcolor</p:attrName>
                                        </p:attrNameLst>
                                      </p:cBhvr>
                                      <p:tavLst>
                                        <p:tav tm="0">
                                          <p:val>
                                            <p:clrVal>
                                              <a:schemeClr val="accent2"/>
                                            </p:clrVal>
                                          </p:val>
                                        </p:tav>
                                        <p:tav tm="50000">
                                          <p:val>
                                            <p:clrVal>
                                              <a:schemeClr val="hlink"/>
                                            </p:clrVal>
                                          </p:val>
                                        </p:tav>
                                      </p:tavLst>
                                    </p:anim>
                                    <p:set>
                                      <p:cBhvr>
                                        <p:cTn id="17" dur="2000"/>
                                        <p:tgtEl>
                                          <p:spTgt spid="97"/>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16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par>
                          <p:cTn id="32" fill="hold">
                            <p:stCondLst>
                              <p:cond delay="17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grpId="3"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2000"/>
                                        <p:tgtEl>
                                          <p:spTgt spid="5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20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2000"/>
                                        <p:tgtEl>
                                          <p:spTgt spid="50"/>
                                        </p:tgtEl>
                                      </p:cBhvr>
                                    </p:animEffect>
                                  </p:childTnLst>
                                </p:cTn>
                              </p:par>
                              <p:par>
                                <p:cTn id="45" presetID="63" presetClass="path" presetSubtype="0" accel="50000" decel="50000" fill="hold" grpId="1" nodeType="withEffect">
                                  <p:stCondLst>
                                    <p:cond delay="0"/>
                                  </p:stCondLst>
                                  <p:childTnLst>
                                    <p:animMotion origin="layout" path="M -2.5E-6 -2.59259E-6 L 0.83472 0.00023 " pathEditMode="relative" rAng="0" ptsTypes="AA">
                                      <p:cBhvr>
                                        <p:cTn id="46" dur="3000" fill="hold"/>
                                        <p:tgtEl>
                                          <p:spTgt spid="52"/>
                                        </p:tgtEl>
                                        <p:attrNameLst>
                                          <p:attrName>ppt_x</p:attrName>
                                          <p:attrName>ppt_y</p:attrName>
                                        </p:attrNameLst>
                                      </p:cBhvr>
                                      <p:rCtr x="417" y="0"/>
                                    </p:animMotion>
                                  </p:childTnLst>
                                </p:cTn>
                              </p:par>
                              <p:par>
                                <p:cTn id="47" presetID="63" presetClass="path" presetSubtype="0" accel="50000" decel="50000" fill="hold" grpId="1" nodeType="withEffect">
                                  <p:stCondLst>
                                    <p:cond delay="0"/>
                                  </p:stCondLst>
                                  <p:childTnLst>
                                    <p:animMotion origin="layout" path="M -2.5E-6 -4.44444E-6 L 0.74028 -4.44444E-6 " pathEditMode="relative" rAng="0" ptsTypes="AA">
                                      <p:cBhvr>
                                        <p:cTn id="48" dur="3000" fill="hold"/>
                                        <p:tgtEl>
                                          <p:spTgt spid="50"/>
                                        </p:tgtEl>
                                        <p:attrNameLst>
                                          <p:attrName>ppt_x</p:attrName>
                                          <p:attrName>ppt_y</p:attrName>
                                        </p:attrNameLst>
                                      </p:cBhvr>
                                      <p:rCtr x="370" y="0"/>
                                    </p:animMotion>
                                  </p:childTnLst>
                                </p:cTn>
                              </p:par>
                              <p:par>
                                <p:cTn id="49" presetID="63" presetClass="path" presetSubtype="0" accel="50000" decel="50000" fill="hold" grpId="1" nodeType="withEffect">
                                  <p:stCondLst>
                                    <p:cond delay="0"/>
                                  </p:stCondLst>
                                  <p:childTnLst>
                                    <p:animMotion origin="layout" path="M 0.13403 0.04601 L 0.93733 0.05665 " pathEditMode="relative" rAng="0" ptsTypes="AA">
                                      <p:cBhvr>
                                        <p:cTn id="50" dur="3000" fill="hold"/>
                                        <p:tgtEl>
                                          <p:spTgt spid="51"/>
                                        </p:tgtEl>
                                        <p:attrNameLst>
                                          <p:attrName>ppt_x</p:attrName>
                                          <p:attrName>ppt_y</p:attrName>
                                        </p:attrNameLst>
                                      </p:cBhvr>
                                      <p:rCtr x="402" y="5"/>
                                    </p:animMotion>
                                  </p:childTnLst>
                                </p:cTn>
                              </p:par>
                            </p:childTnLst>
                          </p:cTn>
                        </p:par>
                        <p:par>
                          <p:cTn id="51" fill="hold">
                            <p:stCondLst>
                              <p:cond delay="20000"/>
                            </p:stCondLst>
                            <p:childTnLst>
                              <p:par>
                                <p:cTn id="52" presetID="10" presetClass="exit" presetSubtype="0" fill="hold" grpId="1" nodeType="afterEffect">
                                  <p:stCondLst>
                                    <p:cond delay="0"/>
                                  </p:stCondLst>
                                  <p:childTnLst>
                                    <p:animEffect transition="out" filter="fade">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par>
                                <p:cTn id="55" presetID="64" presetClass="path" presetSubtype="0" accel="50000" decel="50000" fill="hold" grpId="1" nodeType="withEffect">
                                  <p:stCondLst>
                                    <p:cond delay="0"/>
                                  </p:stCondLst>
                                  <p:childTnLst>
                                    <p:animMotion origin="layout" path="M -2.77778E-7 1.11111E-6 L -0.00937 -0.25185 " pathEditMode="relative" rAng="0" ptsTypes="AA">
                                      <p:cBhvr>
                                        <p:cTn id="56" dur="2000" fill="hold"/>
                                        <p:tgtEl>
                                          <p:spTgt spid="8"/>
                                        </p:tgtEl>
                                        <p:attrNameLst>
                                          <p:attrName>ppt_x</p:attrName>
                                          <p:attrName>ppt_y</p:attrName>
                                        </p:attrNameLst>
                                      </p:cBhvr>
                                      <p:rCtr x="-5" y="-126"/>
                                    </p:animMotion>
                                  </p:childTnLst>
                                </p:cTn>
                              </p:par>
                            </p:childTnLst>
                          </p:cTn>
                        </p:par>
                        <p:par>
                          <p:cTn id="57" fill="hold">
                            <p:stCondLst>
                              <p:cond delay="22000"/>
                            </p:stCondLst>
                            <p:childTnLst>
                              <p:par>
                                <p:cTn id="58" presetID="10" presetClass="exit" presetSubtype="0" fill="hold" grpId="2" nodeType="afterEffect">
                                  <p:stCondLst>
                                    <p:cond delay="0"/>
                                  </p:stCondLst>
                                  <p:childTnLst>
                                    <p:animEffect transition="out" filter="fade">
                                      <p:cBhvr>
                                        <p:cTn id="59" dur="2000"/>
                                        <p:tgtEl>
                                          <p:spTgt spid="50"/>
                                        </p:tgtEl>
                                      </p:cBhvr>
                                    </p:animEffect>
                                    <p:set>
                                      <p:cBhvr>
                                        <p:cTn id="60" dur="1" fill="hold">
                                          <p:stCondLst>
                                            <p:cond delay="1999"/>
                                          </p:stCondLst>
                                        </p:cTn>
                                        <p:tgtEl>
                                          <p:spTgt spid="50"/>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2000"/>
                                        <p:tgtEl>
                                          <p:spTgt spid="52"/>
                                        </p:tgtEl>
                                      </p:cBhvr>
                                    </p:animEffect>
                                    <p:set>
                                      <p:cBhvr>
                                        <p:cTn id="63" dur="1" fill="hold">
                                          <p:stCondLst>
                                            <p:cond delay="1999"/>
                                          </p:stCondLst>
                                        </p:cTn>
                                        <p:tgtEl>
                                          <p:spTgt spid="52"/>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childTnLst>
                          </p:cTn>
                        </p:par>
                        <p:par>
                          <p:cTn id="67" fill="hold">
                            <p:stCondLst>
                              <p:cond delay="24000"/>
                            </p:stCondLst>
                            <p:childTnLst>
                              <p:par>
                                <p:cTn id="68" presetID="10"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2000"/>
                                        <p:tgtEl>
                                          <p:spTgt spid="9"/>
                                        </p:tgtEl>
                                      </p:cBhvr>
                                    </p:animEffect>
                                  </p:childTnLst>
                                </p:cTn>
                              </p:par>
                            </p:childTnLst>
                          </p:cTn>
                        </p:par>
                        <p:par>
                          <p:cTn id="71" fill="hold">
                            <p:stCondLst>
                              <p:cond delay="26000"/>
                            </p:stCondLst>
                            <p:childTnLst>
                              <p:par>
                                <p:cTn id="72" presetID="22" presetClass="entr" presetSubtype="1" fill="hold" grpId="2"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up)">
                                      <p:cBhvr>
                                        <p:cTn id="74" dur="1000"/>
                                        <p:tgtEl>
                                          <p:spTgt spid="7"/>
                                        </p:tgtEl>
                                      </p:cBhvr>
                                    </p:animEffect>
                                  </p:childTnLst>
                                </p:cTn>
                              </p:par>
                            </p:childTnLst>
                          </p:cTn>
                        </p:par>
                        <p:par>
                          <p:cTn id="75" fill="hold">
                            <p:stCondLst>
                              <p:cond delay="27000"/>
                            </p:stCondLst>
                            <p:childTnLst>
                              <p:par>
                                <p:cTn id="76" presetID="10"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2000"/>
                                        <p:tgtEl>
                                          <p:spTgt spid="11"/>
                                        </p:tgtEl>
                                      </p:cBhvr>
                                    </p:animEffect>
                                  </p:childTnLst>
                                </p:cTn>
                              </p:par>
                              <p:par>
                                <p:cTn id="79" presetID="42" presetClass="path" presetSubtype="0" accel="50000" decel="50000" fill="hold" grpId="3" nodeType="withEffect">
                                  <p:stCondLst>
                                    <p:cond delay="0"/>
                                  </p:stCondLst>
                                  <p:childTnLst>
                                    <p:animMotion origin="layout" path="M -0.01841 0.18359 L -0.0132 0.19145 " pathEditMode="relative" rAng="0" ptsTypes="AA">
                                      <p:cBhvr>
                                        <p:cTn id="80" dur="2000" fill="hold"/>
                                        <p:tgtEl>
                                          <p:spTgt spid="7"/>
                                        </p:tgtEl>
                                        <p:attrNameLst>
                                          <p:attrName>ppt_x</p:attrName>
                                          <p:attrName>ppt_y</p:attrName>
                                        </p:attrNameLst>
                                      </p:cBhvr>
                                      <p:rCtr x="3" y="4"/>
                                    </p:animMotion>
                                  </p:childTnLst>
                                </p:cTn>
                              </p:par>
                              <p:par>
                                <p:cTn id="81" presetID="10" presetClass="exit" presetSubtype="0" fill="hold" nodeType="withEffect">
                                  <p:stCondLst>
                                    <p:cond delay="0"/>
                                  </p:stCondLst>
                                  <p:childTnLst>
                                    <p:animEffect transition="out" filter="fade">
                                      <p:cBhvr>
                                        <p:cTn id="82" dur="2000"/>
                                        <p:tgtEl>
                                          <p:spTgt spid="7"/>
                                        </p:tgtEl>
                                      </p:cBhvr>
                                    </p:animEffect>
                                    <p:set>
                                      <p:cBhvr>
                                        <p:cTn id="83" dur="1" fill="hold">
                                          <p:stCondLst>
                                            <p:cond delay="1999"/>
                                          </p:stCondLst>
                                        </p:cTn>
                                        <p:tgtEl>
                                          <p:spTgt spid="7"/>
                                        </p:tgtEl>
                                        <p:attrNameLst>
                                          <p:attrName>style.visibility</p:attrName>
                                        </p:attrNameLst>
                                      </p:cBhvr>
                                      <p:to>
                                        <p:strVal val="hidden"/>
                                      </p:to>
                                    </p:set>
                                  </p:childTnLst>
                                </p:cTn>
                              </p:par>
                            </p:childTnLst>
                          </p:cTn>
                        </p:par>
                        <p:par>
                          <p:cTn id="84" fill="hold">
                            <p:stCondLst>
                              <p:cond delay="29000"/>
                            </p:stCondLst>
                            <p:childTnLst>
                              <p:par>
                                <p:cTn id="85" presetID="10"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2000"/>
                                        <p:tgtEl>
                                          <p:spTgt spid="13"/>
                                        </p:tgtEl>
                                      </p:cBhvr>
                                    </p:animEffect>
                                  </p:childTnLst>
                                </p:cTn>
                              </p:par>
                              <p:par>
                                <p:cTn id="88" presetID="10"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2000"/>
                                        <p:tgtEl>
                                          <p:spTgt spid="14"/>
                                        </p:tgtEl>
                                      </p:cBhvr>
                                    </p:animEffect>
                                  </p:childTnLst>
                                </p:cTn>
                              </p:par>
                              <p:par>
                                <p:cTn id="91" presetID="10"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20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2000"/>
                                        <p:tgtEl>
                                          <p:spTgt spid="44"/>
                                        </p:tgtEl>
                                      </p:cBhvr>
                                    </p:animEffect>
                                  </p:childTnLst>
                                </p:cTn>
                              </p:par>
                              <p:par>
                                <p:cTn id="97" presetID="10" presetClass="entr" presetSubtype="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000"/>
                                        <p:tgtEl>
                                          <p:spTgt spid="43"/>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2000"/>
                                        <p:tgtEl>
                                          <p:spTgt spid="42"/>
                                        </p:tgtEl>
                                      </p:cBhvr>
                                    </p:animEffect>
                                  </p:childTnLst>
                                </p:cTn>
                              </p:par>
                              <p:par>
                                <p:cTn id="103" presetID="10"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2000"/>
                                        <p:tgtEl>
                                          <p:spTgt spid="49"/>
                                        </p:tgtEl>
                                      </p:cBhvr>
                                    </p:animEffect>
                                  </p:childTnLst>
                                </p:cTn>
                              </p:par>
                              <p:par>
                                <p:cTn id="106" presetID="10"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2000"/>
                                        <p:tgtEl>
                                          <p:spTgt spid="46"/>
                                        </p:tgtEl>
                                      </p:cBhvr>
                                    </p:animEffect>
                                  </p:childTnLst>
                                </p:cTn>
                              </p:par>
                              <p:par>
                                <p:cTn id="109" presetID="10"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2000"/>
                                        <p:tgtEl>
                                          <p:spTgt spid="41"/>
                                        </p:tgtEl>
                                      </p:cBhvr>
                                    </p:animEffect>
                                  </p:childTnLst>
                                </p:cTn>
                              </p:par>
                              <p:par>
                                <p:cTn id="112" presetID="10" presetClass="entr" presetSubtype="0"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2000"/>
                                        <p:tgtEl>
                                          <p:spTgt spid="45"/>
                                        </p:tgtEl>
                                      </p:cBhvr>
                                    </p:animEffect>
                                  </p:childTnLst>
                                </p:cTn>
                              </p:par>
                              <p:par>
                                <p:cTn id="115" presetID="10" presetClass="entr" presetSubtype="0"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2000"/>
                                        <p:tgtEl>
                                          <p:spTgt spid="48"/>
                                        </p:tgtEl>
                                      </p:cBhvr>
                                    </p:animEffect>
                                  </p:childTnLst>
                                </p:cTn>
                              </p:par>
                              <p:par>
                                <p:cTn id="118" presetID="10" presetClass="entr" presetSubtype="0"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2000"/>
                                        <p:tgtEl>
                                          <p:spTgt spid="47"/>
                                        </p:tgtEl>
                                      </p:cBhvr>
                                    </p:animEffect>
                                  </p:childTnLst>
                                </p:cTn>
                              </p:par>
                              <p:par>
                                <p:cTn id="121" presetID="10" presetClass="entr" presetSubtype="0" fill="hold" nodeType="with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2000"/>
                                        <p:tgtEl>
                                          <p:spTgt spid="40"/>
                                        </p:tgtEl>
                                      </p:cBhvr>
                                    </p:animEffect>
                                  </p:childTnLst>
                                </p:cTn>
                              </p:par>
                              <p:par>
                                <p:cTn id="124" presetID="0" presetClass="path" presetSubtype="0" accel="50000" decel="50000" fill="hold" nodeType="withEffect">
                                  <p:stCondLst>
                                    <p:cond delay="0"/>
                                  </p:stCondLst>
                                  <p:childTnLst>
                                    <p:animMotion origin="layout" path="M 0.00503 4.42183E-6 C 0.01059 -0.02452 0.01719 -0.04857 0.02135 -0.07355 C 0.02465 -0.0939 0.02535 -0.11494 0.02882 -0.1353 C 0.03021 -0.1605 0.03403 -0.18247 0.03785 -0.20676 C 0.0368 -0.22572 0.03802 -0.23937 0.03038 -0.2544 C 0.02882 -0.26642 0.02882 -0.27868 0.02587 -0.29024 C 0.02396 -0.31245 0.01736 -0.33257 0.0125 -0.35384 C 0.01128 -0.36841 0.00972 -0.40218 0.00347 -0.41744 C 0.00173 -0.4216 -0.00122 -0.42484 -0.00243 -0.42947 C -0.0059 -0.44358 -0.00365 -0.43779 -0.00851 -0.44728 C -0.01042 -0.45583 -0.01198 -0.4637 -0.01597 -0.4711 C -0.01788 -0.48197 -0.02014 -0.50116 -0.02639 -0.50902 C -0.02969 -0.5229 -0.03594 -0.53747 -0.04271 -0.5488 C -0.04688 -0.55597 -0.04965 -0.5636 -0.05625 -0.56661 C -0.0599 -0.57401 -0.06615 -0.57794 -0.07257 -0.58049 C -0.08594 -0.59829 -0.06927 -0.57794 -0.0816 -0.58858 C -0.08785 -0.59413 -0.08941 -0.60315 -0.09653 -0.60639 C -0.09757 -0.60847 -0.09809 -0.61078 -0.09948 -0.6124 C -0.10226 -0.61564 -0.10851 -0.62026 -0.10851 -0.62003 C -0.10868 -0.62119 -0.11111 -0.63136 -0.11146 -0.63229 C -0.11354 -0.63645 -0.11667 -0.63992 -0.11893 -0.64408 C -0.12083 -0.65218 -0.1217 -0.66027 -0.12639 -0.66605 C -0.12882 -0.67669 -0.13472 -0.6834 -0.13976 -0.69196 C -0.14288 -0.69728 -0.14271 -0.69751 -0.14427 -0.70375 C -0.14479 -0.70583 -0.14566 -0.70976 -0.14566 -0.70953 " pathEditMode="relative" rAng="0" ptsTypes="ffffffffffffffffffffffffA">
                                      <p:cBhvr>
                                        <p:cTn id="125" dur="2000" fill="hold"/>
                                        <p:tgtEl>
                                          <p:spTgt spid="44"/>
                                        </p:tgtEl>
                                        <p:attrNameLst>
                                          <p:attrName>ppt_x</p:attrName>
                                          <p:attrName>ppt_y</p:attrName>
                                        </p:attrNameLst>
                                      </p:cBhvr>
                                      <p:rCtr x="-59" y="-355"/>
                                    </p:animMotion>
                                  </p:childTnLst>
                                </p:cTn>
                              </p:par>
                              <p:par>
                                <p:cTn id="126" presetID="0" presetClass="path" presetSubtype="0" accel="50000" decel="50000" fill="hold" nodeType="withEffect">
                                  <p:stCondLst>
                                    <p:cond delay="0"/>
                                  </p:stCondLst>
                                  <p:childTnLst>
                                    <p:animMotion origin="layout" path="M -3.05556E-6 3.06358E-6 C 0.00556 -0.02451 0.01216 -0.04856 0.01632 -0.07353 C 0.01962 -0.09388 0.02032 -0.11492 0.02379 -0.13526 C 0.02518 -0.16047 0.029 -0.18243 0.03282 -0.20671 C 0.03177 -0.22567 0.03299 -0.23931 0.02535 -0.25434 C 0.02379 -0.26636 0.02379 -0.27862 0.02084 -0.29018 C 0.01893 -0.31237 0.01233 -0.33249 0.00747 -0.35376 C 0.00625 -0.36833 0.00469 -0.40208 -0.00156 -0.41734 C -0.0033 -0.42151 -0.00625 -0.42474 -0.00746 -0.42937 C -0.01093 -0.44347 -0.00868 -0.43769 -0.01354 -0.44717 C -0.01545 -0.45573 -0.01701 -0.46359 -0.021 -0.47099 C -0.02291 -0.48185 -0.02517 -0.50127 -0.03142 -0.50914 C -0.03472 -0.52301 -0.04097 -0.53758 -0.04774 -0.5489 C -0.05191 -0.55607 -0.05468 -0.5637 -0.06128 -0.56671 C -0.06493 -0.57411 -0.07118 -0.57804 -0.0776 -0.58058 C -0.09097 -0.59838 -0.0743 -0.57804 -0.08663 -0.58867 C -0.09288 -0.59422 -0.09444 -0.60324 -0.10156 -0.60648 C -0.1026 -0.60856 -0.10312 -0.61087 -0.10451 -0.61249 C -0.10729 -0.61573 -0.11354 -0.62035 -0.11354 -0.62012 C -0.11371 -0.62127 -0.11614 -0.63145 -0.11649 -0.63237 C -0.11857 -0.63653 -0.1217 -0.64 -0.12396 -0.64416 C -0.12586 -0.65226 -0.12673 -0.66035 -0.13142 -0.66613 C -0.13385 -0.67677 -0.13975 -0.68347 -0.14479 -0.69203 C -0.14791 -0.69734 -0.14774 -0.69758 -0.1493 -0.70382 C -0.14982 -0.7059 -0.15069 -0.70983 -0.15069 -0.7096 " pathEditMode="relative" rAng="0" ptsTypes="ffffffffffffffffffffffffA">
                                      <p:cBhvr>
                                        <p:cTn id="127" dur="2000" fill="hold"/>
                                        <p:tgtEl>
                                          <p:spTgt spid="43"/>
                                        </p:tgtEl>
                                        <p:attrNameLst>
                                          <p:attrName>ppt_x</p:attrName>
                                          <p:attrName>ppt_y</p:attrName>
                                        </p:attrNameLst>
                                      </p:cBhvr>
                                      <p:rCtr x="-59" y="-355"/>
                                    </p:animMotion>
                                  </p:childTnLst>
                                </p:cTn>
                              </p:par>
                              <p:par>
                                <p:cTn id="128" presetID="0" presetClass="path" presetSubtype="0" accel="50000" decel="50000" fill="hold" nodeType="withEffect">
                                  <p:stCondLst>
                                    <p:cond delay="0"/>
                                  </p:stCondLst>
                                  <p:childTnLst>
                                    <p:animMotion origin="layout" path="M 0 0 C 0.00556 -0.02451 0.01216 -0.04856 0.01632 -0.07354 C 0.01962 -0.09389 0.02032 -0.11494 0.02379 -0.13529 C 0.02518 -0.1605 0.029 -0.18247 0.03282 -0.20675 C 0.03177 -0.22571 0.03299 -0.23936 0.02535 -0.25439 C 0.02379 -0.26642 0.02379 -0.27867 0.02084 -0.29024 C 0.01893 -0.31244 0.01233 -0.33256 0.00747 -0.35384 C 0.00625 -0.36841 0.00469 -0.40217 -0.00156 -0.41743 C -0.0033 -0.4216 -0.00625 -0.42484 -0.00746 -0.42946 C -0.01093 -0.44357 -0.00868 -0.43779 -0.01354 -0.44727 C -0.01545 -0.45582 -0.01701 -0.46369 -0.021 -0.47109 C -0.02291 -0.48196 -0.02517 -0.50115 -0.03142 -0.50902 C -0.03472 -0.52289 -0.04097 -0.53746 -0.04774 -0.54879 C -0.05191 -0.55596 -0.05468 -0.5636 -0.06128 -0.5666 C -0.06493 -0.574 -0.07118 -0.57793 -0.0776 -0.58048 C -0.09097 -0.59829 -0.0743 -0.57793 -0.08663 -0.58857 C -0.09288 -0.59412 -0.09444 -0.60314 -0.10156 -0.60638 C -0.1026 -0.60846 -0.10312 -0.61077 -0.10451 -0.61239 C -0.10729 -0.61563 -0.11354 -0.62026 -0.11354 -0.62026 C -0.11371 -0.62118 -0.11614 -0.63136 -0.11649 -0.63228 C -0.11857 -0.63644 -0.1217 -0.63991 -0.12396 -0.64408 C -0.12587 -0.65217 -0.12673 -0.66027 -0.13142 -0.66605 C -0.13385 -0.67669 -0.13975 -0.68339 -0.14479 -0.69195 C -0.14791 -0.69727 -0.14774 -0.6975 -0.1493 -0.70374 C -0.14982 -0.70582 -0.15069 -0.70976 -0.15069 -0.70976 " pathEditMode="relative" ptsTypes="ffffffffffffffffffffffffA">
                                      <p:cBhvr>
                                        <p:cTn id="129" dur="2000" fill="hold"/>
                                        <p:tgtEl>
                                          <p:spTgt spid="42"/>
                                        </p:tgtEl>
                                        <p:attrNameLst>
                                          <p:attrName>ppt_x</p:attrName>
                                          <p:attrName>ppt_y</p:attrName>
                                        </p:attrNameLst>
                                      </p:cBhvr>
                                    </p:animMotion>
                                  </p:childTnLst>
                                </p:cTn>
                              </p:par>
                              <p:par>
                                <p:cTn id="130" presetID="0" presetClass="path" presetSubtype="0" accel="50000" decel="50000" fill="hold" nodeType="withEffect">
                                  <p:stCondLst>
                                    <p:cond delay="0"/>
                                  </p:stCondLst>
                                  <p:childTnLst>
                                    <p:animMotion origin="layout" path="M 0 0 C 0.00556 -0.02451 0.01216 -0.04856 0.01632 -0.07354 C 0.01962 -0.09389 0.02032 -0.11494 0.02379 -0.13529 C 0.02518 -0.1605 0.029 -0.18247 0.03282 -0.20675 C 0.03177 -0.22571 0.03299 -0.23936 0.02535 -0.25439 C 0.02379 -0.26642 0.02379 -0.27867 0.02084 -0.29024 C 0.01893 -0.31244 0.01233 -0.33256 0.00747 -0.35384 C 0.00625 -0.36841 0.00469 -0.40217 -0.00156 -0.41743 C -0.0033 -0.4216 -0.00625 -0.42484 -0.00746 -0.42946 C -0.01093 -0.44357 -0.00868 -0.43779 -0.01354 -0.44727 C -0.01545 -0.45582 -0.01701 -0.46369 -0.021 -0.47109 C -0.02291 -0.48196 -0.02517 -0.50115 -0.03142 -0.50902 C -0.03472 -0.52289 -0.04097 -0.53746 -0.04774 -0.54879 C -0.05191 -0.55596 -0.05468 -0.5636 -0.06128 -0.5666 C -0.06493 -0.574 -0.07118 -0.57793 -0.0776 -0.58048 C -0.09097 -0.59829 -0.0743 -0.57793 -0.08663 -0.58857 C -0.09288 -0.59412 -0.09444 -0.60314 -0.10156 -0.60638 C -0.1026 -0.60846 -0.10312 -0.61077 -0.10451 -0.61239 C -0.10729 -0.61563 -0.11354 -0.62026 -0.11354 -0.62026 C -0.11371 -0.62118 -0.11614 -0.63136 -0.11649 -0.63228 C -0.11857 -0.63644 -0.1217 -0.63991 -0.12396 -0.64408 C -0.12587 -0.65217 -0.12673 -0.66027 -0.13142 -0.66605 C -0.13385 -0.67669 -0.13975 -0.68339 -0.14479 -0.69195 C -0.14791 -0.69727 -0.14774 -0.6975 -0.1493 -0.70374 C -0.14982 -0.70582 -0.15069 -0.70976 -0.15069 -0.70976 " pathEditMode="relative" ptsTypes="ffffffffffffffffffffffffA">
                                      <p:cBhvr>
                                        <p:cTn id="131" dur="2000" fill="hold"/>
                                        <p:tgtEl>
                                          <p:spTgt spid="49"/>
                                        </p:tgtEl>
                                        <p:attrNameLst>
                                          <p:attrName>ppt_x</p:attrName>
                                          <p:attrName>ppt_y</p:attrName>
                                        </p:attrNameLst>
                                      </p:cBhvr>
                                    </p:animMotion>
                                  </p:childTnLst>
                                </p:cTn>
                              </p:par>
                              <p:par>
                                <p:cTn id="132" presetID="0" presetClass="path" presetSubtype="0" accel="50000" decel="50000" fill="hold" nodeType="withEffect">
                                  <p:stCondLst>
                                    <p:cond delay="0"/>
                                  </p:stCondLst>
                                  <p:childTnLst>
                                    <p:animMotion origin="layout" path="M 0 0 C 0.00556 -0.02451 0.01216 -0.04856 0.01632 -0.07354 C 0.01962 -0.09389 0.02032 -0.11494 0.02379 -0.13529 C 0.02518 -0.1605 0.029 -0.18247 0.03282 -0.20675 C 0.03177 -0.22571 0.03299 -0.23936 0.02535 -0.25439 C 0.02379 -0.26642 0.02379 -0.27867 0.02084 -0.29024 C 0.01893 -0.31244 0.01233 -0.33256 0.00747 -0.35384 C 0.00625 -0.36841 0.00469 -0.40217 -0.00156 -0.41743 C -0.0033 -0.4216 -0.00625 -0.42484 -0.00746 -0.42946 C -0.01093 -0.44357 -0.00868 -0.43779 -0.01354 -0.44727 C -0.01545 -0.45582 -0.01701 -0.46369 -0.021 -0.47109 C -0.02291 -0.48196 -0.02517 -0.50115 -0.03142 -0.50902 C -0.03472 -0.52289 -0.04097 -0.53746 -0.04774 -0.54879 C -0.05191 -0.55596 -0.05468 -0.5636 -0.06128 -0.5666 C -0.06493 -0.574 -0.07118 -0.57793 -0.0776 -0.58048 C -0.09097 -0.59829 -0.0743 -0.57793 -0.08663 -0.58857 C -0.09288 -0.59412 -0.09444 -0.60314 -0.10156 -0.60638 C -0.1026 -0.60846 -0.10312 -0.61077 -0.10451 -0.61239 C -0.10729 -0.61563 -0.11354 -0.62026 -0.11354 -0.62026 C -0.11371 -0.62118 -0.11614 -0.63136 -0.11649 -0.63228 C -0.11857 -0.63644 -0.1217 -0.63991 -0.12396 -0.64408 C -0.12587 -0.65217 -0.12673 -0.66027 -0.13142 -0.66605 C -0.13385 -0.67669 -0.13975 -0.68339 -0.14479 -0.69195 C -0.14791 -0.69727 -0.14774 -0.6975 -0.1493 -0.70374 C -0.14982 -0.70582 -0.15069 -0.70976 -0.15069 -0.70976 " pathEditMode="relative" ptsTypes="ffffffffffffffffffffffffA">
                                      <p:cBhvr>
                                        <p:cTn id="133" dur="2000" fill="hold"/>
                                        <p:tgtEl>
                                          <p:spTgt spid="46"/>
                                        </p:tgtEl>
                                        <p:attrNameLst>
                                          <p:attrName>ppt_x</p:attrName>
                                          <p:attrName>ppt_y</p:attrName>
                                        </p:attrNameLst>
                                      </p:cBhvr>
                                    </p:animMotion>
                                  </p:childTnLst>
                                </p:cTn>
                              </p:par>
                              <p:par>
                                <p:cTn id="134" presetID="0" presetClass="path" presetSubtype="0" accel="50000" decel="50000" fill="hold" nodeType="withEffect">
                                  <p:stCondLst>
                                    <p:cond delay="0"/>
                                  </p:stCondLst>
                                  <p:childTnLst>
                                    <p:animMotion origin="layout" path="M -0.01858 4.46809E-6 C -0.01302 -0.02452 -0.00643 -0.04857 -0.00226 -0.07355 C 0.00104 -0.0939 0.00173 -0.11494 0.00521 -0.1353 C 0.00659 -0.1605 0.01041 -0.18247 0.01423 -0.20676 C 0.01319 -0.22572 0.01441 -0.23937 0.00677 -0.2544 C 0.00521 -0.26642 0.00521 -0.27868 0.00225 -0.29024 C 0.00034 -0.31245 -0.00625 -0.33257 -0.01111 -0.35384 C -0.01233 -0.36841 -0.01389 -0.40218 -0.02014 -0.41744 C -0.02188 -0.4216 -0.02483 -0.42484 -0.02604 -0.42947 C -0.02952 -0.44358 -0.02726 -0.43779 -0.03212 -0.44728 C -0.03403 -0.45583 -0.03559 -0.4637 -0.03959 -0.4711 C -0.0415 -0.48197 -0.04375 -0.50116 -0.05 -0.50902 C -0.0533 -0.5229 -0.05955 -0.53747 -0.06632 -0.5488 C -0.07049 -0.55597 -0.07327 -0.5636 -0.07986 -0.56661 C -0.08351 -0.57401 -0.08976 -0.57794 -0.09618 -0.58049 C -0.10955 -0.59829 -0.09288 -0.57794 -0.10521 -0.58858 C -0.11146 -0.59413 -0.11302 -0.60315 -0.12014 -0.60639 C -0.12118 -0.60847 -0.1217 -0.61078 -0.12309 -0.6124 C -0.12587 -0.61564 -0.13212 -0.62026 -0.13212 -0.62003 C -0.13229 -0.62119 -0.13473 -0.63136 -0.13507 -0.63229 C -0.13716 -0.63645 -0.14028 -0.63992 -0.14254 -0.64408 C -0.14445 -0.65218 -0.14532 -0.66027 -0.15 -0.66605 C -0.15243 -0.67669 -0.15834 -0.6834 -0.16337 -0.69196 C -0.1665 -0.69728 -0.16632 -0.69751 -0.16788 -0.70375 C -0.16841 -0.70583 -0.16927 -0.70976 -0.16927 -0.70953 " pathEditMode="relative" rAng="0" ptsTypes="ffffffffffffffffffffffffA">
                                      <p:cBhvr>
                                        <p:cTn id="135" dur="2000" fill="hold"/>
                                        <p:tgtEl>
                                          <p:spTgt spid="41"/>
                                        </p:tgtEl>
                                        <p:attrNameLst>
                                          <p:attrName>ppt_x</p:attrName>
                                          <p:attrName>ppt_y</p:attrName>
                                        </p:attrNameLst>
                                      </p:cBhvr>
                                      <p:rCtr x="-59" y="-355"/>
                                    </p:animMotion>
                                  </p:childTnLst>
                                </p:cTn>
                              </p:par>
                              <p:par>
                                <p:cTn id="136" presetID="0" presetClass="path" presetSubtype="0" accel="50000" decel="50000" fill="hold" nodeType="withEffect">
                                  <p:stCondLst>
                                    <p:cond delay="0"/>
                                  </p:stCondLst>
                                  <p:childTnLst>
                                    <p:animMotion origin="layout" path="M 0 0 C 0.00556 -0.02451 0.01216 -0.04856 0.01632 -0.07354 C 0.01962 -0.09389 0.02032 -0.11494 0.02379 -0.13529 C 0.02518 -0.1605 0.029 -0.18247 0.03282 -0.20675 C 0.03177 -0.22571 0.03299 -0.23936 0.02535 -0.25439 C 0.02379 -0.26642 0.02379 -0.27867 0.02084 -0.29024 C 0.01893 -0.31244 0.01233 -0.33256 0.00747 -0.35384 C 0.00625 -0.36841 0.00469 -0.40217 -0.00156 -0.41743 C -0.0033 -0.4216 -0.00625 -0.42484 -0.00746 -0.42946 C -0.01093 -0.44357 -0.00868 -0.43779 -0.01354 -0.44727 C -0.01545 -0.45582 -0.01701 -0.46369 -0.021 -0.47109 C -0.02291 -0.48196 -0.02517 -0.50115 -0.03142 -0.50902 C -0.03472 -0.52289 -0.04097 -0.53746 -0.04774 -0.54879 C -0.05191 -0.55596 -0.05468 -0.5636 -0.06128 -0.5666 C -0.06493 -0.574 -0.07118 -0.57793 -0.0776 -0.58048 C -0.09097 -0.59829 -0.0743 -0.57793 -0.08663 -0.58857 C -0.09288 -0.59412 -0.09444 -0.60314 -0.10156 -0.60638 C -0.1026 -0.60846 -0.10312 -0.61077 -0.10451 -0.61239 C -0.10729 -0.61563 -0.11354 -0.62026 -0.11354 -0.62026 C -0.11371 -0.62118 -0.11614 -0.63136 -0.11649 -0.63228 C -0.11857 -0.63644 -0.1217 -0.63991 -0.12396 -0.64408 C -0.12587 -0.65217 -0.12673 -0.66027 -0.13142 -0.66605 C -0.13385 -0.67669 -0.13975 -0.68339 -0.14479 -0.69195 C -0.14791 -0.69727 -0.14774 -0.6975 -0.1493 -0.70374 C -0.14982 -0.70582 -0.15069 -0.70976 -0.15069 -0.70976 " pathEditMode="relative" ptsTypes="ffffffffffffffffffffffffA">
                                      <p:cBhvr>
                                        <p:cTn id="137" dur="2000" fill="hold"/>
                                        <p:tgtEl>
                                          <p:spTgt spid="45"/>
                                        </p:tgtEl>
                                        <p:attrNameLst>
                                          <p:attrName>ppt_x</p:attrName>
                                          <p:attrName>ppt_y</p:attrName>
                                        </p:attrNameLst>
                                      </p:cBhvr>
                                    </p:animMotion>
                                  </p:childTnLst>
                                </p:cTn>
                              </p:par>
                              <p:par>
                                <p:cTn id="138" presetID="0" presetClass="path" presetSubtype="0" accel="50000" decel="50000" fill="hold" nodeType="withEffect">
                                  <p:stCondLst>
                                    <p:cond delay="0"/>
                                  </p:stCondLst>
                                  <p:childTnLst>
                                    <p:animMotion origin="layout" path="M -0.01857 -2.03515E-7 C -0.01302 -0.02451 -0.00642 -0.04857 -0.00225 -0.07354 C 0.00105 -0.09389 0.00174 -0.11494 0.00521 -0.13529 C 0.0066 -0.1605 0.01042 -0.18247 0.01424 -0.20675 C 0.0132 -0.22572 0.01441 -0.23936 0.00678 -0.25439 C 0.00521 -0.26642 0.00521 -0.27868 0.00226 -0.29024 C 0.00035 -0.31244 -0.00625 -0.33256 -0.01111 -0.35384 C -0.01232 -0.36841 -0.01388 -0.40217 -0.02013 -0.41744 C -0.02187 -0.4216 -0.02482 -0.42484 -0.02604 -0.42946 C -0.02951 -0.44357 -0.02725 -0.43779 -0.03211 -0.44727 C -0.03402 -0.45583 -0.03559 -0.46369 -0.03958 -0.47109 C -0.04149 -0.48196 -0.04375 -0.50116 -0.05 -0.50902 C -0.05329 -0.5229 -0.05954 -0.53747 -0.06631 -0.5488 C -0.07048 -0.55597 -0.07326 -0.5636 -0.07986 -0.5666 C -0.0835 -0.57401 -0.08975 -0.57794 -0.09618 -0.58048 C -0.10954 -0.59829 -0.09288 -0.57794 -0.1052 -0.58858 C -0.11145 -0.59413 -0.11302 -0.60315 -0.12013 -0.60638 C -0.12118 -0.60846 -0.1217 -0.61078 -0.12309 -0.6124 C -0.12586 -0.61563 -0.13211 -0.62026 -0.13211 -0.62003 C -0.13229 -0.62118 -0.13472 -0.63136 -0.13506 -0.63228 C -0.13715 -0.63645 -0.14027 -0.63992 -0.14253 -0.64408 C -0.14444 -0.65217 -0.14531 -0.66027 -0.15 -0.66605 C -0.15243 -0.67669 -0.15833 -0.68339 -0.16336 -0.69195 C -0.16649 -0.69727 -0.16631 -0.6975 -0.16788 -0.70375 C -0.1684 -0.70583 -0.16927 -0.70976 -0.16927 -0.70953 " pathEditMode="relative" rAng="0" ptsTypes="ffffffffffffffffffffffffA">
                                      <p:cBhvr>
                                        <p:cTn id="139" dur="2000" fill="hold"/>
                                        <p:tgtEl>
                                          <p:spTgt spid="47"/>
                                        </p:tgtEl>
                                        <p:attrNameLst>
                                          <p:attrName>ppt_x</p:attrName>
                                          <p:attrName>ppt_y</p:attrName>
                                        </p:attrNameLst>
                                      </p:cBhvr>
                                      <p:rCtr x="-59" y="-355"/>
                                    </p:animMotion>
                                  </p:childTnLst>
                                </p:cTn>
                              </p:par>
                              <p:par>
                                <p:cTn id="140" presetID="0" presetClass="path" presetSubtype="0" accel="50000" decel="50000" fill="hold" nodeType="withEffect">
                                  <p:stCondLst>
                                    <p:cond delay="0"/>
                                  </p:stCondLst>
                                  <p:childTnLst>
                                    <p:animMotion origin="layout" path="M -0.03438 -3.17299E-6 C -0.02882 -0.02451 -0.02223 -0.04856 -0.01806 -0.07354 C -0.01476 -0.09389 -0.01407 -0.11494 -0.01059 -0.13529 C -0.0092 -0.1605 -0.00538 -0.18247 -0.00157 -0.20675 C -0.00261 -0.22571 -0.00139 -0.23936 -0.00903 -0.25439 C -0.01059 -0.26642 -0.01059 -0.27867 -0.01354 -0.29024 C -0.01545 -0.31244 -0.02205 -0.33256 -0.02691 -0.35384 C -0.02813 -0.36841 -0.02969 -0.40217 -0.03594 -0.41743 C -0.03768 -0.4216 -0.04063 -0.42483 -0.04184 -0.42946 C -0.04532 -0.44357 -0.04306 -0.43779 -0.04792 -0.44727 C -0.04983 -0.45582 -0.05139 -0.46369 -0.05538 -0.47109 C -0.05729 -0.48196 -0.05955 -0.50115 -0.0658 -0.50902 C -0.0691 -0.52289 -0.07535 -0.53746 -0.08212 -0.54879 C -0.08629 -0.55596 -0.08907 -0.5636 -0.09566 -0.5666 C -0.09931 -0.574 -0.10556 -0.57793 -0.11198 -0.58048 C -0.12535 -0.59829 -0.10868 -0.57793 -0.12101 -0.58857 C -0.12726 -0.59412 -0.12882 -0.60314 -0.13594 -0.60638 C -0.13698 -0.60846 -0.1375 -0.61077 -0.13889 -0.61239 C -0.14167 -0.61563 -0.14792 -0.62026 -0.14792 -0.62002 C -0.14809 -0.62118 -0.15052 -0.63136 -0.15087 -0.63228 C -0.15295 -0.63644 -0.15608 -0.63991 -0.15834 -0.64408 C -0.16025 -0.65217 -0.16111 -0.66027 -0.1658 -0.66605 C -0.16823 -0.67669 -0.17413 -0.68339 -0.17917 -0.69195 C -0.18229 -0.69727 -0.18212 -0.6975 -0.18368 -0.70374 C -0.1842 -0.70582 -0.18507 -0.70976 -0.18507 -0.70953 " pathEditMode="relative" rAng="0" ptsTypes="ffffffffffffffffffffffffA">
                                      <p:cBhvr>
                                        <p:cTn id="141" dur="2000" fill="hold"/>
                                        <p:tgtEl>
                                          <p:spTgt spid="48"/>
                                        </p:tgtEl>
                                        <p:attrNameLst>
                                          <p:attrName>ppt_x</p:attrName>
                                          <p:attrName>ppt_y</p:attrName>
                                        </p:attrNameLst>
                                      </p:cBhvr>
                                      <p:rCtr x="-59" y="-355"/>
                                    </p:animMotion>
                                  </p:childTnLst>
                                </p:cTn>
                              </p:par>
                              <p:par>
                                <p:cTn id="142" presetID="0" presetClass="path" presetSubtype="0" accel="50000" decel="50000" fill="hold" nodeType="withEffect">
                                  <p:stCondLst>
                                    <p:cond delay="0"/>
                                  </p:stCondLst>
                                  <p:childTnLst>
                                    <p:animMotion origin="layout" path="M 0 0 C 0.00556 -0.02451 0.01216 -0.04856 0.01632 -0.07354 C 0.01962 -0.09389 0.02032 -0.11494 0.02379 -0.13529 C 0.02518 -0.1605 0.029 -0.18247 0.03282 -0.20675 C 0.03177 -0.22571 0.03299 -0.23936 0.02535 -0.25439 C 0.02379 -0.26642 0.02379 -0.27867 0.02084 -0.29024 C 0.01893 -0.31244 0.01233 -0.33256 0.00747 -0.35384 C 0.00625 -0.36841 0.00469 -0.40217 -0.00156 -0.41743 C -0.0033 -0.4216 -0.00625 -0.42484 -0.00746 -0.42946 C -0.01093 -0.44357 -0.00868 -0.43779 -0.01354 -0.44727 C -0.01545 -0.45582 -0.01701 -0.46369 -0.021 -0.47109 C -0.02291 -0.48196 -0.02517 -0.50115 -0.03142 -0.50902 C -0.03472 -0.52289 -0.04097 -0.53746 -0.04774 -0.54879 C -0.05191 -0.55596 -0.05468 -0.5636 -0.06128 -0.5666 C -0.06493 -0.574 -0.07118 -0.57793 -0.0776 -0.58048 C -0.09097 -0.59829 -0.0743 -0.57793 -0.08663 -0.58857 C -0.09288 -0.59412 -0.09444 -0.60314 -0.10156 -0.60638 C -0.1026 -0.60846 -0.10312 -0.61077 -0.10451 -0.61239 C -0.10729 -0.61563 -0.11354 -0.62026 -0.11354 -0.62026 C -0.11371 -0.62118 -0.11614 -0.63136 -0.11649 -0.63228 C -0.11857 -0.63644 -0.1217 -0.63991 -0.12396 -0.64408 C -0.12587 -0.65217 -0.12673 -0.66027 -0.13142 -0.66605 C -0.13385 -0.67669 -0.13975 -0.68339 -0.14479 -0.69195 C -0.14791 -0.69727 -0.14774 -0.6975 -0.1493 -0.70374 C -0.14982 -0.70582 -0.15069 -0.70976 -0.15069 -0.70976 " pathEditMode="relative" ptsTypes="ffffffffffffffffffffffffA">
                                      <p:cBhvr>
                                        <p:cTn id="143" dur="2000" fill="hold"/>
                                        <p:tgtEl>
                                          <p:spTgt spid="40"/>
                                        </p:tgtEl>
                                        <p:attrNameLst>
                                          <p:attrName>ppt_x</p:attrName>
                                          <p:attrName>ppt_y</p:attrName>
                                        </p:attrNameLst>
                                      </p:cBhvr>
                                    </p:animMotion>
                                  </p:childTnLst>
                                </p:cTn>
                              </p:par>
                              <p:par>
                                <p:cTn id="144" presetID="0" presetClass="path" presetSubtype="0" accel="50000" decel="50000" fill="hold" nodeType="withEffect">
                                  <p:stCondLst>
                                    <p:cond delay="0"/>
                                  </p:stCondLst>
                                  <p:childTnLst>
                                    <p:animMotion origin="layout" path="M 0 0 C 0.00209 -0.00903 0.00278 -0.01852 0.00504 -0.02755 C 0.00417 -0.08333 0.0073 -0.14653 -0.00347 -0.20208 C -0.00399 -0.20903 -0.00416 -0.21597 -0.0052 -0.22292 C -0.00763 -0.23935 -0.01493 -0.25463 -0.01736 -0.27107 C -0.01961 -0.28611 -0.0177 -0.27917 -0.02256 -0.2919 C -0.02291 -0.29375 -0.02465 -0.30556 -0.02586 -0.30787 C -0.02725 -0.31065 -0.02951 -0.31227 -0.03107 -0.31482 C -0.03489 -0.3213 -0.03802 -0.32847 -0.04149 -0.33542 C -0.0427 -0.33773 -0.04375 -0.34005 -0.04496 -0.34236 C -0.04704 -0.34653 -0.04583 -0.35278 -0.04843 -0.35625 C -0.05486 -0.36505 -0.05208 -0.36065 -0.05694 -0.36991 C -0.0592 -0.37917 -0.06215 -0.3838 -0.06736 -0.39074 C -0.06892 -0.39722 -0.07378 -0.40694 -0.0776 -0.41134 C -0.08072 -0.41505 -0.08802 -0.4206 -0.08802 -0.4206 C -0.0934 -0.43102 -0.096 -0.43889 -0.10347 -0.44583 C -0.10746 -0.45394 -0.11128 -0.45903 -0.11736 -0.46435 C -0.12239 -0.4838 -0.1151 -0.45741 -0.12256 -0.47801 C -0.12812 -0.49306 -0.13229 -0.50718 -0.14149 -0.51944 C -0.14479 -0.53287 -0.14079 -0.52037 -0.14843 -0.53333 C -0.15086 -0.53773 -0.15173 -0.54398 -0.1552 -0.54699 C -0.15989 -0.55116 -0.16336 -0.55556 -0.16736 -0.56088 " pathEditMode="relative" ptsTypes="fffffffffffffffffffffA">
                                      <p:cBhvr>
                                        <p:cTn id="145" dur="2000" fill="hold"/>
                                        <p:tgtEl>
                                          <p:spTgt spid="13"/>
                                        </p:tgtEl>
                                        <p:attrNameLst>
                                          <p:attrName>ppt_x</p:attrName>
                                          <p:attrName>ppt_y</p:attrName>
                                        </p:attrNameLst>
                                      </p:cBhvr>
                                    </p:animMotion>
                                  </p:childTnLst>
                                </p:cTn>
                              </p:par>
                              <p:par>
                                <p:cTn id="146" presetID="0" presetClass="path" presetSubtype="0" accel="50000" decel="50000" fill="hold" nodeType="withEffect">
                                  <p:stCondLst>
                                    <p:cond delay="0"/>
                                  </p:stCondLst>
                                  <p:childTnLst>
                                    <p:animMotion origin="layout" path="M -1.38889E-6 3.33333E-6 C 0.00208 -0.00973 0.00278 -0.01991 0.00504 -0.0294 C 0.00417 -0.08912 0.00729 -0.15648 -0.00347 -0.21574 C -0.00399 -0.22315 -0.00417 -0.23056 -0.00521 -0.23797 C -0.00746 -0.25556 -0.01476 -0.27176 -0.01719 -0.28936 C -0.01944 -0.30533 -0.01753 -0.29792 -0.02222 -0.31158 C -0.02257 -0.31343 -0.0243 -0.32616 -0.02552 -0.32848 C -0.02691 -0.33148 -0.02917 -0.33334 -0.03073 -0.33588 C -0.03455 -0.34283 -0.0375 -0.35047 -0.04097 -0.35787 C -0.04219 -0.36042 -0.04323 -0.36297 -0.04444 -0.36528 C -0.04653 -0.36991 -0.04531 -0.37639 -0.04792 -0.3801 C -0.05417 -0.38959 -0.05139 -0.38496 -0.05625 -0.39468 C -0.05851 -0.40463 -0.06146 -0.40949 -0.06649 -0.4169 C -0.06805 -0.42385 -0.07292 -0.43426 -0.07673 -0.43889 C -0.07969 -0.44283 -0.08698 -0.44885 -0.08698 -0.44861 C -0.09236 -0.45996 -0.09479 -0.46829 -0.10226 -0.4757 C -0.10625 -0.48449 -0.10989 -0.48982 -0.11597 -0.49561 C -0.12101 -0.51621 -0.11371 -0.4882 -0.12118 -0.51019 C -0.12656 -0.52616 -0.13073 -0.54121 -0.13976 -0.5544 C -0.14305 -0.56852 -0.13906 -0.55533 -0.1467 -0.56922 C -0.14913 -0.57385 -0.15 -0.58056 -0.1533 -0.58357 C -0.15798 -0.5882 -0.16146 -0.59283 -0.16528 -0.59838 " pathEditMode="relative" rAng="0" ptsTypes="fffffffffffffffffffffA">
                                      <p:cBhvr>
                                        <p:cTn id="147" dur="2000" fill="hold"/>
                                        <p:tgtEl>
                                          <p:spTgt spid="12"/>
                                        </p:tgtEl>
                                        <p:attrNameLst>
                                          <p:attrName>ppt_x</p:attrName>
                                          <p:attrName>ppt_y</p:attrName>
                                        </p:attrNameLst>
                                      </p:cBhvr>
                                      <p:rCtr x="-79" y="-299"/>
                                    </p:animMotion>
                                  </p:childTnLst>
                                </p:cTn>
                              </p:par>
                              <p:par>
                                <p:cTn id="148" presetID="0" presetClass="path" presetSubtype="0" accel="50000" decel="50000" fill="hold" nodeType="withEffect">
                                  <p:stCondLst>
                                    <p:cond delay="0"/>
                                  </p:stCondLst>
                                  <p:childTnLst>
                                    <p:animMotion origin="layout" path="M 0 0 L 0.02066 -0.20231 L 0.00868 -0.3243 L -0.01892 -0.41851 L -0.05694 -0.49884 L -0.10173 -0.56111 L -0.14826 -0.65301 " pathEditMode="relative" ptsTypes="AAAAAAA">
                                      <p:cBhvr>
                                        <p:cTn id="149" dur="2000" fill="hold"/>
                                        <p:tgtEl>
                                          <p:spTgt spid="14"/>
                                        </p:tgtEl>
                                        <p:attrNameLst>
                                          <p:attrName>ppt_x</p:attrName>
                                          <p:attrName>ppt_y</p:attrName>
                                        </p:attrNameLst>
                                      </p:cBhvr>
                                    </p:animMotion>
                                  </p:childTnLst>
                                </p:cTn>
                              </p:par>
                            </p:childTnLst>
                          </p:cTn>
                        </p:par>
                        <p:par>
                          <p:cTn id="150" fill="hold">
                            <p:stCondLst>
                              <p:cond delay="31000"/>
                            </p:stCondLst>
                            <p:childTnLst>
                              <p:par>
                                <p:cTn id="151" presetID="10" presetClass="exit" presetSubtype="0" fill="hold" grpId="2" nodeType="afterEffect">
                                  <p:stCondLst>
                                    <p:cond delay="0"/>
                                  </p:stCondLst>
                                  <p:childTnLst>
                                    <p:animEffect transition="out" filter="fade">
                                      <p:cBhvr>
                                        <p:cTn id="152" dur="2000"/>
                                        <p:tgtEl>
                                          <p:spTgt spid="13"/>
                                        </p:tgtEl>
                                      </p:cBhvr>
                                    </p:animEffect>
                                    <p:set>
                                      <p:cBhvr>
                                        <p:cTn id="153" dur="1" fill="hold">
                                          <p:stCondLst>
                                            <p:cond delay="1999"/>
                                          </p:stCondLst>
                                        </p:cTn>
                                        <p:tgtEl>
                                          <p:spTgt spid="13"/>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2000"/>
                                        <p:tgtEl>
                                          <p:spTgt spid="12"/>
                                        </p:tgtEl>
                                      </p:cBhvr>
                                    </p:animEffect>
                                    <p:set>
                                      <p:cBhvr>
                                        <p:cTn id="156" dur="1" fill="hold">
                                          <p:stCondLst>
                                            <p:cond delay="1999"/>
                                          </p:stCondLst>
                                        </p:cTn>
                                        <p:tgtEl>
                                          <p:spTgt spid="12"/>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2000"/>
                                        <p:tgtEl>
                                          <p:spTgt spid="48"/>
                                        </p:tgtEl>
                                      </p:cBhvr>
                                    </p:animEffect>
                                    <p:set>
                                      <p:cBhvr>
                                        <p:cTn id="159" dur="1" fill="hold">
                                          <p:stCondLst>
                                            <p:cond delay="1999"/>
                                          </p:stCondLst>
                                        </p:cTn>
                                        <p:tgtEl>
                                          <p:spTgt spid="48"/>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2000"/>
                                        <p:tgtEl>
                                          <p:spTgt spid="47"/>
                                        </p:tgtEl>
                                      </p:cBhvr>
                                    </p:animEffect>
                                    <p:set>
                                      <p:cBhvr>
                                        <p:cTn id="162" dur="1" fill="hold">
                                          <p:stCondLst>
                                            <p:cond delay="1999"/>
                                          </p:stCondLst>
                                        </p:cTn>
                                        <p:tgtEl>
                                          <p:spTgt spid="47"/>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2000"/>
                                        <p:tgtEl>
                                          <p:spTgt spid="40"/>
                                        </p:tgtEl>
                                      </p:cBhvr>
                                    </p:animEffect>
                                    <p:set>
                                      <p:cBhvr>
                                        <p:cTn id="165" dur="1" fill="hold">
                                          <p:stCondLst>
                                            <p:cond delay="1999"/>
                                          </p:stCondLst>
                                        </p:cTn>
                                        <p:tgtEl>
                                          <p:spTgt spid="40"/>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2000"/>
                                        <p:tgtEl>
                                          <p:spTgt spid="14"/>
                                        </p:tgtEl>
                                      </p:cBhvr>
                                    </p:animEffect>
                                    <p:set>
                                      <p:cBhvr>
                                        <p:cTn id="168" dur="1" fill="hold">
                                          <p:stCondLst>
                                            <p:cond delay="1999"/>
                                          </p:stCondLst>
                                        </p:cTn>
                                        <p:tgtEl>
                                          <p:spTgt spid="14"/>
                                        </p:tgtEl>
                                        <p:attrNameLst>
                                          <p:attrName>style.visibility</p:attrName>
                                        </p:attrNameLst>
                                      </p:cBhvr>
                                      <p:to>
                                        <p:strVal val="hidden"/>
                                      </p:to>
                                    </p:set>
                                  </p:childTnLst>
                                </p:cTn>
                              </p:par>
                              <p:par>
                                <p:cTn id="169" presetID="10" presetClass="exit" presetSubtype="0" fill="hold" grpId="2" nodeType="withEffect">
                                  <p:stCondLst>
                                    <p:cond delay="0"/>
                                  </p:stCondLst>
                                  <p:childTnLst>
                                    <p:animEffect transition="out" filter="fade">
                                      <p:cBhvr>
                                        <p:cTn id="170" dur="2000"/>
                                        <p:tgtEl>
                                          <p:spTgt spid="41"/>
                                        </p:tgtEl>
                                      </p:cBhvr>
                                    </p:animEffect>
                                    <p:set>
                                      <p:cBhvr>
                                        <p:cTn id="171" dur="1" fill="hold">
                                          <p:stCondLst>
                                            <p:cond delay="1999"/>
                                          </p:stCondLst>
                                        </p:cTn>
                                        <p:tgtEl>
                                          <p:spTgt spid="41"/>
                                        </p:tgtEl>
                                        <p:attrNameLst>
                                          <p:attrName>style.visibility</p:attrName>
                                        </p:attrNameLst>
                                      </p:cBhvr>
                                      <p:to>
                                        <p:strVal val="hidden"/>
                                      </p:to>
                                    </p:set>
                                  </p:childTnLst>
                                </p:cTn>
                              </p:par>
                              <p:par>
                                <p:cTn id="172" presetID="10" presetClass="exit" presetSubtype="0" fill="hold" grpId="2" nodeType="withEffect">
                                  <p:stCondLst>
                                    <p:cond delay="0"/>
                                  </p:stCondLst>
                                  <p:childTnLst>
                                    <p:animEffect transition="out" filter="fade">
                                      <p:cBhvr>
                                        <p:cTn id="173" dur="2000"/>
                                        <p:tgtEl>
                                          <p:spTgt spid="46"/>
                                        </p:tgtEl>
                                      </p:cBhvr>
                                    </p:animEffect>
                                    <p:set>
                                      <p:cBhvr>
                                        <p:cTn id="174" dur="1" fill="hold">
                                          <p:stCondLst>
                                            <p:cond delay="1999"/>
                                          </p:stCondLst>
                                        </p:cTn>
                                        <p:tgtEl>
                                          <p:spTgt spid="46"/>
                                        </p:tgtEl>
                                        <p:attrNameLst>
                                          <p:attrName>style.visibility</p:attrName>
                                        </p:attrNameLst>
                                      </p:cBhvr>
                                      <p:to>
                                        <p:strVal val="hidden"/>
                                      </p:to>
                                    </p:set>
                                  </p:childTnLst>
                                </p:cTn>
                              </p:par>
                              <p:par>
                                <p:cTn id="175" presetID="10" presetClass="exit" presetSubtype="0" fill="hold" grpId="2" nodeType="withEffect">
                                  <p:stCondLst>
                                    <p:cond delay="0"/>
                                  </p:stCondLst>
                                  <p:childTnLst>
                                    <p:animEffect transition="out" filter="fade">
                                      <p:cBhvr>
                                        <p:cTn id="176" dur="2000"/>
                                        <p:tgtEl>
                                          <p:spTgt spid="45"/>
                                        </p:tgtEl>
                                      </p:cBhvr>
                                    </p:animEffect>
                                    <p:set>
                                      <p:cBhvr>
                                        <p:cTn id="177" dur="1" fill="hold">
                                          <p:stCondLst>
                                            <p:cond delay="1999"/>
                                          </p:stCondLst>
                                        </p:cTn>
                                        <p:tgtEl>
                                          <p:spTgt spid="45"/>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2000"/>
                                        <p:tgtEl>
                                          <p:spTgt spid="49"/>
                                        </p:tgtEl>
                                      </p:cBhvr>
                                    </p:animEffect>
                                    <p:set>
                                      <p:cBhvr>
                                        <p:cTn id="180" dur="1" fill="hold">
                                          <p:stCondLst>
                                            <p:cond delay="1999"/>
                                          </p:stCondLst>
                                        </p:cTn>
                                        <p:tgtEl>
                                          <p:spTgt spid="49"/>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2000"/>
                                        <p:tgtEl>
                                          <p:spTgt spid="42"/>
                                        </p:tgtEl>
                                      </p:cBhvr>
                                    </p:animEffect>
                                    <p:set>
                                      <p:cBhvr>
                                        <p:cTn id="183" dur="1" fill="hold">
                                          <p:stCondLst>
                                            <p:cond delay="1999"/>
                                          </p:stCondLst>
                                        </p:cTn>
                                        <p:tgtEl>
                                          <p:spTgt spid="42"/>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2000"/>
                                        <p:tgtEl>
                                          <p:spTgt spid="43"/>
                                        </p:tgtEl>
                                      </p:cBhvr>
                                    </p:animEffect>
                                    <p:set>
                                      <p:cBhvr>
                                        <p:cTn id="186" dur="1" fill="hold">
                                          <p:stCondLst>
                                            <p:cond delay="1999"/>
                                          </p:stCondLst>
                                        </p:cTn>
                                        <p:tgtEl>
                                          <p:spTgt spid="43"/>
                                        </p:tgtEl>
                                        <p:attrNameLst>
                                          <p:attrName>style.visibility</p:attrName>
                                        </p:attrNameLst>
                                      </p:cBhvr>
                                      <p:to>
                                        <p:strVal val="hidden"/>
                                      </p:to>
                                    </p:set>
                                  </p:childTnLst>
                                </p:cTn>
                              </p:par>
                              <p:par>
                                <p:cTn id="187" presetID="10" presetClass="exit" presetSubtype="0" fill="hold" grpId="2" nodeType="withEffect">
                                  <p:stCondLst>
                                    <p:cond delay="0"/>
                                  </p:stCondLst>
                                  <p:childTnLst>
                                    <p:animEffect transition="out" filter="fade">
                                      <p:cBhvr>
                                        <p:cTn id="188" dur="2000"/>
                                        <p:tgtEl>
                                          <p:spTgt spid="44"/>
                                        </p:tgtEl>
                                      </p:cBhvr>
                                    </p:animEffect>
                                    <p:set>
                                      <p:cBhvr>
                                        <p:cTn id="189" dur="1" fill="hold">
                                          <p:stCondLst>
                                            <p:cond delay="1999"/>
                                          </p:stCondLst>
                                        </p:cTn>
                                        <p:tgtEl>
                                          <p:spTgt spid="44"/>
                                        </p:tgtEl>
                                        <p:attrNameLst>
                                          <p:attrName>style.visibility</p:attrName>
                                        </p:attrNameLst>
                                      </p:cBhvr>
                                      <p:to>
                                        <p:strVal val="hidden"/>
                                      </p:to>
                                    </p:set>
                                  </p:childTnLst>
                                </p:cTn>
                              </p:par>
                              <p:par>
                                <p:cTn id="190" presetID="10" presetClass="exit" presetSubtype="0" fill="hold" grpId="5" nodeType="withEffect">
                                  <p:stCondLst>
                                    <p:cond delay="0"/>
                                  </p:stCondLst>
                                  <p:childTnLst>
                                    <p:animEffect transition="out" filter="fade">
                                      <p:cBhvr>
                                        <p:cTn id="191" dur="2000"/>
                                        <p:tgtEl>
                                          <p:spTgt spid="7"/>
                                        </p:tgtEl>
                                      </p:cBhvr>
                                    </p:animEffect>
                                    <p:set>
                                      <p:cBhvr>
                                        <p:cTn id="192" dur="1" fill="hold">
                                          <p:stCondLst>
                                            <p:cond delay="1999"/>
                                          </p:stCondLst>
                                        </p:cTn>
                                        <p:tgtEl>
                                          <p:spTgt spid="7"/>
                                        </p:tgtEl>
                                        <p:attrNameLst>
                                          <p:attrName>style.visibility</p:attrName>
                                        </p:attrNameLst>
                                      </p:cBhvr>
                                      <p:to>
                                        <p:strVal val="hidden"/>
                                      </p:to>
                                    </p:set>
                                  </p:childTnLst>
                                </p:cTn>
                              </p:par>
                            </p:childTnLst>
                          </p:cTn>
                        </p:par>
                        <p:par>
                          <p:cTn id="193" fill="hold">
                            <p:stCondLst>
                              <p:cond delay="33000"/>
                            </p:stCondLst>
                            <p:childTnLst>
                              <p:par>
                                <p:cTn id="194" presetID="10" presetClass="entr" presetSubtype="0" fill="hold" grpId="0" nodeType="afterEffect">
                                  <p:stCondLst>
                                    <p:cond delay="0"/>
                                  </p:stCondLst>
                                  <p:childTnLst>
                                    <p:set>
                                      <p:cBhvr>
                                        <p:cTn id="195" dur="1" fill="hold">
                                          <p:stCondLst>
                                            <p:cond delay="0"/>
                                          </p:stCondLst>
                                        </p:cTn>
                                        <p:tgtEl>
                                          <p:spTgt spid="16"/>
                                        </p:tgtEl>
                                        <p:attrNameLst>
                                          <p:attrName>style.visibility</p:attrName>
                                        </p:attrNameLst>
                                      </p:cBhvr>
                                      <p:to>
                                        <p:strVal val="visible"/>
                                      </p:to>
                                    </p:set>
                                    <p:animEffect transition="in" filter="fade">
                                      <p:cBhvr>
                                        <p:cTn id="196" dur="2000"/>
                                        <p:tgtEl>
                                          <p:spTgt spid="16"/>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99"/>
                                        </p:tgtEl>
                                        <p:attrNameLst>
                                          <p:attrName>style.visibility</p:attrName>
                                        </p:attrNameLst>
                                      </p:cBhvr>
                                      <p:to>
                                        <p:strVal val="visible"/>
                                      </p:to>
                                    </p:set>
                                    <p:animEffect transition="in" filter="wipe(down)">
                                      <p:cBhvr>
                                        <p:cTn id="199" dur="2000"/>
                                        <p:tgtEl>
                                          <p:spTgt spid="99"/>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103"/>
                                        </p:tgtEl>
                                        <p:attrNameLst>
                                          <p:attrName>style.visibility</p:attrName>
                                        </p:attrNameLst>
                                      </p:cBhvr>
                                      <p:to>
                                        <p:strVal val="visible"/>
                                      </p:to>
                                    </p:set>
                                    <p:animEffect transition="in" filter="wipe(down)">
                                      <p:cBhvr>
                                        <p:cTn id="202" dur="2000"/>
                                        <p:tgtEl>
                                          <p:spTgt spid="103"/>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98"/>
                                        </p:tgtEl>
                                        <p:attrNameLst>
                                          <p:attrName>style.visibility</p:attrName>
                                        </p:attrNameLst>
                                      </p:cBhvr>
                                      <p:to>
                                        <p:strVal val="visible"/>
                                      </p:to>
                                    </p:set>
                                    <p:animEffect transition="in" filter="wipe(down)">
                                      <p:cBhvr>
                                        <p:cTn id="205" dur="2000"/>
                                        <p:tgtEl>
                                          <p:spTgt spid="98"/>
                                        </p:tgtEl>
                                      </p:cBhvr>
                                    </p:animEffect>
                                  </p:childTnLst>
                                </p:cTn>
                              </p:par>
                              <p:par>
                                <p:cTn id="206" presetID="22" presetClass="entr" presetSubtype="4" fill="hold" grpId="0" nodeType="withEffect">
                                  <p:stCondLst>
                                    <p:cond delay="0"/>
                                  </p:stCondLst>
                                  <p:childTnLst>
                                    <p:set>
                                      <p:cBhvr>
                                        <p:cTn id="207" dur="1" fill="hold">
                                          <p:stCondLst>
                                            <p:cond delay="0"/>
                                          </p:stCondLst>
                                        </p:cTn>
                                        <p:tgtEl>
                                          <p:spTgt spid="95"/>
                                        </p:tgtEl>
                                        <p:attrNameLst>
                                          <p:attrName>style.visibility</p:attrName>
                                        </p:attrNameLst>
                                      </p:cBhvr>
                                      <p:to>
                                        <p:strVal val="visible"/>
                                      </p:to>
                                    </p:set>
                                    <p:animEffect transition="in" filter="wipe(down)">
                                      <p:cBhvr>
                                        <p:cTn id="208" dur="2000"/>
                                        <p:tgtEl>
                                          <p:spTgt spid="95"/>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100"/>
                                        </p:tgtEl>
                                        <p:attrNameLst>
                                          <p:attrName>style.visibility</p:attrName>
                                        </p:attrNameLst>
                                      </p:cBhvr>
                                      <p:to>
                                        <p:strVal val="visible"/>
                                      </p:to>
                                    </p:set>
                                    <p:animEffect transition="in" filter="wipe(down)">
                                      <p:cBhvr>
                                        <p:cTn id="211" dur="2000"/>
                                        <p:tgtEl>
                                          <p:spTgt spid="100"/>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Effect transition="in" filter="fade">
                                      <p:cBhvr>
                                        <p:cTn id="214" dur="2000"/>
                                        <p:tgtEl>
                                          <p:spTgt spid="7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fade">
                                      <p:cBhvr>
                                        <p:cTn id="217" dur="2000"/>
                                        <p:tgtEl>
                                          <p:spTgt spid="54"/>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5"/>
                                        </p:tgtEl>
                                        <p:attrNameLst>
                                          <p:attrName>style.visibility</p:attrName>
                                        </p:attrNameLst>
                                      </p:cBhvr>
                                      <p:to>
                                        <p:strVal val="visible"/>
                                      </p:to>
                                    </p:set>
                                    <p:animEffect transition="in" filter="fade">
                                      <p:cBhvr>
                                        <p:cTn id="220" dur="2000"/>
                                        <p:tgtEl>
                                          <p:spTgt spid="5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6"/>
                                        </p:tgtEl>
                                        <p:attrNameLst>
                                          <p:attrName>style.visibility</p:attrName>
                                        </p:attrNameLst>
                                      </p:cBhvr>
                                      <p:to>
                                        <p:strVal val="visible"/>
                                      </p:to>
                                    </p:set>
                                    <p:animEffect transition="in" filter="fade">
                                      <p:cBhvr>
                                        <p:cTn id="223" dur="2000"/>
                                        <p:tgtEl>
                                          <p:spTgt spid="56"/>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7"/>
                                        </p:tgtEl>
                                        <p:attrNameLst>
                                          <p:attrName>style.visibility</p:attrName>
                                        </p:attrNameLst>
                                      </p:cBhvr>
                                      <p:to>
                                        <p:strVal val="visible"/>
                                      </p:to>
                                    </p:set>
                                    <p:animEffect transition="in" filter="fade">
                                      <p:cBhvr>
                                        <p:cTn id="226" dur="2000"/>
                                        <p:tgtEl>
                                          <p:spTgt spid="5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8"/>
                                        </p:tgtEl>
                                        <p:attrNameLst>
                                          <p:attrName>style.visibility</p:attrName>
                                        </p:attrNameLst>
                                      </p:cBhvr>
                                      <p:to>
                                        <p:strVal val="visible"/>
                                      </p:to>
                                    </p:set>
                                    <p:animEffect transition="in" filter="fade">
                                      <p:cBhvr>
                                        <p:cTn id="229" dur="2000"/>
                                        <p:tgtEl>
                                          <p:spTgt spid="58"/>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2000"/>
                                        <p:tgtEl>
                                          <p:spTgt spid="59"/>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67"/>
                                        </p:tgtEl>
                                        <p:attrNameLst>
                                          <p:attrName>style.visibility</p:attrName>
                                        </p:attrNameLst>
                                      </p:cBhvr>
                                      <p:to>
                                        <p:strVal val="visible"/>
                                      </p:to>
                                    </p:set>
                                    <p:animEffect transition="in" filter="fade">
                                      <p:cBhvr>
                                        <p:cTn id="235" dur="2000"/>
                                        <p:tgtEl>
                                          <p:spTgt spid="67"/>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60"/>
                                        </p:tgtEl>
                                        <p:attrNameLst>
                                          <p:attrName>style.visibility</p:attrName>
                                        </p:attrNameLst>
                                      </p:cBhvr>
                                      <p:to>
                                        <p:strVal val="visible"/>
                                      </p:to>
                                    </p:set>
                                    <p:animEffect transition="in" filter="fade">
                                      <p:cBhvr>
                                        <p:cTn id="238" dur="2000"/>
                                        <p:tgtEl>
                                          <p:spTgt spid="6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62"/>
                                        </p:tgtEl>
                                        <p:attrNameLst>
                                          <p:attrName>style.visibility</p:attrName>
                                        </p:attrNameLst>
                                      </p:cBhvr>
                                      <p:to>
                                        <p:strVal val="visible"/>
                                      </p:to>
                                    </p:set>
                                    <p:animEffect transition="in" filter="fade">
                                      <p:cBhvr>
                                        <p:cTn id="241" dur="2000"/>
                                        <p:tgtEl>
                                          <p:spTgt spid="62"/>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63"/>
                                        </p:tgtEl>
                                        <p:attrNameLst>
                                          <p:attrName>style.visibility</p:attrName>
                                        </p:attrNameLst>
                                      </p:cBhvr>
                                      <p:to>
                                        <p:strVal val="visible"/>
                                      </p:to>
                                    </p:set>
                                    <p:animEffect transition="in" filter="fade">
                                      <p:cBhvr>
                                        <p:cTn id="244" dur="2000"/>
                                        <p:tgtEl>
                                          <p:spTgt spid="6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64"/>
                                        </p:tgtEl>
                                        <p:attrNameLst>
                                          <p:attrName>style.visibility</p:attrName>
                                        </p:attrNameLst>
                                      </p:cBhvr>
                                      <p:to>
                                        <p:strVal val="visible"/>
                                      </p:to>
                                    </p:set>
                                    <p:animEffect transition="in" filter="fade">
                                      <p:cBhvr>
                                        <p:cTn id="247" dur="2000"/>
                                        <p:tgtEl>
                                          <p:spTgt spid="6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65"/>
                                        </p:tgtEl>
                                        <p:attrNameLst>
                                          <p:attrName>style.visibility</p:attrName>
                                        </p:attrNameLst>
                                      </p:cBhvr>
                                      <p:to>
                                        <p:strVal val="visible"/>
                                      </p:to>
                                    </p:set>
                                    <p:animEffect transition="in" filter="fade">
                                      <p:cBhvr>
                                        <p:cTn id="250" dur="2000"/>
                                        <p:tgtEl>
                                          <p:spTgt spid="6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66"/>
                                        </p:tgtEl>
                                        <p:attrNameLst>
                                          <p:attrName>style.visibility</p:attrName>
                                        </p:attrNameLst>
                                      </p:cBhvr>
                                      <p:to>
                                        <p:strVal val="visible"/>
                                      </p:to>
                                    </p:set>
                                    <p:animEffect transition="in" filter="fade">
                                      <p:cBhvr>
                                        <p:cTn id="253" dur="2000"/>
                                        <p:tgtEl>
                                          <p:spTgt spid="66"/>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68"/>
                                        </p:tgtEl>
                                        <p:attrNameLst>
                                          <p:attrName>style.visibility</p:attrName>
                                        </p:attrNameLst>
                                      </p:cBhvr>
                                      <p:to>
                                        <p:strVal val="visible"/>
                                      </p:to>
                                    </p:set>
                                    <p:animEffect transition="in" filter="fade">
                                      <p:cBhvr>
                                        <p:cTn id="256" dur="2000"/>
                                        <p:tgtEl>
                                          <p:spTgt spid="68"/>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69"/>
                                        </p:tgtEl>
                                        <p:attrNameLst>
                                          <p:attrName>style.visibility</p:attrName>
                                        </p:attrNameLst>
                                      </p:cBhvr>
                                      <p:to>
                                        <p:strVal val="visible"/>
                                      </p:to>
                                    </p:set>
                                    <p:animEffect transition="in" filter="fade">
                                      <p:cBhvr>
                                        <p:cTn id="259" dur="2000"/>
                                        <p:tgtEl>
                                          <p:spTgt spid="69"/>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70"/>
                                        </p:tgtEl>
                                        <p:attrNameLst>
                                          <p:attrName>style.visibility</p:attrName>
                                        </p:attrNameLst>
                                      </p:cBhvr>
                                      <p:to>
                                        <p:strVal val="visible"/>
                                      </p:to>
                                    </p:set>
                                    <p:animEffect transition="in" filter="fade">
                                      <p:cBhvr>
                                        <p:cTn id="262" dur="2000"/>
                                        <p:tgtEl>
                                          <p:spTgt spid="7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2000"/>
                                        <p:tgtEl>
                                          <p:spTgt spid="61"/>
                                        </p:tgtEl>
                                      </p:cBhvr>
                                    </p:animEffect>
                                  </p:childTnLst>
                                </p:cTn>
                              </p:par>
                              <p:par>
                                <p:cTn id="266" presetID="0" presetClass="path" presetSubtype="0" accel="50000" decel="50000" fill="hold" grpId="1" nodeType="withEffect">
                                  <p:stCondLst>
                                    <p:cond delay="0"/>
                                  </p:stCondLst>
                                  <p:childTnLst>
                                    <p:animMotion origin="layout" path="M 0 0 L 0.01511 -0.0273 L 0.03803 -0.05299 L 0.04914 -0.06872 L 0.06598 -0.08121 L 0.07952 -0.09047 L 0.09289 -0.09278 L 0.10938 -0.11083 L 0.11511 -0.13721 L 0.1158 -0.16682 L 0.11337 -0.19575 L 0.11042 -0.21217 L 0.10695 -0.22444 " pathEditMode="relative" ptsTypes="AAAAAAAAAAAAA">
                                      <p:cBhvr>
                                        <p:cTn id="267" dur="5000" fill="hold"/>
                                        <p:tgtEl>
                                          <p:spTgt spid="71"/>
                                        </p:tgtEl>
                                        <p:attrNameLst>
                                          <p:attrName>ppt_x</p:attrName>
                                          <p:attrName>ppt_y</p:attrName>
                                        </p:attrNameLst>
                                      </p:cBhvr>
                                    </p:animMotion>
                                  </p:childTnLst>
                                </p:cTn>
                              </p:par>
                              <p:par>
                                <p:cTn id="268" presetID="0" presetClass="path" presetSubtype="0" accel="50000" decel="50000" fill="hold" grpId="1" nodeType="withEffect">
                                  <p:stCondLst>
                                    <p:cond delay="0"/>
                                  </p:stCondLst>
                                  <p:childTnLst>
                                    <p:animMotion origin="layout" path="M 0 0 C 0.00486 -0.00232 0.01059 -0.00556 0.01476 -0.00949 C 0.01719 -0.01481 0.0191 -0.01435 0.02344 -0.01574 C 0.02465 -0.0162 0.02691 -0.01713 0.02691 -0.01713 C 0.02934 -0.02013 0.03125 -0.02337 0.03403 -0.02569 C 0.03576 -0.02916 0.03819 -0.0317 0.03993 -0.03517 C 0.04132 -0.03818 0.04115 -0.04003 0.0434 -0.04211 C 0.04444 -0.04697 0.04306 -0.04165 0.04566 -0.04674 C 0.04861 -0.05253 0.04722 -0.05739 0.05156 -0.06317 C 0.05278 -0.06849 0.05504 -0.07266 0.05747 -0.07728 C 0.05816 -0.08052 0.0592 -0.08376 0.05972 -0.08723 C 0.05903 -0.10181 0.05781 -0.11592 0.06094 -0.13027 C 0.06059 -0.13397 0.06111 -0.13698 0.05851 -0.13883 C 0.05747 -0.13952 0.05504 -0.14022 0.05504 -0.14022 C 0.04861 -0.13952 0.0467 -0.13999 0.04444 -0.13258 C 0.04462 -0.12634 0.04184 -0.11268 0.04861 -0.10991 C 0.05156 -0.10713 0.05278 -0.10389 0.05625 -0.10297 C 0.05885 -0.10065 0.06094 -0.09788 0.06267 -0.09441 C 0.06354 -0.09024 0.06372 -0.08677 0.06094 -0.08423 C 0.0559 -0.08469 0.0526 -0.08469 0.04809 -0.08654 C 0.04635 -0.08631 0.04444 -0.08677 0.04271 -0.08584 C 0.04149 -0.08515 0.04254 -0.07451 0.04271 -0.07335 C 0.04323 -0.06803 0.04826 -0.06456 0.05156 -0.06317 C 0.0658 -0.06363 0.0684 -0.05808 0.07205 -0.07011 C 0.07188 -0.07335 0.07309 -0.0988 0.06962 -0.10528 C 0.06875 -0.11037 0.06528 -0.11153 0.06146 -0.11153 " pathEditMode="relative" ptsTypes="fffffffffffffffffffffffffA">
                                      <p:cBhvr>
                                        <p:cTn id="269" dur="5000" fill="hold"/>
                                        <p:tgtEl>
                                          <p:spTgt spid="69"/>
                                        </p:tgtEl>
                                        <p:attrNameLst>
                                          <p:attrName>ppt_x</p:attrName>
                                          <p:attrName>ppt_y</p:attrName>
                                        </p:attrNameLst>
                                      </p:cBhvr>
                                    </p:animMotion>
                                  </p:childTnLst>
                                </p:cTn>
                              </p:par>
                              <p:par>
                                <p:cTn id="270" presetID="0" presetClass="path" presetSubtype="0" accel="50000" decel="50000" fill="hold" grpId="1" nodeType="withEffect">
                                  <p:stCondLst>
                                    <p:cond delay="0"/>
                                  </p:stCondLst>
                                  <p:childTnLst>
                                    <p:animMotion origin="layout" path="M 0 0 C 0.00139 -0.00347 0.004 -0.00555 0.00643 -0.00787 C 0.01059 -0.01689 0.01476 -0.02522 0.02222 -0.02962 C 0.02396 -0.03216 0.02639 -0.03401 0.02795 -0.03679 C 0.02882 -0.03818 0.02952 -0.0398 0.03038 -0.04142 C 0.03073 -0.04211 0.0316 -0.04373 0.0316 -0.04373 C 0.03282 -0.04905 0.03212 -0.04697 0.03334 -0.05067 C 0.03282 -0.06131 0.0316 -0.06849 0.03038 -0.07797 C 0.02986 -0.08237 0.03038 -0.08353 0.02865 -0.08653 C 0.02604 -0.09093 0.0224 -0.09185 0.01858 -0.09278 C 0.02726 -0.09556 0.01806 -0.09648 0.0316 -0.09509 C 0.03351 -0.0944 0.0349 -0.09278 0.03681 -0.09209 C 0.04045 -0.08885 0.04132 -0.08862 0.04549 -0.08746 C 0.04931 -0.08538 0.04688 -0.07982 0.04618 -0.07566 C 0.04653 -0.06733 0.04601 -0.06478 0.04792 -0.05854 C 0.04896 -0.04998 0.0533 -0.0391 0.05903 -0.03447 C 0.06025 -0.02892 0.06459 -0.02522 0.06597 -0.01874 C 0.06545 -0.0118 0.06563 -0.01134 0.06372 -0.00625 C 0.06285 -0.00416 0.06198 0.00069 0.06198 0.00069 C 0.0625 0.01018 0.06198 0.01018 0.06545 0.01712 C 0.0658 0.01782 0.06632 0.01874 0.06667 0.01944 C 0.06702 0.02013 0.06736 0.02106 0.06771 0.02175 C 0.06858 0.02337 0.07014 0.02638 0.07014 0.02638 C 0.07066 0.02892 0.07188 0.03077 0.0724 0.03332 C 0.07188 0.04327 0.07309 0.04373 0.06667 0.04512 C 0.05816 0.04466 0.05521 0.0479 0.05139 0.04049 C 0.05104 0.02152 0.05191 0.01157 0.04966 -0.00393 C 0.04913 -0.00787 0.04861 -0.00925 0.04722 -0.01249 C 0.04618 -0.01504 0.04375 -0.01967 0.04375 -0.01967 C 0.04306 -0.02267 0.04288 -0.02244 0.04445 -0.02036 L 0.03681 -0.02499 " pathEditMode="relative" ptsTypes="fffffffffffffffffffffffffffffAA">
                                      <p:cBhvr>
                                        <p:cTn id="271" dur="5000" fill="hold"/>
                                        <p:tgtEl>
                                          <p:spTgt spid="59"/>
                                        </p:tgtEl>
                                        <p:attrNameLst>
                                          <p:attrName>ppt_x</p:attrName>
                                          <p:attrName>ppt_y</p:attrName>
                                        </p:attrNameLst>
                                      </p:cBhvr>
                                    </p:animMotion>
                                  </p:childTnLst>
                                </p:cTn>
                              </p:par>
                              <p:par>
                                <p:cTn id="272" presetID="0" presetClass="path" presetSubtype="0" accel="50000" decel="50000" fill="hold" grpId="1" nodeType="withEffect">
                                  <p:stCondLst>
                                    <p:cond delay="0"/>
                                  </p:stCondLst>
                                  <p:childTnLst>
                                    <p:animMotion origin="layout" path="M 0 0 L 0.0158 -0.04674 L 0.01232 -0.07496 L 0.00295 -0.09671 L -0.00643 -0.12471 L -0.00695 -0.13327 L -0.00764 -0.16219 L -0.01875 -0.17862 L -0.02691 -0.17237 L -0.02639 -0.1497 L -0.01111 -0.1379 C -0.01007 -0.13767 0.01041 -0.13975 0.01632 -0.13188 C 0.01718 -0.12748 0.01823 -0.12309 0.01875 -0.11846 C 0.01944 -0.11198 0.01319 -0.10828 0.00937 -0.10828 C 0.00468 -0.10666 -0.00087 -0.10759 -0.00469 -0.10365 C -0.00903 -0.09926 -0.0007 -0.08723 0.00173 -0.08491 C 0.00191 -0.08422 0.00243 -0.0826 0.00243 -0.0826 C 0.02083 -0.08908 0.02916 -0.08306 0.02916 -0.10365 C -0.00903 -0.14484 0.01337 -0.13697 -0.00348 -0.13026 C -0.00608 -0.12772 -0.00955 -0.12633 -0.01285 -0.12633 L -0.01632 -0.12795 " pathEditMode="relative" ptsTypes="AAAAAAAAAAfffffffffAA">
                                      <p:cBhvr>
                                        <p:cTn id="273" dur="5000" fill="hold"/>
                                        <p:tgtEl>
                                          <p:spTgt spid="63"/>
                                        </p:tgtEl>
                                        <p:attrNameLst>
                                          <p:attrName>ppt_x</p:attrName>
                                          <p:attrName>ppt_y</p:attrName>
                                        </p:attrNameLst>
                                      </p:cBhvr>
                                    </p:animMotion>
                                  </p:childTnLst>
                                </p:cTn>
                              </p:par>
                              <p:par>
                                <p:cTn id="274" presetID="0" presetClass="path" presetSubtype="0" accel="50000" decel="50000" fill="hold" grpId="1" nodeType="withEffect">
                                  <p:stCondLst>
                                    <p:cond delay="0"/>
                                  </p:stCondLst>
                                  <p:childTnLst>
                                    <p:animMotion origin="layout" path="M 0 0 C 0.00018 -0.0007 0.00087 -0.00162 0.00052 -0.00232 C -0.00052 -0.00417 -0.0085 -0.00394 -0.01163 -0.00533 C -0.01371 -0.00787 -0.01371 -0.00949 -0.01527 -0.0125 C -0.01649 -0.01828 -0.01475 -0.01111 -0.01701 -0.01713 C -0.01927 -0.02314 -0.01805 -0.02939 -0.02274 -0.03355 C -0.03333 -0.03286 -0.03698 -0.03193 -0.04687 -0.03263 C -0.05 -0.03425 -0.05052 -0.03887 -0.05156 -0.04281 C -0.05191 -0.04443 -0.0526 -0.04744 -0.0526 -0.04744 C -0.05225 -0.05276 -0.05295 -0.056 -0.04913 -0.05762 C -0.04618 -0.06155 -0.04427 -0.06433 -0.04218 -0.06942 C -0.04236 -0.07196 -0.04218 -0.07451 -0.0427 -0.07705 C -0.04392 -0.08353 -0.05555 -0.08793 -0.05972 -0.08955 C -0.06198 -0.09163 -0.06441 -0.09371 -0.06666 -0.09579 C -0.06788 -0.09811 -0.0684 -0.10042 -0.06961 -0.10273 C -0.06979 -0.10366 -0.07013 -0.10435 -0.07013 -0.10528 C -0.07048 -0.10968 -0.07013 -0.11407 -0.07083 -0.11847 C -0.07118 -0.12055 -0.07309 -0.12124 -0.0743 -0.1224 C -0.07586 -0.12402 -0.08489 -0.13166 -0.08593 -0.13166 L -0.07378 -0.10667 " pathEditMode="relative" ptsTypes="ffffffffffffffffffAA">
                                      <p:cBhvr>
                                        <p:cTn id="275" dur="5000" fill="hold"/>
                                        <p:tgtEl>
                                          <p:spTgt spid="62"/>
                                        </p:tgtEl>
                                        <p:attrNameLst>
                                          <p:attrName>ppt_x</p:attrName>
                                          <p:attrName>ppt_y</p:attrName>
                                        </p:attrNameLst>
                                      </p:cBhvr>
                                    </p:animMotion>
                                  </p:childTnLst>
                                </p:cTn>
                              </p:par>
                              <p:par>
                                <p:cTn id="276" presetID="0" presetClass="path" presetSubtype="0" accel="50000" decel="50000" fill="hold" grpId="1" nodeType="withEffect">
                                  <p:stCondLst>
                                    <p:cond delay="0"/>
                                  </p:stCondLst>
                                  <p:childTnLst>
                                    <p:animMotion origin="layout" path="M 0 0 C -0.00417 -0.00208 -0.00868 -0.00023 -0.01302 0.0007 C -0.01493 0.00046 -0.01684 0.0007 -0.01875 0 C -0.02413 -0.00231 -0.02743 -0.01041 -0.03281 -0.01249 C -0.03906 -0.01828 -0.02951 -0.00925 -0.03629 -0.01643 C -0.03733 -0.01758 -0.03976 -0.01967 -0.03976 -0.01967 C -0.04236 -0.02452 -0.04566 -0.02869 -0.04809 -0.03355 C -0.05 -0.03748 -0.05139 -0.04188 -0.05451 -0.04442 C -0.0559 -0.04789 -0.06042 -0.05645 -0.06267 -0.05854 C -0.06302 -0.05923 -0.06354 -0.05992 -0.06389 -0.06085 C -0.06424 -0.06154 -0.06406 -0.06247 -0.06441 -0.06316 C -0.06701 -0.06849 -0.07118 -0.07149 -0.075 -0.07496 C -0.07622 -0.07751 -0.07778 -0.07867 -0.07899 -0.08121 C -0.08108 -0.09 -0.08073 -0.09347 -0.08663 -0.09903 C -0.09028 -0.10597 -0.09774 -0.10967 -0.10243 -0.11545 C -0.10521 -0.11892 -0.10642 -0.12054 -0.10833 -0.12471 C -0.10903 -0.12633 -0.11059 -0.12957 -0.11059 -0.12957 C -0.1099 -0.13396 -0.10955 -0.13443 -0.10642 -0.13581 C -0.09948 -0.13535 -0.0934 -0.13905 -0.09132 -0.13026 C -0.09167 -0.12078 -0.08976 -0.11684 -0.09427 -0.11083 C -0.09618 -0.10828 -0.09549 -0.10851 -0.09774 -0.10759 C -0.09896 -0.10712 -0.10122 -0.1062 -0.10122 -0.1062 C -0.1066 -0.0981 -0.10399 -0.08861 -0.09896 -0.0819 C -0.09774 -0.07797 -0.09427 -0.0745 -0.09132 -0.07334 C -0.08646 -0.06872 -0.07587 -0.07149 -0.07083 -0.07172 C -0.06424 -0.07126 -0.06024 -0.07404 -0.05851 -0.0664 C -0.05868 -0.06316 -0.05886 -0.06016 -0.0592 -0.05692 C -0.06024 -0.0472 -0.07153 -0.04882 -0.07604 -0.04836 C -0.07917 -0.03818 -0.06597 -0.02314 -0.0592 -0.02036 C -0.03802 -0.02105 -0.04288 -0.01388 -0.03976 -0.0273 C -0.03993 -0.03123 -0.03993 -0.03517 -0.04045 -0.0391 C -0.0408 -0.04211 -0.04705 -0.0472 -0.04913 -0.04928 C -0.05122 -0.04882 -0.05399 -0.04974 -0.05556 -0.04766 C -0.0566 -0.04627 -0.05799 -0.04303 -0.05799 -0.04303 C -0.05781 -0.03748 -0.05799 -0.03216 -0.05747 -0.02661 C -0.05729 -0.02429 -0.05469 -0.01943 -0.05382 -0.01735 C -0.05278 -0.01527 -0.05261 -0.01226 -0.05156 -0.01018 C -0.04913 -0.00509 -0.04462 0.00185 -0.04097 0.00532 C -0.03906 0.00879 -0.03629 0.01157 -0.03403 0.01481 C -0.03247 0.01689 -0.02986 0.02175 -0.02986 0.02175 C -0.02865 0.02754 -0.03038 0.02036 -0.02813 0.02638 C -0.02674 0.03031 -0.02639 0.03494 -0.02517 0.03887 C -0.02622 0.05137 -0.02813 0.05044 -0.03698 0.05137 C -0.04358 0.05067 -0.04514 0.05067 -0.04167 0.04281 C -0.03576 0.0435 -0.03368 0.04211 -0.0316 0.04905 C -0.03212 0.05761 -0.03299 0.06386 -0.03524 0.0715 C -0.03507 0.07867 -0.0375 0.10343 -0.02761 0.10736 C -0.02101 0.10667 -0.02083 0.10736 -0.01875 0.10042 C -0.01962 0.09047 -0.02101 0.08353 -0.02639 0.07636 C -0.03386 0.07682 -0.03576 0.0745 -0.03924 0.08098 C -0.04045 0.08654 -0.04063 0.08792 -0.04097 0.0951 C -0.0408 0.09857 -0.04323 0.11661 -0.03698 0.11916 C -0.03316 0.12286 -0.02847 0.12078 -0.02413 0.11916 C -0.01615 0.12147 -0.02309 0.13466 -0.02049 0.14322 C -0.01997 0.14716 -0.01979 0.14947 -0.01649 0.14808 C -0.01493 0.14484 -0.01389 0.1416 -0.01233 0.1386 C -0.01042 0.11893 -0.01597 0.1025 -0.02118 0.08492 C -0.02136 0.08029 -0.02118 0.07543 -0.0217 0.0708 C -0.0224 0.06432 -0.03073 0.06363 -0.03333 0.05923 C -0.0375 0.05206 -0.03802 0.04396 -0.04045 0.03586 C -0.04045 0.0354 -0.03733 0.02337 -0.03976 0.02568 L -0.04809 0.01481 L -0.05208 0.01088 " pathEditMode="relative" ptsTypes="ffffffffffffffffffffffffffffffffffffffffffffffffffffffffffffAAA">
                                      <p:cBhvr>
                                        <p:cTn id="277" dur="5000" fill="hold"/>
                                        <p:tgtEl>
                                          <p:spTgt spid="61"/>
                                        </p:tgtEl>
                                        <p:attrNameLst>
                                          <p:attrName>ppt_x</p:attrName>
                                          <p:attrName>ppt_y</p:attrName>
                                        </p:attrNameLst>
                                      </p:cBhvr>
                                    </p:animMotion>
                                  </p:childTnLst>
                                </p:cTn>
                              </p:par>
                              <p:par>
                                <p:cTn id="278" presetID="0" presetClass="path" presetSubtype="0" accel="50000" decel="50000" fill="hold" grpId="1" nodeType="withEffect">
                                  <p:stCondLst>
                                    <p:cond delay="0"/>
                                  </p:stCondLst>
                                  <p:childTnLst>
                                    <p:animMotion origin="layout" path="M 0 0 L 0.01511 -0.0273 L 0.03803 -0.05299 L 0.04914 -0.06872 L 0.06598 -0.08121 L 0.07952 -0.09047 L 0.09289 -0.09278 L 0.10938 -0.11083 L 0.11511 -0.13721 L 0.1158 -0.16682 L 0.11337 -0.19575 L 0.11042 -0.21217 L 0.10695 -0.22444 " pathEditMode="relative" ptsTypes="AAAAAAAAAAAAA">
                                      <p:cBhvr>
                                        <p:cTn id="279" dur="5000" fill="hold"/>
                                        <p:tgtEl>
                                          <p:spTgt spid="70"/>
                                        </p:tgtEl>
                                        <p:attrNameLst>
                                          <p:attrName>ppt_x</p:attrName>
                                          <p:attrName>ppt_y</p:attrName>
                                        </p:attrNameLst>
                                      </p:cBhvr>
                                    </p:animMotion>
                                  </p:childTnLst>
                                </p:cTn>
                              </p:par>
                              <p:par>
                                <p:cTn id="280" presetID="10" presetClass="entr" presetSubtype="0" fill="hold" grpId="0" nodeType="withEffect">
                                  <p:stCondLst>
                                    <p:cond delay="0"/>
                                  </p:stCondLst>
                                  <p:childTnLst>
                                    <p:set>
                                      <p:cBhvr>
                                        <p:cTn id="281" dur="1" fill="hold">
                                          <p:stCondLst>
                                            <p:cond delay="0"/>
                                          </p:stCondLst>
                                        </p:cTn>
                                        <p:tgtEl>
                                          <p:spTgt spid="72"/>
                                        </p:tgtEl>
                                        <p:attrNameLst>
                                          <p:attrName>style.visibility</p:attrName>
                                        </p:attrNameLst>
                                      </p:cBhvr>
                                      <p:to>
                                        <p:strVal val="visible"/>
                                      </p:to>
                                    </p:set>
                                    <p:animEffect transition="in" filter="fade">
                                      <p:cBhvr>
                                        <p:cTn id="282" dur="2000"/>
                                        <p:tgtEl>
                                          <p:spTgt spid="72"/>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73"/>
                                        </p:tgtEl>
                                        <p:attrNameLst>
                                          <p:attrName>style.visibility</p:attrName>
                                        </p:attrNameLst>
                                      </p:cBhvr>
                                      <p:to>
                                        <p:strVal val="visible"/>
                                      </p:to>
                                    </p:set>
                                    <p:animEffect transition="in" filter="fade">
                                      <p:cBhvr>
                                        <p:cTn id="285" dur="2000"/>
                                        <p:tgtEl>
                                          <p:spTgt spid="73"/>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74"/>
                                        </p:tgtEl>
                                        <p:attrNameLst>
                                          <p:attrName>style.visibility</p:attrName>
                                        </p:attrNameLst>
                                      </p:cBhvr>
                                      <p:to>
                                        <p:strVal val="visible"/>
                                      </p:to>
                                    </p:set>
                                    <p:animEffect transition="in" filter="fade">
                                      <p:cBhvr>
                                        <p:cTn id="288" dur="2000"/>
                                        <p:tgtEl>
                                          <p:spTgt spid="7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75"/>
                                        </p:tgtEl>
                                        <p:attrNameLst>
                                          <p:attrName>style.visibility</p:attrName>
                                        </p:attrNameLst>
                                      </p:cBhvr>
                                      <p:to>
                                        <p:strVal val="visible"/>
                                      </p:to>
                                    </p:set>
                                    <p:animEffect transition="in" filter="fade">
                                      <p:cBhvr>
                                        <p:cTn id="291" dur="2000"/>
                                        <p:tgtEl>
                                          <p:spTgt spid="75"/>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76"/>
                                        </p:tgtEl>
                                        <p:attrNameLst>
                                          <p:attrName>style.visibility</p:attrName>
                                        </p:attrNameLst>
                                      </p:cBhvr>
                                      <p:to>
                                        <p:strVal val="visible"/>
                                      </p:to>
                                    </p:set>
                                    <p:animEffect transition="in" filter="fade">
                                      <p:cBhvr>
                                        <p:cTn id="294" dur="2000"/>
                                        <p:tgtEl>
                                          <p:spTgt spid="76"/>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77"/>
                                        </p:tgtEl>
                                        <p:attrNameLst>
                                          <p:attrName>style.visibility</p:attrName>
                                        </p:attrNameLst>
                                      </p:cBhvr>
                                      <p:to>
                                        <p:strVal val="visible"/>
                                      </p:to>
                                    </p:set>
                                    <p:animEffect transition="in" filter="fade">
                                      <p:cBhvr>
                                        <p:cTn id="297" dur="2000"/>
                                        <p:tgtEl>
                                          <p:spTgt spid="77"/>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78"/>
                                        </p:tgtEl>
                                        <p:attrNameLst>
                                          <p:attrName>style.visibility</p:attrName>
                                        </p:attrNameLst>
                                      </p:cBhvr>
                                      <p:to>
                                        <p:strVal val="visible"/>
                                      </p:to>
                                    </p:set>
                                    <p:animEffect transition="in" filter="fade">
                                      <p:cBhvr>
                                        <p:cTn id="300" dur="2000"/>
                                        <p:tgtEl>
                                          <p:spTgt spid="78"/>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79"/>
                                        </p:tgtEl>
                                        <p:attrNameLst>
                                          <p:attrName>style.visibility</p:attrName>
                                        </p:attrNameLst>
                                      </p:cBhvr>
                                      <p:to>
                                        <p:strVal val="visible"/>
                                      </p:to>
                                    </p:set>
                                    <p:animEffect transition="in" filter="fade">
                                      <p:cBhvr>
                                        <p:cTn id="303" dur="2000"/>
                                        <p:tgtEl>
                                          <p:spTgt spid="79"/>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80"/>
                                        </p:tgtEl>
                                        <p:attrNameLst>
                                          <p:attrName>style.visibility</p:attrName>
                                        </p:attrNameLst>
                                      </p:cBhvr>
                                      <p:to>
                                        <p:strVal val="visible"/>
                                      </p:to>
                                    </p:set>
                                    <p:animEffect transition="in" filter="fade">
                                      <p:cBhvr>
                                        <p:cTn id="306" dur="2000"/>
                                        <p:tgtEl>
                                          <p:spTgt spid="80"/>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81"/>
                                        </p:tgtEl>
                                        <p:attrNameLst>
                                          <p:attrName>style.visibility</p:attrName>
                                        </p:attrNameLst>
                                      </p:cBhvr>
                                      <p:to>
                                        <p:strVal val="visible"/>
                                      </p:to>
                                    </p:set>
                                    <p:animEffect transition="in" filter="fade">
                                      <p:cBhvr>
                                        <p:cTn id="309" dur="2000"/>
                                        <p:tgtEl>
                                          <p:spTgt spid="81"/>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82"/>
                                        </p:tgtEl>
                                        <p:attrNameLst>
                                          <p:attrName>style.visibility</p:attrName>
                                        </p:attrNameLst>
                                      </p:cBhvr>
                                      <p:to>
                                        <p:strVal val="visible"/>
                                      </p:to>
                                    </p:set>
                                    <p:animEffect transition="in" filter="fade">
                                      <p:cBhvr>
                                        <p:cTn id="312" dur="2000"/>
                                        <p:tgtEl>
                                          <p:spTgt spid="82"/>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83"/>
                                        </p:tgtEl>
                                        <p:attrNameLst>
                                          <p:attrName>style.visibility</p:attrName>
                                        </p:attrNameLst>
                                      </p:cBhvr>
                                      <p:to>
                                        <p:strVal val="visible"/>
                                      </p:to>
                                    </p:set>
                                    <p:animEffect transition="in" filter="fade">
                                      <p:cBhvr>
                                        <p:cTn id="315" dur="2000"/>
                                        <p:tgtEl>
                                          <p:spTgt spid="83"/>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84"/>
                                        </p:tgtEl>
                                        <p:attrNameLst>
                                          <p:attrName>style.visibility</p:attrName>
                                        </p:attrNameLst>
                                      </p:cBhvr>
                                      <p:to>
                                        <p:strVal val="visible"/>
                                      </p:to>
                                    </p:set>
                                    <p:animEffect transition="in" filter="fade">
                                      <p:cBhvr>
                                        <p:cTn id="318" dur="2000"/>
                                        <p:tgtEl>
                                          <p:spTgt spid="84"/>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85"/>
                                        </p:tgtEl>
                                        <p:attrNameLst>
                                          <p:attrName>style.visibility</p:attrName>
                                        </p:attrNameLst>
                                      </p:cBhvr>
                                      <p:to>
                                        <p:strVal val="visible"/>
                                      </p:to>
                                    </p:set>
                                    <p:animEffect transition="in" filter="fade">
                                      <p:cBhvr>
                                        <p:cTn id="321" dur="2000"/>
                                        <p:tgtEl>
                                          <p:spTgt spid="85"/>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86"/>
                                        </p:tgtEl>
                                        <p:attrNameLst>
                                          <p:attrName>style.visibility</p:attrName>
                                        </p:attrNameLst>
                                      </p:cBhvr>
                                      <p:to>
                                        <p:strVal val="visible"/>
                                      </p:to>
                                    </p:set>
                                    <p:animEffect transition="in" filter="fade">
                                      <p:cBhvr>
                                        <p:cTn id="324" dur="2000"/>
                                        <p:tgtEl>
                                          <p:spTgt spid="86"/>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87"/>
                                        </p:tgtEl>
                                        <p:attrNameLst>
                                          <p:attrName>style.visibility</p:attrName>
                                        </p:attrNameLst>
                                      </p:cBhvr>
                                      <p:to>
                                        <p:strVal val="visible"/>
                                      </p:to>
                                    </p:set>
                                    <p:animEffect transition="in" filter="fade">
                                      <p:cBhvr>
                                        <p:cTn id="327" dur="2000"/>
                                        <p:tgtEl>
                                          <p:spTgt spid="87"/>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88"/>
                                        </p:tgtEl>
                                        <p:attrNameLst>
                                          <p:attrName>style.visibility</p:attrName>
                                        </p:attrNameLst>
                                      </p:cBhvr>
                                      <p:to>
                                        <p:strVal val="visible"/>
                                      </p:to>
                                    </p:set>
                                    <p:animEffect transition="in" filter="fade">
                                      <p:cBhvr>
                                        <p:cTn id="330" dur="2000"/>
                                        <p:tgtEl>
                                          <p:spTgt spid="88"/>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89"/>
                                        </p:tgtEl>
                                        <p:attrNameLst>
                                          <p:attrName>style.visibility</p:attrName>
                                        </p:attrNameLst>
                                      </p:cBhvr>
                                      <p:to>
                                        <p:strVal val="visible"/>
                                      </p:to>
                                    </p:set>
                                    <p:animEffect transition="in" filter="fade">
                                      <p:cBhvr>
                                        <p:cTn id="333" dur="2000"/>
                                        <p:tgtEl>
                                          <p:spTgt spid="89"/>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90"/>
                                        </p:tgtEl>
                                        <p:attrNameLst>
                                          <p:attrName>style.visibility</p:attrName>
                                        </p:attrNameLst>
                                      </p:cBhvr>
                                      <p:to>
                                        <p:strVal val="visible"/>
                                      </p:to>
                                    </p:set>
                                    <p:animEffect transition="in" filter="fade">
                                      <p:cBhvr>
                                        <p:cTn id="336" dur="2000"/>
                                        <p:tgtEl>
                                          <p:spTgt spid="90"/>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91"/>
                                        </p:tgtEl>
                                        <p:attrNameLst>
                                          <p:attrName>style.visibility</p:attrName>
                                        </p:attrNameLst>
                                      </p:cBhvr>
                                      <p:to>
                                        <p:strVal val="visible"/>
                                      </p:to>
                                    </p:set>
                                    <p:animEffect transition="in" filter="fade">
                                      <p:cBhvr>
                                        <p:cTn id="339" dur="2000"/>
                                        <p:tgtEl>
                                          <p:spTgt spid="91"/>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92"/>
                                        </p:tgtEl>
                                        <p:attrNameLst>
                                          <p:attrName>style.visibility</p:attrName>
                                        </p:attrNameLst>
                                      </p:cBhvr>
                                      <p:to>
                                        <p:strVal val="visible"/>
                                      </p:to>
                                    </p:set>
                                    <p:animEffect transition="in" filter="fade">
                                      <p:cBhvr>
                                        <p:cTn id="342" dur="2000"/>
                                        <p:tgtEl>
                                          <p:spTgt spid="92"/>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93"/>
                                        </p:tgtEl>
                                        <p:attrNameLst>
                                          <p:attrName>style.visibility</p:attrName>
                                        </p:attrNameLst>
                                      </p:cBhvr>
                                      <p:to>
                                        <p:strVal val="visible"/>
                                      </p:to>
                                    </p:set>
                                    <p:animEffect transition="in" filter="fade">
                                      <p:cBhvr>
                                        <p:cTn id="345" dur="2000"/>
                                        <p:tgtEl>
                                          <p:spTgt spid="93"/>
                                        </p:tgtEl>
                                      </p:cBhvr>
                                    </p:animEffect>
                                  </p:childTnLst>
                                </p:cTn>
                              </p:par>
                              <p:par>
                                <p:cTn id="346" presetID="22" presetClass="entr" presetSubtype="4" fill="hold" grpId="0" nodeType="withEffect">
                                  <p:stCondLst>
                                    <p:cond delay="0"/>
                                  </p:stCondLst>
                                  <p:childTnLst>
                                    <p:set>
                                      <p:cBhvr>
                                        <p:cTn id="347" dur="1" fill="hold">
                                          <p:stCondLst>
                                            <p:cond delay="0"/>
                                          </p:stCondLst>
                                        </p:cTn>
                                        <p:tgtEl>
                                          <p:spTgt spid="104"/>
                                        </p:tgtEl>
                                        <p:attrNameLst>
                                          <p:attrName>style.visibility</p:attrName>
                                        </p:attrNameLst>
                                      </p:cBhvr>
                                      <p:to>
                                        <p:strVal val="visible"/>
                                      </p:to>
                                    </p:set>
                                    <p:animEffect transition="in" filter="wipe(down)">
                                      <p:cBhvr>
                                        <p:cTn id="348"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7" grpId="0" animBg="1"/>
      <p:bldP spid="7" grpId="1" animBg="1"/>
      <p:bldP spid="7" grpId="2" animBg="1"/>
      <p:bldP spid="7" grpId="3" animBg="1"/>
      <p:bldP spid="7" grpId="5" animBg="1"/>
      <p:bldP spid="8" grpId="0" animBg="1"/>
      <p:bldP spid="8" grpId="1" animBg="1"/>
      <p:bldP spid="9" grpId="0" animBg="1"/>
      <p:bldP spid="11" grpId="0" animBg="1"/>
      <p:bldP spid="12" grpId="2" animBg="1"/>
      <p:bldP spid="13" grpId="0" animBg="1"/>
      <p:bldP spid="13" grpId="2" animBg="1"/>
      <p:bldP spid="14" grpId="2" animBg="1"/>
      <p:bldP spid="16" grpId="0" animBg="1"/>
      <p:bldP spid="40" grpId="2" animBg="1"/>
      <p:bldP spid="41" grpId="2" animBg="1"/>
      <p:bldP spid="42" grpId="2" animBg="1"/>
      <p:bldP spid="43" grpId="2" animBg="1"/>
      <p:bldP spid="44" grpId="2" animBg="1"/>
      <p:bldP spid="45" grpId="2" animBg="1"/>
      <p:bldP spid="46" grpId="2" animBg="1"/>
      <p:bldP spid="47" grpId="2" animBg="1"/>
      <p:bldP spid="48" grpId="2" animBg="1"/>
      <p:bldP spid="49" grpId="2" animBg="1"/>
      <p:bldP spid="50" grpId="0" animBg="1"/>
      <p:bldP spid="50" grpId="1" animBg="1"/>
      <p:bldP spid="50" grpId="2" animBg="1"/>
      <p:bldP spid="52" grpId="0" animBg="1"/>
      <p:bldP spid="52" grpId="1" animBg="1"/>
      <p:bldP spid="52" grpId="2" animBg="1"/>
      <p:bldP spid="54" grpId="0" animBg="1"/>
      <p:bldP spid="55" grpId="0" animBg="1"/>
      <p:bldP spid="56" grpId="0" animBg="1"/>
      <p:bldP spid="57" grpId="0" animBg="1"/>
      <p:bldP spid="58" grpId="0" animBg="1"/>
      <p:bldP spid="59" grpId="0" animBg="1"/>
      <p:bldP spid="59" grpId="1" animBg="1"/>
      <p:bldP spid="60" grpId="0" animBg="1"/>
      <p:bldP spid="61" grpId="0" animBg="1"/>
      <p:bldP spid="61" grpId="1" animBg="1"/>
      <p:bldP spid="62" grpId="0" animBg="1"/>
      <p:bldP spid="62" grpId="1" animBg="1"/>
      <p:bldP spid="63" grpId="0" animBg="1"/>
      <p:bldP spid="63" grpId="1" animBg="1"/>
      <p:bldP spid="64" grpId="0" animBg="1"/>
      <p:bldP spid="65" grpId="0" animBg="1"/>
      <p:bldP spid="66" grpId="0" animBg="1"/>
      <p:bldP spid="67" grpId="0" animBg="1"/>
      <p:bldP spid="68" grpId="0" animBg="1"/>
      <p:bldP spid="69" grpId="0" animBg="1"/>
      <p:bldP spid="69" grpId="1" animBg="1"/>
      <p:bldP spid="70" grpId="0" animBg="1"/>
      <p:bldP spid="70" grpId="1" animBg="1"/>
      <p:bldP spid="71" grpId="0" animBg="1"/>
      <p:bldP spid="71" grpId="1"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51" grpId="1" animBg="1"/>
      <p:bldP spid="51" grpId="2" animBg="1"/>
      <p:bldP spid="51" grpId="3" animBg="1"/>
      <p:bldP spid="95" grpId="0" animBg="1"/>
      <p:bldP spid="98" grpId="0" animBg="1"/>
      <p:bldP spid="99" grpId="0" animBg="1"/>
      <p:bldP spid="100" grpId="0" animBg="1"/>
      <p:bldP spid="103" grpId="0" animBg="1"/>
      <p:bldP spid="104" grpId="0" animBg="1"/>
      <p:bldP spid="96" grpId="0" animBg="1"/>
      <p:bldP spid="9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9" name="Ovale 58"/>
          <p:cNvSpPr/>
          <p:nvPr/>
        </p:nvSpPr>
        <p:spPr>
          <a:xfrm>
            <a:off x="1979712" y="1412776"/>
            <a:ext cx="4968552" cy="4392488"/>
          </a:xfrm>
          <a:prstGeom prst="ellipse">
            <a:avLst/>
          </a:prstGeom>
          <a:solidFill>
            <a:srgbClr val="B5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2881688" y="0"/>
            <a:ext cx="3084498" cy="1261884"/>
          </a:xfrm>
          <a:prstGeom prst="rect">
            <a:avLst/>
          </a:prstGeom>
          <a:solidFill>
            <a:srgbClr val="FF0000"/>
          </a:solidFill>
        </p:spPr>
        <p:txBody>
          <a:bodyPr wrap="none" rtlCol="0">
            <a:spAutoFit/>
          </a:bodyPr>
          <a:lstStyle/>
          <a:p>
            <a:pPr algn="ctr"/>
            <a:r>
              <a:rPr lang="it-IT" sz="4400" b="1" dirty="0" smtClean="0">
                <a:solidFill>
                  <a:srgbClr val="FFFF00"/>
                </a:solidFill>
              </a:rPr>
              <a:t>LE SAFENE</a:t>
            </a:r>
          </a:p>
          <a:p>
            <a:pPr algn="ctr"/>
            <a:r>
              <a:rPr lang="it-IT" sz="3200" b="1" dirty="0" smtClean="0">
                <a:solidFill>
                  <a:srgbClr val="FFFF00"/>
                </a:solidFill>
              </a:rPr>
              <a:t>REFLUENTI</a:t>
            </a:r>
            <a:endParaRPr lang="it-IT" sz="3200" b="1" dirty="0">
              <a:solidFill>
                <a:srgbClr val="FFFF00"/>
              </a:solidFill>
            </a:endParaRPr>
          </a:p>
        </p:txBody>
      </p:sp>
      <p:sp>
        <p:nvSpPr>
          <p:cNvPr id="3" name="CasellaDiTesto 2"/>
          <p:cNvSpPr txBox="1"/>
          <p:nvPr/>
        </p:nvSpPr>
        <p:spPr>
          <a:xfrm>
            <a:off x="-36512" y="1340768"/>
            <a:ext cx="4156010" cy="584775"/>
          </a:xfrm>
          <a:prstGeom prst="rect">
            <a:avLst/>
          </a:prstGeom>
          <a:solidFill>
            <a:srgbClr val="FFFF00"/>
          </a:solidFill>
        </p:spPr>
        <p:txBody>
          <a:bodyPr wrap="none" rtlCol="0">
            <a:spAutoFit/>
          </a:bodyPr>
          <a:lstStyle/>
          <a:p>
            <a:r>
              <a:rPr lang="it-IT" sz="3200" dirty="0" smtClean="0">
                <a:solidFill>
                  <a:srgbClr val="FF0000"/>
                </a:solidFill>
              </a:rPr>
              <a:t>IL REFLUSSO </a:t>
            </a:r>
            <a:r>
              <a:rPr lang="it-IT" sz="1600" dirty="0" smtClean="0">
                <a:solidFill>
                  <a:srgbClr val="FF0000"/>
                </a:solidFill>
              </a:rPr>
              <a:t>NELLO SHUNT</a:t>
            </a:r>
            <a:endParaRPr lang="it-IT" dirty="0">
              <a:solidFill>
                <a:srgbClr val="FF0000"/>
              </a:solidFill>
            </a:endParaRPr>
          </a:p>
        </p:txBody>
      </p:sp>
      <p:sp>
        <p:nvSpPr>
          <p:cNvPr id="4" name="CasellaDiTesto 3"/>
          <p:cNvSpPr txBox="1"/>
          <p:nvPr/>
        </p:nvSpPr>
        <p:spPr>
          <a:xfrm>
            <a:off x="107504" y="2924944"/>
            <a:ext cx="8736622" cy="1754326"/>
          </a:xfrm>
          <a:prstGeom prst="rect">
            <a:avLst/>
          </a:prstGeom>
          <a:solidFill>
            <a:schemeClr val="bg2"/>
          </a:solidFill>
        </p:spPr>
        <p:txBody>
          <a:bodyPr wrap="none" rtlCol="0">
            <a:spAutoFit/>
          </a:bodyPr>
          <a:lstStyle/>
          <a:p>
            <a:pPr algn="ctr"/>
            <a:r>
              <a:rPr lang="it-IT" sz="3600" b="1" dirty="0" smtClean="0">
                <a:solidFill>
                  <a:srgbClr val="FF0000"/>
                </a:solidFill>
              </a:rPr>
              <a:t>IMPOSSIBILE  STUDIARE IL REFLUSSO</a:t>
            </a:r>
          </a:p>
          <a:p>
            <a:pPr algn="ctr"/>
            <a:r>
              <a:rPr lang="it-IT" sz="3600" b="1" dirty="0" smtClean="0">
                <a:solidFill>
                  <a:srgbClr val="FF0000"/>
                </a:solidFill>
              </a:rPr>
              <a:t> A RIPOSO</a:t>
            </a:r>
          </a:p>
          <a:p>
            <a:pPr algn="ctr"/>
            <a:r>
              <a:rPr lang="it-IT" sz="3600" b="1" dirty="0" smtClean="0">
                <a:solidFill>
                  <a:srgbClr val="FF0000"/>
                </a:solidFill>
              </a:rPr>
              <a:t>(SHUNT INATTIVO)</a:t>
            </a:r>
            <a:endParaRPr lang="it-IT" sz="3600" b="1" dirty="0">
              <a:solidFill>
                <a:srgbClr val="FF0000"/>
              </a:solidFill>
            </a:endParaRPr>
          </a:p>
        </p:txBody>
      </p:sp>
      <p:sp>
        <p:nvSpPr>
          <p:cNvPr id="5" name="CasellaDiTesto 4"/>
          <p:cNvSpPr txBox="1"/>
          <p:nvPr/>
        </p:nvSpPr>
        <p:spPr>
          <a:xfrm>
            <a:off x="1791907" y="2420888"/>
            <a:ext cx="5454122" cy="2416046"/>
          </a:xfrm>
          <a:prstGeom prst="rect">
            <a:avLst/>
          </a:prstGeom>
          <a:noFill/>
        </p:spPr>
        <p:txBody>
          <a:bodyPr wrap="none" rtlCol="0">
            <a:spAutoFit/>
          </a:bodyPr>
          <a:lstStyle/>
          <a:p>
            <a:pPr algn="ctr"/>
            <a:r>
              <a:rPr lang="it-IT" sz="3600" b="1" dirty="0" smtClean="0">
                <a:solidFill>
                  <a:srgbClr val="FF0000"/>
                </a:solidFill>
              </a:rPr>
              <a:t>SI DEVE GENERARE UN </a:t>
            </a:r>
          </a:p>
          <a:p>
            <a:pPr algn="ctr"/>
            <a:r>
              <a:rPr lang="el-GR" sz="11500" b="1" dirty="0" smtClean="0">
                <a:solidFill>
                  <a:srgbClr val="FF0000"/>
                </a:solidFill>
              </a:rPr>
              <a:t>Δ</a:t>
            </a:r>
            <a:r>
              <a:rPr lang="it-IT" sz="11500" b="1" dirty="0" smtClean="0">
                <a:solidFill>
                  <a:srgbClr val="FF0000"/>
                </a:solidFill>
              </a:rPr>
              <a:t>P</a:t>
            </a:r>
            <a:endParaRPr lang="it-IT" sz="11500" b="1" dirty="0">
              <a:solidFill>
                <a:srgbClr val="FF0000"/>
              </a:solidFill>
            </a:endParaRPr>
          </a:p>
        </p:txBody>
      </p:sp>
      <p:sp>
        <p:nvSpPr>
          <p:cNvPr id="52" name="Freccia circolare a destra 51"/>
          <p:cNvSpPr/>
          <p:nvPr/>
        </p:nvSpPr>
        <p:spPr>
          <a:xfrm flipH="1">
            <a:off x="4580384" y="495672"/>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3" name="Freccia circolare a destra 52"/>
          <p:cNvSpPr/>
          <p:nvPr/>
        </p:nvSpPr>
        <p:spPr>
          <a:xfrm flipV="1">
            <a:off x="1403648" y="188640"/>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5" name="Freccia circolare a destra 54"/>
          <p:cNvSpPr/>
          <p:nvPr/>
        </p:nvSpPr>
        <p:spPr>
          <a:xfrm flipH="1">
            <a:off x="4499992" y="504056"/>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6" name="Freccia circolare a destra 55"/>
          <p:cNvSpPr/>
          <p:nvPr/>
        </p:nvSpPr>
        <p:spPr>
          <a:xfrm flipV="1">
            <a:off x="1242864" y="197024"/>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7" name="CasellaDiTesto 56"/>
          <p:cNvSpPr txBox="1"/>
          <p:nvPr/>
        </p:nvSpPr>
        <p:spPr>
          <a:xfrm>
            <a:off x="467544" y="6673334"/>
            <a:ext cx="862737" cy="369332"/>
          </a:xfrm>
          <a:prstGeom prst="rect">
            <a:avLst/>
          </a:prstGeom>
          <a:noFill/>
        </p:spPr>
        <p:txBody>
          <a:bodyPr wrap="none" rtlCol="0">
            <a:spAutoFit/>
          </a:bodyPr>
          <a:lstStyle/>
          <a:p>
            <a:r>
              <a:rPr lang="it-IT" dirty="0" err="1" smtClean="0"/>
              <a:t>…………</a:t>
            </a:r>
            <a:endParaRPr lang="it-IT" dirty="0"/>
          </a:p>
        </p:txBody>
      </p:sp>
      <p:sp>
        <p:nvSpPr>
          <p:cNvPr id="54" name="CasellaDiTesto 53"/>
          <p:cNvSpPr txBox="1"/>
          <p:nvPr/>
        </p:nvSpPr>
        <p:spPr>
          <a:xfrm>
            <a:off x="3995936" y="44624"/>
            <a:ext cx="1800200" cy="1569660"/>
          </a:xfrm>
          <a:prstGeom prst="rect">
            <a:avLst/>
          </a:prstGeom>
          <a:noFill/>
          <a:ln>
            <a:noFill/>
          </a:ln>
        </p:spPr>
        <p:txBody>
          <a:bodyPr wrap="square" rtlCol="0">
            <a:spAutoFit/>
          </a:bodyPr>
          <a:lstStyle/>
          <a:p>
            <a:r>
              <a:rPr lang="it-IT" sz="9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ymbol" pitchFamily="18" charset="2"/>
              </a:rPr>
              <a:t>D</a:t>
            </a:r>
            <a:r>
              <a:rPr lang="it-IT" sz="9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a:t>
            </a:r>
            <a:endParaRPr lang="it-IT" sz="9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58" name="CasellaDiTesto 57"/>
          <p:cNvSpPr txBox="1"/>
          <p:nvPr/>
        </p:nvSpPr>
        <p:spPr>
          <a:xfrm>
            <a:off x="3491880" y="5373216"/>
            <a:ext cx="1800200" cy="1569660"/>
          </a:xfrm>
          <a:prstGeom prst="rect">
            <a:avLst/>
          </a:prstGeom>
          <a:noFill/>
          <a:ln>
            <a:noFill/>
          </a:ln>
        </p:spPr>
        <p:txBody>
          <a:bodyPr wrap="square" rtlCol="0">
            <a:spAutoFit/>
          </a:bodyPr>
          <a:lstStyle/>
          <a:p>
            <a:r>
              <a:rPr lang="it-IT" sz="96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Symbol" pitchFamily="18" charset="2"/>
              </a:rPr>
              <a:t>D</a:t>
            </a:r>
            <a:r>
              <a:rPr lang="it-IT" sz="96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P</a:t>
            </a:r>
            <a:endParaRPr lang="it-IT" sz="96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2000"/>
                                        <p:tgtEl>
                                          <p:spTgt spid="57"/>
                                        </p:tgtEl>
                                      </p:cBhvr>
                                    </p:animEffect>
                                  </p:childTnLst>
                                </p:cTn>
                              </p:par>
                              <p:par>
                                <p:cTn id="20" presetID="10" presetClass="exit" presetSubtype="0" fill="hold" grpId="1" nodeType="withEffect">
                                  <p:stCondLst>
                                    <p:cond delay="0"/>
                                  </p:stCondLst>
                                  <p:childTnLst>
                                    <p:animEffect transition="out" filter="fade">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par>
                          <p:cTn id="26" fill="hold">
                            <p:stCondLst>
                              <p:cond delay="8000"/>
                            </p:stCondLst>
                            <p:childTnLst>
                              <p:par>
                                <p:cTn id="27" presetID="10" presetClass="exit" presetSubtype="0" fill="hold" grpId="1" nodeType="afterEffect">
                                  <p:stCondLst>
                                    <p:cond delay="0"/>
                                  </p:stCondLst>
                                  <p:childTnLst>
                                    <p:animEffect transition="out" filter="fade">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2000"/>
                                        <p:tgtEl>
                                          <p:spTgt spid="59"/>
                                        </p:tgtEl>
                                      </p:cBhvr>
                                    </p:animEffect>
                                  </p:childTnLst>
                                </p:cTn>
                              </p:par>
                            </p:childTnLst>
                          </p:cTn>
                        </p:par>
                        <p:par>
                          <p:cTn id="37" fill="hold">
                            <p:stCondLst>
                              <p:cond delay="12000"/>
                            </p:stCondLst>
                            <p:childTnLst>
                              <p:par>
                                <p:cTn id="38" presetID="22" presetClass="entr" presetSubtype="1"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up)">
                                      <p:cBhvr>
                                        <p:cTn id="40" dur="500"/>
                                        <p:tgtEl>
                                          <p:spTgt spid="52"/>
                                        </p:tgtEl>
                                      </p:cBhvr>
                                    </p:animEffect>
                                  </p:childTnLst>
                                </p:cTn>
                              </p:par>
                            </p:childTnLst>
                          </p:cTn>
                        </p:par>
                        <p:par>
                          <p:cTn id="41" fill="hold">
                            <p:stCondLst>
                              <p:cond delay="12500"/>
                            </p:stCondLst>
                            <p:childTnLst>
                              <p:par>
                                <p:cTn id="42" presetID="22" presetClass="entr" presetSubtype="4"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childTnLst>
                          </p:cTn>
                        </p:par>
                        <p:par>
                          <p:cTn id="45" fill="hold">
                            <p:stCondLst>
                              <p:cond delay="13000"/>
                            </p:stCondLst>
                            <p:childTnLst>
                              <p:par>
                                <p:cTn id="46" presetID="22" presetClass="entr" presetSubtype="1"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par>
                          <p:cTn id="49" fill="hold">
                            <p:stCondLst>
                              <p:cond delay="13500"/>
                            </p:stCondLst>
                            <p:childTnLst>
                              <p:par>
                                <p:cTn id="50" presetID="22" presetClass="entr" presetSubtype="4"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2000"/>
                                        <p:tgtEl>
                                          <p:spTgt spid="54"/>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2000"/>
                                        <p:tgtEl>
                                          <p:spTgt spid="58"/>
                                        </p:tgtEl>
                                      </p:cBhvr>
                                    </p:animEffect>
                                  </p:childTnLst>
                                </p:cTn>
                              </p:par>
                              <p:par>
                                <p:cTn id="59" presetID="0" presetClass="path" presetSubtype="0" accel="50000" decel="50000" fill="hold" grpId="0" nodeType="withEffect">
                                  <p:stCondLst>
                                    <p:cond delay="0"/>
                                  </p:stCondLst>
                                  <p:childTnLst>
                                    <p:animMotion origin="layout" path="M -4.72222E-6 -7.12303E-7 C 0.07552 0.02706 0.15104 0.05412 0.19861 0.11332 C 0.24618 0.17253 0.27986 0.27729 0.28507 0.35592 C 0.29028 0.43455 0.25642 0.52567 0.22986 0.58464 C 0.2033 0.64362 0.16667 0.68108 0.12535 0.70999 C 0.08403 0.7389 0.03299 0.74815 -0.01788 0.75763 " pathEditMode="relative" ptsTypes="aaaaaA">
                                      <p:cBhvr>
                                        <p:cTn id="60" dur="2000" fill="hold"/>
                                        <p:tgtEl>
                                          <p:spTgt spid="54"/>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1.94444E-6 1.48148E-6 L -0.15417 -0.075 C -0.19722 -0.13611 -0.24115 -0.19607 -0.28333 -0.25833 C -0.28889 -0.26667 -0.28594 -0.27847 -0.29167 -0.28611 L -0.29583 -0.50833 L -0.18333 -0.72222 L -0.0375 -0.81111 L 0.06875 -0.81667 " pathEditMode="relative" ptsTypes="AffAAAAA">
                                      <p:cBhvr>
                                        <p:cTn id="62" dur="2000" fill="hold"/>
                                        <p:tgtEl>
                                          <p:spTgt spid="58"/>
                                        </p:tgtEl>
                                        <p:attrNameLst>
                                          <p:attrName>ppt_x</p:attrName>
                                          <p:attrName>ppt_y</p:attrName>
                                        </p:attrNameLst>
                                      </p:cBhvr>
                                    </p:animMotion>
                                  </p:childTnLst>
                                </p:cTn>
                              </p:par>
                            </p:childTnLst>
                          </p:cTn>
                        </p:par>
                        <p:par>
                          <p:cTn id="63" fill="hold">
                            <p:stCondLst>
                              <p:cond delay="15500"/>
                            </p:stCondLst>
                            <p:childTnLst>
                              <p:par>
                                <p:cTn id="64" presetID="42" presetClass="path" presetSubtype="0" accel="50000" decel="50000" fill="hold" grpId="2" nodeType="afterEffect">
                                  <p:stCondLst>
                                    <p:cond delay="0"/>
                                  </p:stCondLst>
                                  <p:childTnLst>
                                    <p:animMotion origin="layout" path="M 0.0118 -0.00926 L -0.04514 0.45209 " pathEditMode="relative" rAng="0" ptsTypes="AA">
                                      <p:cBhvr>
                                        <p:cTn id="65" dur="2000" fill="hold"/>
                                        <p:tgtEl>
                                          <p:spTgt spid="54"/>
                                        </p:tgtEl>
                                        <p:attrNameLst>
                                          <p:attrName>ppt_x</p:attrName>
                                          <p:attrName>ppt_y</p:attrName>
                                        </p:attrNameLst>
                                      </p:cBhvr>
                                      <p:rCtr x="-28" y="231"/>
                                    </p:animMotion>
                                  </p:childTnLst>
                                </p:cTn>
                              </p:par>
                              <p:par>
                                <p:cTn id="66" presetID="64" presetClass="path" presetSubtype="0" accel="50000" decel="50000" fill="hold" grpId="3" nodeType="withEffect">
                                  <p:stCondLst>
                                    <p:cond delay="0"/>
                                  </p:stCondLst>
                                  <p:childTnLst>
                                    <p:animMotion origin="layout" path="M 0.01181 3.33333E-6 L 0.01181 -0.33334 " pathEditMode="relative" rAng="0" ptsTypes="AA">
                                      <p:cBhvr>
                                        <p:cTn id="67" dur="2000" fill="hold"/>
                                        <p:tgtEl>
                                          <p:spTgt spid="58"/>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 grpId="0" animBg="1"/>
      <p:bldP spid="2" grpId="1" animBg="1"/>
      <p:bldP spid="3" grpId="0" animBg="1"/>
      <p:bldP spid="3" grpId="1" animBg="1"/>
      <p:bldP spid="4" grpId="0" animBg="1"/>
      <p:bldP spid="4" grpId="1" animBg="1"/>
      <p:bldP spid="5" grpId="0"/>
      <p:bldP spid="52" grpId="0" animBg="1"/>
      <p:bldP spid="53" grpId="0" animBg="1"/>
      <p:bldP spid="55" grpId="0" animBg="1"/>
      <p:bldP spid="56" grpId="0" animBg="1"/>
      <p:bldP spid="57" grpId="0"/>
      <p:bldP spid="54" grpId="0"/>
      <p:bldP spid="54" grpId="1"/>
      <p:bldP spid="54" grpId="2"/>
      <p:bldP spid="58" grpId="1"/>
      <p:bldP spid="58" grpId="2"/>
      <p:bldP spid="58" grpId="3"/>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tint val="66000"/>
                <a:satMod val="160000"/>
                <a:alpha val="41000"/>
              </a:schemeClr>
            </a:gs>
            <a:gs pos="72000">
              <a:schemeClr val="accent1">
                <a:tint val="66000"/>
                <a:satMod val="160000"/>
                <a:alpha val="41000"/>
              </a:schemeClr>
            </a:gs>
            <a:gs pos="50000">
              <a:schemeClr val="accent1">
                <a:tint val="44500"/>
                <a:satMod val="160000"/>
              </a:schemeClr>
            </a:gs>
            <a:gs pos="0">
              <a:srgbClr val="0000CC">
                <a:alpha val="71000"/>
              </a:srgbClr>
            </a:gs>
          </a:gsLst>
          <a:lin ang="2700000" scaled="1"/>
          <a:tileRect/>
        </a:gradFill>
        <a:effectLst/>
      </p:bgPr>
    </p:bg>
    <p:spTree>
      <p:nvGrpSpPr>
        <p:cNvPr id="1" name=""/>
        <p:cNvGrpSpPr/>
        <p:nvPr/>
      </p:nvGrpSpPr>
      <p:grpSpPr>
        <a:xfrm>
          <a:off x="0" y="0"/>
          <a:ext cx="0" cy="0"/>
          <a:chOff x="0" y="0"/>
          <a:chExt cx="0" cy="0"/>
        </a:xfrm>
      </p:grpSpPr>
      <p:sp>
        <p:nvSpPr>
          <p:cNvPr id="66" name="Ovale 65"/>
          <p:cNvSpPr/>
          <p:nvPr/>
        </p:nvSpPr>
        <p:spPr>
          <a:xfrm>
            <a:off x="2123728" y="1196752"/>
            <a:ext cx="4680520" cy="3960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circolare a destra 51"/>
          <p:cNvSpPr/>
          <p:nvPr/>
        </p:nvSpPr>
        <p:spPr>
          <a:xfrm flipH="1">
            <a:off x="4427984" y="-8384"/>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3" name="Freccia circolare a destra 52"/>
          <p:cNvSpPr/>
          <p:nvPr/>
        </p:nvSpPr>
        <p:spPr>
          <a:xfrm flipV="1">
            <a:off x="1251248" y="-3154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9" name="CasellaDiTesto 68"/>
          <p:cNvSpPr txBox="1"/>
          <p:nvPr/>
        </p:nvSpPr>
        <p:spPr>
          <a:xfrm>
            <a:off x="3995936" y="-315416"/>
            <a:ext cx="1800200" cy="1569660"/>
          </a:xfrm>
          <a:prstGeom prst="rect">
            <a:avLst/>
          </a:prstGeom>
          <a:noFill/>
          <a:ln>
            <a:noFill/>
          </a:ln>
        </p:spPr>
        <p:txBody>
          <a:bodyPr wrap="square" rtlCol="0">
            <a:spAutoFit/>
          </a:bodyPr>
          <a:lstStyle/>
          <a:p>
            <a:r>
              <a:rPr lang="it-IT" sz="96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latin typeface="Symbol" pitchFamily="18" charset="2"/>
              </a:rPr>
              <a:t>D</a:t>
            </a:r>
            <a:r>
              <a:rPr lang="it-IT" sz="96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P</a:t>
            </a:r>
            <a:endParaRPr lang="it-IT" sz="9600"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54" name="Freccia circolare a destra 53"/>
          <p:cNvSpPr/>
          <p:nvPr/>
        </p:nvSpPr>
        <p:spPr>
          <a:xfrm flipH="1">
            <a:off x="4580384" y="144016"/>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2" name="Freccia circolare a destra 61"/>
          <p:cNvSpPr/>
          <p:nvPr/>
        </p:nvSpPr>
        <p:spPr>
          <a:xfrm flipV="1">
            <a:off x="1323256" y="-1630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8" name="CasellaDiTesto 67"/>
          <p:cNvSpPr txBox="1"/>
          <p:nvPr/>
        </p:nvSpPr>
        <p:spPr>
          <a:xfrm>
            <a:off x="3707904" y="5517232"/>
            <a:ext cx="1728358" cy="156966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9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ymbol" pitchFamily="18" charset="2"/>
              </a:rPr>
              <a:t>D</a:t>
            </a:r>
            <a:r>
              <a:rPr lang="it-IT" sz="9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
            </a:r>
            <a:endParaRPr lang="it-IT" sz="9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4" name="CasellaDiTesto 63"/>
          <p:cNvSpPr txBox="1"/>
          <p:nvPr/>
        </p:nvSpPr>
        <p:spPr>
          <a:xfrm>
            <a:off x="2279800" y="2204864"/>
            <a:ext cx="4284506" cy="2308324"/>
          </a:xfrm>
          <a:prstGeom prst="rect">
            <a:avLst/>
          </a:prstGeom>
          <a:noFill/>
        </p:spPr>
        <p:txBody>
          <a:bodyPr wrap="none" rtlCol="0">
            <a:spAutoFit/>
          </a:bodyPr>
          <a:lstStyle/>
          <a:p>
            <a:pPr algn="ctr"/>
            <a:r>
              <a:rPr lang="it-IT" sz="4800" b="1" dirty="0" smtClean="0">
                <a:solidFill>
                  <a:srgbClr val="FF0000"/>
                </a:solidFill>
              </a:rPr>
              <a:t>ATTIVAZIONE</a:t>
            </a:r>
          </a:p>
          <a:p>
            <a:pPr algn="ctr"/>
            <a:r>
              <a:rPr lang="it-IT" sz="4800" b="1" dirty="0" smtClean="0">
                <a:solidFill>
                  <a:srgbClr val="FF0000"/>
                </a:solidFill>
              </a:rPr>
              <a:t> DELLO</a:t>
            </a:r>
          </a:p>
          <a:p>
            <a:pPr algn="ctr"/>
            <a:r>
              <a:rPr lang="it-IT" sz="4800" b="1" dirty="0" smtClean="0">
                <a:solidFill>
                  <a:srgbClr val="FF0000"/>
                </a:solidFill>
              </a:rPr>
              <a:t> SHUNT</a:t>
            </a:r>
            <a:endParaRPr lang="it-IT" sz="4800" b="1" dirty="0">
              <a:solidFill>
                <a:srgbClr val="FF0000"/>
              </a:solidFill>
            </a:endParaRPr>
          </a:p>
        </p:txBody>
      </p:sp>
      <p:sp useBgFill="1">
        <p:nvSpPr>
          <p:cNvPr id="10" name="Rettangolo 9"/>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up)">
                                      <p:cBhvr>
                                        <p:cTn id="15" dur="500"/>
                                        <p:tgtEl>
                                          <p:spTgt spid="5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2000"/>
                                        <p:tgtEl>
                                          <p:spTgt spid="6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childTnLst>
                                </p:cTn>
                              </p:par>
                              <p:par>
                                <p:cTn id="26" presetID="0" presetClass="path" presetSubtype="0" accel="50000" decel="50000" fill="hold" grpId="2" nodeType="withEffect">
                                  <p:stCondLst>
                                    <p:cond delay="0"/>
                                  </p:stCondLst>
                                  <p:childTnLst>
                                    <p:animMotion origin="layout" path="M 0 0 L 0.15 0.06944 L 0.26667 0.2 L 0.30834 0.30555 L 0.3125 0.525 L 0.25 0.65 L 0.1625 0.73055 L 0.04792 0.79444 L -0.03541 0.81667 " pathEditMode="relative" ptsTypes="AAAAAAAAA">
                                      <p:cBhvr>
                                        <p:cTn id="27" dur="2000" fill="hold"/>
                                        <p:tgtEl>
                                          <p:spTgt spid="69"/>
                                        </p:tgtEl>
                                        <p:attrNameLst>
                                          <p:attrName>ppt_x</p:attrName>
                                          <p:attrName>ppt_y</p:attrName>
                                        </p:attrNameLst>
                                      </p:cBhvr>
                                    </p:animMotion>
                                  </p:childTnLst>
                                </p:cTn>
                              </p:par>
                              <p:par>
                                <p:cTn id="28" presetID="0" presetClass="path" presetSubtype="0" accel="50000" decel="50000" fill="hold" grpId="2" nodeType="withEffect">
                                  <p:stCondLst>
                                    <p:cond delay="0"/>
                                  </p:stCondLst>
                                  <p:childTnLst>
                                    <p:animMotion origin="layout" path="M 0 0 L -0.08541 -0.01945 L -0.17916 -0.08056 L -0.29166 -0.20556 L -0.34166 -0.35556 L -0.3375 -0.50278 L -0.29375 -0.65833 L -0.15 -0.79167 L -0.0625 -0.82222 L 0.02292 -0.83333 " pathEditMode="relative" ptsTypes="AAAAAAAAAA">
                                      <p:cBhvr>
                                        <p:cTn id="29" dur="2000" fill="hold"/>
                                        <p:tgtEl>
                                          <p:spTgt spid="68"/>
                                        </p:tgtEl>
                                        <p:attrNameLst>
                                          <p:attrName>ppt_x</p:attrName>
                                          <p:attrName>ppt_y</p:attrName>
                                        </p:attrNameLst>
                                      </p:cBhvr>
                                    </p:animMotion>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20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2000"/>
                                        <p:tgtEl>
                                          <p:spTgt spid="66"/>
                                        </p:tgtEl>
                                      </p:cBhvr>
                                    </p:animEffect>
                                  </p:childTnLst>
                                </p:cTn>
                              </p:par>
                            </p:childTnLst>
                          </p:cTn>
                        </p:par>
                        <p:par>
                          <p:cTn id="36" fill="hold">
                            <p:stCondLst>
                              <p:cond delay="3500"/>
                            </p:stCondLst>
                            <p:childTnLst>
                              <p:par>
                                <p:cTn id="37" presetID="10" presetClass="exit" presetSubtype="0" fill="hold" grpId="1" nodeType="afterEffect">
                                  <p:stCondLst>
                                    <p:cond delay="0"/>
                                  </p:stCondLst>
                                  <p:childTnLst>
                                    <p:animEffect transition="out" filter="fade">
                                      <p:cBhvr>
                                        <p:cTn id="38" dur="2000"/>
                                        <p:tgtEl>
                                          <p:spTgt spid="66"/>
                                        </p:tgtEl>
                                      </p:cBhvr>
                                    </p:animEffect>
                                    <p:set>
                                      <p:cBhvr>
                                        <p:cTn id="39" dur="1" fill="hold">
                                          <p:stCondLst>
                                            <p:cond delay="1999"/>
                                          </p:stCondLst>
                                        </p:cTn>
                                        <p:tgtEl>
                                          <p:spTgt spid="6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52"/>
                                        </p:tgtEl>
                                      </p:cBhvr>
                                    </p:animEffect>
                                    <p:set>
                                      <p:cBhvr>
                                        <p:cTn id="42" dur="1" fill="hold">
                                          <p:stCondLst>
                                            <p:cond delay="1999"/>
                                          </p:stCondLst>
                                        </p:cTn>
                                        <p:tgtEl>
                                          <p:spTgt spid="5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54"/>
                                        </p:tgtEl>
                                      </p:cBhvr>
                                    </p:animEffect>
                                    <p:set>
                                      <p:cBhvr>
                                        <p:cTn id="45" dur="1" fill="hold">
                                          <p:stCondLst>
                                            <p:cond delay="1999"/>
                                          </p:stCondLst>
                                        </p:cTn>
                                        <p:tgtEl>
                                          <p:spTgt spid="5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62"/>
                                        </p:tgtEl>
                                      </p:cBhvr>
                                    </p:animEffect>
                                    <p:set>
                                      <p:cBhvr>
                                        <p:cTn id="48" dur="1" fill="hold">
                                          <p:stCondLst>
                                            <p:cond delay="1999"/>
                                          </p:stCondLst>
                                        </p:cTn>
                                        <p:tgtEl>
                                          <p:spTgt spid="62"/>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2000"/>
                                        <p:tgtEl>
                                          <p:spTgt spid="68"/>
                                        </p:tgtEl>
                                      </p:cBhvr>
                                    </p:animEffect>
                                    <p:set>
                                      <p:cBhvr>
                                        <p:cTn id="51" dur="1" fill="hold">
                                          <p:stCondLst>
                                            <p:cond delay="1999"/>
                                          </p:stCondLst>
                                        </p:cTn>
                                        <p:tgtEl>
                                          <p:spTgt spid="6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64"/>
                                        </p:tgtEl>
                                      </p:cBhvr>
                                    </p:animEffect>
                                    <p:set>
                                      <p:cBhvr>
                                        <p:cTn id="54" dur="1" fill="hold">
                                          <p:stCondLst>
                                            <p:cond delay="19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52" grpId="0" animBg="1"/>
      <p:bldP spid="52" grpId="1" animBg="1"/>
      <p:bldP spid="53" grpId="0" animBg="1"/>
      <p:bldP spid="69" grpId="1"/>
      <p:bldP spid="69" grpId="2"/>
      <p:bldP spid="54" grpId="0" animBg="1"/>
      <p:bldP spid="54" grpId="1" animBg="1"/>
      <p:bldP spid="62" grpId="0" animBg="1"/>
      <p:bldP spid="62" grpId="1" animBg="1"/>
      <p:bldP spid="68" grpId="1"/>
      <p:bldP spid="68" grpId="2"/>
      <p:bldP spid="68" grpId="3"/>
      <p:bldP spid="64" grpId="0"/>
      <p:bldP spid="64" grpId="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tint val="66000"/>
                <a:satMod val="160000"/>
                <a:alpha val="41000"/>
              </a:schemeClr>
            </a:gs>
            <a:gs pos="72000">
              <a:schemeClr val="accent1">
                <a:tint val="66000"/>
                <a:satMod val="160000"/>
                <a:alpha val="41000"/>
              </a:schemeClr>
            </a:gs>
            <a:gs pos="50000">
              <a:schemeClr val="accent1">
                <a:tint val="44500"/>
                <a:satMod val="160000"/>
              </a:schemeClr>
            </a:gs>
            <a:gs pos="0">
              <a:srgbClr val="0000CC">
                <a:alpha val="71000"/>
              </a:srgbClr>
            </a:gs>
          </a:gsLst>
          <a:lin ang="2700000" scaled="1"/>
          <a:tileRect/>
        </a:gradFill>
        <a:effectLst/>
      </p:bgPr>
    </p:bg>
    <p:spTree>
      <p:nvGrpSpPr>
        <p:cNvPr id="1" name=""/>
        <p:cNvGrpSpPr/>
        <p:nvPr/>
      </p:nvGrpSpPr>
      <p:grpSpPr>
        <a:xfrm>
          <a:off x="0" y="0"/>
          <a:ext cx="0" cy="0"/>
          <a:chOff x="0" y="0"/>
          <a:chExt cx="0" cy="0"/>
        </a:xfrm>
      </p:grpSpPr>
      <p:sp>
        <p:nvSpPr>
          <p:cNvPr id="8" name="CasellaDiTesto 7"/>
          <p:cNvSpPr txBox="1"/>
          <p:nvPr/>
        </p:nvSpPr>
        <p:spPr>
          <a:xfrm>
            <a:off x="2123728" y="1844824"/>
            <a:ext cx="3983206" cy="646331"/>
          </a:xfrm>
          <a:prstGeom prst="rect">
            <a:avLst/>
          </a:prstGeom>
          <a:noFill/>
        </p:spPr>
        <p:txBody>
          <a:bodyPr wrap="none" rtlCol="0">
            <a:spAutoFit/>
          </a:bodyPr>
          <a:lstStyle/>
          <a:p>
            <a:r>
              <a:rPr lang="it-IT" dirty="0" smtClean="0"/>
              <a:t>ATTIVAZIONE STATICA&gt;  VALSALVA</a:t>
            </a:r>
          </a:p>
          <a:p>
            <a:endParaRPr lang="it-IT" dirty="0"/>
          </a:p>
        </p:txBody>
      </p:sp>
      <p:sp>
        <p:nvSpPr>
          <p:cNvPr id="9" name="CasellaDiTesto 8"/>
          <p:cNvSpPr txBox="1"/>
          <p:nvPr/>
        </p:nvSpPr>
        <p:spPr>
          <a:xfrm>
            <a:off x="2123728" y="3284984"/>
            <a:ext cx="6665223" cy="646331"/>
          </a:xfrm>
          <a:prstGeom prst="rect">
            <a:avLst/>
          </a:prstGeom>
          <a:noFill/>
        </p:spPr>
        <p:txBody>
          <a:bodyPr wrap="none" rtlCol="0">
            <a:spAutoFit/>
          </a:bodyPr>
          <a:lstStyle/>
          <a:p>
            <a:r>
              <a:rPr lang="it-IT" dirty="0" smtClean="0"/>
              <a:t>ATTIVAZIONE DINAMICA&gt;PVM (PARANA, </a:t>
            </a:r>
            <a:r>
              <a:rPr lang="it-IT" dirty="0" err="1" smtClean="0"/>
              <a:t>OSCILLAZIONE…</a:t>
            </a:r>
            <a:r>
              <a:rPr lang="it-IT" dirty="0" smtClean="0"/>
              <a:t>.)</a:t>
            </a:r>
          </a:p>
          <a:p>
            <a:r>
              <a:rPr lang="it-IT" dirty="0" err="1" smtClean="0"/>
              <a:t>……</a:t>
            </a:r>
            <a:endParaRPr lang="it-IT" dirty="0" smtClean="0"/>
          </a:p>
        </p:txBody>
      </p:sp>
      <p:pic>
        <p:nvPicPr>
          <p:cNvPr id="13313" name="Picture 1"/>
          <p:cNvPicPr>
            <a:picLocks noChangeAspect="1" noChangeArrowheads="1"/>
          </p:cNvPicPr>
          <p:nvPr/>
        </p:nvPicPr>
        <p:blipFill>
          <a:blip r:embed="rId2" cstate="print"/>
          <a:srcRect/>
          <a:stretch>
            <a:fillRect/>
          </a:stretch>
        </p:blipFill>
        <p:spPr bwMode="auto">
          <a:xfrm>
            <a:off x="1947863" y="2357438"/>
            <a:ext cx="5248275" cy="2143125"/>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2276475" y="4531965"/>
            <a:ext cx="4591050" cy="1057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tint val="66000"/>
                <a:satMod val="160000"/>
                <a:alpha val="41000"/>
              </a:schemeClr>
            </a:gs>
            <a:gs pos="72000">
              <a:schemeClr val="accent1">
                <a:tint val="66000"/>
                <a:satMod val="160000"/>
                <a:alpha val="41000"/>
              </a:schemeClr>
            </a:gs>
            <a:gs pos="50000">
              <a:schemeClr val="accent1">
                <a:tint val="44500"/>
                <a:satMod val="160000"/>
              </a:schemeClr>
            </a:gs>
            <a:gs pos="0">
              <a:srgbClr val="0000CC">
                <a:alpha val="71000"/>
              </a:srgbClr>
            </a:gs>
          </a:gsLst>
          <a:lin ang="2700000" scaled="1"/>
          <a:tileRect/>
        </a:gradFill>
        <a:effectLst/>
      </p:bgPr>
    </p:bg>
    <p:spTree>
      <p:nvGrpSpPr>
        <p:cNvPr id="1" name=""/>
        <p:cNvGrpSpPr/>
        <p:nvPr/>
      </p:nvGrpSpPr>
      <p:grpSpPr>
        <a:xfrm>
          <a:off x="0" y="0"/>
          <a:ext cx="0" cy="0"/>
          <a:chOff x="0" y="0"/>
          <a:chExt cx="0" cy="0"/>
        </a:xfrm>
      </p:grpSpPr>
      <p:sp>
        <p:nvSpPr>
          <p:cNvPr id="8" name="CasellaDiTesto 7"/>
          <p:cNvSpPr txBox="1"/>
          <p:nvPr/>
        </p:nvSpPr>
        <p:spPr>
          <a:xfrm>
            <a:off x="2123728" y="1844824"/>
            <a:ext cx="3983206" cy="646331"/>
          </a:xfrm>
          <a:prstGeom prst="rect">
            <a:avLst/>
          </a:prstGeom>
          <a:noFill/>
        </p:spPr>
        <p:txBody>
          <a:bodyPr wrap="none" rtlCol="0">
            <a:spAutoFit/>
          </a:bodyPr>
          <a:lstStyle/>
          <a:p>
            <a:r>
              <a:rPr lang="it-IT" dirty="0" smtClean="0"/>
              <a:t>ATTIVAZIONE STATICA&gt;  VALSALVA</a:t>
            </a:r>
          </a:p>
          <a:p>
            <a:endParaRPr lang="it-IT" dirty="0"/>
          </a:p>
        </p:txBody>
      </p:sp>
      <p:sp>
        <p:nvSpPr>
          <p:cNvPr id="9" name="CasellaDiTesto 8"/>
          <p:cNvSpPr txBox="1"/>
          <p:nvPr/>
        </p:nvSpPr>
        <p:spPr>
          <a:xfrm>
            <a:off x="2123728" y="3284984"/>
            <a:ext cx="6665223" cy="646331"/>
          </a:xfrm>
          <a:prstGeom prst="rect">
            <a:avLst/>
          </a:prstGeom>
          <a:noFill/>
        </p:spPr>
        <p:txBody>
          <a:bodyPr wrap="none" rtlCol="0">
            <a:spAutoFit/>
          </a:bodyPr>
          <a:lstStyle/>
          <a:p>
            <a:r>
              <a:rPr lang="it-IT" dirty="0" smtClean="0"/>
              <a:t>ATTIVAZIONE DINAMICA&gt;PVM (PARANA, </a:t>
            </a:r>
            <a:r>
              <a:rPr lang="it-IT" dirty="0" err="1" smtClean="0"/>
              <a:t>OSCILLAZIONE…</a:t>
            </a:r>
            <a:r>
              <a:rPr lang="it-IT" dirty="0" smtClean="0"/>
              <a:t>.)</a:t>
            </a:r>
          </a:p>
          <a:p>
            <a:r>
              <a:rPr lang="it-IT" dirty="0" err="1" smtClean="0"/>
              <a:t>……</a:t>
            </a:r>
            <a:endParaRPr lang="it-IT" dirty="0" smtClean="0"/>
          </a:p>
        </p:txBody>
      </p:sp>
      <p:pic>
        <p:nvPicPr>
          <p:cNvPr id="13313" name="Picture 1"/>
          <p:cNvPicPr>
            <a:picLocks noChangeAspect="1" noChangeArrowheads="1"/>
          </p:cNvPicPr>
          <p:nvPr/>
        </p:nvPicPr>
        <p:blipFill>
          <a:blip r:embed="rId2" cstate="print"/>
          <a:srcRect/>
          <a:stretch>
            <a:fillRect/>
          </a:stretch>
        </p:blipFill>
        <p:spPr bwMode="auto">
          <a:xfrm>
            <a:off x="1947863" y="2357438"/>
            <a:ext cx="5248275" cy="2143125"/>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2276475" y="4531965"/>
            <a:ext cx="4591050" cy="1057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2119313" y="2486025"/>
            <a:ext cx="4905375" cy="1885950"/>
          </a:xfrm>
          <a:prstGeom prst="rect">
            <a:avLst/>
          </a:prstGeom>
          <a:noFill/>
          <a:ln w="9525">
            <a:noFill/>
            <a:miter lim="800000"/>
            <a:headEnd/>
            <a:tailEnd/>
          </a:ln>
        </p:spPr>
      </p:pic>
      <p:pic>
        <p:nvPicPr>
          <p:cNvPr id="123907" name="Picture 3"/>
          <p:cNvPicPr>
            <a:picLocks noChangeAspect="1" noChangeArrowheads="1"/>
          </p:cNvPicPr>
          <p:nvPr/>
        </p:nvPicPr>
        <p:blipFill>
          <a:blip r:embed="rId3" cstate="print"/>
          <a:srcRect/>
          <a:stretch>
            <a:fillRect/>
          </a:stretch>
        </p:blipFill>
        <p:spPr bwMode="auto">
          <a:xfrm>
            <a:off x="2085975" y="1340768"/>
            <a:ext cx="497205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0" y="0"/>
            <a:ext cx="5614894" cy="430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tint val="66000"/>
                <a:satMod val="160000"/>
                <a:alpha val="41000"/>
              </a:schemeClr>
            </a:gs>
            <a:gs pos="72000">
              <a:schemeClr val="accent1">
                <a:tint val="66000"/>
                <a:satMod val="160000"/>
                <a:alpha val="41000"/>
              </a:schemeClr>
            </a:gs>
            <a:gs pos="50000">
              <a:schemeClr val="accent1">
                <a:tint val="44500"/>
                <a:satMod val="160000"/>
              </a:schemeClr>
            </a:gs>
            <a:gs pos="0">
              <a:srgbClr val="0000CC">
                <a:alpha val="71000"/>
              </a:srgbClr>
            </a:gs>
          </a:gsLst>
          <a:lin ang="2700000" scaled="1"/>
          <a:tileRect/>
        </a:gradFill>
        <a:effectLst/>
      </p:bgPr>
    </p:bg>
    <p:spTree>
      <p:nvGrpSpPr>
        <p:cNvPr id="1" name=""/>
        <p:cNvGrpSpPr/>
        <p:nvPr/>
      </p:nvGrpSpPr>
      <p:grpSpPr>
        <a:xfrm>
          <a:off x="0" y="0"/>
          <a:ext cx="0" cy="0"/>
          <a:chOff x="0" y="0"/>
          <a:chExt cx="0" cy="0"/>
        </a:xfrm>
      </p:grpSpPr>
      <p:sp>
        <p:nvSpPr>
          <p:cNvPr id="52" name="Freccia circolare a destra 51"/>
          <p:cNvSpPr/>
          <p:nvPr/>
        </p:nvSpPr>
        <p:spPr>
          <a:xfrm flipH="1">
            <a:off x="4427984" y="-8384"/>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3" name="Freccia circolare a destra 52"/>
          <p:cNvSpPr/>
          <p:nvPr/>
        </p:nvSpPr>
        <p:spPr>
          <a:xfrm flipV="1">
            <a:off x="1251248" y="-3154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9" name="CasellaDiTesto 68"/>
          <p:cNvSpPr txBox="1"/>
          <p:nvPr/>
        </p:nvSpPr>
        <p:spPr>
          <a:xfrm>
            <a:off x="3995936" y="-315416"/>
            <a:ext cx="1800200" cy="1569660"/>
          </a:xfrm>
          <a:prstGeom prst="rect">
            <a:avLst/>
          </a:prstGeom>
          <a:noFill/>
          <a:ln>
            <a:noFill/>
          </a:ln>
        </p:spPr>
        <p:txBody>
          <a:bodyPr wrap="square" rtlCol="0">
            <a:spAutoFit/>
          </a:bodyPr>
          <a:lstStyle/>
          <a:p>
            <a:r>
              <a:rPr lang="it-IT" sz="96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latin typeface="Symbol" pitchFamily="18" charset="2"/>
              </a:rPr>
              <a:t>D</a:t>
            </a:r>
            <a:r>
              <a:rPr lang="it-IT" sz="96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P</a:t>
            </a:r>
            <a:endParaRPr lang="it-IT" sz="9600"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
        <p:nvSpPr>
          <p:cNvPr id="54" name="Freccia circolare a destra 53"/>
          <p:cNvSpPr/>
          <p:nvPr/>
        </p:nvSpPr>
        <p:spPr>
          <a:xfrm flipH="1">
            <a:off x="4580384" y="144016"/>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2" name="Freccia circolare a destra 61"/>
          <p:cNvSpPr/>
          <p:nvPr/>
        </p:nvSpPr>
        <p:spPr>
          <a:xfrm flipV="1">
            <a:off x="1323256" y="-1630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8" name="CasellaDiTesto 67"/>
          <p:cNvSpPr txBox="1"/>
          <p:nvPr/>
        </p:nvSpPr>
        <p:spPr>
          <a:xfrm>
            <a:off x="3707904" y="5517232"/>
            <a:ext cx="1728358" cy="156966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9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ymbol" pitchFamily="18" charset="2"/>
              </a:rPr>
              <a:t>D</a:t>
            </a:r>
            <a:r>
              <a:rPr lang="it-IT" sz="9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
            </a:r>
            <a:endParaRPr lang="it-IT" sz="9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up)">
                                      <p:cBhvr>
                                        <p:cTn id="15" dur="500"/>
                                        <p:tgtEl>
                                          <p:spTgt spid="5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20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childTnLst>
                                </p:cTn>
                              </p:par>
                              <p:par>
                                <p:cTn id="26" presetID="0" presetClass="path" presetSubtype="0" accel="50000" decel="50000" fill="hold" grpId="1" nodeType="withEffect">
                                  <p:stCondLst>
                                    <p:cond delay="0"/>
                                  </p:stCondLst>
                                  <p:childTnLst>
                                    <p:animMotion origin="layout" path="M 0 0 L 0.15 0.06944 L 0.26667 0.2 L 0.30834 0.30555 L 0.3125 0.525 L 0.25 0.65 L 0.1625 0.73055 L 0.04792 0.79444 L -0.03541 0.81667 " pathEditMode="relative" ptsTypes="AAAAAAAAA">
                                      <p:cBhvr>
                                        <p:cTn id="27" dur="2000" fill="hold"/>
                                        <p:tgtEl>
                                          <p:spTgt spid="69"/>
                                        </p:tgtEl>
                                        <p:attrNameLst>
                                          <p:attrName>ppt_x</p:attrName>
                                          <p:attrName>ppt_y</p:attrName>
                                        </p:attrNameLst>
                                      </p:cBhvr>
                                    </p:animMotion>
                                  </p:childTnLst>
                                </p:cTn>
                              </p:par>
                              <p:par>
                                <p:cTn id="28" presetID="0" presetClass="path" presetSubtype="0" accel="50000" decel="50000" fill="hold" grpId="1" nodeType="withEffect">
                                  <p:stCondLst>
                                    <p:cond delay="0"/>
                                  </p:stCondLst>
                                  <p:childTnLst>
                                    <p:animMotion origin="layout" path="M 0 0 L -0.08541 -0.01945 L -0.17916 -0.08056 L -0.29166 -0.20556 L -0.34166 -0.35556 L -0.3375 -0.50278 L -0.29375 -0.65833 L -0.15 -0.79167 L -0.0625 -0.82222 L 0.02292 -0.83333 " pathEditMode="relative" ptsTypes="AAAAAAAAAA">
                                      <p:cBhvr>
                                        <p:cTn id="29"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69" grpId="0"/>
      <p:bldP spid="69" grpId="1"/>
      <p:bldP spid="54" grpId="0" animBg="1"/>
      <p:bldP spid="62" grpId="0" animBg="1"/>
      <p:bldP spid="68" grpId="0"/>
      <p:bldP spid="68"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1412875"/>
            <a:ext cx="3600450" cy="4572000"/>
            <a:chOff x="2256" y="1152"/>
            <a:chExt cx="2208" cy="2880"/>
          </a:xfrm>
        </p:grpSpPr>
        <p:grpSp>
          <p:nvGrpSpPr>
            <p:cNvPr id="3" name="Group 4"/>
            <p:cNvGrpSpPr>
              <a:grpSpLocks/>
            </p:cNvGrpSpPr>
            <p:nvPr/>
          </p:nvGrpSpPr>
          <p:grpSpPr bwMode="auto">
            <a:xfrm>
              <a:off x="2256" y="1152"/>
              <a:ext cx="2208" cy="2880"/>
              <a:chOff x="2256" y="1152"/>
              <a:chExt cx="2208" cy="2880"/>
            </a:xfrm>
          </p:grpSpPr>
          <p:sp>
            <p:nvSpPr>
              <p:cNvPr id="21535" name="Line 5"/>
              <p:cNvSpPr>
                <a:spLocks noChangeShapeType="1"/>
              </p:cNvSpPr>
              <p:nvPr/>
            </p:nvSpPr>
            <p:spPr bwMode="auto">
              <a:xfrm flipV="1">
                <a:off x="2880" y="1152"/>
                <a:ext cx="0" cy="2880"/>
              </a:xfrm>
              <a:prstGeom prst="line">
                <a:avLst/>
              </a:prstGeom>
              <a:noFill/>
              <a:ln w="76200">
                <a:solidFill>
                  <a:schemeClr val="bg1"/>
                </a:solidFill>
                <a:round/>
                <a:headEnd/>
                <a:tailEnd type="triangle" w="med" len="med"/>
              </a:ln>
            </p:spPr>
            <p:txBody>
              <a:bodyPr/>
              <a:lstStyle/>
              <a:p>
                <a:endParaRPr lang="it-IT"/>
              </a:p>
            </p:txBody>
          </p:sp>
          <p:sp>
            <p:nvSpPr>
              <p:cNvPr id="21536" name="Arc 6"/>
              <p:cNvSpPr>
                <a:spLocks/>
              </p:cNvSpPr>
              <p:nvPr/>
            </p:nvSpPr>
            <p:spPr bwMode="auto">
              <a:xfrm>
                <a:off x="2440" y="2552"/>
                <a:ext cx="440" cy="360"/>
              </a:xfrm>
              <a:custGeom>
                <a:avLst/>
                <a:gdLst>
                  <a:gd name="T0" fmla="*/ 0 w 21600"/>
                  <a:gd name="T1" fmla="*/ 6 h 21600"/>
                  <a:gd name="T2" fmla="*/ 9 w 21600"/>
                  <a:gd name="T3" fmla="*/ 0 h 21600"/>
                  <a:gd name="T4" fmla="*/ 9 w 21600"/>
                  <a:gd name="T5" fmla="*/ 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21537" name="Line 7"/>
              <p:cNvSpPr>
                <a:spLocks noChangeShapeType="1"/>
              </p:cNvSpPr>
              <p:nvPr/>
            </p:nvSpPr>
            <p:spPr bwMode="auto">
              <a:xfrm>
                <a:off x="2448" y="2880"/>
                <a:ext cx="0" cy="1104"/>
              </a:xfrm>
              <a:prstGeom prst="line">
                <a:avLst/>
              </a:prstGeom>
              <a:noFill/>
              <a:ln w="25400">
                <a:solidFill>
                  <a:schemeClr val="bg1"/>
                </a:solidFill>
                <a:round/>
                <a:headEnd/>
                <a:tailEnd/>
              </a:ln>
            </p:spPr>
            <p:txBody>
              <a:bodyPr/>
              <a:lstStyle/>
              <a:p>
                <a:endParaRPr lang="it-IT"/>
              </a:p>
            </p:txBody>
          </p:sp>
          <p:sp>
            <p:nvSpPr>
              <p:cNvPr id="21538" name="Line 8"/>
              <p:cNvSpPr>
                <a:spLocks noChangeShapeType="1"/>
              </p:cNvSpPr>
              <p:nvPr/>
            </p:nvSpPr>
            <p:spPr bwMode="auto">
              <a:xfrm>
                <a:off x="3311" y="1824"/>
                <a:ext cx="1" cy="2176"/>
              </a:xfrm>
              <a:prstGeom prst="line">
                <a:avLst/>
              </a:prstGeom>
              <a:noFill/>
              <a:ln w="28575">
                <a:solidFill>
                  <a:schemeClr val="bg1"/>
                </a:solidFill>
                <a:round/>
                <a:headEnd/>
                <a:tailEnd/>
              </a:ln>
            </p:spPr>
            <p:txBody>
              <a:bodyPr/>
              <a:lstStyle/>
              <a:p>
                <a:endParaRPr lang="it-IT"/>
              </a:p>
            </p:txBody>
          </p:sp>
          <p:sp>
            <p:nvSpPr>
              <p:cNvPr id="21539" name="Arc 9"/>
              <p:cNvSpPr>
                <a:spLocks/>
              </p:cNvSpPr>
              <p:nvPr/>
            </p:nvSpPr>
            <p:spPr bwMode="auto">
              <a:xfrm>
                <a:off x="2552" y="1674"/>
                <a:ext cx="656" cy="972"/>
              </a:xfrm>
              <a:custGeom>
                <a:avLst/>
                <a:gdLst>
                  <a:gd name="T0" fmla="*/ 0 w 21600"/>
                  <a:gd name="T1" fmla="*/ 44 h 21600"/>
                  <a:gd name="T2" fmla="*/ 20 w 21600"/>
                  <a:gd name="T3" fmla="*/ 0 h 21600"/>
                  <a:gd name="T4" fmla="*/ 20 w 21600"/>
                  <a:gd name="T5" fmla="*/ 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it-IT"/>
              </a:p>
            </p:txBody>
          </p:sp>
          <p:sp>
            <p:nvSpPr>
              <p:cNvPr id="21540" name="Arc 10"/>
              <p:cNvSpPr>
                <a:spLocks/>
              </p:cNvSpPr>
              <p:nvPr/>
            </p:nvSpPr>
            <p:spPr bwMode="auto">
              <a:xfrm>
                <a:off x="2880" y="1497"/>
                <a:ext cx="429" cy="384"/>
              </a:xfrm>
              <a:custGeom>
                <a:avLst/>
                <a:gdLst>
                  <a:gd name="T0" fmla="*/ 0 w 21458"/>
                  <a:gd name="T1" fmla="*/ 0 h 21600"/>
                  <a:gd name="T2" fmla="*/ 9 w 21458"/>
                  <a:gd name="T3" fmla="*/ 6 h 21600"/>
                  <a:gd name="T4" fmla="*/ 0 w 21458"/>
                  <a:gd name="T5" fmla="*/ 7 h 21600"/>
                  <a:gd name="T6" fmla="*/ 0 60000 65536"/>
                  <a:gd name="T7" fmla="*/ 0 60000 65536"/>
                  <a:gd name="T8" fmla="*/ 0 60000 65536"/>
                  <a:gd name="T9" fmla="*/ 0 w 21458"/>
                  <a:gd name="T10" fmla="*/ 0 h 21600"/>
                  <a:gd name="T11" fmla="*/ 21458 w 21458"/>
                  <a:gd name="T12" fmla="*/ 21600 h 21600"/>
                </a:gdLst>
                <a:ahLst/>
                <a:cxnLst>
                  <a:cxn ang="T6">
                    <a:pos x="T0" y="T1"/>
                  </a:cxn>
                  <a:cxn ang="T7">
                    <a:pos x="T2" y="T3"/>
                  </a:cxn>
                  <a:cxn ang="T8">
                    <a:pos x="T4" y="T5"/>
                  </a:cxn>
                </a:cxnLst>
                <a:rect l="T9" t="T10" r="T11" b="T12"/>
                <a:pathLst>
                  <a:path w="21458" h="21600" fill="none" extrusionOk="0">
                    <a:moveTo>
                      <a:pt x="0" y="0"/>
                    </a:moveTo>
                    <a:cubicBezTo>
                      <a:pt x="36" y="0"/>
                      <a:pt x="72" y="-1"/>
                      <a:pt x="109" y="0"/>
                    </a:cubicBezTo>
                    <a:cubicBezTo>
                      <a:pt x="10770" y="0"/>
                      <a:pt x="19836" y="7778"/>
                      <a:pt x="21457" y="18316"/>
                    </a:cubicBezTo>
                  </a:path>
                  <a:path w="21458" h="21600" stroke="0" extrusionOk="0">
                    <a:moveTo>
                      <a:pt x="0" y="0"/>
                    </a:moveTo>
                    <a:cubicBezTo>
                      <a:pt x="36" y="0"/>
                      <a:pt x="72" y="-1"/>
                      <a:pt x="109" y="0"/>
                    </a:cubicBezTo>
                    <a:cubicBezTo>
                      <a:pt x="10770" y="0"/>
                      <a:pt x="19836" y="7778"/>
                      <a:pt x="21457" y="18316"/>
                    </a:cubicBezTo>
                    <a:lnTo>
                      <a:pt x="109" y="21600"/>
                    </a:lnTo>
                    <a:close/>
                  </a:path>
                </a:pathLst>
              </a:custGeom>
              <a:noFill/>
              <a:ln w="88900">
                <a:solidFill>
                  <a:srgbClr val="FF3300"/>
                </a:solidFill>
                <a:round/>
                <a:headEnd/>
                <a:tailEnd/>
              </a:ln>
            </p:spPr>
            <p:txBody>
              <a:bodyPr/>
              <a:lstStyle/>
              <a:p>
                <a:endParaRPr lang="it-IT"/>
              </a:p>
            </p:txBody>
          </p:sp>
          <p:sp>
            <p:nvSpPr>
              <p:cNvPr id="21541" name="Oval 11"/>
              <p:cNvSpPr>
                <a:spLocks noChangeArrowheads="1"/>
              </p:cNvSpPr>
              <p:nvPr/>
            </p:nvSpPr>
            <p:spPr bwMode="auto">
              <a:xfrm>
                <a:off x="3264" y="3444"/>
                <a:ext cx="112" cy="104"/>
              </a:xfrm>
              <a:prstGeom prst="ellipse">
                <a:avLst/>
              </a:prstGeom>
              <a:solidFill>
                <a:schemeClr val="accent2"/>
              </a:solidFill>
              <a:ln w="38100">
                <a:solidFill>
                  <a:schemeClr val="bg1"/>
                </a:solidFill>
                <a:round/>
                <a:headEnd/>
                <a:tailEnd/>
              </a:ln>
            </p:spPr>
            <p:txBody>
              <a:bodyPr/>
              <a:lstStyle/>
              <a:p>
                <a:endParaRPr lang="it-IT"/>
              </a:p>
            </p:txBody>
          </p:sp>
          <p:sp>
            <p:nvSpPr>
              <p:cNvPr id="21542" name="Line 12"/>
              <p:cNvSpPr>
                <a:spLocks noChangeShapeType="1"/>
              </p:cNvSpPr>
              <p:nvPr/>
            </p:nvSpPr>
            <p:spPr bwMode="auto">
              <a:xfrm>
                <a:off x="3312" y="2832"/>
                <a:ext cx="0" cy="576"/>
              </a:xfrm>
              <a:prstGeom prst="line">
                <a:avLst/>
              </a:prstGeom>
              <a:noFill/>
              <a:ln w="76200">
                <a:solidFill>
                  <a:srgbClr val="FF3300"/>
                </a:solidFill>
                <a:round/>
                <a:headEnd/>
                <a:tailEnd/>
              </a:ln>
            </p:spPr>
            <p:txBody>
              <a:bodyPr/>
              <a:lstStyle/>
              <a:p>
                <a:endParaRPr lang="it-IT"/>
              </a:p>
            </p:txBody>
          </p:sp>
          <p:sp>
            <p:nvSpPr>
              <p:cNvPr id="21543" name="Line 13"/>
              <p:cNvSpPr>
                <a:spLocks noChangeShapeType="1"/>
              </p:cNvSpPr>
              <p:nvPr/>
            </p:nvSpPr>
            <p:spPr bwMode="auto">
              <a:xfrm>
                <a:off x="3024" y="1344"/>
                <a:ext cx="384" cy="240"/>
              </a:xfrm>
              <a:prstGeom prst="line">
                <a:avLst/>
              </a:prstGeom>
              <a:noFill/>
              <a:ln w="9525">
                <a:solidFill>
                  <a:srgbClr val="FF3300"/>
                </a:solidFill>
                <a:round/>
                <a:headEnd/>
                <a:tailEnd type="triangle" w="med" len="med"/>
              </a:ln>
            </p:spPr>
            <p:txBody>
              <a:bodyPr/>
              <a:lstStyle/>
              <a:p>
                <a:endParaRPr lang="it-IT"/>
              </a:p>
            </p:txBody>
          </p:sp>
          <p:sp>
            <p:nvSpPr>
              <p:cNvPr id="21544" name="Line 14"/>
              <p:cNvSpPr>
                <a:spLocks noChangeShapeType="1"/>
              </p:cNvSpPr>
              <p:nvPr/>
            </p:nvSpPr>
            <p:spPr bwMode="auto">
              <a:xfrm>
                <a:off x="3216" y="1872"/>
                <a:ext cx="0" cy="912"/>
              </a:xfrm>
              <a:prstGeom prst="line">
                <a:avLst/>
              </a:prstGeom>
              <a:noFill/>
              <a:ln w="9525">
                <a:solidFill>
                  <a:srgbClr val="FF3300"/>
                </a:solidFill>
                <a:round/>
                <a:headEnd/>
                <a:tailEnd type="triangle" w="med" len="med"/>
              </a:ln>
            </p:spPr>
            <p:txBody>
              <a:bodyPr/>
              <a:lstStyle/>
              <a:p>
                <a:endParaRPr lang="it-IT"/>
              </a:p>
            </p:txBody>
          </p:sp>
          <p:sp>
            <p:nvSpPr>
              <p:cNvPr id="21545" name="Line 15"/>
              <p:cNvSpPr>
                <a:spLocks noChangeShapeType="1"/>
              </p:cNvSpPr>
              <p:nvPr/>
            </p:nvSpPr>
            <p:spPr bwMode="auto">
              <a:xfrm>
                <a:off x="3216" y="2976"/>
                <a:ext cx="0" cy="336"/>
              </a:xfrm>
              <a:prstGeom prst="line">
                <a:avLst/>
              </a:prstGeom>
              <a:noFill/>
              <a:ln w="9525">
                <a:solidFill>
                  <a:srgbClr val="FF3300"/>
                </a:solidFill>
                <a:round/>
                <a:headEnd/>
                <a:tailEnd type="triangle" w="med" len="med"/>
              </a:ln>
            </p:spPr>
            <p:txBody>
              <a:bodyPr/>
              <a:lstStyle/>
              <a:p>
                <a:endParaRPr lang="it-IT"/>
              </a:p>
            </p:txBody>
          </p:sp>
          <p:sp>
            <p:nvSpPr>
              <p:cNvPr id="21546" name="Line 16"/>
              <p:cNvSpPr>
                <a:spLocks noChangeShapeType="1"/>
              </p:cNvSpPr>
              <p:nvPr/>
            </p:nvSpPr>
            <p:spPr bwMode="auto">
              <a:xfrm flipV="1">
                <a:off x="2544" y="3024"/>
                <a:ext cx="0" cy="912"/>
              </a:xfrm>
              <a:prstGeom prst="line">
                <a:avLst/>
              </a:prstGeom>
              <a:noFill/>
              <a:ln w="9525">
                <a:solidFill>
                  <a:schemeClr val="bg1"/>
                </a:solidFill>
                <a:round/>
                <a:headEnd/>
                <a:tailEnd type="triangle" w="lg" len="med"/>
              </a:ln>
            </p:spPr>
            <p:txBody>
              <a:bodyPr/>
              <a:lstStyle/>
              <a:p>
                <a:endParaRPr lang="it-IT"/>
              </a:p>
            </p:txBody>
          </p:sp>
          <p:sp>
            <p:nvSpPr>
              <p:cNvPr id="21547" name="Freeform 17"/>
              <p:cNvSpPr>
                <a:spLocks/>
              </p:cNvSpPr>
              <p:nvPr/>
            </p:nvSpPr>
            <p:spPr bwMode="auto">
              <a:xfrm>
                <a:off x="3310" y="2798"/>
                <a:ext cx="922" cy="1024"/>
              </a:xfrm>
              <a:custGeom>
                <a:avLst/>
                <a:gdLst>
                  <a:gd name="T0" fmla="*/ 0 w 922"/>
                  <a:gd name="T1" fmla="*/ 0 h 1024"/>
                  <a:gd name="T2" fmla="*/ 82 w 922"/>
                  <a:gd name="T3" fmla="*/ 64 h 1024"/>
                  <a:gd name="T4" fmla="*/ 201 w 922"/>
                  <a:gd name="T5" fmla="*/ 9 h 1024"/>
                  <a:gd name="T6" fmla="*/ 311 w 922"/>
                  <a:gd name="T7" fmla="*/ 18 h 1024"/>
                  <a:gd name="T8" fmla="*/ 320 w 922"/>
                  <a:gd name="T9" fmla="*/ 45 h 1024"/>
                  <a:gd name="T10" fmla="*/ 311 w 922"/>
                  <a:gd name="T11" fmla="*/ 109 h 1024"/>
                  <a:gd name="T12" fmla="*/ 274 w 922"/>
                  <a:gd name="T13" fmla="*/ 164 h 1024"/>
                  <a:gd name="T14" fmla="*/ 356 w 922"/>
                  <a:gd name="T15" fmla="*/ 256 h 1024"/>
                  <a:gd name="T16" fmla="*/ 429 w 922"/>
                  <a:gd name="T17" fmla="*/ 146 h 1024"/>
                  <a:gd name="T18" fmla="*/ 557 w 922"/>
                  <a:gd name="T19" fmla="*/ 210 h 1024"/>
                  <a:gd name="T20" fmla="*/ 521 w 922"/>
                  <a:gd name="T21" fmla="*/ 384 h 1024"/>
                  <a:gd name="T22" fmla="*/ 484 w 922"/>
                  <a:gd name="T23" fmla="*/ 411 h 1024"/>
                  <a:gd name="T24" fmla="*/ 457 w 922"/>
                  <a:gd name="T25" fmla="*/ 420 h 1024"/>
                  <a:gd name="T26" fmla="*/ 420 w 922"/>
                  <a:gd name="T27" fmla="*/ 457 h 1024"/>
                  <a:gd name="T28" fmla="*/ 439 w 922"/>
                  <a:gd name="T29" fmla="*/ 631 h 1024"/>
                  <a:gd name="T30" fmla="*/ 887 w 922"/>
                  <a:gd name="T31" fmla="*/ 649 h 1024"/>
                  <a:gd name="T32" fmla="*/ 905 w 922"/>
                  <a:gd name="T33" fmla="*/ 786 h 1024"/>
                  <a:gd name="T34" fmla="*/ 877 w 922"/>
                  <a:gd name="T35" fmla="*/ 868 h 1024"/>
                  <a:gd name="T36" fmla="*/ 868 w 922"/>
                  <a:gd name="T37" fmla="*/ 896 h 1024"/>
                  <a:gd name="T38" fmla="*/ 905 w 922"/>
                  <a:gd name="T39" fmla="*/ 1024 h 10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2"/>
                  <a:gd name="T61" fmla="*/ 0 h 1024"/>
                  <a:gd name="T62" fmla="*/ 922 w 922"/>
                  <a:gd name="T63" fmla="*/ 1024 h 10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2" h="1024">
                    <a:moveTo>
                      <a:pt x="0" y="0"/>
                    </a:moveTo>
                    <a:cubicBezTo>
                      <a:pt x="22" y="33"/>
                      <a:pt x="44" y="51"/>
                      <a:pt x="82" y="64"/>
                    </a:cubicBezTo>
                    <a:cubicBezTo>
                      <a:pt x="132" y="54"/>
                      <a:pt x="156" y="31"/>
                      <a:pt x="201" y="9"/>
                    </a:cubicBezTo>
                    <a:cubicBezTo>
                      <a:pt x="238" y="12"/>
                      <a:pt x="276" y="7"/>
                      <a:pt x="311" y="18"/>
                    </a:cubicBezTo>
                    <a:cubicBezTo>
                      <a:pt x="320" y="21"/>
                      <a:pt x="320" y="36"/>
                      <a:pt x="320" y="45"/>
                    </a:cubicBezTo>
                    <a:cubicBezTo>
                      <a:pt x="320" y="67"/>
                      <a:pt x="319" y="89"/>
                      <a:pt x="311" y="109"/>
                    </a:cubicBezTo>
                    <a:cubicBezTo>
                      <a:pt x="303" y="130"/>
                      <a:pt x="274" y="164"/>
                      <a:pt x="274" y="164"/>
                    </a:cubicBezTo>
                    <a:cubicBezTo>
                      <a:pt x="284" y="254"/>
                      <a:pt x="267" y="274"/>
                      <a:pt x="356" y="256"/>
                    </a:cubicBezTo>
                    <a:cubicBezTo>
                      <a:pt x="391" y="221"/>
                      <a:pt x="402" y="186"/>
                      <a:pt x="429" y="146"/>
                    </a:cubicBezTo>
                    <a:cubicBezTo>
                      <a:pt x="496" y="157"/>
                      <a:pt x="499" y="170"/>
                      <a:pt x="557" y="210"/>
                    </a:cubicBezTo>
                    <a:cubicBezTo>
                      <a:pt x="600" y="271"/>
                      <a:pt x="601" y="357"/>
                      <a:pt x="521" y="384"/>
                    </a:cubicBezTo>
                    <a:cubicBezTo>
                      <a:pt x="509" y="393"/>
                      <a:pt x="497" y="404"/>
                      <a:pt x="484" y="411"/>
                    </a:cubicBezTo>
                    <a:cubicBezTo>
                      <a:pt x="476" y="416"/>
                      <a:pt x="465" y="415"/>
                      <a:pt x="457" y="420"/>
                    </a:cubicBezTo>
                    <a:cubicBezTo>
                      <a:pt x="442" y="429"/>
                      <a:pt x="433" y="445"/>
                      <a:pt x="420" y="457"/>
                    </a:cubicBezTo>
                    <a:cubicBezTo>
                      <a:pt x="402" y="512"/>
                      <a:pt x="369" y="606"/>
                      <a:pt x="439" y="631"/>
                    </a:cubicBezTo>
                    <a:cubicBezTo>
                      <a:pt x="587" y="621"/>
                      <a:pt x="743" y="603"/>
                      <a:pt x="887" y="649"/>
                    </a:cubicBezTo>
                    <a:cubicBezTo>
                      <a:pt x="906" y="707"/>
                      <a:pt x="922" y="715"/>
                      <a:pt x="905" y="786"/>
                    </a:cubicBezTo>
                    <a:cubicBezTo>
                      <a:pt x="898" y="814"/>
                      <a:pt x="886" y="841"/>
                      <a:pt x="877" y="868"/>
                    </a:cubicBezTo>
                    <a:cubicBezTo>
                      <a:pt x="874" y="877"/>
                      <a:pt x="868" y="896"/>
                      <a:pt x="868" y="896"/>
                    </a:cubicBezTo>
                    <a:cubicBezTo>
                      <a:pt x="875" y="957"/>
                      <a:pt x="881" y="974"/>
                      <a:pt x="905" y="1024"/>
                    </a:cubicBezTo>
                  </a:path>
                </a:pathLst>
              </a:custGeom>
              <a:noFill/>
              <a:ln w="38100" cmpd="sng">
                <a:solidFill>
                  <a:srgbClr val="FF3300"/>
                </a:solidFill>
                <a:round/>
                <a:headEnd/>
                <a:tailEnd/>
              </a:ln>
            </p:spPr>
            <p:txBody>
              <a:bodyPr/>
              <a:lstStyle/>
              <a:p>
                <a:endParaRPr lang="it-IT"/>
              </a:p>
            </p:txBody>
          </p:sp>
          <p:sp>
            <p:nvSpPr>
              <p:cNvPr id="21548" name="Oval 18"/>
              <p:cNvSpPr>
                <a:spLocks noChangeArrowheads="1"/>
              </p:cNvSpPr>
              <p:nvPr/>
            </p:nvSpPr>
            <p:spPr bwMode="auto">
              <a:xfrm>
                <a:off x="4176" y="3771"/>
                <a:ext cx="96" cy="96"/>
              </a:xfrm>
              <a:prstGeom prst="ellipse">
                <a:avLst/>
              </a:prstGeom>
              <a:solidFill>
                <a:schemeClr val="accent2"/>
              </a:solidFill>
              <a:ln w="38100">
                <a:solidFill>
                  <a:schemeClr val="bg1"/>
                </a:solidFill>
                <a:round/>
                <a:headEnd/>
                <a:tailEnd/>
              </a:ln>
            </p:spPr>
            <p:txBody>
              <a:bodyPr/>
              <a:lstStyle/>
              <a:p>
                <a:endParaRPr lang="it-IT"/>
              </a:p>
            </p:txBody>
          </p:sp>
          <p:sp>
            <p:nvSpPr>
              <p:cNvPr id="21549" name="Line 19"/>
              <p:cNvSpPr>
                <a:spLocks noChangeShapeType="1"/>
              </p:cNvSpPr>
              <p:nvPr/>
            </p:nvSpPr>
            <p:spPr bwMode="auto">
              <a:xfrm>
                <a:off x="3312" y="1824"/>
                <a:ext cx="0" cy="1008"/>
              </a:xfrm>
              <a:prstGeom prst="line">
                <a:avLst/>
              </a:prstGeom>
              <a:noFill/>
              <a:ln w="88900">
                <a:solidFill>
                  <a:srgbClr val="FF3300"/>
                </a:solidFill>
                <a:round/>
                <a:headEnd/>
                <a:tailEnd/>
              </a:ln>
            </p:spPr>
            <p:txBody>
              <a:bodyPr/>
              <a:lstStyle/>
              <a:p>
                <a:endParaRPr lang="it-IT"/>
              </a:p>
            </p:txBody>
          </p:sp>
          <p:sp>
            <p:nvSpPr>
              <p:cNvPr id="21550" name="Line 20"/>
              <p:cNvSpPr>
                <a:spLocks noChangeShapeType="1"/>
              </p:cNvSpPr>
              <p:nvPr/>
            </p:nvSpPr>
            <p:spPr bwMode="auto">
              <a:xfrm>
                <a:off x="3600" y="2736"/>
                <a:ext cx="384" cy="240"/>
              </a:xfrm>
              <a:prstGeom prst="line">
                <a:avLst/>
              </a:prstGeom>
              <a:noFill/>
              <a:ln w="9525">
                <a:solidFill>
                  <a:srgbClr val="FF3300"/>
                </a:solidFill>
                <a:round/>
                <a:headEnd/>
                <a:tailEnd type="triangle" w="med" len="med"/>
              </a:ln>
            </p:spPr>
            <p:txBody>
              <a:bodyPr/>
              <a:lstStyle/>
              <a:p>
                <a:endParaRPr lang="it-IT"/>
              </a:p>
            </p:txBody>
          </p:sp>
          <p:sp>
            <p:nvSpPr>
              <p:cNvPr id="21551" name="Freeform 21"/>
              <p:cNvSpPr>
                <a:spLocks/>
              </p:cNvSpPr>
              <p:nvPr/>
            </p:nvSpPr>
            <p:spPr bwMode="auto">
              <a:xfrm>
                <a:off x="3348" y="1992"/>
                <a:ext cx="311" cy="552"/>
              </a:xfrm>
              <a:custGeom>
                <a:avLst/>
                <a:gdLst>
                  <a:gd name="T0" fmla="*/ 0 w 311"/>
                  <a:gd name="T1" fmla="*/ 0 h 552"/>
                  <a:gd name="T2" fmla="*/ 96 w 311"/>
                  <a:gd name="T3" fmla="*/ 144 h 552"/>
                  <a:gd name="T4" fmla="*/ 144 w 311"/>
                  <a:gd name="T5" fmla="*/ 252 h 552"/>
                  <a:gd name="T6" fmla="*/ 276 w 311"/>
                  <a:gd name="T7" fmla="*/ 288 h 552"/>
                  <a:gd name="T8" fmla="*/ 300 w 311"/>
                  <a:gd name="T9" fmla="*/ 324 h 552"/>
                  <a:gd name="T10" fmla="*/ 144 w 311"/>
                  <a:gd name="T11" fmla="*/ 444 h 552"/>
                  <a:gd name="T12" fmla="*/ 72 w 311"/>
                  <a:gd name="T13" fmla="*/ 540 h 552"/>
                  <a:gd name="T14" fmla="*/ 0 w 311"/>
                  <a:gd name="T15" fmla="*/ 552 h 552"/>
                  <a:gd name="T16" fmla="*/ 0 60000 65536"/>
                  <a:gd name="T17" fmla="*/ 0 60000 65536"/>
                  <a:gd name="T18" fmla="*/ 0 60000 65536"/>
                  <a:gd name="T19" fmla="*/ 0 60000 65536"/>
                  <a:gd name="T20" fmla="*/ 0 60000 65536"/>
                  <a:gd name="T21" fmla="*/ 0 60000 65536"/>
                  <a:gd name="T22" fmla="*/ 0 60000 65536"/>
                  <a:gd name="T23" fmla="*/ 0 60000 65536"/>
                  <a:gd name="T24" fmla="*/ 0 w 311"/>
                  <a:gd name="T25" fmla="*/ 0 h 552"/>
                  <a:gd name="T26" fmla="*/ 311 w 311"/>
                  <a:gd name="T27" fmla="*/ 552 h 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1" h="552">
                    <a:moveTo>
                      <a:pt x="0" y="0"/>
                    </a:moveTo>
                    <a:cubicBezTo>
                      <a:pt x="32" y="48"/>
                      <a:pt x="68" y="94"/>
                      <a:pt x="96" y="144"/>
                    </a:cubicBezTo>
                    <a:cubicBezTo>
                      <a:pt x="112" y="173"/>
                      <a:pt x="113" y="227"/>
                      <a:pt x="144" y="252"/>
                    </a:cubicBezTo>
                    <a:cubicBezTo>
                      <a:pt x="180" y="280"/>
                      <a:pt x="276" y="288"/>
                      <a:pt x="276" y="288"/>
                    </a:cubicBezTo>
                    <a:cubicBezTo>
                      <a:pt x="284" y="300"/>
                      <a:pt x="298" y="310"/>
                      <a:pt x="300" y="324"/>
                    </a:cubicBezTo>
                    <a:cubicBezTo>
                      <a:pt x="311" y="412"/>
                      <a:pt x="204" y="404"/>
                      <a:pt x="144" y="444"/>
                    </a:cubicBezTo>
                    <a:cubicBezTo>
                      <a:pt x="121" y="478"/>
                      <a:pt x="115" y="526"/>
                      <a:pt x="72" y="540"/>
                    </a:cubicBezTo>
                    <a:cubicBezTo>
                      <a:pt x="49" y="548"/>
                      <a:pt x="0" y="552"/>
                      <a:pt x="0" y="552"/>
                    </a:cubicBezTo>
                  </a:path>
                </a:pathLst>
              </a:custGeom>
              <a:noFill/>
              <a:ln w="38100" cmpd="sng">
                <a:solidFill>
                  <a:srgbClr val="FF3300"/>
                </a:solidFill>
                <a:round/>
                <a:headEnd/>
                <a:tailEnd/>
              </a:ln>
            </p:spPr>
            <p:txBody>
              <a:bodyPr/>
              <a:lstStyle/>
              <a:p>
                <a:endParaRPr lang="it-IT"/>
              </a:p>
            </p:txBody>
          </p:sp>
          <p:sp>
            <p:nvSpPr>
              <p:cNvPr id="21552" name="Line 22"/>
              <p:cNvSpPr>
                <a:spLocks noChangeShapeType="1"/>
              </p:cNvSpPr>
              <p:nvPr/>
            </p:nvSpPr>
            <p:spPr bwMode="auto">
              <a:xfrm>
                <a:off x="3408" y="1968"/>
                <a:ext cx="336" cy="288"/>
              </a:xfrm>
              <a:prstGeom prst="line">
                <a:avLst/>
              </a:prstGeom>
              <a:noFill/>
              <a:ln w="9525">
                <a:solidFill>
                  <a:srgbClr val="FF3300"/>
                </a:solidFill>
                <a:round/>
                <a:headEnd/>
                <a:tailEnd type="triangle" w="med" len="med"/>
              </a:ln>
            </p:spPr>
            <p:txBody>
              <a:bodyPr/>
              <a:lstStyle/>
              <a:p>
                <a:endParaRPr lang="it-IT"/>
              </a:p>
            </p:txBody>
          </p:sp>
          <p:sp>
            <p:nvSpPr>
              <p:cNvPr id="21553" name="Text Box 23"/>
              <p:cNvSpPr txBox="1">
                <a:spLocks noChangeArrowheads="1"/>
              </p:cNvSpPr>
              <p:nvPr/>
            </p:nvSpPr>
            <p:spPr bwMode="auto">
              <a:xfrm>
                <a:off x="2256" y="1536"/>
                <a:ext cx="384" cy="288"/>
              </a:xfrm>
              <a:prstGeom prst="rect">
                <a:avLst/>
              </a:prstGeom>
              <a:noFill/>
              <a:ln w="9525">
                <a:noFill/>
                <a:miter lim="800000"/>
                <a:headEnd/>
                <a:tailEnd/>
              </a:ln>
            </p:spPr>
            <p:txBody>
              <a:bodyPr>
                <a:spAutoFit/>
              </a:bodyPr>
              <a:lstStyle/>
              <a:p>
                <a:pPr algn="l">
                  <a:spcBef>
                    <a:spcPct val="50000"/>
                  </a:spcBef>
                </a:pPr>
                <a:endParaRPr lang="it-IT">
                  <a:latin typeface="Times New Roman" pitchFamily="18" charset="0"/>
                </a:endParaRPr>
              </a:p>
            </p:txBody>
          </p:sp>
          <p:sp>
            <p:nvSpPr>
              <p:cNvPr id="21554" name="Text Box 24"/>
              <p:cNvSpPr txBox="1">
                <a:spLocks noChangeArrowheads="1"/>
              </p:cNvSpPr>
              <p:nvPr/>
            </p:nvSpPr>
            <p:spPr bwMode="auto">
              <a:xfrm>
                <a:off x="2305" y="1632"/>
                <a:ext cx="382"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R1</a:t>
                </a:r>
                <a:endParaRPr lang="es-ES">
                  <a:solidFill>
                    <a:schemeClr val="bg1"/>
                  </a:solidFill>
                </a:endParaRPr>
              </a:p>
            </p:txBody>
          </p:sp>
          <p:sp>
            <p:nvSpPr>
              <p:cNvPr id="21555" name="Text Box 25"/>
              <p:cNvSpPr txBox="1">
                <a:spLocks noChangeArrowheads="1"/>
              </p:cNvSpPr>
              <p:nvPr/>
            </p:nvSpPr>
            <p:spPr bwMode="auto">
              <a:xfrm>
                <a:off x="3504" y="1536"/>
                <a:ext cx="432" cy="288"/>
              </a:xfrm>
              <a:prstGeom prst="rect">
                <a:avLst/>
              </a:prstGeom>
              <a:noFill/>
              <a:ln w="9525">
                <a:noFill/>
                <a:miter lim="800000"/>
                <a:headEnd/>
                <a:tailEnd/>
              </a:ln>
            </p:spPr>
            <p:txBody>
              <a:bodyPr>
                <a:spAutoFit/>
              </a:bodyPr>
              <a:lstStyle/>
              <a:p>
                <a:pPr algn="l">
                  <a:spcBef>
                    <a:spcPct val="50000"/>
                  </a:spcBef>
                </a:pPr>
                <a:endParaRPr lang="it-IT"/>
              </a:p>
            </p:txBody>
          </p:sp>
          <p:sp>
            <p:nvSpPr>
              <p:cNvPr id="21556" name="Text Box 26"/>
              <p:cNvSpPr txBox="1">
                <a:spLocks noChangeArrowheads="1"/>
              </p:cNvSpPr>
              <p:nvPr/>
            </p:nvSpPr>
            <p:spPr bwMode="auto">
              <a:xfrm>
                <a:off x="3361" y="1392"/>
                <a:ext cx="431"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R2</a:t>
                </a:r>
                <a:endParaRPr lang="es-ES">
                  <a:solidFill>
                    <a:schemeClr val="bg1"/>
                  </a:solidFill>
                </a:endParaRPr>
              </a:p>
            </p:txBody>
          </p:sp>
          <p:sp>
            <p:nvSpPr>
              <p:cNvPr id="21557" name="Text Box 27"/>
              <p:cNvSpPr txBox="1">
                <a:spLocks noChangeArrowheads="1"/>
              </p:cNvSpPr>
              <p:nvPr/>
            </p:nvSpPr>
            <p:spPr bwMode="auto">
              <a:xfrm>
                <a:off x="3792" y="2112"/>
                <a:ext cx="528"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R4</a:t>
                </a:r>
                <a:endParaRPr lang="es-ES">
                  <a:solidFill>
                    <a:schemeClr val="bg1"/>
                  </a:solidFill>
                </a:endParaRPr>
              </a:p>
            </p:txBody>
          </p:sp>
          <p:sp>
            <p:nvSpPr>
              <p:cNvPr id="21558" name="Text Box 28"/>
              <p:cNvSpPr txBox="1">
                <a:spLocks noChangeArrowheads="1"/>
              </p:cNvSpPr>
              <p:nvPr/>
            </p:nvSpPr>
            <p:spPr bwMode="auto">
              <a:xfrm>
                <a:off x="4033" y="3024"/>
                <a:ext cx="431"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R3</a:t>
                </a:r>
                <a:endParaRPr lang="es-ES">
                  <a:solidFill>
                    <a:schemeClr val="bg1"/>
                  </a:solidFill>
                </a:endParaRPr>
              </a:p>
            </p:txBody>
          </p:sp>
        </p:grpSp>
        <p:sp>
          <p:nvSpPr>
            <p:cNvPr id="21534" name="Line 29"/>
            <p:cNvSpPr>
              <a:spLocks noChangeShapeType="1"/>
            </p:cNvSpPr>
            <p:nvPr/>
          </p:nvSpPr>
          <p:spPr bwMode="auto">
            <a:xfrm flipV="1">
              <a:off x="3216" y="3648"/>
              <a:ext cx="0" cy="288"/>
            </a:xfrm>
            <a:prstGeom prst="line">
              <a:avLst/>
            </a:prstGeom>
            <a:noFill/>
            <a:ln w="9525">
              <a:solidFill>
                <a:schemeClr val="bg1"/>
              </a:solidFill>
              <a:round/>
              <a:headEnd/>
              <a:tailEnd type="triangle" w="med" len="med"/>
            </a:ln>
          </p:spPr>
          <p:txBody>
            <a:bodyPr/>
            <a:lstStyle/>
            <a:p>
              <a:endParaRPr lang="it-IT"/>
            </a:p>
          </p:txBody>
        </p:sp>
      </p:grpSp>
      <p:sp>
        <p:nvSpPr>
          <p:cNvPr id="12320" name="Oval 32"/>
          <p:cNvSpPr>
            <a:spLocks noChangeArrowheads="1"/>
          </p:cNvSpPr>
          <p:nvPr/>
        </p:nvSpPr>
        <p:spPr bwMode="auto">
          <a:xfrm>
            <a:off x="971550" y="1844675"/>
            <a:ext cx="215900" cy="215900"/>
          </a:xfrm>
          <a:prstGeom prst="ellipse">
            <a:avLst/>
          </a:prstGeom>
          <a:solidFill>
            <a:srgbClr val="FF0000"/>
          </a:solidFill>
          <a:ln w="9525">
            <a:solidFill>
              <a:schemeClr val="tx1"/>
            </a:solidFill>
            <a:round/>
            <a:headEnd/>
            <a:tailEnd/>
          </a:ln>
        </p:spPr>
        <p:txBody>
          <a:bodyPr wrap="none" anchor="ctr"/>
          <a:lstStyle/>
          <a:p>
            <a:endParaRPr lang="it-IT"/>
          </a:p>
        </p:txBody>
      </p:sp>
      <p:sp>
        <p:nvSpPr>
          <p:cNvPr id="12321" name="Oval 33"/>
          <p:cNvSpPr>
            <a:spLocks noChangeArrowheads="1"/>
          </p:cNvSpPr>
          <p:nvPr/>
        </p:nvSpPr>
        <p:spPr bwMode="auto">
          <a:xfrm>
            <a:off x="1619250" y="3933825"/>
            <a:ext cx="144463" cy="144463"/>
          </a:xfrm>
          <a:prstGeom prst="ellipse">
            <a:avLst/>
          </a:prstGeom>
          <a:solidFill>
            <a:srgbClr val="FF0000"/>
          </a:solidFill>
          <a:ln w="9525">
            <a:solidFill>
              <a:schemeClr val="tx1"/>
            </a:solidFill>
            <a:round/>
            <a:headEnd/>
            <a:tailEnd/>
          </a:ln>
        </p:spPr>
        <p:txBody>
          <a:bodyPr wrap="none" anchor="ctr"/>
          <a:lstStyle/>
          <a:p>
            <a:endParaRPr lang="it-IT"/>
          </a:p>
        </p:txBody>
      </p:sp>
      <p:sp>
        <p:nvSpPr>
          <p:cNvPr id="12322" name="Oval 34"/>
          <p:cNvSpPr>
            <a:spLocks noChangeArrowheads="1"/>
          </p:cNvSpPr>
          <p:nvPr/>
        </p:nvSpPr>
        <p:spPr bwMode="auto">
          <a:xfrm>
            <a:off x="1619250" y="2636838"/>
            <a:ext cx="144463" cy="144462"/>
          </a:xfrm>
          <a:prstGeom prst="ellipse">
            <a:avLst/>
          </a:prstGeom>
          <a:solidFill>
            <a:srgbClr val="FF0000"/>
          </a:solidFill>
          <a:ln w="9525">
            <a:solidFill>
              <a:schemeClr val="tx1"/>
            </a:solidFill>
            <a:round/>
            <a:headEnd/>
            <a:tailEnd/>
          </a:ln>
        </p:spPr>
        <p:txBody>
          <a:bodyPr wrap="none" anchor="ctr"/>
          <a:lstStyle/>
          <a:p>
            <a:endParaRPr lang="it-IT"/>
          </a:p>
        </p:txBody>
      </p:sp>
      <p:sp>
        <p:nvSpPr>
          <p:cNvPr id="21515" name="AutoShape 37"/>
          <p:cNvSpPr>
            <a:spLocks noChangeArrowheads="1"/>
          </p:cNvSpPr>
          <p:nvPr/>
        </p:nvSpPr>
        <p:spPr bwMode="auto">
          <a:xfrm>
            <a:off x="755650" y="260350"/>
            <a:ext cx="360363" cy="5832475"/>
          </a:xfrm>
          <a:prstGeom prst="upArrow">
            <a:avLst>
              <a:gd name="adj1" fmla="val 50000"/>
              <a:gd name="adj2" fmla="val 404625"/>
            </a:avLst>
          </a:prstGeom>
          <a:solidFill>
            <a:srgbClr val="0000FF"/>
          </a:solidFill>
          <a:ln w="9525">
            <a:solidFill>
              <a:schemeClr val="tx1"/>
            </a:solidFill>
            <a:miter lim="800000"/>
            <a:headEnd/>
            <a:tailEnd/>
          </a:ln>
        </p:spPr>
        <p:txBody>
          <a:bodyPr wrap="none" anchor="ctr"/>
          <a:lstStyle/>
          <a:p>
            <a:endParaRPr lang="it-IT"/>
          </a:p>
        </p:txBody>
      </p:sp>
      <p:sp>
        <p:nvSpPr>
          <p:cNvPr id="12336" name="Freeform 48"/>
          <p:cNvSpPr>
            <a:spLocks/>
          </p:cNvSpPr>
          <p:nvPr/>
        </p:nvSpPr>
        <p:spPr bwMode="auto">
          <a:xfrm>
            <a:off x="1403350" y="4221163"/>
            <a:ext cx="384175" cy="647700"/>
          </a:xfrm>
          <a:custGeom>
            <a:avLst/>
            <a:gdLst>
              <a:gd name="T0" fmla="*/ 0 w 242"/>
              <a:gd name="T1" fmla="*/ 647700 h 408"/>
              <a:gd name="T2" fmla="*/ 144463 w 242"/>
              <a:gd name="T3" fmla="*/ 503238 h 408"/>
              <a:gd name="T4" fmla="*/ 215900 w 242"/>
              <a:gd name="T5" fmla="*/ 431800 h 408"/>
              <a:gd name="T6" fmla="*/ 215900 w 242"/>
              <a:gd name="T7" fmla="*/ 360362 h 408"/>
              <a:gd name="T8" fmla="*/ 360363 w 242"/>
              <a:gd name="T9" fmla="*/ 144463 h 408"/>
              <a:gd name="T10" fmla="*/ 360363 w 242"/>
              <a:gd name="T11" fmla="*/ 71438 h 408"/>
              <a:gd name="T12" fmla="*/ 360363 w 242"/>
              <a:gd name="T13" fmla="*/ 0 h 408"/>
              <a:gd name="T14" fmla="*/ 0 60000 65536"/>
              <a:gd name="T15" fmla="*/ 0 60000 65536"/>
              <a:gd name="T16" fmla="*/ 0 60000 65536"/>
              <a:gd name="T17" fmla="*/ 0 60000 65536"/>
              <a:gd name="T18" fmla="*/ 0 60000 65536"/>
              <a:gd name="T19" fmla="*/ 0 60000 65536"/>
              <a:gd name="T20" fmla="*/ 0 60000 65536"/>
              <a:gd name="T21" fmla="*/ 0 w 242"/>
              <a:gd name="T22" fmla="*/ 0 h 408"/>
              <a:gd name="T23" fmla="*/ 242 w 242"/>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408">
                <a:moveTo>
                  <a:pt x="0" y="408"/>
                </a:moveTo>
                <a:cubicBezTo>
                  <a:pt x="34" y="374"/>
                  <a:pt x="68" y="340"/>
                  <a:pt x="91" y="317"/>
                </a:cubicBezTo>
                <a:cubicBezTo>
                  <a:pt x="114" y="294"/>
                  <a:pt x="129" y="287"/>
                  <a:pt x="136" y="272"/>
                </a:cubicBezTo>
                <a:cubicBezTo>
                  <a:pt x="143" y="257"/>
                  <a:pt x="121" y="257"/>
                  <a:pt x="136" y="227"/>
                </a:cubicBezTo>
                <a:cubicBezTo>
                  <a:pt x="151" y="197"/>
                  <a:pt x="212" y="121"/>
                  <a:pt x="227" y="91"/>
                </a:cubicBezTo>
                <a:cubicBezTo>
                  <a:pt x="242" y="61"/>
                  <a:pt x="227" y="60"/>
                  <a:pt x="227" y="45"/>
                </a:cubicBezTo>
                <a:cubicBezTo>
                  <a:pt x="227" y="30"/>
                  <a:pt x="227" y="15"/>
                  <a:pt x="227" y="0"/>
                </a:cubicBezTo>
              </a:path>
            </a:pathLst>
          </a:custGeom>
          <a:noFill/>
          <a:ln w="38100" cmpd="sng">
            <a:solidFill>
              <a:srgbClr val="0033CC"/>
            </a:solidFill>
            <a:round/>
            <a:headEnd/>
            <a:tailEnd/>
          </a:ln>
        </p:spPr>
        <p:txBody>
          <a:bodyPr/>
          <a:lstStyle/>
          <a:p>
            <a:endParaRPr lang="it-IT"/>
          </a:p>
        </p:txBody>
      </p:sp>
      <p:sp>
        <p:nvSpPr>
          <p:cNvPr id="12339" name="Freeform 51"/>
          <p:cNvSpPr>
            <a:spLocks/>
          </p:cNvSpPr>
          <p:nvPr/>
        </p:nvSpPr>
        <p:spPr bwMode="auto">
          <a:xfrm>
            <a:off x="1258888" y="2997200"/>
            <a:ext cx="446087" cy="660400"/>
          </a:xfrm>
          <a:custGeom>
            <a:avLst/>
            <a:gdLst>
              <a:gd name="T0" fmla="*/ 12700 w 281"/>
              <a:gd name="T1" fmla="*/ 576263 h 416"/>
              <a:gd name="T2" fmla="*/ 12700 w 281"/>
              <a:gd name="T3" fmla="*/ 649288 h 416"/>
              <a:gd name="T4" fmla="*/ 85725 w 281"/>
              <a:gd name="T5" fmla="*/ 504825 h 416"/>
              <a:gd name="T6" fmla="*/ 157162 w 281"/>
              <a:gd name="T7" fmla="*/ 433388 h 416"/>
              <a:gd name="T8" fmla="*/ 157162 w 281"/>
              <a:gd name="T9" fmla="*/ 288925 h 416"/>
              <a:gd name="T10" fmla="*/ 301625 w 281"/>
              <a:gd name="T11" fmla="*/ 217488 h 416"/>
              <a:gd name="T12" fmla="*/ 373062 w 281"/>
              <a:gd name="T13" fmla="*/ 144463 h 416"/>
              <a:gd name="T14" fmla="*/ 446087 w 281"/>
              <a:gd name="T15" fmla="*/ 0 h 416"/>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16"/>
              <a:gd name="T26" fmla="*/ 281 w 281"/>
              <a:gd name="T27" fmla="*/ 416 h 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16">
                <a:moveTo>
                  <a:pt x="8" y="363"/>
                </a:moveTo>
                <a:cubicBezTo>
                  <a:pt x="4" y="389"/>
                  <a:pt x="0" y="416"/>
                  <a:pt x="8" y="409"/>
                </a:cubicBezTo>
                <a:cubicBezTo>
                  <a:pt x="16" y="402"/>
                  <a:pt x="39" y="341"/>
                  <a:pt x="54" y="318"/>
                </a:cubicBezTo>
                <a:cubicBezTo>
                  <a:pt x="69" y="295"/>
                  <a:pt x="92" y="296"/>
                  <a:pt x="99" y="273"/>
                </a:cubicBezTo>
                <a:cubicBezTo>
                  <a:pt x="106" y="250"/>
                  <a:pt x="84" y="205"/>
                  <a:pt x="99" y="182"/>
                </a:cubicBezTo>
                <a:cubicBezTo>
                  <a:pt x="114" y="159"/>
                  <a:pt x="167" y="152"/>
                  <a:pt x="190" y="137"/>
                </a:cubicBezTo>
                <a:cubicBezTo>
                  <a:pt x="213" y="122"/>
                  <a:pt x="220" y="114"/>
                  <a:pt x="235" y="91"/>
                </a:cubicBezTo>
                <a:cubicBezTo>
                  <a:pt x="250" y="68"/>
                  <a:pt x="265" y="34"/>
                  <a:pt x="281" y="0"/>
                </a:cubicBezTo>
              </a:path>
            </a:pathLst>
          </a:custGeom>
          <a:noFill/>
          <a:ln w="57150" cmpd="sng">
            <a:solidFill>
              <a:srgbClr val="0033CC"/>
            </a:solidFill>
            <a:round/>
            <a:headEnd/>
            <a:tailEnd/>
          </a:ln>
        </p:spPr>
        <p:txBody>
          <a:bodyPr/>
          <a:lstStyle/>
          <a:p>
            <a:endParaRPr lang="it-IT"/>
          </a:p>
        </p:txBody>
      </p:sp>
      <p:sp>
        <p:nvSpPr>
          <p:cNvPr id="12340" name="Freeform 52"/>
          <p:cNvSpPr>
            <a:spLocks/>
          </p:cNvSpPr>
          <p:nvPr/>
        </p:nvSpPr>
        <p:spPr bwMode="auto">
          <a:xfrm>
            <a:off x="1763713" y="4365625"/>
            <a:ext cx="503237" cy="792163"/>
          </a:xfrm>
          <a:custGeom>
            <a:avLst/>
            <a:gdLst>
              <a:gd name="T0" fmla="*/ 503237 w 317"/>
              <a:gd name="T1" fmla="*/ 792163 h 499"/>
              <a:gd name="T2" fmla="*/ 431800 w 317"/>
              <a:gd name="T3" fmla="*/ 647700 h 499"/>
              <a:gd name="T4" fmla="*/ 287337 w 317"/>
              <a:gd name="T5" fmla="*/ 431800 h 499"/>
              <a:gd name="T6" fmla="*/ 142875 w 317"/>
              <a:gd name="T7" fmla="*/ 215900 h 499"/>
              <a:gd name="T8" fmla="*/ 0 w 317"/>
              <a:gd name="T9" fmla="*/ 0 h 499"/>
              <a:gd name="T10" fmla="*/ 0 60000 65536"/>
              <a:gd name="T11" fmla="*/ 0 60000 65536"/>
              <a:gd name="T12" fmla="*/ 0 60000 65536"/>
              <a:gd name="T13" fmla="*/ 0 60000 65536"/>
              <a:gd name="T14" fmla="*/ 0 60000 65536"/>
              <a:gd name="T15" fmla="*/ 0 w 317"/>
              <a:gd name="T16" fmla="*/ 0 h 499"/>
              <a:gd name="T17" fmla="*/ 317 w 317"/>
              <a:gd name="T18" fmla="*/ 499 h 499"/>
            </a:gdLst>
            <a:ahLst/>
            <a:cxnLst>
              <a:cxn ang="T10">
                <a:pos x="T0" y="T1"/>
              </a:cxn>
              <a:cxn ang="T11">
                <a:pos x="T2" y="T3"/>
              </a:cxn>
              <a:cxn ang="T12">
                <a:pos x="T4" y="T5"/>
              </a:cxn>
              <a:cxn ang="T13">
                <a:pos x="T6" y="T7"/>
              </a:cxn>
              <a:cxn ang="T14">
                <a:pos x="T8" y="T9"/>
              </a:cxn>
            </a:cxnLst>
            <a:rect l="T15" t="T16" r="T17" b="T18"/>
            <a:pathLst>
              <a:path w="317" h="499">
                <a:moveTo>
                  <a:pt x="317" y="499"/>
                </a:moveTo>
                <a:cubicBezTo>
                  <a:pt x="306" y="472"/>
                  <a:pt x="295" y="446"/>
                  <a:pt x="272" y="408"/>
                </a:cubicBezTo>
                <a:cubicBezTo>
                  <a:pt x="249" y="370"/>
                  <a:pt x="211" y="317"/>
                  <a:pt x="181" y="272"/>
                </a:cubicBezTo>
                <a:cubicBezTo>
                  <a:pt x="151" y="227"/>
                  <a:pt x="120" y="181"/>
                  <a:pt x="90" y="136"/>
                </a:cubicBezTo>
                <a:cubicBezTo>
                  <a:pt x="60" y="91"/>
                  <a:pt x="30" y="45"/>
                  <a:pt x="0" y="0"/>
                </a:cubicBezTo>
              </a:path>
            </a:pathLst>
          </a:custGeom>
          <a:noFill/>
          <a:ln w="28575" cmpd="sng">
            <a:solidFill>
              <a:srgbClr val="0033CC"/>
            </a:solidFill>
            <a:round/>
            <a:headEnd/>
            <a:tailEnd/>
          </a:ln>
        </p:spPr>
        <p:txBody>
          <a:bodyPr/>
          <a:lstStyle/>
          <a:p>
            <a:endParaRPr lang="it-IT"/>
          </a:p>
        </p:txBody>
      </p:sp>
      <p:sp>
        <p:nvSpPr>
          <p:cNvPr id="12341" name="Freeform 53"/>
          <p:cNvSpPr>
            <a:spLocks/>
          </p:cNvSpPr>
          <p:nvPr/>
        </p:nvSpPr>
        <p:spPr bwMode="auto">
          <a:xfrm>
            <a:off x="1835150" y="2349500"/>
            <a:ext cx="358775" cy="360363"/>
          </a:xfrm>
          <a:custGeom>
            <a:avLst/>
            <a:gdLst>
              <a:gd name="T0" fmla="*/ 358775 w 226"/>
              <a:gd name="T1" fmla="*/ 360363 h 227"/>
              <a:gd name="T2" fmla="*/ 287338 w 226"/>
              <a:gd name="T3" fmla="*/ 215900 h 227"/>
              <a:gd name="T4" fmla="*/ 215900 w 226"/>
              <a:gd name="T5" fmla="*/ 144463 h 227"/>
              <a:gd name="T6" fmla="*/ 71438 w 226"/>
              <a:gd name="T7" fmla="*/ 73025 h 227"/>
              <a:gd name="T8" fmla="*/ 0 w 226"/>
              <a:gd name="T9" fmla="*/ 0 h 227"/>
              <a:gd name="T10" fmla="*/ 0 60000 65536"/>
              <a:gd name="T11" fmla="*/ 0 60000 65536"/>
              <a:gd name="T12" fmla="*/ 0 60000 65536"/>
              <a:gd name="T13" fmla="*/ 0 60000 65536"/>
              <a:gd name="T14" fmla="*/ 0 60000 65536"/>
              <a:gd name="T15" fmla="*/ 0 w 226"/>
              <a:gd name="T16" fmla="*/ 0 h 227"/>
              <a:gd name="T17" fmla="*/ 226 w 226"/>
              <a:gd name="T18" fmla="*/ 227 h 227"/>
            </a:gdLst>
            <a:ahLst/>
            <a:cxnLst>
              <a:cxn ang="T10">
                <a:pos x="T0" y="T1"/>
              </a:cxn>
              <a:cxn ang="T11">
                <a:pos x="T2" y="T3"/>
              </a:cxn>
              <a:cxn ang="T12">
                <a:pos x="T4" y="T5"/>
              </a:cxn>
              <a:cxn ang="T13">
                <a:pos x="T6" y="T7"/>
              </a:cxn>
              <a:cxn ang="T14">
                <a:pos x="T8" y="T9"/>
              </a:cxn>
            </a:cxnLst>
            <a:rect l="T15" t="T16" r="T17" b="T18"/>
            <a:pathLst>
              <a:path w="226" h="227">
                <a:moveTo>
                  <a:pt x="226" y="227"/>
                </a:moveTo>
                <a:cubicBezTo>
                  <a:pt x="211" y="193"/>
                  <a:pt x="196" y="159"/>
                  <a:pt x="181" y="136"/>
                </a:cubicBezTo>
                <a:cubicBezTo>
                  <a:pt x="166" y="113"/>
                  <a:pt x="159" y="106"/>
                  <a:pt x="136" y="91"/>
                </a:cubicBezTo>
                <a:cubicBezTo>
                  <a:pt x="113" y="76"/>
                  <a:pt x="68" y="61"/>
                  <a:pt x="45" y="46"/>
                </a:cubicBezTo>
                <a:cubicBezTo>
                  <a:pt x="22" y="31"/>
                  <a:pt x="11" y="15"/>
                  <a:pt x="0" y="0"/>
                </a:cubicBezTo>
              </a:path>
            </a:pathLst>
          </a:custGeom>
          <a:noFill/>
          <a:ln w="57150" cmpd="sng">
            <a:solidFill>
              <a:srgbClr val="0033CC"/>
            </a:solidFill>
            <a:round/>
            <a:headEnd/>
            <a:tailEnd/>
          </a:ln>
        </p:spPr>
        <p:txBody>
          <a:bodyPr/>
          <a:lstStyle/>
          <a:p>
            <a:endParaRPr lang="it-IT"/>
          </a:p>
        </p:txBody>
      </p:sp>
      <p:sp>
        <p:nvSpPr>
          <p:cNvPr id="12342" name="Freeform 54"/>
          <p:cNvSpPr>
            <a:spLocks/>
          </p:cNvSpPr>
          <p:nvPr/>
        </p:nvSpPr>
        <p:spPr bwMode="auto">
          <a:xfrm>
            <a:off x="1619250" y="2133600"/>
            <a:ext cx="649288" cy="227013"/>
          </a:xfrm>
          <a:custGeom>
            <a:avLst/>
            <a:gdLst>
              <a:gd name="T0" fmla="*/ 649288 w 409"/>
              <a:gd name="T1" fmla="*/ 0 h 143"/>
              <a:gd name="T2" fmla="*/ 504825 w 409"/>
              <a:gd name="T3" fmla="*/ 144463 h 143"/>
              <a:gd name="T4" fmla="*/ 433388 w 409"/>
              <a:gd name="T5" fmla="*/ 144463 h 143"/>
              <a:gd name="T6" fmla="*/ 360363 w 409"/>
              <a:gd name="T7" fmla="*/ 215900 h 143"/>
              <a:gd name="T8" fmla="*/ 215900 w 409"/>
              <a:gd name="T9" fmla="*/ 215900 h 143"/>
              <a:gd name="T10" fmla="*/ 144463 w 409"/>
              <a:gd name="T11" fmla="*/ 144463 h 143"/>
              <a:gd name="T12" fmla="*/ 0 w 409"/>
              <a:gd name="T13" fmla="*/ 73025 h 143"/>
              <a:gd name="T14" fmla="*/ 0 60000 65536"/>
              <a:gd name="T15" fmla="*/ 0 60000 65536"/>
              <a:gd name="T16" fmla="*/ 0 60000 65536"/>
              <a:gd name="T17" fmla="*/ 0 60000 65536"/>
              <a:gd name="T18" fmla="*/ 0 60000 65536"/>
              <a:gd name="T19" fmla="*/ 0 60000 65536"/>
              <a:gd name="T20" fmla="*/ 0 60000 65536"/>
              <a:gd name="T21" fmla="*/ 0 w 409"/>
              <a:gd name="T22" fmla="*/ 0 h 143"/>
              <a:gd name="T23" fmla="*/ 409 w 409"/>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143">
                <a:moveTo>
                  <a:pt x="409" y="0"/>
                </a:moveTo>
                <a:cubicBezTo>
                  <a:pt x="375" y="38"/>
                  <a:pt x="341" y="76"/>
                  <a:pt x="318" y="91"/>
                </a:cubicBezTo>
                <a:cubicBezTo>
                  <a:pt x="295" y="106"/>
                  <a:pt x="288" y="84"/>
                  <a:pt x="273" y="91"/>
                </a:cubicBezTo>
                <a:cubicBezTo>
                  <a:pt x="258" y="98"/>
                  <a:pt x="250" y="129"/>
                  <a:pt x="227" y="136"/>
                </a:cubicBezTo>
                <a:cubicBezTo>
                  <a:pt x="204" y="143"/>
                  <a:pt x="159" y="143"/>
                  <a:pt x="136" y="136"/>
                </a:cubicBezTo>
                <a:cubicBezTo>
                  <a:pt x="113" y="129"/>
                  <a:pt x="114" y="106"/>
                  <a:pt x="91" y="91"/>
                </a:cubicBezTo>
                <a:cubicBezTo>
                  <a:pt x="68" y="76"/>
                  <a:pt x="15" y="53"/>
                  <a:pt x="0" y="46"/>
                </a:cubicBezTo>
              </a:path>
            </a:pathLst>
          </a:custGeom>
          <a:noFill/>
          <a:ln w="57150" cmpd="sng">
            <a:solidFill>
              <a:srgbClr val="0033CC"/>
            </a:solidFill>
            <a:round/>
            <a:headEnd/>
            <a:tailEnd/>
          </a:ln>
        </p:spPr>
        <p:txBody>
          <a:bodyPr/>
          <a:lstStyle/>
          <a:p>
            <a:endParaRPr lang="it-IT"/>
          </a:p>
        </p:txBody>
      </p:sp>
      <p:sp>
        <p:nvSpPr>
          <p:cNvPr id="55" name="CasellaDiTesto 54"/>
          <p:cNvSpPr txBox="1"/>
          <p:nvPr/>
        </p:nvSpPr>
        <p:spPr>
          <a:xfrm>
            <a:off x="2771800" y="764704"/>
            <a:ext cx="2023439" cy="369332"/>
          </a:xfrm>
          <a:prstGeom prst="rect">
            <a:avLst/>
          </a:prstGeom>
          <a:solidFill>
            <a:srgbClr val="FFFF00"/>
          </a:solidFill>
        </p:spPr>
        <p:txBody>
          <a:bodyPr wrap="none" rtlCol="0">
            <a:spAutoFit/>
          </a:bodyPr>
          <a:lstStyle/>
          <a:p>
            <a:r>
              <a:rPr lang="it-IT" b="1" dirty="0" smtClean="0">
                <a:solidFill>
                  <a:srgbClr val="FF0000"/>
                </a:solidFill>
              </a:rPr>
              <a:t>PUNTO </a:t>
            </a:r>
            <a:r>
              <a:rPr lang="it-IT" b="1" dirty="0" err="1" smtClean="0">
                <a:solidFill>
                  <a:srgbClr val="FF0000"/>
                </a:solidFill>
              </a:rPr>
              <a:t>DI</a:t>
            </a:r>
            <a:r>
              <a:rPr lang="it-IT" b="1" dirty="0" smtClean="0">
                <a:solidFill>
                  <a:srgbClr val="FF0000"/>
                </a:solidFill>
              </a:rPr>
              <a:t> FUGA</a:t>
            </a:r>
            <a:endParaRPr lang="it-IT" b="1" dirty="0">
              <a:solidFill>
                <a:srgbClr val="FF0000"/>
              </a:solidFill>
            </a:endParaRPr>
          </a:p>
        </p:txBody>
      </p:sp>
      <p:sp>
        <p:nvSpPr>
          <p:cNvPr id="56" name="Freccia in giù 55"/>
          <p:cNvSpPr/>
          <p:nvPr/>
        </p:nvSpPr>
        <p:spPr>
          <a:xfrm rot="3465994">
            <a:off x="1857151" y="627617"/>
            <a:ext cx="179685" cy="149635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Freccia in giù 56"/>
          <p:cNvSpPr/>
          <p:nvPr/>
        </p:nvSpPr>
        <p:spPr>
          <a:xfrm rot="5400000">
            <a:off x="3213447" y="2387083"/>
            <a:ext cx="155429" cy="149635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p:cNvSpPr txBox="1"/>
          <p:nvPr/>
        </p:nvSpPr>
        <p:spPr>
          <a:xfrm>
            <a:off x="4427984" y="2924944"/>
            <a:ext cx="1590244" cy="369332"/>
          </a:xfrm>
          <a:prstGeom prst="rect">
            <a:avLst/>
          </a:prstGeom>
          <a:solidFill>
            <a:srgbClr val="FF0000"/>
          </a:solidFill>
        </p:spPr>
        <p:txBody>
          <a:bodyPr wrap="none" rtlCol="0">
            <a:spAutoFit/>
          </a:bodyPr>
          <a:lstStyle/>
          <a:p>
            <a:r>
              <a:rPr lang="it-IT" b="1" dirty="0" smtClean="0">
                <a:solidFill>
                  <a:srgbClr val="FFFF00"/>
                </a:solidFill>
              </a:rPr>
              <a:t>VIA </a:t>
            </a:r>
            <a:r>
              <a:rPr lang="it-IT" b="1" dirty="0" err="1" smtClean="0">
                <a:solidFill>
                  <a:srgbClr val="FFFF00"/>
                </a:solidFill>
              </a:rPr>
              <a:t>DI</a:t>
            </a:r>
            <a:r>
              <a:rPr lang="it-IT" b="1" dirty="0" smtClean="0">
                <a:solidFill>
                  <a:srgbClr val="FFFF00"/>
                </a:solidFill>
              </a:rPr>
              <a:t> FUGA</a:t>
            </a:r>
            <a:endParaRPr lang="it-IT" b="1" dirty="0">
              <a:solidFill>
                <a:srgbClr val="FFFF00"/>
              </a:solidFill>
            </a:endParaRPr>
          </a:p>
        </p:txBody>
      </p:sp>
      <p:sp>
        <p:nvSpPr>
          <p:cNvPr id="61" name="CasellaDiTesto 60"/>
          <p:cNvSpPr txBox="1"/>
          <p:nvPr/>
        </p:nvSpPr>
        <p:spPr>
          <a:xfrm>
            <a:off x="3923928" y="5013176"/>
            <a:ext cx="2352054" cy="369332"/>
          </a:xfrm>
          <a:prstGeom prst="rect">
            <a:avLst/>
          </a:prstGeom>
          <a:solidFill>
            <a:schemeClr val="tx2">
              <a:lumMod val="20000"/>
              <a:lumOff val="80000"/>
            </a:schemeClr>
          </a:solidFill>
        </p:spPr>
        <p:txBody>
          <a:bodyPr wrap="none" rtlCol="0">
            <a:spAutoFit/>
          </a:bodyPr>
          <a:lstStyle/>
          <a:p>
            <a:r>
              <a:rPr lang="it-IT" b="1" dirty="0" smtClean="0">
                <a:solidFill>
                  <a:srgbClr val="FF0000"/>
                </a:solidFill>
              </a:rPr>
              <a:t>PUNTI </a:t>
            </a:r>
            <a:r>
              <a:rPr lang="it-IT" b="1" dirty="0" err="1" smtClean="0">
                <a:solidFill>
                  <a:srgbClr val="FF0000"/>
                </a:solidFill>
              </a:rPr>
              <a:t>DI</a:t>
            </a:r>
            <a:r>
              <a:rPr lang="it-IT" b="1" dirty="0" smtClean="0">
                <a:solidFill>
                  <a:srgbClr val="FF0000"/>
                </a:solidFill>
              </a:rPr>
              <a:t> RIENTRO</a:t>
            </a:r>
            <a:endParaRPr lang="it-IT" b="1" dirty="0">
              <a:solidFill>
                <a:srgbClr val="FF0000"/>
              </a:solidFill>
            </a:endParaRPr>
          </a:p>
        </p:txBody>
      </p:sp>
      <p:sp>
        <p:nvSpPr>
          <p:cNvPr id="62" name="Freccia in giù 61"/>
          <p:cNvSpPr/>
          <p:nvPr/>
        </p:nvSpPr>
        <p:spPr>
          <a:xfrm rot="3820372" flipH="1">
            <a:off x="3494266" y="5267864"/>
            <a:ext cx="139242" cy="413148"/>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reccia in giù 62"/>
          <p:cNvSpPr/>
          <p:nvPr/>
        </p:nvSpPr>
        <p:spPr>
          <a:xfrm rot="5400000">
            <a:off x="2938208" y="4414720"/>
            <a:ext cx="155429" cy="149635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p:cNvSpPr/>
          <p:nvPr/>
        </p:nvSpPr>
        <p:spPr>
          <a:xfrm>
            <a:off x="0" y="27384"/>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5" name="CasellaDiTesto 64"/>
          <p:cNvSpPr txBox="1"/>
          <p:nvPr/>
        </p:nvSpPr>
        <p:spPr>
          <a:xfrm>
            <a:off x="2011943" y="908720"/>
            <a:ext cx="5108130" cy="5016758"/>
          </a:xfrm>
          <a:prstGeom prst="rect">
            <a:avLst/>
          </a:prstGeom>
          <a:noFill/>
        </p:spPr>
        <p:txBody>
          <a:bodyPr wrap="none" rtlCol="0">
            <a:spAutoFit/>
          </a:bodyPr>
          <a:lstStyle/>
          <a:p>
            <a:pPr algn="ctr"/>
            <a:r>
              <a:rPr lang="it-IT" sz="8000" b="1" dirty="0" smtClean="0">
                <a:solidFill>
                  <a:srgbClr val="FFFF00"/>
                </a:solidFill>
              </a:rPr>
              <a:t>SI DEVE </a:t>
            </a:r>
          </a:p>
          <a:p>
            <a:pPr algn="ctr"/>
            <a:r>
              <a:rPr lang="it-IT" sz="8000" b="1" dirty="0" smtClean="0">
                <a:solidFill>
                  <a:srgbClr val="FFFF00"/>
                </a:solidFill>
              </a:rPr>
              <a:t>ATTIVARE</a:t>
            </a:r>
          </a:p>
          <a:p>
            <a:pPr algn="ctr"/>
            <a:r>
              <a:rPr lang="it-IT" sz="8000" b="1" dirty="0" smtClean="0">
                <a:solidFill>
                  <a:srgbClr val="FFFF00"/>
                </a:solidFill>
              </a:rPr>
              <a:t> LO</a:t>
            </a:r>
          </a:p>
          <a:p>
            <a:pPr algn="ctr"/>
            <a:r>
              <a:rPr lang="it-IT" sz="8000" b="1" dirty="0" smtClean="0">
                <a:solidFill>
                  <a:srgbClr val="FFFF00"/>
                </a:solidFill>
              </a:rPr>
              <a:t> SHUNT!!</a:t>
            </a:r>
            <a:endParaRPr lang="it-IT" sz="8000" b="1" dirty="0">
              <a:solidFill>
                <a:srgbClr val="FFFF00"/>
              </a:solidFill>
            </a:endParaRPr>
          </a:p>
        </p:txBody>
      </p:sp>
      <p:sp>
        <p:nvSpPr>
          <p:cNvPr id="67" name="CasellaDiTesto 66"/>
          <p:cNvSpPr txBox="1"/>
          <p:nvPr/>
        </p:nvSpPr>
        <p:spPr>
          <a:xfrm>
            <a:off x="539552" y="6597352"/>
            <a:ext cx="1077539" cy="369332"/>
          </a:xfrm>
          <a:prstGeom prst="rect">
            <a:avLst/>
          </a:prstGeom>
          <a:noFill/>
        </p:spPr>
        <p:txBody>
          <a:bodyPr wrap="none" rtlCol="0">
            <a:spAutoFit/>
          </a:bodyPr>
          <a:lstStyle/>
          <a:p>
            <a:r>
              <a:rPr lang="it-IT" dirty="0" err="1" smtClean="0"/>
              <a:t>……………</a:t>
            </a:r>
            <a:r>
              <a:rPr lang="it-IT" dirty="0" smtClean="0"/>
              <a:t>.</a:t>
            </a:r>
            <a:endParaRPr lang="it-IT" dirty="0"/>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0278 0.00347 C 0.0125 0.01064 0.02239 0.01805 0.02969 0.02522 C 0.03698 0.03239 0.04149 0.03863 0.04618 0.04719 C 0.05087 0.05575 0.05608 0.06917 0.05799 0.07703 C 0.05989 0.0849 0.05816 0.07657 0.05799 0.09438 C 0.05781 0.11219 0.05694 0.13139 0.05677 0.18367 C 0.0566 0.23595 0.0566 0.36133 0.05677 0.40782 C 0.05694 0.45432 0.06979 0.45432 0.05799 0.46264 C 0.04618 0.47097 -0.00104 0.53528 -0.01372 0.45802 C -0.02639 0.38076 -0.01754 0.07518 -0.0184 -0.00139 " pathEditMode="relative" rAng="0" ptsTypes="aaaaaaaaaA">
                                      <p:cBhvr>
                                        <p:cTn id="10" dur="5000" fill="hold"/>
                                        <p:tgtEl>
                                          <p:spTgt spid="12320"/>
                                        </p:tgtEl>
                                        <p:attrNameLst>
                                          <p:attrName>ppt_x</p:attrName>
                                          <p:attrName>ppt_y</p:attrName>
                                        </p:attrNameLst>
                                      </p:cBhvr>
                                      <p:rCtr x="19" y="263"/>
                                    </p:animMotion>
                                  </p:childTnLst>
                                </p:cTn>
                              </p:par>
                              <p:par>
                                <p:cTn id="11" presetID="0" presetClass="path" presetSubtype="0" accel="50000" decel="50000" fill="hold" grpId="0" nodeType="withEffect">
                                  <p:stCondLst>
                                    <p:cond delay="0"/>
                                  </p:stCondLst>
                                  <p:childTnLst>
                                    <p:animMotion origin="layout" path="M 1.38889E-6 -3.35647E-6 C 0.00364 0.00764 0.00764 0.0155 0.01111 0.02175 C 0.01493 0.02822 0.0191 0.03285 0.02135 0.03887 C 0.02361 0.04511 0.01944 0.05413 0.02569 0.05899 C 0.03246 0.06408 0.05486 0.06408 0.06042 0.06986 C 0.06614 0.07565 0.06371 0.08791 0.05903 0.09323 C 0.05434 0.09855 0.03837 0.09554 0.0316 0.10086 C 0.02483 0.10641 0.02517 0.12098 0.0184 0.12561 C 0.01215 0.13024 -0.00261 0.12492 -0.00729 0.12885 C -0.01233 0.13278 -0.00972 0.11566 -0.01024 0.14897 C -0.01077 0.18252 -0.00295 0.29216 -0.01024 0.32871 C -0.01754 0.36549 -0.04063 0.36896 -0.05365 0.36919 C -0.06649 0.36942 -0.08212 0.35045 -0.0882 0.33033 C -0.0941 0.3102 -0.0908 0.32108 -0.0908 0.24821 C -0.09115 0.17558 -0.08958 -0.04742 -0.08941 -0.10664 " pathEditMode="relative" rAng="0" ptsTypes="aaaaaaaaaaaaaaA">
                                      <p:cBhvr>
                                        <p:cTn id="12" dur="5000" fill="hold"/>
                                        <p:tgtEl>
                                          <p:spTgt spid="12322"/>
                                        </p:tgtEl>
                                        <p:attrNameLst>
                                          <p:attrName>ppt_x</p:attrName>
                                          <p:attrName>ppt_y</p:attrName>
                                        </p:attrNameLst>
                                      </p:cBhvr>
                                      <p:rCtr x="-14" y="131"/>
                                    </p:animMotion>
                                  </p:childTnLst>
                                </p:cTn>
                              </p:par>
                              <p:par>
                                <p:cTn id="13" presetID="0" presetClass="path" presetSubtype="0" accel="50000" decel="50000" fill="hold" grpId="0" nodeType="withEffect">
                                  <p:stCondLst>
                                    <p:cond delay="0"/>
                                  </p:stCondLst>
                                  <p:childTnLst>
                                    <p:animMotion origin="layout" path="M 4.44444E-6 2.98173E-6 C 0.0052 0.00439 0.01041 0.00902 0.01632 0.00786 C 0.02222 0.00671 0.02795 -0.0044 0.03454 -0.00625 C 0.04132 -0.00787 0.05329 -0.00648 0.05694 -0.00301 C 0.06059 0.00069 0.0585 0.01018 0.05694 0.01573 C 0.0552 0.02105 0.04826 0.02359 0.04704 0.02961 C 0.04583 0.03562 0.04739 0.04788 0.04965 0.05135 C 0.05173 0.05482 0.05694 0.05436 0.06076 0.04973 C 0.06441 0.0451 0.0677 0.02567 0.07274 0.02336 C 0.07795 0.02105 0.08628 0.03007 0.09149 0.03585 C 0.09652 0.04163 0.10191 0.05181 0.10382 0.0576 C 0.10555 0.06338 0.10746 0.06477 0.10243 0.06986 C 0.09774 0.07518 0.07882 0.07818 0.07413 0.08859 C 0.06927 0.09877 0.07222 0.12468 0.07413 0.13208 C 0.07586 0.13948 0.0776 0.13208 0.08524 0.13208 C 0.09288 0.13208 0.10711 0.13092 0.11979 0.13208 C 0.13263 0.13324 0.15468 0.13231 0.16163 0.13833 C 0.16875 0.14434 0.16302 0.1566 0.16163 0.16794 C 0.16041 0.17904 0.15451 0.19662 0.15434 0.20518 C 0.15416 0.21374 0.16076 0.21559 0.16041 0.21929 C 0.16007 0.22276 0.15677 0.22438 0.15191 0.22669 C 0.14687 0.229 0.14027 0.23062 0.1309 0.23317 C 0.12152 0.23571 0.11007 0.24011 0.09513 0.24219 C 0.08003 0.24473 0.05833 0.24751 0.04079 0.24728 C 0.02343 0.24705 0.00347 0.24473 -0.00973 0.2408 C -0.02309 0.23664 -0.02934 0.23178 -0.03924 0.22368 C -0.04896 0.21582 -0.06337 0.20194 -0.06893 0.19269 C -0.07448 0.1832 -0.07153 0.17673 -0.07257 0.16794 C -0.07362 0.15891 -0.07448 0.15012 -0.07518 0.13833 C -0.07587 0.1263 -0.07605 0.17117 -0.07639 0.09623 C -0.07674 0.02151 -0.07709 -0.14458 -0.07726 -0.31044 " pathEditMode="relative" rAng="0" ptsTypes="aaaaaaaaaaaaaaaaaaaaaaaaaaaaaaA">
                                      <p:cBhvr>
                                        <p:cTn id="14" dur="5000" fill="hold"/>
                                        <p:tgtEl>
                                          <p:spTgt spid="12321"/>
                                        </p:tgtEl>
                                        <p:attrNameLst>
                                          <p:attrName>ppt_x</p:attrName>
                                          <p:attrName>ppt_y</p:attrName>
                                        </p:attrNameLst>
                                      </p:cBhvr>
                                      <p:rCtr x="46" y="-31"/>
                                    </p:animMotion>
                                  </p:childTnLst>
                                </p:cTn>
                              </p:par>
                              <p:par>
                                <p:cTn id="15" presetID="10"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2000"/>
                                        <p:tgtEl>
                                          <p:spTgt spid="5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10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342"/>
                                        </p:tgtEl>
                                        <p:attrNameLst>
                                          <p:attrName>style.visibility</p:attrName>
                                        </p:attrNameLst>
                                      </p:cBhvr>
                                      <p:to>
                                        <p:strVal val="visible"/>
                                      </p:to>
                                    </p:set>
                                    <p:animEffect transition="in" filter="wipe(down)">
                                      <p:cBhvr>
                                        <p:cTn id="23" dur="2000"/>
                                        <p:tgtEl>
                                          <p:spTgt spid="1234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341"/>
                                        </p:tgtEl>
                                        <p:attrNameLst>
                                          <p:attrName>style.visibility</p:attrName>
                                        </p:attrNameLst>
                                      </p:cBhvr>
                                      <p:to>
                                        <p:strVal val="visible"/>
                                      </p:to>
                                    </p:set>
                                    <p:animEffect transition="in" filter="wipe(down)">
                                      <p:cBhvr>
                                        <p:cTn id="26" dur="2000"/>
                                        <p:tgtEl>
                                          <p:spTgt spid="1234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339"/>
                                        </p:tgtEl>
                                        <p:attrNameLst>
                                          <p:attrName>style.visibility</p:attrName>
                                        </p:attrNameLst>
                                      </p:cBhvr>
                                      <p:to>
                                        <p:strVal val="visible"/>
                                      </p:to>
                                    </p:set>
                                    <p:animEffect transition="in" filter="wipe(down)">
                                      <p:cBhvr>
                                        <p:cTn id="29" dur="2000"/>
                                        <p:tgtEl>
                                          <p:spTgt spid="1233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340"/>
                                        </p:tgtEl>
                                        <p:attrNameLst>
                                          <p:attrName>style.visibility</p:attrName>
                                        </p:attrNameLst>
                                      </p:cBhvr>
                                      <p:to>
                                        <p:strVal val="visible"/>
                                      </p:to>
                                    </p:set>
                                    <p:animEffect transition="in" filter="wipe(down)">
                                      <p:cBhvr>
                                        <p:cTn id="32" dur="2000"/>
                                        <p:tgtEl>
                                          <p:spTgt spid="1234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336"/>
                                        </p:tgtEl>
                                        <p:attrNameLst>
                                          <p:attrName>style.visibility</p:attrName>
                                        </p:attrNameLst>
                                      </p:cBhvr>
                                      <p:to>
                                        <p:strVal val="visible"/>
                                      </p:to>
                                    </p:set>
                                    <p:animEffect transition="in" filter="wipe(down)">
                                      <p:cBhvr>
                                        <p:cTn id="35" dur="2000"/>
                                        <p:tgtEl>
                                          <p:spTgt spid="12336"/>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0"/>
                                        <p:tgtEl>
                                          <p:spTgt spid="6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right)">
                                      <p:cBhvr>
                                        <p:cTn id="42" dur="1000"/>
                                        <p:tgtEl>
                                          <p:spTgt spid="57"/>
                                        </p:tgtEl>
                                      </p:cBhvr>
                                    </p:animEffect>
                                  </p:childTnLst>
                                </p:cTn>
                              </p:par>
                              <p:par>
                                <p:cTn id="43" presetID="0" presetClass="path" presetSubtype="0" accel="50000" decel="50000" fill="hold" grpId="1" nodeType="withEffect">
                                  <p:stCondLst>
                                    <p:cond delay="0"/>
                                  </p:stCondLst>
                                  <p:childTnLst>
                                    <p:animMotion origin="layout" path="M -8.33333E-7 1.11111E-6 C 0.01059 0.00393 0.02136 0.0081 0.03004 0.01342 C 0.03872 0.01875 0.04618 0.02292 0.05243 0.03171 C 0.05868 0.04051 0.06458 0.05694 0.06754 0.06667 C 0.07049 0.07639 0.06945 0.08148 0.06997 0.09005 C 0.07049 0.09861 0.07118 0.06088 0.07118 0.11829 C 0.07118 0.17569 0.07118 0.37847 0.06997 0.43495 C 0.06875 0.49143 0.06701 0.45092 0.06372 0.45671 C 0.06042 0.4625 0.05521 0.46574 0.05 0.47014 C 0.04479 0.47454 0.03906 0.48148 0.03247 0.48333 C 0.02587 0.48518 0.01719 0.48426 0.0099 0.48171 C 0.00261 0.47917 -0.00677 0.47361 -0.01128 0.46829 C -0.0158 0.46296 -0.01719 0.52847 -0.01753 0.45 C -0.01788 0.37153 -0.01441 0.07222 -0.01371 -0.00324 " pathEditMode="relative" rAng="0" ptsTypes="aaaaaaaaaaaaaA">
                                      <p:cBhvr>
                                        <p:cTn id="44" dur="5000" fill="hold"/>
                                        <p:tgtEl>
                                          <p:spTgt spid="12320"/>
                                        </p:tgtEl>
                                        <p:attrNameLst>
                                          <p:attrName>ppt_x</p:attrName>
                                          <p:attrName>ppt_y</p:attrName>
                                        </p:attrNameLst>
                                      </p:cBhvr>
                                      <p:rCtr x="27" y="262"/>
                                    </p:animMotion>
                                  </p:childTnLst>
                                </p:cTn>
                              </p:par>
                              <p:par>
                                <p:cTn id="45" presetID="0" presetClass="path" presetSubtype="0" accel="50000" decel="50000" fill="hold" grpId="1" nodeType="withEffect">
                                  <p:stCondLst>
                                    <p:cond delay="0"/>
                                  </p:stCondLst>
                                  <p:childTnLst>
                                    <p:animMotion origin="layout" path="M 1.94444E-6 2.59259E-6 C 0.00642 0.00833 0.01302 0.01666 0.01753 0.025 C 0.02205 0.03333 0.02465 0.04352 0.0276 0.05 C 0.03055 0.05648 0.03055 0.06041 0.03507 0.06342 C 0.03958 0.06643 0.04965 0.06481 0.05503 0.06828 C 0.06041 0.07176 0.06649 0.07986 0.06753 0.08495 C 0.06857 0.09004 0.06562 0.09537 0.06128 0.09838 C 0.05694 0.10139 0.04583 0.09953 0.04132 0.10347 C 0.0368 0.1074 0.03611 0.11643 0.03385 0.12176 C 0.0316 0.12708 0.03073 0.13287 0.0276 0.13495 C 0.02448 0.13703 0.01996 0.13333 0.0151 0.13495 C 0.01024 0.13657 0.00226 0.14074 -0.00122 0.14514 C -0.00469 0.14953 -0.00625 0.15301 -0.00625 0.1618 C -0.00625 0.1706 -0.00209 0.17407 -0.00122 0.19838 C -0.00035 0.22268 -0.00122 0.2831 -0.00122 0.30833 C -0.00122 0.33356 0.00156 0.34074 -0.00122 0.35 C -0.00399 0.35926 -0.01146 0.35972 -0.01754 0.36342 C -0.02361 0.36713 -0.03073 0.37014 -0.0375 0.37176 C -0.04427 0.37338 -0.05243 0.37477 -0.05868 0.37338 C -0.06493 0.37199 -0.07101 0.36713 -0.075 0.36342 C -0.07899 0.35972 -0.0816 0.43032 -0.08247 0.35162 C -0.08334 0.27291 -0.07882 -0.03403 -0.08004 -0.10834 C -0.08125 -0.18264 -0.08802 -0.09746 -0.08993 -0.09491 " pathEditMode="relative" rAng="0" ptsTypes="aaaaaaaaaaaaaaaaaaaaaaA">
                                      <p:cBhvr>
                                        <p:cTn id="46" dur="5000" fill="hold"/>
                                        <p:tgtEl>
                                          <p:spTgt spid="12322"/>
                                        </p:tgtEl>
                                        <p:attrNameLst>
                                          <p:attrName>ppt_x</p:attrName>
                                          <p:attrName>ppt_y</p:attrName>
                                        </p:attrNameLst>
                                      </p:cBhvr>
                                      <p:rCtr x="-11" y="124"/>
                                    </p:animMotion>
                                  </p:childTnLst>
                                </p:cTn>
                              </p:par>
                              <p:par>
                                <p:cTn id="47" presetID="0" presetClass="path" presetSubtype="0" accel="50000" decel="50000" fill="hold" grpId="1" nodeType="withEffect">
                                  <p:stCondLst>
                                    <p:cond delay="0"/>
                                  </p:stCondLst>
                                  <p:childTnLst>
                                    <p:animMotion origin="layout" path="M -8.88889E-6 7.77778E-6 C 0.00763 0.00464 0.01545 0.00927 0.02118 0.00834 C 0.0269 0.00741 0.02951 -0.0037 0.03489 -0.00509 C 0.04027 -0.00647 0.05017 -0.00254 0.05364 7.77778E-6 C 0.05711 0.00255 0.05607 0.00603 0.05624 0.00996 C 0.05642 0.0139 0.0559 0.01968 0.05503 0.02339 C 0.05416 0.02709 0.0519 0.02755 0.05121 0.03172 C 0.05052 0.03589 0.04999 0.04376 0.05121 0.04839 C 0.05243 0.05302 0.05538 0.06019 0.05868 0.05996 C 0.06197 0.05973 0.06718 0.05209 0.07118 0.04677 C 0.07517 0.04144 0.07847 0.02917 0.08246 0.02825 C 0.08645 0.02732 0.09166 0.03728 0.09496 0.04167 C 0.09826 0.04607 0.10104 0.05047 0.10243 0.0551 C 0.10381 0.05973 0.10399 0.06552 0.10364 0.06991 C 0.10329 0.07431 0.10243 0.07825 0.09999 0.08172 C 0.09756 0.08519 0.09288 0.08658 0.08871 0.09005 C 0.08454 0.09353 0.07777 0.09792 0.07499 0.10325 C 0.07222 0.10857 0.07256 0.11667 0.07239 0.12177 C 0.07222 0.12686 0.07204 0.13056 0.07378 0.13334 C 0.07552 0.13612 0.07673 0.13751 0.08246 0.13843 C 0.08819 0.13936 0.10121 0.1382 0.10868 0.13843 C 0.11614 0.13866 0.12013 0.13982 0.12743 0.14005 C 0.13472 0.14028 0.14583 0.13658 0.15243 0.14005 C 0.15885 0.14353 0.16684 0.15255 0.16736 0.16158 C 0.16822 0.17061 0.15746 0.18681 0.15607 0.19491 C 0.15486 0.20302 0.15937 0.20394 0.15989 0.20996 C 0.16041 0.21598 0.16284 0.22802 0.15989 0.23172 C 0.15694 0.23542 0.14756 0.23033 0.14236 0.23172 C 0.13732 0.23311 0.13749 0.23797 0.12864 0.24005 C 0.11961 0.24214 0.10034 0.24376 0.08871 0.24491 C 0.07708 0.24607 0.06927 0.24653 0.05868 0.24677 C 0.04809 0.247 0.03489 0.24792 0.02499 0.24677 C 0.0151 0.24561 0.00746 0.24237 -0.00122 0.24005 C -0.0099 0.23774 -0.0165 0.24028 -0.02761 0.23334 C -0.03872 0.2264 -0.05886 0.21042 -0.06754 0.19839 C -0.07622 0.18635 -0.07709 0.16968 -0.08004 0.16158 C -0.08299 0.15348 -0.08386 0.22825 -0.08507 0.15001 C -0.08629 0.07177 -0.08716 -0.23194 -0.08751 -0.30833 " pathEditMode="relative" ptsTypes="aaaaaaaaaaaaaaaaaaaaaaaaaaaaaaaaaaaaaA">
                                      <p:cBhvr>
                                        <p:cTn id="48" dur="5000" fill="hold"/>
                                        <p:tgtEl>
                                          <p:spTgt spid="12321"/>
                                        </p:tgtEl>
                                        <p:attrNameLst>
                                          <p:attrName>ppt_x</p:attrName>
                                          <p:attrName>ppt_y</p:attrName>
                                        </p:attrNameLst>
                                      </p:cBhvr>
                                    </p:animMotion>
                                  </p:childTnLst>
                                </p:cTn>
                              </p:par>
                            </p:childTnLst>
                          </p:cTn>
                        </p:par>
                        <p:par>
                          <p:cTn id="49" fill="hold">
                            <p:stCondLst>
                              <p:cond delay="10500"/>
                            </p:stCondLst>
                            <p:childTnLst>
                              <p:par>
                                <p:cTn id="50" presetID="10" presetClass="entr" presetSubtype="0" fill="hold" grpId="2"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2000"/>
                                        <p:tgtEl>
                                          <p:spTgt spid="6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right)">
                                      <p:cBhvr>
                                        <p:cTn id="55" dur="2000"/>
                                        <p:tgtEl>
                                          <p:spTgt spid="6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right)">
                                      <p:cBhvr>
                                        <p:cTn id="58" dur="2000"/>
                                        <p:tgtEl>
                                          <p:spTgt spid="62"/>
                                        </p:tgtEl>
                                      </p:cBhvr>
                                    </p:animEffect>
                                  </p:childTnLst>
                                </p:cTn>
                              </p:par>
                              <p:par>
                                <p:cTn id="59" presetID="22" presetClass="entr" presetSubtype="4" fill="hold" grpId="1" nodeType="withEffect">
                                  <p:stCondLst>
                                    <p:cond delay="0"/>
                                  </p:stCondLst>
                                  <p:childTnLst>
                                    <p:set>
                                      <p:cBhvr>
                                        <p:cTn id="60" dur="1" fill="hold">
                                          <p:stCondLst>
                                            <p:cond delay="0"/>
                                          </p:stCondLst>
                                        </p:cTn>
                                        <p:tgtEl>
                                          <p:spTgt spid="12342"/>
                                        </p:tgtEl>
                                        <p:attrNameLst>
                                          <p:attrName>style.visibility</p:attrName>
                                        </p:attrNameLst>
                                      </p:cBhvr>
                                      <p:to>
                                        <p:strVal val="visible"/>
                                      </p:to>
                                    </p:set>
                                    <p:animEffect transition="in" filter="wipe(down)">
                                      <p:cBhvr>
                                        <p:cTn id="61" dur="2000"/>
                                        <p:tgtEl>
                                          <p:spTgt spid="12342"/>
                                        </p:tgtEl>
                                      </p:cBhvr>
                                    </p:animEffect>
                                  </p:childTnLst>
                                </p:cTn>
                              </p:par>
                              <p:par>
                                <p:cTn id="62" presetID="22" presetClass="entr" presetSubtype="4" fill="hold" grpId="1" nodeType="withEffect">
                                  <p:stCondLst>
                                    <p:cond delay="0"/>
                                  </p:stCondLst>
                                  <p:childTnLst>
                                    <p:set>
                                      <p:cBhvr>
                                        <p:cTn id="63" dur="1" fill="hold">
                                          <p:stCondLst>
                                            <p:cond delay="0"/>
                                          </p:stCondLst>
                                        </p:cTn>
                                        <p:tgtEl>
                                          <p:spTgt spid="12341"/>
                                        </p:tgtEl>
                                        <p:attrNameLst>
                                          <p:attrName>style.visibility</p:attrName>
                                        </p:attrNameLst>
                                      </p:cBhvr>
                                      <p:to>
                                        <p:strVal val="visible"/>
                                      </p:to>
                                    </p:set>
                                    <p:animEffect transition="in" filter="wipe(down)">
                                      <p:cBhvr>
                                        <p:cTn id="64" dur="2000"/>
                                        <p:tgtEl>
                                          <p:spTgt spid="12341"/>
                                        </p:tgtEl>
                                      </p:cBhvr>
                                    </p:animEffect>
                                  </p:childTnLst>
                                </p:cTn>
                              </p:par>
                              <p:par>
                                <p:cTn id="65" presetID="22" presetClass="entr" presetSubtype="4" fill="hold" grpId="1" nodeType="withEffect">
                                  <p:stCondLst>
                                    <p:cond delay="0"/>
                                  </p:stCondLst>
                                  <p:childTnLst>
                                    <p:set>
                                      <p:cBhvr>
                                        <p:cTn id="66" dur="1" fill="hold">
                                          <p:stCondLst>
                                            <p:cond delay="0"/>
                                          </p:stCondLst>
                                        </p:cTn>
                                        <p:tgtEl>
                                          <p:spTgt spid="12339"/>
                                        </p:tgtEl>
                                        <p:attrNameLst>
                                          <p:attrName>style.visibility</p:attrName>
                                        </p:attrNameLst>
                                      </p:cBhvr>
                                      <p:to>
                                        <p:strVal val="visible"/>
                                      </p:to>
                                    </p:set>
                                    <p:animEffect transition="in" filter="wipe(down)">
                                      <p:cBhvr>
                                        <p:cTn id="67" dur="2000"/>
                                        <p:tgtEl>
                                          <p:spTgt spid="12339"/>
                                        </p:tgtEl>
                                      </p:cBhvr>
                                    </p:animEffect>
                                  </p:childTnLst>
                                </p:cTn>
                              </p:par>
                              <p:par>
                                <p:cTn id="68" presetID="22" presetClass="entr" presetSubtype="4" fill="hold" grpId="1" nodeType="withEffect">
                                  <p:stCondLst>
                                    <p:cond delay="0"/>
                                  </p:stCondLst>
                                  <p:childTnLst>
                                    <p:set>
                                      <p:cBhvr>
                                        <p:cTn id="69" dur="1" fill="hold">
                                          <p:stCondLst>
                                            <p:cond delay="0"/>
                                          </p:stCondLst>
                                        </p:cTn>
                                        <p:tgtEl>
                                          <p:spTgt spid="12336"/>
                                        </p:tgtEl>
                                        <p:attrNameLst>
                                          <p:attrName>style.visibility</p:attrName>
                                        </p:attrNameLst>
                                      </p:cBhvr>
                                      <p:to>
                                        <p:strVal val="visible"/>
                                      </p:to>
                                    </p:set>
                                    <p:animEffect transition="in" filter="wipe(down)">
                                      <p:cBhvr>
                                        <p:cTn id="70" dur="2000"/>
                                        <p:tgtEl>
                                          <p:spTgt spid="12336"/>
                                        </p:tgtEl>
                                      </p:cBhvr>
                                    </p:animEffect>
                                  </p:childTnLst>
                                </p:cTn>
                              </p:par>
                              <p:par>
                                <p:cTn id="71" presetID="22" presetClass="entr" presetSubtype="4" fill="hold" grpId="1" nodeType="withEffect">
                                  <p:stCondLst>
                                    <p:cond delay="0"/>
                                  </p:stCondLst>
                                  <p:childTnLst>
                                    <p:set>
                                      <p:cBhvr>
                                        <p:cTn id="72" dur="1" fill="hold">
                                          <p:stCondLst>
                                            <p:cond delay="0"/>
                                          </p:stCondLst>
                                        </p:cTn>
                                        <p:tgtEl>
                                          <p:spTgt spid="12340"/>
                                        </p:tgtEl>
                                        <p:attrNameLst>
                                          <p:attrName>style.visibility</p:attrName>
                                        </p:attrNameLst>
                                      </p:cBhvr>
                                      <p:to>
                                        <p:strVal val="visible"/>
                                      </p:to>
                                    </p:set>
                                    <p:animEffect transition="in" filter="wipe(down)">
                                      <p:cBhvr>
                                        <p:cTn id="73" dur="2000"/>
                                        <p:tgtEl>
                                          <p:spTgt spid="12340"/>
                                        </p:tgtEl>
                                      </p:cBhvr>
                                    </p:animEffect>
                                  </p:childTnLst>
                                </p:cTn>
                              </p:par>
                            </p:childTnLst>
                          </p:cTn>
                        </p:par>
                        <p:par>
                          <p:cTn id="74" fill="hold">
                            <p:stCondLst>
                              <p:cond delay="12500"/>
                            </p:stCondLst>
                            <p:childTnLst>
                              <p:par>
                                <p:cTn id="75" presetID="10" presetClass="exit" presetSubtype="0" fill="hold" grpId="1" nodeType="afterEffect">
                                  <p:stCondLst>
                                    <p:cond delay="0"/>
                                  </p:stCondLst>
                                  <p:childTnLst>
                                    <p:animEffect transition="out" filter="fade">
                                      <p:cBhvr>
                                        <p:cTn id="76" dur="2000"/>
                                        <p:tgtEl>
                                          <p:spTgt spid="56"/>
                                        </p:tgtEl>
                                      </p:cBhvr>
                                    </p:animEffect>
                                    <p:set>
                                      <p:cBhvr>
                                        <p:cTn id="77" dur="1" fill="hold">
                                          <p:stCondLst>
                                            <p:cond delay="1999"/>
                                          </p:stCondLst>
                                        </p:cTn>
                                        <p:tgtEl>
                                          <p:spTgt spid="5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55"/>
                                        </p:tgtEl>
                                      </p:cBhvr>
                                    </p:animEffect>
                                    <p:set>
                                      <p:cBhvr>
                                        <p:cTn id="80" dur="1" fill="hold">
                                          <p:stCondLst>
                                            <p:cond delay="1999"/>
                                          </p:stCondLst>
                                        </p:cTn>
                                        <p:tgtEl>
                                          <p:spTgt spid="5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63"/>
                                        </p:tgtEl>
                                      </p:cBhvr>
                                    </p:animEffect>
                                    <p:set>
                                      <p:cBhvr>
                                        <p:cTn id="83" dur="1" fill="hold">
                                          <p:stCondLst>
                                            <p:cond delay="1999"/>
                                          </p:stCondLst>
                                        </p:cTn>
                                        <p:tgtEl>
                                          <p:spTgt spid="6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62"/>
                                        </p:tgtEl>
                                      </p:cBhvr>
                                    </p:animEffect>
                                    <p:set>
                                      <p:cBhvr>
                                        <p:cTn id="86" dur="1" fill="hold">
                                          <p:stCondLst>
                                            <p:cond delay="1999"/>
                                          </p:stCondLst>
                                        </p:cTn>
                                        <p:tgtEl>
                                          <p:spTgt spid="6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61"/>
                                        </p:tgtEl>
                                      </p:cBhvr>
                                    </p:animEffect>
                                    <p:set>
                                      <p:cBhvr>
                                        <p:cTn id="89" dur="1" fill="hold">
                                          <p:stCondLst>
                                            <p:cond delay="1999"/>
                                          </p:stCondLst>
                                        </p:cTn>
                                        <p:tgtEl>
                                          <p:spTgt spid="6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grpId="2" nodeType="clickEffect">
                                  <p:stCondLst>
                                    <p:cond delay="0"/>
                                  </p:stCondLst>
                                  <p:childTnLst>
                                    <p:animScale>
                                      <p:cBhvr>
                                        <p:cTn id="93" dur="2000" fill="hold"/>
                                        <p:tgtEl>
                                          <p:spTgt spid="12320"/>
                                        </p:tgtEl>
                                      </p:cBhvr>
                                      <p:by x="150000" y="150000"/>
                                    </p:animScale>
                                  </p:childTnLst>
                                </p:cTn>
                              </p:par>
                              <p:par>
                                <p:cTn id="94" presetID="6" presetClass="emph" presetSubtype="0" fill="hold" grpId="2" nodeType="withEffect">
                                  <p:stCondLst>
                                    <p:cond delay="0"/>
                                  </p:stCondLst>
                                  <p:childTnLst>
                                    <p:animScale>
                                      <p:cBhvr>
                                        <p:cTn id="95" dur="2000" fill="hold"/>
                                        <p:tgtEl>
                                          <p:spTgt spid="12321"/>
                                        </p:tgtEl>
                                      </p:cBhvr>
                                      <p:by x="150000" y="150000"/>
                                    </p:animScale>
                                  </p:childTnLst>
                                </p:cTn>
                              </p:par>
                              <p:par>
                                <p:cTn id="96" presetID="6" presetClass="emph" presetSubtype="0" fill="hold" grpId="2" nodeType="withEffect">
                                  <p:stCondLst>
                                    <p:cond delay="0"/>
                                  </p:stCondLst>
                                  <p:childTnLst>
                                    <p:animScale>
                                      <p:cBhvr>
                                        <p:cTn id="97" dur="2000" fill="hold"/>
                                        <p:tgtEl>
                                          <p:spTgt spid="12322"/>
                                        </p:tgtEl>
                                      </p:cBhvr>
                                      <p:by x="150000" y="150000"/>
                                    </p:animScale>
                                  </p:childTnLst>
                                </p:cTn>
                              </p:par>
                              <p:par>
                                <p:cTn id="98" presetID="6" presetClass="emph" presetSubtype="0" fill="hold" grpId="0" nodeType="withEffect">
                                  <p:stCondLst>
                                    <p:cond delay="0"/>
                                  </p:stCondLst>
                                  <p:childTnLst>
                                    <p:animScale>
                                      <p:cBhvr>
                                        <p:cTn id="99" dur="2000" fill="hold"/>
                                        <p:tgtEl>
                                          <p:spTgt spid="21515"/>
                                        </p:tgtEl>
                                      </p:cBhvr>
                                      <p:by x="150000" y="150000"/>
                                    </p:animScale>
                                  </p:childTnLst>
                                </p:cTn>
                              </p:par>
                              <p:par>
                                <p:cTn id="100" presetID="6" presetClass="emph" presetSubtype="0" fill="hold" grpId="2" nodeType="withEffect">
                                  <p:stCondLst>
                                    <p:cond delay="0"/>
                                  </p:stCondLst>
                                  <p:childTnLst>
                                    <p:animScale>
                                      <p:cBhvr>
                                        <p:cTn id="101" dur="2000" fill="hold"/>
                                        <p:tgtEl>
                                          <p:spTgt spid="12336"/>
                                        </p:tgtEl>
                                      </p:cBhvr>
                                      <p:by x="150000" y="150000"/>
                                    </p:animScale>
                                  </p:childTnLst>
                                </p:cTn>
                              </p:par>
                              <p:par>
                                <p:cTn id="102" presetID="6" presetClass="emph" presetSubtype="0" fill="hold" grpId="2" nodeType="withEffect">
                                  <p:stCondLst>
                                    <p:cond delay="0"/>
                                  </p:stCondLst>
                                  <p:childTnLst>
                                    <p:animScale>
                                      <p:cBhvr>
                                        <p:cTn id="103" dur="2000" fill="hold"/>
                                        <p:tgtEl>
                                          <p:spTgt spid="12339"/>
                                        </p:tgtEl>
                                      </p:cBhvr>
                                      <p:by x="150000" y="150000"/>
                                    </p:animScale>
                                  </p:childTnLst>
                                </p:cTn>
                              </p:par>
                              <p:par>
                                <p:cTn id="104" presetID="6" presetClass="emph" presetSubtype="0" fill="hold" grpId="2" nodeType="withEffect">
                                  <p:stCondLst>
                                    <p:cond delay="0"/>
                                  </p:stCondLst>
                                  <p:childTnLst>
                                    <p:animScale>
                                      <p:cBhvr>
                                        <p:cTn id="105" dur="2000" fill="hold"/>
                                        <p:tgtEl>
                                          <p:spTgt spid="12340"/>
                                        </p:tgtEl>
                                      </p:cBhvr>
                                      <p:by x="150000" y="150000"/>
                                    </p:animScale>
                                  </p:childTnLst>
                                </p:cTn>
                              </p:par>
                              <p:par>
                                <p:cTn id="106" presetID="6" presetClass="emph" presetSubtype="0" fill="hold" grpId="2" nodeType="withEffect">
                                  <p:stCondLst>
                                    <p:cond delay="0"/>
                                  </p:stCondLst>
                                  <p:childTnLst>
                                    <p:animScale>
                                      <p:cBhvr>
                                        <p:cTn id="107" dur="2000" fill="hold"/>
                                        <p:tgtEl>
                                          <p:spTgt spid="12341"/>
                                        </p:tgtEl>
                                      </p:cBhvr>
                                      <p:by x="150000" y="150000"/>
                                    </p:animScale>
                                  </p:childTnLst>
                                </p:cTn>
                              </p:par>
                              <p:par>
                                <p:cTn id="108" presetID="6" presetClass="emph" presetSubtype="0" fill="hold" grpId="2" nodeType="withEffect">
                                  <p:stCondLst>
                                    <p:cond delay="0"/>
                                  </p:stCondLst>
                                  <p:childTnLst>
                                    <p:animScale>
                                      <p:cBhvr>
                                        <p:cTn id="109" dur="2000" fill="hold"/>
                                        <p:tgtEl>
                                          <p:spTgt spid="12342"/>
                                        </p:tgtEl>
                                      </p:cBhvr>
                                      <p:by x="150000" y="150000"/>
                                    </p:animScale>
                                  </p:childTnLst>
                                </p:cTn>
                              </p:par>
                              <p:par>
                                <p:cTn id="110" presetID="6" presetClass="emph" presetSubtype="0" fill="hold" grpId="1" nodeType="withEffect">
                                  <p:stCondLst>
                                    <p:cond delay="0"/>
                                  </p:stCondLst>
                                  <p:childTnLst>
                                    <p:animScale>
                                      <p:cBhvr>
                                        <p:cTn id="111" dur="2000" fill="hold"/>
                                        <p:tgtEl>
                                          <p:spTgt spid="57"/>
                                        </p:tgtEl>
                                      </p:cBhvr>
                                      <p:by x="150000" y="150000"/>
                                    </p:animScale>
                                  </p:childTnLst>
                                </p:cTn>
                              </p:par>
                              <p:par>
                                <p:cTn id="112" presetID="6" presetClass="emph" presetSubtype="0" fill="hold" grpId="1" nodeType="withEffect">
                                  <p:stCondLst>
                                    <p:cond delay="0"/>
                                  </p:stCondLst>
                                  <p:childTnLst>
                                    <p:animScale>
                                      <p:cBhvr>
                                        <p:cTn id="113" dur="2000" fill="hold"/>
                                        <p:tgtEl>
                                          <p:spTgt spid="60"/>
                                        </p:tgtEl>
                                      </p:cBhvr>
                                      <p:by x="150000" y="150000"/>
                                    </p:animScale>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2000"/>
                                        <p:tgtEl>
                                          <p:spTgt spid="64"/>
                                        </p:tgtEl>
                                      </p:cBhvr>
                                    </p:animEffect>
                                  </p:childTnLst>
                                </p:cTn>
                              </p:par>
                            </p:childTnLst>
                          </p:cTn>
                        </p:par>
                        <p:par>
                          <p:cTn id="118" fill="hold">
                            <p:stCondLst>
                              <p:cond delay="4000"/>
                            </p:stCondLst>
                            <p:childTnLst>
                              <p:par>
                                <p:cTn id="119" presetID="10" presetClass="entr" presetSubtype="0"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2000"/>
                                        <p:tgtEl>
                                          <p:spTgt spid="65"/>
                                        </p:tgtEl>
                                      </p:cBhvr>
                                    </p:animEffect>
                                  </p:childTnLst>
                                </p:cTn>
                              </p:par>
                            </p:childTnLst>
                          </p:cTn>
                        </p:par>
                        <p:par>
                          <p:cTn id="122" fill="hold">
                            <p:stCondLst>
                              <p:cond delay="6000"/>
                            </p:stCondLst>
                            <p:childTnLst>
                              <p:par>
                                <p:cTn id="123" presetID="10"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animBg="1"/>
      <p:bldP spid="12320" grpId="1" animBg="1"/>
      <p:bldP spid="12320" grpId="2" animBg="1"/>
      <p:bldP spid="12321" grpId="0" animBg="1"/>
      <p:bldP spid="12321" grpId="1" animBg="1"/>
      <p:bldP spid="12321" grpId="2" animBg="1"/>
      <p:bldP spid="12322" grpId="0" animBg="1"/>
      <p:bldP spid="12322" grpId="1" animBg="1"/>
      <p:bldP spid="12322" grpId="2" animBg="1"/>
      <p:bldP spid="21515" grpId="0" animBg="1"/>
      <p:bldP spid="12336" grpId="0" animBg="1"/>
      <p:bldP spid="12336" grpId="1" animBg="1"/>
      <p:bldP spid="12336" grpId="2" animBg="1"/>
      <p:bldP spid="12339" grpId="0" animBg="1"/>
      <p:bldP spid="12339" grpId="1" animBg="1"/>
      <p:bldP spid="12339" grpId="2" animBg="1"/>
      <p:bldP spid="12340" grpId="0" animBg="1"/>
      <p:bldP spid="12340" grpId="1" animBg="1"/>
      <p:bldP spid="12340" grpId="2" animBg="1"/>
      <p:bldP spid="12341" grpId="0" animBg="1"/>
      <p:bldP spid="12341" grpId="1" animBg="1"/>
      <p:bldP spid="12341" grpId="2" animBg="1"/>
      <p:bldP spid="12342" grpId="0" animBg="1"/>
      <p:bldP spid="12342" grpId="1" animBg="1"/>
      <p:bldP spid="12342" grpId="2" animBg="1"/>
      <p:bldP spid="55" grpId="0" animBg="1"/>
      <p:bldP spid="55" grpId="1" animBg="1"/>
      <p:bldP spid="56" grpId="0" animBg="1"/>
      <p:bldP spid="56" grpId="1" animBg="1"/>
      <p:bldP spid="57" grpId="0" animBg="1"/>
      <p:bldP spid="57" grpId="1" animBg="1"/>
      <p:bldP spid="60" grpId="0" animBg="1"/>
      <p:bldP spid="60" grpId="1" animBg="1"/>
      <p:bldP spid="61" grpId="1" animBg="1"/>
      <p:bldP spid="61" grpId="2" animBg="1"/>
      <p:bldP spid="62" grpId="0" animBg="1"/>
      <p:bldP spid="62" grpId="1" animBg="1"/>
      <p:bldP spid="63" grpId="0" animBg="1"/>
      <p:bldP spid="63" grpId="1" animBg="1"/>
      <p:bldP spid="64" grpId="0" animBg="1"/>
      <p:bldP spid="65" grpId="0"/>
      <p:bldP spid="6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7905849" y="3501008"/>
            <a:ext cx="1325877" cy="923330"/>
          </a:xfrm>
          <a:prstGeom prst="rect">
            <a:avLst/>
          </a:prstGeom>
          <a:noFill/>
        </p:spPr>
        <p:txBody>
          <a:bodyPr wrap="none" rtlCol="0">
            <a:spAutoFit/>
          </a:bodyPr>
          <a:lstStyle/>
          <a:p>
            <a:pPr algn="ctr"/>
            <a:r>
              <a:rPr lang="it-IT" b="1" dirty="0" smtClean="0">
                <a:solidFill>
                  <a:srgbClr val="FFFF00"/>
                </a:solidFill>
              </a:rPr>
              <a:t>Gradiente </a:t>
            </a:r>
          </a:p>
          <a:p>
            <a:pPr algn="ctr"/>
            <a:r>
              <a:rPr lang="it-IT" b="1" dirty="0" smtClean="0">
                <a:solidFill>
                  <a:srgbClr val="FFFF00"/>
                </a:solidFill>
              </a:rPr>
              <a:t>di</a:t>
            </a:r>
          </a:p>
          <a:p>
            <a:pPr algn="ctr"/>
            <a:r>
              <a:rPr lang="it-IT" b="1" dirty="0" smtClean="0">
                <a:solidFill>
                  <a:srgbClr val="FFFF00"/>
                </a:solidFill>
              </a:rPr>
              <a:t>pressione</a:t>
            </a:r>
            <a:endParaRPr lang="it-IT" b="1" dirty="0">
              <a:solidFill>
                <a:srgbClr val="FFFF00"/>
              </a:solidFill>
            </a:endParaRPr>
          </a:p>
        </p:txBody>
      </p:sp>
      <p:sp>
        <p:nvSpPr>
          <p:cNvPr id="87" name="Rettangolo 86"/>
          <p:cNvSpPr/>
          <p:nvPr/>
        </p:nvSpPr>
        <p:spPr>
          <a:xfrm>
            <a:off x="0" y="0"/>
            <a:ext cx="9144000" cy="6858000"/>
          </a:xfrm>
          <a:prstGeom prst="rect">
            <a:avLst/>
          </a:prstGeom>
          <a:solidFill>
            <a:srgbClr val="00CCF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0" b="1" dirty="0" smtClean="0">
                <a:solidFill>
                  <a:srgbClr val="002060"/>
                </a:solidFill>
              </a:rPr>
              <a:t>Per la realizzazione di uno SHUNT</a:t>
            </a:r>
          </a:p>
          <a:p>
            <a:pPr algn="ctr"/>
            <a:r>
              <a:rPr lang="it-IT" sz="6000" b="1" dirty="0" smtClean="0">
                <a:solidFill>
                  <a:srgbClr val="002060"/>
                </a:solidFill>
              </a:rPr>
              <a:t>occorrono:</a:t>
            </a:r>
          </a:p>
          <a:p>
            <a:pPr algn="ctr"/>
            <a:endParaRPr lang="it-IT" sz="6000" dirty="0" smtClean="0">
              <a:solidFill>
                <a:srgbClr val="002060"/>
              </a:solidFill>
            </a:endParaRPr>
          </a:p>
          <a:p>
            <a:pPr algn="ctr"/>
            <a:r>
              <a:rPr lang="it-IT" sz="6000" b="1" dirty="0" smtClean="0">
                <a:solidFill>
                  <a:srgbClr val="FF0000"/>
                </a:solidFill>
              </a:rPr>
              <a:t>1.Guasto valvolare</a:t>
            </a:r>
          </a:p>
          <a:p>
            <a:pPr algn="ctr"/>
            <a:r>
              <a:rPr lang="it-IT" sz="6000" dirty="0" smtClean="0">
                <a:solidFill>
                  <a:srgbClr val="002060"/>
                </a:solidFill>
              </a:rPr>
              <a:t>+</a:t>
            </a:r>
          </a:p>
          <a:p>
            <a:pPr algn="ctr"/>
            <a:r>
              <a:rPr lang="it-IT" sz="6000" b="1" dirty="0" smtClean="0">
                <a:solidFill>
                  <a:srgbClr val="FF0000"/>
                </a:solidFill>
              </a:rPr>
              <a:t>2.Gradiente di pressione</a:t>
            </a:r>
            <a:endParaRPr lang="it-IT" sz="6000" b="1" dirty="0">
              <a:solidFill>
                <a:srgbClr val="FF0000"/>
              </a:solidFill>
            </a:endParaRPr>
          </a:p>
        </p:txBody>
      </p:sp>
      <p:sp>
        <p:nvSpPr>
          <p:cNvPr id="88" name="CasellaDiTesto 87"/>
          <p:cNvSpPr txBox="1"/>
          <p:nvPr/>
        </p:nvSpPr>
        <p:spPr>
          <a:xfrm>
            <a:off x="971600" y="6858000"/>
            <a:ext cx="4019049" cy="369332"/>
          </a:xfrm>
          <a:prstGeom prst="rect">
            <a:avLst/>
          </a:prstGeom>
          <a:noFill/>
        </p:spPr>
        <p:txBody>
          <a:bodyPr wrap="none" rtlCol="0">
            <a:spAutoFit/>
          </a:bodyPr>
          <a:lstStyle/>
          <a:p>
            <a:r>
              <a:rPr lang="it-IT" dirty="0" err="1" smtClean="0"/>
              <a:t>……………………………………………………………</a:t>
            </a:r>
            <a:endParaRPr lang="it-IT" dirty="0"/>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00173 -0.01319 L 0.00226 -0.63752 " pathEditMode="relative" rAng="0" ptsTypes="AA">
                                      <p:cBhvr>
                                        <p:cTn id="32" dur="2000" fill="hold"/>
                                        <p:tgtEl>
                                          <p:spTgt spid="68"/>
                                        </p:tgtEl>
                                        <p:attrNameLst>
                                          <p:attrName>ppt_x</p:attrName>
                                          <p:attrName>ppt_y</p:attrName>
                                        </p:attrNameLst>
                                      </p:cBhvr>
                                      <p:rCtr x="2" y="-312"/>
                                    </p:animMotion>
                                  </p:childTnLst>
                                </p:cTn>
                              </p:par>
                              <p:par>
                                <p:cTn id="33" presetID="64" presetClass="path" presetSubtype="0" accel="50000" decel="50000" fill="hold" grpId="1" nodeType="withEffect">
                                  <p:stCondLst>
                                    <p:cond delay="0"/>
                                  </p:stCondLst>
                                  <p:childTnLst>
                                    <p:animMotion origin="layout" path="M -0.01754 -0.02361 L -0.02934 -0.7007 " pathEditMode="relative" rAng="0" ptsTypes="AA">
                                      <p:cBhvr>
                                        <p:cTn id="34" dur="2000" fill="hold"/>
                                        <p:tgtEl>
                                          <p:spTgt spid="63"/>
                                        </p:tgtEl>
                                        <p:attrNameLst>
                                          <p:attrName>ppt_x</p:attrName>
                                          <p:attrName>ppt_y</p:attrName>
                                        </p:attrNameLst>
                                      </p:cBhvr>
                                      <p:rCtr x="-6" y="-33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0.00105 -0.01111 L 0.00869 -0.5177 L 0.00869 -0.49919 " pathEditMode="relative" rAng="0" ptsTypes="AAA">
                                      <p:cBhvr>
                                        <p:cTn id="47" dur="2000" fill="hold"/>
                                        <p:tgtEl>
                                          <p:spTgt spid="62"/>
                                        </p:tgtEl>
                                        <p:attrNameLst>
                                          <p:attrName>ppt_x</p:attrName>
                                          <p:attrName>ppt_y</p:attrName>
                                        </p:attrNameLst>
                                      </p:cBhvr>
                                      <p:rCtr x="4" y="-253"/>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2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2000" fill="hold"/>
                                        <p:tgtEl>
                                          <p:spTgt spid="67"/>
                                        </p:tgtEl>
                                        <p:attrNameLst>
                                          <p:attrName>ppt_x</p:attrName>
                                          <p:attrName>ppt_y</p:attrName>
                                        </p:attrNameLst>
                                      </p:cBhvr>
                                      <p:rCtr x="-95" y="-130"/>
                                    </p:animMotion>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ntr" presetSubtype="0"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3000"/>
                                        <p:tgtEl>
                                          <p:spTgt spid="2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3000"/>
                                        <p:tgtEl>
                                          <p:spTgt spid="27"/>
                                        </p:tgtEl>
                                      </p:cBhvr>
                                    </p:animEffect>
                                  </p:childTnLst>
                                </p:cTn>
                              </p:par>
                              <p:par>
                                <p:cTn id="156" presetID="35" presetClass="path" presetSubtype="0" accel="50000" decel="50000" fill="hold" grpId="1" nodeType="withEffect">
                                  <p:stCondLst>
                                    <p:cond delay="0"/>
                                  </p:stCondLst>
                                  <p:childTnLst>
                                    <p:animMotion origin="layout" path="M 0.10417 0 L -0.0875 0 " pathEditMode="relative" rAng="0" ptsTypes="AA">
                                      <p:cBhvr>
                                        <p:cTn id="157" dur="3000" fill="hold"/>
                                        <p:tgtEl>
                                          <p:spTgt spid="27"/>
                                        </p:tgtEl>
                                        <p:attrNameLst>
                                          <p:attrName>ppt_x</p:attrName>
                                          <p:attrName>ppt_y</p:attrName>
                                        </p:attrNameLst>
                                      </p:cBhvr>
                                      <p:rCtr x="-96" y="0"/>
                                    </p:animMotion>
                                  </p:childTnLst>
                                </p:cTn>
                              </p:par>
                              <p:par>
                                <p:cTn id="158" presetID="35" presetClass="path" presetSubtype="0" accel="50000" decel="50000" fill="hold" grpId="1" nodeType="withEffect">
                                  <p:stCondLst>
                                    <p:cond delay="0"/>
                                  </p:stCondLst>
                                  <p:childTnLst>
                                    <p:animMotion origin="layout" path="M -1.11111E-6 2.48844E-6 L -0.175 0.00162 " pathEditMode="relative" rAng="0" ptsTypes="AA">
                                      <p:cBhvr>
                                        <p:cTn id="159" dur="3000" fill="hold"/>
                                        <p:tgtEl>
                                          <p:spTgt spid="29"/>
                                        </p:tgtEl>
                                        <p:attrNameLst>
                                          <p:attrName>ppt_x</p:attrName>
                                          <p:attrName>ppt_y</p:attrName>
                                        </p:attrNameLst>
                                      </p:cBhvr>
                                      <p:rCtr x="-87" y="1"/>
                                    </p:animMotion>
                                  </p:childTnLst>
                                </p:cTn>
                              </p:par>
                              <p:par>
                                <p:cTn id="160" presetID="10" presetClass="exit" presetSubtype="0" fill="hold" grpId="0" nodeType="withEffect">
                                  <p:stCondLst>
                                    <p:cond delay="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51"/>
                                        </p:tgtEl>
                                      </p:cBhvr>
                                    </p:animEffect>
                                    <p:set>
                                      <p:cBhvr>
                                        <p:cTn id="165" dur="1" fill="hold">
                                          <p:stCondLst>
                                            <p:cond delay="1999"/>
                                          </p:stCondLst>
                                        </p:cTn>
                                        <p:tgtEl>
                                          <p:spTgt spid="5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20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2000"/>
                                        <p:tgtEl>
                                          <p:spTgt spid="77"/>
                                        </p:tgtEl>
                                      </p:cBhvr>
                                    </p:animEffect>
                                  </p:childTnLst>
                                </p:cTn>
                              </p:par>
                              <p:par>
                                <p:cTn id="172" presetID="10" presetClass="exit" presetSubtype="0" fill="hold" grpId="1" nodeType="withEffect">
                                  <p:stCondLst>
                                    <p:cond delay="0"/>
                                  </p:stCondLst>
                                  <p:childTnLst>
                                    <p:animEffect transition="out" filter="fade">
                                      <p:cBhvr>
                                        <p:cTn id="173" dur="3000"/>
                                        <p:tgtEl>
                                          <p:spTgt spid="38"/>
                                        </p:tgtEl>
                                      </p:cBhvr>
                                    </p:animEffect>
                                    <p:set>
                                      <p:cBhvr>
                                        <p:cTn id="174" dur="1" fill="hold">
                                          <p:stCondLst>
                                            <p:cond delay="2999"/>
                                          </p:stCondLst>
                                        </p:cTn>
                                        <p:tgtEl>
                                          <p:spTgt spid="3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3000"/>
                                        <p:tgtEl>
                                          <p:spTgt spid="37"/>
                                        </p:tgtEl>
                                      </p:cBhvr>
                                    </p:animEffect>
                                    <p:set>
                                      <p:cBhvr>
                                        <p:cTn id="177" dur="1" fill="hold">
                                          <p:stCondLst>
                                            <p:cond delay="2999"/>
                                          </p:stCondLst>
                                        </p:cTn>
                                        <p:tgtEl>
                                          <p:spTgt spid="37"/>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3000"/>
                                        <p:tgtEl>
                                          <p:spTgt spid="4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fade">
                                      <p:cBhvr>
                                        <p:cTn id="183" dur="2000"/>
                                        <p:tgtEl>
                                          <p:spTgt spid="44"/>
                                        </p:tgtEl>
                                      </p:cBhvr>
                                    </p:animEffect>
                                  </p:childTnLst>
                                </p:cTn>
                              </p:par>
                              <p:par>
                                <p:cTn id="184" presetID="10" presetClass="exit" presetSubtype="0" fill="hold" grpId="1" nodeType="withEffect">
                                  <p:stCondLst>
                                    <p:cond delay="0"/>
                                  </p:stCondLst>
                                  <p:childTnLst>
                                    <p:animEffect transition="out" filter="fade">
                                      <p:cBhvr>
                                        <p:cTn id="185" dur="3000"/>
                                        <p:tgtEl>
                                          <p:spTgt spid="35"/>
                                        </p:tgtEl>
                                      </p:cBhvr>
                                    </p:animEffect>
                                    <p:set>
                                      <p:cBhvr>
                                        <p:cTn id="186" dur="1" fill="hold">
                                          <p:stCondLst>
                                            <p:cond delay="2999"/>
                                          </p:stCondLst>
                                        </p:cTn>
                                        <p:tgtEl>
                                          <p:spTgt spid="3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0"/>
                                        <p:tgtEl>
                                          <p:spTgt spid="43"/>
                                        </p:tgtEl>
                                      </p:cBhvr>
                                    </p:animEffect>
                                    <p:set>
                                      <p:cBhvr>
                                        <p:cTn id="189" dur="1" fill="hold">
                                          <p:stCondLst>
                                            <p:cond delay="2999"/>
                                          </p:stCondLst>
                                        </p:cTn>
                                        <p:tgtEl>
                                          <p:spTgt spid="43"/>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3000"/>
                                        <p:tgtEl>
                                          <p:spTgt spid="4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3000"/>
                                        <p:tgtEl>
                                          <p:spTgt spid="39"/>
                                        </p:tgtEl>
                                      </p:cBhvr>
                                    </p:animEffect>
                                  </p:childTnLst>
                                </p:cTn>
                              </p:par>
                              <p:par>
                                <p:cTn id="196" presetID="10" presetClass="entr" presetSubtype="0" fill="hold"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3000"/>
                                        <p:tgtEl>
                                          <p:spTgt spid="44"/>
                                        </p:tgtEl>
                                      </p:cBhvr>
                                    </p:animEffect>
                                  </p:childTnLst>
                                </p:cTn>
                              </p:par>
                              <p:par>
                                <p:cTn id="199" presetID="10"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3000"/>
                                        <p:tgtEl>
                                          <p:spTgt spid="45"/>
                                        </p:tgtEl>
                                      </p:cBhvr>
                                    </p:animEffect>
                                  </p:childTnLst>
                                </p:cTn>
                              </p:par>
                              <p:par>
                                <p:cTn id="202" presetID="10" presetClass="exit" presetSubtype="0" fill="hold" nodeType="withEffect">
                                  <p:stCondLst>
                                    <p:cond delay="0"/>
                                  </p:stCondLst>
                                  <p:childTnLst>
                                    <p:animEffect transition="out" filter="fade">
                                      <p:cBhvr>
                                        <p:cTn id="203" dur="3000"/>
                                        <p:tgtEl>
                                          <p:spTgt spid="61"/>
                                        </p:tgtEl>
                                      </p:cBhvr>
                                    </p:animEffect>
                                    <p:set>
                                      <p:cBhvr>
                                        <p:cTn id="204" dur="1" fill="hold">
                                          <p:stCondLst>
                                            <p:cond delay="2999"/>
                                          </p:stCondLst>
                                        </p:cTn>
                                        <p:tgtEl>
                                          <p:spTgt spid="61"/>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3000"/>
                                        <p:tgtEl>
                                          <p:spTgt spid="59"/>
                                        </p:tgtEl>
                                      </p:cBhvr>
                                    </p:animEffect>
                                    <p:set>
                                      <p:cBhvr>
                                        <p:cTn id="207" dur="1" fill="hold">
                                          <p:stCondLst>
                                            <p:cond delay="2999"/>
                                          </p:stCondLst>
                                        </p:cTn>
                                        <p:tgtEl>
                                          <p:spTgt spid="59"/>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3000"/>
                                        <p:tgtEl>
                                          <p:spTgt spid="10"/>
                                        </p:tgtEl>
                                      </p:cBhvr>
                                    </p:animEffect>
                                    <p:set>
                                      <p:cBhvr>
                                        <p:cTn id="210" dur="1" fill="hold">
                                          <p:stCondLst>
                                            <p:cond delay="2999"/>
                                          </p:stCondLst>
                                        </p:cTn>
                                        <p:tgtEl>
                                          <p:spTgt spid="10"/>
                                        </p:tgtEl>
                                        <p:attrNameLst>
                                          <p:attrName>style.visibility</p:attrName>
                                        </p:attrNameLst>
                                      </p:cBhvr>
                                      <p:to>
                                        <p:strVal val="hidden"/>
                                      </p:to>
                                    </p:set>
                                  </p:childTnLst>
                                </p:cTn>
                              </p:par>
                              <p:par>
                                <p:cTn id="211" presetID="22" presetClass="entr" presetSubtype="1" fill="hold" nodeType="withEffect">
                                  <p:stCondLst>
                                    <p:cond delay="0"/>
                                  </p:stCondLst>
                                  <p:childTnLst>
                                    <p:set>
                                      <p:cBhvr>
                                        <p:cTn id="212" dur="1" fill="hold">
                                          <p:stCondLst>
                                            <p:cond delay="0"/>
                                          </p:stCondLst>
                                        </p:cTn>
                                        <p:tgtEl>
                                          <p:spTgt spid="33"/>
                                        </p:tgtEl>
                                        <p:attrNameLst>
                                          <p:attrName>style.visibility</p:attrName>
                                        </p:attrNameLst>
                                      </p:cBhvr>
                                      <p:to>
                                        <p:strVal val="visible"/>
                                      </p:to>
                                    </p:set>
                                    <p:animEffect transition="in" filter="wipe(up)">
                                      <p:cBhvr>
                                        <p:cTn id="213" dur="2000"/>
                                        <p:tgtEl>
                                          <p:spTgt spid="33"/>
                                        </p:tgtEl>
                                      </p:cBhvr>
                                    </p:animEffect>
                                  </p:childTnLst>
                                </p:cTn>
                              </p:par>
                              <p:par>
                                <p:cTn id="214" presetID="22" presetClass="entr" presetSubtype="4" fill="hold" nodeType="with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wipe(down)">
                                      <p:cBhvr>
                                        <p:cTn id="216" dur="1000"/>
                                        <p:tgtEl>
                                          <p:spTgt spid="31"/>
                                        </p:tgtEl>
                                      </p:cBhvr>
                                    </p:animEffect>
                                  </p:childTnLst>
                                </p:cTn>
                              </p:par>
                              <p:par>
                                <p:cTn id="217" presetID="22" presetClass="entr" presetSubtype="4" fill="hold" nodeType="withEffect">
                                  <p:stCondLst>
                                    <p:cond delay="0"/>
                                  </p:stCondLst>
                                  <p:childTnLst>
                                    <p:set>
                                      <p:cBhvr>
                                        <p:cTn id="218" dur="1" fill="hold">
                                          <p:stCondLst>
                                            <p:cond delay="0"/>
                                          </p:stCondLst>
                                        </p:cTn>
                                        <p:tgtEl>
                                          <p:spTgt spid="30"/>
                                        </p:tgtEl>
                                        <p:attrNameLst>
                                          <p:attrName>style.visibility</p:attrName>
                                        </p:attrNameLst>
                                      </p:cBhvr>
                                      <p:to>
                                        <p:strVal val="visible"/>
                                      </p:to>
                                    </p:set>
                                    <p:animEffect transition="in" filter="wipe(down)">
                                      <p:cBhvr>
                                        <p:cTn id="219" dur="2000"/>
                                        <p:tgtEl>
                                          <p:spTgt spid="30"/>
                                        </p:tgtEl>
                                      </p:cBhvr>
                                    </p:animEffect>
                                  </p:childTnLst>
                                </p:cTn>
                              </p:par>
                              <p:par>
                                <p:cTn id="220" presetID="22" presetClass="entr" presetSubtype="1" fill="hold" nodeType="with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up)">
                                      <p:cBhvr>
                                        <p:cTn id="222" dur="2000"/>
                                        <p:tgtEl>
                                          <p:spTgt spid="32"/>
                                        </p:tgtEl>
                                      </p:cBhvr>
                                    </p:animEffect>
                                  </p:childTnLst>
                                </p:cTn>
                              </p:par>
                              <p:par>
                                <p:cTn id="223" presetID="10" presetClass="entr" presetSubtype="0" fill="hold" nodeType="withEffect">
                                  <p:stCondLst>
                                    <p:cond delay="0"/>
                                  </p:stCondLst>
                                  <p:childTnLst>
                                    <p:set>
                                      <p:cBhvr>
                                        <p:cTn id="224" dur="1" fill="hold">
                                          <p:stCondLst>
                                            <p:cond delay="0"/>
                                          </p:stCondLst>
                                        </p:cTn>
                                        <p:tgtEl>
                                          <p:spTgt spid="38"/>
                                        </p:tgtEl>
                                        <p:attrNameLst>
                                          <p:attrName>style.visibility</p:attrName>
                                        </p:attrNameLst>
                                      </p:cBhvr>
                                      <p:to>
                                        <p:strVal val="visible"/>
                                      </p:to>
                                    </p:set>
                                    <p:animEffect transition="in" filter="fade">
                                      <p:cBhvr>
                                        <p:cTn id="225" dur="3000"/>
                                        <p:tgtEl>
                                          <p:spTgt spid="38"/>
                                        </p:tgtEl>
                                      </p:cBhvr>
                                    </p:animEffect>
                                  </p:childTnLst>
                                </p:cTn>
                              </p:par>
                              <p:par>
                                <p:cTn id="226" presetID="10" presetClass="entr" presetSubtype="0" fill="hold" nodeType="with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fade">
                                      <p:cBhvr>
                                        <p:cTn id="228" dur="3000"/>
                                        <p:tgtEl>
                                          <p:spTgt spid="37"/>
                                        </p:tgtEl>
                                      </p:cBhvr>
                                    </p:animEffect>
                                  </p:childTnLst>
                                </p:cTn>
                              </p:par>
                              <p:par>
                                <p:cTn id="229" presetID="10" presetClass="entr" presetSubtype="0" fill="hold" nodeType="with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fade">
                                      <p:cBhvr>
                                        <p:cTn id="231" dur="3000"/>
                                        <p:tgtEl>
                                          <p:spTgt spid="43"/>
                                        </p:tgtEl>
                                      </p:cBhvr>
                                    </p:animEffect>
                                  </p:childTnLst>
                                </p:cTn>
                              </p:par>
                            </p:childTnLst>
                          </p:cTn>
                        </p:par>
                        <p:par>
                          <p:cTn id="232" fill="hold">
                            <p:stCondLst>
                              <p:cond delay="6000"/>
                            </p:stCondLst>
                            <p:childTnLst>
                              <p:par>
                                <p:cTn id="233" presetID="10" presetClass="entr" presetSubtype="0" fill="hold" grpId="0" nodeType="afterEffect">
                                  <p:stCondLst>
                                    <p:cond delay="0"/>
                                  </p:stCondLst>
                                  <p:childTnLst>
                                    <p:set>
                                      <p:cBhvr>
                                        <p:cTn id="234" dur="1" fill="hold">
                                          <p:stCondLst>
                                            <p:cond delay="0"/>
                                          </p:stCondLst>
                                        </p:cTn>
                                        <p:tgtEl>
                                          <p:spTgt spid="87"/>
                                        </p:tgtEl>
                                        <p:attrNameLst>
                                          <p:attrName>style.visibility</p:attrName>
                                        </p:attrNameLst>
                                      </p:cBhvr>
                                      <p:to>
                                        <p:strVal val="visible"/>
                                      </p:to>
                                    </p:set>
                                    <p:animEffect transition="in" filter="fade">
                                      <p:cBhvr>
                                        <p:cTn id="235" dur="2000"/>
                                        <p:tgtEl>
                                          <p:spTgt spid="87"/>
                                        </p:tgtEl>
                                      </p:cBhvr>
                                    </p:animEffect>
                                  </p:childTnLst>
                                </p:cTn>
                              </p:par>
                            </p:childTnLst>
                          </p:cTn>
                        </p:par>
                        <p:par>
                          <p:cTn id="236" fill="hold">
                            <p:stCondLst>
                              <p:cond delay="8000"/>
                            </p:stCondLst>
                            <p:childTnLst>
                              <p:par>
                                <p:cTn id="237" presetID="27" presetClass="entr" presetSubtype="0" fill="hold" grpId="0" nodeType="afterEffect">
                                  <p:stCondLst>
                                    <p:cond delay="0"/>
                                  </p:stCondLst>
                                  <p:iterate type="lt">
                                    <p:tmPct val="50000"/>
                                  </p:iterate>
                                  <p:childTnLst>
                                    <p:set>
                                      <p:cBhvr>
                                        <p:cTn id="238" dur="1" fill="hold">
                                          <p:stCondLst>
                                            <p:cond delay="0"/>
                                          </p:stCondLst>
                                        </p:cTn>
                                        <p:tgtEl>
                                          <p:spTgt spid="88"/>
                                        </p:tgtEl>
                                        <p:attrNameLst>
                                          <p:attrName>style.visibility</p:attrName>
                                        </p:attrNameLst>
                                      </p:cBhvr>
                                      <p:to>
                                        <p:strVal val="visible"/>
                                      </p:to>
                                    </p:set>
                                    <p:anim calcmode="discrete" valueType="clr">
                                      <p:cBhvr override="childStyle">
                                        <p:cTn id="239" dur="1000"/>
                                        <p:tgtEl>
                                          <p:spTgt spid="88"/>
                                        </p:tgtEl>
                                        <p:attrNameLst>
                                          <p:attrName>style.color</p:attrName>
                                        </p:attrNameLst>
                                      </p:cBhvr>
                                      <p:tavLst>
                                        <p:tav tm="0">
                                          <p:val>
                                            <p:clrVal>
                                              <a:schemeClr val="accent2"/>
                                            </p:clrVal>
                                          </p:val>
                                        </p:tav>
                                        <p:tav tm="50000">
                                          <p:val>
                                            <p:clrVal>
                                              <a:schemeClr val="hlink"/>
                                            </p:clrVal>
                                          </p:val>
                                        </p:tav>
                                      </p:tavLst>
                                    </p:anim>
                                    <p:anim calcmode="discrete" valueType="clr">
                                      <p:cBhvr>
                                        <p:cTn id="240" dur="1000"/>
                                        <p:tgtEl>
                                          <p:spTgt spid="88"/>
                                        </p:tgtEl>
                                        <p:attrNameLst>
                                          <p:attrName>fillcolor</p:attrName>
                                        </p:attrNameLst>
                                      </p:cBhvr>
                                      <p:tavLst>
                                        <p:tav tm="0">
                                          <p:val>
                                            <p:clrVal>
                                              <a:schemeClr val="accent2"/>
                                            </p:clrVal>
                                          </p:val>
                                        </p:tav>
                                        <p:tav tm="50000">
                                          <p:val>
                                            <p:clrVal>
                                              <a:schemeClr val="hlink"/>
                                            </p:clrVal>
                                          </p:val>
                                        </p:tav>
                                      </p:tavLst>
                                    </p:anim>
                                    <p:set>
                                      <p:cBhvr>
                                        <p:cTn id="241" dur="1000"/>
                                        <p:tgtEl>
                                          <p:spTgt spid="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87" grpId="0" animBg="1"/>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3635896"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2590800"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53340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6477000" y="373035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4572000"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797425"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4489450"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967538" y="4038600"/>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934616"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85800"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8768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6477000" y="3717032"/>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757988" y="4067780"/>
            <a:ext cx="1373133" cy="369332"/>
          </a:xfrm>
          <a:prstGeom prst="rect">
            <a:avLst/>
          </a:prstGeom>
          <a:noFill/>
        </p:spPr>
        <p:txBody>
          <a:bodyPr wrap="none">
            <a:spAutoFit/>
          </a:bodyPr>
          <a:lstStyle/>
          <a:p>
            <a:pPr>
              <a:defRPr/>
            </a:pPr>
            <a:r>
              <a:rPr lang="it-IT" b="1" dirty="0">
                <a:solidFill>
                  <a:schemeClr val="accent1">
                    <a:lumMod val="50000"/>
                  </a:schemeClr>
                </a:solidFill>
                <a:latin typeface="Times New Roman" pitchFamily="18" charset="0"/>
                <a:cs typeface="Times New Roman" pitchFamily="18" charset="0"/>
              </a:rPr>
              <a:t>DIASTOLE</a:t>
            </a:r>
            <a:endParaRPr lang="it-IT" b="1" dirty="0">
              <a:solidFill>
                <a:schemeClr val="accent1">
                  <a:lumMod val="50000"/>
                </a:schemeClr>
              </a:solidFill>
            </a:endParaRPr>
          </a:p>
        </p:txBody>
      </p:sp>
      <p:sp>
        <p:nvSpPr>
          <p:cNvPr id="25" name="Ovale 24"/>
          <p:cNvSpPr/>
          <p:nvPr/>
        </p:nvSpPr>
        <p:spPr>
          <a:xfrm>
            <a:off x="3048000"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676400" y="3717032"/>
            <a:ext cx="1905000" cy="10668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471613" y="4005263"/>
            <a:ext cx="2020887" cy="369332"/>
          </a:xfrm>
          <a:prstGeom prst="rect">
            <a:avLst/>
          </a:prstGeom>
          <a:noFill/>
        </p:spPr>
        <p:txBody>
          <a:bodyPr>
            <a:spAutoFit/>
          </a:bodyPr>
          <a:lstStyle/>
          <a:p>
            <a:pPr>
              <a:defRPr/>
            </a:pPr>
            <a:r>
              <a:rPr lang="it-IT" b="1" dirty="0" smtClean="0">
                <a:solidFill>
                  <a:schemeClr val="accent1">
                    <a:lumMod val="50000"/>
                  </a:schemeClr>
                </a:solidFill>
                <a:latin typeface="Times New Roman" pitchFamily="18" charset="0"/>
                <a:cs typeface="Times New Roman" pitchFamily="18" charset="0"/>
              </a:rPr>
              <a:t>     DIASTOLE</a:t>
            </a:r>
            <a:endParaRPr lang="it-IT" dirty="0">
              <a:solidFill>
                <a:schemeClr val="accent1">
                  <a:lumMod val="50000"/>
                </a:schemeClr>
              </a:solidFill>
            </a:endParaRPr>
          </a:p>
        </p:txBody>
      </p:sp>
      <p:sp>
        <p:nvSpPr>
          <p:cNvPr id="31" name="Freccia in giù 30"/>
          <p:cNvSpPr/>
          <p:nvPr/>
        </p:nvSpPr>
        <p:spPr>
          <a:xfrm rot="10800000">
            <a:off x="4551040"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43434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8768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3679825"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4" name="Freccia a destra 33"/>
          <p:cNvSpPr/>
          <p:nvPr/>
        </p:nvSpPr>
        <p:spPr>
          <a:xfrm rot="13363556">
            <a:off x="4783138" y="6205705"/>
            <a:ext cx="977900"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4220716"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904792"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4040696"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4688768"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4184712"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724772"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4076700"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896408"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5508104" y="5517232"/>
            <a:ext cx="1540806" cy="523220"/>
          </a:xfrm>
          <a:prstGeom prst="rect">
            <a:avLst/>
          </a:prstGeom>
          <a:solidFill>
            <a:srgbClr val="FF0000"/>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1" name="CasellaDiTesto 40"/>
          <p:cNvSpPr txBox="1"/>
          <p:nvPr/>
        </p:nvSpPr>
        <p:spPr>
          <a:xfrm>
            <a:off x="5508104" y="2708920"/>
            <a:ext cx="1547347" cy="523220"/>
          </a:xfrm>
          <a:prstGeom prst="rect">
            <a:avLst/>
          </a:prstGeom>
          <a:solidFill>
            <a:srgbClr val="FF0000"/>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6" name="CasellaDiTesto 45"/>
          <p:cNvSpPr txBox="1"/>
          <p:nvPr/>
        </p:nvSpPr>
        <p:spPr>
          <a:xfrm>
            <a:off x="2339752" y="5426060"/>
            <a:ext cx="1547347"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7" name="CasellaDiTesto 46"/>
          <p:cNvSpPr txBox="1"/>
          <p:nvPr/>
        </p:nvSpPr>
        <p:spPr>
          <a:xfrm>
            <a:off x="2339752" y="2636912"/>
            <a:ext cx="1540806"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0" name="CasellaDiTesto 39"/>
          <p:cNvSpPr txBox="1"/>
          <p:nvPr/>
        </p:nvSpPr>
        <p:spPr>
          <a:xfrm>
            <a:off x="1547664" y="2060848"/>
            <a:ext cx="2449132" cy="369332"/>
          </a:xfrm>
          <a:prstGeom prst="rect">
            <a:avLst/>
          </a:prstGeom>
          <a:solidFill>
            <a:srgbClr val="FFFF00"/>
          </a:solidFill>
        </p:spPr>
        <p:txBody>
          <a:bodyPr wrap="none" rtlCol="0">
            <a:spAutoFit/>
          </a:bodyPr>
          <a:lstStyle/>
          <a:p>
            <a:r>
              <a:rPr lang="it-IT" b="1" dirty="0" smtClean="0">
                <a:solidFill>
                  <a:srgbClr val="FF0000"/>
                </a:solidFill>
              </a:rPr>
              <a:t>Pressione della  PVM</a:t>
            </a:r>
            <a:endParaRPr lang="it-IT" b="1" dirty="0">
              <a:solidFill>
                <a:srgbClr val="FF0000"/>
              </a:solidFill>
            </a:endParaRPr>
          </a:p>
        </p:txBody>
      </p:sp>
      <p:sp>
        <p:nvSpPr>
          <p:cNvPr id="48" name="CasellaDiTesto 47"/>
          <p:cNvSpPr txBox="1"/>
          <p:nvPr/>
        </p:nvSpPr>
        <p:spPr>
          <a:xfrm>
            <a:off x="5868144" y="6381328"/>
            <a:ext cx="2110001" cy="369332"/>
          </a:xfrm>
          <a:prstGeom prst="rect">
            <a:avLst/>
          </a:prstGeom>
          <a:solidFill>
            <a:schemeClr val="accent3">
              <a:lumMod val="20000"/>
              <a:lumOff val="80000"/>
            </a:schemeClr>
          </a:solidFill>
        </p:spPr>
        <p:txBody>
          <a:bodyPr wrap="none" rtlCol="0">
            <a:spAutoFit/>
          </a:bodyPr>
          <a:lstStyle/>
          <a:p>
            <a:r>
              <a:rPr lang="it-IT" b="1" dirty="0" smtClean="0">
                <a:solidFill>
                  <a:srgbClr val="0070C0"/>
                </a:solidFill>
              </a:rPr>
              <a:t>Pressione residua</a:t>
            </a:r>
            <a:endParaRPr lang="it-IT" b="1" dirty="0">
              <a:solidFill>
                <a:srgbClr val="0070C0"/>
              </a:solidFill>
            </a:endParaRPr>
          </a:p>
        </p:txBody>
      </p:sp>
    </p:spTree>
  </p:cSld>
  <p:clrMapOvr>
    <a:masterClrMapping/>
  </p:clrMapOvr>
  <p:transition advTm="61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1000"/>
                                        <p:tgtEl>
                                          <p:spTgt spid="6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20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2000"/>
                                        <p:tgtEl>
                                          <p:spTgt spid="3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000"/>
                                        <p:tgtEl>
                                          <p:spTgt spid="37"/>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000"/>
                                        <p:tgtEl>
                                          <p:spTgt spid="35"/>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2000"/>
                                        <p:tgtEl>
                                          <p:spTgt spid="43"/>
                                        </p:tgtEl>
                                      </p:cBhvr>
                                    </p:animEffect>
                                  </p:childTnLst>
                                </p:cTn>
                              </p:par>
                              <p:par>
                                <p:cTn id="49" presetID="63" presetClass="path" presetSubtype="0" accel="50000" decel="50000" fill="hold" grpId="1" nodeType="withEffect">
                                  <p:stCondLst>
                                    <p:cond delay="0"/>
                                  </p:stCondLst>
                                  <p:childTnLst>
                                    <p:animMotion origin="layout" path="M 3.33333E-6 -4.81481E-6 L 0.21666 -0.00023 " pathEditMode="relative" rAng="0" ptsTypes="AA">
                                      <p:cBhvr>
                                        <p:cTn id="50" dur="2000" fill="hold"/>
                                        <p:tgtEl>
                                          <p:spTgt spid="64"/>
                                        </p:tgtEl>
                                        <p:attrNameLst>
                                          <p:attrName>ppt_x</p:attrName>
                                          <p:attrName>ppt_y</p:attrName>
                                        </p:attrNameLst>
                                      </p:cBhvr>
                                      <p:rCtr x="108" y="0"/>
                                    </p:animMotion>
                                  </p:childTnLst>
                                </p:cTn>
                              </p:par>
                              <p:par>
                                <p:cTn id="51" presetID="35" presetClass="path" presetSubtype="0" accel="50000" decel="50000" fill="hold" grpId="1" nodeType="withEffect">
                                  <p:stCondLst>
                                    <p:cond delay="0"/>
                                  </p:stCondLst>
                                  <p:childTnLst>
                                    <p:animMotion origin="layout" path="M 1.11022E-16 -3.7037E-6 L -0.16875 -0.00023 " pathEditMode="relative" rAng="0" ptsTypes="AA">
                                      <p:cBhvr>
                                        <p:cTn id="52" dur="3000" fill="hold"/>
                                        <p:tgtEl>
                                          <p:spTgt spid="65"/>
                                        </p:tgtEl>
                                        <p:attrNameLst>
                                          <p:attrName>ppt_x</p:attrName>
                                          <p:attrName>ppt_y</p:attrName>
                                        </p:attrNameLst>
                                      </p:cBhvr>
                                      <p:rCtr x="-84" y="0"/>
                                    </p:animMotion>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childTnLst>
                                </p:cTn>
                              </p:par>
                            </p:childTnLst>
                          </p:cTn>
                        </p:par>
                        <p:par>
                          <p:cTn id="56" fill="hold">
                            <p:stCondLst>
                              <p:cond delay="3000"/>
                            </p:stCondLst>
                            <p:childTnLst>
                              <p:par>
                                <p:cTn id="57" presetID="10" presetClass="exit" presetSubtype="0" fill="hold" grpId="1" nodeType="afterEffect">
                                  <p:stCondLst>
                                    <p:cond delay="0"/>
                                  </p:stCondLst>
                                  <p:childTnLst>
                                    <p:animEffect transition="out" filter="fade">
                                      <p:cBhvr>
                                        <p:cTn id="58" dur="2000"/>
                                        <p:tgtEl>
                                          <p:spTgt spid="8"/>
                                        </p:tgtEl>
                                      </p:cBhvr>
                                    </p:animEffect>
                                    <p:set>
                                      <p:cBhvr>
                                        <p:cTn id="59" dur="1" fill="hold">
                                          <p:stCondLst>
                                            <p:cond delay="1999"/>
                                          </p:stCondLst>
                                        </p:cTn>
                                        <p:tgtEl>
                                          <p:spTgt spid="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9"/>
                                        </p:tgtEl>
                                      </p:cBhvr>
                                    </p:animEffect>
                                    <p:set>
                                      <p:cBhvr>
                                        <p:cTn id="62" dur="1" fill="hold">
                                          <p:stCondLst>
                                            <p:cond delay="1999"/>
                                          </p:stCondLst>
                                        </p:cTn>
                                        <p:tgtEl>
                                          <p:spTgt spid="9"/>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2000"/>
                                        <p:tgtEl>
                                          <p:spTgt spid="65"/>
                                        </p:tgtEl>
                                      </p:cBhvr>
                                    </p:animEffect>
                                    <p:set>
                                      <p:cBhvr>
                                        <p:cTn id="65" dur="1" fill="hold">
                                          <p:stCondLst>
                                            <p:cond delay="1999"/>
                                          </p:stCondLst>
                                        </p:cTn>
                                        <p:tgtEl>
                                          <p:spTgt spid="6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7"/>
                                        </p:tgtEl>
                                      </p:cBhvr>
                                    </p:animEffect>
                                    <p:set>
                                      <p:cBhvr>
                                        <p:cTn id="68" dur="1" fill="hold">
                                          <p:stCondLst>
                                            <p:cond delay="1999"/>
                                          </p:stCondLst>
                                        </p:cTn>
                                        <p:tgtEl>
                                          <p:spTgt spid="7"/>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2000"/>
                                        <p:tgtEl>
                                          <p:spTgt spid="64"/>
                                        </p:tgtEl>
                                      </p:cBhvr>
                                    </p:animEffect>
                                    <p:set>
                                      <p:cBhvr>
                                        <p:cTn id="71" dur="1" fill="hold">
                                          <p:stCondLst>
                                            <p:cond delay="1999"/>
                                          </p:stCondLst>
                                        </p:cTn>
                                        <p:tgtEl>
                                          <p:spTgt spid="6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5"/>
                                        </p:tgtEl>
                                      </p:cBhvr>
                                    </p:animEffect>
                                    <p:set>
                                      <p:cBhvr>
                                        <p:cTn id="74" dur="1" fill="hold">
                                          <p:stCondLst>
                                            <p:cond delay="1999"/>
                                          </p:stCondLst>
                                        </p:cTn>
                                        <p:tgtEl>
                                          <p:spTgt spid="5"/>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63" presetClass="path" presetSubtype="0" accel="50000" decel="50000" fill="hold" grpId="1" nodeType="withEffect">
                                  <p:stCondLst>
                                    <p:cond delay="0"/>
                                  </p:stCondLst>
                                  <p:childTnLst>
                                    <p:animMotion origin="layout" path="M -0.00625 -3.33333E-6 L 0.05417 0.00023 " pathEditMode="relative" rAng="0" ptsTypes="AA">
                                      <p:cBhvr>
                                        <p:cTn id="79" dur="3000" fill="hold"/>
                                        <p:tgtEl>
                                          <p:spTgt spid="24"/>
                                        </p:tgtEl>
                                        <p:attrNameLst>
                                          <p:attrName>ppt_x</p:attrName>
                                          <p:attrName>ppt_y</p:attrName>
                                        </p:attrNameLst>
                                      </p:cBhvr>
                                      <p:rCtr x="30" y="0"/>
                                    </p:animMotion>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childTnLst>
                                </p:cTn>
                              </p:par>
                              <p:par>
                                <p:cTn id="83" presetID="10" presetClass="exit" presetSubtype="0" fill="hold" grpId="1" nodeType="withEffect">
                                  <p:stCondLst>
                                    <p:cond delay="0"/>
                                  </p:stCondLst>
                                  <p:childTnLst>
                                    <p:animEffect transition="out" filter="fade">
                                      <p:cBhvr>
                                        <p:cTn id="84" dur="2000"/>
                                        <p:tgtEl>
                                          <p:spTgt spid="40"/>
                                        </p:tgtEl>
                                      </p:cBhvr>
                                    </p:animEffect>
                                    <p:set>
                                      <p:cBhvr>
                                        <p:cTn id="85" dur="1" fill="hold">
                                          <p:stCondLst>
                                            <p:cond delay="1999"/>
                                          </p:stCondLst>
                                        </p:cTn>
                                        <p:tgtEl>
                                          <p:spTgt spid="40"/>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48">
                                            <p:txEl>
                                              <p:pRg st="0" end="0"/>
                                            </p:txEl>
                                          </p:spTgt>
                                        </p:tgtEl>
                                        <p:attrNameLst>
                                          <p:attrName>style.visibility</p:attrName>
                                        </p:attrNameLst>
                                      </p:cBhvr>
                                      <p:to>
                                        <p:strVal val="visible"/>
                                      </p:to>
                                    </p:set>
                                    <p:animEffect transition="in" filter="fade">
                                      <p:cBhvr>
                                        <p:cTn id="88" dur="2000"/>
                                        <p:tgtEl>
                                          <p:spTgt spid="48">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2000"/>
                                        <p:tgtEl>
                                          <p:spTgt spid="4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2000"/>
                                        <p:tgtEl>
                                          <p:spTgt spid="46"/>
                                        </p:tgtEl>
                                      </p:cBhvr>
                                    </p:animEffect>
                                  </p:childTnLst>
                                </p:cTn>
                              </p:par>
                              <p:par>
                                <p:cTn id="95" presetID="10" presetClass="exit" presetSubtype="0" fill="hold" grpId="1" nodeType="withEffect">
                                  <p:stCondLst>
                                    <p:cond delay="0"/>
                                  </p:stCondLst>
                                  <p:childTnLst>
                                    <p:animEffect transition="out" filter="fade">
                                      <p:cBhvr>
                                        <p:cTn id="96" dur="2000"/>
                                        <p:tgtEl>
                                          <p:spTgt spid="41"/>
                                        </p:tgtEl>
                                      </p:cBhvr>
                                    </p:animEffect>
                                    <p:set>
                                      <p:cBhvr>
                                        <p:cTn id="97" dur="1" fill="hold">
                                          <p:stCondLst>
                                            <p:cond delay="1999"/>
                                          </p:stCondLst>
                                        </p:cTn>
                                        <p:tgtEl>
                                          <p:spTgt spid="4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36"/>
                                        </p:tgtEl>
                                      </p:cBhvr>
                                    </p:animEffect>
                                    <p:set>
                                      <p:cBhvr>
                                        <p:cTn id="100" dur="1" fill="hold">
                                          <p:stCondLst>
                                            <p:cond delay="1999"/>
                                          </p:stCondLst>
                                        </p:cTn>
                                        <p:tgtEl>
                                          <p:spTgt spid="36"/>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3000"/>
                                        <p:tgtEl>
                                          <p:spTgt spid="20"/>
                                        </p:tgtEl>
                                      </p:cBhvr>
                                    </p:animEffect>
                                  </p:childTnLst>
                                </p:cTn>
                              </p:par>
                              <p:par>
                                <p:cTn id="104" presetID="63" presetClass="path" presetSubtype="0" accel="50000" decel="50000" fill="hold" grpId="1" nodeType="withEffect">
                                  <p:stCondLst>
                                    <p:cond delay="0"/>
                                  </p:stCondLst>
                                  <p:childTnLst>
                                    <p:animMotion origin="layout" path="M -0.15834 0.00486 L 3.33333E-6 0.00486 " pathEditMode="relative" rAng="0" ptsTypes="AA">
                                      <p:cBhvr>
                                        <p:cTn id="105" dur="1000" fill="hold"/>
                                        <p:tgtEl>
                                          <p:spTgt spid="22"/>
                                        </p:tgtEl>
                                        <p:attrNameLst>
                                          <p:attrName>ppt_x</p:attrName>
                                          <p:attrName>ppt_y</p:attrName>
                                        </p:attrNameLst>
                                      </p:cBhvr>
                                      <p:rCtr x="79" y="0"/>
                                    </p:animMotion>
                                  </p:childTnLst>
                                </p:cTn>
                              </p:par>
                              <p:par>
                                <p:cTn id="106" presetID="63" presetClass="path" presetSubtype="0" accel="50000" decel="50000" fill="hold" grpId="1" nodeType="withEffect">
                                  <p:stCondLst>
                                    <p:cond delay="0"/>
                                  </p:stCondLst>
                                  <p:childTnLst>
                                    <p:animMotion origin="layout" path="M -0.09167 0.00023 L 0.0375 0.00023 " pathEditMode="relative" rAng="0" ptsTypes="AA">
                                      <p:cBhvr>
                                        <p:cTn id="107" dur="3000" fill="hold"/>
                                        <p:tgtEl>
                                          <p:spTgt spid="20"/>
                                        </p:tgtEl>
                                        <p:attrNameLst>
                                          <p:attrName>ppt_x</p:attrName>
                                          <p:attrName>ppt_y</p:attrName>
                                        </p:attrNameLst>
                                      </p:cBhvr>
                                      <p:rCtr x="65" y="0"/>
                                    </p:animMotion>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30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3000"/>
                                        <p:tgtEl>
                                          <p:spTgt spid="2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35" presetClass="path" presetSubtype="0" accel="50000" decel="50000" fill="hold" grpId="1" nodeType="withEffect">
                                  <p:stCondLst>
                                    <p:cond delay="0"/>
                                  </p:stCondLst>
                                  <p:childTnLst>
                                    <p:animMotion origin="layout" path="M 0.11667 0.00487 L -0.05833 0.00649 " pathEditMode="relative" rAng="0" ptsTypes="AA">
                                      <p:cBhvr>
                                        <p:cTn id="118" dur="3000" fill="hold"/>
                                        <p:tgtEl>
                                          <p:spTgt spid="29"/>
                                        </p:tgtEl>
                                        <p:attrNameLst>
                                          <p:attrName>ppt_x</p:attrName>
                                          <p:attrName>ppt_y</p:attrName>
                                        </p:attrNameLst>
                                      </p:cBhvr>
                                      <p:rCtr x="-87" y="1"/>
                                    </p:animMotion>
                                  </p:childTnLst>
                                </p:cTn>
                              </p:par>
                              <p:par>
                                <p:cTn id="119" presetID="10" presetClass="exit" presetSubtype="0" fill="hold" grpId="2" nodeType="withEffect">
                                  <p:stCondLst>
                                    <p:cond delay="0"/>
                                  </p:stCondLst>
                                  <p:childTnLst>
                                    <p:animEffect transition="out" filter="fade">
                                      <p:cBhvr>
                                        <p:cTn id="120" dur="2000"/>
                                        <p:tgtEl>
                                          <p:spTgt spid="38"/>
                                        </p:tgtEl>
                                      </p:cBhvr>
                                    </p:animEffect>
                                    <p:set>
                                      <p:cBhvr>
                                        <p:cTn id="121" dur="1" fill="hold">
                                          <p:stCondLst>
                                            <p:cond delay="1999"/>
                                          </p:stCondLst>
                                        </p:cTn>
                                        <p:tgtEl>
                                          <p:spTgt spid="38"/>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2000"/>
                                        <p:tgtEl>
                                          <p:spTgt spid="37"/>
                                        </p:tgtEl>
                                      </p:cBhvr>
                                    </p:animEffect>
                                    <p:set>
                                      <p:cBhvr>
                                        <p:cTn id="124" dur="1" fill="hold">
                                          <p:stCondLst>
                                            <p:cond delay="1999"/>
                                          </p:stCondLst>
                                        </p:cTn>
                                        <p:tgtEl>
                                          <p:spTgt spid="37"/>
                                        </p:tgtEl>
                                        <p:attrNameLst>
                                          <p:attrName>style.visibility</p:attrName>
                                        </p:attrNameLst>
                                      </p:cBhvr>
                                      <p:to>
                                        <p:strVal val="hidden"/>
                                      </p:to>
                                    </p:set>
                                  </p:childTnLst>
                                </p:cTn>
                              </p:par>
                              <p:par>
                                <p:cTn id="125" presetID="10" presetClass="entr" presetSubtype="0" fill="hold" grpId="1"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2000"/>
                                        <p:tgtEl>
                                          <p:spTgt spid="45"/>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2000"/>
                                        <p:tgtEl>
                                          <p:spTgt spid="44"/>
                                        </p:tgtEl>
                                      </p:cBhvr>
                                    </p:animEffect>
                                  </p:childTnLst>
                                </p:cTn>
                              </p:par>
                              <p:par>
                                <p:cTn id="131" presetID="10" presetClass="exit" presetSubtype="0" fill="hold" grpId="2" nodeType="withEffect">
                                  <p:stCondLst>
                                    <p:cond delay="0"/>
                                  </p:stCondLst>
                                  <p:childTnLst>
                                    <p:animEffect transition="out" filter="fade">
                                      <p:cBhvr>
                                        <p:cTn id="132" dur="2000"/>
                                        <p:tgtEl>
                                          <p:spTgt spid="35"/>
                                        </p:tgtEl>
                                      </p:cBhvr>
                                    </p:animEffect>
                                    <p:set>
                                      <p:cBhvr>
                                        <p:cTn id="133" dur="1" fill="hold">
                                          <p:stCondLst>
                                            <p:cond delay="1999"/>
                                          </p:stCondLst>
                                        </p:cTn>
                                        <p:tgtEl>
                                          <p:spTgt spid="35"/>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2000"/>
                                        <p:tgtEl>
                                          <p:spTgt spid="43"/>
                                        </p:tgtEl>
                                      </p:cBhvr>
                                    </p:animEffect>
                                    <p:set>
                                      <p:cBhvr>
                                        <p:cTn id="136" dur="1" fill="hold">
                                          <p:stCondLst>
                                            <p:cond delay="1999"/>
                                          </p:stCondLst>
                                        </p:cTn>
                                        <p:tgtEl>
                                          <p:spTgt spid="43"/>
                                        </p:tgtEl>
                                        <p:attrNameLst>
                                          <p:attrName>style.visibility</p:attrName>
                                        </p:attrNameLst>
                                      </p:cBhvr>
                                      <p:to>
                                        <p:strVal val="hidden"/>
                                      </p:to>
                                    </p:set>
                                  </p:childTnLst>
                                </p:cTn>
                              </p:par>
                              <p:par>
                                <p:cTn id="137" presetID="35" presetClass="path" presetSubtype="0" accel="50000" decel="50000" fill="hold" grpId="1" nodeType="withEffect">
                                  <p:stCondLst>
                                    <p:cond delay="0"/>
                                  </p:stCondLst>
                                  <p:childTnLst>
                                    <p:animMotion origin="layout" path="M 0.10417 0 L -0.0875 0 " pathEditMode="relative" rAng="0" ptsTypes="AA">
                                      <p:cBhvr>
                                        <p:cTn id="138" dur="3000" fill="hold"/>
                                        <p:tgtEl>
                                          <p:spTgt spid="27"/>
                                        </p:tgtEl>
                                        <p:attrNameLst>
                                          <p:attrName>ppt_x</p:attrName>
                                          <p:attrName>ppt_y</p:attrName>
                                        </p:attrNameLst>
                                      </p:cBhvr>
                                      <p:rCtr x="-96" y="0"/>
                                    </p:animMotion>
                                  </p:childTnLst>
                                </p:cTn>
                              </p:par>
                              <p:par>
                                <p:cTn id="139" presetID="35" presetClass="path" presetSubtype="0" accel="50000" decel="50000" fill="hold" grpId="1" nodeType="withEffect">
                                  <p:stCondLst>
                                    <p:cond delay="0"/>
                                  </p:stCondLst>
                                  <p:childTnLst>
                                    <p:animMotion origin="layout" path="M 0.0125 -0.01111 L -0.08281 -0.01435 " pathEditMode="relative" rAng="0" ptsTypes="AA">
                                      <p:cBhvr>
                                        <p:cTn id="140" dur="3000" fill="hold"/>
                                        <p:tgtEl>
                                          <p:spTgt spid="25"/>
                                        </p:tgtEl>
                                        <p:attrNameLst>
                                          <p:attrName>ppt_x</p:attrName>
                                          <p:attrName>ppt_y</p:attrName>
                                        </p:attrNameLst>
                                      </p:cBhvr>
                                      <p:rCtr x="-48" y="-2"/>
                                    </p:animMotion>
                                  </p:childTnLst>
                                </p:cTn>
                              </p:par>
                              <p:par>
                                <p:cTn id="141" presetID="10" presetClass="entr" presetSubtype="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2000"/>
                                        <p:tgtEl>
                                          <p:spTgt spid="4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2000"/>
                                        <p:tgtEl>
                                          <p:spTgt spid="3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2000"/>
                                        <p:tgtEl>
                                          <p:spTgt spid="4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2000"/>
                                        <p:tgtEl>
                                          <p:spTgt spid="45"/>
                                        </p:tgtEl>
                                      </p:cBhvr>
                                    </p:animEffect>
                                  </p:childTnLst>
                                </p:cTn>
                              </p:par>
                              <p:par>
                                <p:cTn id="153" presetID="10" presetClass="exit" presetSubtype="0" fill="hold" grpId="1" nodeType="withEffect">
                                  <p:stCondLst>
                                    <p:cond delay="0"/>
                                  </p:stCondLst>
                                  <p:childTnLst>
                                    <p:animEffect transition="out" filter="fade">
                                      <p:cBhvr>
                                        <p:cTn id="154" dur="1000"/>
                                        <p:tgtEl>
                                          <p:spTgt spid="61"/>
                                        </p:tgtEl>
                                      </p:cBhvr>
                                    </p:animEffect>
                                    <p:set>
                                      <p:cBhvr>
                                        <p:cTn id="155" dur="1" fill="hold">
                                          <p:stCondLst>
                                            <p:cond delay="999"/>
                                          </p:stCondLst>
                                        </p:cTn>
                                        <p:tgtEl>
                                          <p:spTgt spid="61"/>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1000"/>
                                        <p:tgtEl>
                                          <p:spTgt spid="59"/>
                                        </p:tgtEl>
                                      </p:cBhvr>
                                    </p:animEffect>
                                    <p:set>
                                      <p:cBhvr>
                                        <p:cTn id="158" dur="1" fill="hold">
                                          <p:stCondLst>
                                            <p:cond delay="999"/>
                                          </p:stCondLst>
                                        </p:cTn>
                                        <p:tgtEl>
                                          <p:spTgt spid="5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1000"/>
                                        <p:tgtEl>
                                          <p:spTgt spid="10"/>
                                        </p:tgtEl>
                                      </p:cBhvr>
                                    </p:animEffect>
                                    <p:set>
                                      <p:cBhvr>
                                        <p:cTn id="161" dur="1" fill="hold">
                                          <p:stCondLst>
                                            <p:cond delay="999"/>
                                          </p:stCondLst>
                                        </p:cTn>
                                        <p:tgtEl>
                                          <p:spTgt spid="10"/>
                                        </p:tgtEl>
                                        <p:attrNameLst>
                                          <p:attrName>style.visibility</p:attrName>
                                        </p:attrNameLst>
                                      </p:cBhvr>
                                      <p:to>
                                        <p:strVal val="hidden"/>
                                      </p:to>
                                    </p:set>
                                  </p:childTnLst>
                                </p:cTn>
                              </p:par>
                              <p:par>
                                <p:cTn id="162" presetID="22" presetClass="entr" presetSubtype="1" fill="hold" grpId="0" nodeType="withEffect">
                                  <p:stCondLst>
                                    <p:cond delay="0"/>
                                  </p:stCondLst>
                                  <p:childTnLst>
                                    <p:set>
                                      <p:cBhvr>
                                        <p:cTn id="163" dur="1" fill="hold">
                                          <p:stCondLst>
                                            <p:cond delay="0"/>
                                          </p:stCondLst>
                                        </p:cTn>
                                        <p:tgtEl>
                                          <p:spTgt spid="33"/>
                                        </p:tgtEl>
                                        <p:attrNameLst>
                                          <p:attrName>style.visibility</p:attrName>
                                        </p:attrNameLst>
                                      </p:cBhvr>
                                      <p:to>
                                        <p:strVal val="visible"/>
                                      </p:to>
                                    </p:set>
                                    <p:animEffect transition="in" filter="wipe(up)">
                                      <p:cBhvr>
                                        <p:cTn id="164" dur="2000"/>
                                        <p:tgtEl>
                                          <p:spTgt spid="33"/>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wipe(down)">
                                      <p:cBhvr>
                                        <p:cTn id="167" dur="2000"/>
                                        <p:tgtEl>
                                          <p:spTgt spid="31"/>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Effect transition="in" filter="wipe(down)">
                                      <p:cBhvr>
                                        <p:cTn id="170" dur="2000"/>
                                        <p:tgtEl>
                                          <p:spTgt spid="3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34"/>
                                        </p:tgtEl>
                                        <p:attrNameLst>
                                          <p:attrName>style.visibility</p:attrName>
                                        </p:attrNameLst>
                                      </p:cBhvr>
                                      <p:to>
                                        <p:strVal val="visible"/>
                                      </p:to>
                                    </p:set>
                                    <p:animEffect transition="in" filter="wipe(down)">
                                      <p:cBhvr>
                                        <p:cTn id="173" dur="2000"/>
                                        <p:tgtEl>
                                          <p:spTgt spid="34"/>
                                        </p:tgtEl>
                                      </p:cBhvr>
                                    </p:animEffect>
                                  </p:childTnLst>
                                </p:cTn>
                              </p:par>
                              <p:par>
                                <p:cTn id="174" presetID="22" presetClass="entr" presetSubtype="1" fill="hold" grpId="0" nodeType="with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up)">
                                      <p:cBhvr>
                                        <p:cTn id="176" dur="2000"/>
                                        <p:tgtEl>
                                          <p:spTgt spid="3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2000"/>
                                        <p:tgtEl>
                                          <p:spTgt spid="3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fade">
                                      <p:cBhvr>
                                        <p:cTn id="182" dur="2000"/>
                                        <p:tgtEl>
                                          <p:spTgt spid="3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fade">
                                      <p:cBhvr>
                                        <p:cTn id="185"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4" grpId="0" animBg="1"/>
      <p:bldP spid="35" grpId="0" animBg="1"/>
      <p:bldP spid="35" grpId="1" animBg="1"/>
      <p:bldP spid="35" grpId="2"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3" grpId="2" animBg="1"/>
      <p:bldP spid="44" grpId="0" animBg="1"/>
      <p:bldP spid="44" grpId="1" animBg="1"/>
      <p:bldP spid="45" grpId="0" animBg="1"/>
      <p:bldP spid="45" grpId="1" animBg="1"/>
      <p:bldP spid="36" grpId="0" animBg="1"/>
      <p:bldP spid="36" grpId="1" animBg="1"/>
      <p:bldP spid="41" grpId="0" animBg="1"/>
      <p:bldP spid="41" grpId="1" animBg="1"/>
      <p:bldP spid="46" grpId="0" animBg="1"/>
      <p:bldP spid="47" grpId="0" animBg="1"/>
      <p:bldP spid="40" grpId="0" animBg="1"/>
      <p:bldP spid="40"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22500" y="3771900"/>
            <a:ext cx="584200" cy="190500"/>
          </a:xfrm>
          <a:prstGeom prst="rect">
            <a:avLst/>
          </a:prstGeom>
          <a:noFill/>
          <a:ln w="25400">
            <a:solidFill>
              <a:schemeClr val="bg1"/>
            </a:solidFill>
            <a:miter lim="800000"/>
            <a:headEnd/>
            <a:tailEnd/>
          </a:ln>
        </p:spPr>
        <p:txBody>
          <a:bodyPr/>
          <a:lstStyle/>
          <a:p>
            <a:endParaRPr lang="it-IT"/>
          </a:p>
        </p:txBody>
      </p:sp>
      <p:sp>
        <p:nvSpPr>
          <p:cNvPr id="39939" name="Freeform 3"/>
          <p:cNvSpPr>
            <a:spLocks/>
          </p:cNvSpPr>
          <p:nvPr/>
        </p:nvSpPr>
        <p:spPr bwMode="auto">
          <a:xfrm>
            <a:off x="2819400" y="3822700"/>
            <a:ext cx="698500" cy="596900"/>
          </a:xfrm>
          <a:custGeom>
            <a:avLst/>
            <a:gdLst/>
            <a:ahLst/>
            <a:cxnLst>
              <a:cxn ang="0">
                <a:pos x="24" y="0"/>
              </a:cxn>
              <a:cxn ang="0">
                <a:pos x="56" y="8"/>
              </a:cxn>
              <a:cxn ang="0">
                <a:pos x="64" y="16"/>
              </a:cxn>
              <a:cxn ang="0">
                <a:pos x="72" y="24"/>
              </a:cxn>
              <a:cxn ang="0">
                <a:pos x="80" y="40"/>
              </a:cxn>
              <a:cxn ang="0">
                <a:pos x="88" y="56"/>
              </a:cxn>
              <a:cxn ang="0">
                <a:pos x="96" y="64"/>
              </a:cxn>
              <a:cxn ang="0">
                <a:pos x="112" y="64"/>
              </a:cxn>
              <a:cxn ang="0">
                <a:pos x="112" y="80"/>
              </a:cxn>
              <a:cxn ang="0">
                <a:pos x="112" y="96"/>
              </a:cxn>
              <a:cxn ang="0">
                <a:pos x="112" y="112"/>
              </a:cxn>
              <a:cxn ang="0">
                <a:pos x="112" y="128"/>
              </a:cxn>
              <a:cxn ang="0">
                <a:pos x="112" y="160"/>
              </a:cxn>
              <a:cxn ang="0">
                <a:pos x="120" y="176"/>
              </a:cxn>
              <a:cxn ang="0">
                <a:pos x="144" y="176"/>
              </a:cxn>
              <a:cxn ang="0">
                <a:pos x="160" y="176"/>
              </a:cxn>
              <a:cxn ang="0">
                <a:pos x="176" y="176"/>
              </a:cxn>
              <a:cxn ang="0">
                <a:pos x="184" y="184"/>
              </a:cxn>
              <a:cxn ang="0">
                <a:pos x="192" y="192"/>
              </a:cxn>
              <a:cxn ang="0">
                <a:pos x="192" y="208"/>
              </a:cxn>
              <a:cxn ang="0">
                <a:pos x="200" y="224"/>
              </a:cxn>
              <a:cxn ang="0">
                <a:pos x="200" y="240"/>
              </a:cxn>
              <a:cxn ang="0">
                <a:pos x="208" y="264"/>
              </a:cxn>
              <a:cxn ang="0">
                <a:pos x="224" y="264"/>
              </a:cxn>
              <a:cxn ang="0">
                <a:pos x="240" y="272"/>
              </a:cxn>
              <a:cxn ang="0">
                <a:pos x="272" y="288"/>
              </a:cxn>
              <a:cxn ang="0">
                <a:pos x="288" y="288"/>
              </a:cxn>
              <a:cxn ang="0">
                <a:pos x="304" y="288"/>
              </a:cxn>
              <a:cxn ang="0">
                <a:pos x="320" y="288"/>
              </a:cxn>
              <a:cxn ang="0">
                <a:pos x="336" y="296"/>
              </a:cxn>
              <a:cxn ang="0">
                <a:pos x="344" y="304"/>
              </a:cxn>
              <a:cxn ang="0">
                <a:pos x="352" y="320"/>
              </a:cxn>
              <a:cxn ang="0">
                <a:pos x="360" y="328"/>
              </a:cxn>
              <a:cxn ang="0">
                <a:pos x="368" y="336"/>
              </a:cxn>
              <a:cxn ang="0">
                <a:pos x="376" y="360"/>
              </a:cxn>
              <a:cxn ang="0">
                <a:pos x="384" y="368"/>
              </a:cxn>
              <a:cxn ang="0">
                <a:pos x="400" y="376"/>
              </a:cxn>
              <a:cxn ang="0">
                <a:pos x="424" y="376"/>
              </a:cxn>
              <a:cxn ang="0">
                <a:pos x="440" y="376"/>
              </a:cxn>
            </a:cxnLst>
            <a:rect l="0" t="0" r="r" b="b"/>
            <a:pathLst>
              <a:path w="440" h="376">
                <a:moveTo>
                  <a:pt x="0" y="0"/>
                </a:moveTo>
                <a:lnTo>
                  <a:pt x="24" y="0"/>
                </a:lnTo>
                <a:lnTo>
                  <a:pt x="32" y="0"/>
                </a:lnTo>
                <a:lnTo>
                  <a:pt x="56" y="8"/>
                </a:lnTo>
                <a:lnTo>
                  <a:pt x="64" y="8"/>
                </a:lnTo>
                <a:lnTo>
                  <a:pt x="64" y="16"/>
                </a:lnTo>
                <a:lnTo>
                  <a:pt x="64" y="24"/>
                </a:lnTo>
                <a:lnTo>
                  <a:pt x="72" y="24"/>
                </a:lnTo>
                <a:lnTo>
                  <a:pt x="72" y="40"/>
                </a:lnTo>
                <a:lnTo>
                  <a:pt x="80" y="40"/>
                </a:lnTo>
                <a:lnTo>
                  <a:pt x="80" y="56"/>
                </a:lnTo>
                <a:lnTo>
                  <a:pt x="88" y="56"/>
                </a:lnTo>
                <a:lnTo>
                  <a:pt x="88" y="64"/>
                </a:lnTo>
                <a:lnTo>
                  <a:pt x="96" y="64"/>
                </a:lnTo>
                <a:lnTo>
                  <a:pt x="104" y="64"/>
                </a:lnTo>
                <a:lnTo>
                  <a:pt x="112" y="64"/>
                </a:lnTo>
                <a:lnTo>
                  <a:pt x="112" y="72"/>
                </a:lnTo>
                <a:lnTo>
                  <a:pt x="112" y="80"/>
                </a:lnTo>
                <a:lnTo>
                  <a:pt x="112" y="88"/>
                </a:lnTo>
                <a:lnTo>
                  <a:pt x="112" y="96"/>
                </a:lnTo>
                <a:lnTo>
                  <a:pt x="112" y="104"/>
                </a:lnTo>
                <a:lnTo>
                  <a:pt x="112" y="112"/>
                </a:lnTo>
                <a:lnTo>
                  <a:pt x="112" y="120"/>
                </a:lnTo>
                <a:lnTo>
                  <a:pt x="112" y="128"/>
                </a:lnTo>
                <a:lnTo>
                  <a:pt x="112" y="152"/>
                </a:lnTo>
                <a:lnTo>
                  <a:pt x="112" y="160"/>
                </a:lnTo>
                <a:lnTo>
                  <a:pt x="120" y="168"/>
                </a:lnTo>
                <a:lnTo>
                  <a:pt x="120" y="176"/>
                </a:lnTo>
                <a:lnTo>
                  <a:pt x="128" y="176"/>
                </a:lnTo>
                <a:lnTo>
                  <a:pt x="144" y="176"/>
                </a:lnTo>
                <a:lnTo>
                  <a:pt x="152" y="176"/>
                </a:lnTo>
                <a:lnTo>
                  <a:pt x="160" y="176"/>
                </a:lnTo>
                <a:lnTo>
                  <a:pt x="168" y="176"/>
                </a:lnTo>
                <a:lnTo>
                  <a:pt x="176" y="176"/>
                </a:lnTo>
                <a:lnTo>
                  <a:pt x="184" y="176"/>
                </a:lnTo>
                <a:lnTo>
                  <a:pt x="184" y="184"/>
                </a:lnTo>
                <a:lnTo>
                  <a:pt x="192" y="184"/>
                </a:lnTo>
                <a:lnTo>
                  <a:pt x="192" y="192"/>
                </a:lnTo>
                <a:lnTo>
                  <a:pt x="192" y="200"/>
                </a:lnTo>
                <a:lnTo>
                  <a:pt x="192" y="208"/>
                </a:lnTo>
                <a:lnTo>
                  <a:pt x="200" y="216"/>
                </a:lnTo>
                <a:lnTo>
                  <a:pt x="200" y="224"/>
                </a:lnTo>
                <a:lnTo>
                  <a:pt x="200" y="232"/>
                </a:lnTo>
                <a:lnTo>
                  <a:pt x="200" y="240"/>
                </a:lnTo>
                <a:lnTo>
                  <a:pt x="208" y="256"/>
                </a:lnTo>
                <a:lnTo>
                  <a:pt x="208" y="264"/>
                </a:lnTo>
                <a:lnTo>
                  <a:pt x="216" y="264"/>
                </a:lnTo>
                <a:lnTo>
                  <a:pt x="224" y="264"/>
                </a:lnTo>
                <a:lnTo>
                  <a:pt x="224" y="272"/>
                </a:lnTo>
                <a:lnTo>
                  <a:pt x="240" y="272"/>
                </a:lnTo>
                <a:lnTo>
                  <a:pt x="256" y="288"/>
                </a:lnTo>
                <a:lnTo>
                  <a:pt x="272" y="288"/>
                </a:lnTo>
                <a:lnTo>
                  <a:pt x="280" y="288"/>
                </a:lnTo>
                <a:lnTo>
                  <a:pt x="288" y="288"/>
                </a:lnTo>
                <a:lnTo>
                  <a:pt x="296" y="288"/>
                </a:lnTo>
                <a:lnTo>
                  <a:pt x="304" y="288"/>
                </a:lnTo>
                <a:lnTo>
                  <a:pt x="312" y="288"/>
                </a:lnTo>
                <a:lnTo>
                  <a:pt x="320" y="288"/>
                </a:lnTo>
                <a:lnTo>
                  <a:pt x="336" y="288"/>
                </a:lnTo>
                <a:lnTo>
                  <a:pt x="336" y="296"/>
                </a:lnTo>
                <a:lnTo>
                  <a:pt x="344" y="296"/>
                </a:lnTo>
                <a:lnTo>
                  <a:pt x="344" y="304"/>
                </a:lnTo>
                <a:lnTo>
                  <a:pt x="352" y="312"/>
                </a:lnTo>
                <a:lnTo>
                  <a:pt x="352" y="320"/>
                </a:lnTo>
                <a:lnTo>
                  <a:pt x="360" y="320"/>
                </a:lnTo>
                <a:lnTo>
                  <a:pt x="360" y="328"/>
                </a:lnTo>
                <a:lnTo>
                  <a:pt x="360" y="336"/>
                </a:lnTo>
                <a:lnTo>
                  <a:pt x="368" y="336"/>
                </a:lnTo>
                <a:lnTo>
                  <a:pt x="376" y="336"/>
                </a:lnTo>
                <a:lnTo>
                  <a:pt x="376" y="360"/>
                </a:lnTo>
                <a:lnTo>
                  <a:pt x="384" y="360"/>
                </a:lnTo>
                <a:lnTo>
                  <a:pt x="384" y="368"/>
                </a:lnTo>
                <a:lnTo>
                  <a:pt x="392" y="376"/>
                </a:lnTo>
                <a:lnTo>
                  <a:pt x="400" y="376"/>
                </a:lnTo>
                <a:lnTo>
                  <a:pt x="408" y="376"/>
                </a:lnTo>
                <a:lnTo>
                  <a:pt x="424" y="376"/>
                </a:lnTo>
                <a:lnTo>
                  <a:pt x="432" y="376"/>
                </a:lnTo>
                <a:lnTo>
                  <a:pt x="440" y="376"/>
                </a:lnTo>
              </a:path>
            </a:pathLst>
          </a:custGeom>
          <a:noFill/>
          <a:ln w="25400">
            <a:solidFill>
              <a:schemeClr val="bg1"/>
            </a:solidFill>
            <a:prstDash val="solid"/>
            <a:round/>
            <a:headEnd/>
            <a:tailEnd/>
          </a:ln>
        </p:spPr>
        <p:txBody>
          <a:bodyPr/>
          <a:lstStyle/>
          <a:p>
            <a:endParaRPr lang="it-IT"/>
          </a:p>
        </p:txBody>
      </p:sp>
      <p:sp>
        <p:nvSpPr>
          <p:cNvPr id="39940" name="AutoShape 4"/>
          <p:cNvSpPr>
            <a:spLocks noChangeArrowheads="1"/>
          </p:cNvSpPr>
          <p:nvPr/>
        </p:nvSpPr>
        <p:spPr bwMode="auto">
          <a:xfrm>
            <a:off x="2495550" y="4438650"/>
            <a:ext cx="2095500" cy="1270000"/>
          </a:xfrm>
          <a:prstGeom prst="roundRect">
            <a:avLst>
              <a:gd name="adj" fmla="val 24755"/>
            </a:avLst>
          </a:prstGeom>
          <a:solidFill>
            <a:srgbClr val="85A1A5"/>
          </a:solidFill>
          <a:ln w="12700">
            <a:solidFill>
              <a:schemeClr val="bg1"/>
            </a:solidFill>
            <a:round/>
            <a:headEnd/>
            <a:tailEnd/>
          </a:ln>
        </p:spPr>
        <p:txBody>
          <a:bodyPr/>
          <a:lstStyle/>
          <a:p>
            <a:endParaRPr lang="it-IT"/>
          </a:p>
        </p:txBody>
      </p:sp>
      <p:sp>
        <p:nvSpPr>
          <p:cNvPr id="39941" name="Line 5"/>
          <p:cNvSpPr>
            <a:spLocks noChangeShapeType="1"/>
          </p:cNvSpPr>
          <p:nvPr/>
        </p:nvSpPr>
        <p:spPr bwMode="auto">
          <a:xfrm>
            <a:off x="2514600" y="5054600"/>
            <a:ext cx="2070100" cy="1588"/>
          </a:xfrm>
          <a:prstGeom prst="line">
            <a:avLst/>
          </a:prstGeom>
          <a:noFill/>
          <a:ln w="50800">
            <a:solidFill>
              <a:schemeClr val="bg1"/>
            </a:solidFill>
            <a:round/>
            <a:headEnd/>
            <a:tailEnd/>
          </a:ln>
        </p:spPr>
        <p:txBody>
          <a:bodyPr/>
          <a:lstStyle/>
          <a:p>
            <a:endParaRPr lang="it-IT"/>
          </a:p>
        </p:txBody>
      </p:sp>
      <p:sp>
        <p:nvSpPr>
          <p:cNvPr id="39942" name="Freeform 6"/>
          <p:cNvSpPr>
            <a:spLocks/>
          </p:cNvSpPr>
          <p:nvPr/>
        </p:nvSpPr>
        <p:spPr bwMode="auto">
          <a:xfrm>
            <a:off x="2806700" y="5029200"/>
            <a:ext cx="723900" cy="533400"/>
          </a:xfrm>
          <a:custGeom>
            <a:avLst/>
            <a:gdLst/>
            <a:ahLst/>
            <a:cxnLst>
              <a:cxn ang="0">
                <a:pos x="0" y="16"/>
              </a:cxn>
              <a:cxn ang="0">
                <a:pos x="208" y="336"/>
              </a:cxn>
              <a:cxn ang="0">
                <a:pos x="456" y="0"/>
              </a:cxn>
              <a:cxn ang="0">
                <a:pos x="0" y="0"/>
              </a:cxn>
              <a:cxn ang="0">
                <a:pos x="0" y="16"/>
              </a:cxn>
            </a:cxnLst>
            <a:rect l="0" t="0" r="r" b="b"/>
            <a:pathLst>
              <a:path w="456" h="336">
                <a:moveTo>
                  <a:pt x="0" y="16"/>
                </a:moveTo>
                <a:lnTo>
                  <a:pt x="208" y="336"/>
                </a:lnTo>
                <a:lnTo>
                  <a:pt x="456" y="0"/>
                </a:lnTo>
                <a:lnTo>
                  <a:pt x="0" y="0"/>
                </a:lnTo>
                <a:lnTo>
                  <a:pt x="0" y="16"/>
                </a:lnTo>
                <a:close/>
              </a:path>
            </a:pathLst>
          </a:custGeom>
          <a:solidFill>
            <a:schemeClr val="bg1"/>
          </a:solidFill>
          <a:ln w="9525">
            <a:solidFill>
              <a:schemeClr val="bg1"/>
            </a:solidFill>
            <a:round/>
            <a:headEnd/>
            <a:tailEnd/>
          </a:ln>
        </p:spPr>
        <p:txBody>
          <a:bodyPr/>
          <a:lstStyle/>
          <a:p>
            <a:endParaRPr lang="it-IT"/>
          </a:p>
        </p:txBody>
      </p:sp>
      <p:sp>
        <p:nvSpPr>
          <p:cNvPr id="39943" name="Freeform 7"/>
          <p:cNvSpPr>
            <a:spLocks/>
          </p:cNvSpPr>
          <p:nvPr/>
        </p:nvSpPr>
        <p:spPr bwMode="auto">
          <a:xfrm>
            <a:off x="2806700" y="5029200"/>
            <a:ext cx="723900" cy="533400"/>
          </a:xfrm>
          <a:custGeom>
            <a:avLst/>
            <a:gdLst/>
            <a:ahLst/>
            <a:cxnLst>
              <a:cxn ang="0">
                <a:pos x="0" y="16"/>
              </a:cxn>
              <a:cxn ang="0">
                <a:pos x="208" y="336"/>
              </a:cxn>
              <a:cxn ang="0">
                <a:pos x="456" y="0"/>
              </a:cxn>
              <a:cxn ang="0">
                <a:pos x="0" y="0"/>
              </a:cxn>
            </a:cxnLst>
            <a:rect l="0" t="0" r="r" b="b"/>
            <a:pathLst>
              <a:path w="456" h="336">
                <a:moveTo>
                  <a:pt x="0" y="16"/>
                </a:moveTo>
                <a:lnTo>
                  <a:pt x="208" y="336"/>
                </a:lnTo>
                <a:lnTo>
                  <a:pt x="456" y="0"/>
                </a:lnTo>
                <a:lnTo>
                  <a:pt x="0" y="0"/>
                </a:lnTo>
              </a:path>
            </a:pathLst>
          </a:custGeom>
          <a:noFill/>
          <a:ln w="12700">
            <a:solidFill>
              <a:schemeClr val="bg1"/>
            </a:solidFill>
            <a:prstDash val="solid"/>
            <a:round/>
            <a:headEnd/>
            <a:tailEnd/>
          </a:ln>
        </p:spPr>
        <p:txBody>
          <a:bodyPr/>
          <a:lstStyle/>
          <a:p>
            <a:endParaRPr lang="it-IT"/>
          </a:p>
        </p:txBody>
      </p:sp>
      <p:sp>
        <p:nvSpPr>
          <p:cNvPr id="39944" name="Arc 8"/>
          <p:cNvSpPr>
            <a:spLocks/>
          </p:cNvSpPr>
          <p:nvPr/>
        </p:nvSpPr>
        <p:spPr bwMode="auto">
          <a:xfrm>
            <a:off x="304800" y="3746500"/>
            <a:ext cx="850900" cy="6985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39945" name="Line 9"/>
          <p:cNvSpPr>
            <a:spLocks noChangeShapeType="1"/>
          </p:cNvSpPr>
          <p:nvPr/>
        </p:nvSpPr>
        <p:spPr bwMode="auto">
          <a:xfrm>
            <a:off x="304800" y="4419600"/>
            <a:ext cx="1588" cy="1981200"/>
          </a:xfrm>
          <a:prstGeom prst="line">
            <a:avLst/>
          </a:prstGeom>
          <a:noFill/>
          <a:ln w="25400">
            <a:solidFill>
              <a:schemeClr val="bg1"/>
            </a:solidFill>
            <a:round/>
            <a:headEnd/>
            <a:tailEnd/>
          </a:ln>
        </p:spPr>
        <p:txBody>
          <a:bodyPr/>
          <a:lstStyle/>
          <a:p>
            <a:endParaRPr lang="it-IT"/>
          </a:p>
        </p:txBody>
      </p:sp>
      <p:sp>
        <p:nvSpPr>
          <p:cNvPr id="39946" name="Arc 10"/>
          <p:cNvSpPr>
            <a:spLocks/>
          </p:cNvSpPr>
          <p:nvPr/>
        </p:nvSpPr>
        <p:spPr bwMode="auto">
          <a:xfrm>
            <a:off x="1206500" y="1638300"/>
            <a:ext cx="901700" cy="730250"/>
          </a:xfrm>
          <a:custGeom>
            <a:avLst/>
            <a:gdLst>
              <a:gd name="G0" fmla="+- 0 0 0"/>
              <a:gd name="G1" fmla="+- 21600 0 0"/>
              <a:gd name="G2" fmla="+- 21600 0 0"/>
              <a:gd name="T0" fmla="*/ 0 w 21600"/>
              <a:gd name="T1" fmla="*/ 0 h 21600"/>
              <a:gd name="T2" fmla="*/ 21600 w 21600"/>
              <a:gd name="T3" fmla="*/ 21465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76" y="0"/>
                  <a:pt x="21525" y="9588"/>
                  <a:pt x="21599" y="21465"/>
                </a:cubicBezTo>
              </a:path>
              <a:path w="21600" h="21600" stroke="0" extrusionOk="0">
                <a:moveTo>
                  <a:pt x="-1" y="0"/>
                </a:moveTo>
                <a:cubicBezTo>
                  <a:pt x="11876" y="0"/>
                  <a:pt x="21525" y="9588"/>
                  <a:pt x="21599" y="21465"/>
                </a:cubicBezTo>
                <a:lnTo>
                  <a:pt x="0" y="21600"/>
                </a:lnTo>
                <a:close/>
              </a:path>
            </a:pathLst>
          </a:custGeom>
          <a:noFill/>
          <a:ln w="25400">
            <a:solidFill>
              <a:schemeClr val="bg1"/>
            </a:solidFill>
            <a:round/>
            <a:headEnd/>
            <a:tailEnd/>
          </a:ln>
        </p:spPr>
        <p:txBody>
          <a:bodyPr/>
          <a:lstStyle/>
          <a:p>
            <a:endParaRPr lang="it-IT"/>
          </a:p>
        </p:txBody>
      </p:sp>
      <p:sp>
        <p:nvSpPr>
          <p:cNvPr id="39947" name="Line 11"/>
          <p:cNvSpPr>
            <a:spLocks noChangeShapeType="1"/>
          </p:cNvSpPr>
          <p:nvPr/>
        </p:nvSpPr>
        <p:spPr bwMode="auto">
          <a:xfrm>
            <a:off x="2108200" y="2324100"/>
            <a:ext cx="1588" cy="4076700"/>
          </a:xfrm>
          <a:prstGeom prst="line">
            <a:avLst/>
          </a:prstGeom>
          <a:noFill/>
          <a:ln w="25400">
            <a:solidFill>
              <a:schemeClr val="bg1"/>
            </a:solidFill>
            <a:round/>
            <a:headEnd/>
            <a:tailEnd/>
          </a:ln>
        </p:spPr>
        <p:txBody>
          <a:bodyPr/>
          <a:lstStyle/>
          <a:p>
            <a:endParaRPr lang="it-IT"/>
          </a:p>
        </p:txBody>
      </p:sp>
      <p:sp>
        <p:nvSpPr>
          <p:cNvPr id="39948" name="Arc 12"/>
          <p:cNvSpPr>
            <a:spLocks/>
          </p:cNvSpPr>
          <p:nvPr/>
        </p:nvSpPr>
        <p:spPr bwMode="auto">
          <a:xfrm>
            <a:off x="647700" y="1930400"/>
            <a:ext cx="1270000" cy="18923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39949" name="Arc 13"/>
          <p:cNvSpPr>
            <a:spLocks/>
          </p:cNvSpPr>
          <p:nvPr/>
        </p:nvSpPr>
        <p:spPr bwMode="auto">
          <a:xfrm>
            <a:off x="1231900" y="1638300"/>
            <a:ext cx="850900" cy="7493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8900">
            <a:solidFill>
              <a:schemeClr val="bg1"/>
            </a:solidFill>
            <a:round/>
            <a:headEnd/>
            <a:tailEnd/>
          </a:ln>
        </p:spPr>
        <p:txBody>
          <a:bodyPr/>
          <a:lstStyle/>
          <a:p>
            <a:endParaRPr lang="it-IT"/>
          </a:p>
        </p:txBody>
      </p:sp>
      <p:sp>
        <p:nvSpPr>
          <p:cNvPr id="39950" name="Line 14"/>
          <p:cNvSpPr>
            <a:spLocks noChangeShapeType="1"/>
          </p:cNvSpPr>
          <p:nvPr/>
        </p:nvSpPr>
        <p:spPr bwMode="auto">
          <a:xfrm>
            <a:off x="2108200" y="2362200"/>
            <a:ext cx="1588" cy="1905000"/>
          </a:xfrm>
          <a:prstGeom prst="line">
            <a:avLst/>
          </a:prstGeom>
          <a:noFill/>
          <a:ln w="88900">
            <a:solidFill>
              <a:schemeClr val="bg1"/>
            </a:solidFill>
            <a:round/>
            <a:headEnd/>
            <a:tailEnd/>
          </a:ln>
        </p:spPr>
        <p:txBody>
          <a:bodyPr/>
          <a:lstStyle/>
          <a:p>
            <a:endParaRPr lang="it-IT"/>
          </a:p>
        </p:txBody>
      </p:sp>
      <p:sp>
        <p:nvSpPr>
          <p:cNvPr id="39951" name="Freeform 15"/>
          <p:cNvSpPr>
            <a:spLocks/>
          </p:cNvSpPr>
          <p:nvPr/>
        </p:nvSpPr>
        <p:spPr bwMode="auto">
          <a:xfrm>
            <a:off x="1524000" y="4267200"/>
            <a:ext cx="571500" cy="1181100"/>
          </a:xfrm>
          <a:custGeom>
            <a:avLst/>
            <a:gdLst/>
            <a:ahLst/>
            <a:cxnLst>
              <a:cxn ang="0">
                <a:pos x="360" y="8"/>
              </a:cxn>
              <a:cxn ang="0">
                <a:pos x="360" y="40"/>
              </a:cxn>
              <a:cxn ang="0">
                <a:pos x="360" y="64"/>
              </a:cxn>
              <a:cxn ang="0">
                <a:pos x="360" y="96"/>
              </a:cxn>
              <a:cxn ang="0">
                <a:pos x="352" y="112"/>
              </a:cxn>
              <a:cxn ang="0">
                <a:pos x="344" y="128"/>
              </a:cxn>
              <a:cxn ang="0">
                <a:pos x="344" y="152"/>
              </a:cxn>
              <a:cxn ang="0">
                <a:pos x="312" y="168"/>
              </a:cxn>
              <a:cxn ang="0">
                <a:pos x="296" y="168"/>
              </a:cxn>
              <a:cxn ang="0">
                <a:pos x="272" y="168"/>
              </a:cxn>
              <a:cxn ang="0">
                <a:pos x="264" y="184"/>
              </a:cxn>
              <a:cxn ang="0">
                <a:pos x="248" y="192"/>
              </a:cxn>
              <a:cxn ang="0">
                <a:pos x="240" y="200"/>
              </a:cxn>
              <a:cxn ang="0">
                <a:pos x="224" y="232"/>
              </a:cxn>
              <a:cxn ang="0">
                <a:pos x="216" y="256"/>
              </a:cxn>
              <a:cxn ang="0">
                <a:pos x="208" y="280"/>
              </a:cxn>
              <a:cxn ang="0">
                <a:pos x="200" y="296"/>
              </a:cxn>
              <a:cxn ang="0">
                <a:pos x="184" y="312"/>
              </a:cxn>
              <a:cxn ang="0">
                <a:pos x="168" y="320"/>
              </a:cxn>
              <a:cxn ang="0">
                <a:pos x="152" y="328"/>
              </a:cxn>
              <a:cxn ang="0">
                <a:pos x="128" y="352"/>
              </a:cxn>
              <a:cxn ang="0">
                <a:pos x="120" y="360"/>
              </a:cxn>
              <a:cxn ang="0">
                <a:pos x="96" y="392"/>
              </a:cxn>
              <a:cxn ang="0">
                <a:pos x="88" y="408"/>
              </a:cxn>
              <a:cxn ang="0">
                <a:pos x="80" y="432"/>
              </a:cxn>
              <a:cxn ang="0">
                <a:pos x="72" y="448"/>
              </a:cxn>
              <a:cxn ang="0">
                <a:pos x="48" y="504"/>
              </a:cxn>
              <a:cxn ang="0">
                <a:pos x="40" y="544"/>
              </a:cxn>
              <a:cxn ang="0">
                <a:pos x="32" y="560"/>
              </a:cxn>
              <a:cxn ang="0">
                <a:pos x="24" y="568"/>
              </a:cxn>
              <a:cxn ang="0">
                <a:pos x="24" y="600"/>
              </a:cxn>
              <a:cxn ang="0">
                <a:pos x="8" y="608"/>
              </a:cxn>
              <a:cxn ang="0">
                <a:pos x="0" y="624"/>
              </a:cxn>
              <a:cxn ang="0">
                <a:pos x="0" y="648"/>
              </a:cxn>
              <a:cxn ang="0">
                <a:pos x="0" y="688"/>
              </a:cxn>
              <a:cxn ang="0">
                <a:pos x="0" y="712"/>
              </a:cxn>
              <a:cxn ang="0">
                <a:pos x="8" y="720"/>
              </a:cxn>
            </a:cxnLst>
            <a:rect l="0" t="0" r="r" b="b"/>
            <a:pathLst>
              <a:path w="360" h="744">
                <a:moveTo>
                  <a:pt x="360" y="0"/>
                </a:moveTo>
                <a:lnTo>
                  <a:pt x="360" y="8"/>
                </a:lnTo>
                <a:lnTo>
                  <a:pt x="360" y="24"/>
                </a:lnTo>
                <a:lnTo>
                  <a:pt x="360" y="40"/>
                </a:lnTo>
                <a:lnTo>
                  <a:pt x="360" y="48"/>
                </a:lnTo>
                <a:lnTo>
                  <a:pt x="360" y="64"/>
                </a:lnTo>
                <a:lnTo>
                  <a:pt x="360" y="88"/>
                </a:lnTo>
                <a:lnTo>
                  <a:pt x="360" y="96"/>
                </a:lnTo>
                <a:lnTo>
                  <a:pt x="360" y="112"/>
                </a:lnTo>
                <a:lnTo>
                  <a:pt x="352" y="112"/>
                </a:lnTo>
                <a:lnTo>
                  <a:pt x="352" y="128"/>
                </a:lnTo>
                <a:lnTo>
                  <a:pt x="344" y="128"/>
                </a:lnTo>
                <a:lnTo>
                  <a:pt x="344" y="136"/>
                </a:lnTo>
                <a:lnTo>
                  <a:pt x="344" y="152"/>
                </a:lnTo>
                <a:lnTo>
                  <a:pt x="336" y="152"/>
                </a:lnTo>
                <a:lnTo>
                  <a:pt x="312" y="168"/>
                </a:lnTo>
                <a:lnTo>
                  <a:pt x="304" y="168"/>
                </a:lnTo>
                <a:lnTo>
                  <a:pt x="296" y="168"/>
                </a:lnTo>
                <a:lnTo>
                  <a:pt x="288" y="168"/>
                </a:lnTo>
                <a:lnTo>
                  <a:pt x="272" y="168"/>
                </a:lnTo>
                <a:lnTo>
                  <a:pt x="264" y="168"/>
                </a:lnTo>
                <a:lnTo>
                  <a:pt x="264" y="184"/>
                </a:lnTo>
                <a:lnTo>
                  <a:pt x="256" y="184"/>
                </a:lnTo>
                <a:lnTo>
                  <a:pt x="248" y="192"/>
                </a:lnTo>
                <a:lnTo>
                  <a:pt x="248" y="200"/>
                </a:lnTo>
                <a:lnTo>
                  <a:pt x="240" y="200"/>
                </a:lnTo>
                <a:lnTo>
                  <a:pt x="240" y="232"/>
                </a:lnTo>
                <a:lnTo>
                  <a:pt x="224" y="232"/>
                </a:lnTo>
                <a:lnTo>
                  <a:pt x="224" y="240"/>
                </a:lnTo>
                <a:lnTo>
                  <a:pt x="216" y="256"/>
                </a:lnTo>
                <a:lnTo>
                  <a:pt x="208" y="272"/>
                </a:lnTo>
                <a:lnTo>
                  <a:pt x="208" y="280"/>
                </a:lnTo>
                <a:lnTo>
                  <a:pt x="200" y="280"/>
                </a:lnTo>
                <a:lnTo>
                  <a:pt x="200" y="296"/>
                </a:lnTo>
                <a:lnTo>
                  <a:pt x="184" y="296"/>
                </a:lnTo>
                <a:lnTo>
                  <a:pt x="184" y="312"/>
                </a:lnTo>
                <a:lnTo>
                  <a:pt x="176" y="312"/>
                </a:lnTo>
                <a:lnTo>
                  <a:pt x="168" y="320"/>
                </a:lnTo>
                <a:lnTo>
                  <a:pt x="160" y="320"/>
                </a:lnTo>
                <a:lnTo>
                  <a:pt x="152" y="328"/>
                </a:lnTo>
                <a:lnTo>
                  <a:pt x="136" y="328"/>
                </a:lnTo>
                <a:lnTo>
                  <a:pt x="128" y="352"/>
                </a:lnTo>
                <a:lnTo>
                  <a:pt x="120" y="352"/>
                </a:lnTo>
                <a:lnTo>
                  <a:pt x="120" y="360"/>
                </a:lnTo>
                <a:lnTo>
                  <a:pt x="112" y="360"/>
                </a:lnTo>
                <a:lnTo>
                  <a:pt x="96" y="392"/>
                </a:lnTo>
                <a:lnTo>
                  <a:pt x="96" y="400"/>
                </a:lnTo>
                <a:lnTo>
                  <a:pt x="88" y="408"/>
                </a:lnTo>
                <a:lnTo>
                  <a:pt x="80" y="408"/>
                </a:lnTo>
                <a:lnTo>
                  <a:pt x="80" y="432"/>
                </a:lnTo>
                <a:lnTo>
                  <a:pt x="72" y="440"/>
                </a:lnTo>
                <a:lnTo>
                  <a:pt x="72" y="448"/>
                </a:lnTo>
                <a:lnTo>
                  <a:pt x="48" y="488"/>
                </a:lnTo>
                <a:lnTo>
                  <a:pt x="48" y="504"/>
                </a:lnTo>
                <a:lnTo>
                  <a:pt x="40" y="520"/>
                </a:lnTo>
                <a:lnTo>
                  <a:pt x="40" y="544"/>
                </a:lnTo>
                <a:lnTo>
                  <a:pt x="32" y="544"/>
                </a:lnTo>
                <a:lnTo>
                  <a:pt x="32" y="560"/>
                </a:lnTo>
                <a:lnTo>
                  <a:pt x="32" y="568"/>
                </a:lnTo>
                <a:lnTo>
                  <a:pt x="24" y="568"/>
                </a:lnTo>
                <a:lnTo>
                  <a:pt x="24" y="584"/>
                </a:lnTo>
                <a:lnTo>
                  <a:pt x="24" y="600"/>
                </a:lnTo>
                <a:lnTo>
                  <a:pt x="8" y="600"/>
                </a:lnTo>
                <a:lnTo>
                  <a:pt x="8" y="608"/>
                </a:lnTo>
                <a:lnTo>
                  <a:pt x="8" y="624"/>
                </a:lnTo>
                <a:lnTo>
                  <a:pt x="0" y="624"/>
                </a:lnTo>
                <a:lnTo>
                  <a:pt x="0" y="632"/>
                </a:lnTo>
                <a:lnTo>
                  <a:pt x="0" y="648"/>
                </a:lnTo>
                <a:lnTo>
                  <a:pt x="0" y="664"/>
                </a:lnTo>
                <a:lnTo>
                  <a:pt x="0" y="688"/>
                </a:lnTo>
                <a:lnTo>
                  <a:pt x="0" y="704"/>
                </a:lnTo>
                <a:lnTo>
                  <a:pt x="0" y="712"/>
                </a:lnTo>
                <a:lnTo>
                  <a:pt x="0" y="720"/>
                </a:lnTo>
                <a:lnTo>
                  <a:pt x="8" y="720"/>
                </a:lnTo>
                <a:lnTo>
                  <a:pt x="8" y="744"/>
                </a:lnTo>
              </a:path>
            </a:pathLst>
          </a:custGeom>
          <a:noFill/>
          <a:ln w="88900">
            <a:solidFill>
              <a:schemeClr val="bg1"/>
            </a:solidFill>
            <a:prstDash val="solid"/>
            <a:round/>
            <a:headEnd/>
            <a:tailEnd/>
          </a:ln>
        </p:spPr>
        <p:txBody>
          <a:bodyPr/>
          <a:lstStyle/>
          <a:p>
            <a:endParaRPr lang="it-IT"/>
          </a:p>
        </p:txBody>
      </p:sp>
      <p:sp>
        <p:nvSpPr>
          <p:cNvPr id="39952" name="Freeform 16"/>
          <p:cNvSpPr>
            <a:spLocks/>
          </p:cNvSpPr>
          <p:nvPr/>
        </p:nvSpPr>
        <p:spPr bwMode="auto">
          <a:xfrm>
            <a:off x="3505200" y="4521200"/>
            <a:ext cx="965200" cy="520700"/>
          </a:xfrm>
          <a:custGeom>
            <a:avLst/>
            <a:gdLst/>
            <a:ahLst/>
            <a:cxnLst>
              <a:cxn ang="0">
                <a:pos x="0" y="328"/>
              </a:cxn>
              <a:cxn ang="0">
                <a:pos x="272" y="0"/>
              </a:cxn>
              <a:cxn ang="0">
                <a:pos x="608" y="328"/>
              </a:cxn>
              <a:cxn ang="0">
                <a:pos x="0" y="328"/>
              </a:cxn>
            </a:cxnLst>
            <a:rect l="0" t="0" r="r" b="b"/>
            <a:pathLst>
              <a:path w="608" h="328">
                <a:moveTo>
                  <a:pt x="0" y="328"/>
                </a:moveTo>
                <a:lnTo>
                  <a:pt x="272" y="0"/>
                </a:lnTo>
                <a:lnTo>
                  <a:pt x="608" y="328"/>
                </a:lnTo>
                <a:lnTo>
                  <a:pt x="0" y="328"/>
                </a:lnTo>
                <a:close/>
              </a:path>
            </a:pathLst>
          </a:custGeom>
          <a:solidFill>
            <a:schemeClr val="tx2"/>
          </a:solidFill>
          <a:ln w="12700">
            <a:solidFill>
              <a:schemeClr val="bg1"/>
            </a:solidFill>
            <a:prstDash val="solid"/>
            <a:round/>
            <a:headEnd/>
            <a:tailEnd/>
          </a:ln>
        </p:spPr>
        <p:txBody>
          <a:bodyPr/>
          <a:lstStyle/>
          <a:p>
            <a:endParaRPr lang="it-IT"/>
          </a:p>
        </p:txBody>
      </p:sp>
      <p:sp>
        <p:nvSpPr>
          <p:cNvPr id="39953" name="Rectangle 17"/>
          <p:cNvSpPr>
            <a:spLocks noChangeArrowheads="1"/>
          </p:cNvSpPr>
          <p:nvPr/>
        </p:nvSpPr>
        <p:spPr bwMode="auto">
          <a:xfrm>
            <a:off x="6781800" y="3746500"/>
            <a:ext cx="584200" cy="190500"/>
          </a:xfrm>
          <a:prstGeom prst="rect">
            <a:avLst/>
          </a:prstGeom>
          <a:noFill/>
          <a:ln w="25400">
            <a:solidFill>
              <a:schemeClr val="bg1"/>
            </a:solidFill>
            <a:miter lim="800000"/>
            <a:headEnd/>
            <a:tailEnd/>
          </a:ln>
        </p:spPr>
        <p:txBody>
          <a:bodyPr/>
          <a:lstStyle/>
          <a:p>
            <a:endParaRPr lang="it-IT"/>
          </a:p>
        </p:txBody>
      </p:sp>
      <p:sp>
        <p:nvSpPr>
          <p:cNvPr id="39954" name="Freeform 18"/>
          <p:cNvSpPr>
            <a:spLocks/>
          </p:cNvSpPr>
          <p:nvPr/>
        </p:nvSpPr>
        <p:spPr bwMode="auto">
          <a:xfrm>
            <a:off x="7391400" y="3810000"/>
            <a:ext cx="673100" cy="635000"/>
          </a:xfrm>
          <a:custGeom>
            <a:avLst/>
            <a:gdLst/>
            <a:ahLst/>
            <a:cxnLst>
              <a:cxn ang="0">
                <a:pos x="24" y="0"/>
              </a:cxn>
              <a:cxn ang="0">
                <a:pos x="48" y="8"/>
              </a:cxn>
              <a:cxn ang="0">
                <a:pos x="56" y="16"/>
              </a:cxn>
              <a:cxn ang="0">
                <a:pos x="64" y="32"/>
              </a:cxn>
              <a:cxn ang="0">
                <a:pos x="80" y="48"/>
              </a:cxn>
              <a:cxn ang="0">
                <a:pos x="88" y="56"/>
              </a:cxn>
              <a:cxn ang="0">
                <a:pos x="96" y="64"/>
              </a:cxn>
              <a:cxn ang="0">
                <a:pos x="112" y="64"/>
              </a:cxn>
              <a:cxn ang="0">
                <a:pos x="112" y="88"/>
              </a:cxn>
              <a:cxn ang="0">
                <a:pos x="112" y="104"/>
              </a:cxn>
              <a:cxn ang="0">
                <a:pos x="112" y="120"/>
              </a:cxn>
              <a:cxn ang="0">
                <a:pos x="112" y="144"/>
              </a:cxn>
              <a:cxn ang="0">
                <a:pos x="112" y="168"/>
              </a:cxn>
              <a:cxn ang="0">
                <a:pos x="120" y="184"/>
              </a:cxn>
              <a:cxn ang="0">
                <a:pos x="136" y="184"/>
              </a:cxn>
              <a:cxn ang="0">
                <a:pos x="152" y="184"/>
              </a:cxn>
              <a:cxn ang="0">
                <a:pos x="168" y="184"/>
              </a:cxn>
              <a:cxn ang="0">
                <a:pos x="176" y="200"/>
              </a:cxn>
              <a:cxn ang="0">
                <a:pos x="184" y="208"/>
              </a:cxn>
              <a:cxn ang="0">
                <a:pos x="184" y="224"/>
              </a:cxn>
              <a:cxn ang="0">
                <a:pos x="192" y="248"/>
              </a:cxn>
              <a:cxn ang="0">
                <a:pos x="192" y="264"/>
              </a:cxn>
              <a:cxn ang="0">
                <a:pos x="200" y="280"/>
              </a:cxn>
              <a:cxn ang="0">
                <a:pos x="224" y="280"/>
              </a:cxn>
              <a:cxn ang="0">
                <a:pos x="232" y="288"/>
              </a:cxn>
              <a:cxn ang="0">
                <a:pos x="264" y="312"/>
              </a:cxn>
              <a:cxn ang="0">
                <a:pos x="280" y="312"/>
              </a:cxn>
              <a:cxn ang="0">
                <a:pos x="296" y="312"/>
              </a:cxn>
              <a:cxn ang="0">
                <a:pos x="312" y="312"/>
              </a:cxn>
              <a:cxn ang="0">
                <a:pos x="320" y="320"/>
              </a:cxn>
              <a:cxn ang="0">
                <a:pos x="328" y="328"/>
              </a:cxn>
              <a:cxn ang="0">
                <a:pos x="336" y="344"/>
              </a:cxn>
              <a:cxn ang="0">
                <a:pos x="344" y="360"/>
              </a:cxn>
              <a:cxn ang="0">
                <a:pos x="352" y="368"/>
              </a:cxn>
              <a:cxn ang="0">
                <a:pos x="368" y="384"/>
              </a:cxn>
              <a:cxn ang="0">
                <a:pos x="376" y="392"/>
              </a:cxn>
              <a:cxn ang="0">
                <a:pos x="392" y="400"/>
              </a:cxn>
              <a:cxn ang="0">
                <a:pos x="408" y="400"/>
              </a:cxn>
              <a:cxn ang="0">
                <a:pos x="424" y="400"/>
              </a:cxn>
            </a:cxnLst>
            <a:rect l="0" t="0" r="r" b="b"/>
            <a:pathLst>
              <a:path w="424" h="400">
                <a:moveTo>
                  <a:pt x="0" y="0"/>
                </a:moveTo>
                <a:lnTo>
                  <a:pt x="24" y="0"/>
                </a:lnTo>
                <a:lnTo>
                  <a:pt x="32" y="0"/>
                </a:lnTo>
                <a:lnTo>
                  <a:pt x="48" y="8"/>
                </a:lnTo>
                <a:lnTo>
                  <a:pt x="56" y="8"/>
                </a:lnTo>
                <a:lnTo>
                  <a:pt x="56" y="16"/>
                </a:lnTo>
                <a:lnTo>
                  <a:pt x="56" y="32"/>
                </a:lnTo>
                <a:lnTo>
                  <a:pt x="64" y="32"/>
                </a:lnTo>
                <a:lnTo>
                  <a:pt x="64" y="48"/>
                </a:lnTo>
                <a:lnTo>
                  <a:pt x="80" y="48"/>
                </a:lnTo>
                <a:lnTo>
                  <a:pt x="80" y="56"/>
                </a:lnTo>
                <a:lnTo>
                  <a:pt x="88" y="56"/>
                </a:lnTo>
                <a:lnTo>
                  <a:pt x="88" y="64"/>
                </a:lnTo>
                <a:lnTo>
                  <a:pt x="96" y="64"/>
                </a:lnTo>
                <a:lnTo>
                  <a:pt x="104" y="64"/>
                </a:lnTo>
                <a:lnTo>
                  <a:pt x="112" y="64"/>
                </a:lnTo>
                <a:lnTo>
                  <a:pt x="112" y="72"/>
                </a:lnTo>
                <a:lnTo>
                  <a:pt x="112" y="88"/>
                </a:lnTo>
                <a:lnTo>
                  <a:pt x="112" y="96"/>
                </a:lnTo>
                <a:lnTo>
                  <a:pt x="112" y="104"/>
                </a:lnTo>
                <a:lnTo>
                  <a:pt x="112" y="112"/>
                </a:lnTo>
                <a:lnTo>
                  <a:pt x="112" y="120"/>
                </a:lnTo>
                <a:lnTo>
                  <a:pt x="112" y="128"/>
                </a:lnTo>
                <a:lnTo>
                  <a:pt x="112" y="144"/>
                </a:lnTo>
                <a:lnTo>
                  <a:pt x="112" y="160"/>
                </a:lnTo>
                <a:lnTo>
                  <a:pt x="112" y="168"/>
                </a:lnTo>
                <a:lnTo>
                  <a:pt x="120" y="176"/>
                </a:lnTo>
                <a:lnTo>
                  <a:pt x="120" y="184"/>
                </a:lnTo>
                <a:lnTo>
                  <a:pt x="128" y="184"/>
                </a:lnTo>
                <a:lnTo>
                  <a:pt x="136" y="184"/>
                </a:lnTo>
                <a:lnTo>
                  <a:pt x="144" y="184"/>
                </a:lnTo>
                <a:lnTo>
                  <a:pt x="152" y="184"/>
                </a:lnTo>
                <a:lnTo>
                  <a:pt x="160" y="184"/>
                </a:lnTo>
                <a:lnTo>
                  <a:pt x="168" y="184"/>
                </a:lnTo>
                <a:lnTo>
                  <a:pt x="176" y="184"/>
                </a:lnTo>
                <a:lnTo>
                  <a:pt x="176" y="200"/>
                </a:lnTo>
                <a:lnTo>
                  <a:pt x="184" y="200"/>
                </a:lnTo>
                <a:lnTo>
                  <a:pt x="184" y="208"/>
                </a:lnTo>
                <a:lnTo>
                  <a:pt x="184" y="216"/>
                </a:lnTo>
                <a:lnTo>
                  <a:pt x="184" y="224"/>
                </a:lnTo>
                <a:lnTo>
                  <a:pt x="192" y="232"/>
                </a:lnTo>
                <a:lnTo>
                  <a:pt x="192" y="248"/>
                </a:lnTo>
                <a:lnTo>
                  <a:pt x="192" y="256"/>
                </a:lnTo>
                <a:lnTo>
                  <a:pt x="192" y="264"/>
                </a:lnTo>
                <a:lnTo>
                  <a:pt x="200" y="272"/>
                </a:lnTo>
                <a:lnTo>
                  <a:pt x="200" y="280"/>
                </a:lnTo>
                <a:lnTo>
                  <a:pt x="208" y="280"/>
                </a:lnTo>
                <a:lnTo>
                  <a:pt x="224" y="280"/>
                </a:lnTo>
                <a:lnTo>
                  <a:pt x="224" y="288"/>
                </a:lnTo>
                <a:lnTo>
                  <a:pt x="232" y="288"/>
                </a:lnTo>
                <a:lnTo>
                  <a:pt x="248" y="312"/>
                </a:lnTo>
                <a:lnTo>
                  <a:pt x="264" y="312"/>
                </a:lnTo>
                <a:lnTo>
                  <a:pt x="272" y="312"/>
                </a:lnTo>
                <a:lnTo>
                  <a:pt x="280" y="312"/>
                </a:lnTo>
                <a:lnTo>
                  <a:pt x="288" y="312"/>
                </a:lnTo>
                <a:lnTo>
                  <a:pt x="296" y="312"/>
                </a:lnTo>
                <a:lnTo>
                  <a:pt x="304" y="312"/>
                </a:lnTo>
                <a:lnTo>
                  <a:pt x="312" y="312"/>
                </a:lnTo>
                <a:lnTo>
                  <a:pt x="320" y="312"/>
                </a:lnTo>
                <a:lnTo>
                  <a:pt x="320" y="320"/>
                </a:lnTo>
                <a:lnTo>
                  <a:pt x="328" y="320"/>
                </a:lnTo>
                <a:lnTo>
                  <a:pt x="328" y="328"/>
                </a:lnTo>
                <a:lnTo>
                  <a:pt x="336" y="336"/>
                </a:lnTo>
                <a:lnTo>
                  <a:pt x="336" y="344"/>
                </a:lnTo>
                <a:lnTo>
                  <a:pt x="344" y="344"/>
                </a:lnTo>
                <a:lnTo>
                  <a:pt x="344" y="360"/>
                </a:lnTo>
                <a:lnTo>
                  <a:pt x="344" y="368"/>
                </a:lnTo>
                <a:lnTo>
                  <a:pt x="352" y="368"/>
                </a:lnTo>
                <a:lnTo>
                  <a:pt x="368" y="368"/>
                </a:lnTo>
                <a:lnTo>
                  <a:pt x="368" y="384"/>
                </a:lnTo>
                <a:lnTo>
                  <a:pt x="376" y="384"/>
                </a:lnTo>
                <a:lnTo>
                  <a:pt x="376" y="392"/>
                </a:lnTo>
                <a:lnTo>
                  <a:pt x="384" y="400"/>
                </a:lnTo>
                <a:lnTo>
                  <a:pt x="392" y="400"/>
                </a:lnTo>
                <a:lnTo>
                  <a:pt x="400" y="400"/>
                </a:lnTo>
                <a:lnTo>
                  <a:pt x="408" y="400"/>
                </a:lnTo>
                <a:lnTo>
                  <a:pt x="416" y="400"/>
                </a:lnTo>
                <a:lnTo>
                  <a:pt x="424" y="400"/>
                </a:lnTo>
              </a:path>
            </a:pathLst>
          </a:custGeom>
          <a:noFill/>
          <a:ln w="12700">
            <a:solidFill>
              <a:schemeClr val="bg1"/>
            </a:solidFill>
            <a:prstDash val="solid"/>
            <a:round/>
            <a:headEnd/>
            <a:tailEnd/>
          </a:ln>
        </p:spPr>
        <p:txBody>
          <a:bodyPr/>
          <a:lstStyle/>
          <a:p>
            <a:endParaRPr lang="it-IT"/>
          </a:p>
        </p:txBody>
      </p:sp>
      <p:sp>
        <p:nvSpPr>
          <p:cNvPr id="39955" name="AutoShape 19"/>
          <p:cNvSpPr>
            <a:spLocks noChangeArrowheads="1"/>
          </p:cNvSpPr>
          <p:nvPr/>
        </p:nvSpPr>
        <p:spPr bwMode="auto">
          <a:xfrm>
            <a:off x="6877050" y="4413250"/>
            <a:ext cx="2095500" cy="1270000"/>
          </a:xfrm>
          <a:prstGeom prst="roundRect">
            <a:avLst>
              <a:gd name="adj" fmla="val 24755"/>
            </a:avLst>
          </a:prstGeom>
          <a:solidFill>
            <a:srgbClr val="85A1A5"/>
          </a:solidFill>
          <a:ln w="12700">
            <a:solidFill>
              <a:schemeClr val="bg1"/>
            </a:solidFill>
            <a:round/>
            <a:headEnd/>
            <a:tailEnd/>
          </a:ln>
        </p:spPr>
        <p:txBody>
          <a:bodyPr/>
          <a:lstStyle/>
          <a:p>
            <a:endParaRPr lang="it-IT"/>
          </a:p>
        </p:txBody>
      </p:sp>
      <p:sp>
        <p:nvSpPr>
          <p:cNvPr id="39956" name="Line 20"/>
          <p:cNvSpPr>
            <a:spLocks noChangeShapeType="1"/>
          </p:cNvSpPr>
          <p:nvPr/>
        </p:nvSpPr>
        <p:spPr bwMode="auto">
          <a:xfrm>
            <a:off x="6896100" y="5029200"/>
            <a:ext cx="2070100" cy="1588"/>
          </a:xfrm>
          <a:prstGeom prst="line">
            <a:avLst/>
          </a:prstGeom>
          <a:noFill/>
          <a:ln w="12700">
            <a:solidFill>
              <a:schemeClr val="bg1"/>
            </a:solidFill>
            <a:round/>
            <a:headEnd/>
            <a:tailEnd/>
          </a:ln>
        </p:spPr>
        <p:txBody>
          <a:bodyPr/>
          <a:lstStyle/>
          <a:p>
            <a:endParaRPr lang="it-IT"/>
          </a:p>
        </p:txBody>
      </p:sp>
      <p:sp>
        <p:nvSpPr>
          <p:cNvPr id="39957" name="Freeform 21"/>
          <p:cNvSpPr>
            <a:spLocks/>
          </p:cNvSpPr>
          <p:nvPr/>
        </p:nvSpPr>
        <p:spPr bwMode="auto">
          <a:xfrm>
            <a:off x="7200900" y="5041900"/>
            <a:ext cx="723900" cy="533400"/>
          </a:xfrm>
          <a:custGeom>
            <a:avLst/>
            <a:gdLst/>
            <a:ahLst/>
            <a:cxnLst>
              <a:cxn ang="0">
                <a:pos x="0" y="16"/>
              </a:cxn>
              <a:cxn ang="0">
                <a:pos x="208" y="336"/>
              </a:cxn>
              <a:cxn ang="0">
                <a:pos x="456" y="0"/>
              </a:cxn>
              <a:cxn ang="0">
                <a:pos x="0" y="0"/>
              </a:cxn>
              <a:cxn ang="0">
                <a:pos x="0" y="16"/>
              </a:cxn>
            </a:cxnLst>
            <a:rect l="0" t="0" r="r" b="b"/>
            <a:pathLst>
              <a:path w="456" h="336">
                <a:moveTo>
                  <a:pt x="0" y="16"/>
                </a:moveTo>
                <a:lnTo>
                  <a:pt x="208" y="336"/>
                </a:lnTo>
                <a:lnTo>
                  <a:pt x="456" y="0"/>
                </a:lnTo>
                <a:lnTo>
                  <a:pt x="0" y="0"/>
                </a:lnTo>
                <a:lnTo>
                  <a:pt x="0" y="16"/>
                </a:lnTo>
                <a:close/>
              </a:path>
            </a:pathLst>
          </a:custGeom>
          <a:solidFill>
            <a:schemeClr val="bg1"/>
          </a:solidFill>
          <a:ln w="9525">
            <a:solidFill>
              <a:schemeClr val="bg1"/>
            </a:solidFill>
            <a:round/>
            <a:headEnd/>
            <a:tailEnd/>
          </a:ln>
        </p:spPr>
        <p:txBody>
          <a:bodyPr/>
          <a:lstStyle/>
          <a:p>
            <a:endParaRPr lang="it-IT"/>
          </a:p>
        </p:txBody>
      </p:sp>
      <p:sp>
        <p:nvSpPr>
          <p:cNvPr id="39958" name="Freeform 22"/>
          <p:cNvSpPr>
            <a:spLocks/>
          </p:cNvSpPr>
          <p:nvPr/>
        </p:nvSpPr>
        <p:spPr bwMode="auto">
          <a:xfrm>
            <a:off x="7200900" y="5041900"/>
            <a:ext cx="723900" cy="533400"/>
          </a:xfrm>
          <a:custGeom>
            <a:avLst/>
            <a:gdLst/>
            <a:ahLst/>
            <a:cxnLst>
              <a:cxn ang="0">
                <a:pos x="0" y="16"/>
              </a:cxn>
              <a:cxn ang="0">
                <a:pos x="208" y="336"/>
              </a:cxn>
              <a:cxn ang="0">
                <a:pos x="456" y="0"/>
              </a:cxn>
              <a:cxn ang="0">
                <a:pos x="0" y="0"/>
              </a:cxn>
            </a:cxnLst>
            <a:rect l="0" t="0" r="r" b="b"/>
            <a:pathLst>
              <a:path w="456" h="336">
                <a:moveTo>
                  <a:pt x="0" y="16"/>
                </a:moveTo>
                <a:lnTo>
                  <a:pt x="208" y="336"/>
                </a:lnTo>
                <a:lnTo>
                  <a:pt x="456" y="0"/>
                </a:lnTo>
                <a:lnTo>
                  <a:pt x="0" y="0"/>
                </a:lnTo>
              </a:path>
            </a:pathLst>
          </a:custGeom>
          <a:noFill/>
          <a:ln w="12700">
            <a:solidFill>
              <a:schemeClr val="bg1"/>
            </a:solidFill>
            <a:prstDash val="solid"/>
            <a:round/>
            <a:headEnd/>
            <a:tailEnd/>
          </a:ln>
        </p:spPr>
        <p:txBody>
          <a:bodyPr/>
          <a:lstStyle/>
          <a:p>
            <a:endParaRPr lang="it-IT"/>
          </a:p>
        </p:txBody>
      </p:sp>
      <p:sp>
        <p:nvSpPr>
          <p:cNvPr id="39959" name="Arc 23"/>
          <p:cNvSpPr>
            <a:spLocks/>
          </p:cNvSpPr>
          <p:nvPr/>
        </p:nvSpPr>
        <p:spPr bwMode="auto">
          <a:xfrm>
            <a:off x="4876800" y="3721100"/>
            <a:ext cx="850900" cy="6985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39960" name="Line 24"/>
          <p:cNvSpPr>
            <a:spLocks noChangeShapeType="1"/>
          </p:cNvSpPr>
          <p:nvPr/>
        </p:nvSpPr>
        <p:spPr bwMode="auto">
          <a:xfrm>
            <a:off x="4876800" y="4394200"/>
            <a:ext cx="0" cy="2006600"/>
          </a:xfrm>
          <a:prstGeom prst="line">
            <a:avLst/>
          </a:prstGeom>
          <a:noFill/>
          <a:ln w="25400">
            <a:solidFill>
              <a:schemeClr val="bg1"/>
            </a:solidFill>
            <a:round/>
            <a:headEnd/>
            <a:tailEnd/>
          </a:ln>
        </p:spPr>
        <p:txBody>
          <a:bodyPr/>
          <a:lstStyle/>
          <a:p>
            <a:endParaRPr lang="it-IT"/>
          </a:p>
        </p:txBody>
      </p:sp>
      <p:sp>
        <p:nvSpPr>
          <p:cNvPr id="39961" name="Arc 25"/>
          <p:cNvSpPr>
            <a:spLocks/>
          </p:cNvSpPr>
          <p:nvPr/>
        </p:nvSpPr>
        <p:spPr bwMode="auto">
          <a:xfrm>
            <a:off x="5778500" y="1612900"/>
            <a:ext cx="901700" cy="730250"/>
          </a:xfrm>
          <a:custGeom>
            <a:avLst/>
            <a:gdLst>
              <a:gd name="G0" fmla="+- 0 0 0"/>
              <a:gd name="G1" fmla="+- 21600 0 0"/>
              <a:gd name="G2" fmla="+- 21600 0 0"/>
              <a:gd name="T0" fmla="*/ 0 w 21600"/>
              <a:gd name="T1" fmla="*/ 0 h 21600"/>
              <a:gd name="T2" fmla="*/ 21600 w 21600"/>
              <a:gd name="T3" fmla="*/ 21465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76" y="0"/>
                  <a:pt x="21525" y="9588"/>
                  <a:pt x="21599" y="21465"/>
                </a:cubicBezTo>
              </a:path>
              <a:path w="21600" h="21600" stroke="0" extrusionOk="0">
                <a:moveTo>
                  <a:pt x="-1" y="0"/>
                </a:moveTo>
                <a:cubicBezTo>
                  <a:pt x="11876" y="0"/>
                  <a:pt x="21525" y="9588"/>
                  <a:pt x="21599" y="21465"/>
                </a:cubicBezTo>
                <a:lnTo>
                  <a:pt x="0" y="21600"/>
                </a:lnTo>
                <a:close/>
              </a:path>
            </a:pathLst>
          </a:custGeom>
          <a:noFill/>
          <a:ln w="25400">
            <a:solidFill>
              <a:schemeClr val="bg1"/>
            </a:solidFill>
            <a:round/>
            <a:headEnd/>
            <a:tailEnd/>
          </a:ln>
        </p:spPr>
        <p:txBody>
          <a:bodyPr/>
          <a:lstStyle/>
          <a:p>
            <a:endParaRPr lang="it-IT"/>
          </a:p>
        </p:txBody>
      </p:sp>
      <p:sp>
        <p:nvSpPr>
          <p:cNvPr id="39962" name="Line 26"/>
          <p:cNvSpPr>
            <a:spLocks noChangeShapeType="1"/>
          </p:cNvSpPr>
          <p:nvPr/>
        </p:nvSpPr>
        <p:spPr bwMode="auto">
          <a:xfrm>
            <a:off x="6680200" y="2298700"/>
            <a:ext cx="1588" cy="4102100"/>
          </a:xfrm>
          <a:prstGeom prst="line">
            <a:avLst/>
          </a:prstGeom>
          <a:noFill/>
          <a:ln w="25400">
            <a:solidFill>
              <a:schemeClr val="bg1"/>
            </a:solidFill>
            <a:round/>
            <a:headEnd/>
            <a:tailEnd/>
          </a:ln>
        </p:spPr>
        <p:txBody>
          <a:bodyPr/>
          <a:lstStyle/>
          <a:p>
            <a:endParaRPr lang="it-IT"/>
          </a:p>
        </p:txBody>
      </p:sp>
      <p:sp>
        <p:nvSpPr>
          <p:cNvPr id="39963" name="Arc 27"/>
          <p:cNvSpPr>
            <a:spLocks/>
          </p:cNvSpPr>
          <p:nvPr/>
        </p:nvSpPr>
        <p:spPr bwMode="auto">
          <a:xfrm>
            <a:off x="5219700" y="1905000"/>
            <a:ext cx="1270000" cy="18923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39964" name="Arc 28"/>
          <p:cNvSpPr>
            <a:spLocks/>
          </p:cNvSpPr>
          <p:nvPr/>
        </p:nvSpPr>
        <p:spPr bwMode="auto">
          <a:xfrm>
            <a:off x="5803900" y="1612900"/>
            <a:ext cx="850900" cy="7493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8900">
            <a:solidFill>
              <a:schemeClr val="bg1"/>
            </a:solidFill>
            <a:round/>
            <a:headEnd/>
            <a:tailEnd/>
          </a:ln>
        </p:spPr>
        <p:txBody>
          <a:bodyPr/>
          <a:lstStyle/>
          <a:p>
            <a:endParaRPr lang="it-IT"/>
          </a:p>
        </p:txBody>
      </p:sp>
      <p:sp>
        <p:nvSpPr>
          <p:cNvPr id="39965" name="Line 29"/>
          <p:cNvSpPr>
            <a:spLocks noChangeShapeType="1"/>
          </p:cNvSpPr>
          <p:nvPr/>
        </p:nvSpPr>
        <p:spPr bwMode="auto">
          <a:xfrm>
            <a:off x="6680200" y="2336800"/>
            <a:ext cx="1588" cy="1905000"/>
          </a:xfrm>
          <a:prstGeom prst="line">
            <a:avLst/>
          </a:prstGeom>
          <a:noFill/>
          <a:ln w="88900">
            <a:solidFill>
              <a:schemeClr val="bg1"/>
            </a:solidFill>
            <a:round/>
            <a:headEnd/>
            <a:tailEnd/>
          </a:ln>
        </p:spPr>
        <p:txBody>
          <a:bodyPr/>
          <a:lstStyle/>
          <a:p>
            <a:endParaRPr lang="it-IT"/>
          </a:p>
        </p:txBody>
      </p:sp>
      <p:sp>
        <p:nvSpPr>
          <p:cNvPr id="39966" name="Freeform 30"/>
          <p:cNvSpPr>
            <a:spLocks/>
          </p:cNvSpPr>
          <p:nvPr/>
        </p:nvSpPr>
        <p:spPr bwMode="auto">
          <a:xfrm>
            <a:off x="6096000" y="4191000"/>
            <a:ext cx="571500" cy="1181100"/>
          </a:xfrm>
          <a:custGeom>
            <a:avLst/>
            <a:gdLst/>
            <a:ahLst/>
            <a:cxnLst>
              <a:cxn ang="0">
                <a:pos x="360" y="8"/>
              </a:cxn>
              <a:cxn ang="0">
                <a:pos x="360" y="40"/>
              </a:cxn>
              <a:cxn ang="0">
                <a:pos x="360" y="64"/>
              </a:cxn>
              <a:cxn ang="0">
                <a:pos x="360" y="96"/>
              </a:cxn>
              <a:cxn ang="0">
                <a:pos x="352" y="112"/>
              </a:cxn>
              <a:cxn ang="0">
                <a:pos x="344" y="128"/>
              </a:cxn>
              <a:cxn ang="0">
                <a:pos x="344" y="152"/>
              </a:cxn>
              <a:cxn ang="0">
                <a:pos x="312" y="168"/>
              </a:cxn>
              <a:cxn ang="0">
                <a:pos x="296" y="168"/>
              </a:cxn>
              <a:cxn ang="0">
                <a:pos x="272" y="168"/>
              </a:cxn>
              <a:cxn ang="0">
                <a:pos x="264" y="184"/>
              </a:cxn>
              <a:cxn ang="0">
                <a:pos x="248" y="192"/>
              </a:cxn>
              <a:cxn ang="0">
                <a:pos x="240" y="200"/>
              </a:cxn>
              <a:cxn ang="0">
                <a:pos x="224" y="232"/>
              </a:cxn>
              <a:cxn ang="0">
                <a:pos x="216" y="256"/>
              </a:cxn>
              <a:cxn ang="0">
                <a:pos x="208" y="280"/>
              </a:cxn>
              <a:cxn ang="0">
                <a:pos x="200" y="296"/>
              </a:cxn>
              <a:cxn ang="0">
                <a:pos x="184" y="312"/>
              </a:cxn>
              <a:cxn ang="0">
                <a:pos x="168" y="320"/>
              </a:cxn>
              <a:cxn ang="0">
                <a:pos x="152" y="328"/>
              </a:cxn>
              <a:cxn ang="0">
                <a:pos x="128" y="352"/>
              </a:cxn>
              <a:cxn ang="0">
                <a:pos x="120" y="360"/>
              </a:cxn>
              <a:cxn ang="0">
                <a:pos x="96" y="392"/>
              </a:cxn>
              <a:cxn ang="0">
                <a:pos x="88" y="408"/>
              </a:cxn>
              <a:cxn ang="0">
                <a:pos x="80" y="432"/>
              </a:cxn>
              <a:cxn ang="0">
                <a:pos x="72" y="448"/>
              </a:cxn>
              <a:cxn ang="0">
                <a:pos x="48" y="504"/>
              </a:cxn>
              <a:cxn ang="0">
                <a:pos x="40" y="544"/>
              </a:cxn>
              <a:cxn ang="0">
                <a:pos x="32" y="560"/>
              </a:cxn>
              <a:cxn ang="0">
                <a:pos x="24" y="568"/>
              </a:cxn>
              <a:cxn ang="0">
                <a:pos x="24" y="600"/>
              </a:cxn>
              <a:cxn ang="0">
                <a:pos x="8" y="608"/>
              </a:cxn>
              <a:cxn ang="0">
                <a:pos x="0" y="624"/>
              </a:cxn>
              <a:cxn ang="0">
                <a:pos x="0" y="648"/>
              </a:cxn>
              <a:cxn ang="0">
                <a:pos x="0" y="688"/>
              </a:cxn>
              <a:cxn ang="0">
                <a:pos x="0" y="712"/>
              </a:cxn>
              <a:cxn ang="0">
                <a:pos x="8" y="720"/>
              </a:cxn>
            </a:cxnLst>
            <a:rect l="0" t="0" r="r" b="b"/>
            <a:pathLst>
              <a:path w="360" h="744">
                <a:moveTo>
                  <a:pt x="360" y="0"/>
                </a:moveTo>
                <a:lnTo>
                  <a:pt x="360" y="8"/>
                </a:lnTo>
                <a:lnTo>
                  <a:pt x="360" y="24"/>
                </a:lnTo>
                <a:lnTo>
                  <a:pt x="360" y="40"/>
                </a:lnTo>
                <a:lnTo>
                  <a:pt x="360" y="48"/>
                </a:lnTo>
                <a:lnTo>
                  <a:pt x="360" y="64"/>
                </a:lnTo>
                <a:lnTo>
                  <a:pt x="360" y="88"/>
                </a:lnTo>
                <a:lnTo>
                  <a:pt x="360" y="96"/>
                </a:lnTo>
                <a:lnTo>
                  <a:pt x="360" y="112"/>
                </a:lnTo>
                <a:lnTo>
                  <a:pt x="352" y="112"/>
                </a:lnTo>
                <a:lnTo>
                  <a:pt x="352" y="128"/>
                </a:lnTo>
                <a:lnTo>
                  <a:pt x="344" y="128"/>
                </a:lnTo>
                <a:lnTo>
                  <a:pt x="344" y="136"/>
                </a:lnTo>
                <a:lnTo>
                  <a:pt x="344" y="152"/>
                </a:lnTo>
                <a:lnTo>
                  <a:pt x="336" y="152"/>
                </a:lnTo>
                <a:lnTo>
                  <a:pt x="312" y="168"/>
                </a:lnTo>
                <a:lnTo>
                  <a:pt x="304" y="168"/>
                </a:lnTo>
                <a:lnTo>
                  <a:pt x="296" y="168"/>
                </a:lnTo>
                <a:lnTo>
                  <a:pt x="288" y="168"/>
                </a:lnTo>
                <a:lnTo>
                  <a:pt x="272" y="168"/>
                </a:lnTo>
                <a:lnTo>
                  <a:pt x="264" y="168"/>
                </a:lnTo>
                <a:lnTo>
                  <a:pt x="264" y="184"/>
                </a:lnTo>
                <a:lnTo>
                  <a:pt x="256" y="184"/>
                </a:lnTo>
                <a:lnTo>
                  <a:pt x="248" y="192"/>
                </a:lnTo>
                <a:lnTo>
                  <a:pt x="248" y="200"/>
                </a:lnTo>
                <a:lnTo>
                  <a:pt x="240" y="200"/>
                </a:lnTo>
                <a:lnTo>
                  <a:pt x="240" y="232"/>
                </a:lnTo>
                <a:lnTo>
                  <a:pt x="224" y="232"/>
                </a:lnTo>
                <a:lnTo>
                  <a:pt x="224" y="240"/>
                </a:lnTo>
                <a:lnTo>
                  <a:pt x="216" y="256"/>
                </a:lnTo>
                <a:lnTo>
                  <a:pt x="208" y="272"/>
                </a:lnTo>
                <a:lnTo>
                  <a:pt x="208" y="280"/>
                </a:lnTo>
                <a:lnTo>
                  <a:pt x="200" y="280"/>
                </a:lnTo>
                <a:lnTo>
                  <a:pt x="200" y="296"/>
                </a:lnTo>
                <a:lnTo>
                  <a:pt x="184" y="296"/>
                </a:lnTo>
                <a:lnTo>
                  <a:pt x="184" y="312"/>
                </a:lnTo>
                <a:lnTo>
                  <a:pt x="176" y="312"/>
                </a:lnTo>
                <a:lnTo>
                  <a:pt x="168" y="320"/>
                </a:lnTo>
                <a:lnTo>
                  <a:pt x="160" y="320"/>
                </a:lnTo>
                <a:lnTo>
                  <a:pt x="152" y="328"/>
                </a:lnTo>
                <a:lnTo>
                  <a:pt x="136" y="328"/>
                </a:lnTo>
                <a:lnTo>
                  <a:pt x="128" y="352"/>
                </a:lnTo>
                <a:lnTo>
                  <a:pt x="120" y="352"/>
                </a:lnTo>
                <a:lnTo>
                  <a:pt x="120" y="360"/>
                </a:lnTo>
                <a:lnTo>
                  <a:pt x="112" y="360"/>
                </a:lnTo>
                <a:lnTo>
                  <a:pt x="96" y="392"/>
                </a:lnTo>
                <a:lnTo>
                  <a:pt x="96" y="400"/>
                </a:lnTo>
                <a:lnTo>
                  <a:pt x="88" y="408"/>
                </a:lnTo>
                <a:lnTo>
                  <a:pt x="80" y="408"/>
                </a:lnTo>
                <a:lnTo>
                  <a:pt x="80" y="432"/>
                </a:lnTo>
                <a:lnTo>
                  <a:pt x="72" y="440"/>
                </a:lnTo>
                <a:lnTo>
                  <a:pt x="72" y="448"/>
                </a:lnTo>
                <a:lnTo>
                  <a:pt x="48" y="488"/>
                </a:lnTo>
                <a:lnTo>
                  <a:pt x="48" y="504"/>
                </a:lnTo>
                <a:lnTo>
                  <a:pt x="40" y="520"/>
                </a:lnTo>
                <a:lnTo>
                  <a:pt x="40" y="544"/>
                </a:lnTo>
                <a:lnTo>
                  <a:pt x="32" y="544"/>
                </a:lnTo>
                <a:lnTo>
                  <a:pt x="32" y="560"/>
                </a:lnTo>
                <a:lnTo>
                  <a:pt x="32" y="568"/>
                </a:lnTo>
                <a:lnTo>
                  <a:pt x="24" y="568"/>
                </a:lnTo>
                <a:lnTo>
                  <a:pt x="24" y="584"/>
                </a:lnTo>
                <a:lnTo>
                  <a:pt x="24" y="600"/>
                </a:lnTo>
                <a:lnTo>
                  <a:pt x="8" y="600"/>
                </a:lnTo>
                <a:lnTo>
                  <a:pt x="8" y="608"/>
                </a:lnTo>
                <a:lnTo>
                  <a:pt x="8" y="624"/>
                </a:lnTo>
                <a:lnTo>
                  <a:pt x="0" y="624"/>
                </a:lnTo>
                <a:lnTo>
                  <a:pt x="0" y="632"/>
                </a:lnTo>
                <a:lnTo>
                  <a:pt x="0" y="648"/>
                </a:lnTo>
                <a:lnTo>
                  <a:pt x="0" y="664"/>
                </a:lnTo>
                <a:lnTo>
                  <a:pt x="0" y="688"/>
                </a:lnTo>
                <a:lnTo>
                  <a:pt x="0" y="704"/>
                </a:lnTo>
                <a:lnTo>
                  <a:pt x="0" y="712"/>
                </a:lnTo>
                <a:lnTo>
                  <a:pt x="0" y="720"/>
                </a:lnTo>
                <a:lnTo>
                  <a:pt x="8" y="720"/>
                </a:lnTo>
                <a:lnTo>
                  <a:pt x="8" y="744"/>
                </a:lnTo>
              </a:path>
            </a:pathLst>
          </a:custGeom>
          <a:noFill/>
          <a:ln w="88900">
            <a:solidFill>
              <a:schemeClr val="bg1"/>
            </a:solidFill>
            <a:prstDash val="solid"/>
            <a:round/>
            <a:headEnd/>
            <a:tailEnd/>
          </a:ln>
        </p:spPr>
        <p:txBody>
          <a:bodyPr/>
          <a:lstStyle/>
          <a:p>
            <a:endParaRPr lang="it-IT"/>
          </a:p>
        </p:txBody>
      </p:sp>
      <p:sp>
        <p:nvSpPr>
          <p:cNvPr id="39967" name="Freeform 31"/>
          <p:cNvSpPr>
            <a:spLocks/>
          </p:cNvSpPr>
          <p:nvPr/>
        </p:nvSpPr>
        <p:spPr bwMode="auto">
          <a:xfrm>
            <a:off x="6667500" y="2286000"/>
            <a:ext cx="850900" cy="1104900"/>
          </a:xfrm>
          <a:custGeom>
            <a:avLst/>
            <a:gdLst/>
            <a:ahLst/>
            <a:cxnLst>
              <a:cxn ang="0">
                <a:pos x="0" y="48"/>
              </a:cxn>
              <a:cxn ang="0">
                <a:pos x="0" y="72"/>
              </a:cxn>
              <a:cxn ang="0">
                <a:pos x="0" y="96"/>
              </a:cxn>
              <a:cxn ang="0">
                <a:pos x="8" y="104"/>
              </a:cxn>
              <a:cxn ang="0">
                <a:pos x="32" y="120"/>
              </a:cxn>
              <a:cxn ang="0">
                <a:pos x="48" y="128"/>
              </a:cxn>
              <a:cxn ang="0">
                <a:pos x="64" y="136"/>
              </a:cxn>
              <a:cxn ang="0">
                <a:pos x="88" y="152"/>
              </a:cxn>
              <a:cxn ang="0">
                <a:pos x="112" y="160"/>
              </a:cxn>
              <a:cxn ang="0">
                <a:pos x="128" y="168"/>
              </a:cxn>
              <a:cxn ang="0">
                <a:pos x="152" y="192"/>
              </a:cxn>
              <a:cxn ang="0">
                <a:pos x="168" y="208"/>
              </a:cxn>
              <a:cxn ang="0">
                <a:pos x="176" y="216"/>
              </a:cxn>
              <a:cxn ang="0">
                <a:pos x="184" y="224"/>
              </a:cxn>
              <a:cxn ang="0">
                <a:pos x="200" y="240"/>
              </a:cxn>
              <a:cxn ang="0">
                <a:pos x="240" y="280"/>
              </a:cxn>
              <a:cxn ang="0">
                <a:pos x="240" y="328"/>
              </a:cxn>
              <a:cxn ang="0">
                <a:pos x="264" y="376"/>
              </a:cxn>
              <a:cxn ang="0">
                <a:pos x="272" y="400"/>
              </a:cxn>
              <a:cxn ang="0">
                <a:pos x="320" y="464"/>
              </a:cxn>
              <a:cxn ang="0">
                <a:pos x="336" y="480"/>
              </a:cxn>
              <a:cxn ang="0">
                <a:pos x="360" y="488"/>
              </a:cxn>
              <a:cxn ang="0">
                <a:pos x="368" y="496"/>
              </a:cxn>
              <a:cxn ang="0">
                <a:pos x="392" y="512"/>
              </a:cxn>
              <a:cxn ang="0">
                <a:pos x="416" y="520"/>
              </a:cxn>
              <a:cxn ang="0">
                <a:pos x="440" y="520"/>
              </a:cxn>
              <a:cxn ang="0">
                <a:pos x="448" y="528"/>
              </a:cxn>
              <a:cxn ang="0">
                <a:pos x="456" y="544"/>
              </a:cxn>
              <a:cxn ang="0">
                <a:pos x="472" y="552"/>
              </a:cxn>
              <a:cxn ang="0">
                <a:pos x="480" y="560"/>
              </a:cxn>
              <a:cxn ang="0">
                <a:pos x="488" y="584"/>
              </a:cxn>
              <a:cxn ang="0">
                <a:pos x="504" y="600"/>
              </a:cxn>
              <a:cxn ang="0">
                <a:pos x="512" y="616"/>
              </a:cxn>
              <a:cxn ang="0">
                <a:pos x="520" y="640"/>
              </a:cxn>
              <a:cxn ang="0">
                <a:pos x="520" y="664"/>
              </a:cxn>
              <a:cxn ang="0">
                <a:pos x="536" y="672"/>
              </a:cxn>
              <a:cxn ang="0">
                <a:pos x="536" y="696"/>
              </a:cxn>
            </a:cxnLst>
            <a:rect l="0" t="0" r="r" b="b"/>
            <a:pathLst>
              <a:path w="536" h="696">
                <a:moveTo>
                  <a:pt x="0" y="0"/>
                </a:moveTo>
                <a:lnTo>
                  <a:pt x="0" y="48"/>
                </a:lnTo>
                <a:lnTo>
                  <a:pt x="0" y="64"/>
                </a:lnTo>
                <a:lnTo>
                  <a:pt x="0" y="72"/>
                </a:lnTo>
                <a:lnTo>
                  <a:pt x="0" y="88"/>
                </a:lnTo>
                <a:lnTo>
                  <a:pt x="0" y="96"/>
                </a:lnTo>
                <a:lnTo>
                  <a:pt x="8" y="96"/>
                </a:lnTo>
                <a:lnTo>
                  <a:pt x="8" y="104"/>
                </a:lnTo>
                <a:lnTo>
                  <a:pt x="24" y="120"/>
                </a:lnTo>
                <a:lnTo>
                  <a:pt x="32" y="120"/>
                </a:lnTo>
                <a:lnTo>
                  <a:pt x="32" y="128"/>
                </a:lnTo>
                <a:lnTo>
                  <a:pt x="48" y="128"/>
                </a:lnTo>
                <a:lnTo>
                  <a:pt x="56" y="136"/>
                </a:lnTo>
                <a:lnTo>
                  <a:pt x="64" y="136"/>
                </a:lnTo>
                <a:lnTo>
                  <a:pt x="80" y="152"/>
                </a:lnTo>
                <a:lnTo>
                  <a:pt x="88" y="152"/>
                </a:lnTo>
                <a:lnTo>
                  <a:pt x="96" y="160"/>
                </a:lnTo>
                <a:lnTo>
                  <a:pt x="112" y="160"/>
                </a:lnTo>
                <a:lnTo>
                  <a:pt x="120" y="168"/>
                </a:lnTo>
                <a:lnTo>
                  <a:pt x="128" y="168"/>
                </a:lnTo>
                <a:lnTo>
                  <a:pt x="144" y="184"/>
                </a:lnTo>
                <a:lnTo>
                  <a:pt x="152" y="192"/>
                </a:lnTo>
                <a:lnTo>
                  <a:pt x="168" y="192"/>
                </a:lnTo>
                <a:lnTo>
                  <a:pt x="168" y="208"/>
                </a:lnTo>
                <a:lnTo>
                  <a:pt x="176" y="208"/>
                </a:lnTo>
                <a:lnTo>
                  <a:pt x="176" y="216"/>
                </a:lnTo>
                <a:lnTo>
                  <a:pt x="184" y="216"/>
                </a:lnTo>
                <a:lnTo>
                  <a:pt x="184" y="224"/>
                </a:lnTo>
                <a:lnTo>
                  <a:pt x="200" y="224"/>
                </a:lnTo>
                <a:lnTo>
                  <a:pt x="200" y="240"/>
                </a:lnTo>
                <a:lnTo>
                  <a:pt x="200" y="280"/>
                </a:lnTo>
                <a:lnTo>
                  <a:pt x="240" y="280"/>
                </a:lnTo>
                <a:lnTo>
                  <a:pt x="240" y="304"/>
                </a:lnTo>
                <a:lnTo>
                  <a:pt x="240" y="328"/>
                </a:lnTo>
                <a:lnTo>
                  <a:pt x="240" y="336"/>
                </a:lnTo>
                <a:lnTo>
                  <a:pt x="264" y="376"/>
                </a:lnTo>
                <a:lnTo>
                  <a:pt x="264" y="392"/>
                </a:lnTo>
                <a:lnTo>
                  <a:pt x="272" y="400"/>
                </a:lnTo>
                <a:lnTo>
                  <a:pt x="320" y="424"/>
                </a:lnTo>
                <a:lnTo>
                  <a:pt x="320" y="464"/>
                </a:lnTo>
                <a:lnTo>
                  <a:pt x="328" y="480"/>
                </a:lnTo>
                <a:lnTo>
                  <a:pt x="336" y="480"/>
                </a:lnTo>
                <a:lnTo>
                  <a:pt x="352" y="488"/>
                </a:lnTo>
                <a:lnTo>
                  <a:pt x="360" y="488"/>
                </a:lnTo>
                <a:lnTo>
                  <a:pt x="368" y="488"/>
                </a:lnTo>
                <a:lnTo>
                  <a:pt x="368" y="496"/>
                </a:lnTo>
                <a:lnTo>
                  <a:pt x="384" y="496"/>
                </a:lnTo>
                <a:lnTo>
                  <a:pt x="392" y="512"/>
                </a:lnTo>
                <a:lnTo>
                  <a:pt x="408" y="512"/>
                </a:lnTo>
                <a:lnTo>
                  <a:pt x="416" y="520"/>
                </a:lnTo>
                <a:lnTo>
                  <a:pt x="424" y="520"/>
                </a:lnTo>
                <a:lnTo>
                  <a:pt x="440" y="520"/>
                </a:lnTo>
                <a:lnTo>
                  <a:pt x="440" y="528"/>
                </a:lnTo>
                <a:lnTo>
                  <a:pt x="448" y="528"/>
                </a:lnTo>
                <a:lnTo>
                  <a:pt x="448" y="544"/>
                </a:lnTo>
                <a:lnTo>
                  <a:pt x="456" y="544"/>
                </a:lnTo>
                <a:lnTo>
                  <a:pt x="456" y="552"/>
                </a:lnTo>
                <a:lnTo>
                  <a:pt x="472" y="552"/>
                </a:lnTo>
                <a:lnTo>
                  <a:pt x="472" y="560"/>
                </a:lnTo>
                <a:lnTo>
                  <a:pt x="480" y="560"/>
                </a:lnTo>
                <a:lnTo>
                  <a:pt x="480" y="576"/>
                </a:lnTo>
                <a:lnTo>
                  <a:pt x="488" y="584"/>
                </a:lnTo>
                <a:lnTo>
                  <a:pt x="488" y="600"/>
                </a:lnTo>
                <a:lnTo>
                  <a:pt x="504" y="600"/>
                </a:lnTo>
                <a:lnTo>
                  <a:pt x="504" y="608"/>
                </a:lnTo>
                <a:lnTo>
                  <a:pt x="512" y="616"/>
                </a:lnTo>
                <a:lnTo>
                  <a:pt x="512" y="632"/>
                </a:lnTo>
                <a:lnTo>
                  <a:pt x="520" y="640"/>
                </a:lnTo>
                <a:lnTo>
                  <a:pt x="520" y="648"/>
                </a:lnTo>
                <a:lnTo>
                  <a:pt x="520" y="664"/>
                </a:lnTo>
                <a:lnTo>
                  <a:pt x="536" y="664"/>
                </a:lnTo>
                <a:lnTo>
                  <a:pt x="536" y="672"/>
                </a:lnTo>
                <a:lnTo>
                  <a:pt x="536" y="680"/>
                </a:lnTo>
                <a:lnTo>
                  <a:pt x="536" y="696"/>
                </a:lnTo>
              </a:path>
            </a:pathLst>
          </a:custGeom>
          <a:noFill/>
          <a:ln w="88900">
            <a:solidFill>
              <a:schemeClr val="bg1"/>
            </a:solidFill>
            <a:prstDash val="solid"/>
            <a:round/>
            <a:headEnd/>
            <a:tailEnd/>
          </a:ln>
        </p:spPr>
        <p:txBody>
          <a:bodyPr/>
          <a:lstStyle/>
          <a:p>
            <a:endParaRPr lang="it-IT"/>
          </a:p>
        </p:txBody>
      </p:sp>
      <p:sp>
        <p:nvSpPr>
          <p:cNvPr id="39968" name="Rectangle 32"/>
          <p:cNvSpPr>
            <a:spLocks noChangeArrowheads="1"/>
          </p:cNvSpPr>
          <p:nvPr/>
        </p:nvSpPr>
        <p:spPr bwMode="auto">
          <a:xfrm>
            <a:off x="1371600" y="168275"/>
            <a:ext cx="6380163" cy="374650"/>
          </a:xfrm>
          <a:prstGeom prst="rect">
            <a:avLst/>
          </a:prstGeom>
          <a:noFill/>
          <a:ln w="9525">
            <a:solidFill>
              <a:schemeClr val="bg1"/>
            </a:solidFill>
            <a:miter lim="800000"/>
            <a:headEnd/>
            <a:tailEnd/>
          </a:ln>
        </p:spPr>
        <p:txBody>
          <a:bodyPr wrap="none" lIns="0" tIns="0" rIns="0" bIns="0">
            <a:spAutoFit/>
          </a:bodyPr>
          <a:lstStyle/>
          <a:p>
            <a:pPr algn="l"/>
            <a:r>
              <a:rPr lang="it-IT">
                <a:solidFill>
                  <a:srgbClr val="FFFF00"/>
                </a:solidFill>
              </a:rPr>
              <a:t> Diferenciación entre el shunt tipo 3 del 1+2 </a:t>
            </a:r>
            <a:endParaRPr lang="it-IT" b="0">
              <a:solidFill>
                <a:srgbClr val="FFFF00"/>
              </a:solidFill>
              <a:latin typeface="Times New Roman" charset="0"/>
            </a:endParaRPr>
          </a:p>
        </p:txBody>
      </p:sp>
      <p:grpSp>
        <p:nvGrpSpPr>
          <p:cNvPr id="2" name="Group 33"/>
          <p:cNvGrpSpPr>
            <a:grpSpLocks/>
          </p:cNvGrpSpPr>
          <p:nvPr/>
        </p:nvGrpSpPr>
        <p:grpSpPr bwMode="auto">
          <a:xfrm>
            <a:off x="6889750" y="2438400"/>
            <a:ext cx="1162050" cy="495300"/>
            <a:chOff x="4276" y="1568"/>
            <a:chExt cx="732" cy="312"/>
          </a:xfrm>
        </p:grpSpPr>
        <p:sp>
          <p:nvSpPr>
            <p:cNvPr id="39970" name="Rectangle 34"/>
            <p:cNvSpPr>
              <a:spLocks noChangeArrowheads="1"/>
            </p:cNvSpPr>
            <p:nvPr/>
          </p:nvSpPr>
          <p:spPr bwMode="auto">
            <a:xfrm>
              <a:off x="4952" y="1636"/>
              <a:ext cx="56" cy="224"/>
            </a:xfrm>
            <a:prstGeom prst="rect">
              <a:avLst/>
            </a:prstGeom>
            <a:solidFill>
              <a:srgbClr val="000000"/>
            </a:solidFill>
            <a:ln w="12700">
              <a:solidFill>
                <a:schemeClr val="bg1"/>
              </a:solidFill>
              <a:miter lim="800000"/>
              <a:headEnd/>
              <a:tailEnd/>
            </a:ln>
          </p:spPr>
          <p:txBody>
            <a:bodyPr/>
            <a:lstStyle/>
            <a:p>
              <a:endParaRPr lang="it-IT"/>
            </a:p>
          </p:txBody>
        </p:sp>
        <p:sp>
          <p:nvSpPr>
            <p:cNvPr id="39971" name="Freeform 35"/>
            <p:cNvSpPr>
              <a:spLocks/>
            </p:cNvSpPr>
            <p:nvPr/>
          </p:nvSpPr>
          <p:spPr bwMode="auto">
            <a:xfrm>
              <a:off x="4276" y="1568"/>
              <a:ext cx="640" cy="296"/>
            </a:xfrm>
            <a:custGeom>
              <a:avLst/>
              <a:gdLst/>
              <a:ahLst/>
              <a:cxnLst>
                <a:cxn ang="0">
                  <a:pos x="640" y="72"/>
                </a:cxn>
                <a:cxn ang="0">
                  <a:pos x="640" y="264"/>
                </a:cxn>
                <a:cxn ang="0">
                  <a:pos x="536" y="296"/>
                </a:cxn>
                <a:cxn ang="0">
                  <a:pos x="232" y="296"/>
                </a:cxn>
                <a:cxn ang="0">
                  <a:pos x="232" y="104"/>
                </a:cxn>
                <a:cxn ang="0">
                  <a:pos x="240" y="80"/>
                </a:cxn>
                <a:cxn ang="0">
                  <a:pos x="8" y="80"/>
                </a:cxn>
                <a:cxn ang="0">
                  <a:pos x="0" y="64"/>
                </a:cxn>
                <a:cxn ang="0">
                  <a:pos x="0" y="32"/>
                </a:cxn>
                <a:cxn ang="0">
                  <a:pos x="8" y="16"/>
                </a:cxn>
                <a:cxn ang="0">
                  <a:pos x="448" y="0"/>
                </a:cxn>
                <a:cxn ang="0">
                  <a:pos x="608" y="56"/>
                </a:cxn>
                <a:cxn ang="0">
                  <a:pos x="640" y="72"/>
                </a:cxn>
              </a:cxnLst>
              <a:rect l="0" t="0" r="r" b="b"/>
              <a:pathLst>
                <a:path w="640" h="296">
                  <a:moveTo>
                    <a:pt x="640" y="72"/>
                  </a:moveTo>
                  <a:lnTo>
                    <a:pt x="640" y="264"/>
                  </a:lnTo>
                  <a:lnTo>
                    <a:pt x="536" y="296"/>
                  </a:lnTo>
                  <a:lnTo>
                    <a:pt x="232" y="296"/>
                  </a:lnTo>
                  <a:lnTo>
                    <a:pt x="232" y="104"/>
                  </a:lnTo>
                  <a:lnTo>
                    <a:pt x="240" y="80"/>
                  </a:lnTo>
                  <a:lnTo>
                    <a:pt x="8" y="80"/>
                  </a:lnTo>
                  <a:lnTo>
                    <a:pt x="0" y="64"/>
                  </a:lnTo>
                  <a:lnTo>
                    <a:pt x="0" y="32"/>
                  </a:lnTo>
                  <a:lnTo>
                    <a:pt x="8" y="16"/>
                  </a:lnTo>
                  <a:lnTo>
                    <a:pt x="448" y="0"/>
                  </a:lnTo>
                  <a:lnTo>
                    <a:pt x="608" y="56"/>
                  </a:lnTo>
                  <a:lnTo>
                    <a:pt x="640" y="72"/>
                  </a:lnTo>
                  <a:close/>
                </a:path>
              </a:pathLst>
            </a:custGeom>
            <a:solidFill>
              <a:srgbClr val="FFFFFF"/>
            </a:solidFill>
            <a:ln w="12700">
              <a:solidFill>
                <a:schemeClr val="bg1"/>
              </a:solidFill>
              <a:prstDash val="solid"/>
              <a:round/>
              <a:headEnd/>
              <a:tailEnd/>
            </a:ln>
          </p:spPr>
          <p:txBody>
            <a:bodyPr/>
            <a:lstStyle/>
            <a:p>
              <a:endParaRPr lang="it-IT"/>
            </a:p>
          </p:txBody>
        </p:sp>
        <p:sp>
          <p:nvSpPr>
            <p:cNvPr id="39972" name="Freeform 36"/>
            <p:cNvSpPr>
              <a:spLocks/>
            </p:cNvSpPr>
            <p:nvPr/>
          </p:nvSpPr>
          <p:spPr bwMode="auto">
            <a:xfrm>
              <a:off x="4452" y="1768"/>
              <a:ext cx="208" cy="56"/>
            </a:xfrm>
            <a:custGeom>
              <a:avLst/>
              <a:gdLst/>
              <a:ahLst/>
              <a:cxnLst>
                <a:cxn ang="0">
                  <a:pos x="144" y="0"/>
                </a:cxn>
                <a:cxn ang="0">
                  <a:pos x="16" y="0"/>
                </a:cxn>
                <a:cxn ang="0">
                  <a:pos x="0" y="16"/>
                </a:cxn>
                <a:cxn ang="0">
                  <a:pos x="0" y="40"/>
                </a:cxn>
                <a:cxn ang="0">
                  <a:pos x="16" y="56"/>
                </a:cxn>
                <a:cxn ang="0">
                  <a:pos x="40" y="56"/>
                </a:cxn>
                <a:cxn ang="0">
                  <a:pos x="192" y="56"/>
                </a:cxn>
                <a:cxn ang="0">
                  <a:pos x="208" y="40"/>
                </a:cxn>
                <a:cxn ang="0">
                  <a:pos x="208" y="16"/>
                </a:cxn>
                <a:cxn ang="0">
                  <a:pos x="192" y="0"/>
                </a:cxn>
                <a:cxn ang="0">
                  <a:pos x="144" y="0"/>
                </a:cxn>
              </a:cxnLst>
              <a:rect l="0" t="0" r="r" b="b"/>
              <a:pathLst>
                <a:path w="208" h="56">
                  <a:moveTo>
                    <a:pt x="144" y="0"/>
                  </a:moveTo>
                  <a:lnTo>
                    <a:pt x="16" y="0"/>
                  </a:lnTo>
                  <a:lnTo>
                    <a:pt x="0" y="16"/>
                  </a:lnTo>
                  <a:lnTo>
                    <a:pt x="0" y="40"/>
                  </a:lnTo>
                  <a:lnTo>
                    <a:pt x="16" y="56"/>
                  </a:lnTo>
                  <a:lnTo>
                    <a:pt x="40" y="56"/>
                  </a:lnTo>
                  <a:lnTo>
                    <a:pt x="192" y="56"/>
                  </a:lnTo>
                  <a:lnTo>
                    <a:pt x="208" y="40"/>
                  </a:lnTo>
                  <a:lnTo>
                    <a:pt x="208" y="16"/>
                  </a:lnTo>
                  <a:lnTo>
                    <a:pt x="192" y="0"/>
                  </a:lnTo>
                  <a:lnTo>
                    <a:pt x="144" y="0"/>
                  </a:lnTo>
                  <a:close/>
                </a:path>
              </a:pathLst>
            </a:custGeom>
            <a:solidFill>
              <a:srgbClr val="FFFFFF"/>
            </a:solidFill>
            <a:ln w="12700">
              <a:solidFill>
                <a:schemeClr val="bg1"/>
              </a:solidFill>
              <a:prstDash val="solid"/>
              <a:round/>
              <a:headEnd/>
              <a:tailEnd/>
            </a:ln>
          </p:spPr>
          <p:txBody>
            <a:bodyPr/>
            <a:lstStyle/>
            <a:p>
              <a:endParaRPr lang="it-IT"/>
            </a:p>
          </p:txBody>
        </p:sp>
        <p:sp>
          <p:nvSpPr>
            <p:cNvPr id="39973" name="Freeform 37"/>
            <p:cNvSpPr>
              <a:spLocks/>
            </p:cNvSpPr>
            <p:nvPr/>
          </p:nvSpPr>
          <p:spPr bwMode="auto">
            <a:xfrm>
              <a:off x="4484" y="1824"/>
              <a:ext cx="168" cy="56"/>
            </a:xfrm>
            <a:custGeom>
              <a:avLst/>
              <a:gdLst/>
              <a:ahLst/>
              <a:cxnLst>
                <a:cxn ang="0">
                  <a:pos x="16" y="0"/>
                </a:cxn>
                <a:cxn ang="0">
                  <a:pos x="136" y="0"/>
                </a:cxn>
                <a:cxn ang="0">
                  <a:pos x="168" y="16"/>
                </a:cxn>
                <a:cxn ang="0">
                  <a:pos x="168" y="40"/>
                </a:cxn>
                <a:cxn ang="0">
                  <a:pos x="128" y="56"/>
                </a:cxn>
                <a:cxn ang="0">
                  <a:pos x="16" y="56"/>
                </a:cxn>
                <a:cxn ang="0">
                  <a:pos x="0" y="40"/>
                </a:cxn>
                <a:cxn ang="0">
                  <a:pos x="0" y="16"/>
                </a:cxn>
                <a:cxn ang="0">
                  <a:pos x="16" y="0"/>
                </a:cxn>
              </a:cxnLst>
              <a:rect l="0" t="0" r="r" b="b"/>
              <a:pathLst>
                <a:path w="168" h="56">
                  <a:moveTo>
                    <a:pt x="16" y="0"/>
                  </a:moveTo>
                  <a:lnTo>
                    <a:pt x="136" y="0"/>
                  </a:lnTo>
                  <a:lnTo>
                    <a:pt x="168" y="16"/>
                  </a:lnTo>
                  <a:lnTo>
                    <a:pt x="168" y="40"/>
                  </a:lnTo>
                  <a:lnTo>
                    <a:pt x="128" y="56"/>
                  </a:lnTo>
                  <a:lnTo>
                    <a:pt x="16" y="56"/>
                  </a:lnTo>
                  <a:lnTo>
                    <a:pt x="0" y="40"/>
                  </a:lnTo>
                  <a:lnTo>
                    <a:pt x="0" y="16"/>
                  </a:lnTo>
                  <a:lnTo>
                    <a:pt x="16" y="0"/>
                  </a:lnTo>
                  <a:close/>
                </a:path>
              </a:pathLst>
            </a:custGeom>
            <a:solidFill>
              <a:srgbClr val="FFFFFF"/>
            </a:solidFill>
            <a:ln w="12700">
              <a:solidFill>
                <a:schemeClr val="bg1"/>
              </a:solidFill>
              <a:prstDash val="solid"/>
              <a:round/>
              <a:headEnd/>
              <a:tailEnd/>
            </a:ln>
          </p:spPr>
          <p:txBody>
            <a:bodyPr/>
            <a:lstStyle/>
            <a:p>
              <a:endParaRPr lang="it-IT"/>
            </a:p>
          </p:txBody>
        </p:sp>
        <p:sp>
          <p:nvSpPr>
            <p:cNvPr id="39974" name="Freeform 38"/>
            <p:cNvSpPr>
              <a:spLocks/>
            </p:cNvSpPr>
            <p:nvPr/>
          </p:nvSpPr>
          <p:spPr bwMode="auto">
            <a:xfrm>
              <a:off x="4444" y="1688"/>
              <a:ext cx="216" cy="80"/>
            </a:xfrm>
            <a:custGeom>
              <a:avLst/>
              <a:gdLst/>
              <a:ahLst/>
              <a:cxnLst>
                <a:cxn ang="0">
                  <a:pos x="200" y="8"/>
                </a:cxn>
                <a:cxn ang="0">
                  <a:pos x="24" y="0"/>
                </a:cxn>
                <a:cxn ang="0">
                  <a:pos x="0" y="16"/>
                </a:cxn>
                <a:cxn ang="0">
                  <a:pos x="0" y="64"/>
                </a:cxn>
                <a:cxn ang="0">
                  <a:pos x="32" y="80"/>
                </a:cxn>
                <a:cxn ang="0">
                  <a:pos x="200" y="80"/>
                </a:cxn>
                <a:cxn ang="0">
                  <a:pos x="216" y="64"/>
                </a:cxn>
                <a:cxn ang="0">
                  <a:pos x="216" y="16"/>
                </a:cxn>
                <a:cxn ang="0">
                  <a:pos x="200" y="8"/>
                </a:cxn>
              </a:cxnLst>
              <a:rect l="0" t="0" r="r" b="b"/>
              <a:pathLst>
                <a:path w="216" h="80">
                  <a:moveTo>
                    <a:pt x="200" y="8"/>
                  </a:moveTo>
                  <a:lnTo>
                    <a:pt x="24" y="0"/>
                  </a:lnTo>
                  <a:lnTo>
                    <a:pt x="0" y="16"/>
                  </a:lnTo>
                  <a:lnTo>
                    <a:pt x="0" y="64"/>
                  </a:lnTo>
                  <a:lnTo>
                    <a:pt x="32" y="80"/>
                  </a:lnTo>
                  <a:lnTo>
                    <a:pt x="200" y="80"/>
                  </a:lnTo>
                  <a:lnTo>
                    <a:pt x="216" y="64"/>
                  </a:lnTo>
                  <a:lnTo>
                    <a:pt x="216" y="16"/>
                  </a:lnTo>
                  <a:lnTo>
                    <a:pt x="200" y="8"/>
                  </a:lnTo>
                  <a:close/>
                </a:path>
              </a:pathLst>
            </a:custGeom>
            <a:solidFill>
              <a:srgbClr val="FFFFFF"/>
            </a:solidFill>
            <a:ln w="12700">
              <a:solidFill>
                <a:schemeClr val="bg1"/>
              </a:solidFill>
              <a:prstDash val="solid"/>
              <a:round/>
              <a:headEnd/>
              <a:tailEnd/>
            </a:ln>
          </p:spPr>
          <p:txBody>
            <a:bodyPr/>
            <a:lstStyle/>
            <a:p>
              <a:endParaRPr lang="it-IT"/>
            </a:p>
          </p:txBody>
        </p:sp>
        <p:sp>
          <p:nvSpPr>
            <p:cNvPr id="39975" name="Freeform 39"/>
            <p:cNvSpPr>
              <a:spLocks/>
            </p:cNvSpPr>
            <p:nvPr/>
          </p:nvSpPr>
          <p:spPr bwMode="auto">
            <a:xfrm>
              <a:off x="4468" y="1568"/>
              <a:ext cx="448" cy="184"/>
            </a:xfrm>
            <a:custGeom>
              <a:avLst/>
              <a:gdLst/>
              <a:ahLst/>
              <a:cxnLst>
                <a:cxn ang="0">
                  <a:pos x="280" y="0"/>
                </a:cxn>
                <a:cxn ang="0">
                  <a:pos x="144" y="0"/>
                </a:cxn>
                <a:cxn ang="0">
                  <a:pos x="0" y="80"/>
                </a:cxn>
                <a:cxn ang="0">
                  <a:pos x="24" y="120"/>
                </a:cxn>
                <a:cxn ang="0">
                  <a:pos x="72" y="128"/>
                </a:cxn>
                <a:cxn ang="0">
                  <a:pos x="112" y="120"/>
                </a:cxn>
                <a:cxn ang="0">
                  <a:pos x="144" y="104"/>
                </a:cxn>
                <a:cxn ang="0">
                  <a:pos x="152" y="96"/>
                </a:cxn>
                <a:cxn ang="0">
                  <a:pos x="224" y="96"/>
                </a:cxn>
                <a:cxn ang="0">
                  <a:pos x="256" y="136"/>
                </a:cxn>
                <a:cxn ang="0">
                  <a:pos x="336" y="184"/>
                </a:cxn>
                <a:cxn ang="0">
                  <a:pos x="448" y="184"/>
                </a:cxn>
                <a:cxn ang="0">
                  <a:pos x="448" y="72"/>
                </a:cxn>
                <a:cxn ang="0">
                  <a:pos x="280" y="0"/>
                </a:cxn>
              </a:cxnLst>
              <a:rect l="0" t="0" r="r" b="b"/>
              <a:pathLst>
                <a:path w="448" h="184">
                  <a:moveTo>
                    <a:pt x="280" y="0"/>
                  </a:moveTo>
                  <a:lnTo>
                    <a:pt x="144" y="0"/>
                  </a:lnTo>
                  <a:lnTo>
                    <a:pt x="0" y="80"/>
                  </a:lnTo>
                  <a:lnTo>
                    <a:pt x="24" y="120"/>
                  </a:lnTo>
                  <a:lnTo>
                    <a:pt x="72" y="128"/>
                  </a:lnTo>
                  <a:lnTo>
                    <a:pt x="112" y="120"/>
                  </a:lnTo>
                  <a:lnTo>
                    <a:pt x="144" y="104"/>
                  </a:lnTo>
                  <a:lnTo>
                    <a:pt x="152" y="96"/>
                  </a:lnTo>
                  <a:lnTo>
                    <a:pt x="224" y="96"/>
                  </a:lnTo>
                  <a:lnTo>
                    <a:pt x="256" y="136"/>
                  </a:lnTo>
                  <a:lnTo>
                    <a:pt x="336" y="184"/>
                  </a:lnTo>
                  <a:lnTo>
                    <a:pt x="448" y="184"/>
                  </a:lnTo>
                  <a:lnTo>
                    <a:pt x="448" y="72"/>
                  </a:lnTo>
                  <a:lnTo>
                    <a:pt x="280" y="0"/>
                  </a:lnTo>
                  <a:close/>
                </a:path>
              </a:pathLst>
            </a:custGeom>
            <a:solidFill>
              <a:srgbClr val="FFFFFF"/>
            </a:solidFill>
            <a:ln w="12700">
              <a:solidFill>
                <a:schemeClr val="bg1"/>
              </a:solidFill>
              <a:prstDash val="solid"/>
              <a:round/>
              <a:headEnd/>
              <a:tailEnd/>
            </a:ln>
          </p:spPr>
          <p:txBody>
            <a:bodyPr/>
            <a:lstStyle/>
            <a:p>
              <a:endParaRPr lang="it-IT"/>
            </a:p>
          </p:txBody>
        </p:sp>
      </p:grpSp>
      <p:grpSp>
        <p:nvGrpSpPr>
          <p:cNvPr id="3" name="Group 40"/>
          <p:cNvGrpSpPr>
            <a:grpSpLocks/>
          </p:cNvGrpSpPr>
          <p:nvPr/>
        </p:nvGrpSpPr>
        <p:grpSpPr bwMode="auto">
          <a:xfrm>
            <a:off x="5302250" y="4483100"/>
            <a:ext cx="1149350" cy="495300"/>
            <a:chOff x="3304" y="2824"/>
            <a:chExt cx="724" cy="312"/>
          </a:xfrm>
        </p:grpSpPr>
        <p:sp>
          <p:nvSpPr>
            <p:cNvPr id="39977" name="Rectangle 41"/>
            <p:cNvSpPr>
              <a:spLocks noChangeArrowheads="1"/>
            </p:cNvSpPr>
            <p:nvPr/>
          </p:nvSpPr>
          <p:spPr bwMode="auto">
            <a:xfrm>
              <a:off x="3304" y="2892"/>
              <a:ext cx="56" cy="224"/>
            </a:xfrm>
            <a:prstGeom prst="rect">
              <a:avLst/>
            </a:prstGeom>
            <a:solidFill>
              <a:srgbClr val="000000"/>
            </a:solidFill>
            <a:ln w="12700">
              <a:solidFill>
                <a:schemeClr val="bg1"/>
              </a:solidFill>
              <a:miter lim="800000"/>
              <a:headEnd/>
              <a:tailEnd/>
            </a:ln>
          </p:spPr>
          <p:txBody>
            <a:bodyPr/>
            <a:lstStyle/>
            <a:p>
              <a:endParaRPr lang="it-IT"/>
            </a:p>
          </p:txBody>
        </p:sp>
        <p:sp>
          <p:nvSpPr>
            <p:cNvPr id="39978" name="Freeform 42"/>
            <p:cNvSpPr>
              <a:spLocks/>
            </p:cNvSpPr>
            <p:nvPr/>
          </p:nvSpPr>
          <p:spPr bwMode="auto">
            <a:xfrm>
              <a:off x="3388" y="2824"/>
              <a:ext cx="640" cy="296"/>
            </a:xfrm>
            <a:custGeom>
              <a:avLst/>
              <a:gdLst/>
              <a:ahLst/>
              <a:cxnLst>
                <a:cxn ang="0">
                  <a:pos x="0" y="72"/>
                </a:cxn>
                <a:cxn ang="0">
                  <a:pos x="0" y="264"/>
                </a:cxn>
                <a:cxn ang="0">
                  <a:pos x="104" y="296"/>
                </a:cxn>
                <a:cxn ang="0">
                  <a:pos x="408" y="296"/>
                </a:cxn>
                <a:cxn ang="0">
                  <a:pos x="408" y="104"/>
                </a:cxn>
                <a:cxn ang="0">
                  <a:pos x="400" y="80"/>
                </a:cxn>
                <a:cxn ang="0">
                  <a:pos x="632" y="80"/>
                </a:cxn>
                <a:cxn ang="0">
                  <a:pos x="640" y="64"/>
                </a:cxn>
                <a:cxn ang="0">
                  <a:pos x="640" y="32"/>
                </a:cxn>
                <a:cxn ang="0">
                  <a:pos x="632" y="16"/>
                </a:cxn>
                <a:cxn ang="0">
                  <a:pos x="192" y="0"/>
                </a:cxn>
                <a:cxn ang="0">
                  <a:pos x="32" y="56"/>
                </a:cxn>
                <a:cxn ang="0">
                  <a:pos x="0" y="72"/>
                </a:cxn>
              </a:cxnLst>
              <a:rect l="0" t="0" r="r" b="b"/>
              <a:pathLst>
                <a:path w="640" h="296">
                  <a:moveTo>
                    <a:pt x="0" y="72"/>
                  </a:moveTo>
                  <a:lnTo>
                    <a:pt x="0" y="264"/>
                  </a:lnTo>
                  <a:lnTo>
                    <a:pt x="104" y="296"/>
                  </a:lnTo>
                  <a:lnTo>
                    <a:pt x="408" y="296"/>
                  </a:lnTo>
                  <a:lnTo>
                    <a:pt x="408" y="104"/>
                  </a:lnTo>
                  <a:lnTo>
                    <a:pt x="400" y="80"/>
                  </a:lnTo>
                  <a:lnTo>
                    <a:pt x="632" y="80"/>
                  </a:lnTo>
                  <a:lnTo>
                    <a:pt x="640" y="64"/>
                  </a:lnTo>
                  <a:lnTo>
                    <a:pt x="640" y="32"/>
                  </a:lnTo>
                  <a:lnTo>
                    <a:pt x="632" y="16"/>
                  </a:lnTo>
                  <a:lnTo>
                    <a:pt x="192" y="0"/>
                  </a:lnTo>
                  <a:lnTo>
                    <a:pt x="32" y="56"/>
                  </a:lnTo>
                  <a:lnTo>
                    <a:pt x="0" y="72"/>
                  </a:lnTo>
                  <a:close/>
                </a:path>
              </a:pathLst>
            </a:custGeom>
            <a:solidFill>
              <a:srgbClr val="FFFFFF"/>
            </a:solidFill>
            <a:ln w="12700">
              <a:solidFill>
                <a:schemeClr val="bg1"/>
              </a:solidFill>
              <a:prstDash val="solid"/>
              <a:round/>
              <a:headEnd/>
              <a:tailEnd/>
            </a:ln>
          </p:spPr>
          <p:txBody>
            <a:bodyPr/>
            <a:lstStyle/>
            <a:p>
              <a:endParaRPr lang="it-IT"/>
            </a:p>
          </p:txBody>
        </p:sp>
        <p:sp>
          <p:nvSpPr>
            <p:cNvPr id="39979" name="Freeform 43"/>
            <p:cNvSpPr>
              <a:spLocks/>
            </p:cNvSpPr>
            <p:nvPr/>
          </p:nvSpPr>
          <p:spPr bwMode="auto">
            <a:xfrm>
              <a:off x="3644" y="3024"/>
              <a:ext cx="208" cy="56"/>
            </a:xfrm>
            <a:custGeom>
              <a:avLst/>
              <a:gdLst/>
              <a:ahLst/>
              <a:cxnLst>
                <a:cxn ang="0">
                  <a:pos x="64" y="0"/>
                </a:cxn>
                <a:cxn ang="0">
                  <a:pos x="192" y="0"/>
                </a:cxn>
                <a:cxn ang="0">
                  <a:pos x="208" y="16"/>
                </a:cxn>
                <a:cxn ang="0">
                  <a:pos x="208" y="40"/>
                </a:cxn>
                <a:cxn ang="0">
                  <a:pos x="192" y="56"/>
                </a:cxn>
                <a:cxn ang="0">
                  <a:pos x="168" y="56"/>
                </a:cxn>
                <a:cxn ang="0">
                  <a:pos x="16" y="56"/>
                </a:cxn>
                <a:cxn ang="0">
                  <a:pos x="0" y="40"/>
                </a:cxn>
                <a:cxn ang="0">
                  <a:pos x="0" y="16"/>
                </a:cxn>
                <a:cxn ang="0">
                  <a:pos x="16" y="0"/>
                </a:cxn>
                <a:cxn ang="0">
                  <a:pos x="64" y="0"/>
                </a:cxn>
              </a:cxnLst>
              <a:rect l="0" t="0" r="r" b="b"/>
              <a:pathLst>
                <a:path w="208" h="56">
                  <a:moveTo>
                    <a:pt x="64" y="0"/>
                  </a:moveTo>
                  <a:lnTo>
                    <a:pt x="192" y="0"/>
                  </a:lnTo>
                  <a:lnTo>
                    <a:pt x="208" y="16"/>
                  </a:lnTo>
                  <a:lnTo>
                    <a:pt x="208" y="40"/>
                  </a:lnTo>
                  <a:lnTo>
                    <a:pt x="192" y="56"/>
                  </a:lnTo>
                  <a:lnTo>
                    <a:pt x="168" y="56"/>
                  </a:lnTo>
                  <a:lnTo>
                    <a:pt x="16" y="56"/>
                  </a:lnTo>
                  <a:lnTo>
                    <a:pt x="0" y="40"/>
                  </a:lnTo>
                  <a:lnTo>
                    <a:pt x="0" y="16"/>
                  </a:lnTo>
                  <a:lnTo>
                    <a:pt x="16" y="0"/>
                  </a:lnTo>
                  <a:lnTo>
                    <a:pt x="64" y="0"/>
                  </a:lnTo>
                  <a:close/>
                </a:path>
              </a:pathLst>
            </a:custGeom>
            <a:solidFill>
              <a:srgbClr val="FFFFFF"/>
            </a:solidFill>
            <a:ln w="12700">
              <a:solidFill>
                <a:schemeClr val="bg1"/>
              </a:solidFill>
              <a:prstDash val="solid"/>
              <a:round/>
              <a:headEnd/>
              <a:tailEnd/>
            </a:ln>
          </p:spPr>
          <p:txBody>
            <a:bodyPr/>
            <a:lstStyle/>
            <a:p>
              <a:endParaRPr lang="it-IT"/>
            </a:p>
          </p:txBody>
        </p:sp>
        <p:sp>
          <p:nvSpPr>
            <p:cNvPr id="39980" name="Freeform 44"/>
            <p:cNvSpPr>
              <a:spLocks/>
            </p:cNvSpPr>
            <p:nvPr/>
          </p:nvSpPr>
          <p:spPr bwMode="auto">
            <a:xfrm>
              <a:off x="3652" y="3080"/>
              <a:ext cx="168" cy="56"/>
            </a:xfrm>
            <a:custGeom>
              <a:avLst/>
              <a:gdLst/>
              <a:ahLst/>
              <a:cxnLst>
                <a:cxn ang="0">
                  <a:pos x="152" y="0"/>
                </a:cxn>
                <a:cxn ang="0">
                  <a:pos x="32" y="0"/>
                </a:cxn>
                <a:cxn ang="0">
                  <a:pos x="0" y="16"/>
                </a:cxn>
                <a:cxn ang="0">
                  <a:pos x="0" y="40"/>
                </a:cxn>
                <a:cxn ang="0">
                  <a:pos x="40" y="56"/>
                </a:cxn>
                <a:cxn ang="0">
                  <a:pos x="152" y="56"/>
                </a:cxn>
                <a:cxn ang="0">
                  <a:pos x="168" y="40"/>
                </a:cxn>
                <a:cxn ang="0">
                  <a:pos x="168" y="16"/>
                </a:cxn>
                <a:cxn ang="0">
                  <a:pos x="152" y="0"/>
                </a:cxn>
              </a:cxnLst>
              <a:rect l="0" t="0" r="r" b="b"/>
              <a:pathLst>
                <a:path w="168" h="56">
                  <a:moveTo>
                    <a:pt x="152" y="0"/>
                  </a:moveTo>
                  <a:lnTo>
                    <a:pt x="32" y="0"/>
                  </a:lnTo>
                  <a:lnTo>
                    <a:pt x="0" y="16"/>
                  </a:lnTo>
                  <a:lnTo>
                    <a:pt x="0" y="40"/>
                  </a:lnTo>
                  <a:lnTo>
                    <a:pt x="40" y="56"/>
                  </a:lnTo>
                  <a:lnTo>
                    <a:pt x="152" y="56"/>
                  </a:lnTo>
                  <a:lnTo>
                    <a:pt x="168" y="40"/>
                  </a:lnTo>
                  <a:lnTo>
                    <a:pt x="168" y="16"/>
                  </a:lnTo>
                  <a:lnTo>
                    <a:pt x="152" y="0"/>
                  </a:lnTo>
                  <a:close/>
                </a:path>
              </a:pathLst>
            </a:custGeom>
            <a:solidFill>
              <a:srgbClr val="FFFFFF"/>
            </a:solidFill>
            <a:ln w="12700">
              <a:solidFill>
                <a:schemeClr val="bg1"/>
              </a:solidFill>
              <a:prstDash val="solid"/>
              <a:round/>
              <a:headEnd/>
              <a:tailEnd/>
            </a:ln>
          </p:spPr>
          <p:txBody>
            <a:bodyPr/>
            <a:lstStyle/>
            <a:p>
              <a:endParaRPr lang="it-IT"/>
            </a:p>
          </p:txBody>
        </p:sp>
        <p:sp>
          <p:nvSpPr>
            <p:cNvPr id="39981" name="Freeform 45"/>
            <p:cNvSpPr>
              <a:spLocks/>
            </p:cNvSpPr>
            <p:nvPr/>
          </p:nvSpPr>
          <p:spPr bwMode="auto">
            <a:xfrm>
              <a:off x="3644" y="2944"/>
              <a:ext cx="216" cy="80"/>
            </a:xfrm>
            <a:custGeom>
              <a:avLst/>
              <a:gdLst/>
              <a:ahLst/>
              <a:cxnLst>
                <a:cxn ang="0">
                  <a:pos x="16" y="8"/>
                </a:cxn>
                <a:cxn ang="0">
                  <a:pos x="192" y="0"/>
                </a:cxn>
                <a:cxn ang="0">
                  <a:pos x="216" y="16"/>
                </a:cxn>
                <a:cxn ang="0">
                  <a:pos x="216" y="64"/>
                </a:cxn>
                <a:cxn ang="0">
                  <a:pos x="184" y="80"/>
                </a:cxn>
                <a:cxn ang="0">
                  <a:pos x="16" y="80"/>
                </a:cxn>
                <a:cxn ang="0">
                  <a:pos x="0" y="64"/>
                </a:cxn>
                <a:cxn ang="0">
                  <a:pos x="0" y="16"/>
                </a:cxn>
                <a:cxn ang="0">
                  <a:pos x="16" y="8"/>
                </a:cxn>
              </a:cxnLst>
              <a:rect l="0" t="0" r="r" b="b"/>
              <a:pathLst>
                <a:path w="216" h="80">
                  <a:moveTo>
                    <a:pt x="16" y="8"/>
                  </a:moveTo>
                  <a:lnTo>
                    <a:pt x="192" y="0"/>
                  </a:lnTo>
                  <a:lnTo>
                    <a:pt x="216" y="16"/>
                  </a:lnTo>
                  <a:lnTo>
                    <a:pt x="216" y="64"/>
                  </a:lnTo>
                  <a:lnTo>
                    <a:pt x="184" y="80"/>
                  </a:lnTo>
                  <a:lnTo>
                    <a:pt x="16" y="80"/>
                  </a:lnTo>
                  <a:lnTo>
                    <a:pt x="0" y="64"/>
                  </a:lnTo>
                  <a:lnTo>
                    <a:pt x="0" y="16"/>
                  </a:lnTo>
                  <a:lnTo>
                    <a:pt x="16" y="8"/>
                  </a:lnTo>
                  <a:close/>
                </a:path>
              </a:pathLst>
            </a:custGeom>
            <a:solidFill>
              <a:srgbClr val="FFFFFF"/>
            </a:solidFill>
            <a:ln w="12700">
              <a:solidFill>
                <a:schemeClr val="bg1"/>
              </a:solidFill>
              <a:prstDash val="solid"/>
              <a:round/>
              <a:headEnd/>
              <a:tailEnd/>
            </a:ln>
          </p:spPr>
          <p:txBody>
            <a:bodyPr/>
            <a:lstStyle/>
            <a:p>
              <a:endParaRPr lang="it-IT"/>
            </a:p>
          </p:txBody>
        </p:sp>
        <p:sp>
          <p:nvSpPr>
            <p:cNvPr id="39982" name="Freeform 46"/>
            <p:cNvSpPr>
              <a:spLocks/>
            </p:cNvSpPr>
            <p:nvPr/>
          </p:nvSpPr>
          <p:spPr bwMode="auto">
            <a:xfrm>
              <a:off x="3388" y="2824"/>
              <a:ext cx="448" cy="184"/>
            </a:xfrm>
            <a:custGeom>
              <a:avLst/>
              <a:gdLst/>
              <a:ahLst/>
              <a:cxnLst>
                <a:cxn ang="0">
                  <a:pos x="168" y="0"/>
                </a:cxn>
                <a:cxn ang="0">
                  <a:pos x="304" y="0"/>
                </a:cxn>
                <a:cxn ang="0">
                  <a:pos x="448" y="80"/>
                </a:cxn>
                <a:cxn ang="0">
                  <a:pos x="424" y="120"/>
                </a:cxn>
                <a:cxn ang="0">
                  <a:pos x="376" y="128"/>
                </a:cxn>
                <a:cxn ang="0">
                  <a:pos x="336" y="120"/>
                </a:cxn>
                <a:cxn ang="0">
                  <a:pos x="304" y="104"/>
                </a:cxn>
                <a:cxn ang="0">
                  <a:pos x="296" y="96"/>
                </a:cxn>
                <a:cxn ang="0">
                  <a:pos x="224" y="96"/>
                </a:cxn>
                <a:cxn ang="0">
                  <a:pos x="192" y="136"/>
                </a:cxn>
                <a:cxn ang="0">
                  <a:pos x="112" y="184"/>
                </a:cxn>
                <a:cxn ang="0">
                  <a:pos x="0" y="184"/>
                </a:cxn>
                <a:cxn ang="0">
                  <a:pos x="0" y="72"/>
                </a:cxn>
                <a:cxn ang="0">
                  <a:pos x="168" y="0"/>
                </a:cxn>
              </a:cxnLst>
              <a:rect l="0" t="0" r="r" b="b"/>
              <a:pathLst>
                <a:path w="448" h="184">
                  <a:moveTo>
                    <a:pt x="168" y="0"/>
                  </a:moveTo>
                  <a:lnTo>
                    <a:pt x="304" y="0"/>
                  </a:lnTo>
                  <a:lnTo>
                    <a:pt x="448" y="80"/>
                  </a:lnTo>
                  <a:lnTo>
                    <a:pt x="424" y="120"/>
                  </a:lnTo>
                  <a:lnTo>
                    <a:pt x="376" y="128"/>
                  </a:lnTo>
                  <a:lnTo>
                    <a:pt x="336" y="120"/>
                  </a:lnTo>
                  <a:lnTo>
                    <a:pt x="304" y="104"/>
                  </a:lnTo>
                  <a:lnTo>
                    <a:pt x="296" y="96"/>
                  </a:lnTo>
                  <a:lnTo>
                    <a:pt x="224" y="96"/>
                  </a:lnTo>
                  <a:lnTo>
                    <a:pt x="192" y="136"/>
                  </a:lnTo>
                  <a:lnTo>
                    <a:pt x="112" y="184"/>
                  </a:lnTo>
                  <a:lnTo>
                    <a:pt x="0" y="184"/>
                  </a:lnTo>
                  <a:lnTo>
                    <a:pt x="0" y="72"/>
                  </a:lnTo>
                  <a:lnTo>
                    <a:pt x="168" y="0"/>
                  </a:lnTo>
                  <a:close/>
                </a:path>
              </a:pathLst>
            </a:custGeom>
            <a:solidFill>
              <a:srgbClr val="FFFFFF"/>
            </a:solidFill>
            <a:ln w="12700">
              <a:solidFill>
                <a:schemeClr val="bg1"/>
              </a:solidFill>
              <a:prstDash val="solid"/>
              <a:round/>
              <a:headEnd/>
              <a:tailEnd/>
            </a:ln>
          </p:spPr>
          <p:txBody>
            <a:bodyPr/>
            <a:lstStyle/>
            <a:p>
              <a:endParaRPr lang="it-IT"/>
            </a:p>
          </p:txBody>
        </p:sp>
      </p:grpSp>
      <p:sp>
        <p:nvSpPr>
          <p:cNvPr id="39983" name="Line 47"/>
          <p:cNvSpPr>
            <a:spLocks noChangeShapeType="1"/>
          </p:cNvSpPr>
          <p:nvPr/>
        </p:nvSpPr>
        <p:spPr bwMode="auto">
          <a:xfrm>
            <a:off x="6870700" y="5041900"/>
            <a:ext cx="2095500" cy="1588"/>
          </a:xfrm>
          <a:prstGeom prst="line">
            <a:avLst/>
          </a:prstGeom>
          <a:noFill/>
          <a:ln w="50800">
            <a:solidFill>
              <a:schemeClr val="bg1"/>
            </a:solidFill>
            <a:round/>
            <a:headEnd/>
            <a:tailEnd/>
          </a:ln>
        </p:spPr>
        <p:txBody>
          <a:bodyPr/>
          <a:lstStyle/>
          <a:p>
            <a:endParaRPr lang="it-IT"/>
          </a:p>
        </p:txBody>
      </p:sp>
      <p:sp>
        <p:nvSpPr>
          <p:cNvPr id="39984" name="Oval 48"/>
          <p:cNvSpPr>
            <a:spLocks noChangeArrowheads="1"/>
          </p:cNvSpPr>
          <p:nvPr/>
        </p:nvSpPr>
        <p:spPr bwMode="auto">
          <a:xfrm>
            <a:off x="1416050" y="541655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39985" name="Oval 49"/>
          <p:cNvSpPr>
            <a:spLocks noChangeArrowheads="1"/>
          </p:cNvSpPr>
          <p:nvPr/>
        </p:nvSpPr>
        <p:spPr bwMode="auto">
          <a:xfrm>
            <a:off x="7448550" y="340995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39986" name="Oval 50"/>
          <p:cNvSpPr>
            <a:spLocks noChangeArrowheads="1"/>
          </p:cNvSpPr>
          <p:nvPr/>
        </p:nvSpPr>
        <p:spPr bwMode="auto">
          <a:xfrm>
            <a:off x="6026150" y="539115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39989" name="Line 53"/>
          <p:cNvSpPr>
            <a:spLocks noChangeShapeType="1"/>
          </p:cNvSpPr>
          <p:nvPr/>
        </p:nvSpPr>
        <p:spPr bwMode="auto">
          <a:xfrm flipV="1">
            <a:off x="1200150" y="838200"/>
            <a:ext cx="0" cy="5562600"/>
          </a:xfrm>
          <a:prstGeom prst="line">
            <a:avLst/>
          </a:prstGeom>
          <a:noFill/>
          <a:ln w="76200">
            <a:solidFill>
              <a:schemeClr val="bg1"/>
            </a:solidFill>
            <a:round/>
            <a:headEnd/>
            <a:tailEnd type="triangle" w="med" len="med"/>
          </a:ln>
          <a:effectLst/>
        </p:spPr>
        <p:txBody>
          <a:bodyPr/>
          <a:lstStyle/>
          <a:p>
            <a:endParaRPr lang="it-IT"/>
          </a:p>
        </p:txBody>
      </p:sp>
      <p:sp>
        <p:nvSpPr>
          <p:cNvPr id="39990" name="Line 54"/>
          <p:cNvSpPr>
            <a:spLocks noChangeShapeType="1"/>
          </p:cNvSpPr>
          <p:nvPr/>
        </p:nvSpPr>
        <p:spPr bwMode="auto">
          <a:xfrm flipV="1">
            <a:off x="5791200" y="609600"/>
            <a:ext cx="0" cy="5638800"/>
          </a:xfrm>
          <a:prstGeom prst="line">
            <a:avLst/>
          </a:prstGeom>
          <a:noFill/>
          <a:ln w="76200">
            <a:solidFill>
              <a:schemeClr val="bg1"/>
            </a:solidFill>
            <a:round/>
            <a:headEnd/>
            <a:tailEnd type="triangle" w="med" len="med"/>
          </a:ln>
          <a:effectLst/>
        </p:spPr>
        <p:txBody>
          <a:bodyPr/>
          <a:lstStyle/>
          <a:p>
            <a:endParaRPr lang="it-IT"/>
          </a:p>
        </p:txBody>
      </p:sp>
      <p:sp>
        <p:nvSpPr>
          <p:cNvPr id="39995" name="Line 59"/>
          <p:cNvSpPr>
            <a:spLocks noChangeShapeType="1"/>
          </p:cNvSpPr>
          <p:nvPr/>
        </p:nvSpPr>
        <p:spPr bwMode="auto">
          <a:xfrm flipV="1">
            <a:off x="1828800" y="2514600"/>
            <a:ext cx="0" cy="1524000"/>
          </a:xfrm>
          <a:prstGeom prst="line">
            <a:avLst/>
          </a:prstGeom>
          <a:noFill/>
          <a:ln w="28575">
            <a:solidFill>
              <a:schemeClr val="bg1"/>
            </a:solidFill>
            <a:round/>
            <a:headEnd/>
            <a:tailEnd type="triangle" w="med" len="med"/>
          </a:ln>
          <a:effectLst/>
        </p:spPr>
        <p:txBody>
          <a:bodyPr/>
          <a:lstStyle/>
          <a:p>
            <a:endParaRPr lang="it-IT"/>
          </a:p>
        </p:txBody>
      </p:sp>
      <p:sp>
        <p:nvSpPr>
          <p:cNvPr id="39996" name="Line 60"/>
          <p:cNvSpPr>
            <a:spLocks noChangeShapeType="1"/>
          </p:cNvSpPr>
          <p:nvPr/>
        </p:nvSpPr>
        <p:spPr bwMode="auto">
          <a:xfrm flipH="1" flipV="1">
            <a:off x="1352550" y="1828800"/>
            <a:ext cx="381000" cy="381000"/>
          </a:xfrm>
          <a:prstGeom prst="line">
            <a:avLst/>
          </a:prstGeom>
          <a:noFill/>
          <a:ln w="28575">
            <a:solidFill>
              <a:schemeClr val="bg1"/>
            </a:solidFill>
            <a:round/>
            <a:headEnd/>
            <a:tailEnd type="triangle" w="med" len="med"/>
          </a:ln>
          <a:effectLst/>
        </p:spPr>
        <p:txBody>
          <a:bodyPr/>
          <a:lstStyle/>
          <a:p>
            <a:endParaRPr lang="it-IT"/>
          </a:p>
        </p:txBody>
      </p:sp>
      <p:sp>
        <p:nvSpPr>
          <p:cNvPr id="39997" name="Line 61"/>
          <p:cNvSpPr>
            <a:spLocks noChangeShapeType="1"/>
          </p:cNvSpPr>
          <p:nvPr/>
        </p:nvSpPr>
        <p:spPr bwMode="auto">
          <a:xfrm>
            <a:off x="1504950" y="1447800"/>
            <a:ext cx="685800" cy="395288"/>
          </a:xfrm>
          <a:prstGeom prst="line">
            <a:avLst/>
          </a:prstGeom>
          <a:noFill/>
          <a:ln w="28575">
            <a:solidFill>
              <a:schemeClr val="tx1"/>
            </a:solidFill>
            <a:round/>
            <a:headEnd/>
            <a:tailEnd type="triangle" w="med" len="med"/>
          </a:ln>
          <a:effectLst/>
        </p:spPr>
        <p:txBody>
          <a:bodyPr/>
          <a:lstStyle/>
          <a:p>
            <a:endParaRPr lang="it-IT"/>
          </a:p>
        </p:txBody>
      </p:sp>
      <p:sp>
        <p:nvSpPr>
          <p:cNvPr id="39998" name="Line 62"/>
          <p:cNvSpPr>
            <a:spLocks noChangeShapeType="1"/>
          </p:cNvSpPr>
          <p:nvPr/>
        </p:nvSpPr>
        <p:spPr bwMode="auto">
          <a:xfrm>
            <a:off x="2266950" y="2133600"/>
            <a:ext cx="0" cy="1219200"/>
          </a:xfrm>
          <a:prstGeom prst="line">
            <a:avLst/>
          </a:prstGeom>
          <a:noFill/>
          <a:ln w="28575">
            <a:solidFill>
              <a:schemeClr val="tx1"/>
            </a:solidFill>
            <a:round/>
            <a:headEnd/>
            <a:tailEnd type="triangle" w="med" len="med"/>
          </a:ln>
          <a:effectLst/>
        </p:spPr>
        <p:txBody>
          <a:bodyPr/>
          <a:lstStyle/>
          <a:p>
            <a:endParaRPr lang="it-IT"/>
          </a:p>
        </p:txBody>
      </p:sp>
      <p:sp>
        <p:nvSpPr>
          <p:cNvPr id="39999" name="Line 63"/>
          <p:cNvSpPr>
            <a:spLocks noChangeShapeType="1"/>
          </p:cNvSpPr>
          <p:nvPr/>
        </p:nvSpPr>
        <p:spPr bwMode="auto">
          <a:xfrm flipV="1">
            <a:off x="514350" y="4495800"/>
            <a:ext cx="0" cy="1524000"/>
          </a:xfrm>
          <a:prstGeom prst="line">
            <a:avLst/>
          </a:prstGeom>
          <a:noFill/>
          <a:ln w="28575">
            <a:solidFill>
              <a:schemeClr val="bg1"/>
            </a:solidFill>
            <a:round/>
            <a:headEnd/>
            <a:tailEnd type="triangle" w="med" len="med"/>
          </a:ln>
          <a:effectLst/>
        </p:spPr>
        <p:txBody>
          <a:bodyPr/>
          <a:lstStyle/>
          <a:p>
            <a:endParaRPr lang="it-IT"/>
          </a:p>
        </p:txBody>
      </p:sp>
      <p:sp>
        <p:nvSpPr>
          <p:cNvPr id="40000" name="Line 64"/>
          <p:cNvSpPr>
            <a:spLocks noChangeShapeType="1"/>
          </p:cNvSpPr>
          <p:nvPr/>
        </p:nvSpPr>
        <p:spPr bwMode="auto">
          <a:xfrm flipV="1">
            <a:off x="1905000" y="5181600"/>
            <a:ext cx="0" cy="914400"/>
          </a:xfrm>
          <a:prstGeom prst="line">
            <a:avLst/>
          </a:prstGeom>
          <a:noFill/>
          <a:ln w="28575">
            <a:solidFill>
              <a:schemeClr val="bg1"/>
            </a:solidFill>
            <a:round/>
            <a:headEnd/>
            <a:tailEnd type="triangle" w="med" len="med"/>
          </a:ln>
          <a:effectLst/>
        </p:spPr>
        <p:txBody>
          <a:bodyPr/>
          <a:lstStyle/>
          <a:p>
            <a:endParaRPr lang="it-IT"/>
          </a:p>
        </p:txBody>
      </p:sp>
      <p:sp>
        <p:nvSpPr>
          <p:cNvPr id="40001" name="Line 65"/>
          <p:cNvSpPr>
            <a:spLocks noChangeShapeType="1"/>
          </p:cNvSpPr>
          <p:nvPr/>
        </p:nvSpPr>
        <p:spPr bwMode="auto">
          <a:xfrm flipV="1">
            <a:off x="6381750" y="2438400"/>
            <a:ext cx="0" cy="1524000"/>
          </a:xfrm>
          <a:prstGeom prst="line">
            <a:avLst/>
          </a:prstGeom>
          <a:noFill/>
          <a:ln w="28575">
            <a:solidFill>
              <a:schemeClr val="bg1"/>
            </a:solidFill>
            <a:round/>
            <a:headEnd/>
            <a:tailEnd type="triangle" w="med" len="med"/>
          </a:ln>
          <a:effectLst/>
        </p:spPr>
        <p:txBody>
          <a:bodyPr/>
          <a:lstStyle/>
          <a:p>
            <a:endParaRPr lang="it-IT"/>
          </a:p>
        </p:txBody>
      </p:sp>
      <p:sp>
        <p:nvSpPr>
          <p:cNvPr id="40002" name="Line 66"/>
          <p:cNvSpPr>
            <a:spLocks noChangeShapeType="1"/>
          </p:cNvSpPr>
          <p:nvPr/>
        </p:nvSpPr>
        <p:spPr bwMode="auto">
          <a:xfrm flipH="1" flipV="1">
            <a:off x="6000750" y="1828800"/>
            <a:ext cx="381000" cy="381000"/>
          </a:xfrm>
          <a:prstGeom prst="line">
            <a:avLst/>
          </a:prstGeom>
          <a:noFill/>
          <a:ln w="28575">
            <a:solidFill>
              <a:schemeClr val="bg1"/>
            </a:solidFill>
            <a:round/>
            <a:headEnd/>
            <a:tailEnd type="triangle" w="med" len="med"/>
          </a:ln>
          <a:effectLst/>
        </p:spPr>
        <p:txBody>
          <a:bodyPr/>
          <a:lstStyle/>
          <a:p>
            <a:endParaRPr lang="it-IT"/>
          </a:p>
        </p:txBody>
      </p:sp>
      <p:sp>
        <p:nvSpPr>
          <p:cNvPr id="40003" name="Line 67"/>
          <p:cNvSpPr>
            <a:spLocks noChangeShapeType="1"/>
          </p:cNvSpPr>
          <p:nvPr/>
        </p:nvSpPr>
        <p:spPr bwMode="auto">
          <a:xfrm flipV="1">
            <a:off x="5162550" y="4495800"/>
            <a:ext cx="0" cy="1524000"/>
          </a:xfrm>
          <a:prstGeom prst="line">
            <a:avLst/>
          </a:prstGeom>
          <a:noFill/>
          <a:ln w="28575">
            <a:solidFill>
              <a:schemeClr val="bg1"/>
            </a:solidFill>
            <a:round/>
            <a:headEnd/>
            <a:tailEnd type="triangle" w="med" len="med"/>
          </a:ln>
          <a:effectLst/>
        </p:spPr>
        <p:txBody>
          <a:bodyPr/>
          <a:lstStyle/>
          <a:p>
            <a:endParaRPr lang="it-IT"/>
          </a:p>
        </p:txBody>
      </p:sp>
      <p:sp>
        <p:nvSpPr>
          <p:cNvPr id="40004" name="Line 68"/>
          <p:cNvSpPr>
            <a:spLocks noChangeShapeType="1"/>
          </p:cNvSpPr>
          <p:nvPr/>
        </p:nvSpPr>
        <p:spPr bwMode="auto">
          <a:xfrm flipV="1">
            <a:off x="6457950" y="5105400"/>
            <a:ext cx="0" cy="914400"/>
          </a:xfrm>
          <a:prstGeom prst="line">
            <a:avLst/>
          </a:prstGeom>
          <a:noFill/>
          <a:ln w="28575">
            <a:solidFill>
              <a:schemeClr val="bg1"/>
            </a:solidFill>
            <a:round/>
            <a:headEnd/>
            <a:tailEnd type="triangle" w="med" len="med"/>
          </a:ln>
          <a:effectLst/>
        </p:spPr>
        <p:txBody>
          <a:bodyPr/>
          <a:lstStyle/>
          <a:p>
            <a:endParaRPr lang="it-IT"/>
          </a:p>
        </p:txBody>
      </p:sp>
      <p:sp>
        <p:nvSpPr>
          <p:cNvPr id="40005" name="Freeform 69"/>
          <p:cNvSpPr>
            <a:spLocks/>
          </p:cNvSpPr>
          <p:nvPr/>
        </p:nvSpPr>
        <p:spPr bwMode="auto">
          <a:xfrm>
            <a:off x="2095500" y="2311400"/>
            <a:ext cx="850900" cy="1104900"/>
          </a:xfrm>
          <a:custGeom>
            <a:avLst/>
            <a:gdLst/>
            <a:ahLst/>
            <a:cxnLst>
              <a:cxn ang="0">
                <a:pos x="0" y="48"/>
              </a:cxn>
              <a:cxn ang="0">
                <a:pos x="0" y="72"/>
              </a:cxn>
              <a:cxn ang="0">
                <a:pos x="0" y="96"/>
              </a:cxn>
              <a:cxn ang="0">
                <a:pos x="8" y="104"/>
              </a:cxn>
              <a:cxn ang="0">
                <a:pos x="32" y="120"/>
              </a:cxn>
              <a:cxn ang="0">
                <a:pos x="48" y="128"/>
              </a:cxn>
              <a:cxn ang="0">
                <a:pos x="64" y="136"/>
              </a:cxn>
              <a:cxn ang="0">
                <a:pos x="88" y="152"/>
              </a:cxn>
              <a:cxn ang="0">
                <a:pos x="112" y="160"/>
              </a:cxn>
              <a:cxn ang="0">
                <a:pos x="128" y="168"/>
              </a:cxn>
              <a:cxn ang="0">
                <a:pos x="152" y="192"/>
              </a:cxn>
              <a:cxn ang="0">
                <a:pos x="168" y="208"/>
              </a:cxn>
              <a:cxn ang="0">
                <a:pos x="176" y="216"/>
              </a:cxn>
              <a:cxn ang="0">
                <a:pos x="184" y="224"/>
              </a:cxn>
              <a:cxn ang="0">
                <a:pos x="200" y="240"/>
              </a:cxn>
              <a:cxn ang="0">
                <a:pos x="240" y="280"/>
              </a:cxn>
              <a:cxn ang="0">
                <a:pos x="240" y="328"/>
              </a:cxn>
              <a:cxn ang="0">
                <a:pos x="264" y="376"/>
              </a:cxn>
              <a:cxn ang="0">
                <a:pos x="272" y="400"/>
              </a:cxn>
              <a:cxn ang="0">
                <a:pos x="320" y="464"/>
              </a:cxn>
              <a:cxn ang="0">
                <a:pos x="336" y="480"/>
              </a:cxn>
              <a:cxn ang="0">
                <a:pos x="360" y="488"/>
              </a:cxn>
              <a:cxn ang="0">
                <a:pos x="368" y="496"/>
              </a:cxn>
              <a:cxn ang="0">
                <a:pos x="392" y="512"/>
              </a:cxn>
              <a:cxn ang="0">
                <a:pos x="416" y="520"/>
              </a:cxn>
              <a:cxn ang="0">
                <a:pos x="440" y="520"/>
              </a:cxn>
              <a:cxn ang="0">
                <a:pos x="448" y="528"/>
              </a:cxn>
              <a:cxn ang="0">
                <a:pos x="456" y="544"/>
              </a:cxn>
              <a:cxn ang="0">
                <a:pos x="472" y="552"/>
              </a:cxn>
              <a:cxn ang="0">
                <a:pos x="480" y="560"/>
              </a:cxn>
              <a:cxn ang="0">
                <a:pos x="488" y="584"/>
              </a:cxn>
              <a:cxn ang="0">
                <a:pos x="504" y="600"/>
              </a:cxn>
              <a:cxn ang="0">
                <a:pos x="512" y="616"/>
              </a:cxn>
              <a:cxn ang="0">
                <a:pos x="520" y="640"/>
              </a:cxn>
              <a:cxn ang="0">
                <a:pos x="520" y="664"/>
              </a:cxn>
              <a:cxn ang="0">
                <a:pos x="536" y="672"/>
              </a:cxn>
              <a:cxn ang="0">
                <a:pos x="536" y="696"/>
              </a:cxn>
            </a:cxnLst>
            <a:rect l="0" t="0" r="r" b="b"/>
            <a:pathLst>
              <a:path w="536" h="696">
                <a:moveTo>
                  <a:pt x="0" y="0"/>
                </a:moveTo>
                <a:lnTo>
                  <a:pt x="0" y="48"/>
                </a:lnTo>
                <a:lnTo>
                  <a:pt x="0" y="64"/>
                </a:lnTo>
                <a:lnTo>
                  <a:pt x="0" y="72"/>
                </a:lnTo>
                <a:lnTo>
                  <a:pt x="0" y="88"/>
                </a:lnTo>
                <a:lnTo>
                  <a:pt x="0" y="96"/>
                </a:lnTo>
                <a:lnTo>
                  <a:pt x="8" y="96"/>
                </a:lnTo>
                <a:lnTo>
                  <a:pt x="8" y="104"/>
                </a:lnTo>
                <a:lnTo>
                  <a:pt x="24" y="120"/>
                </a:lnTo>
                <a:lnTo>
                  <a:pt x="32" y="120"/>
                </a:lnTo>
                <a:lnTo>
                  <a:pt x="32" y="128"/>
                </a:lnTo>
                <a:lnTo>
                  <a:pt x="48" y="128"/>
                </a:lnTo>
                <a:lnTo>
                  <a:pt x="56" y="136"/>
                </a:lnTo>
                <a:lnTo>
                  <a:pt x="64" y="136"/>
                </a:lnTo>
                <a:lnTo>
                  <a:pt x="80" y="152"/>
                </a:lnTo>
                <a:lnTo>
                  <a:pt x="88" y="152"/>
                </a:lnTo>
                <a:lnTo>
                  <a:pt x="96" y="160"/>
                </a:lnTo>
                <a:lnTo>
                  <a:pt x="112" y="160"/>
                </a:lnTo>
                <a:lnTo>
                  <a:pt x="120" y="168"/>
                </a:lnTo>
                <a:lnTo>
                  <a:pt x="128" y="168"/>
                </a:lnTo>
                <a:lnTo>
                  <a:pt x="144" y="184"/>
                </a:lnTo>
                <a:lnTo>
                  <a:pt x="152" y="192"/>
                </a:lnTo>
                <a:lnTo>
                  <a:pt x="168" y="192"/>
                </a:lnTo>
                <a:lnTo>
                  <a:pt x="168" y="208"/>
                </a:lnTo>
                <a:lnTo>
                  <a:pt x="176" y="208"/>
                </a:lnTo>
                <a:lnTo>
                  <a:pt x="176" y="216"/>
                </a:lnTo>
                <a:lnTo>
                  <a:pt x="184" y="216"/>
                </a:lnTo>
                <a:lnTo>
                  <a:pt x="184" y="224"/>
                </a:lnTo>
                <a:lnTo>
                  <a:pt x="200" y="224"/>
                </a:lnTo>
                <a:lnTo>
                  <a:pt x="200" y="240"/>
                </a:lnTo>
                <a:lnTo>
                  <a:pt x="200" y="280"/>
                </a:lnTo>
                <a:lnTo>
                  <a:pt x="240" y="280"/>
                </a:lnTo>
                <a:lnTo>
                  <a:pt x="240" y="304"/>
                </a:lnTo>
                <a:lnTo>
                  <a:pt x="240" y="328"/>
                </a:lnTo>
                <a:lnTo>
                  <a:pt x="240" y="336"/>
                </a:lnTo>
                <a:lnTo>
                  <a:pt x="264" y="376"/>
                </a:lnTo>
                <a:lnTo>
                  <a:pt x="264" y="392"/>
                </a:lnTo>
                <a:lnTo>
                  <a:pt x="272" y="400"/>
                </a:lnTo>
                <a:lnTo>
                  <a:pt x="320" y="424"/>
                </a:lnTo>
                <a:lnTo>
                  <a:pt x="320" y="464"/>
                </a:lnTo>
                <a:lnTo>
                  <a:pt x="328" y="480"/>
                </a:lnTo>
                <a:lnTo>
                  <a:pt x="336" y="480"/>
                </a:lnTo>
                <a:lnTo>
                  <a:pt x="352" y="488"/>
                </a:lnTo>
                <a:lnTo>
                  <a:pt x="360" y="488"/>
                </a:lnTo>
                <a:lnTo>
                  <a:pt x="368" y="488"/>
                </a:lnTo>
                <a:lnTo>
                  <a:pt x="368" y="496"/>
                </a:lnTo>
                <a:lnTo>
                  <a:pt x="384" y="496"/>
                </a:lnTo>
                <a:lnTo>
                  <a:pt x="392" y="512"/>
                </a:lnTo>
                <a:lnTo>
                  <a:pt x="408" y="512"/>
                </a:lnTo>
                <a:lnTo>
                  <a:pt x="416" y="520"/>
                </a:lnTo>
                <a:lnTo>
                  <a:pt x="424" y="520"/>
                </a:lnTo>
                <a:lnTo>
                  <a:pt x="440" y="520"/>
                </a:lnTo>
                <a:lnTo>
                  <a:pt x="440" y="528"/>
                </a:lnTo>
                <a:lnTo>
                  <a:pt x="448" y="528"/>
                </a:lnTo>
                <a:lnTo>
                  <a:pt x="448" y="544"/>
                </a:lnTo>
                <a:lnTo>
                  <a:pt x="456" y="544"/>
                </a:lnTo>
                <a:lnTo>
                  <a:pt x="456" y="552"/>
                </a:lnTo>
                <a:lnTo>
                  <a:pt x="472" y="552"/>
                </a:lnTo>
                <a:lnTo>
                  <a:pt x="472" y="560"/>
                </a:lnTo>
                <a:lnTo>
                  <a:pt x="480" y="560"/>
                </a:lnTo>
                <a:lnTo>
                  <a:pt x="480" y="576"/>
                </a:lnTo>
                <a:lnTo>
                  <a:pt x="488" y="584"/>
                </a:lnTo>
                <a:lnTo>
                  <a:pt x="488" y="600"/>
                </a:lnTo>
                <a:lnTo>
                  <a:pt x="504" y="600"/>
                </a:lnTo>
                <a:lnTo>
                  <a:pt x="504" y="608"/>
                </a:lnTo>
                <a:lnTo>
                  <a:pt x="512" y="616"/>
                </a:lnTo>
                <a:lnTo>
                  <a:pt x="512" y="632"/>
                </a:lnTo>
                <a:lnTo>
                  <a:pt x="520" y="640"/>
                </a:lnTo>
                <a:lnTo>
                  <a:pt x="520" y="648"/>
                </a:lnTo>
                <a:lnTo>
                  <a:pt x="520" y="664"/>
                </a:lnTo>
                <a:lnTo>
                  <a:pt x="536" y="664"/>
                </a:lnTo>
                <a:lnTo>
                  <a:pt x="536" y="672"/>
                </a:lnTo>
                <a:lnTo>
                  <a:pt x="536" y="680"/>
                </a:lnTo>
                <a:lnTo>
                  <a:pt x="536" y="696"/>
                </a:lnTo>
              </a:path>
            </a:pathLst>
          </a:custGeom>
          <a:noFill/>
          <a:ln w="88900">
            <a:solidFill>
              <a:schemeClr val="bg1"/>
            </a:solidFill>
            <a:prstDash val="solid"/>
            <a:round/>
            <a:headEnd/>
            <a:tailEnd/>
          </a:ln>
        </p:spPr>
        <p:txBody>
          <a:bodyPr/>
          <a:lstStyle/>
          <a:p>
            <a:endParaRPr lang="it-IT"/>
          </a:p>
        </p:txBody>
      </p:sp>
      <p:sp>
        <p:nvSpPr>
          <p:cNvPr id="40006" name="Oval 70"/>
          <p:cNvSpPr>
            <a:spLocks noChangeArrowheads="1"/>
          </p:cNvSpPr>
          <p:nvPr/>
        </p:nvSpPr>
        <p:spPr bwMode="auto">
          <a:xfrm>
            <a:off x="2889250" y="3397250"/>
            <a:ext cx="165100" cy="139700"/>
          </a:xfrm>
          <a:prstGeom prst="ellipse">
            <a:avLst/>
          </a:prstGeom>
          <a:solidFill>
            <a:schemeClr val="accent2"/>
          </a:solidFill>
          <a:ln w="38100">
            <a:solidFill>
              <a:schemeClr val="bg1"/>
            </a:solidFill>
            <a:round/>
            <a:headEnd/>
            <a:tailEnd/>
          </a:ln>
        </p:spPr>
        <p:txBody>
          <a:bodyPr/>
          <a:lstStyle/>
          <a:p>
            <a:endParaRPr lang="it-IT"/>
          </a:p>
        </p:txBody>
      </p:sp>
      <p:grpSp>
        <p:nvGrpSpPr>
          <p:cNvPr id="4" name="Group 74"/>
          <p:cNvGrpSpPr>
            <a:grpSpLocks/>
          </p:cNvGrpSpPr>
          <p:nvPr/>
        </p:nvGrpSpPr>
        <p:grpSpPr bwMode="auto">
          <a:xfrm>
            <a:off x="2343150" y="2514600"/>
            <a:ext cx="1162050" cy="495300"/>
            <a:chOff x="4276" y="1568"/>
            <a:chExt cx="732" cy="312"/>
          </a:xfrm>
        </p:grpSpPr>
        <p:sp>
          <p:nvSpPr>
            <p:cNvPr id="40011" name="Rectangle 75"/>
            <p:cNvSpPr>
              <a:spLocks noChangeArrowheads="1"/>
            </p:cNvSpPr>
            <p:nvPr/>
          </p:nvSpPr>
          <p:spPr bwMode="auto">
            <a:xfrm>
              <a:off x="4952" y="1636"/>
              <a:ext cx="56" cy="224"/>
            </a:xfrm>
            <a:prstGeom prst="rect">
              <a:avLst/>
            </a:prstGeom>
            <a:solidFill>
              <a:srgbClr val="000000"/>
            </a:solidFill>
            <a:ln w="12700">
              <a:solidFill>
                <a:schemeClr val="bg1"/>
              </a:solidFill>
              <a:miter lim="800000"/>
              <a:headEnd/>
              <a:tailEnd/>
            </a:ln>
          </p:spPr>
          <p:txBody>
            <a:bodyPr/>
            <a:lstStyle/>
            <a:p>
              <a:endParaRPr lang="it-IT"/>
            </a:p>
          </p:txBody>
        </p:sp>
        <p:sp>
          <p:nvSpPr>
            <p:cNvPr id="40012" name="Freeform 76"/>
            <p:cNvSpPr>
              <a:spLocks/>
            </p:cNvSpPr>
            <p:nvPr/>
          </p:nvSpPr>
          <p:spPr bwMode="auto">
            <a:xfrm>
              <a:off x="4276" y="1568"/>
              <a:ext cx="640" cy="296"/>
            </a:xfrm>
            <a:custGeom>
              <a:avLst/>
              <a:gdLst/>
              <a:ahLst/>
              <a:cxnLst>
                <a:cxn ang="0">
                  <a:pos x="640" y="72"/>
                </a:cxn>
                <a:cxn ang="0">
                  <a:pos x="640" y="264"/>
                </a:cxn>
                <a:cxn ang="0">
                  <a:pos x="536" y="296"/>
                </a:cxn>
                <a:cxn ang="0">
                  <a:pos x="232" y="296"/>
                </a:cxn>
                <a:cxn ang="0">
                  <a:pos x="232" y="104"/>
                </a:cxn>
                <a:cxn ang="0">
                  <a:pos x="240" y="80"/>
                </a:cxn>
                <a:cxn ang="0">
                  <a:pos x="8" y="80"/>
                </a:cxn>
                <a:cxn ang="0">
                  <a:pos x="0" y="64"/>
                </a:cxn>
                <a:cxn ang="0">
                  <a:pos x="0" y="32"/>
                </a:cxn>
                <a:cxn ang="0">
                  <a:pos x="8" y="16"/>
                </a:cxn>
                <a:cxn ang="0">
                  <a:pos x="448" y="0"/>
                </a:cxn>
                <a:cxn ang="0">
                  <a:pos x="608" y="56"/>
                </a:cxn>
                <a:cxn ang="0">
                  <a:pos x="640" y="72"/>
                </a:cxn>
              </a:cxnLst>
              <a:rect l="0" t="0" r="r" b="b"/>
              <a:pathLst>
                <a:path w="640" h="296">
                  <a:moveTo>
                    <a:pt x="640" y="72"/>
                  </a:moveTo>
                  <a:lnTo>
                    <a:pt x="640" y="264"/>
                  </a:lnTo>
                  <a:lnTo>
                    <a:pt x="536" y="296"/>
                  </a:lnTo>
                  <a:lnTo>
                    <a:pt x="232" y="296"/>
                  </a:lnTo>
                  <a:lnTo>
                    <a:pt x="232" y="104"/>
                  </a:lnTo>
                  <a:lnTo>
                    <a:pt x="240" y="80"/>
                  </a:lnTo>
                  <a:lnTo>
                    <a:pt x="8" y="80"/>
                  </a:lnTo>
                  <a:lnTo>
                    <a:pt x="0" y="64"/>
                  </a:lnTo>
                  <a:lnTo>
                    <a:pt x="0" y="32"/>
                  </a:lnTo>
                  <a:lnTo>
                    <a:pt x="8" y="16"/>
                  </a:lnTo>
                  <a:lnTo>
                    <a:pt x="448" y="0"/>
                  </a:lnTo>
                  <a:lnTo>
                    <a:pt x="608" y="56"/>
                  </a:lnTo>
                  <a:lnTo>
                    <a:pt x="640" y="72"/>
                  </a:lnTo>
                  <a:close/>
                </a:path>
              </a:pathLst>
            </a:custGeom>
            <a:solidFill>
              <a:srgbClr val="FFFFFF"/>
            </a:solidFill>
            <a:ln w="12700">
              <a:solidFill>
                <a:schemeClr val="bg1"/>
              </a:solidFill>
              <a:prstDash val="solid"/>
              <a:round/>
              <a:headEnd/>
              <a:tailEnd/>
            </a:ln>
          </p:spPr>
          <p:txBody>
            <a:bodyPr/>
            <a:lstStyle/>
            <a:p>
              <a:endParaRPr lang="it-IT"/>
            </a:p>
          </p:txBody>
        </p:sp>
        <p:sp>
          <p:nvSpPr>
            <p:cNvPr id="40013" name="Freeform 77"/>
            <p:cNvSpPr>
              <a:spLocks/>
            </p:cNvSpPr>
            <p:nvPr/>
          </p:nvSpPr>
          <p:spPr bwMode="auto">
            <a:xfrm>
              <a:off x="4452" y="1768"/>
              <a:ext cx="208" cy="56"/>
            </a:xfrm>
            <a:custGeom>
              <a:avLst/>
              <a:gdLst/>
              <a:ahLst/>
              <a:cxnLst>
                <a:cxn ang="0">
                  <a:pos x="144" y="0"/>
                </a:cxn>
                <a:cxn ang="0">
                  <a:pos x="16" y="0"/>
                </a:cxn>
                <a:cxn ang="0">
                  <a:pos x="0" y="16"/>
                </a:cxn>
                <a:cxn ang="0">
                  <a:pos x="0" y="40"/>
                </a:cxn>
                <a:cxn ang="0">
                  <a:pos x="16" y="56"/>
                </a:cxn>
                <a:cxn ang="0">
                  <a:pos x="40" y="56"/>
                </a:cxn>
                <a:cxn ang="0">
                  <a:pos x="192" y="56"/>
                </a:cxn>
                <a:cxn ang="0">
                  <a:pos x="208" y="40"/>
                </a:cxn>
                <a:cxn ang="0">
                  <a:pos x="208" y="16"/>
                </a:cxn>
                <a:cxn ang="0">
                  <a:pos x="192" y="0"/>
                </a:cxn>
                <a:cxn ang="0">
                  <a:pos x="144" y="0"/>
                </a:cxn>
              </a:cxnLst>
              <a:rect l="0" t="0" r="r" b="b"/>
              <a:pathLst>
                <a:path w="208" h="56">
                  <a:moveTo>
                    <a:pt x="144" y="0"/>
                  </a:moveTo>
                  <a:lnTo>
                    <a:pt x="16" y="0"/>
                  </a:lnTo>
                  <a:lnTo>
                    <a:pt x="0" y="16"/>
                  </a:lnTo>
                  <a:lnTo>
                    <a:pt x="0" y="40"/>
                  </a:lnTo>
                  <a:lnTo>
                    <a:pt x="16" y="56"/>
                  </a:lnTo>
                  <a:lnTo>
                    <a:pt x="40" y="56"/>
                  </a:lnTo>
                  <a:lnTo>
                    <a:pt x="192" y="56"/>
                  </a:lnTo>
                  <a:lnTo>
                    <a:pt x="208" y="40"/>
                  </a:lnTo>
                  <a:lnTo>
                    <a:pt x="208" y="16"/>
                  </a:lnTo>
                  <a:lnTo>
                    <a:pt x="192" y="0"/>
                  </a:lnTo>
                  <a:lnTo>
                    <a:pt x="144" y="0"/>
                  </a:lnTo>
                  <a:close/>
                </a:path>
              </a:pathLst>
            </a:custGeom>
            <a:solidFill>
              <a:srgbClr val="FFFFFF"/>
            </a:solidFill>
            <a:ln w="12700">
              <a:solidFill>
                <a:schemeClr val="bg1"/>
              </a:solidFill>
              <a:prstDash val="solid"/>
              <a:round/>
              <a:headEnd/>
              <a:tailEnd/>
            </a:ln>
          </p:spPr>
          <p:txBody>
            <a:bodyPr/>
            <a:lstStyle/>
            <a:p>
              <a:endParaRPr lang="it-IT"/>
            </a:p>
          </p:txBody>
        </p:sp>
        <p:sp>
          <p:nvSpPr>
            <p:cNvPr id="40014" name="Freeform 78"/>
            <p:cNvSpPr>
              <a:spLocks/>
            </p:cNvSpPr>
            <p:nvPr/>
          </p:nvSpPr>
          <p:spPr bwMode="auto">
            <a:xfrm>
              <a:off x="4484" y="1824"/>
              <a:ext cx="168" cy="56"/>
            </a:xfrm>
            <a:custGeom>
              <a:avLst/>
              <a:gdLst/>
              <a:ahLst/>
              <a:cxnLst>
                <a:cxn ang="0">
                  <a:pos x="16" y="0"/>
                </a:cxn>
                <a:cxn ang="0">
                  <a:pos x="136" y="0"/>
                </a:cxn>
                <a:cxn ang="0">
                  <a:pos x="168" y="16"/>
                </a:cxn>
                <a:cxn ang="0">
                  <a:pos x="168" y="40"/>
                </a:cxn>
                <a:cxn ang="0">
                  <a:pos x="128" y="56"/>
                </a:cxn>
                <a:cxn ang="0">
                  <a:pos x="16" y="56"/>
                </a:cxn>
                <a:cxn ang="0">
                  <a:pos x="0" y="40"/>
                </a:cxn>
                <a:cxn ang="0">
                  <a:pos x="0" y="16"/>
                </a:cxn>
                <a:cxn ang="0">
                  <a:pos x="16" y="0"/>
                </a:cxn>
              </a:cxnLst>
              <a:rect l="0" t="0" r="r" b="b"/>
              <a:pathLst>
                <a:path w="168" h="56">
                  <a:moveTo>
                    <a:pt x="16" y="0"/>
                  </a:moveTo>
                  <a:lnTo>
                    <a:pt x="136" y="0"/>
                  </a:lnTo>
                  <a:lnTo>
                    <a:pt x="168" y="16"/>
                  </a:lnTo>
                  <a:lnTo>
                    <a:pt x="168" y="40"/>
                  </a:lnTo>
                  <a:lnTo>
                    <a:pt x="128" y="56"/>
                  </a:lnTo>
                  <a:lnTo>
                    <a:pt x="16" y="56"/>
                  </a:lnTo>
                  <a:lnTo>
                    <a:pt x="0" y="40"/>
                  </a:lnTo>
                  <a:lnTo>
                    <a:pt x="0" y="16"/>
                  </a:lnTo>
                  <a:lnTo>
                    <a:pt x="16" y="0"/>
                  </a:lnTo>
                  <a:close/>
                </a:path>
              </a:pathLst>
            </a:custGeom>
            <a:solidFill>
              <a:srgbClr val="FFFFFF"/>
            </a:solidFill>
            <a:ln w="12700">
              <a:solidFill>
                <a:schemeClr val="bg1"/>
              </a:solidFill>
              <a:prstDash val="solid"/>
              <a:round/>
              <a:headEnd/>
              <a:tailEnd/>
            </a:ln>
          </p:spPr>
          <p:txBody>
            <a:bodyPr/>
            <a:lstStyle/>
            <a:p>
              <a:endParaRPr lang="it-IT"/>
            </a:p>
          </p:txBody>
        </p:sp>
        <p:sp>
          <p:nvSpPr>
            <p:cNvPr id="40015" name="Freeform 79"/>
            <p:cNvSpPr>
              <a:spLocks/>
            </p:cNvSpPr>
            <p:nvPr/>
          </p:nvSpPr>
          <p:spPr bwMode="auto">
            <a:xfrm>
              <a:off x="4444" y="1688"/>
              <a:ext cx="216" cy="80"/>
            </a:xfrm>
            <a:custGeom>
              <a:avLst/>
              <a:gdLst/>
              <a:ahLst/>
              <a:cxnLst>
                <a:cxn ang="0">
                  <a:pos x="200" y="8"/>
                </a:cxn>
                <a:cxn ang="0">
                  <a:pos x="24" y="0"/>
                </a:cxn>
                <a:cxn ang="0">
                  <a:pos x="0" y="16"/>
                </a:cxn>
                <a:cxn ang="0">
                  <a:pos x="0" y="64"/>
                </a:cxn>
                <a:cxn ang="0">
                  <a:pos x="32" y="80"/>
                </a:cxn>
                <a:cxn ang="0">
                  <a:pos x="200" y="80"/>
                </a:cxn>
                <a:cxn ang="0">
                  <a:pos x="216" y="64"/>
                </a:cxn>
                <a:cxn ang="0">
                  <a:pos x="216" y="16"/>
                </a:cxn>
                <a:cxn ang="0">
                  <a:pos x="200" y="8"/>
                </a:cxn>
              </a:cxnLst>
              <a:rect l="0" t="0" r="r" b="b"/>
              <a:pathLst>
                <a:path w="216" h="80">
                  <a:moveTo>
                    <a:pt x="200" y="8"/>
                  </a:moveTo>
                  <a:lnTo>
                    <a:pt x="24" y="0"/>
                  </a:lnTo>
                  <a:lnTo>
                    <a:pt x="0" y="16"/>
                  </a:lnTo>
                  <a:lnTo>
                    <a:pt x="0" y="64"/>
                  </a:lnTo>
                  <a:lnTo>
                    <a:pt x="32" y="80"/>
                  </a:lnTo>
                  <a:lnTo>
                    <a:pt x="200" y="80"/>
                  </a:lnTo>
                  <a:lnTo>
                    <a:pt x="216" y="64"/>
                  </a:lnTo>
                  <a:lnTo>
                    <a:pt x="216" y="16"/>
                  </a:lnTo>
                  <a:lnTo>
                    <a:pt x="200" y="8"/>
                  </a:lnTo>
                  <a:close/>
                </a:path>
              </a:pathLst>
            </a:custGeom>
            <a:solidFill>
              <a:srgbClr val="FFFFFF"/>
            </a:solidFill>
            <a:ln w="12700">
              <a:solidFill>
                <a:schemeClr val="bg1"/>
              </a:solidFill>
              <a:prstDash val="solid"/>
              <a:round/>
              <a:headEnd/>
              <a:tailEnd/>
            </a:ln>
          </p:spPr>
          <p:txBody>
            <a:bodyPr/>
            <a:lstStyle/>
            <a:p>
              <a:endParaRPr lang="it-IT"/>
            </a:p>
          </p:txBody>
        </p:sp>
        <p:sp>
          <p:nvSpPr>
            <p:cNvPr id="40016" name="Freeform 80"/>
            <p:cNvSpPr>
              <a:spLocks/>
            </p:cNvSpPr>
            <p:nvPr/>
          </p:nvSpPr>
          <p:spPr bwMode="auto">
            <a:xfrm>
              <a:off x="4468" y="1568"/>
              <a:ext cx="448" cy="184"/>
            </a:xfrm>
            <a:custGeom>
              <a:avLst/>
              <a:gdLst/>
              <a:ahLst/>
              <a:cxnLst>
                <a:cxn ang="0">
                  <a:pos x="280" y="0"/>
                </a:cxn>
                <a:cxn ang="0">
                  <a:pos x="144" y="0"/>
                </a:cxn>
                <a:cxn ang="0">
                  <a:pos x="0" y="80"/>
                </a:cxn>
                <a:cxn ang="0">
                  <a:pos x="24" y="120"/>
                </a:cxn>
                <a:cxn ang="0">
                  <a:pos x="72" y="128"/>
                </a:cxn>
                <a:cxn ang="0">
                  <a:pos x="112" y="120"/>
                </a:cxn>
                <a:cxn ang="0">
                  <a:pos x="144" y="104"/>
                </a:cxn>
                <a:cxn ang="0">
                  <a:pos x="152" y="96"/>
                </a:cxn>
                <a:cxn ang="0">
                  <a:pos x="224" y="96"/>
                </a:cxn>
                <a:cxn ang="0">
                  <a:pos x="256" y="136"/>
                </a:cxn>
                <a:cxn ang="0">
                  <a:pos x="336" y="184"/>
                </a:cxn>
                <a:cxn ang="0">
                  <a:pos x="448" y="184"/>
                </a:cxn>
                <a:cxn ang="0">
                  <a:pos x="448" y="72"/>
                </a:cxn>
                <a:cxn ang="0">
                  <a:pos x="280" y="0"/>
                </a:cxn>
              </a:cxnLst>
              <a:rect l="0" t="0" r="r" b="b"/>
              <a:pathLst>
                <a:path w="448" h="184">
                  <a:moveTo>
                    <a:pt x="280" y="0"/>
                  </a:moveTo>
                  <a:lnTo>
                    <a:pt x="144" y="0"/>
                  </a:lnTo>
                  <a:lnTo>
                    <a:pt x="0" y="80"/>
                  </a:lnTo>
                  <a:lnTo>
                    <a:pt x="24" y="120"/>
                  </a:lnTo>
                  <a:lnTo>
                    <a:pt x="72" y="128"/>
                  </a:lnTo>
                  <a:lnTo>
                    <a:pt x="112" y="120"/>
                  </a:lnTo>
                  <a:lnTo>
                    <a:pt x="144" y="104"/>
                  </a:lnTo>
                  <a:lnTo>
                    <a:pt x="152" y="96"/>
                  </a:lnTo>
                  <a:lnTo>
                    <a:pt x="224" y="96"/>
                  </a:lnTo>
                  <a:lnTo>
                    <a:pt x="256" y="136"/>
                  </a:lnTo>
                  <a:lnTo>
                    <a:pt x="336" y="184"/>
                  </a:lnTo>
                  <a:lnTo>
                    <a:pt x="448" y="184"/>
                  </a:lnTo>
                  <a:lnTo>
                    <a:pt x="448" y="72"/>
                  </a:lnTo>
                  <a:lnTo>
                    <a:pt x="280" y="0"/>
                  </a:lnTo>
                  <a:close/>
                </a:path>
              </a:pathLst>
            </a:custGeom>
            <a:solidFill>
              <a:srgbClr val="FFFFFF"/>
            </a:solidFill>
            <a:ln w="12700">
              <a:solidFill>
                <a:schemeClr val="bg1"/>
              </a:solidFill>
              <a:prstDash val="solid"/>
              <a:round/>
              <a:headEnd/>
              <a:tailEnd/>
            </a:ln>
          </p:spPr>
          <p:txBody>
            <a:bodyPr/>
            <a:lstStyle/>
            <a:p>
              <a:endParaRPr lang="it-IT"/>
            </a:p>
          </p:txBody>
        </p:sp>
      </p:grpSp>
      <p:grpSp>
        <p:nvGrpSpPr>
          <p:cNvPr id="5" name="Group 81"/>
          <p:cNvGrpSpPr>
            <a:grpSpLocks/>
          </p:cNvGrpSpPr>
          <p:nvPr/>
        </p:nvGrpSpPr>
        <p:grpSpPr bwMode="auto">
          <a:xfrm>
            <a:off x="698500" y="4572000"/>
            <a:ext cx="1149350" cy="495300"/>
            <a:chOff x="3304" y="2824"/>
            <a:chExt cx="724" cy="312"/>
          </a:xfrm>
        </p:grpSpPr>
        <p:sp>
          <p:nvSpPr>
            <p:cNvPr id="40018" name="Rectangle 82"/>
            <p:cNvSpPr>
              <a:spLocks noChangeArrowheads="1"/>
            </p:cNvSpPr>
            <p:nvPr/>
          </p:nvSpPr>
          <p:spPr bwMode="auto">
            <a:xfrm>
              <a:off x="3304" y="2892"/>
              <a:ext cx="56" cy="224"/>
            </a:xfrm>
            <a:prstGeom prst="rect">
              <a:avLst/>
            </a:prstGeom>
            <a:solidFill>
              <a:srgbClr val="000000"/>
            </a:solidFill>
            <a:ln w="12700">
              <a:solidFill>
                <a:schemeClr val="bg1"/>
              </a:solidFill>
              <a:miter lim="800000"/>
              <a:headEnd/>
              <a:tailEnd/>
            </a:ln>
          </p:spPr>
          <p:txBody>
            <a:bodyPr/>
            <a:lstStyle/>
            <a:p>
              <a:endParaRPr lang="it-IT"/>
            </a:p>
          </p:txBody>
        </p:sp>
        <p:sp>
          <p:nvSpPr>
            <p:cNvPr id="40019" name="Freeform 83"/>
            <p:cNvSpPr>
              <a:spLocks/>
            </p:cNvSpPr>
            <p:nvPr/>
          </p:nvSpPr>
          <p:spPr bwMode="auto">
            <a:xfrm>
              <a:off x="3388" y="2824"/>
              <a:ext cx="640" cy="296"/>
            </a:xfrm>
            <a:custGeom>
              <a:avLst/>
              <a:gdLst/>
              <a:ahLst/>
              <a:cxnLst>
                <a:cxn ang="0">
                  <a:pos x="0" y="72"/>
                </a:cxn>
                <a:cxn ang="0">
                  <a:pos x="0" y="264"/>
                </a:cxn>
                <a:cxn ang="0">
                  <a:pos x="104" y="296"/>
                </a:cxn>
                <a:cxn ang="0">
                  <a:pos x="408" y="296"/>
                </a:cxn>
                <a:cxn ang="0">
                  <a:pos x="408" y="104"/>
                </a:cxn>
                <a:cxn ang="0">
                  <a:pos x="400" y="80"/>
                </a:cxn>
                <a:cxn ang="0">
                  <a:pos x="632" y="80"/>
                </a:cxn>
                <a:cxn ang="0">
                  <a:pos x="640" y="64"/>
                </a:cxn>
                <a:cxn ang="0">
                  <a:pos x="640" y="32"/>
                </a:cxn>
                <a:cxn ang="0">
                  <a:pos x="632" y="16"/>
                </a:cxn>
                <a:cxn ang="0">
                  <a:pos x="192" y="0"/>
                </a:cxn>
                <a:cxn ang="0">
                  <a:pos x="32" y="56"/>
                </a:cxn>
                <a:cxn ang="0">
                  <a:pos x="0" y="72"/>
                </a:cxn>
              </a:cxnLst>
              <a:rect l="0" t="0" r="r" b="b"/>
              <a:pathLst>
                <a:path w="640" h="296">
                  <a:moveTo>
                    <a:pt x="0" y="72"/>
                  </a:moveTo>
                  <a:lnTo>
                    <a:pt x="0" y="264"/>
                  </a:lnTo>
                  <a:lnTo>
                    <a:pt x="104" y="296"/>
                  </a:lnTo>
                  <a:lnTo>
                    <a:pt x="408" y="296"/>
                  </a:lnTo>
                  <a:lnTo>
                    <a:pt x="408" y="104"/>
                  </a:lnTo>
                  <a:lnTo>
                    <a:pt x="400" y="80"/>
                  </a:lnTo>
                  <a:lnTo>
                    <a:pt x="632" y="80"/>
                  </a:lnTo>
                  <a:lnTo>
                    <a:pt x="640" y="64"/>
                  </a:lnTo>
                  <a:lnTo>
                    <a:pt x="640" y="32"/>
                  </a:lnTo>
                  <a:lnTo>
                    <a:pt x="632" y="16"/>
                  </a:lnTo>
                  <a:lnTo>
                    <a:pt x="192" y="0"/>
                  </a:lnTo>
                  <a:lnTo>
                    <a:pt x="32" y="56"/>
                  </a:lnTo>
                  <a:lnTo>
                    <a:pt x="0" y="72"/>
                  </a:lnTo>
                  <a:close/>
                </a:path>
              </a:pathLst>
            </a:custGeom>
            <a:solidFill>
              <a:srgbClr val="FFFFFF"/>
            </a:solidFill>
            <a:ln w="12700">
              <a:solidFill>
                <a:schemeClr val="bg1"/>
              </a:solidFill>
              <a:prstDash val="solid"/>
              <a:round/>
              <a:headEnd/>
              <a:tailEnd/>
            </a:ln>
          </p:spPr>
          <p:txBody>
            <a:bodyPr/>
            <a:lstStyle/>
            <a:p>
              <a:endParaRPr lang="it-IT"/>
            </a:p>
          </p:txBody>
        </p:sp>
        <p:sp>
          <p:nvSpPr>
            <p:cNvPr id="40020" name="Freeform 84"/>
            <p:cNvSpPr>
              <a:spLocks/>
            </p:cNvSpPr>
            <p:nvPr/>
          </p:nvSpPr>
          <p:spPr bwMode="auto">
            <a:xfrm>
              <a:off x="3644" y="3024"/>
              <a:ext cx="208" cy="56"/>
            </a:xfrm>
            <a:custGeom>
              <a:avLst/>
              <a:gdLst/>
              <a:ahLst/>
              <a:cxnLst>
                <a:cxn ang="0">
                  <a:pos x="64" y="0"/>
                </a:cxn>
                <a:cxn ang="0">
                  <a:pos x="192" y="0"/>
                </a:cxn>
                <a:cxn ang="0">
                  <a:pos x="208" y="16"/>
                </a:cxn>
                <a:cxn ang="0">
                  <a:pos x="208" y="40"/>
                </a:cxn>
                <a:cxn ang="0">
                  <a:pos x="192" y="56"/>
                </a:cxn>
                <a:cxn ang="0">
                  <a:pos x="168" y="56"/>
                </a:cxn>
                <a:cxn ang="0">
                  <a:pos x="16" y="56"/>
                </a:cxn>
                <a:cxn ang="0">
                  <a:pos x="0" y="40"/>
                </a:cxn>
                <a:cxn ang="0">
                  <a:pos x="0" y="16"/>
                </a:cxn>
                <a:cxn ang="0">
                  <a:pos x="16" y="0"/>
                </a:cxn>
                <a:cxn ang="0">
                  <a:pos x="64" y="0"/>
                </a:cxn>
              </a:cxnLst>
              <a:rect l="0" t="0" r="r" b="b"/>
              <a:pathLst>
                <a:path w="208" h="56">
                  <a:moveTo>
                    <a:pt x="64" y="0"/>
                  </a:moveTo>
                  <a:lnTo>
                    <a:pt x="192" y="0"/>
                  </a:lnTo>
                  <a:lnTo>
                    <a:pt x="208" y="16"/>
                  </a:lnTo>
                  <a:lnTo>
                    <a:pt x="208" y="40"/>
                  </a:lnTo>
                  <a:lnTo>
                    <a:pt x="192" y="56"/>
                  </a:lnTo>
                  <a:lnTo>
                    <a:pt x="168" y="56"/>
                  </a:lnTo>
                  <a:lnTo>
                    <a:pt x="16" y="56"/>
                  </a:lnTo>
                  <a:lnTo>
                    <a:pt x="0" y="40"/>
                  </a:lnTo>
                  <a:lnTo>
                    <a:pt x="0" y="16"/>
                  </a:lnTo>
                  <a:lnTo>
                    <a:pt x="16" y="0"/>
                  </a:lnTo>
                  <a:lnTo>
                    <a:pt x="64" y="0"/>
                  </a:lnTo>
                  <a:close/>
                </a:path>
              </a:pathLst>
            </a:custGeom>
            <a:solidFill>
              <a:srgbClr val="FFFFFF"/>
            </a:solidFill>
            <a:ln w="12700">
              <a:solidFill>
                <a:schemeClr val="bg1"/>
              </a:solidFill>
              <a:prstDash val="solid"/>
              <a:round/>
              <a:headEnd/>
              <a:tailEnd/>
            </a:ln>
          </p:spPr>
          <p:txBody>
            <a:bodyPr/>
            <a:lstStyle/>
            <a:p>
              <a:endParaRPr lang="it-IT"/>
            </a:p>
          </p:txBody>
        </p:sp>
        <p:sp>
          <p:nvSpPr>
            <p:cNvPr id="40021" name="Freeform 85"/>
            <p:cNvSpPr>
              <a:spLocks/>
            </p:cNvSpPr>
            <p:nvPr/>
          </p:nvSpPr>
          <p:spPr bwMode="auto">
            <a:xfrm>
              <a:off x="3652" y="3080"/>
              <a:ext cx="168" cy="56"/>
            </a:xfrm>
            <a:custGeom>
              <a:avLst/>
              <a:gdLst/>
              <a:ahLst/>
              <a:cxnLst>
                <a:cxn ang="0">
                  <a:pos x="152" y="0"/>
                </a:cxn>
                <a:cxn ang="0">
                  <a:pos x="32" y="0"/>
                </a:cxn>
                <a:cxn ang="0">
                  <a:pos x="0" y="16"/>
                </a:cxn>
                <a:cxn ang="0">
                  <a:pos x="0" y="40"/>
                </a:cxn>
                <a:cxn ang="0">
                  <a:pos x="40" y="56"/>
                </a:cxn>
                <a:cxn ang="0">
                  <a:pos x="152" y="56"/>
                </a:cxn>
                <a:cxn ang="0">
                  <a:pos x="168" y="40"/>
                </a:cxn>
                <a:cxn ang="0">
                  <a:pos x="168" y="16"/>
                </a:cxn>
                <a:cxn ang="0">
                  <a:pos x="152" y="0"/>
                </a:cxn>
              </a:cxnLst>
              <a:rect l="0" t="0" r="r" b="b"/>
              <a:pathLst>
                <a:path w="168" h="56">
                  <a:moveTo>
                    <a:pt x="152" y="0"/>
                  </a:moveTo>
                  <a:lnTo>
                    <a:pt x="32" y="0"/>
                  </a:lnTo>
                  <a:lnTo>
                    <a:pt x="0" y="16"/>
                  </a:lnTo>
                  <a:lnTo>
                    <a:pt x="0" y="40"/>
                  </a:lnTo>
                  <a:lnTo>
                    <a:pt x="40" y="56"/>
                  </a:lnTo>
                  <a:lnTo>
                    <a:pt x="152" y="56"/>
                  </a:lnTo>
                  <a:lnTo>
                    <a:pt x="168" y="40"/>
                  </a:lnTo>
                  <a:lnTo>
                    <a:pt x="168" y="16"/>
                  </a:lnTo>
                  <a:lnTo>
                    <a:pt x="152" y="0"/>
                  </a:lnTo>
                  <a:close/>
                </a:path>
              </a:pathLst>
            </a:custGeom>
            <a:solidFill>
              <a:srgbClr val="FFFFFF"/>
            </a:solidFill>
            <a:ln w="12700">
              <a:solidFill>
                <a:schemeClr val="bg1"/>
              </a:solidFill>
              <a:prstDash val="solid"/>
              <a:round/>
              <a:headEnd/>
              <a:tailEnd/>
            </a:ln>
          </p:spPr>
          <p:txBody>
            <a:bodyPr/>
            <a:lstStyle/>
            <a:p>
              <a:endParaRPr lang="it-IT"/>
            </a:p>
          </p:txBody>
        </p:sp>
        <p:sp>
          <p:nvSpPr>
            <p:cNvPr id="40022" name="Freeform 86"/>
            <p:cNvSpPr>
              <a:spLocks/>
            </p:cNvSpPr>
            <p:nvPr/>
          </p:nvSpPr>
          <p:spPr bwMode="auto">
            <a:xfrm>
              <a:off x="3644" y="2944"/>
              <a:ext cx="216" cy="80"/>
            </a:xfrm>
            <a:custGeom>
              <a:avLst/>
              <a:gdLst/>
              <a:ahLst/>
              <a:cxnLst>
                <a:cxn ang="0">
                  <a:pos x="16" y="8"/>
                </a:cxn>
                <a:cxn ang="0">
                  <a:pos x="192" y="0"/>
                </a:cxn>
                <a:cxn ang="0">
                  <a:pos x="216" y="16"/>
                </a:cxn>
                <a:cxn ang="0">
                  <a:pos x="216" y="64"/>
                </a:cxn>
                <a:cxn ang="0">
                  <a:pos x="184" y="80"/>
                </a:cxn>
                <a:cxn ang="0">
                  <a:pos x="16" y="80"/>
                </a:cxn>
                <a:cxn ang="0">
                  <a:pos x="0" y="64"/>
                </a:cxn>
                <a:cxn ang="0">
                  <a:pos x="0" y="16"/>
                </a:cxn>
                <a:cxn ang="0">
                  <a:pos x="16" y="8"/>
                </a:cxn>
              </a:cxnLst>
              <a:rect l="0" t="0" r="r" b="b"/>
              <a:pathLst>
                <a:path w="216" h="80">
                  <a:moveTo>
                    <a:pt x="16" y="8"/>
                  </a:moveTo>
                  <a:lnTo>
                    <a:pt x="192" y="0"/>
                  </a:lnTo>
                  <a:lnTo>
                    <a:pt x="216" y="16"/>
                  </a:lnTo>
                  <a:lnTo>
                    <a:pt x="216" y="64"/>
                  </a:lnTo>
                  <a:lnTo>
                    <a:pt x="184" y="80"/>
                  </a:lnTo>
                  <a:lnTo>
                    <a:pt x="16" y="80"/>
                  </a:lnTo>
                  <a:lnTo>
                    <a:pt x="0" y="64"/>
                  </a:lnTo>
                  <a:lnTo>
                    <a:pt x="0" y="16"/>
                  </a:lnTo>
                  <a:lnTo>
                    <a:pt x="16" y="8"/>
                  </a:lnTo>
                  <a:close/>
                </a:path>
              </a:pathLst>
            </a:custGeom>
            <a:solidFill>
              <a:srgbClr val="FFFFFF"/>
            </a:solidFill>
            <a:ln w="12700">
              <a:solidFill>
                <a:schemeClr val="bg1"/>
              </a:solidFill>
              <a:prstDash val="solid"/>
              <a:round/>
              <a:headEnd/>
              <a:tailEnd/>
            </a:ln>
          </p:spPr>
          <p:txBody>
            <a:bodyPr/>
            <a:lstStyle/>
            <a:p>
              <a:endParaRPr lang="it-IT"/>
            </a:p>
          </p:txBody>
        </p:sp>
        <p:sp>
          <p:nvSpPr>
            <p:cNvPr id="40023" name="Freeform 87"/>
            <p:cNvSpPr>
              <a:spLocks/>
            </p:cNvSpPr>
            <p:nvPr/>
          </p:nvSpPr>
          <p:spPr bwMode="auto">
            <a:xfrm>
              <a:off x="3388" y="2824"/>
              <a:ext cx="448" cy="184"/>
            </a:xfrm>
            <a:custGeom>
              <a:avLst/>
              <a:gdLst/>
              <a:ahLst/>
              <a:cxnLst>
                <a:cxn ang="0">
                  <a:pos x="168" y="0"/>
                </a:cxn>
                <a:cxn ang="0">
                  <a:pos x="304" y="0"/>
                </a:cxn>
                <a:cxn ang="0">
                  <a:pos x="448" y="80"/>
                </a:cxn>
                <a:cxn ang="0">
                  <a:pos x="424" y="120"/>
                </a:cxn>
                <a:cxn ang="0">
                  <a:pos x="376" y="128"/>
                </a:cxn>
                <a:cxn ang="0">
                  <a:pos x="336" y="120"/>
                </a:cxn>
                <a:cxn ang="0">
                  <a:pos x="304" y="104"/>
                </a:cxn>
                <a:cxn ang="0">
                  <a:pos x="296" y="96"/>
                </a:cxn>
                <a:cxn ang="0">
                  <a:pos x="224" y="96"/>
                </a:cxn>
                <a:cxn ang="0">
                  <a:pos x="192" y="136"/>
                </a:cxn>
                <a:cxn ang="0">
                  <a:pos x="112" y="184"/>
                </a:cxn>
                <a:cxn ang="0">
                  <a:pos x="0" y="184"/>
                </a:cxn>
                <a:cxn ang="0">
                  <a:pos x="0" y="72"/>
                </a:cxn>
                <a:cxn ang="0">
                  <a:pos x="168" y="0"/>
                </a:cxn>
              </a:cxnLst>
              <a:rect l="0" t="0" r="r" b="b"/>
              <a:pathLst>
                <a:path w="448" h="184">
                  <a:moveTo>
                    <a:pt x="168" y="0"/>
                  </a:moveTo>
                  <a:lnTo>
                    <a:pt x="304" y="0"/>
                  </a:lnTo>
                  <a:lnTo>
                    <a:pt x="448" y="80"/>
                  </a:lnTo>
                  <a:lnTo>
                    <a:pt x="424" y="120"/>
                  </a:lnTo>
                  <a:lnTo>
                    <a:pt x="376" y="128"/>
                  </a:lnTo>
                  <a:lnTo>
                    <a:pt x="336" y="120"/>
                  </a:lnTo>
                  <a:lnTo>
                    <a:pt x="304" y="104"/>
                  </a:lnTo>
                  <a:lnTo>
                    <a:pt x="296" y="96"/>
                  </a:lnTo>
                  <a:lnTo>
                    <a:pt x="224" y="96"/>
                  </a:lnTo>
                  <a:lnTo>
                    <a:pt x="192" y="136"/>
                  </a:lnTo>
                  <a:lnTo>
                    <a:pt x="112" y="184"/>
                  </a:lnTo>
                  <a:lnTo>
                    <a:pt x="0" y="184"/>
                  </a:lnTo>
                  <a:lnTo>
                    <a:pt x="0" y="72"/>
                  </a:lnTo>
                  <a:lnTo>
                    <a:pt x="168" y="0"/>
                  </a:lnTo>
                  <a:close/>
                </a:path>
              </a:pathLst>
            </a:custGeom>
            <a:solidFill>
              <a:srgbClr val="FFFFFF"/>
            </a:solidFill>
            <a:ln w="12700">
              <a:solidFill>
                <a:schemeClr val="bg1"/>
              </a:solidFill>
              <a:prstDash val="solid"/>
              <a:round/>
              <a:headEnd/>
              <a:tailEnd/>
            </a:ln>
          </p:spPr>
          <p:txBody>
            <a:bodyPr/>
            <a:lstStyle/>
            <a:p>
              <a:endParaRPr lang="it-IT"/>
            </a:p>
          </p:txBody>
        </p:sp>
      </p:grpSp>
      <p:sp>
        <p:nvSpPr>
          <p:cNvPr id="40024" name="Text Box 88"/>
          <p:cNvSpPr txBox="1">
            <a:spLocks noChangeArrowheads="1"/>
          </p:cNvSpPr>
          <p:nvPr/>
        </p:nvSpPr>
        <p:spPr bwMode="auto">
          <a:xfrm>
            <a:off x="3184525" y="5791200"/>
            <a:ext cx="701675" cy="822325"/>
          </a:xfrm>
          <a:prstGeom prst="rect">
            <a:avLst/>
          </a:prstGeom>
          <a:noFill/>
          <a:ln w="9525">
            <a:noFill/>
            <a:miter lim="800000"/>
            <a:headEnd/>
            <a:tailEnd/>
          </a:ln>
          <a:effectLst/>
        </p:spPr>
        <p:txBody>
          <a:bodyPr wrap="none">
            <a:spAutoFit/>
          </a:bodyPr>
          <a:lstStyle/>
          <a:p>
            <a:pPr algn="l"/>
            <a:r>
              <a:rPr lang="es-ES_tradnl">
                <a:solidFill>
                  <a:srgbClr val="FFFF00"/>
                </a:solidFill>
              </a:rPr>
              <a:t>1+2</a:t>
            </a:r>
          </a:p>
          <a:p>
            <a:pPr algn="l"/>
            <a:endParaRPr lang="es-ES">
              <a:solidFill>
                <a:srgbClr val="FFFF00"/>
              </a:solidFill>
            </a:endParaRPr>
          </a:p>
        </p:txBody>
      </p:sp>
      <p:sp>
        <p:nvSpPr>
          <p:cNvPr id="40026" name="Text Box 90"/>
          <p:cNvSpPr txBox="1">
            <a:spLocks noChangeArrowheads="1"/>
          </p:cNvSpPr>
          <p:nvPr/>
        </p:nvSpPr>
        <p:spPr bwMode="auto">
          <a:xfrm>
            <a:off x="7723188" y="5754688"/>
            <a:ext cx="354012" cy="457200"/>
          </a:xfrm>
          <a:prstGeom prst="rect">
            <a:avLst/>
          </a:prstGeom>
          <a:noFill/>
          <a:ln w="9525">
            <a:noFill/>
            <a:miter lim="800000"/>
            <a:headEnd/>
            <a:tailEnd/>
          </a:ln>
          <a:effectLst/>
        </p:spPr>
        <p:txBody>
          <a:bodyPr wrap="none">
            <a:spAutoFit/>
          </a:bodyPr>
          <a:lstStyle/>
          <a:p>
            <a:pPr algn="l"/>
            <a:r>
              <a:rPr lang="es-ES_tradnl">
                <a:solidFill>
                  <a:srgbClr val="FFFF00"/>
                </a:solidFill>
              </a:rPr>
              <a:t>3</a:t>
            </a:r>
            <a:endParaRPr lang="es-ES">
              <a:solidFill>
                <a:srgbClr val="FFFF00"/>
              </a:solidFill>
            </a:endParaRPr>
          </a:p>
        </p:txBody>
      </p:sp>
      <p:sp>
        <p:nvSpPr>
          <p:cNvPr id="40968" name="Text Box 1032"/>
          <p:cNvSpPr txBox="1">
            <a:spLocks noChangeArrowheads="1"/>
          </p:cNvSpPr>
          <p:nvPr/>
        </p:nvSpPr>
        <p:spPr bwMode="auto">
          <a:xfrm>
            <a:off x="1662113" y="6375400"/>
            <a:ext cx="2838450" cy="366713"/>
          </a:xfrm>
          <a:prstGeom prst="rect">
            <a:avLst/>
          </a:prstGeom>
          <a:noFill/>
          <a:ln w="25400">
            <a:noFill/>
            <a:miter lim="800000"/>
            <a:headEnd/>
            <a:tailEnd/>
          </a:ln>
          <a:effectLst/>
        </p:spPr>
        <p:txBody>
          <a:bodyPr wrap="none">
            <a:spAutoFit/>
          </a:bodyPr>
          <a:lstStyle/>
          <a:p>
            <a:r>
              <a:rPr lang="es-ES" sz="1800" b="0">
                <a:solidFill>
                  <a:schemeClr val="bg1"/>
                </a:solidFill>
              </a:rPr>
              <a:t>Drenaje por perforante R2</a:t>
            </a:r>
          </a:p>
        </p:txBody>
      </p:sp>
      <p:sp>
        <p:nvSpPr>
          <p:cNvPr id="40969" name="Rectangle 1033"/>
          <p:cNvSpPr>
            <a:spLocks noChangeArrowheads="1"/>
          </p:cNvSpPr>
          <p:nvPr/>
        </p:nvSpPr>
        <p:spPr bwMode="auto">
          <a:xfrm>
            <a:off x="6804025" y="6308725"/>
            <a:ext cx="1733550" cy="366713"/>
          </a:xfrm>
          <a:prstGeom prst="rect">
            <a:avLst/>
          </a:prstGeom>
          <a:noFill/>
          <a:ln w="25400">
            <a:noFill/>
            <a:miter lim="800000"/>
            <a:headEnd/>
            <a:tailEnd/>
          </a:ln>
          <a:effectLst/>
        </p:spPr>
        <p:txBody>
          <a:bodyPr wrap="none">
            <a:spAutoFit/>
          </a:bodyPr>
          <a:lstStyle/>
          <a:p>
            <a:r>
              <a:rPr lang="es-ES" sz="1800" b="0">
                <a:solidFill>
                  <a:schemeClr val="bg1"/>
                </a:solidFill>
              </a:rPr>
              <a:t>Drenaje por R3</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228600" y="76200"/>
            <a:ext cx="8686800" cy="1038225"/>
          </a:xfrm>
          <a:prstGeom prst="rect">
            <a:avLst/>
          </a:prstGeom>
          <a:noFill/>
          <a:ln w="9525">
            <a:noFill/>
            <a:miter lim="800000"/>
            <a:headEnd/>
            <a:tailEnd/>
          </a:ln>
          <a:effectLst/>
        </p:spPr>
        <p:txBody>
          <a:bodyPr>
            <a:spAutoFit/>
          </a:bodyPr>
          <a:lstStyle/>
          <a:p>
            <a:r>
              <a:rPr lang="es-ES_tradnl" sz="3100">
                <a:solidFill>
                  <a:srgbClr val="FF3300"/>
                </a:solidFill>
              </a:rPr>
              <a:t>¿TERMINALIZAR UNA PERFORANTE?</a:t>
            </a:r>
          </a:p>
          <a:p>
            <a:pPr algn="l"/>
            <a:endParaRPr lang="es-ES_tradnl" sz="3100">
              <a:solidFill>
                <a:srgbClr val="FF3300"/>
              </a:solidFill>
            </a:endParaRPr>
          </a:p>
        </p:txBody>
      </p:sp>
      <p:sp>
        <p:nvSpPr>
          <p:cNvPr id="50180" name="Rectangle 4"/>
          <p:cNvSpPr>
            <a:spLocks noChangeArrowheads="1"/>
          </p:cNvSpPr>
          <p:nvPr/>
        </p:nvSpPr>
        <p:spPr bwMode="auto">
          <a:xfrm>
            <a:off x="2222500" y="3352800"/>
            <a:ext cx="584200" cy="190500"/>
          </a:xfrm>
          <a:prstGeom prst="rect">
            <a:avLst/>
          </a:prstGeom>
          <a:noFill/>
          <a:ln w="25400">
            <a:solidFill>
              <a:schemeClr val="bg1"/>
            </a:solidFill>
            <a:miter lim="800000"/>
            <a:headEnd/>
            <a:tailEnd/>
          </a:ln>
        </p:spPr>
        <p:txBody>
          <a:bodyPr/>
          <a:lstStyle/>
          <a:p>
            <a:endParaRPr lang="it-IT"/>
          </a:p>
        </p:txBody>
      </p:sp>
      <p:sp>
        <p:nvSpPr>
          <p:cNvPr id="50181" name="Freeform 5"/>
          <p:cNvSpPr>
            <a:spLocks/>
          </p:cNvSpPr>
          <p:nvPr/>
        </p:nvSpPr>
        <p:spPr bwMode="auto">
          <a:xfrm>
            <a:off x="2819400" y="3403600"/>
            <a:ext cx="698500" cy="596900"/>
          </a:xfrm>
          <a:custGeom>
            <a:avLst/>
            <a:gdLst/>
            <a:ahLst/>
            <a:cxnLst>
              <a:cxn ang="0">
                <a:pos x="24" y="0"/>
              </a:cxn>
              <a:cxn ang="0">
                <a:pos x="56" y="8"/>
              </a:cxn>
              <a:cxn ang="0">
                <a:pos x="64" y="16"/>
              </a:cxn>
              <a:cxn ang="0">
                <a:pos x="72" y="24"/>
              </a:cxn>
              <a:cxn ang="0">
                <a:pos x="80" y="40"/>
              </a:cxn>
              <a:cxn ang="0">
                <a:pos x="88" y="56"/>
              </a:cxn>
              <a:cxn ang="0">
                <a:pos x="96" y="64"/>
              </a:cxn>
              <a:cxn ang="0">
                <a:pos x="112" y="64"/>
              </a:cxn>
              <a:cxn ang="0">
                <a:pos x="112" y="80"/>
              </a:cxn>
              <a:cxn ang="0">
                <a:pos x="112" y="96"/>
              </a:cxn>
              <a:cxn ang="0">
                <a:pos x="112" y="112"/>
              </a:cxn>
              <a:cxn ang="0">
                <a:pos x="112" y="128"/>
              </a:cxn>
              <a:cxn ang="0">
                <a:pos x="112" y="160"/>
              </a:cxn>
              <a:cxn ang="0">
                <a:pos x="120" y="176"/>
              </a:cxn>
              <a:cxn ang="0">
                <a:pos x="144" y="176"/>
              </a:cxn>
              <a:cxn ang="0">
                <a:pos x="160" y="176"/>
              </a:cxn>
              <a:cxn ang="0">
                <a:pos x="176" y="176"/>
              </a:cxn>
              <a:cxn ang="0">
                <a:pos x="184" y="184"/>
              </a:cxn>
              <a:cxn ang="0">
                <a:pos x="192" y="192"/>
              </a:cxn>
              <a:cxn ang="0">
                <a:pos x="192" y="208"/>
              </a:cxn>
              <a:cxn ang="0">
                <a:pos x="200" y="224"/>
              </a:cxn>
              <a:cxn ang="0">
                <a:pos x="200" y="240"/>
              </a:cxn>
              <a:cxn ang="0">
                <a:pos x="208" y="264"/>
              </a:cxn>
              <a:cxn ang="0">
                <a:pos x="224" y="264"/>
              </a:cxn>
              <a:cxn ang="0">
                <a:pos x="240" y="272"/>
              </a:cxn>
              <a:cxn ang="0">
                <a:pos x="272" y="288"/>
              </a:cxn>
              <a:cxn ang="0">
                <a:pos x="288" y="288"/>
              </a:cxn>
              <a:cxn ang="0">
                <a:pos x="304" y="288"/>
              </a:cxn>
              <a:cxn ang="0">
                <a:pos x="320" y="288"/>
              </a:cxn>
              <a:cxn ang="0">
                <a:pos x="336" y="296"/>
              </a:cxn>
              <a:cxn ang="0">
                <a:pos x="344" y="304"/>
              </a:cxn>
              <a:cxn ang="0">
                <a:pos x="352" y="320"/>
              </a:cxn>
              <a:cxn ang="0">
                <a:pos x="360" y="328"/>
              </a:cxn>
              <a:cxn ang="0">
                <a:pos x="368" y="336"/>
              </a:cxn>
              <a:cxn ang="0">
                <a:pos x="376" y="360"/>
              </a:cxn>
              <a:cxn ang="0">
                <a:pos x="384" y="368"/>
              </a:cxn>
              <a:cxn ang="0">
                <a:pos x="400" y="376"/>
              </a:cxn>
              <a:cxn ang="0">
                <a:pos x="424" y="376"/>
              </a:cxn>
              <a:cxn ang="0">
                <a:pos x="440" y="376"/>
              </a:cxn>
            </a:cxnLst>
            <a:rect l="0" t="0" r="r" b="b"/>
            <a:pathLst>
              <a:path w="440" h="376">
                <a:moveTo>
                  <a:pt x="0" y="0"/>
                </a:moveTo>
                <a:lnTo>
                  <a:pt x="24" y="0"/>
                </a:lnTo>
                <a:lnTo>
                  <a:pt x="32" y="0"/>
                </a:lnTo>
                <a:lnTo>
                  <a:pt x="56" y="8"/>
                </a:lnTo>
                <a:lnTo>
                  <a:pt x="64" y="8"/>
                </a:lnTo>
                <a:lnTo>
                  <a:pt x="64" y="16"/>
                </a:lnTo>
                <a:lnTo>
                  <a:pt x="64" y="24"/>
                </a:lnTo>
                <a:lnTo>
                  <a:pt x="72" y="24"/>
                </a:lnTo>
                <a:lnTo>
                  <a:pt x="72" y="40"/>
                </a:lnTo>
                <a:lnTo>
                  <a:pt x="80" y="40"/>
                </a:lnTo>
                <a:lnTo>
                  <a:pt x="80" y="56"/>
                </a:lnTo>
                <a:lnTo>
                  <a:pt x="88" y="56"/>
                </a:lnTo>
                <a:lnTo>
                  <a:pt x="88" y="64"/>
                </a:lnTo>
                <a:lnTo>
                  <a:pt x="96" y="64"/>
                </a:lnTo>
                <a:lnTo>
                  <a:pt x="104" y="64"/>
                </a:lnTo>
                <a:lnTo>
                  <a:pt x="112" y="64"/>
                </a:lnTo>
                <a:lnTo>
                  <a:pt x="112" y="72"/>
                </a:lnTo>
                <a:lnTo>
                  <a:pt x="112" y="80"/>
                </a:lnTo>
                <a:lnTo>
                  <a:pt x="112" y="88"/>
                </a:lnTo>
                <a:lnTo>
                  <a:pt x="112" y="96"/>
                </a:lnTo>
                <a:lnTo>
                  <a:pt x="112" y="104"/>
                </a:lnTo>
                <a:lnTo>
                  <a:pt x="112" y="112"/>
                </a:lnTo>
                <a:lnTo>
                  <a:pt x="112" y="120"/>
                </a:lnTo>
                <a:lnTo>
                  <a:pt x="112" y="128"/>
                </a:lnTo>
                <a:lnTo>
                  <a:pt x="112" y="152"/>
                </a:lnTo>
                <a:lnTo>
                  <a:pt x="112" y="160"/>
                </a:lnTo>
                <a:lnTo>
                  <a:pt x="120" y="168"/>
                </a:lnTo>
                <a:lnTo>
                  <a:pt x="120" y="176"/>
                </a:lnTo>
                <a:lnTo>
                  <a:pt x="128" y="176"/>
                </a:lnTo>
                <a:lnTo>
                  <a:pt x="144" y="176"/>
                </a:lnTo>
                <a:lnTo>
                  <a:pt x="152" y="176"/>
                </a:lnTo>
                <a:lnTo>
                  <a:pt x="160" y="176"/>
                </a:lnTo>
                <a:lnTo>
                  <a:pt x="168" y="176"/>
                </a:lnTo>
                <a:lnTo>
                  <a:pt x="176" y="176"/>
                </a:lnTo>
                <a:lnTo>
                  <a:pt x="184" y="176"/>
                </a:lnTo>
                <a:lnTo>
                  <a:pt x="184" y="184"/>
                </a:lnTo>
                <a:lnTo>
                  <a:pt x="192" y="184"/>
                </a:lnTo>
                <a:lnTo>
                  <a:pt x="192" y="192"/>
                </a:lnTo>
                <a:lnTo>
                  <a:pt x="192" y="200"/>
                </a:lnTo>
                <a:lnTo>
                  <a:pt x="192" y="208"/>
                </a:lnTo>
                <a:lnTo>
                  <a:pt x="200" y="216"/>
                </a:lnTo>
                <a:lnTo>
                  <a:pt x="200" y="224"/>
                </a:lnTo>
                <a:lnTo>
                  <a:pt x="200" y="232"/>
                </a:lnTo>
                <a:lnTo>
                  <a:pt x="200" y="240"/>
                </a:lnTo>
                <a:lnTo>
                  <a:pt x="208" y="256"/>
                </a:lnTo>
                <a:lnTo>
                  <a:pt x="208" y="264"/>
                </a:lnTo>
                <a:lnTo>
                  <a:pt x="216" y="264"/>
                </a:lnTo>
                <a:lnTo>
                  <a:pt x="224" y="264"/>
                </a:lnTo>
                <a:lnTo>
                  <a:pt x="224" y="272"/>
                </a:lnTo>
                <a:lnTo>
                  <a:pt x="240" y="272"/>
                </a:lnTo>
                <a:lnTo>
                  <a:pt x="256" y="288"/>
                </a:lnTo>
                <a:lnTo>
                  <a:pt x="272" y="288"/>
                </a:lnTo>
                <a:lnTo>
                  <a:pt x="280" y="288"/>
                </a:lnTo>
                <a:lnTo>
                  <a:pt x="288" y="288"/>
                </a:lnTo>
                <a:lnTo>
                  <a:pt x="296" y="288"/>
                </a:lnTo>
                <a:lnTo>
                  <a:pt x="304" y="288"/>
                </a:lnTo>
                <a:lnTo>
                  <a:pt x="312" y="288"/>
                </a:lnTo>
                <a:lnTo>
                  <a:pt x="320" y="288"/>
                </a:lnTo>
                <a:lnTo>
                  <a:pt x="336" y="288"/>
                </a:lnTo>
                <a:lnTo>
                  <a:pt x="336" y="296"/>
                </a:lnTo>
                <a:lnTo>
                  <a:pt x="344" y="296"/>
                </a:lnTo>
                <a:lnTo>
                  <a:pt x="344" y="304"/>
                </a:lnTo>
                <a:lnTo>
                  <a:pt x="352" y="312"/>
                </a:lnTo>
                <a:lnTo>
                  <a:pt x="352" y="320"/>
                </a:lnTo>
                <a:lnTo>
                  <a:pt x="360" y="320"/>
                </a:lnTo>
                <a:lnTo>
                  <a:pt x="360" y="328"/>
                </a:lnTo>
                <a:lnTo>
                  <a:pt x="360" y="336"/>
                </a:lnTo>
                <a:lnTo>
                  <a:pt x="368" y="336"/>
                </a:lnTo>
                <a:lnTo>
                  <a:pt x="376" y="336"/>
                </a:lnTo>
                <a:lnTo>
                  <a:pt x="376" y="360"/>
                </a:lnTo>
                <a:lnTo>
                  <a:pt x="384" y="360"/>
                </a:lnTo>
                <a:lnTo>
                  <a:pt x="384" y="368"/>
                </a:lnTo>
                <a:lnTo>
                  <a:pt x="392" y="376"/>
                </a:lnTo>
                <a:lnTo>
                  <a:pt x="400" y="376"/>
                </a:lnTo>
                <a:lnTo>
                  <a:pt x="408" y="376"/>
                </a:lnTo>
                <a:lnTo>
                  <a:pt x="424" y="376"/>
                </a:lnTo>
                <a:lnTo>
                  <a:pt x="432" y="376"/>
                </a:lnTo>
                <a:lnTo>
                  <a:pt x="440" y="376"/>
                </a:lnTo>
              </a:path>
            </a:pathLst>
          </a:custGeom>
          <a:noFill/>
          <a:ln w="25400">
            <a:solidFill>
              <a:schemeClr val="bg1"/>
            </a:solidFill>
            <a:prstDash val="solid"/>
            <a:round/>
            <a:headEnd/>
            <a:tailEnd/>
          </a:ln>
        </p:spPr>
        <p:txBody>
          <a:bodyPr/>
          <a:lstStyle/>
          <a:p>
            <a:endParaRPr lang="it-IT"/>
          </a:p>
        </p:txBody>
      </p:sp>
      <p:sp>
        <p:nvSpPr>
          <p:cNvPr id="50182" name="AutoShape 6"/>
          <p:cNvSpPr>
            <a:spLocks noChangeArrowheads="1"/>
          </p:cNvSpPr>
          <p:nvPr/>
        </p:nvSpPr>
        <p:spPr bwMode="auto">
          <a:xfrm>
            <a:off x="2495550" y="4019550"/>
            <a:ext cx="2095500" cy="1270000"/>
          </a:xfrm>
          <a:prstGeom prst="roundRect">
            <a:avLst>
              <a:gd name="adj" fmla="val 24755"/>
            </a:avLst>
          </a:prstGeom>
          <a:solidFill>
            <a:srgbClr val="85A1A5"/>
          </a:solidFill>
          <a:ln w="12700">
            <a:solidFill>
              <a:schemeClr val="bg1"/>
            </a:solidFill>
            <a:round/>
            <a:headEnd/>
            <a:tailEnd/>
          </a:ln>
        </p:spPr>
        <p:txBody>
          <a:bodyPr/>
          <a:lstStyle/>
          <a:p>
            <a:endParaRPr lang="it-IT"/>
          </a:p>
        </p:txBody>
      </p:sp>
      <p:sp>
        <p:nvSpPr>
          <p:cNvPr id="50183" name="Line 7"/>
          <p:cNvSpPr>
            <a:spLocks noChangeShapeType="1"/>
          </p:cNvSpPr>
          <p:nvPr/>
        </p:nvSpPr>
        <p:spPr bwMode="auto">
          <a:xfrm>
            <a:off x="2514600" y="4597400"/>
            <a:ext cx="2070100" cy="1588"/>
          </a:xfrm>
          <a:prstGeom prst="line">
            <a:avLst/>
          </a:prstGeom>
          <a:noFill/>
          <a:ln w="50800">
            <a:solidFill>
              <a:schemeClr val="bg1"/>
            </a:solidFill>
            <a:round/>
            <a:headEnd/>
            <a:tailEnd/>
          </a:ln>
        </p:spPr>
        <p:txBody>
          <a:bodyPr/>
          <a:lstStyle/>
          <a:p>
            <a:endParaRPr lang="it-IT"/>
          </a:p>
        </p:txBody>
      </p:sp>
      <p:sp>
        <p:nvSpPr>
          <p:cNvPr id="50184" name="Freeform 8"/>
          <p:cNvSpPr>
            <a:spLocks/>
          </p:cNvSpPr>
          <p:nvPr/>
        </p:nvSpPr>
        <p:spPr bwMode="auto">
          <a:xfrm>
            <a:off x="2806700" y="4572000"/>
            <a:ext cx="723900" cy="533400"/>
          </a:xfrm>
          <a:custGeom>
            <a:avLst/>
            <a:gdLst/>
            <a:ahLst/>
            <a:cxnLst>
              <a:cxn ang="0">
                <a:pos x="0" y="16"/>
              </a:cxn>
              <a:cxn ang="0">
                <a:pos x="208" y="336"/>
              </a:cxn>
              <a:cxn ang="0">
                <a:pos x="456" y="0"/>
              </a:cxn>
              <a:cxn ang="0">
                <a:pos x="0" y="0"/>
              </a:cxn>
              <a:cxn ang="0">
                <a:pos x="0" y="16"/>
              </a:cxn>
            </a:cxnLst>
            <a:rect l="0" t="0" r="r" b="b"/>
            <a:pathLst>
              <a:path w="456" h="336">
                <a:moveTo>
                  <a:pt x="0" y="16"/>
                </a:moveTo>
                <a:lnTo>
                  <a:pt x="208" y="336"/>
                </a:lnTo>
                <a:lnTo>
                  <a:pt x="456" y="0"/>
                </a:lnTo>
                <a:lnTo>
                  <a:pt x="0" y="0"/>
                </a:lnTo>
                <a:lnTo>
                  <a:pt x="0" y="16"/>
                </a:lnTo>
                <a:close/>
              </a:path>
            </a:pathLst>
          </a:custGeom>
          <a:solidFill>
            <a:schemeClr val="bg1"/>
          </a:solidFill>
          <a:ln w="9525">
            <a:solidFill>
              <a:schemeClr val="bg1"/>
            </a:solidFill>
            <a:round/>
            <a:headEnd/>
            <a:tailEnd/>
          </a:ln>
        </p:spPr>
        <p:txBody>
          <a:bodyPr/>
          <a:lstStyle/>
          <a:p>
            <a:endParaRPr lang="it-IT"/>
          </a:p>
        </p:txBody>
      </p:sp>
      <p:sp>
        <p:nvSpPr>
          <p:cNvPr id="50185" name="Freeform 9"/>
          <p:cNvSpPr>
            <a:spLocks/>
          </p:cNvSpPr>
          <p:nvPr/>
        </p:nvSpPr>
        <p:spPr bwMode="auto">
          <a:xfrm>
            <a:off x="2806700" y="4610100"/>
            <a:ext cx="723900" cy="533400"/>
          </a:xfrm>
          <a:custGeom>
            <a:avLst/>
            <a:gdLst/>
            <a:ahLst/>
            <a:cxnLst>
              <a:cxn ang="0">
                <a:pos x="0" y="16"/>
              </a:cxn>
              <a:cxn ang="0">
                <a:pos x="208" y="336"/>
              </a:cxn>
              <a:cxn ang="0">
                <a:pos x="456" y="0"/>
              </a:cxn>
              <a:cxn ang="0">
                <a:pos x="0" y="0"/>
              </a:cxn>
            </a:cxnLst>
            <a:rect l="0" t="0" r="r" b="b"/>
            <a:pathLst>
              <a:path w="456" h="336">
                <a:moveTo>
                  <a:pt x="0" y="16"/>
                </a:moveTo>
                <a:lnTo>
                  <a:pt x="208" y="336"/>
                </a:lnTo>
                <a:lnTo>
                  <a:pt x="456" y="0"/>
                </a:lnTo>
                <a:lnTo>
                  <a:pt x="0" y="0"/>
                </a:lnTo>
              </a:path>
            </a:pathLst>
          </a:custGeom>
          <a:noFill/>
          <a:ln w="12700">
            <a:solidFill>
              <a:schemeClr val="bg1"/>
            </a:solidFill>
            <a:prstDash val="solid"/>
            <a:round/>
            <a:headEnd/>
            <a:tailEnd/>
          </a:ln>
        </p:spPr>
        <p:txBody>
          <a:bodyPr/>
          <a:lstStyle/>
          <a:p>
            <a:endParaRPr lang="it-IT"/>
          </a:p>
        </p:txBody>
      </p:sp>
      <p:sp>
        <p:nvSpPr>
          <p:cNvPr id="50186" name="Arc 10"/>
          <p:cNvSpPr>
            <a:spLocks/>
          </p:cNvSpPr>
          <p:nvPr/>
        </p:nvSpPr>
        <p:spPr bwMode="auto">
          <a:xfrm>
            <a:off x="304800" y="3746500"/>
            <a:ext cx="850900" cy="6985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50187" name="Line 11"/>
          <p:cNvSpPr>
            <a:spLocks noChangeShapeType="1"/>
          </p:cNvSpPr>
          <p:nvPr/>
        </p:nvSpPr>
        <p:spPr bwMode="auto">
          <a:xfrm>
            <a:off x="304800" y="4419600"/>
            <a:ext cx="1588" cy="1981200"/>
          </a:xfrm>
          <a:prstGeom prst="line">
            <a:avLst/>
          </a:prstGeom>
          <a:noFill/>
          <a:ln w="25400">
            <a:solidFill>
              <a:schemeClr val="bg1"/>
            </a:solidFill>
            <a:round/>
            <a:headEnd/>
            <a:tailEnd/>
          </a:ln>
        </p:spPr>
        <p:txBody>
          <a:bodyPr/>
          <a:lstStyle/>
          <a:p>
            <a:endParaRPr lang="it-IT"/>
          </a:p>
        </p:txBody>
      </p:sp>
      <p:sp>
        <p:nvSpPr>
          <p:cNvPr id="50188" name="Arc 12"/>
          <p:cNvSpPr>
            <a:spLocks/>
          </p:cNvSpPr>
          <p:nvPr/>
        </p:nvSpPr>
        <p:spPr bwMode="auto">
          <a:xfrm>
            <a:off x="1206500" y="1638300"/>
            <a:ext cx="901700" cy="730250"/>
          </a:xfrm>
          <a:custGeom>
            <a:avLst/>
            <a:gdLst>
              <a:gd name="G0" fmla="+- 0 0 0"/>
              <a:gd name="G1" fmla="+- 21600 0 0"/>
              <a:gd name="G2" fmla="+- 21600 0 0"/>
              <a:gd name="T0" fmla="*/ 0 w 21600"/>
              <a:gd name="T1" fmla="*/ 0 h 21600"/>
              <a:gd name="T2" fmla="*/ 21600 w 21600"/>
              <a:gd name="T3" fmla="*/ 21465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76" y="0"/>
                  <a:pt x="21525" y="9588"/>
                  <a:pt x="21599" y="21465"/>
                </a:cubicBezTo>
              </a:path>
              <a:path w="21600" h="21600" stroke="0" extrusionOk="0">
                <a:moveTo>
                  <a:pt x="-1" y="0"/>
                </a:moveTo>
                <a:cubicBezTo>
                  <a:pt x="11876" y="0"/>
                  <a:pt x="21525" y="9588"/>
                  <a:pt x="21599" y="21465"/>
                </a:cubicBezTo>
                <a:lnTo>
                  <a:pt x="0" y="21600"/>
                </a:lnTo>
                <a:close/>
              </a:path>
            </a:pathLst>
          </a:custGeom>
          <a:noFill/>
          <a:ln w="25400">
            <a:solidFill>
              <a:schemeClr val="bg1"/>
            </a:solidFill>
            <a:round/>
            <a:headEnd/>
            <a:tailEnd/>
          </a:ln>
        </p:spPr>
        <p:txBody>
          <a:bodyPr/>
          <a:lstStyle/>
          <a:p>
            <a:endParaRPr lang="it-IT"/>
          </a:p>
        </p:txBody>
      </p:sp>
      <p:sp>
        <p:nvSpPr>
          <p:cNvPr id="50189" name="Line 13"/>
          <p:cNvSpPr>
            <a:spLocks noChangeShapeType="1"/>
          </p:cNvSpPr>
          <p:nvPr/>
        </p:nvSpPr>
        <p:spPr bwMode="auto">
          <a:xfrm>
            <a:off x="2108200" y="2324100"/>
            <a:ext cx="1588" cy="4076700"/>
          </a:xfrm>
          <a:prstGeom prst="line">
            <a:avLst/>
          </a:prstGeom>
          <a:noFill/>
          <a:ln w="25400">
            <a:solidFill>
              <a:schemeClr val="bg1"/>
            </a:solidFill>
            <a:prstDash val="dash"/>
            <a:round/>
            <a:headEnd/>
            <a:tailEnd/>
          </a:ln>
        </p:spPr>
        <p:txBody>
          <a:bodyPr/>
          <a:lstStyle/>
          <a:p>
            <a:endParaRPr lang="it-IT"/>
          </a:p>
        </p:txBody>
      </p:sp>
      <p:sp>
        <p:nvSpPr>
          <p:cNvPr id="50190" name="Arc 14"/>
          <p:cNvSpPr>
            <a:spLocks/>
          </p:cNvSpPr>
          <p:nvPr/>
        </p:nvSpPr>
        <p:spPr bwMode="auto">
          <a:xfrm>
            <a:off x="647700" y="1930400"/>
            <a:ext cx="1270000" cy="18923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50191" name="Arc 15"/>
          <p:cNvSpPr>
            <a:spLocks/>
          </p:cNvSpPr>
          <p:nvPr/>
        </p:nvSpPr>
        <p:spPr bwMode="auto">
          <a:xfrm>
            <a:off x="1231900" y="1638300"/>
            <a:ext cx="850900" cy="7493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8900">
            <a:solidFill>
              <a:schemeClr val="bg1"/>
            </a:solidFill>
            <a:round/>
            <a:headEnd/>
            <a:tailEnd/>
          </a:ln>
        </p:spPr>
        <p:txBody>
          <a:bodyPr/>
          <a:lstStyle/>
          <a:p>
            <a:endParaRPr lang="it-IT"/>
          </a:p>
        </p:txBody>
      </p:sp>
      <p:sp>
        <p:nvSpPr>
          <p:cNvPr id="50192" name="Line 16"/>
          <p:cNvSpPr>
            <a:spLocks noChangeShapeType="1"/>
          </p:cNvSpPr>
          <p:nvPr/>
        </p:nvSpPr>
        <p:spPr bwMode="auto">
          <a:xfrm>
            <a:off x="2108200" y="2362200"/>
            <a:ext cx="1588" cy="1905000"/>
          </a:xfrm>
          <a:prstGeom prst="line">
            <a:avLst/>
          </a:prstGeom>
          <a:noFill/>
          <a:ln w="88900">
            <a:solidFill>
              <a:schemeClr val="bg1"/>
            </a:solidFill>
            <a:round/>
            <a:headEnd/>
            <a:tailEnd/>
          </a:ln>
        </p:spPr>
        <p:txBody>
          <a:bodyPr/>
          <a:lstStyle/>
          <a:p>
            <a:endParaRPr lang="it-IT"/>
          </a:p>
        </p:txBody>
      </p:sp>
      <p:sp>
        <p:nvSpPr>
          <p:cNvPr id="50193" name="Freeform 17"/>
          <p:cNvSpPr>
            <a:spLocks/>
          </p:cNvSpPr>
          <p:nvPr/>
        </p:nvSpPr>
        <p:spPr bwMode="auto">
          <a:xfrm>
            <a:off x="1524000" y="4267200"/>
            <a:ext cx="571500" cy="1181100"/>
          </a:xfrm>
          <a:custGeom>
            <a:avLst/>
            <a:gdLst/>
            <a:ahLst/>
            <a:cxnLst>
              <a:cxn ang="0">
                <a:pos x="360" y="8"/>
              </a:cxn>
              <a:cxn ang="0">
                <a:pos x="360" y="40"/>
              </a:cxn>
              <a:cxn ang="0">
                <a:pos x="360" y="64"/>
              </a:cxn>
              <a:cxn ang="0">
                <a:pos x="360" y="96"/>
              </a:cxn>
              <a:cxn ang="0">
                <a:pos x="352" y="112"/>
              </a:cxn>
              <a:cxn ang="0">
                <a:pos x="344" y="128"/>
              </a:cxn>
              <a:cxn ang="0">
                <a:pos x="344" y="152"/>
              </a:cxn>
              <a:cxn ang="0">
                <a:pos x="312" y="168"/>
              </a:cxn>
              <a:cxn ang="0">
                <a:pos x="296" y="168"/>
              </a:cxn>
              <a:cxn ang="0">
                <a:pos x="272" y="168"/>
              </a:cxn>
              <a:cxn ang="0">
                <a:pos x="264" y="184"/>
              </a:cxn>
              <a:cxn ang="0">
                <a:pos x="248" y="192"/>
              </a:cxn>
              <a:cxn ang="0">
                <a:pos x="240" y="200"/>
              </a:cxn>
              <a:cxn ang="0">
                <a:pos x="224" y="232"/>
              </a:cxn>
              <a:cxn ang="0">
                <a:pos x="216" y="256"/>
              </a:cxn>
              <a:cxn ang="0">
                <a:pos x="208" y="280"/>
              </a:cxn>
              <a:cxn ang="0">
                <a:pos x="200" y="296"/>
              </a:cxn>
              <a:cxn ang="0">
                <a:pos x="184" y="312"/>
              </a:cxn>
              <a:cxn ang="0">
                <a:pos x="168" y="320"/>
              </a:cxn>
              <a:cxn ang="0">
                <a:pos x="152" y="328"/>
              </a:cxn>
              <a:cxn ang="0">
                <a:pos x="128" y="352"/>
              </a:cxn>
              <a:cxn ang="0">
                <a:pos x="120" y="360"/>
              </a:cxn>
              <a:cxn ang="0">
                <a:pos x="96" y="392"/>
              </a:cxn>
              <a:cxn ang="0">
                <a:pos x="88" y="408"/>
              </a:cxn>
              <a:cxn ang="0">
                <a:pos x="80" y="432"/>
              </a:cxn>
              <a:cxn ang="0">
                <a:pos x="72" y="448"/>
              </a:cxn>
              <a:cxn ang="0">
                <a:pos x="48" y="504"/>
              </a:cxn>
              <a:cxn ang="0">
                <a:pos x="40" y="544"/>
              </a:cxn>
              <a:cxn ang="0">
                <a:pos x="32" y="560"/>
              </a:cxn>
              <a:cxn ang="0">
                <a:pos x="24" y="568"/>
              </a:cxn>
              <a:cxn ang="0">
                <a:pos x="24" y="600"/>
              </a:cxn>
              <a:cxn ang="0">
                <a:pos x="8" y="608"/>
              </a:cxn>
              <a:cxn ang="0">
                <a:pos x="0" y="624"/>
              </a:cxn>
              <a:cxn ang="0">
                <a:pos x="0" y="648"/>
              </a:cxn>
              <a:cxn ang="0">
                <a:pos x="0" y="688"/>
              </a:cxn>
              <a:cxn ang="0">
                <a:pos x="0" y="712"/>
              </a:cxn>
              <a:cxn ang="0">
                <a:pos x="8" y="720"/>
              </a:cxn>
            </a:cxnLst>
            <a:rect l="0" t="0" r="r" b="b"/>
            <a:pathLst>
              <a:path w="360" h="744">
                <a:moveTo>
                  <a:pt x="360" y="0"/>
                </a:moveTo>
                <a:lnTo>
                  <a:pt x="360" y="8"/>
                </a:lnTo>
                <a:lnTo>
                  <a:pt x="360" y="24"/>
                </a:lnTo>
                <a:lnTo>
                  <a:pt x="360" y="40"/>
                </a:lnTo>
                <a:lnTo>
                  <a:pt x="360" y="48"/>
                </a:lnTo>
                <a:lnTo>
                  <a:pt x="360" y="64"/>
                </a:lnTo>
                <a:lnTo>
                  <a:pt x="360" y="88"/>
                </a:lnTo>
                <a:lnTo>
                  <a:pt x="360" y="96"/>
                </a:lnTo>
                <a:lnTo>
                  <a:pt x="360" y="112"/>
                </a:lnTo>
                <a:lnTo>
                  <a:pt x="352" y="112"/>
                </a:lnTo>
                <a:lnTo>
                  <a:pt x="352" y="128"/>
                </a:lnTo>
                <a:lnTo>
                  <a:pt x="344" y="128"/>
                </a:lnTo>
                <a:lnTo>
                  <a:pt x="344" y="136"/>
                </a:lnTo>
                <a:lnTo>
                  <a:pt x="344" y="152"/>
                </a:lnTo>
                <a:lnTo>
                  <a:pt x="336" y="152"/>
                </a:lnTo>
                <a:lnTo>
                  <a:pt x="312" y="168"/>
                </a:lnTo>
                <a:lnTo>
                  <a:pt x="304" y="168"/>
                </a:lnTo>
                <a:lnTo>
                  <a:pt x="296" y="168"/>
                </a:lnTo>
                <a:lnTo>
                  <a:pt x="288" y="168"/>
                </a:lnTo>
                <a:lnTo>
                  <a:pt x="272" y="168"/>
                </a:lnTo>
                <a:lnTo>
                  <a:pt x="264" y="168"/>
                </a:lnTo>
                <a:lnTo>
                  <a:pt x="264" y="184"/>
                </a:lnTo>
                <a:lnTo>
                  <a:pt x="256" y="184"/>
                </a:lnTo>
                <a:lnTo>
                  <a:pt x="248" y="192"/>
                </a:lnTo>
                <a:lnTo>
                  <a:pt x="248" y="200"/>
                </a:lnTo>
                <a:lnTo>
                  <a:pt x="240" y="200"/>
                </a:lnTo>
                <a:lnTo>
                  <a:pt x="240" y="232"/>
                </a:lnTo>
                <a:lnTo>
                  <a:pt x="224" y="232"/>
                </a:lnTo>
                <a:lnTo>
                  <a:pt x="224" y="240"/>
                </a:lnTo>
                <a:lnTo>
                  <a:pt x="216" y="256"/>
                </a:lnTo>
                <a:lnTo>
                  <a:pt x="208" y="272"/>
                </a:lnTo>
                <a:lnTo>
                  <a:pt x="208" y="280"/>
                </a:lnTo>
                <a:lnTo>
                  <a:pt x="200" y="280"/>
                </a:lnTo>
                <a:lnTo>
                  <a:pt x="200" y="296"/>
                </a:lnTo>
                <a:lnTo>
                  <a:pt x="184" y="296"/>
                </a:lnTo>
                <a:lnTo>
                  <a:pt x="184" y="312"/>
                </a:lnTo>
                <a:lnTo>
                  <a:pt x="176" y="312"/>
                </a:lnTo>
                <a:lnTo>
                  <a:pt x="168" y="320"/>
                </a:lnTo>
                <a:lnTo>
                  <a:pt x="160" y="320"/>
                </a:lnTo>
                <a:lnTo>
                  <a:pt x="152" y="328"/>
                </a:lnTo>
                <a:lnTo>
                  <a:pt x="136" y="328"/>
                </a:lnTo>
                <a:lnTo>
                  <a:pt x="128" y="352"/>
                </a:lnTo>
                <a:lnTo>
                  <a:pt x="120" y="352"/>
                </a:lnTo>
                <a:lnTo>
                  <a:pt x="120" y="360"/>
                </a:lnTo>
                <a:lnTo>
                  <a:pt x="112" y="360"/>
                </a:lnTo>
                <a:lnTo>
                  <a:pt x="96" y="392"/>
                </a:lnTo>
                <a:lnTo>
                  <a:pt x="96" y="400"/>
                </a:lnTo>
                <a:lnTo>
                  <a:pt x="88" y="408"/>
                </a:lnTo>
                <a:lnTo>
                  <a:pt x="80" y="408"/>
                </a:lnTo>
                <a:lnTo>
                  <a:pt x="80" y="432"/>
                </a:lnTo>
                <a:lnTo>
                  <a:pt x="72" y="440"/>
                </a:lnTo>
                <a:lnTo>
                  <a:pt x="72" y="448"/>
                </a:lnTo>
                <a:lnTo>
                  <a:pt x="48" y="488"/>
                </a:lnTo>
                <a:lnTo>
                  <a:pt x="48" y="504"/>
                </a:lnTo>
                <a:lnTo>
                  <a:pt x="40" y="520"/>
                </a:lnTo>
                <a:lnTo>
                  <a:pt x="40" y="544"/>
                </a:lnTo>
                <a:lnTo>
                  <a:pt x="32" y="544"/>
                </a:lnTo>
                <a:lnTo>
                  <a:pt x="32" y="560"/>
                </a:lnTo>
                <a:lnTo>
                  <a:pt x="32" y="568"/>
                </a:lnTo>
                <a:lnTo>
                  <a:pt x="24" y="568"/>
                </a:lnTo>
                <a:lnTo>
                  <a:pt x="24" y="584"/>
                </a:lnTo>
                <a:lnTo>
                  <a:pt x="24" y="600"/>
                </a:lnTo>
                <a:lnTo>
                  <a:pt x="8" y="600"/>
                </a:lnTo>
                <a:lnTo>
                  <a:pt x="8" y="608"/>
                </a:lnTo>
                <a:lnTo>
                  <a:pt x="8" y="624"/>
                </a:lnTo>
                <a:lnTo>
                  <a:pt x="0" y="624"/>
                </a:lnTo>
                <a:lnTo>
                  <a:pt x="0" y="632"/>
                </a:lnTo>
                <a:lnTo>
                  <a:pt x="0" y="648"/>
                </a:lnTo>
                <a:lnTo>
                  <a:pt x="0" y="664"/>
                </a:lnTo>
                <a:lnTo>
                  <a:pt x="0" y="688"/>
                </a:lnTo>
                <a:lnTo>
                  <a:pt x="0" y="704"/>
                </a:lnTo>
                <a:lnTo>
                  <a:pt x="0" y="712"/>
                </a:lnTo>
                <a:lnTo>
                  <a:pt x="0" y="720"/>
                </a:lnTo>
                <a:lnTo>
                  <a:pt x="8" y="720"/>
                </a:lnTo>
                <a:lnTo>
                  <a:pt x="8" y="744"/>
                </a:lnTo>
              </a:path>
            </a:pathLst>
          </a:custGeom>
          <a:noFill/>
          <a:ln w="88900">
            <a:solidFill>
              <a:schemeClr val="bg1"/>
            </a:solidFill>
            <a:prstDash val="solid"/>
            <a:round/>
            <a:headEnd/>
            <a:tailEnd/>
          </a:ln>
        </p:spPr>
        <p:txBody>
          <a:bodyPr/>
          <a:lstStyle/>
          <a:p>
            <a:endParaRPr lang="it-IT"/>
          </a:p>
        </p:txBody>
      </p:sp>
      <p:sp>
        <p:nvSpPr>
          <p:cNvPr id="50194" name="Freeform 18"/>
          <p:cNvSpPr>
            <a:spLocks/>
          </p:cNvSpPr>
          <p:nvPr/>
        </p:nvSpPr>
        <p:spPr bwMode="auto">
          <a:xfrm>
            <a:off x="3505200" y="4102100"/>
            <a:ext cx="965200" cy="520700"/>
          </a:xfrm>
          <a:custGeom>
            <a:avLst/>
            <a:gdLst/>
            <a:ahLst/>
            <a:cxnLst>
              <a:cxn ang="0">
                <a:pos x="0" y="328"/>
              </a:cxn>
              <a:cxn ang="0">
                <a:pos x="272" y="0"/>
              </a:cxn>
              <a:cxn ang="0">
                <a:pos x="608" y="328"/>
              </a:cxn>
              <a:cxn ang="0">
                <a:pos x="0" y="328"/>
              </a:cxn>
            </a:cxnLst>
            <a:rect l="0" t="0" r="r" b="b"/>
            <a:pathLst>
              <a:path w="608" h="328">
                <a:moveTo>
                  <a:pt x="0" y="328"/>
                </a:moveTo>
                <a:lnTo>
                  <a:pt x="272" y="0"/>
                </a:lnTo>
                <a:lnTo>
                  <a:pt x="608" y="328"/>
                </a:lnTo>
                <a:lnTo>
                  <a:pt x="0" y="328"/>
                </a:lnTo>
                <a:close/>
              </a:path>
            </a:pathLst>
          </a:custGeom>
          <a:solidFill>
            <a:schemeClr val="tx2"/>
          </a:solidFill>
          <a:ln w="12700">
            <a:solidFill>
              <a:schemeClr val="bg1"/>
            </a:solidFill>
            <a:prstDash val="solid"/>
            <a:round/>
            <a:headEnd/>
            <a:tailEnd/>
          </a:ln>
        </p:spPr>
        <p:txBody>
          <a:bodyPr/>
          <a:lstStyle/>
          <a:p>
            <a:endParaRPr lang="it-IT"/>
          </a:p>
        </p:txBody>
      </p:sp>
      <p:sp>
        <p:nvSpPr>
          <p:cNvPr id="50195" name="Rectangle 19"/>
          <p:cNvSpPr>
            <a:spLocks noChangeArrowheads="1"/>
          </p:cNvSpPr>
          <p:nvPr/>
        </p:nvSpPr>
        <p:spPr bwMode="auto">
          <a:xfrm>
            <a:off x="6781800" y="3321050"/>
            <a:ext cx="584200" cy="190500"/>
          </a:xfrm>
          <a:prstGeom prst="rect">
            <a:avLst/>
          </a:prstGeom>
          <a:noFill/>
          <a:ln w="25400">
            <a:solidFill>
              <a:schemeClr val="bg1"/>
            </a:solidFill>
            <a:miter lim="800000"/>
            <a:headEnd/>
            <a:tailEnd/>
          </a:ln>
        </p:spPr>
        <p:txBody>
          <a:bodyPr/>
          <a:lstStyle/>
          <a:p>
            <a:endParaRPr lang="it-IT"/>
          </a:p>
        </p:txBody>
      </p:sp>
      <p:sp>
        <p:nvSpPr>
          <p:cNvPr id="50196" name="Freeform 20"/>
          <p:cNvSpPr>
            <a:spLocks/>
          </p:cNvSpPr>
          <p:nvPr/>
        </p:nvSpPr>
        <p:spPr bwMode="auto">
          <a:xfrm>
            <a:off x="7391400" y="3384550"/>
            <a:ext cx="673100" cy="635000"/>
          </a:xfrm>
          <a:custGeom>
            <a:avLst/>
            <a:gdLst/>
            <a:ahLst/>
            <a:cxnLst>
              <a:cxn ang="0">
                <a:pos x="24" y="0"/>
              </a:cxn>
              <a:cxn ang="0">
                <a:pos x="48" y="8"/>
              </a:cxn>
              <a:cxn ang="0">
                <a:pos x="56" y="16"/>
              </a:cxn>
              <a:cxn ang="0">
                <a:pos x="64" y="32"/>
              </a:cxn>
              <a:cxn ang="0">
                <a:pos x="80" y="48"/>
              </a:cxn>
              <a:cxn ang="0">
                <a:pos x="88" y="56"/>
              </a:cxn>
              <a:cxn ang="0">
                <a:pos x="96" y="64"/>
              </a:cxn>
              <a:cxn ang="0">
                <a:pos x="112" y="64"/>
              </a:cxn>
              <a:cxn ang="0">
                <a:pos x="112" y="88"/>
              </a:cxn>
              <a:cxn ang="0">
                <a:pos x="112" y="104"/>
              </a:cxn>
              <a:cxn ang="0">
                <a:pos x="112" y="120"/>
              </a:cxn>
              <a:cxn ang="0">
                <a:pos x="112" y="144"/>
              </a:cxn>
              <a:cxn ang="0">
                <a:pos x="112" y="168"/>
              </a:cxn>
              <a:cxn ang="0">
                <a:pos x="120" y="184"/>
              </a:cxn>
              <a:cxn ang="0">
                <a:pos x="136" y="184"/>
              </a:cxn>
              <a:cxn ang="0">
                <a:pos x="152" y="184"/>
              </a:cxn>
              <a:cxn ang="0">
                <a:pos x="168" y="184"/>
              </a:cxn>
              <a:cxn ang="0">
                <a:pos x="176" y="200"/>
              </a:cxn>
              <a:cxn ang="0">
                <a:pos x="184" y="208"/>
              </a:cxn>
              <a:cxn ang="0">
                <a:pos x="184" y="224"/>
              </a:cxn>
              <a:cxn ang="0">
                <a:pos x="192" y="248"/>
              </a:cxn>
              <a:cxn ang="0">
                <a:pos x="192" y="264"/>
              </a:cxn>
              <a:cxn ang="0">
                <a:pos x="200" y="280"/>
              </a:cxn>
              <a:cxn ang="0">
                <a:pos x="224" y="280"/>
              </a:cxn>
              <a:cxn ang="0">
                <a:pos x="232" y="288"/>
              </a:cxn>
              <a:cxn ang="0">
                <a:pos x="264" y="312"/>
              </a:cxn>
              <a:cxn ang="0">
                <a:pos x="280" y="312"/>
              </a:cxn>
              <a:cxn ang="0">
                <a:pos x="296" y="312"/>
              </a:cxn>
              <a:cxn ang="0">
                <a:pos x="312" y="312"/>
              </a:cxn>
              <a:cxn ang="0">
                <a:pos x="320" y="320"/>
              </a:cxn>
              <a:cxn ang="0">
                <a:pos x="328" y="328"/>
              </a:cxn>
              <a:cxn ang="0">
                <a:pos x="336" y="344"/>
              </a:cxn>
              <a:cxn ang="0">
                <a:pos x="344" y="360"/>
              </a:cxn>
              <a:cxn ang="0">
                <a:pos x="352" y="368"/>
              </a:cxn>
              <a:cxn ang="0">
                <a:pos x="368" y="384"/>
              </a:cxn>
              <a:cxn ang="0">
                <a:pos x="376" y="392"/>
              </a:cxn>
              <a:cxn ang="0">
                <a:pos x="392" y="400"/>
              </a:cxn>
              <a:cxn ang="0">
                <a:pos x="408" y="400"/>
              </a:cxn>
              <a:cxn ang="0">
                <a:pos x="424" y="400"/>
              </a:cxn>
            </a:cxnLst>
            <a:rect l="0" t="0" r="r" b="b"/>
            <a:pathLst>
              <a:path w="424" h="400">
                <a:moveTo>
                  <a:pt x="0" y="0"/>
                </a:moveTo>
                <a:lnTo>
                  <a:pt x="24" y="0"/>
                </a:lnTo>
                <a:lnTo>
                  <a:pt x="32" y="0"/>
                </a:lnTo>
                <a:lnTo>
                  <a:pt x="48" y="8"/>
                </a:lnTo>
                <a:lnTo>
                  <a:pt x="56" y="8"/>
                </a:lnTo>
                <a:lnTo>
                  <a:pt x="56" y="16"/>
                </a:lnTo>
                <a:lnTo>
                  <a:pt x="56" y="32"/>
                </a:lnTo>
                <a:lnTo>
                  <a:pt x="64" y="32"/>
                </a:lnTo>
                <a:lnTo>
                  <a:pt x="64" y="48"/>
                </a:lnTo>
                <a:lnTo>
                  <a:pt x="80" y="48"/>
                </a:lnTo>
                <a:lnTo>
                  <a:pt x="80" y="56"/>
                </a:lnTo>
                <a:lnTo>
                  <a:pt x="88" y="56"/>
                </a:lnTo>
                <a:lnTo>
                  <a:pt x="88" y="64"/>
                </a:lnTo>
                <a:lnTo>
                  <a:pt x="96" y="64"/>
                </a:lnTo>
                <a:lnTo>
                  <a:pt x="104" y="64"/>
                </a:lnTo>
                <a:lnTo>
                  <a:pt x="112" y="64"/>
                </a:lnTo>
                <a:lnTo>
                  <a:pt x="112" y="72"/>
                </a:lnTo>
                <a:lnTo>
                  <a:pt x="112" y="88"/>
                </a:lnTo>
                <a:lnTo>
                  <a:pt x="112" y="96"/>
                </a:lnTo>
                <a:lnTo>
                  <a:pt x="112" y="104"/>
                </a:lnTo>
                <a:lnTo>
                  <a:pt x="112" y="112"/>
                </a:lnTo>
                <a:lnTo>
                  <a:pt x="112" y="120"/>
                </a:lnTo>
                <a:lnTo>
                  <a:pt x="112" y="128"/>
                </a:lnTo>
                <a:lnTo>
                  <a:pt x="112" y="144"/>
                </a:lnTo>
                <a:lnTo>
                  <a:pt x="112" y="160"/>
                </a:lnTo>
                <a:lnTo>
                  <a:pt x="112" y="168"/>
                </a:lnTo>
                <a:lnTo>
                  <a:pt x="120" y="176"/>
                </a:lnTo>
                <a:lnTo>
                  <a:pt x="120" y="184"/>
                </a:lnTo>
                <a:lnTo>
                  <a:pt x="128" y="184"/>
                </a:lnTo>
                <a:lnTo>
                  <a:pt x="136" y="184"/>
                </a:lnTo>
                <a:lnTo>
                  <a:pt x="144" y="184"/>
                </a:lnTo>
                <a:lnTo>
                  <a:pt x="152" y="184"/>
                </a:lnTo>
                <a:lnTo>
                  <a:pt x="160" y="184"/>
                </a:lnTo>
                <a:lnTo>
                  <a:pt x="168" y="184"/>
                </a:lnTo>
                <a:lnTo>
                  <a:pt x="176" y="184"/>
                </a:lnTo>
                <a:lnTo>
                  <a:pt x="176" y="200"/>
                </a:lnTo>
                <a:lnTo>
                  <a:pt x="184" y="200"/>
                </a:lnTo>
                <a:lnTo>
                  <a:pt x="184" y="208"/>
                </a:lnTo>
                <a:lnTo>
                  <a:pt x="184" y="216"/>
                </a:lnTo>
                <a:lnTo>
                  <a:pt x="184" y="224"/>
                </a:lnTo>
                <a:lnTo>
                  <a:pt x="192" y="232"/>
                </a:lnTo>
                <a:lnTo>
                  <a:pt x="192" y="248"/>
                </a:lnTo>
                <a:lnTo>
                  <a:pt x="192" y="256"/>
                </a:lnTo>
                <a:lnTo>
                  <a:pt x="192" y="264"/>
                </a:lnTo>
                <a:lnTo>
                  <a:pt x="200" y="272"/>
                </a:lnTo>
                <a:lnTo>
                  <a:pt x="200" y="280"/>
                </a:lnTo>
                <a:lnTo>
                  <a:pt x="208" y="280"/>
                </a:lnTo>
                <a:lnTo>
                  <a:pt x="224" y="280"/>
                </a:lnTo>
                <a:lnTo>
                  <a:pt x="224" y="288"/>
                </a:lnTo>
                <a:lnTo>
                  <a:pt x="232" y="288"/>
                </a:lnTo>
                <a:lnTo>
                  <a:pt x="248" y="312"/>
                </a:lnTo>
                <a:lnTo>
                  <a:pt x="264" y="312"/>
                </a:lnTo>
                <a:lnTo>
                  <a:pt x="272" y="312"/>
                </a:lnTo>
                <a:lnTo>
                  <a:pt x="280" y="312"/>
                </a:lnTo>
                <a:lnTo>
                  <a:pt x="288" y="312"/>
                </a:lnTo>
                <a:lnTo>
                  <a:pt x="296" y="312"/>
                </a:lnTo>
                <a:lnTo>
                  <a:pt x="304" y="312"/>
                </a:lnTo>
                <a:lnTo>
                  <a:pt x="312" y="312"/>
                </a:lnTo>
                <a:lnTo>
                  <a:pt x="320" y="312"/>
                </a:lnTo>
                <a:lnTo>
                  <a:pt x="320" y="320"/>
                </a:lnTo>
                <a:lnTo>
                  <a:pt x="328" y="320"/>
                </a:lnTo>
                <a:lnTo>
                  <a:pt x="328" y="328"/>
                </a:lnTo>
                <a:lnTo>
                  <a:pt x="336" y="336"/>
                </a:lnTo>
                <a:lnTo>
                  <a:pt x="336" y="344"/>
                </a:lnTo>
                <a:lnTo>
                  <a:pt x="344" y="344"/>
                </a:lnTo>
                <a:lnTo>
                  <a:pt x="344" y="360"/>
                </a:lnTo>
                <a:lnTo>
                  <a:pt x="344" y="368"/>
                </a:lnTo>
                <a:lnTo>
                  <a:pt x="352" y="368"/>
                </a:lnTo>
                <a:lnTo>
                  <a:pt x="368" y="368"/>
                </a:lnTo>
                <a:lnTo>
                  <a:pt x="368" y="384"/>
                </a:lnTo>
                <a:lnTo>
                  <a:pt x="376" y="384"/>
                </a:lnTo>
                <a:lnTo>
                  <a:pt x="376" y="392"/>
                </a:lnTo>
                <a:lnTo>
                  <a:pt x="384" y="400"/>
                </a:lnTo>
                <a:lnTo>
                  <a:pt x="392" y="400"/>
                </a:lnTo>
                <a:lnTo>
                  <a:pt x="400" y="400"/>
                </a:lnTo>
                <a:lnTo>
                  <a:pt x="408" y="400"/>
                </a:lnTo>
                <a:lnTo>
                  <a:pt x="416" y="400"/>
                </a:lnTo>
                <a:lnTo>
                  <a:pt x="424" y="400"/>
                </a:lnTo>
              </a:path>
            </a:pathLst>
          </a:custGeom>
          <a:noFill/>
          <a:ln w="12700">
            <a:solidFill>
              <a:schemeClr val="bg1"/>
            </a:solidFill>
            <a:prstDash val="solid"/>
            <a:round/>
            <a:headEnd/>
            <a:tailEnd/>
          </a:ln>
        </p:spPr>
        <p:txBody>
          <a:bodyPr/>
          <a:lstStyle/>
          <a:p>
            <a:endParaRPr lang="it-IT"/>
          </a:p>
        </p:txBody>
      </p:sp>
      <p:sp>
        <p:nvSpPr>
          <p:cNvPr id="50197" name="AutoShape 21"/>
          <p:cNvSpPr>
            <a:spLocks noChangeArrowheads="1"/>
          </p:cNvSpPr>
          <p:nvPr/>
        </p:nvSpPr>
        <p:spPr bwMode="auto">
          <a:xfrm>
            <a:off x="6877050" y="3987800"/>
            <a:ext cx="2095500" cy="1270000"/>
          </a:xfrm>
          <a:prstGeom prst="roundRect">
            <a:avLst>
              <a:gd name="adj" fmla="val 24755"/>
            </a:avLst>
          </a:prstGeom>
          <a:solidFill>
            <a:srgbClr val="85A1A5"/>
          </a:solidFill>
          <a:ln w="12700">
            <a:solidFill>
              <a:schemeClr val="bg1"/>
            </a:solidFill>
            <a:round/>
            <a:headEnd/>
            <a:tailEnd/>
          </a:ln>
        </p:spPr>
        <p:txBody>
          <a:bodyPr/>
          <a:lstStyle/>
          <a:p>
            <a:endParaRPr lang="it-IT"/>
          </a:p>
        </p:txBody>
      </p:sp>
      <p:sp>
        <p:nvSpPr>
          <p:cNvPr id="50198" name="Line 22"/>
          <p:cNvSpPr>
            <a:spLocks noChangeShapeType="1"/>
          </p:cNvSpPr>
          <p:nvPr/>
        </p:nvSpPr>
        <p:spPr bwMode="auto">
          <a:xfrm>
            <a:off x="6896100" y="4603750"/>
            <a:ext cx="2070100" cy="1588"/>
          </a:xfrm>
          <a:prstGeom prst="line">
            <a:avLst/>
          </a:prstGeom>
          <a:noFill/>
          <a:ln w="12700">
            <a:solidFill>
              <a:schemeClr val="bg1"/>
            </a:solidFill>
            <a:round/>
            <a:headEnd/>
            <a:tailEnd/>
          </a:ln>
        </p:spPr>
        <p:txBody>
          <a:bodyPr/>
          <a:lstStyle/>
          <a:p>
            <a:endParaRPr lang="it-IT"/>
          </a:p>
        </p:txBody>
      </p:sp>
      <p:sp>
        <p:nvSpPr>
          <p:cNvPr id="50199" name="Freeform 23"/>
          <p:cNvSpPr>
            <a:spLocks/>
          </p:cNvSpPr>
          <p:nvPr/>
        </p:nvSpPr>
        <p:spPr bwMode="auto">
          <a:xfrm>
            <a:off x="7200900" y="4616450"/>
            <a:ext cx="723900" cy="533400"/>
          </a:xfrm>
          <a:custGeom>
            <a:avLst/>
            <a:gdLst/>
            <a:ahLst/>
            <a:cxnLst>
              <a:cxn ang="0">
                <a:pos x="0" y="16"/>
              </a:cxn>
              <a:cxn ang="0">
                <a:pos x="208" y="336"/>
              </a:cxn>
              <a:cxn ang="0">
                <a:pos x="456" y="0"/>
              </a:cxn>
              <a:cxn ang="0">
                <a:pos x="0" y="0"/>
              </a:cxn>
              <a:cxn ang="0">
                <a:pos x="0" y="16"/>
              </a:cxn>
            </a:cxnLst>
            <a:rect l="0" t="0" r="r" b="b"/>
            <a:pathLst>
              <a:path w="456" h="336">
                <a:moveTo>
                  <a:pt x="0" y="16"/>
                </a:moveTo>
                <a:lnTo>
                  <a:pt x="208" y="336"/>
                </a:lnTo>
                <a:lnTo>
                  <a:pt x="456" y="0"/>
                </a:lnTo>
                <a:lnTo>
                  <a:pt x="0" y="0"/>
                </a:lnTo>
                <a:lnTo>
                  <a:pt x="0" y="16"/>
                </a:lnTo>
                <a:close/>
              </a:path>
            </a:pathLst>
          </a:custGeom>
          <a:solidFill>
            <a:schemeClr val="bg1"/>
          </a:solidFill>
          <a:ln w="9525">
            <a:solidFill>
              <a:schemeClr val="bg1"/>
            </a:solidFill>
            <a:round/>
            <a:headEnd/>
            <a:tailEnd/>
          </a:ln>
        </p:spPr>
        <p:txBody>
          <a:bodyPr/>
          <a:lstStyle/>
          <a:p>
            <a:endParaRPr lang="it-IT"/>
          </a:p>
        </p:txBody>
      </p:sp>
      <p:sp>
        <p:nvSpPr>
          <p:cNvPr id="50200" name="Freeform 24"/>
          <p:cNvSpPr>
            <a:spLocks/>
          </p:cNvSpPr>
          <p:nvPr/>
        </p:nvSpPr>
        <p:spPr bwMode="auto">
          <a:xfrm>
            <a:off x="7200900" y="4616450"/>
            <a:ext cx="723900" cy="533400"/>
          </a:xfrm>
          <a:custGeom>
            <a:avLst/>
            <a:gdLst/>
            <a:ahLst/>
            <a:cxnLst>
              <a:cxn ang="0">
                <a:pos x="0" y="16"/>
              </a:cxn>
              <a:cxn ang="0">
                <a:pos x="208" y="336"/>
              </a:cxn>
              <a:cxn ang="0">
                <a:pos x="456" y="0"/>
              </a:cxn>
              <a:cxn ang="0">
                <a:pos x="0" y="0"/>
              </a:cxn>
            </a:cxnLst>
            <a:rect l="0" t="0" r="r" b="b"/>
            <a:pathLst>
              <a:path w="456" h="336">
                <a:moveTo>
                  <a:pt x="0" y="16"/>
                </a:moveTo>
                <a:lnTo>
                  <a:pt x="208" y="336"/>
                </a:lnTo>
                <a:lnTo>
                  <a:pt x="456" y="0"/>
                </a:lnTo>
                <a:lnTo>
                  <a:pt x="0" y="0"/>
                </a:lnTo>
              </a:path>
            </a:pathLst>
          </a:custGeom>
          <a:noFill/>
          <a:ln w="12700">
            <a:solidFill>
              <a:schemeClr val="bg1"/>
            </a:solidFill>
            <a:prstDash val="solid"/>
            <a:round/>
            <a:headEnd/>
            <a:tailEnd/>
          </a:ln>
        </p:spPr>
        <p:txBody>
          <a:bodyPr/>
          <a:lstStyle/>
          <a:p>
            <a:endParaRPr lang="it-IT"/>
          </a:p>
        </p:txBody>
      </p:sp>
      <p:sp>
        <p:nvSpPr>
          <p:cNvPr id="50201" name="Arc 25"/>
          <p:cNvSpPr>
            <a:spLocks/>
          </p:cNvSpPr>
          <p:nvPr/>
        </p:nvSpPr>
        <p:spPr bwMode="auto">
          <a:xfrm>
            <a:off x="4876800" y="3721100"/>
            <a:ext cx="850900" cy="6985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50202" name="Line 26"/>
          <p:cNvSpPr>
            <a:spLocks noChangeShapeType="1"/>
          </p:cNvSpPr>
          <p:nvPr/>
        </p:nvSpPr>
        <p:spPr bwMode="auto">
          <a:xfrm>
            <a:off x="4876800" y="4394200"/>
            <a:ext cx="0" cy="2006600"/>
          </a:xfrm>
          <a:prstGeom prst="line">
            <a:avLst/>
          </a:prstGeom>
          <a:noFill/>
          <a:ln w="25400">
            <a:solidFill>
              <a:schemeClr val="bg1"/>
            </a:solidFill>
            <a:round/>
            <a:headEnd/>
            <a:tailEnd/>
          </a:ln>
        </p:spPr>
        <p:txBody>
          <a:bodyPr/>
          <a:lstStyle/>
          <a:p>
            <a:endParaRPr lang="it-IT"/>
          </a:p>
        </p:txBody>
      </p:sp>
      <p:sp>
        <p:nvSpPr>
          <p:cNvPr id="50203" name="Arc 27"/>
          <p:cNvSpPr>
            <a:spLocks/>
          </p:cNvSpPr>
          <p:nvPr/>
        </p:nvSpPr>
        <p:spPr bwMode="auto">
          <a:xfrm>
            <a:off x="5778500" y="1612900"/>
            <a:ext cx="901700" cy="730250"/>
          </a:xfrm>
          <a:custGeom>
            <a:avLst/>
            <a:gdLst>
              <a:gd name="G0" fmla="+- 0 0 0"/>
              <a:gd name="G1" fmla="+- 21600 0 0"/>
              <a:gd name="G2" fmla="+- 21600 0 0"/>
              <a:gd name="T0" fmla="*/ 0 w 21600"/>
              <a:gd name="T1" fmla="*/ 0 h 21600"/>
              <a:gd name="T2" fmla="*/ 21600 w 21600"/>
              <a:gd name="T3" fmla="*/ 21465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76" y="0"/>
                  <a:pt x="21525" y="9588"/>
                  <a:pt x="21599" y="21465"/>
                </a:cubicBezTo>
              </a:path>
              <a:path w="21600" h="21600" stroke="0" extrusionOk="0">
                <a:moveTo>
                  <a:pt x="-1" y="0"/>
                </a:moveTo>
                <a:cubicBezTo>
                  <a:pt x="11876" y="0"/>
                  <a:pt x="21525" y="9588"/>
                  <a:pt x="21599" y="21465"/>
                </a:cubicBezTo>
                <a:lnTo>
                  <a:pt x="0" y="21600"/>
                </a:lnTo>
                <a:close/>
              </a:path>
            </a:pathLst>
          </a:custGeom>
          <a:noFill/>
          <a:ln w="25400">
            <a:solidFill>
              <a:schemeClr val="bg1"/>
            </a:solidFill>
            <a:round/>
            <a:headEnd/>
            <a:tailEnd/>
          </a:ln>
        </p:spPr>
        <p:txBody>
          <a:bodyPr/>
          <a:lstStyle/>
          <a:p>
            <a:endParaRPr lang="it-IT"/>
          </a:p>
        </p:txBody>
      </p:sp>
      <p:sp>
        <p:nvSpPr>
          <p:cNvPr id="50204" name="Line 28"/>
          <p:cNvSpPr>
            <a:spLocks noChangeShapeType="1"/>
          </p:cNvSpPr>
          <p:nvPr/>
        </p:nvSpPr>
        <p:spPr bwMode="auto">
          <a:xfrm>
            <a:off x="6680200" y="2209800"/>
            <a:ext cx="1588" cy="4102100"/>
          </a:xfrm>
          <a:prstGeom prst="line">
            <a:avLst/>
          </a:prstGeom>
          <a:noFill/>
          <a:ln w="25400">
            <a:solidFill>
              <a:schemeClr val="bg1"/>
            </a:solidFill>
            <a:prstDash val="dash"/>
            <a:round/>
            <a:headEnd/>
            <a:tailEnd/>
          </a:ln>
        </p:spPr>
        <p:txBody>
          <a:bodyPr/>
          <a:lstStyle/>
          <a:p>
            <a:endParaRPr lang="it-IT"/>
          </a:p>
        </p:txBody>
      </p:sp>
      <p:sp>
        <p:nvSpPr>
          <p:cNvPr id="50205" name="Arc 29"/>
          <p:cNvSpPr>
            <a:spLocks/>
          </p:cNvSpPr>
          <p:nvPr/>
        </p:nvSpPr>
        <p:spPr bwMode="auto">
          <a:xfrm>
            <a:off x="5219700" y="1905000"/>
            <a:ext cx="1270000" cy="18923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50206" name="Arc 30"/>
          <p:cNvSpPr>
            <a:spLocks/>
          </p:cNvSpPr>
          <p:nvPr/>
        </p:nvSpPr>
        <p:spPr bwMode="auto">
          <a:xfrm>
            <a:off x="5803900" y="1612900"/>
            <a:ext cx="850900" cy="7493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8900">
            <a:solidFill>
              <a:schemeClr val="bg1"/>
            </a:solidFill>
            <a:round/>
            <a:headEnd/>
            <a:tailEnd/>
          </a:ln>
        </p:spPr>
        <p:txBody>
          <a:bodyPr/>
          <a:lstStyle/>
          <a:p>
            <a:endParaRPr lang="it-IT"/>
          </a:p>
        </p:txBody>
      </p:sp>
      <p:sp>
        <p:nvSpPr>
          <p:cNvPr id="50207" name="Line 31"/>
          <p:cNvSpPr>
            <a:spLocks noChangeShapeType="1"/>
          </p:cNvSpPr>
          <p:nvPr/>
        </p:nvSpPr>
        <p:spPr bwMode="auto">
          <a:xfrm>
            <a:off x="6680200" y="2336800"/>
            <a:ext cx="1588" cy="1905000"/>
          </a:xfrm>
          <a:prstGeom prst="line">
            <a:avLst/>
          </a:prstGeom>
          <a:noFill/>
          <a:ln w="88900">
            <a:solidFill>
              <a:schemeClr val="bg1"/>
            </a:solidFill>
            <a:round/>
            <a:headEnd/>
            <a:tailEnd/>
          </a:ln>
        </p:spPr>
        <p:txBody>
          <a:bodyPr/>
          <a:lstStyle/>
          <a:p>
            <a:endParaRPr lang="it-IT"/>
          </a:p>
        </p:txBody>
      </p:sp>
      <p:sp>
        <p:nvSpPr>
          <p:cNvPr id="50208" name="Freeform 32"/>
          <p:cNvSpPr>
            <a:spLocks/>
          </p:cNvSpPr>
          <p:nvPr/>
        </p:nvSpPr>
        <p:spPr bwMode="auto">
          <a:xfrm>
            <a:off x="6096000" y="4191000"/>
            <a:ext cx="571500" cy="1181100"/>
          </a:xfrm>
          <a:custGeom>
            <a:avLst/>
            <a:gdLst/>
            <a:ahLst/>
            <a:cxnLst>
              <a:cxn ang="0">
                <a:pos x="360" y="8"/>
              </a:cxn>
              <a:cxn ang="0">
                <a:pos x="360" y="40"/>
              </a:cxn>
              <a:cxn ang="0">
                <a:pos x="360" y="64"/>
              </a:cxn>
              <a:cxn ang="0">
                <a:pos x="360" y="96"/>
              </a:cxn>
              <a:cxn ang="0">
                <a:pos x="352" y="112"/>
              </a:cxn>
              <a:cxn ang="0">
                <a:pos x="344" y="128"/>
              </a:cxn>
              <a:cxn ang="0">
                <a:pos x="344" y="152"/>
              </a:cxn>
              <a:cxn ang="0">
                <a:pos x="312" y="168"/>
              </a:cxn>
              <a:cxn ang="0">
                <a:pos x="296" y="168"/>
              </a:cxn>
              <a:cxn ang="0">
                <a:pos x="272" y="168"/>
              </a:cxn>
              <a:cxn ang="0">
                <a:pos x="264" y="184"/>
              </a:cxn>
              <a:cxn ang="0">
                <a:pos x="248" y="192"/>
              </a:cxn>
              <a:cxn ang="0">
                <a:pos x="240" y="200"/>
              </a:cxn>
              <a:cxn ang="0">
                <a:pos x="224" y="232"/>
              </a:cxn>
              <a:cxn ang="0">
                <a:pos x="216" y="256"/>
              </a:cxn>
              <a:cxn ang="0">
                <a:pos x="208" y="280"/>
              </a:cxn>
              <a:cxn ang="0">
                <a:pos x="200" y="296"/>
              </a:cxn>
              <a:cxn ang="0">
                <a:pos x="184" y="312"/>
              </a:cxn>
              <a:cxn ang="0">
                <a:pos x="168" y="320"/>
              </a:cxn>
              <a:cxn ang="0">
                <a:pos x="152" y="328"/>
              </a:cxn>
              <a:cxn ang="0">
                <a:pos x="128" y="352"/>
              </a:cxn>
              <a:cxn ang="0">
                <a:pos x="120" y="360"/>
              </a:cxn>
              <a:cxn ang="0">
                <a:pos x="96" y="392"/>
              </a:cxn>
              <a:cxn ang="0">
                <a:pos x="88" y="408"/>
              </a:cxn>
              <a:cxn ang="0">
                <a:pos x="80" y="432"/>
              </a:cxn>
              <a:cxn ang="0">
                <a:pos x="72" y="448"/>
              </a:cxn>
              <a:cxn ang="0">
                <a:pos x="48" y="504"/>
              </a:cxn>
              <a:cxn ang="0">
                <a:pos x="40" y="544"/>
              </a:cxn>
              <a:cxn ang="0">
                <a:pos x="32" y="560"/>
              </a:cxn>
              <a:cxn ang="0">
                <a:pos x="24" y="568"/>
              </a:cxn>
              <a:cxn ang="0">
                <a:pos x="24" y="600"/>
              </a:cxn>
              <a:cxn ang="0">
                <a:pos x="8" y="608"/>
              </a:cxn>
              <a:cxn ang="0">
                <a:pos x="0" y="624"/>
              </a:cxn>
              <a:cxn ang="0">
                <a:pos x="0" y="648"/>
              </a:cxn>
              <a:cxn ang="0">
                <a:pos x="0" y="688"/>
              </a:cxn>
              <a:cxn ang="0">
                <a:pos x="0" y="712"/>
              </a:cxn>
              <a:cxn ang="0">
                <a:pos x="8" y="720"/>
              </a:cxn>
            </a:cxnLst>
            <a:rect l="0" t="0" r="r" b="b"/>
            <a:pathLst>
              <a:path w="360" h="744">
                <a:moveTo>
                  <a:pt x="360" y="0"/>
                </a:moveTo>
                <a:lnTo>
                  <a:pt x="360" y="8"/>
                </a:lnTo>
                <a:lnTo>
                  <a:pt x="360" y="24"/>
                </a:lnTo>
                <a:lnTo>
                  <a:pt x="360" y="40"/>
                </a:lnTo>
                <a:lnTo>
                  <a:pt x="360" y="48"/>
                </a:lnTo>
                <a:lnTo>
                  <a:pt x="360" y="64"/>
                </a:lnTo>
                <a:lnTo>
                  <a:pt x="360" y="88"/>
                </a:lnTo>
                <a:lnTo>
                  <a:pt x="360" y="96"/>
                </a:lnTo>
                <a:lnTo>
                  <a:pt x="360" y="112"/>
                </a:lnTo>
                <a:lnTo>
                  <a:pt x="352" y="112"/>
                </a:lnTo>
                <a:lnTo>
                  <a:pt x="352" y="128"/>
                </a:lnTo>
                <a:lnTo>
                  <a:pt x="344" y="128"/>
                </a:lnTo>
                <a:lnTo>
                  <a:pt x="344" y="136"/>
                </a:lnTo>
                <a:lnTo>
                  <a:pt x="344" y="152"/>
                </a:lnTo>
                <a:lnTo>
                  <a:pt x="336" y="152"/>
                </a:lnTo>
                <a:lnTo>
                  <a:pt x="312" y="168"/>
                </a:lnTo>
                <a:lnTo>
                  <a:pt x="304" y="168"/>
                </a:lnTo>
                <a:lnTo>
                  <a:pt x="296" y="168"/>
                </a:lnTo>
                <a:lnTo>
                  <a:pt x="288" y="168"/>
                </a:lnTo>
                <a:lnTo>
                  <a:pt x="272" y="168"/>
                </a:lnTo>
                <a:lnTo>
                  <a:pt x="264" y="168"/>
                </a:lnTo>
                <a:lnTo>
                  <a:pt x="264" y="184"/>
                </a:lnTo>
                <a:lnTo>
                  <a:pt x="256" y="184"/>
                </a:lnTo>
                <a:lnTo>
                  <a:pt x="248" y="192"/>
                </a:lnTo>
                <a:lnTo>
                  <a:pt x="248" y="200"/>
                </a:lnTo>
                <a:lnTo>
                  <a:pt x="240" y="200"/>
                </a:lnTo>
                <a:lnTo>
                  <a:pt x="240" y="232"/>
                </a:lnTo>
                <a:lnTo>
                  <a:pt x="224" y="232"/>
                </a:lnTo>
                <a:lnTo>
                  <a:pt x="224" y="240"/>
                </a:lnTo>
                <a:lnTo>
                  <a:pt x="216" y="256"/>
                </a:lnTo>
                <a:lnTo>
                  <a:pt x="208" y="272"/>
                </a:lnTo>
                <a:lnTo>
                  <a:pt x="208" y="280"/>
                </a:lnTo>
                <a:lnTo>
                  <a:pt x="200" y="280"/>
                </a:lnTo>
                <a:lnTo>
                  <a:pt x="200" y="296"/>
                </a:lnTo>
                <a:lnTo>
                  <a:pt x="184" y="296"/>
                </a:lnTo>
                <a:lnTo>
                  <a:pt x="184" y="312"/>
                </a:lnTo>
                <a:lnTo>
                  <a:pt x="176" y="312"/>
                </a:lnTo>
                <a:lnTo>
                  <a:pt x="168" y="320"/>
                </a:lnTo>
                <a:lnTo>
                  <a:pt x="160" y="320"/>
                </a:lnTo>
                <a:lnTo>
                  <a:pt x="152" y="328"/>
                </a:lnTo>
                <a:lnTo>
                  <a:pt x="136" y="328"/>
                </a:lnTo>
                <a:lnTo>
                  <a:pt x="128" y="352"/>
                </a:lnTo>
                <a:lnTo>
                  <a:pt x="120" y="352"/>
                </a:lnTo>
                <a:lnTo>
                  <a:pt x="120" y="360"/>
                </a:lnTo>
                <a:lnTo>
                  <a:pt x="112" y="360"/>
                </a:lnTo>
                <a:lnTo>
                  <a:pt x="96" y="392"/>
                </a:lnTo>
                <a:lnTo>
                  <a:pt x="96" y="400"/>
                </a:lnTo>
                <a:lnTo>
                  <a:pt x="88" y="408"/>
                </a:lnTo>
                <a:lnTo>
                  <a:pt x="80" y="408"/>
                </a:lnTo>
                <a:lnTo>
                  <a:pt x="80" y="432"/>
                </a:lnTo>
                <a:lnTo>
                  <a:pt x="72" y="440"/>
                </a:lnTo>
                <a:lnTo>
                  <a:pt x="72" y="448"/>
                </a:lnTo>
                <a:lnTo>
                  <a:pt x="48" y="488"/>
                </a:lnTo>
                <a:lnTo>
                  <a:pt x="48" y="504"/>
                </a:lnTo>
                <a:lnTo>
                  <a:pt x="40" y="520"/>
                </a:lnTo>
                <a:lnTo>
                  <a:pt x="40" y="544"/>
                </a:lnTo>
                <a:lnTo>
                  <a:pt x="32" y="544"/>
                </a:lnTo>
                <a:lnTo>
                  <a:pt x="32" y="560"/>
                </a:lnTo>
                <a:lnTo>
                  <a:pt x="32" y="568"/>
                </a:lnTo>
                <a:lnTo>
                  <a:pt x="24" y="568"/>
                </a:lnTo>
                <a:lnTo>
                  <a:pt x="24" y="584"/>
                </a:lnTo>
                <a:lnTo>
                  <a:pt x="24" y="600"/>
                </a:lnTo>
                <a:lnTo>
                  <a:pt x="8" y="600"/>
                </a:lnTo>
                <a:lnTo>
                  <a:pt x="8" y="608"/>
                </a:lnTo>
                <a:lnTo>
                  <a:pt x="8" y="624"/>
                </a:lnTo>
                <a:lnTo>
                  <a:pt x="0" y="624"/>
                </a:lnTo>
                <a:lnTo>
                  <a:pt x="0" y="632"/>
                </a:lnTo>
                <a:lnTo>
                  <a:pt x="0" y="648"/>
                </a:lnTo>
                <a:lnTo>
                  <a:pt x="0" y="664"/>
                </a:lnTo>
                <a:lnTo>
                  <a:pt x="0" y="688"/>
                </a:lnTo>
                <a:lnTo>
                  <a:pt x="0" y="704"/>
                </a:lnTo>
                <a:lnTo>
                  <a:pt x="0" y="712"/>
                </a:lnTo>
                <a:lnTo>
                  <a:pt x="0" y="720"/>
                </a:lnTo>
                <a:lnTo>
                  <a:pt x="8" y="720"/>
                </a:lnTo>
                <a:lnTo>
                  <a:pt x="8" y="744"/>
                </a:lnTo>
              </a:path>
            </a:pathLst>
          </a:custGeom>
          <a:noFill/>
          <a:ln w="88900">
            <a:solidFill>
              <a:schemeClr val="bg1"/>
            </a:solidFill>
            <a:prstDash val="solid"/>
            <a:round/>
            <a:headEnd/>
            <a:tailEnd/>
          </a:ln>
        </p:spPr>
        <p:txBody>
          <a:bodyPr/>
          <a:lstStyle/>
          <a:p>
            <a:endParaRPr lang="it-IT"/>
          </a:p>
        </p:txBody>
      </p:sp>
      <p:grpSp>
        <p:nvGrpSpPr>
          <p:cNvPr id="2" name="Group 41"/>
          <p:cNvGrpSpPr>
            <a:grpSpLocks/>
          </p:cNvGrpSpPr>
          <p:nvPr/>
        </p:nvGrpSpPr>
        <p:grpSpPr bwMode="auto">
          <a:xfrm>
            <a:off x="5562600" y="3886200"/>
            <a:ext cx="1149350" cy="495300"/>
            <a:chOff x="3304" y="2824"/>
            <a:chExt cx="724" cy="312"/>
          </a:xfrm>
        </p:grpSpPr>
        <p:sp>
          <p:nvSpPr>
            <p:cNvPr id="50218" name="Rectangle 42"/>
            <p:cNvSpPr>
              <a:spLocks noChangeArrowheads="1"/>
            </p:cNvSpPr>
            <p:nvPr/>
          </p:nvSpPr>
          <p:spPr bwMode="auto">
            <a:xfrm>
              <a:off x="3304" y="2892"/>
              <a:ext cx="56" cy="224"/>
            </a:xfrm>
            <a:prstGeom prst="rect">
              <a:avLst/>
            </a:prstGeom>
            <a:solidFill>
              <a:srgbClr val="000000"/>
            </a:solidFill>
            <a:ln w="12700">
              <a:solidFill>
                <a:schemeClr val="bg1"/>
              </a:solidFill>
              <a:miter lim="800000"/>
              <a:headEnd/>
              <a:tailEnd/>
            </a:ln>
          </p:spPr>
          <p:txBody>
            <a:bodyPr/>
            <a:lstStyle/>
            <a:p>
              <a:endParaRPr lang="it-IT"/>
            </a:p>
          </p:txBody>
        </p:sp>
        <p:sp>
          <p:nvSpPr>
            <p:cNvPr id="50219" name="Freeform 43"/>
            <p:cNvSpPr>
              <a:spLocks/>
            </p:cNvSpPr>
            <p:nvPr/>
          </p:nvSpPr>
          <p:spPr bwMode="auto">
            <a:xfrm>
              <a:off x="3388" y="2824"/>
              <a:ext cx="640" cy="296"/>
            </a:xfrm>
            <a:custGeom>
              <a:avLst/>
              <a:gdLst/>
              <a:ahLst/>
              <a:cxnLst>
                <a:cxn ang="0">
                  <a:pos x="0" y="72"/>
                </a:cxn>
                <a:cxn ang="0">
                  <a:pos x="0" y="264"/>
                </a:cxn>
                <a:cxn ang="0">
                  <a:pos x="104" y="296"/>
                </a:cxn>
                <a:cxn ang="0">
                  <a:pos x="408" y="296"/>
                </a:cxn>
                <a:cxn ang="0">
                  <a:pos x="408" y="104"/>
                </a:cxn>
                <a:cxn ang="0">
                  <a:pos x="400" y="80"/>
                </a:cxn>
                <a:cxn ang="0">
                  <a:pos x="632" y="80"/>
                </a:cxn>
                <a:cxn ang="0">
                  <a:pos x="640" y="64"/>
                </a:cxn>
                <a:cxn ang="0">
                  <a:pos x="640" y="32"/>
                </a:cxn>
                <a:cxn ang="0">
                  <a:pos x="632" y="16"/>
                </a:cxn>
                <a:cxn ang="0">
                  <a:pos x="192" y="0"/>
                </a:cxn>
                <a:cxn ang="0">
                  <a:pos x="32" y="56"/>
                </a:cxn>
                <a:cxn ang="0">
                  <a:pos x="0" y="72"/>
                </a:cxn>
              </a:cxnLst>
              <a:rect l="0" t="0" r="r" b="b"/>
              <a:pathLst>
                <a:path w="640" h="296">
                  <a:moveTo>
                    <a:pt x="0" y="72"/>
                  </a:moveTo>
                  <a:lnTo>
                    <a:pt x="0" y="264"/>
                  </a:lnTo>
                  <a:lnTo>
                    <a:pt x="104" y="296"/>
                  </a:lnTo>
                  <a:lnTo>
                    <a:pt x="408" y="296"/>
                  </a:lnTo>
                  <a:lnTo>
                    <a:pt x="408" y="104"/>
                  </a:lnTo>
                  <a:lnTo>
                    <a:pt x="400" y="80"/>
                  </a:lnTo>
                  <a:lnTo>
                    <a:pt x="632" y="80"/>
                  </a:lnTo>
                  <a:lnTo>
                    <a:pt x="640" y="64"/>
                  </a:lnTo>
                  <a:lnTo>
                    <a:pt x="640" y="32"/>
                  </a:lnTo>
                  <a:lnTo>
                    <a:pt x="632" y="16"/>
                  </a:lnTo>
                  <a:lnTo>
                    <a:pt x="192" y="0"/>
                  </a:lnTo>
                  <a:lnTo>
                    <a:pt x="32" y="56"/>
                  </a:lnTo>
                  <a:lnTo>
                    <a:pt x="0" y="72"/>
                  </a:lnTo>
                  <a:close/>
                </a:path>
              </a:pathLst>
            </a:custGeom>
            <a:solidFill>
              <a:srgbClr val="FFFFFF"/>
            </a:solidFill>
            <a:ln w="12700">
              <a:solidFill>
                <a:schemeClr val="bg1"/>
              </a:solidFill>
              <a:prstDash val="solid"/>
              <a:round/>
              <a:headEnd/>
              <a:tailEnd/>
            </a:ln>
          </p:spPr>
          <p:txBody>
            <a:bodyPr/>
            <a:lstStyle/>
            <a:p>
              <a:endParaRPr lang="it-IT"/>
            </a:p>
          </p:txBody>
        </p:sp>
        <p:sp>
          <p:nvSpPr>
            <p:cNvPr id="50220" name="Freeform 44"/>
            <p:cNvSpPr>
              <a:spLocks/>
            </p:cNvSpPr>
            <p:nvPr/>
          </p:nvSpPr>
          <p:spPr bwMode="auto">
            <a:xfrm>
              <a:off x="3644" y="3024"/>
              <a:ext cx="208" cy="56"/>
            </a:xfrm>
            <a:custGeom>
              <a:avLst/>
              <a:gdLst/>
              <a:ahLst/>
              <a:cxnLst>
                <a:cxn ang="0">
                  <a:pos x="64" y="0"/>
                </a:cxn>
                <a:cxn ang="0">
                  <a:pos x="192" y="0"/>
                </a:cxn>
                <a:cxn ang="0">
                  <a:pos x="208" y="16"/>
                </a:cxn>
                <a:cxn ang="0">
                  <a:pos x="208" y="40"/>
                </a:cxn>
                <a:cxn ang="0">
                  <a:pos x="192" y="56"/>
                </a:cxn>
                <a:cxn ang="0">
                  <a:pos x="168" y="56"/>
                </a:cxn>
                <a:cxn ang="0">
                  <a:pos x="16" y="56"/>
                </a:cxn>
                <a:cxn ang="0">
                  <a:pos x="0" y="40"/>
                </a:cxn>
                <a:cxn ang="0">
                  <a:pos x="0" y="16"/>
                </a:cxn>
                <a:cxn ang="0">
                  <a:pos x="16" y="0"/>
                </a:cxn>
                <a:cxn ang="0">
                  <a:pos x="64" y="0"/>
                </a:cxn>
              </a:cxnLst>
              <a:rect l="0" t="0" r="r" b="b"/>
              <a:pathLst>
                <a:path w="208" h="56">
                  <a:moveTo>
                    <a:pt x="64" y="0"/>
                  </a:moveTo>
                  <a:lnTo>
                    <a:pt x="192" y="0"/>
                  </a:lnTo>
                  <a:lnTo>
                    <a:pt x="208" y="16"/>
                  </a:lnTo>
                  <a:lnTo>
                    <a:pt x="208" y="40"/>
                  </a:lnTo>
                  <a:lnTo>
                    <a:pt x="192" y="56"/>
                  </a:lnTo>
                  <a:lnTo>
                    <a:pt x="168" y="56"/>
                  </a:lnTo>
                  <a:lnTo>
                    <a:pt x="16" y="56"/>
                  </a:lnTo>
                  <a:lnTo>
                    <a:pt x="0" y="40"/>
                  </a:lnTo>
                  <a:lnTo>
                    <a:pt x="0" y="16"/>
                  </a:lnTo>
                  <a:lnTo>
                    <a:pt x="16" y="0"/>
                  </a:lnTo>
                  <a:lnTo>
                    <a:pt x="64" y="0"/>
                  </a:lnTo>
                  <a:close/>
                </a:path>
              </a:pathLst>
            </a:custGeom>
            <a:solidFill>
              <a:srgbClr val="FFFFFF"/>
            </a:solidFill>
            <a:ln w="12700">
              <a:solidFill>
                <a:schemeClr val="bg1"/>
              </a:solidFill>
              <a:prstDash val="solid"/>
              <a:round/>
              <a:headEnd/>
              <a:tailEnd/>
            </a:ln>
          </p:spPr>
          <p:txBody>
            <a:bodyPr/>
            <a:lstStyle/>
            <a:p>
              <a:endParaRPr lang="it-IT"/>
            </a:p>
          </p:txBody>
        </p:sp>
        <p:sp>
          <p:nvSpPr>
            <p:cNvPr id="50221" name="Freeform 45"/>
            <p:cNvSpPr>
              <a:spLocks/>
            </p:cNvSpPr>
            <p:nvPr/>
          </p:nvSpPr>
          <p:spPr bwMode="auto">
            <a:xfrm>
              <a:off x="3652" y="3080"/>
              <a:ext cx="168" cy="56"/>
            </a:xfrm>
            <a:custGeom>
              <a:avLst/>
              <a:gdLst/>
              <a:ahLst/>
              <a:cxnLst>
                <a:cxn ang="0">
                  <a:pos x="152" y="0"/>
                </a:cxn>
                <a:cxn ang="0">
                  <a:pos x="32" y="0"/>
                </a:cxn>
                <a:cxn ang="0">
                  <a:pos x="0" y="16"/>
                </a:cxn>
                <a:cxn ang="0">
                  <a:pos x="0" y="40"/>
                </a:cxn>
                <a:cxn ang="0">
                  <a:pos x="40" y="56"/>
                </a:cxn>
                <a:cxn ang="0">
                  <a:pos x="152" y="56"/>
                </a:cxn>
                <a:cxn ang="0">
                  <a:pos x="168" y="40"/>
                </a:cxn>
                <a:cxn ang="0">
                  <a:pos x="168" y="16"/>
                </a:cxn>
                <a:cxn ang="0">
                  <a:pos x="152" y="0"/>
                </a:cxn>
              </a:cxnLst>
              <a:rect l="0" t="0" r="r" b="b"/>
              <a:pathLst>
                <a:path w="168" h="56">
                  <a:moveTo>
                    <a:pt x="152" y="0"/>
                  </a:moveTo>
                  <a:lnTo>
                    <a:pt x="32" y="0"/>
                  </a:lnTo>
                  <a:lnTo>
                    <a:pt x="0" y="16"/>
                  </a:lnTo>
                  <a:lnTo>
                    <a:pt x="0" y="40"/>
                  </a:lnTo>
                  <a:lnTo>
                    <a:pt x="40" y="56"/>
                  </a:lnTo>
                  <a:lnTo>
                    <a:pt x="152" y="56"/>
                  </a:lnTo>
                  <a:lnTo>
                    <a:pt x="168" y="40"/>
                  </a:lnTo>
                  <a:lnTo>
                    <a:pt x="168" y="16"/>
                  </a:lnTo>
                  <a:lnTo>
                    <a:pt x="152" y="0"/>
                  </a:lnTo>
                  <a:close/>
                </a:path>
              </a:pathLst>
            </a:custGeom>
            <a:solidFill>
              <a:srgbClr val="FFFFFF"/>
            </a:solidFill>
            <a:ln w="12700">
              <a:solidFill>
                <a:schemeClr val="bg1"/>
              </a:solidFill>
              <a:prstDash val="solid"/>
              <a:round/>
              <a:headEnd/>
              <a:tailEnd/>
            </a:ln>
          </p:spPr>
          <p:txBody>
            <a:bodyPr/>
            <a:lstStyle/>
            <a:p>
              <a:endParaRPr lang="it-IT"/>
            </a:p>
          </p:txBody>
        </p:sp>
        <p:sp>
          <p:nvSpPr>
            <p:cNvPr id="50222" name="Freeform 46"/>
            <p:cNvSpPr>
              <a:spLocks/>
            </p:cNvSpPr>
            <p:nvPr/>
          </p:nvSpPr>
          <p:spPr bwMode="auto">
            <a:xfrm>
              <a:off x="3644" y="2944"/>
              <a:ext cx="216" cy="80"/>
            </a:xfrm>
            <a:custGeom>
              <a:avLst/>
              <a:gdLst/>
              <a:ahLst/>
              <a:cxnLst>
                <a:cxn ang="0">
                  <a:pos x="16" y="8"/>
                </a:cxn>
                <a:cxn ang="0">
                  <a:pos x="192" y="0"/>
                </a:cxn>
                <a:cxn ang="0">
                  <a:pos x="216" y="16"/>
                </a:cxn>
                <a:cxn ang="0">
                  <a:pos x="216" y="64"/>
                </a:cxn>
                <a:cxn ang="0">
                  <a:pos x="184" y="80"/>
                </a:cxn>
                <a:cxn ang="0">
                  <a:pos x="16" y="80"/>
                </a:cxn>
                <a:cxn ang="0">
                  <a:pos x="0" y="64"/>
                </a:cxn>
                <a:cxn ang="0">
                  <a:pos x="0" y="16"/>
                </a:cxn>
                <a:cxn ang="0">
                  <a:pos x="16" y="8"/>
                </a:cxn>
              </a:cxnLst>
              <a:rect l="0" t="0" r="r" b="b"/>
              <a:pathLst>
                <a:path w="216" h="80">
                  <a:moveTo>
                    <a:pt x="16" y="8"/>
                  </a:moveTo>
                  <a:lnTo>
                    <a:pt x="192" y="0"/>
                  </a:lnTo>
                  <a:lnTo>
                    <a:pt x="216" y="16"/>
                  </a:lnTo>
                  <a:lnTo>
                    <a:pt x="216" y="64"/>
                  </a:lnTo>
                  <a:lnTo>
                    <a:pt x="184" y="80"/>
                  </a:lnTo>
                  <a:lnTo>
                    <a:pt x="16" y="80"/>
                  </a:lnTo>
                  <a:lnTo>
                    <a:pt x="0" y="64"/>
                  </a:lnTo>
                  <a:lnTo>
                    <a:pt x="0" y="16"/>
                  </a:lnTo>
                  <a:lnTo>
                    <a:pt x="16" y="8"/>
                  </a:lnTo>
                  <a:close/>
                </a:path>
              </a:pathLst>
            </a:custGeom>
            <a:solidFill>
              <a:srgbClr val="FFFFFF"/>
            </a:solidFill>
            <a:ln w="12700">
              <a:solidFill>
                <a:schemeClr val="bg1"/>
              </a:solidFill>
              <a:prstDash val="solid"/>
              <a:round/>
              <a:headEnd/>
              <a:tailEnd/>
            </a:ln>
          </p:spPr>
          <p:txBody>
            <a:bodyPr/>
            <a:lstStyle/>
            <a:p>
              <a:endParaRPr lang="it-IT"/>
            </a:p>
          </p:txBody>
        </p:sp>
        <p:sp>
          <p:nvSpPr>
            <p:cNvPr id="50223" name="Freeform 47"/>
            <p:cNvSpPr>
              <a:spLocks/>
            </p:cNvSpPr>
            <p:nvPr/>
          </p:nvSpPr>
          <p:spPr bwMode="auto">
            <a:xfrm>
              <a:off x="3388" y="2824"/>
              <a:ext cx="448" cy="184"/>
            </a:xfrm>
            <a:custGeom>
              <a:avLst/>
              <a:gdLst/>
              <a:ahLst/>
              <a:cxnLst>
                <a:cxn ang="0">
                  <a:pos x="168" y="0"/>
                </a:cxn>
                <a:cxn ang="0">
                  <a:pos x="304" y="0"/>
                </a:cxn>
                <a:cxn ang="0">
                  <a:pos x="448" y="80"/>
                </a:cxn>
                <a:cxn ang="0">
                  <a:pos x="424" y="120"/>
                </a:cxn>
                <a:cxn ang="0">
                  <a:pos x="376" y="128"/>
                </a:cxn>
                <a:cxn ang="0">
                  <a:pos x="336" y="120"/>
                </a:cxn>
                <a:cxn ang="0">
                  <a:pos x="304" y="104"/>
                </a:cxn>
                <a:cxn ang="0">
                  <a:pos x="296" y="96"/>
                </a:cxn>
                <a:cxn ang="0">
                  <a:pos x="224" y="96"/>
                </a:cxn>
                <a:cxn ang="0">
                  <a:pos x="192" y="136"/>
                </a:cxn>
                <a:cxn ang="0">
                  <a:pos x="112" y="184"/>
                </a:cxn>
                <a:cxn ang="0">
                  <a:pos x="0" y="184"/>
                </a:cxn>
                <a:cxn ang="0">
                  <a:pos x="0" y="72"/>
                </a:cxn>
                <a:cxn ang="0">
                  <a:pos x="168" y="0"/>
                </a:cxn>
              </a:cxnLst>
              <a:rect l="0" t="0" r="r" b="b"/>
              <a:pathLst>
                <a:path w="448" h="184">
                  <a:moveTo>
                    <a:pt x="168" y="0"/>
                  </a:moveTo>
                  <a:lnTo>
                    <a:pt x="304" y="0"/>
                  </a:lnTo>
                  <a:lnTo>
                    <a:pt x="448" y="80"/>
                  </a:lnTo>
                  <a:lnTo>
                    <a:pt x="424" y="120"/>
                  </a:lnTo>
                  <a:lnTo>
                    <a:pt x="376" y="128"/>
                  </a:lnTo>
                  <a:lnTo>
                    <a:pt x="336" y="120"/>
                  </a:lnTo>
                  <a:lnTo>
                    <a:pt x="304" y="104"/>
                  </a:lnTo>
                  <a:lnTo>
                    <a:pt x="296" y="96"/>
                  </a:lnTo>
                  <a:lnTo>
                    <a:pt x="224" y="96"/>
                  </a:lnTo>
                  <a:lnTo>
                    <a:pt x="192" y="136"/>
                  </a:lnTo>
                  <a:lnTo>
                    <a:pt x="112" y="184"/>
                  </a:lnTo>
                  <a:lnTo>
                    <a:pt x="0" y="184"/>
                  </a:lnTo>
                  <a:lnTo>
                    <a:pt x="0" y="72"/>
                  </a:lnTo>
                  <a:lnTo>
                    <a:pt x="168" y="0"/>
                  </a:lnTo>
                  <a:close/>
                </a:path>
              </a:pathLst>
            </a:custGeom>
            <a:solidFill>
              <a:srgbClr val="FFFFFF"/>
            </a:solidFill>
            <a:ln w="12700">
              <a:solidFill>
                <a:schemeClr val="bg1"/>
              </a:solidFill>
              <a:prstDash val="solid"/>
              <a:round/>
              <a:headEnd/>
              <a:tailEnd/>
            </a:ln>
          </p:spPr>
          <p:txBody>
            <a:bodyPr/>
            <a:lstStyle/>
            <a:p>
              <a:endParaRPr lang="it-IT"/>
            </a:p>
          </p:txBody>
        </p:sp>
      </p:grpSp>
      <p:sp>
        <p:nvSpPr>
          <p:cNvPr id="50224" name="Line 48"/>
          <p:cNvSpPr>
            <a:spLocks noChangeShapeType="1"/>
          </p:cNvSpPr>
          <p:nvPr/>
        </p:nvSpPr>
        <p:spPr bwMode="auto">
          <a:xfrm>
            <a:off x="6870700" y="4616450"/>
            <a:ext cx="2095500" cy="1588"/>
          </a:xfrm>
          <a:prstGeom prst="line">
            <a:avLst/>
          </a:prstGeom>
          <a:noFill/>
          <a:ln w="50800">
            <a:solidFill>
              <a:schemeClr val="bg1"/>
            </a:solidFill>
            <a:round/>
            <a:headEnd/>
            <a:tailEnd/>
          </a:ln>
        </p:spPr>
        <p:txBody>
          <a:bodyPr/>
          <a:lstStyle/>
          <a:p>
            <a:endParaRPr lang="it-IT"/>
          </a:p>
        </p:txBody>
      </p:sp>
      <p:sp>
        <p:nvSpPr>
          <p:cNvPr id="50225" name="Oval 49"/>
          <p:cNvSpPr>
            <a:spLocks noChangeArrowheads="1"/>
          </p:cNvSpPr>
          <p:nvPr/>
        </p:nvSpPr>
        <p:spPr bwMode="auto">
          <a:xfrm>
            <a:off x="1416050" y="541655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50226" name="Oval 50"/>
          <p:cNvSpPr>
            <a:spLocks noChangeArrowheads="1"/>
          </p:cNvSpPr>
          <p:nvPr/>
        </p:nvSpPr>
        <p:spPr bwMode="auto">
          <a:xfrm>
            <a:off x="6616700" y="358140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50227" name="Oval 51"/>
          <p:cNvSpPr>
            <a:spLocks noChangeArrowheads="1"/>
          </p:cNvSpPr>
          <p:nvPr/>
        </p:nvSpPr>
        <p:spPr bwMode="auto">
          <a:xfrm>
            <a:off x="6026150" y="539115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50230" name="Line 54"/>
          <p:cNvSpPr>
            <a:spLocks noChangeShapeType="1"/>
          </p:cNvSpPr>
          <p:nvPr/>
        </p:nvSpPr>
        <p:spPr bwMode="auto">
          <a:xfrm flipV="1">
            <a:off x="1200150" y="838200"/>
            <a:ext cx="0" cy="5562600"/>
          </a:xfrm>
          <a:prstGeom prst="line">
            <a:avLst/>
          </a:prstGeom>
          <a:noFill/>
          <a:ln w="76200">
            <a:solidFill>
              <a:schemeClr val="bg1"/>
            </a:solidFill>
            <a:round/>
            <a:headEnd/>
            <a:tailEnd type="triangle" w="med" len="med"/>
          </a:ln>
          <a:effectLst/>
        </p:spPr>
        <p:txBody>
          <a:bodyPr/>
          <a:lstStyle/>
          <a:p>
            <a:endParaRPr lang="it-IT"/>
          </a:p>
        </p:txBody>
      </p:sp>
      <p:sp>
        <p:nvSpPr>
          <p:cNvPr id="50231" name="Line 55"/>
          <p:cNvSpPr>
            <a:spLocks noChangeShapeType="1"/>
          </p:cNvSpPr>
          <p:nvPr/>
        </p:nvSpPr>
        <p:spPr bwMode="auto">
          <a:xfrm flipV="1">
            <a:off x="5791200" y="609600"/>
            <a:ext cx="0" cy="5638800"/>
          </a:xfrm>
          <a:prstGeom prst="line">
            <a:avLst/>
          </a:prstGeom>
          <a:noFill/>
          <a:ln w="76200">
            <a:solidFill>
              <a:schemeClr val="bg1"/>
            </a:solidFill>
            <a:round/>
            <a:headEnd/>
            <a:tailEnd type="triangle" w="med" len="med"/>
          </a:ln>
          <a:effectLst/>
        </p:spPr>
        <p:txBody>
          <a:bodyPr/>
          <a:lstStyle/>
          <a:p>
            <a:endParaRPr lang="it-IT"/>
          </a:p>
        </p:txBody>
      </p:sp>
      <p:sp>
        <p:nvSpPr>
          <p:cNvPr id="50236" name="Freeform 60"/>
          <p:cNvSpPr>
            <a:spLocks/>
          </p:cNvSpPr>
          <p:nvPr/>
        </p:nvSpPr>
        <p:spPr bwMode="auto">
          <a:xfrm>
            <a:off x="1828800" y="2362200"/>
            <a:ext cx="1588" cy="1177925"/>
          </a:xfrm>
          <a:custGeom>
            <a:avLst/>
            <a:gdLst/>
            <a:ahLst/>
            <a:cxnLst>
              <a:cxn ang="0">
                <a:pos x="0" y="742"/>
              </a:cxn>
              <a:cxn ang="0">
                <a:pos x="1" y="0"/>
              </a:cxn>
            </a:cxnLst>
            <a:rect l="0" t="0" r="r" b="b"/>
            <a:pathLst>
              <a:path w="1" h="742">
                <a:moveTo>
                  <a:pt x="0" y="742"/>
                </a:moveTo>
                <a:lnTo>
                  <a:pt x="1" y="0"/>
                </a:lnTo>
              </a:path>
            </a:pathLst>
          </a:custGeom>
          <a:noFill/>
          <a:ln w="28575">
            <a:solidFill>
              <a:schemeClr val="bg1"/>
            </a:solidFill>
            <a:round/>
            <a:headEnd/>
            <a:tailEnd type="triangle" w="med" len="med"/>
          </a:ln>
          <a:effectLst/>
        </p:spPr>
        <p:txBody>
          <a:bodyPr/>
          <a:lstStyle/>
          <a:p>
            <a:endParaRPr lang="it-IT"/>
          </a:p>
        </p:txBody>
      </p:sp>
      <p:sp>
        <p:nvSpPr>
          <p:cNvPr id="50237" name="Line 61"/>
          <p:cNvSpPr>
            <a:spLocks noChangeShapeType="1"/>
          </p:cNvSpPr>
          <p:nvPr/>
        </p:nvSpPr>
        <p:spPr bwMode="auto">
          <a:xfrm flipH="1" flipV="1">
            <a:off x="1352550" y="1828800"/>
            <a:ext cx="381000" cy="381000"/>
          </a:xfrm>
          <a:prstGeom prst="line">
            <a:avLst/>
          </a:prstGeom>
          <a:noFill/>
          <a:ln w="28575">
            <a:solidFill>
              <a:schemeClr val="bg1"/>
            </a:solidFill>
            <a:round/>
            <a:headEnd/>
            <a:tailEnd type="triangle" w="med" len="med"/>
          </a:ln>
          <a:effectLst/>
        </p:spPr>
        <p:txBody>
          <a:bodyPr/>
          <a:lstStyle/>
          <a:p>
            <a:endParaRPr lang="it-IT"/>
          </a:p>
        </p:txBody>
      </p:sp>
      <p:sp>
        <p:nvSpPr>
          <p:cNvPr id="50238" name="Line 62"/>
          <p:cNvSpPr>
            <a:spLocks noChangeShapeType="1"/>
          </p:cNvSpPr>
          <p:nvPr/>
        </p:nvSpPr>
        <p:spPr bwMode="auto">
          <a:xfrm>
            <a:off x="1504950" y="1447800"/>
            <a:ext cx="685800" cy="395288"/>
          </a:xfrm>
          <a:prstGeom prst="line">
            <a:avLst/>
          </a:prstGeom>
          <a:noFill/>
          <a:ln w="28575">
            <a:solidFill>
              <a:schemeClr val="tx1"/>
            </a:solidFill>
            <a:round/>
            <a:headEnd/>
            <a:tailEnd type="triangle" w="med" len="med"/>
          </a:ln>
          <a:effectLst/>
        </p:spPr>
        <p:txBody>
          <a:bodyPr/>
          <a:lstStyle/>
          <a:p>
            <a:endParaRPr lang="it-IT"/>
          </a:p>
        </p:txBody>
      </p:sp>
      <p:sp>
        <p:nvSpPr>
          <p:cNvPr id="50239" name="Freeform 63"/>
          <p:cNvSpPr>
            <a:spLocks/>
          </p:cNvSpPr>
          <p:nvPr/>
        </p:nvSpPr>
        <p:spPr bwMode="auto">
          <a:xfrm>
            <a:off x="2357438" y="2363788"/>
            <a:ext cx="4762" cy="836612"/>
          </a:xfrm>
          <a:custGeom>
            <a:avLst/>
            <a:gdLst/>
            <a:ahLst/>
            <a:cxnLst>
              <a:cxn ang="0">
                <a:pos x="3" y="0"/>
              </a:cxn>
              <a:cxn ang="0">
                <a:pos x="0" y="527"/>
              </a:cxn>
            </a:cxnLst>
            <a:rect l="0" t="0" r="r" b="b"/>
            <a:pathLst>
              <a:path w="3" h="527">
                <a:moveTo>
                  <a:pt x="3" y="0"/>
                </a:moveTo>
                <a:lnTo>
                  <a:pt x="0" y="527"/>
                </a:lnTo>
              </a:path>
            </a:pathLst>
          </a:custGeom>
          <a:noFill/>
          <a:ln w="28575">
            <a:solidFill>
              <a:schemeClr val="tx1"/>
            </a:solidFill>
            <a:round/>
            <a:headEnd/>
            <a:tailEnd type="triangle" w="med" len="med"/>
          </a:ln>
          <a:effectLst/>
        </p:spPr>
        <p:txBody>
          <a:bodyPr/>
          <a:lstStyle/>
          <a:p>
            <a:endParaRPr lang="it-IT"/>
          </a:p>
        </p:txBody>
      </p:sp>
      <p:sp>
        <p:nvSpPr>
          <p:cNvPr id="50240" name="Line 64"/>
          <p:cNvSpPr>
            <a:spLocks noChangeShapeType="1"/>
          </p:cNvSpPr>
          <p:nvPr/>
        </p:nvSpPr>
        <p:spPr bwMode="auto">
          <a:xfrm flipV="1">
            <a:off x="514350" y="4495800"/>
            <a:ext cx="0" cy="1524000"/>
          </a:xfrm>
          <a:prstGeom prst="line">
            <a:avLst/>
          </a:prstGeom>
          <a:noFill/>
          <a:ln w="28575">
            <a:solidFill>
              <a:schemeClr val="bg1"/>
            </a:solidFill>
            <a:round/>
            <a:headEnd/>
            <a:tailEnd type="triangle" w="med" len="med"/>
          </a:ln>
          <a:effectLst/>
        </p:spPr>
        <p:txBody>
          <a:bodyPr/>
          <a:lstStyle/>
          <a:p>
            <a:endParaRPr lang="it-IT"/>
          </a:p>
        </p:txBody>
      </p:sp>
      <p:sp>
        <p:nvSpPr>
          <p:cNvPr id="50241" name="Line 65"/>
          <p:cNvSpPr>
            <a:spLocks noChangeShapeType="1"/>
          </p:cNvSpPr>
          <p:nvPr/>
        </p:nvSpPr>
        <p:spPr bwMode="auto">
          <a:xfrm flipV="1">
            <a:off x="1905000" y="5181600"/>
            <a:ext cx="0" cy="914400"/>
          </a:xfrm>
          <a:prstGeom prst="line">
            <a:avLst/>
          </a:prstGeom>
          <a:noFill/>
          <a:ln w="28575">
            <a:solidFill>
              <a:schemeClr val="bg1"/>
            </a:solidFill>
            <a:round/>
            <a:headEnd/>
            <a:tailEnd type="triangle" w="med" len="med"/>
          </a:ln>
          <a:effectLst/>
        </p:spPr>
        <p:txBody>
          <a:bodyPr/>
          <a:lstStyle/>
          <a:p>
            <a:endParaRPr lang="it-IT"/>
          </a:p>
        </p:txBody>
      </p:sp>
      <p:sp>
        <p:nvSpPr>
          <p:cNvPr id="50242" name="Freeform 66"/>
          <p:cNvSpPr>
            <a:spLocks/>
          </p:cNvSpPr>
          <p:nvPr/>
        </p:nvSpPr>
        <p:spPr bwMode="auto">
          <a:xfrm>
            <a:off x="6397625" y="2438400"/>
            <a:ext cx="3175" cy="1101725"/>
          </a:xfrm>
          <a:custGeom>
            <a:avLst/>
            <a:gdLst/>
            <a:ahLst/>
            <a:cxnLst>
              <a:cxn ang="0">
                <a:pos x="0" y="694"/>
              </a:cxn>
              <a:cxn ang="0">
                <a:pos x="2" y="0"/>
              </a:cxn>
            </a:cxnLst>
            <a:rect l="0" t="0" r="r" b="b"/>
            <a:pathLst>
              <a:path w="2" h="694">
                <a:moveTo>
                  <a:pt x="0" y="694"/>
                </a:moveTo>
                <a:lnTo>
                  <a:pt x="2" y="0"/>
                </a:lnTo>
              </a:path>
            </a:pathLst>
          </a:custGeom>
          <a:noFill/>
          <a:ln w="28575">
            <a:solidFill>
              <a:schemeClr val="bg1"/>
            </a:solidFill>
            <a:round/>
            <a:headEnd/>
            <a:tailEnd type="triangle" w="med" len="med"/>
          </a:ln>
          <a:effectLst/>
        </p:spPr>
        <p:txBody>
          <a:bodyPr/>
          <a:lstStyle/>
          <a:p>
            <a:endParaRPr lang="it-IT"/>
          </a:p>
        </p:txBody>
      </p:sp>
      <p:sp>
        <p:nvSpPr>
          <p:cNvPr id="50243" name="Line 67"/>
          <p:cNvSpPr>
            <a:spLocks noChangeShapeType="1"/>
          </p:cNvSpPr>
          <p:nvPr/>
        </p:nvSpPr>
        <p:spPr bwMode="auto">
          <a:xfrm flipH="1" flipV="1">
            <a:off x="6000750" y="1828800"/>
            <a:ext cx="381000" cy="381000"/>
          </a:xfrm>
          <a:prstGeom prst="line">
            <a:avLst/>
          </a:prstGeom>
          <a:noFill/>
          <a:ln w="28575">
            <a:solidFill>
              <a:schemeClr val="bg1"/>
            </a:solidFill>
            <a:round/>
            <a:headEnd/>
            <a:tailEnd type="triangle" w="med" len="med"/>
          </a:ln>
          <a:effectLst/>
        </p:spPr>
        <p:txBody>
          <a:bodyPr/>
          <a:lstStyle/>
          <a:p>
            <a:endParaRPr lang="it-IT"/>
          </a:p>
        </p:txBody>
      </p:sp>
      <p:sp>
        <p:nvSpPr>
          <p:cNvPr id="50244" name="Line 68"/>
          <p:cNvSpPr>
            <a:spLocks noChangeShapeType="1"/>
          </p:cNvSpPr>
          <p:nvPr/>
        </p:nvSpPr>
        <p:spPr bwMode="auto">
          <a:xfrm flipV="1">
            <a:off x="5162550" y="4495800"/>
            <a:ext cx="0" cy="1524000"/>
          </a:xfrm>
          <a:prstGeom prst="line">
            <a:avLst/>
          </a:prstGeom>
          <a:noFill/>
          <a:ln w="28575">
            <a:solidFill>
              <a:schemeClr val="bg1"/>
            </a:solidFill>
            <a:round/>
            <a:headEnd/>
            <a:tailEnd type="triangle" w="med" len="med"/>
          </a:ln>
          <a:effectLst/>
        </p:spPr>
        <p:txBody>
          <a:bodyPr/>
          <a:lstStyle/>
          <a:p>
            <a:endParaRPr lang="it-IT"/>
          </a:p>
        </p:txBody>
      </p:sp>
      <p:sp>
        <p:nvSpPr>
          <p:cNvPr id="50245" name="Line 69"/>
          <p:cNvSpPr>
            <a:spLocks noChangeShapeType="1"/>
          </p:cNvSpPr>
          <p:nvPr/>
        </p:nvSpPr>
        <p:spPr bwMode="auto">
          <a:xfrm flipV="1">
            <a:off x="6457950" y="5105400"/>
            <a:ext cx="0" cy="914400"/>
          </a:xfrm>
          <a:prstGeom prst="line">
            <a:avLst/>
          </a:prstGeom>
          <a:noFill/>
          <a:ln w="28575">
            <a:solidFill>
              <a:schemeClr val="bg1"/>
            </a:solidFill>
            <a:round/>
            <a:headEnd/>
            <a:tailEnd type="triangle" w="med" len="med"/>
          </a:ln>
          <a:effectLst/>
        </p:spPr>
        <p:txBody>
          <a:bodyPr/>
          <a:lstStyle/>
          <a:p>
            <a:endParaRPr lang="it-IT"/>
          </a:p>
        </p:txBody>
      </p:sp>
      <p:grpSp>
        <p:nvGrpSpPr>
          <p:cNvPr id="3" name="Group 79"/>
          <p:cNvGrpSpPr>
            <a:grpSpLocks/>
          </p:cNvGrpSpPr>
          <p:nvPr/>
        </p:nvGrpSpPr>
        <p:grpSpPr bwMode="auto">
          <a:xfrm>
            <a:off x="984250" y="3886200"/>
            <a:ext cx="1149350" cy="495300"/>
            <a:chOff x="3304" y="2824"/>
            <a:chExt cx="724" cy="312"/>
          </a:xfrm>
        </p:grpSpPr>
        <p:sp>
          <p:nvSpPr>
            <p:cNvPr id="50256" name="Rectangle 80"/>
            <p:cNvSpPr>
              <a:spLocks noChangeArrowheads="1"/>
            </p:cNvSpPr>
            <p:nvPr/>
          </p:nvSpPr>
          <p:spPr bwMode="auto">
            <a:xfrm>
              <a:off x="3304" y="2892"/>
              <a:ext cx="56" cy="224"/>
            </a:xfrm>
            <a:prstGeom prst="rect">
              <a:avLst/>
            </a:prstGeom>
            <a:solidFill>
              <a:srgbClr val="000000"/>
            </a:solidFill>
            <a:ln w="12700">
              <a:solidFill>
                <a:schemeClr val="bg1"/>
              </a:solidFill>
              <a:miter lim="800000"/>
              <a:headEnd/>
              <a:tailEnd/>
            </a:ln>
          </p:spPr>
          <p:txBody>
            <a:bodyPr/>
            <a:lstStyle/>
            <a:p>
              <a:endParaRPr lang="it-IT"/>
            </a:p>
          </p:txBody>
        </p:sp>
        <p:sp>
          <p:nvSpPr>
            <p:cNvPr id="50257" name="Freeform 81"/>
            <p:cNvSpPr>
              <a:spLocks/>
            </p:cNvSpPr>
            <p:nvPr/>
          </p:nvSpPr>
          <p:spPr bwMode="auto">
            <a:xfrm>
              <a:off x="3388" y="2824"/>
              <a:ext cx="640" cy="296"/>
            </a:xfrm>
            <a:custGeom>
              <a:avLst/>
              <a:gdLst/>
              <a:ahLst/>
              <a:cxnLst>
                <a:cxn ang="0">
                  <a:pos x="0" y="72"/>
                </a:cxn>
                <a:cxn ang="0">
                  <a:pos x="0" y="264"/>
                </a:cxn>
                <a:cxn ang="0">
                  <a:pos x="104" y="296"/>
                </a:cxn>
                <a:cxn ang="0">
                  <a:pos x="408" y="296"/>
                </a:cxn>
                <a:cxn ang="0">
                  <a:pos x="408" y="104"/>
                </a:cxn>
                <a:cxn ang="0">
                  <a:pos x="400" y="80"/>
                </a:cxn>
                <a:cxn ang="0">
                  <a:pos x="632" y="80"/>
                </a:cxn>
                <a:cxn ang="0">
                  <a:pos x="640" y="64"/>
                </a:cxn>
                <a:cxn ang="0">
                  <a:pos x="640" y="32"/>
                </a:cxn>
                <a:cxn ang="0">
                  <a:pos x="632" y="16"/>
                </a:cxn>
                <a:cxn ang="0">
                  <a:pos x="192" y="0"/>
                </a:cxn>
                <a:cxn ang="0">
                  <a:pos x="32" y="56"/>
                </a:cxn>
                <a:cxn ang="0">
                  <a:pos x="0" y="72"/>
                </a:cxn>
              </a:cxnLst>
              <a:rect l="0" t="0" r="r" b="b"/>
              <a:pathLst>
                <a:path w="640" h="296">
                  <a:moveTo>
                    <a:pt x="0" y="72"/>
                  </a:moveTo>
                  <a:lnTo>
                    <a:pt x="0" y="264"/>
                  </a:lnTo>
                  <a:lnTo>
                    <a:pt x="104" y="296"/>
                  </a:lnTo>
                  <a:lnTo>
                    <a:pt x="408" y="296"/>
                  </a:lnTo>
                  <a:lnTo>
                    <a:pt x="408" y="104"/>
                  </a:lnTo>
                  <a:lnTo>
                    <a:pt x="400" y="80"/>
                  </a:lnTo>
                  <a:lnTo>
                    <a:pt x="632" y="80"/>
                  </a:lnTo>
                  <a:lnTo>
                    <a:pt x="640" y="64"/>
                  </a:lnTo>
                  <a:lnTo>
                    <a:pt x="640" y="32"/>
                  </a:lnTo>
                  <a:lnTo>
                    <a:pt x="632" y="16"/>
                  </a:lnTo>
                  <a:lnTo>
                    <a:pt x="192" y="0"/>
                  </a:lnTo>
                  <a:lnTo>
                    <a:pt x="32" y="56"/>
                  </a:lnTo>
                  <a:lnTo>
                    <a:pt x="0" y="72"/>
                  </a:lnTo>
                  <a:close/>
                </a:path>
              </a:pathLst>
            </a:custGeom>
            <a:solidFill>
              <a:srgbClr val="FFFFFF"/>
            </a:solidFill>
            <a:ln w="12700">
              <a:solidFill>
                <a:schemeClr val="bg1"/>
              </a:solidFill>
              <a:prstDash val="solid"/>
              <a:round/>
              <a:headEnd/>
              <a:tailEnd/>
            </a:ln>
          </p:spPr>
          <p:txBody>
            <a:bodyPr/>
            <a:lstStyle/>
            <a:p>
              <a:endParaRPr lang="it-IT"/>
            </a:p>
          </p:txBody>
        </p:sp>
        <p:sp>
          <p:nvSpPr>
            <p:cNvPr id="50258" name="Freeform 82"/>
            <p:cNvSpPr>
              <a:spLocks/>
            </p:cNvSpPr>
            <p:nvPr/>
          </p:nvSpPr>
          <p:spPr bwMode="auto">
            <a:xfrm>
              <a:off x="3644" y="3024"/>
              <a:ext cx="208" cy="56"/>
            </a:xfrm>
            <a:custGeom>
              <a:avLst/>
              <a:gdLst/>
              <a:ahLst/>
              <a:cxnLst>
                <a:cxn ang="0">
                  <a:pos x="64" y="0"/>
                </a:cxn>
                <a:cxn ang="0">
                  <a:pos x="192" y="0"/>
                </a:cxn>
                <a:cxn ang="0">
                  <a:pos x="208" y="16"/>
                </a:cxn>
                <a:cxn ang="0">
                  <a:pos x="208" y="40"/>
                </a:cxn>
                <a:cxn ang="0">
                  <a:pos x="192" y="56"/>
                </a:cxn>
                <a:cxn ang="0">
                  <a:pos x="168" y="56"/>
                </a:cxn>
                <a:cxn ang="0">
                  <a:pos x="16" y="56"/>
                </a:cxn>
                <a:cxn ang="0">
                  <a:pos x="0" y="40"/>
                </a:cxn>
                <a:cxn ang="0">
                  <a:pos x="0" y="16"/>
                </a:cxn>
                <a:cxn ang="0">
                  <a:pos x="16" y="0"/>
                </a:cxn>
                <a:cxn ang="0">
                  <a:pos x="64" y="0"/>
                </a:cxn>
              </a:cxnLst>
              <a:rect l="0" t="0" r="r" b="b"/>
              <a:pathLst>
                <a:path w="208" h="56">
                  <a:moveTo>
                    <a:pt x="64" y="0"/>
                  </a:moveTo>
                  <a:lnTo>
                    <a:pt x="192" y="0"/>
                  </a:lnTo>
                  <a:lnTo>
                    <a:pt x="208" y="16"/>
                  </a:lnTo>
                  <a:lnTo>
                    <a:pt x="208" y="40"/>
                  </a:lnTo>
                  <a:lnTo>
                    <a:pt x="192" y="56"/>
                  </a:lnTo>
                  <a:lnTo>
                    <a:pt x="168" y="56"/>
                  </a:lnTo>
                  <a:lnTo>
                    <a:pt x="16" y="56"/>
                  </a:lnTo>
                  <a:lnTo>
                    <a:pt x="0" y="40"/>
                  </a:lnTo>
                  <a:lnTo>
                    <a:pt x="0" y="16"/>
                  </a:lnTo>
                  <a:lnTo>
                    <a:pt x="16" y="0"/>
                  </a:lnTo>
                  <a:lnTo>
                    <a:pt x="64" y="0"/>
                  </a:lnTo>
                  <a:close/>
                </a:path>
              </a:pathLst>
            </a:custGeom>
            <a:solidFill>
              <a:srgbClr val="FFFFFF"/>
            </a:solidFill>
            <a:ln w="12700">
              <a:solidFill>
                <a:schemeClr val="bg1"/>
              </a:solidFill>
              <a:prstDash val="solid"/>
              <a:round/>
              <a:headEnd/>
              <a:tailEnd/>
            </a:ln>
          </p:spPr>
          <p:txBody>
            <a:bodyPr/>
            <a:lstStyle/>
            <a:p>
              <a:endParaRPr lang="it-IT"/>
            </a:p>
          </p:txBody>
        </p:sp>
        <p:sp>
          <p:nvSpPr>
            <p:cNvPr id="50259" name="Freeform 83"/>
            <p:cNvSpPr>
              <a:spLocks/>
            </p:cNvSpPr>
            <p:nvPr/>
          </p:nvSpPr>
          <p:spPr bwMode="auto">
            <a:xfrm>
              <a:off x="3652" y="3080"/>
              <a:ext cx="168" cy="56"/>
            </a:xfrm>
            <a:custGeom>
              <a:avLst/>
              <a:gdLst/>
              <a:ahLst/>
              <a:cxnLst>
                <a:cxn ang="0">
                  <a:pos x="152" y="0"/>
                </a:cxn>
                <a:cxn ang="0">
                  <a:pos x="32" y="0"/>
                </a:cxn>
                <a:cxn ang="0">
                  <a:pos x="0" y="16"/>
                </a:cxn>
                <a:cxn ang="0">
                  <a:pos x="0" y="40"/>
                </a:cxn>
                <a:cxn ang="0">
                  <a:pos x="40" y="56"/>
                </a:cxn>
                <a:cxn ang="0">
                  <a:pos x="152" y="56"/>
                </a:cxn>
                <a:cxn ang="0">
                  <a:pos x="168" y="40"/>
                </a:cxn>
                <a:cxn ang="0">
                  <a:pos x="168" y="16"/>
                </a:cxn>
                <a:cxn ang="0">
                  <a:pos x="152" y="0"/>
                </a:cxn>
              </a:cxnLst>
              <a:rect l="0" t="0" r="r" b="b"/>
              <a:pathLst>
                <a:path w="168" h="56">
                  <a:moveTo>
                    <a:pt x="152" y="0"/>
                  </a:moveTo>
                  <a:lnTo>
                    <a:pt x="32" y="0"/>
                  </a:lnTo>
                  <a:lnTo>
                    <a:pt x="0" y="16"/>
                  </a:lnTo>
                  <a:lnTo>
                    <a:pt x="0" y="40"/>
                  </a:lnTo>
                  <a:lnTo>
                    <a:pt x="40" y="56"/>
                  </a:lnTo>
                  <a:lnTo>
                    <a:pt x="152" y="56"/>
                  </a:lnTo>
                  <a:lnTo>
                    <a:pt x="168" y="40"/>
                  </a:lnTo>
                  <a:lnTo>
                    <a:pt x="168" y="16"/>
                  </a:lnTo>
                  <a:lnTo>
                    <a:pt x="152" y="0"/>
                  </a:lnTo>
                  <a:close/>
                </a:path>
              </a:pathLst>
            </a:custGeom>
            <a:solidFill>
              <a:srgbClr val="FFFFFF"/>
            </a:solidFill>
            <a:ln w="12700">
              <a:solidFill>
                <a:schemeClr val="bg1"/>
              </a:solidFill>
              <a:prstDash val="solid"/>
              <a:round/>
              <a:headEnd/>
              <a:tailEnd/>
            </a:ln>
          </p:spPr>
          <p:txBody>
            <a:bodyPr/>
            <a:lstStyle/>
            <a:p>
              <a:endParaRPr lang="it-IT"/>
            </a:p>
          </p:txBody>
        </p:sp>
        <p:sp>
          <p:nvSpPr>
            <p:cNvPr id="50260" name="Freeform 84"/>
            <p:cNvSpPr>
              <a:spLocks/>
            </p:cNvSpPr>
            <p:nvPr/>
          </p:nvSpPr>
          <p:spPr bwMode="auto">
            <a:xfrm>
              <a:off x="3644" y="2944"/>
              <a:ext cx="216" cy="80"/>
            </a:xfrm>
            <a:custGeom>
              <a:avLst/>
              <a:gdLst/>
              <a:ahLst/>
              <a:cxnLst>
                <a:cxn ang="0">
                  <a:pos x="16" y="8"/>
                </a:cxn>
                <a:cxn ang="0">
                  <a:pos x="192" y="0"/>
                </a:cxn>
                <a:cxn ang="0">
                  <a:pos x="216" y="16"/>
                </a:cxn>
                <a:cxn ang="0">
                  <a:pos x="216" y="64"/>
                </a:cxn>
                <a:cxn ang="0">
                  <a:pos x="184" y="80"/>
                </a:cxn>
                <a:cxn ang="0">
                  <a:pos x="16" y="80"/>
                </a:cxn>
                <a:cxn ang="0">
                  <a:pos x="0" y="64"/>
                </a:cxn>
                <a:cxn ang="0">
                  <a:pos x="0" y="16"/>
                </a:cxn>
                <a:cxn ang="0">
                  <a:pos x="16" y="8"/>
                </a:cxn>
              </a:cxnLst>
              <a:rect l="0" t="0" r="r" b="b"/>
              <a:pathLst>
                <a:path w="216" h="80">
                  <a:moveTo>
                    <a:pt x="16" y="8"/>
                  </a:moveTo>
                  <a:lnTo>
                    <a:pt x="192" y="0"/>
                  </a:lnTo>
                  <a:lnTo>
                    <a:pt x="216" y="16"/>
                  </a:lnTo>
                  <a:lnTo>
                    <a:pt x="216" y="64"/>
                  </a:lnTo>
                  <a:lnTo>
                    <a:pt x="184" y="80"/>
                  </a:lnTo>
                  <a:lnTo>
                    <a:pt x="16" y="80"/>
                  </a:lnTo>
                  <a:lnTo>
                    <a:pt x="0" y="64"/>
                  </a:lnTo>
                  <a:lnTo>
                    <a:pt x="0" y="16"/>
                  </a:lnTo>
                  <a:lnTo>
                    <a:pt x="16" y="8"/>
                  </a:lnTo>
                  <a:close/>
                </a:path>
              </a:pathLst>
            </a:custGeom>
            <a:solidFill>
              <a:srgbClr val="FFFFFF"/>
            </a:solidFill>
            <a:ln w="12700">
              <a:solidFill>
                <a:schemeClr val="bg1"/>
              </a:solidFill>
              <a:prstDash val="solid"/>
              <a:round/>
              <a:headEnd/>
              <a:tailEnd/>
            </a:ln>
          </p:spPr>
          <p:txBody>
            <a:bodyPr/>
            <a:lstStyle/>
            <a:p>
              <a:endParaRPr lang="it-IT"/>
            </a:p>
          </p:txBody>
        </p:sp>
        <p:sp>
          <p:nvSpPr>
            <p:cNvPr id="50261" name="Freeform 85"/>
            <p:cNvSpPr>
              <a:spLocks/>
            </p:cNvSpPr>
            <p:nvPr/>
          </p:nvSpPr>
          <p:spPr bwMode="auto">
            <a:xfrm>
              <a:off x="3388" y="2824"/>
              <a:ext cx="448" cy="184"/>
            </a:xfrm>
            <a:custGeom>
              <a:avLst/>
              <a:gdLst/>
              <a:ahLst/>
              <a:cxnLst>
                <a:cxn ang="0">
                  <a:pos x="168" y="0"/>
                </a:cxn>
                <a:cxn ang="0">
                  <a:pos x="304" y="0"/>
                </a:cxn>
                <a:cxn ang="0">
                  <a:pos x="448" y="80"/>
                </a:cxn>
                <a:cxn ang="0">
                  <a:pos x="424" y="120"/>
                </a:cxn>
                <a:cxn ang="0">
                  <a:pos x="376" y="128"/>
                </a:cxn>
                <a:cxn ang="0">
                  <a:pos x="336" y="120"/>
                </a:cxn>
                <a:cxn ang="0">
                  <a:pos x="304" y="104"/>
                </a:cxn>
                <a:cxn ang="0">
                  <a:pos x="296" y="96"/>
                </a:cxn>
                <a:cxn ang="0">
                  <a:pos x="224" y="96"/>
                </a:cxn>
                <a:cxn ang="0">
                  <a:pos x="192" y="136"/>
                </a:cxn>
                <a:cxn ang="0">
                  <a:pos x="112" y="184"/>
                </a:cxn>
                <a:cxn ang="0">
                  <a:pos x="0" y="184"/>
                </a:cxn>
                <a:cxn ang="0">
                  <a:pos x="0" y="72"/>
                </a:cxn>
                <a:cxn ang="0">
                  <a:pos x="168" y="0"/>
                </a:cxn>
              </a:cxnLst>
              <a:rect l="0" t="0" r="r" b="b"/>
              <a:pathLst>
                <a:path w="448" h="184">
                  <a:moveTo>
                    <a:pt x="168" y="0"/>
                  </a:moveTo>
                  <a:lnTo>
                    <a:pt x="304" y="0"/>
                  </a:lnTo>
                  <a:lnTo>
                    <a:pt x="448" y="80"/>
                  </a:lnTo>
                  <a:lnTo>
                    <a:pt x="424" y="120"/>
                  </a:lnTo>
                  <a:lnTo>
                    <a:pt x="376" y="128"/>
                  </a:lnTo>
                  <a:lnTo>
                    <a:pt x="336" y="120"/>
                  </a:lnTo>
                  <a:lnTo>
                    <a:pt x="304" y="104"/>
                  </a:lnTo>
                  <a:lnTo>
                    <a:pt x="296" y="96"/>
                  </a:lnTo>
                  <a:lnTo>
                    <a:pt x="224" y="96"/>
                  </a:lnTo>
                  <a:lnTo>
                    <a:pt x="192" y="136"/>
                  </a:lnTo>
                  <a:lnTo>
                    <a:pt x="112" y="184"/>
                  </a:lnTo>
                  <a:lnTo>
                    <a:pt x="0" y="184"/>
                  </a:lnTo>
                  <a:lnTo>
                    <a:pt x="0" y="72"/>
                  </a:lnTo>
                  <a:lnTo>
                    <a:pt x="168" y="0"/>
                  </a:lnTo>
                  <a:close/>
                </a:path>
              </a:pathLst>
            </a:custGeom>
            <a:solidFill>
              <a:srgbClr val="FFFFFF"/>
            </a:solidFill>
            <a:ln w="12700">
              <a:solidFill>
                <a:schemeClr val="bg1"/>
              </a:solidFill>
              <a:prstDash val="solid"/>
              <a:round/>
              <a:headEnd/>
              <a:tailEnd/>
            </a:ln>
          </p:spPr>
          <p:txBody>
            <a:bodyPr/>
            <a:lstStyle/>
            <a:p>
              <a:endParaRPr lang="it-IT"/>
            </a:p>
          </p:txBody>
        </p:sp>
      </p:grpSp>
      <p:sp>
        <p:nvSpPr>
          <p:cNvPr id="50262" name="Text Box 86"/>
          <p:cNvSpPr txBox="1">
            <a:spLocks noChangeArrowheads="1"/>
          </p:cNvSpPr>
          <p:nvPr/>
        </p:nvSpPr>
        <p:spPr bwMode="auto">
          <a:xfrm>
            <a:off x="2286000" y="5791200"/>
            <a:ext cx="2470150" cy="457200"/>
          </a:xfrm>
          <a:prstGeom prst="rect">
            <a:avLst/>
          </a:prstGeom>
          <a:noFill/>
          <a:ln w="9525">
            <a:noFill/>
            <a:miter lim="800000"/>
            <a:headEnd/>
            <a:tailEnd/>
          </a:ln>
          <a:effectLst/>
        </p:spPr>
        <p:txBody>
          <a:bodyPr wrap="none">
            <a:spAutoFit/>
          </a:bodyPr>
          <a:lstStyle/>
          <a:p>
            <a:pPr algn="l"/>
            <a:r>
              <a:rPr lang="es-ES_tradnl">
                <a:solidFill>
                  <a:srgbClr val="FFFF00"/>
                </a:solidFill>
              </a:rPr>
              <a:t>TERMINALIZAR</a:t>
            </a:r>
            <a:endParaRPr lang="es-ES">
              <a:solidFill>
                <a:srgbClr val="FFFF00"/>
              </a:solidFill>
            </a:endParaRPr>
          </a:p>
        </p:txBody>
      </p:sp>
      <p:sp>
        <p:nvSpPr>
          <p:cNvPr id="50264" name="Oval 88"/>
          <p:cNvSpPr>
            <a:spLocks noChangeArrowheads="1"/>
          </p:cNvSpPr>
          <p:nvPr/>
        </p:nvSpPr>
        <p:spPr bwMode="auto">
          <a:xfrm>
            <a:off x="2044700" y="3657600"/>
            <a:ext cx="165100" cy="139700"/>
          </a:xfrm>
          <a:prstGeom prst="ellipse">
            <a:avLst/>
          </a:prstGeom>
          <a:solidFill>
            <a:schemeClr val="accent2"/>
          </a:solidFill>
          <a:ln w="38100">
            <a:solidFill>
              <a:schemeClr val="bg1"/>
            </a:solidFill>
            <a:round/>
            <a:headEnd/>
            <a:tailEnd/>
          </a:ln>
        </p:spPr>
        <p:txBody>
          <a:bodyPr/>
          <a:lstStyle/>
          <a:p>
            <a:endParaRPr lang="it-IT"/>
          </a:p>
        </p:txBody>
      </p:sp>
      <p:sp>
        <p:nvSpPr>
          <p:cNvPr id="50266" name="Text Box 90"/>
          <p:cNvSpPr txBox="1">
            <a:spLocks noChangeArrowheads="1"/>
          </p:cNvSpPr>
          <p:nvPr/>
        </p:nvSpPr>
        <p:spPr bwMode="auto">
          <a:xfrm>
            <a:off x="484188" y="6400800"/>
            <a:ext cx="3397250" cy="366713"/>
          </a:xfrm>
          <a:prstGeom prst="rect">
            <a:avLst/>
          </a:prstGeom>
          <a:noFill/>
          <a:ln w="25400">
            <a:noFill/>
            <a:miter lim="800000"/>
            <a:headEnd/>
            <a:tailEnd/>
          </a:ln>
          <a:effectLst/>
        </p:spPr>
        <p:txBody>
          <a:bodyPr wrap="none">
            <a:spAutoFit/>
          </a:bodyPr>
          <a:lstStyle/>
          <a:p>
            <a:r>
              <a:rPr lang="es-ES" sz="1800" b="0">
                <a:solidFill>
                  <a:schemeClr val="bg1"/>
                </a:solidFill>
              </a:rPr>
              <a:t>Perforante drenaje desarrollada</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143000"/>
          </a:xfrm>
        </p:spPr>
        <p:txBody>
          <a:bodyPr/>
          <a:lstStyle/>
          <a:p>
            <a:r>
              <a:rPr lang="es-ES_tradnl" b="1">
                <a:solidFill>
                  <a:srgbClr val="FFFF00"/>
                </a:solidFill>
                <a:latin typeface="Arial" charset="0"/>
              </a:rPr>
              <a:t>Marcaje CHIVA</a:t>
            </a:r>
            <a:endParaRPr lang="es-ES" b="1">
              <a:solidFill>
                <a:srgbClr val="FFFF00"/>
              </a:solidFill>
              <a:latin typeface="Arial" charset="0"/>
            </a:endParaRPr>
          </a:p>
        </p:txBody>
      </p:sp>
      <p:sp>
        <p:nvSpPr>
          <p:cNvPr id="21507" name="Text Box 3"/>
          <p:cNvSpPr txBox="1">
            <a:spLocks noChangeArrowheads="1"/>
          </p:cNvSpPr>
          <p:nvPr/>
        </p:nvSpPr>
        <p:spPr bwMode="auto">
          <a:xfrm>
            <a:off x="381000" y="1752600"/>
            <a:ext cx="8382000" cy="4657725"/>
          </a:xfrm>
          <a:prstGeom prst="rect">
            <a:avLst/>
          </a:prstGeom>
          <a:noFill/>
          <a:ln w="9525">
            <a:noFill/>
            <a:miter lim="800000"/>
            <a:headEnd/>
            <a:tailEnd/>
          </a:ln>
          <a:effectLst/>
        </p:spPr>
        <p:txBody>
          <a:bodyPr>
            <a:spAutoFit/>
          </a:bodyPr>
          <a:lstStyle/>
          <a:p>
            <a:pPr algn="l"/>
            <a:r>
              <a:rPr lang="es-ES_tradnl" sz="3200">
                <a:solidFill>
                  <a:srgbClr val="FF3300"/>
                </a:solidFill>
              </a:rPr>
              <a:t>PLANTEAMIENTO DE LA  ESTRATEGIA</a:t>
            </a:r>
          </a:p>
          <a:p>
            <a:pPr algn="l"/>
            <a:endParaRPr lang="es-ES_tradnl">
              <a:solidFill>
                <a:schemeClr val="bg1"/>
              </a:solidFill>
            </a:endParaRPr>
          </a:p>
          <a:p>
            <a:pPr algn="l"/>
            <a:r>
              <a:rPr lang="es-ES_tradnl" sz="2800">
                <a:solidFill>
                  <a:srgbClr val="FFFF00"/>
                </a:solidFill>
              </a:rPr>
              <a:t>CHIVA NO DRENADO</a:t>
            </a:r>
          </a:p>
          <a:p>
            <a:pPr algn="l"/>
            <a:r>
              <a:rPr lang="es-ES_tradnl">
                <a:solidFill>
                  <a:schemeClr val="bg1"/>
                </a:solidFill>
              </a:rPr>
              <a:t>CHIVA 1+2</a:t>
            </a:r>
          </a:p>
          <a:p>
            <a:pPr algn="l"/>
            <a:endParaRPr lang="es-ES_tradnl">
              <a:solidFill>
                <a:schemeClr val="bg1"/>
              </a:solidFill>
            </a:endParaRPr>
          </a:p>
          <a:p>
            <a:pPr algn="l">
              <a:buFontTx/>
              <a:buChar char="•"/>
            </a:pPr>
            <a:r>
              <a:rPr lang="es-ES_tradnl">
                <a:solidFill>
                  <a:schemeClr val="bg1"/>
                </a:solidFill>
              </a:rPr>
              <a:t>Indicado en el shunt venoso tipo 3</a:t>
            </a:r>
          </a:p>
          <a:p>
            <a:pPr algn="l">
              <a:buFontTx/>
              <a:buChar char="•"/>
            </a:pPr>
            <a:r>
              <a:rPr lang="es-ES_tradnl">
                <a:solidFill>
                  <a:schemeClr val="bg1"/>
                </a:solidFill>
              </a:rPr>
              <a:t>Crea conflicto hemodinámico inicial: 40% trombosis VSI</a:t>
            </a:r>
          </a:p>
          <a:p>
            <a:pPr algn="l">
              <a:buFontTx/>
              <a:buChar char="•"/>
            </a:pPr>
            <a:r>
              <a:rPr lang="es-ES_tradnl">
                <a:solidFill>
                  <a:schemeClr val="bg1"/>
                </a:solidFill>
              </a:rPr>
              <a:t>100% recanalización a 6 meses</a:t>
            </a:r>
          </a:p>
          <a:p>
            <a:pPr algn="l">
              <a:buFontTx/>
              <a:buChar char="•"/>
            </a:pPr>
            <a:r>
              <a:rPr lang="es-ES_tradnl">
                <a:solidFill>
                  <a:schemeClr val="bg1"/>
                </a:solidFill>
              </a:rPr>
              <a:t>La trombosis no condiciona el drenaje ulterior</a:t>
            </a:r>
          </a:p>
          <a:p>
            <a:pPr algn="l">
              <a:buFontTx/>
              <a:buChar char="•"/>
            </a:pPr>
            <a:r>
              <a:rPr lang="es-ES_tradnl">
                <a:solidFill>
                  <a:schemeClr val="bg1"/>
                </a:solidFill>
              </a:rPr>
              <a:t> Alto índice de sintomáticos en trombosis </a:t>
            </a:r>
          </a:p>
          <a:p>
            <a:pPr algn="l"/>
            <a:r>
              <a:rPr lang="es-ES_tradnl">
                <a:solidFill>
                  <a:schemeClr val="bg1"/>
                </a:solidFill>
              </a:rPr>
              <a:t>  en safenas &gt; 8.5 mm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7772400" cy="1143000"/>
          </a:xfrm>
        </p:spPr>
        <p:txBody>
          <a:bodyPr/>
          <a:lstStyle/>
          <a:p>
            <a:r>
              <a:rPr lang="es-ES_tradnl" b="1">
                <a:solidFill>
                  <a:srgbClr val="FFFF00"/>
                </a:solidFill>
                <a:latin typeface="Arial" charset="0"/>
              </a:rPr>
              <a:t>Marcaje CHIVA</a:t>
            </a:r>
            <a:endParaRPr lang="es-ES" b="1">
              <a:solidFill>
                <a:srgbClr val="FFFF00"/>
              </a:solidFill>
              <a:latin typeface="Arial" charset="0"/>
            </a:endParaRPr>
          </a:p>
        </p:txBody>
      </p:sp>
      <p:sp>
        <p:nvSpPr>
          <p:cNvPr id="7171" name="Text Box 3"/>
          <p:cNvSpPr txBox="1">
            <a:spLocks noChangeArrowheads="1"/>
          </p:cNvSpPr>
          <p:nvPr/>
        </p:nvSpPr>
        <p:spPr bwMode="auto">
          <a:xfrm>
            <a:off x="381000" y="1752600"/>
            <a:ext cx="8382000" cy="3684588"/>
          </a:xfrm>
          <a:prstGeom prst="rect">
            <a:avLst/>
          </a:prstGeom>
          <a:noFill/>
          <a:ln w="9525">
            <a:noFill/>
            <a:miter lim="800000"/>
            <a:headEnd/>
            <a:tailEnd/>
          </a:ln>
          <a:effectLst/>
        </p:spPr>
        <p:txBody>
          <a:bodyPr>
            <a:spAutoFit/>
          </a:bodyPr>
          <a:lstStyle/>
          <a:p>
            <a:pPr algn="l"/>
            <a:r>
              <a:rPr lang="es-ES_tradnl" sz="3200">
                <a:solidFill>
                  <a:srgbClr val="FF3300"/>
                </a:solidFill>
              </a:rPr>
              <a:t>PLANTEAMIENTO DE LA  ESTRATEGIA</a:t>
            </a:r>
          </a:p>
          <a:p>
            <a:pPr algn="l"/>
            <a:endParaRPr lang="es-ES_tradnl" sz="3200">
              <a:solidFill>
                <a:schemeClr val="bg1"/>
              </a:solidFill>
            </a:endParaRPr>
          </a:p>
          <a:p>
            <a:pPr algn="l"/>
            <a:endParaRPr lang="es-ES_tradnl">
              <a:solidFill>
                <a:schemeClr val="bg1"/>
              </a:solidFill>
            </a:endParaRPr>
          </a:p>
          <a:p>
            <a:pPr algn="l"/>
            <a:r>
              <a:rPr lang="es-ES_tradnl" sz="2800">
                <a:solidFill>
                  <a:srgbClr val="FFFF00"/>
                </a:solidFill>
              </a:rPr>
              <a:t>DEVALVULACION</a:t>
            </a:r>
          </a:p>
          <a:p>
            <a:pPr algn="l"/>
            <a:endParaRPr lang="es-ES_tradnl">
              <a:solidFill>
                <a:srgbClr val="FFFF00"/>
              </a:solidFill>
            </a:endParaRPr>
          </a:p>
          <a:p>
            <a:pPr algn="l"/>
            <a:r>
              <a:rPr lang="es-ES_tradnl">
                <a:solidFill>
                  <a:schemeClr val="bg1"/>
                </a:solidFill>
              </a:rPr>
              <a:t>En fase de estudio</a:t>
            </a:r>
          </a:p>
          <a:p>
            <a:pPr algn="l"/>
            <a:r>
              <a:rPr lang="es-ES_tradnl">
                <a:solidFill>
                  <a:schemeClr val="bg1"/>
                </a:solidFill>
              </a:rPr>
              <a:t>Permite transformar el shunt 3 en 1 </a:t>
            </a:r>
          </a:p>
          <a:p>
            <a:pPr algn="l"/>
            <a:endParaRPr lang="es-ES_tradnl">
              <a:solidFill>
                <a:schemeClr val="bg1"/>
              </a:solidFill>
            </a:endParaRPr>
          </a:p>
          <a:p>
            <a:pPr algn="l"/>
            <a:r>
              <a:rPr lang="es-ES_tradnl">
                <a:solidFill>
                  <a:schemeClr val="bg1"/>
                </a:solidFill>
              </a:rPr>
              <a:t>Los resultados preliminares son esperanzadores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7772400" cy="1143000"/>
          </a:xfrm>
        </p:spPr>
        <p:txBody>
          <a:bodyPr/>
          <a:lstStyle/>
          <a:p>
            <a:r>
              <a:rPr lang="es-ES_tradnl" b="1">
                <a:solidFill>
                  <a:srgbClr val="FFFF00"/>
                </a:solidFill>
                <a:latin typeface="Arial" charset="0"/>
              </a:rPr>
              <a:t>Marcaje CHIVA</a:t>
            </a:r>
            <a:endParaRPr lang="es-ES" b="1">
              <a:solidFill>
                <a:srgbClr val="FFFF00"/>
              </a:solidFill>
              <a:latin typeface="Arial" charset="0"/>
            </a:endParaRPr>
          </a:p>
        </p:txBody>
      </p:sp>
      <p:sp>
        <p:nvSpPr>
          <p:cNvPr id="7171" name="Text Box 3"/>
          <p:cNvSpPr txBox="1">
            <a:spLocks noChangeArrowheads="1"/>
          </p:cNvSpPr>
          <p:nvPr/>
        </p:nvSpPr>
        <p:spPr bwMode="auto">
          <a:xfrm>
            <a:off x="381000" y="1752600"/>
            <a:ext cx="8382000" cy="3684588"/>
          </a:xfrm>
          <a:prstGeom prst="rect">
            <a:avLst/>
          </a:prstGeom>
          <a:noFill/>
          <a:ln w="9525">
            <a:noFill/>
            <a:miter lim="800000"/>
            <a:headEnd/>
            <a:tailEnd/>
          </a:ln>
          <a:effectLst/>
        </p:spPr>
        <p:txBody>
          <a:bodyPr>
            <a:spAutoFit/>
          </a:bodyPr>
          <a:lstStyle/>
          <a:p>
            <a:pPr algn="l"/>
            <a:r>
              <a:rPr lang="es-ES_tradnl" sz="3200">
                <a:solidFill>
                  <a:srgbClr val="FF3300"/>
                </a:solidFill>
              </a:rPr>
              <a:t>PLANTEAMIENTO DE LA  ESTRATEGIA</a:t>
            </a:r>
          </a:p>
          <a:p>
            <a:pPr algn="l"/>
            <a:endParaRPr lang="es-ES_tradnl" sz="3200">
              <a:solidFill>
                <a:schemeClr val="bg1"/>
              </a:solidFill>
            </a:endParaRPr>
          </a:p>
          <a:p>
            <a:pPr algn="l"/>
            <a:endParaRPr lang="es-ES_tradnl">
              <a:solidFill>
                <a:schemeClr val="bg1"/>
              </a:solidFill>
            </a:endParaRPr>
          </a:p>
          <a:p>
            <a:pPr algn="l"/>
            <a:r>
              <a:rPr lang="es-ES_tradnl" sz="2800">
                <a:solidFill>
                  <a:srgbClr val="FFFF00"/>
                </a:solidFill>
              </a:rPr>
              <a:t>DEVALVULACION</a:t>
            </a:r>
          </a:p>
          <a:p>
            <a:pPr algn="l"/>
            <a:endParaRPr lang="es-ES_tradnl">
              <a:solidFill>
                <a:srgbClr val="FFFF00"/>
              </a:solidFill>
            </a:endParaRPr>
          </a:p>
          <a:p>
            <a:pPr algn="l"/>
            <a:r>
              <a:rPr lang="es-ES_tradnl">
                <a:solidFill>
                  <a:schemeClr val="bg1"/>
                </a:solidFill>
              </a:rPr>
              <a:t>En fase de estudio</a:t>
            </a:r>
          </a:p>
          <a:p>
            <a:pPr algn="l"/>
            <a:r>
              <a:rPr lang="es-ES_tradnl">
                <a:solidFill>
                  <a:schemeClr val="bg1"/>
                </a:solidFill>
              </a:rPr>
              <a:t>Permite transformar el shunt 3 en 1 </a:t>
            </a:r>
          </a:p>
          <a:p>
            <a:pPr algn="l"/>
            <a:endParaRPr lang="es-ES_tradnl">
              <a:solidFill>
                <a:schemeClr val="bg1"/>
              </a:solidFill>
            </a:endParaRPr>
          </a:p>
          <a:p>
            <a:pPr algn="l"/>
            <a:r>
              <a:rPr lang="es-ES_tradnl">
                <a:solidFill>
                  <a:schemeClr val="bg1"/>
                </a:solidFill>
              </a:rPr>
              <a:t>Los resultados preliminares son esperanzadores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7975" y="503238"/>
            <a:ext cx="8521700" cy="585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CasellaDiTesto 1"/>
          <p:cNvSpPr txBox="1"/>
          <p:nvPr/>
        </p:nvSpPr>
        <p:spPr>
          <a:xfrm>
            <a:off x="1763688" y="1844824"/>
            <a:ext cx="6183103" cy="1323439"/>
          </a:xfrm>
          <a:prstGeom prst="rect">
            <a:avLst/>
          </a:prstGeom>
          <a:noFill/>
        </p:spPr>
        <p:txBody>
          <a:bodyPr wrap="none" rtlCol="0">
            <a:spAutoFit/>
          </a:bodyPr>
          <a:lstStyle/>
          <a:p>
            <a:r>
              <a:rPr lang="it-IT" sz="8000" dirty="0" smtClean="0"/>
              <a:t>Per Donatella</a:t>
            </a:r>
            <a:endParaRPr lang="it-IT" sz="80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371600" y="228600"/>
            <a:ext cx="4581525" cy="3749675"/>
          </a:xfrm>
          <a:prstGeom prst="rect">
            <a:avLst/>
          </a:prstGeom>
          <a:solidFill>
            <a:schemeClr val="accent2"/>
          </a:solidFill>
          <a:ln w="9525">
            <a:noFill/>
            <a:miter lim="800000"/>
            <a:headEnd/>
            <a:tailEnd/>
          </a:ln>
          <a:effectLst/>
        </p:spPr>
        <p:txBody>
          <a:bodyPr wrap="none">
            <a:spAutoFit/>
          </a:bodyPr>
          <a:lstStyle/>
          <a:p>
            <a:pPr eaLnBrk="0" hangingPunct="0"/>
            <a:r>
              <a:rPr lang="fr-FR" sz="2000" b="1" u="sng">
                <a:solidFill>
                  <a:srgbClr val="FFFF66"/>
                </a:solidFill>
              </a:rPr>
              <a:t>POURQUOI LA CURE CHIVA ?</a:t>
            </a:r>
            <a:endParaRPr lang="fr-FR" sz="2000" b="1">
              <a:solidFill>
                <a:schemeClr val="bg1"/>
              </a:solidFill>
            </a:endParaRPr>
          </a:p>
          <a:p>
            <a:pPr eaLnBrk="0" hangingPunct="0"/>
            <a:endParaRPr lang="fr-FR" sz="2000" b="1">
              <a:solidFill>
                <a:schemeClr val="bg1"/>
              </a:solidFill>
            </a:endParaRPr>
          </a:p>
          <a:p>
            <a:pPr eaLnBrk="0" hangingPunct="0"/>
            <a:r>
              <a:rPr lang="fr-FR" sz="2000" b="1">
                <a:solidFill>
                  <a:schemeClr val="bg1"/>
                </a:solidFill>
              </a:rPr>
              <a:t>-de conception théorique plus complexe, </a:t>
            </a:r>
          </a:p>
          <a:p>
            <a:pPr eaLnBrk="0" hangingPunct="0"/>
            <a:r>
              <a:rPr lang="fr-FR" sz="2000" b="1">
                <a:solidFill>
                  <a:schemeClr val="bg1"/>
                </a:solidFill>
              </a:rPr>
              <a:t>-de réalisation plus difficile et de </a:t>
            </a:r>
          </a:p>
          <a:p>
            <a:pPr eaLnBrk="0" hangingPunct="0"/>
            <a:r>
              <a:rPr lang="fr-FR" sz="2000" b="1">
                <a:solidFill>
                  <a:schemeClr val="bg1"/>
                </a:solidFill>
              </a:rPr>
              <a:t>-de rentabilité plus faible ( cotations SS)</a:t>
            </a:r>
          </a:p>
          <a:p>
            <a:pPr eaLnBrk="0" hangingPunct="0"/>
            <a:r>
              <a:rPr lang="fr-FR" sz="2000" b="1">
                <a:solidFill>
                  <a:schemeClr val="bg1"/>
                </a:solidFill>
              </a:rPr>
              <a:t> que les autres méthodes?</a:t>
            </a:r>
          </a:p>
          <a:p>
            <a:pPr eaLnBrk="0" hangingPunct="0"/>
            <a:r>
              <a:rPr lang="fr-FR" sz="2000" b="1">
                <a:solidFill>
                  <a:schemeClr val="bg1"/>
                </a:solidFill>
              </a:rPr>
              <a:t>Masochisme?</a:t>
            </a:r>
          </a:p>
          <a:p>
            <a:pPr eaLnBrk="0" hangingPunct="0"/>
            <a:r>
              <a:rPr lang="fr-FR" sz="2000" b="1">
                <a:solidFill>
                  <a:schemeClr val="bg1"/>
                </a:solidFill>
              </a:rPr>
              <a:t>Héroïsme?</a:t>
            </a:r>
          </a:p>
          <a:p>
            <a:pPr eaLnBrk="0" hangingPunct="0"/>
            <a:endParaRPr lang="fr-FR" sz="2000" b="1">
              <a:solidFill>
                <a:schemeClr val="bg1"/>
              </a:solidFill>
            </a:endParaRPr>
          </a:p>
          <a:p>
            <a:pPr eaLnBrk="0" hangingPunct="0"/>
            <a:r>
              <a:rPr lang="fr-FR" sz="2000" b="1">
                <a:solidFill>
                  <a:schemeClr val="bg1"/>
                </a:solidFill>
              </a:rPr>
              <a:t>Si de plus c ’était la mauvaise méthode :</a:t>
            </a:r>
          </a:p>
          <a:p>
            <a:pPr eaLnBrk="0" hangingPunct="0"/>
            <a:r>
              <a:rPr lang="fr-FR" sz="2000" b="1">
                <a:solidFill>
                  <a:schemeClr val="bg1"/>
                </a:solidFill>
              </a:rPr>
              <a:t>	Suicide professionnel?</a:t>
            </a:r>
          </a:p>
          <a:p>
            <a:pPr eaLnBrk="0" hangingPunct="0"/>
            <a:endParaRPr lang="fr-FR" sz="2000" b="1">
              <a:solidFill>
                <a:schemeClr val="bg1"/>
              </a:solidFill>
            </a:endParaRPr>
          </a:p>
        </p:txBody>
      </p:sp>
      <p:graphicFrame>
        <p:nvGraphicFramePr>
          <p:cNvPr id="47107" name="Object 3"/>
          <p:cNvGraphicFramePr>
            <a:graphicFrameLocks noChangeAspect="1"/>
          </p:cNvGraphicFramePr>
          <p:nvPr/>
        </p:nvGraphicFramePr>
        <p:xfrm>
          <a:off x="1295400" y="4800600"/>
          <a:ext cx="6400800" cy="1885950"/>
        </p:xfrm>
        <a:graphic>
          <a:graphicData uri="http://schemas.openxmlformats.org/presentationml/2006/ole">
            <p:oleObj spid="_x0000_s1026" name="Image Photo Editor" r:id="rId4" imgW="5485714" imgH="1647619" progId="">
              <p:embed/>
            </p:oleObj>
          </a:graphicData>
        </a:graphic>
      </p:graphicFrame>
      <p:graphicFrame>
        <p:nvGraphicFramePr>
          <p:cNvPr id="47108" name="Object 4"/>
          <p:cNvGraphicFramePr>
            <a:graphicFrameLocks noChangeAspect="1"/>
          </p:cNvGraphicFramePr>
          <p:nvPr/>
        </p:nvGraphicFramePr>
        <p:xfrm>
          <a:off x="1371600" y="3886200"/>
          <a:ext cx="6519863" cy="1033463"/>
        </p:xfrm>
        <a:graphic>
          <a:graphicData uri="http://schemas.openxmlformats.org/presentationml/2006/ole">
            <p:oleObj spid="_x0000_s1027" name="Image Photo Editor" r:id="rId5" imgW="8164065" imgH="131428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wipe(up)">
                                      <p:cBhvr>
                                        <p:cTn id="7" dur="75"/>
                                        <p:tgtEl>
                                          <p:spTgt spid="4710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Machine à écrir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47106">
                                            <p:txEl>
                                              <p:pRg st="2" end="2"/>
                                            </p:txEl>
                                          </p:spTgt>
                                        </p:tgtEl>
                                        <p:attrNameLst>
                                          <p:attrName>style.visibility</p:attrName>
                                        </p:attrNameLst>
                                      </p:cBhvr>
                                      <p:to>
                                        <p:strVal val="visible"/>
                                      </p:to>
                                    </p:set>
                                    <p:animEffect transition="in" filter="wipe(up)">
                                      <p:cBhvr>
                                        <p:cTn id="12" dur="75"/>
                                        <p:tgtEl>
                                          <p:spTgt spid="47106">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Machine à écrir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47106">
                                            <p:txEl>
                                              <p:pRg st="3" end="3"/>
                                            </p:txEl>
                                          </p:spTgt>
                                        </p:tgtEl>
                                        <p:attrNameLst>
                                          <p:attrName>style.visibility</p:attrName>
                                        </p:attrNameLst>
                                      </p:cBhvr>
                                      <p:to>
                                        <p:strVal val="visible"/>
                                      </p:to>
                                    </p:set>
                                    <p:animEffect transition="in" filter="wipe(up)">
                                      <p:cBhvr>
                                        <p:cTn id="17" dur="75"/>
                                        <p:tgtEl>
                                          <p:spTgt spid="47106">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Machine à écrir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47106">
                                            <p:txEl>
                                              <p:pRg st="4" end="4"/>
                                            </p:txEl>
                                          </p:spTgt>
                                        </p:tgtEl>
                                        <p:attrNameLst>
                                          <p:attrName>style.visibility</p:attrName>
                                        </p:attrNameLst>
                                      </p:cBhvr>
                                      <p:to>
                                        <p:strVal val="visible"/>
                                      </p:to>
                                    </p:set>
                                    <p:animEffect transition="in" filter="wipe(up)">
                                      <p:cBhvr>
                                        <p:cTn id="22" dur="75"/>
                                        <p:tgtEl>
                                          <p:spTgt spid="47106">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Machine à écrir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47106">
                                            <p:txEl>
                                              <p:pRg st="5" end="5"/>
                                            </p:txEl>
                                          </p:spTgt>
                                        </p:tgtEl>
                                        <p:attrNameLst>
                                          <p:attrName>style.visibility</p:attrName>
                                        </p:attrNameLst>
                                      </p:cBhvr>
                                      <p:to>
                                        <p:strVal val="visible"/>
                                      </p:to>
                                    </p:set>
                                    <p:animEffect transition="in" filter="wipe(up)">
                                      <p:cBhvr>
                                        <p:cTn id="27" dur="75"/>
                                        <p:tgtEl>
                                          <p:spTgt spid="47106">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Machine à écrir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47106">
                                            <p:txEl>
                                              <p:pRg st="6" end="6"/>
                                            </p:txEl>
                                          </p:spTgt>
                                        </p:tgtEl>
                                        <p:attrNameLst>
                                          <p:attrName>style.visibility</p:attrName>
                                        </p:attrNameLst>
                                      </p:cBhvr>
                                      <p:to>
                                        <p:strVal val="visible"/>
                                      </p:to>
                                    </p:set>
                                    <p:animEffect transition="in" filter="wipe(up)">
                                      <p:cBhvr>
                                        <p:cTn id="32" dur="75"/>
                                        <p:tgtEl>
                                          <p:spTgt spid="47106">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Machine à écrir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47106">
                                            <p:txEl>
                                              <p:pRg st="7" end="7"/>
                                            </p:txEl>
                                          </p:spTgt>
                                        </p:tgtEl>
                                        <p:attrNameLst>
                                          <p:attrName>style.visibility</p:attrName>
                                        </p:attrNameLst>
                                      </p:cBhvr>
                                      <p:to>
                                        <p:strVal val="visible"/>
                                      </p:to>
                                    </p:set>
                                    <p:animEffect transition="in" filter="wipe(up)">
                                      <p:cBhvr>
                                        <p:cTn id="37" dur="75"/>
                                        <p:tgtEl>
                                          <p:spTgt spid="47106">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Machine à écrir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47106">
                                            <p:txEl>
                                              <p:pRg st="9" end="9"/>
                                            </p:txEl>
                                          </p:spTgt>
                                        </p:tgtEl>
                                        <p:attrNameLst>
                                          <p:attrName>style.visibility</p:attrName>
                                        </p:attrNameLst>
                                      </p:cBhvr>
                                      <p:to>
                                        <p:strVal val="visible"/>
                                      </p:to>
                                    </p:set>
                                    <p:animEffect transition="in" filter="wipe(up)">
                                      <p:cBhvr>
                                        <p:cTn id="42" dur="75"/>
                                        <p:tgtEl>
                                          <p:spTgt spid="47106">
                                            <p:txEl>
                                              <p:pRg st="9" end="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Machine à écrir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47106">
                                            <p:txEl>
                                              <p:pRg st="10" end="10"/>
                                            </p:txEl>
                                          </p:spTgt>
                                        </p:tgtEl>
                                        <p:attrNameLst>
                                          <p:attrName>style.visibility</p:attrName>
                                        </p:attrNameLst>
                                      </p:cBhvr>
                                      <p:to>
                                        <p:strVal val="visible"/>
                                      </p:to>
                                    </p:set>
                                    <p:animEffect transition="in" filter="wipe(up)">
                                      <p:cBhvr>
                                        <p:cTn id="47" dur="75"/>
                                        <p:tgtEl>
                                          <p:spTgt spid="47106">
                                            <p:txEl>
                                              <p:pRg st="10" end="1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Machine à écr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25575" y="479425"/>
            <a:ext cx="6248400" cy="406400"/>
          </a:xfrm>
          <a:prstGeom prst="rect">
            <a:avLst/>
          </a:prstGeom>
          <a:solidFill>
            <a:schemeClr val="accent2"/>
          </a:solidFill>
          <a:ln w="9525">
            <a:solidFill>
              <a:srgbClr val="FFFF66"/>
            </a:solidFill>
            <a:miter lim="800000"/>
            <a:headEnd/>
            <a:tailEnd/>
          </a:ln>
          <a:effectLst/>
        </p:spPr>
        <p:txBody>
          <a:bodyPr>
            <a:spAutoFit/>
          </a:bodyPr>
          <a:lstStyle/>
          <a:p>
            <a:pPr algn="ctr" eaLnBrk="0" hangingPunct="0">
              <a:spcBef>
                <a:spcPct val="50000"/>
              </a:spcBef>
            </a:pPr>
            <a:r>
              <a:rPr lang="fr-FR" sz="2000" b="1">
                <a:solidFill>
                  <a:srgbClr val="FFFF66"/>
                </a:solidFill>
              </a:rPr>
              <a:t>La conservation du capital veineux</a:t>
            </a:r>
          </a:p>
        </p:txBody>
      </p:sp>
      <p:sp>
        <p:nvSpPr>
          <p:cNvPr id="48131" name="Rectangle 3"/>
          <p:cNvSpPr>
            <a:spLocks noChangeArrowheads="1"/>
          </p:cNvSpPr>
          <p:nvPr/>
        </p:nvSpPr>
        <p:spPr bwMode="auto">
          <a:xfrm>
            <a:off x="1349375" y="1219200"/>
            <a:ext cx="6324600" cy="1228725"/>
          </a:xfrm>
          <a:prstGeom prst="rect">
            <a:avLst/>
          </a:prstGeom>
          <a:solidFill>
            <a:schemeClr val="accent2"/>
          </a:solidFill>
          <a:ln w="9525">
            <a:solidFill>
              <a:srgbClr val="FFFF66"/>
            </a:solidFill>
            <a:miter lim="800000"/>
            <a:headEnd/>
            <a:tailEnd/>
          </a:ln>
        </p:spPr>
        <p:txBody>
          <a:bodyPr lIns="0" tIns="0" rIns="0" bIns="0">
            <a:spAutoFit/>
          </a:bodyPr>
          <a:lstStyle/>
          <a:p>
            <a:pPr algn="ctr" eaLnBrk="0" hangingPunct="0"/>
            <a:r>
              <a:rPr lang="fr-FR" sz="2000" b="1">
                <a:solidFill>
                  <a:schemeClr val="bg1"/>
                </a:solidFill>
              </a:rPr>
              <a:t> 262 cures CHIVA à 6 ans</a:t>
            </a:r>
          </a:p>
          <a:p>
            <a:pPr algn="ctr" eaLnBrk="0" hangingPunct="0"/>
            <a:r>
              <a:rPr lang="fr-FR" sz="2000" b="1">
                <a:solidFill>
                  <a:schemeClr val="bg1"/>
                </a:solidFill>
              </a:rPr>
              <a:t>  80% de longueur des troncs saphéniens  </a:t>
            </a:r>
          </a:p>
          <a:p>
            <a:pPr algn="ctr" eaLnBrk="0" hangingPunct="0"/>
            <a:r>
              <a:rPr lang="fr-FR" sz="2000" b="1">
                <a:solidFill>
                  <a:schemeClr val="bg1"/>
                </a:solidFill>
              </a:rPr>
              <a:t>  préservés et utilisables pour pontage</a:t>
            </a:r>
          </a:p>
          <a:p>
            <a:pPr algn="ctr" eaLnBrk="0" hangingPunct="0"/>
            <a:r>
              <a:rPr lang="fr-FR" sz="2000" b="1">
                <a:solidFill>
                  <a:schemeClr val="bg1"/>
                </a:solidFill>
              </a:rPr>
              <a:t>( Bailly : UPDATE CHIVA Florence 1998)</a:t>
            </a:r>
          </a:p>
        </p:txBody>
      </p:sp>
      <p:sp>
        <p:nvSpPr>
          <p:cNvPr id="48132" name="Text Box 4"/>
          <p:cNvSpPr txBox="1">
            <a:spLocks noChangeArrowheads="1"/>
          </p:cNvSpPr>
          <p:nvPr/>
        </p:nvSpPr>
        <p:spPr bwMode="auto">
          <a:xfrm>
            <a:off x="892175" y="5051425"/>
            <a:ext cx="7185025" cy="1016000"/>
          </a:xfrm>
          <a:prstGeom prst="rect">
            <a:avLst/>
          </a:prstGeom>
          <a:solidFill>
            <a:schemeClr val="accent2"/>
          </a:solidFill>
          <a:ln w="9525">
            <a:solidFill>
              <a:srgbClr val="FFFF66"/>
            </a:solidFill>
            <a:miter lim="800000"/>
            <a:headEnd/>
            <a:tailEnd/>
          </a:ln>
          <a:effectLst/>
        </p:spPr>
        <p:txBody>
          <a:bodyPr>
            <a:spAutoFit/>
          </a:bodyPr>
          <a:lstStyle/>
          <a:p>
            <a:pPr eaLnBrk="0" hangingPunct="0"/>
            <a:r>
              <a:rPr lang="fr-FR" sz="2000" b="1">
                <a:solidFill>
                  <a:schemeClr val="bg1"/>
                </a:solidFill>
              </a:rPr>
              <a:t>Près de100% des chirurgiens vasculaires considèrent utilisables les troncs incontinents (Enquête journal faxé de pathologie vasculaire)  </a:t>
            </a:r>
          </a:p>
        </p:txBody>
      </p:sp>
      <p:sp>
        <p:nvSpPr>
          <p:cNvPr id="48133" name="Text Box 5"/>
          <p:cNvSpPr txBox="1">
            <a:spLocks noChangeArrowheads="1"/>
          </p:cNvSpPr>
          <p:nvPr/>
        </p:nvSpPr>
        <p:spPr bwMode="auto">
          <a:xfrm>
            <a:off x="1349375" y="2841625"/>
            <a:ext cx="6324600" cy="1778000"/>
          </a:xfrm>
          <a:prstGeom prst="rect">
            <a:avLst/>
          </a:prstGeom>
          <a:solidFill>
            <a:schemeClr val="accent2"/>
          </a:solidFill>
          <a:ln w="9525">
            <a:solidFill>
              <a:srgbClr val="FFFF66"/>
            </a:solidFill>
            <a:miter lim="800000"/>
            <a:headEnd/>
            <a:tailEnd/>
          </a:ln>
          <a:effectLst/>
        </p:spPr>
        <p:txBody>
          <a:bodyPr>
            <a:spAutoFit/>
          </a:bodyPr>
          <a:lstStyle/>
          <a:p>
            <a:pPr algn="ctr" eaLnBrk="0" hangingPunct="0">
              <a:spcBef>
                <a:spcPct val="50000"/>
              </a:spcBef>
            </a:pPr>
            <a:r>
              <a:rPr lang="fr-FR" sz="2000" b="1">
                <a:solidFill>
                  <a:schemeClr val="bg1"/>
                </a:solidFill>
              </a:rPr>
              <a:t>Thrombose Saphéne interne post opératoire :</a:t>
            </a:r>
          </a:p>
          <a:p>
            <a:pPr algn="ctr" eaLnBrk="0" hangingPunct="0">
              <a:spcBef>
                <a:spcPct val="50000"/>
              </a:spcBef>
            </a:pPr>
            <a:r>
              <a:rPr lang="fr-FR" sz="2000" b="1">
                <a:solidFill>
                  <a:schemeClr val="bg1"/>
                </a:solidFill>
              </a:rPr>
              <a:t>Cure CHIVA (198):                             10%</a:t>
            </a:r>
          </a:p>
          <a:p>
            <a:pPr algn="ctr" eaLnBrk="0" hangingPunct="0">
              <a:spcBef>
                <a:spcPct val="50000"/>
              </a:spcBef>
            </a:pPr>
            <a:r>
              <a:rPr lang="fr-FR" sz="2000" b="1">
                <a:solidFill>
                  <a:schemeClr val="bg1"/>
                </a:solidFill>
              </a:rPr>
              <a:t>Conservatrice non drainante (91):     57%  </a:t>
            </a:r>
          </a:p>
          <a:p>
            <a:pPr algn="ctr" eaLnBrk="0" hangingPunct="0">
              <a:spcBef>
                <a:spcPct val="50000"/>
              </a:spcBef>
            </a:pPr>
            <a:r>
              <a:rPr lang="fr-FR" sz="2000" b="1">
                <a:solidFill>
                  <a:schemeClr val="bg1"/>
                </a:solidFill>
              </a:rPr>
              <a:t>(Cappelli CHIVA Florence 1998)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ox(out)">
                                      <p:cBhvr>
                                        <p:cTn id="7" dur="500"/>
                                        <p:tgtEl>
                                          <p:spTgt spid="48131"/>
                                        </p:tgtEl>
                                      </p:cBhvr>
                                    </p:animEffect>
                                  </p:childTnLst>
                                  <p:subTnLst>
                                    <p:audio>
                                      <p:cMediaNode>
                                        <p:cTn display="0" masterRel="sameClick">
                                          <p:stCondLst>
                                            <p:cond evt="begin" delay="0">
                                              <p:tn val="5"/>
                                            </p:cond>
                                          </p:stCondLst>
                                          <p:endCondLst>
                                            <p:cond evt="onStopAudio" delay="0">
                                              <p:tgtEl>
                                                <p:sldTgt/>
                                              </p:tgtEl>
                                            </p:cond>
                                          </p:endCondLst>
                                        </p:cTn>
                                        <p:tgtEl>
                                          <p:sndTgt r:embed="rId2" name="APPPHOTO.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box(out)">
                                      <p:cBhvr>
                                        <p:cTn id="12" dur="500"/>
                                        <p:tgtEl>
                                          <p:spTgt spid="48133"/>
                                        </p:tgtEl>
                                      </p:cBhvr>
                                    </p:animEffect>
                                  </p:childTnLst>
                                  <p:subTnLst>
                                    <p:audio>
                                      <p:cMediaNode>
                                        <p:cTn display="0" masterRel="sameClick">
                                          <p:stCondLst>
                                            <p:cond evt="begin" delay="0">
                                              <p:tn val="10"/>
                                            </p:cond>
                                          </p:stCondLst>
                                          <p:endCondLst>
                                            <p:cond evt="onStopAudio" delay="0">
                                              <p:tgtEl>
                                                <p:sldTgt/>
                                              </p:tgtEl>
                                            </p:cond>
                                          </p:endCondLst>
                                        </p:cTn>
                                        <p:tgtEl>
                                          <p:sndTgt r:embed="rId2" name="APPPHOTO.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8132"/>
                                        </p:tgtEl>
                                        <p:attrNameLst>
                                          <p:attrName>style.visibility</p:attrName>
                                        </p:attrNameLst>
                                      </p:cBhvr>
                                      <p:to>
                                        <p:strVal val="visible"/>
                                      </p:to>
                                    </p:set>
                                    <p:anim calcmode="lin" valueType="num">
                                      <p:cBhvr additive="base">
                                        <p:cTn id="17" dur="500" fill="hold"/>
                                        <p:tgtEl>
                                          <p:spTgt spid="48132"/>
                                        </p:tgtEl>
                                        <p:attrNameLst>
                                          <p:attrName>ppt_x</p:attrName>
                                        </p:attrNameLst>
                                      </p:cBhvr>
                                      <p:tavLst>
                                        <p:tav tm="0">
                                          <p:val>
                                            <p:strVal val="1+#ppt_w/2"/>
                                          </p:val>
                                        </p:tav>
                                        <p:tav tm="100000">
                                          <p:val>
                                            <p:strVal val="#ppt_x"/>
                                          </p:val>
                                        </p:tav>
                                      </p:tavLst>
                                    </p:anim>
                                    <p:anim calcmode="lin" valueType="num">
                                      <p:cBhvr additive="base">
                                        <p:cTn id="18" dur="500" fill="hold"/>
                                        <p:tgtEl>
                                          <p:spTgt spid="481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rissement de frei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animBg="1" autoUpdateAnimBg="0"/>
      <p:bldP spid="48133" grpId="0"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676525" y="2170113"/>
            <a:ext cx="2209800" cy="3195637"/>
          </a:xfrm>
          <a:prstGeom prst="rect">
            <a:avLst/>
          </a:prstGeom>
          <a:solidFill>
            <a:srgbClr val="000066"/>
          </a:solidFill>
          <a:ln w="9525">
            <a:noFill/>
            <a:miter lim="800000"/>
            <a:headEnd/>
            <a:tailEnd/>
          </a:ln>
          <a:effectLst/>
        </p:spPr>
        <p:txBody>
          <a:bodyPr>
            <a:spAutoFit/>
          </a:bodyPr>
          <a:lstStyle/>
          <a:p>
            <a:pPr eaLnBrk="0" hangingPunct="0">
              <a:spcBef>
                <a:spcPct val="50000"/>
              </a:spcBef>
            </a:pPr>
            <a:r>
              <a:rPr lang="fr-FR" b="1">
                <a:solidFill>
                  <a:schemeClr val="bg1"/>
                </a:solidFill>
              </a:rPr>
              <a:t>CHIVA (198)</a:t>
            </a:r>
          </a:p>
          <a:p>
            <a:pPr eaLnBrk="0" hangingPunct="0">
              <a:spcBef>
                <a:spcPct val="50000"/>
              </a:spcBef>
            </a:pPr>
            <a:endParaRPr lang="fr-FR" b="1">
              <a:solidFill>
                <a:schemeClr val="bg1"/>
              </a:solidFill>
            </a:endParaRPr>
          </a:p>
          <a:p>
            <a:pPr eaLnBrk="0" hangingPunct="0">
              <a:spcBef>
                <a:spcPct val="50000"/>
              </a:spcBef>
            </a:pPr>
            <a:r>
              <a:rPr lang="fr-FR" sz="1400" b="1">
                <a:solidFill>
                  <a:schemeClr val="bg1"/>
                </a:solidFill>
              </a:rPr>
              <a:t>93</a:t>
            </a:r>
            <a:r>
              <a:rPr lang="fr-FR" b="1">
                <a:solidFill>
                  <a:schemeClr val="bg1"/>
                </a:solidFill>
              </a:rPr>
              <a:t>  47%</a:t>
            </a:r>
          </a:p>
          <a:p>
            <a:pPr eaLnBrk="0" hangingPunct="0">
              <a:spcBef>
                <a:spcPct val="50000"/>
              </a:spcBef>
            </a:pPr>
            <a:r>
              <a:rPr lang="fr-FR" sz="1400" b="1">
                <a:solidFill>
                  <a:schemeClr val="bg1"/>
                </a:solidFill>
              </a:rPr>
              <a:t>89</a:t>
            </a:r>
            <a:r>
              <a:rPr lang="fr-FR" b="1">
                <a:solidFill>
                  <a:schemeClr val="bg1"/>
                </a:solidFill>
              </a:rPr>
              <a:t>  45%</a:t>
            </a:r>
          </a:p>
          <a:p>
            <a:pPr eaLnBrk="0" hangingPunct="0">
              <a:spcBef>
                <a:spcPct val="50000"/>
              </a:spcBef>
            </a:pPr>
            <a:r>
              <a:rPr lang="fr-FR" sz="1400" b="1">
                <a:solidFill>
                  <a:schemeClr val="bg1"/>
                </a:solidFill>
              </a:rPr>
              <a:t>13</a:t>
            </a:r>
            <a:r>
              <a:rPr lang="fr-FR" b="1">
                <a:solidFill>
                  <a:schemeClr val="bg1"/>
                </a:solidFill>
              </a:rPr>
              <a:t>  6,5%</a:t>
            </a:r>
          </a:p>
          <a:p>
            <a:pPr eaLnBrk="0" hangingPunct="0">
              <a:spcBef>
                <a:spcPct val="50000"/>
              </a:spcBef>
            </a:pPr>
            <a:r>
              <a:rPr lang="fr-FR" sz="1400" b="1">
                <a:solidFill>
                  <a:schemeClr val="bg1"/>
                </a:solidFill>
              </a:rPr>
              <a:t>3 </a:t>
            </a:r>
            <a:r>
              <a:rPr lang="fr-FR" b="1">
                <a:solidFill>
                  <a:schemeClr val="bg1"/>
                </a:solidFill>
              </a:rPr>
              <a:t>   1,5%</a:t>
            </a:r>
          </a:p>
        </p:txBody>
      </p:sp>
      <p:sp>
        <p:nvSpPr>
          <p:cNvPr id="49155" name="Text Box 3"/>
          <p:cNvSpPr txBox="1">
            <a:spLocks noChangeArrowheads="1"/>
          </p:cNvSpPr>
          <p:nvPr/>
        </p:nvSpPr>
        <p:spPr bwMode="auto">
          <a:xfrm>
            <a:off x="533400" y="685800"/>
            <a:ext cx="8153400" cy="1289050"/>
          </a:xfrm>
          <a:prstGeom prst="rect">
            <a:avLst/>
          </a:prstGeom>
          <a:solidFill>
            <a:schemeClr val="accent2"/>
          </a:solidFill>
          <a:ln w="9525">
            <a:solidFill>
              <a:srgbClr val="FFFF66"/>
            </a:solidFill>
            <a:miter lim="800000"/>
            <a:headEnd/>
            <a:tailEnd/>
          </a:ln>
          <a:effectLst/>
        </p:spPr>
        <p:txBody>
          <a:bodyPr>
            <a:spAutoFit/>
          </a:bodyPr>
          <a:lstStyle/>
          <a:p>
            <a:pPr algn="ctr" eaLnBrk="0" hangingPunct="0">
              <a:spcBef>
                <a:spcPct val="50000"/>
              </a:spcBef>
            </a:pPr>
            <a:r>
              <a:rPr lang="fr-FR" b="1">
                <a:solidFill>
                  <a:srgbClr val="FFFF66"/>
                </a:solidFill>
              </a:rPr>
              <a:t>Résultats 289 procédures à 3 ans</a:t>
            </a:r>
          </a:p>
          <a:p>
            <a:pPr algn="ctr" eaLnBrk="0" hangingPunct="0">
              <a:spcBef>
                <a:spcPct val="50000"/>
              </a:spcBef>
            </a:pPr>
            <a:r>
              <a:rPr lang="fr-FR" sz="2000" b="1">
                <a:solidFill>
                  <a:srgbClr val="FFFF66"/>
                </a:solidFill>
              </a:rPr>
              <a:t>Réunion du collège français de pathologie vasculaire 1999 Paris </a:t>
            </a:r>
            <a:r>
              <a:rPr lang="fr-FR" b="1">
                <a:solidFill>
                  <a:srgbClr val="FFFF66"/>
                </a:solidFill>
              </a:rPr>
              <a:t>Cappelli et Coll.</a:t>
            </a:r>
          </a:p>
        </p:txBody>
      </p:sp>
      <p:sp>
        <p:nvSpPr>
          <p:cNvPr id="49156" name="Text Box 4"/>
          <p:cNvSpPr txBox="1">
            <a:spLocks noChangeArrowheads="1"/>
          </p:cNvSpPr>
          <p:nvPr/>
        </p:nvSpPr>
        <p:spPr bwMode="auto">
          <a:xfrm>
            <a:off x="1000125" y="2703513"/>
            <a:ext cx="1524000" cy="2647950"/>
          </a:xfrm>
          <a:prstGeom prst="rect">
            <a:avLst/>
          </a:prstGeom>
          <a:solidFill>
            <a:srgbClr val="000066"/>
          </a:solidFill>
          <a:ln w="9525">
            <a:noFill/>
            <a:miter lim="800000"/>
            <a:headEnd/>
            <a:tailEnd/>
          </a:ln>
          <a:effectLst/>
        </p:spPr>
        <p:txBody>
          <a:bodyPr>
            <a:spAutoFit/>
          </a:bodyPr>
          <a:lstStyle/>
          <a:p>
            <a:pPr eaLnBrk="0" hangingPunct="0">
              <a:spcBef>
                <a:spcPct val="50000"/>
              </a:spcBef>
            </a:pPr>
            <a:r>
              <a:rPr lang="fr-FR" b="1" u="sng">
                <a:solidFill>
                  <a:srgbClr val="FFFF66"/>
                </a:solidFill>
              </a:rPr>
              <a:t>Cliniques</a:t>
            </a:r>
          </a:p>
          <a:p>
            <a:pPr eaLnBrk="0" hangingPunct="0">
              <a:spcBef>
                <a:spcPct val="50000"/>
              </a:spcBef>
            </a:pPr>
            <a:r>
              <a:rPr lang="fr-FR" b="1">
                <a:solidFill>
                  <a:schemeClr val="bg1"/>
                </a:solidFill>
              </a:rPr>
              <a:t>Excellent</a:t>
            </a:r>
          </a:p>
          <a:p>
            <a:pPr eaLnBrk="0" hangingPunct="0">
              <a:spcBef>
                <a:spcPct val="50000"/>
              </a:spcBef>
            </a:pPr>
            <a:r>
              <a:rPr lang="fr-FR" b="1">
                <a:solidFill>
                  <a:schemeClr val="bg1"/>
                </a:solidFill>
              </a:rPr>
              <a:t>Bon</a:t>
            </a:r>
          </a:p>
          <a:p>
            <a:pPr eaLnBrk="0" hangingPunct="0">
              <a:spcBef>
                <a:spcPct val="50000"/>
              </a:spcBef>
            </a:pPr>
            <a:r>
              <a:rPr lang="fr-FR" b="1">
                <a:solidFill>
                  <a:schemeClr val="bg1"/>
                </a:solidFill>
              </a:rPr>
              <a:t>Moyen</a:t>
            </a:r>
          </a:p>
          <a:p>
            <a:pPr eaLnBrk="0" hangingPunct="0">
              <a:spcBef>
                <a:spcPct val="50000"/>
              </a:spcBef>
            </a:pPr>
            <a:r>
              <a:rPr lang="fr-FR" b="1">
                <a:solidFill>
                  <a:schemeClr val="bg1"/>
                </a:solidFill>
              </a:rPr>
              <a:t>Mauvais</a:t>
            </a:r>
          </a:p>
        </p:txBody>
      </p:sp>
      <p:sp>
        <p:nvSpPr>
          <p:cNvPr id="49157" name="Text Box 5"/>
          <p:cNvSpPr txBox="1">
            <a:spLocks noChangeArrowheads="1"/>
          </p:cNvSpPr>
          <p:nvPr/>
        </p:nvSpPr>
        <p:spPr bwMode="auto">
          <a:xfrm>
            <a:off x="5191125" y="1768475"/>
            <a:ext cx="2743200" cy="3560763"/>
          </a:xfrm>
          <a:prstGeom prst="rect">
            <a:avLst/>
          </a:prstGeom>
          <a:solidFill>
            <a:srgbClr val="000066"/>
          </a:solidFill>
          <a:ln w="9525">
            <a:noFill/>
            <a:miter lim="800000"/>
            <a:headEnd/>
            <a:tailEnd/>
          </a:ln>
          <a:effectLst/>
        </p:spPr>
        <p:txBody>
          <a:bodyPr>
            <a:spAutoFit/>
          </a:bodyPr>
          <a:lstStyle/>
          <a:p>
            <a:pPr eaLnBrk="0" hangingPunct="0">
              <a:spcBef>
                <a:spcPct val="50000"/>
              </a:spcBef>
            </a:pPr>
            <a:r>
              <a:rPr lang="fr-FR" b="1">
                <a:solidFill>
                  <a:schemeClr val="bg1"/>
                </a:solidFill>
              </a:rPr>
              <a:t>Consevatrice non drainante (91)</a:t>
            </a:r>
          </a:p>
          <a:p>
            <a:pPr eaLnBrk="0" hangingPunct="0">
              <a:spcBef>
                <a:spcPct val="50000"/>
              </a:spcBef>
            </a:pPr>
            <a:endParaRPr lang="fr-FR" b="1">
              <a:solidFill>
                <a:schemeClr val="bg1"/>
              </a:solidFill>
            </a:endParaRPr>
          </a:p>
          <a:p>
            <a:pPr eaLnBrk="0" hangingPunct="0">
              <a:spcBef>
                <a:spcPct val="50000"/>
              </a:spcBef>
            </a:pPr>
            <a:r>
              <a:rPr lang="fr-FR" sz="1400" b="1">
                <a:solidFill>
                  <a:schemeClr val="bg1"/>
                </a:solidFill>
              </a:rPr>
              <a:t>26 </a:t>
            </a:r>
            <a:r>
              <a:rPr lang="fr-FR" b="1">
                <a:solidFill>
                  <a:schemeClr val="bg1"/>
                </a:solidFill>
              </a:rPr>
              <a:t> 28,5%</a:t>
            </a:r>
          </a:p>
          <a:p>
            <a:pPr eaLnBrk="0" hangingPunct="0">
              <a:spcBef>
                <a:spcPct val="50000"/>
              </a:spcBef>
            </a:pPr>
            <a:r>
              <a:rPr lang="fr-FR" sz="1400" b="1">
                <a:solidFill>
                  <a:schemeClr val="bg1"/>
                </a:solidFill>
              </a:rPr>
              <a:t>35</a:t>
            </a:r>
            <a:r>
              <a:rPr lang="fr-FR" b="1">
                <a:solidFill>
                  <a:schemeClr val="bg1"/>
                </a:solidFill>
              </a:rPr>
              <a:t>  38,5%</a:t>
            </a:r>
          </a:p>
          <a:p>
            <a:pPr eaLnBrk="0" hangingPunct="0">
              <a:spcBef>
                <a:spcPct val="50000"/>
              </a:spcBef>
            </a:pPr>
            <a:r>
              <a:rPr lang="fr-FR" sz="1400" b="1">
                <a:solidFill>
                  <a:schemeClr val="bg1"/>
                </a:solidFill>
              </a:rPr>
              <a:t>28</a:t>
            </a:r>
            <a:r>
              <a:rPr lang="fr-FR" b="1">
                <a:solidFill>
                  <a:schemeClr val="bg1"/>
                </a:solidFill>
              </a:rPr>
              <a:t>  30%</a:t>
            </a:r>
          </a:p>
          <a:p>
            <a:pPr eaLnBrk="0" hangingPunct="0">
              <a:spcBef>
                <a:spcPct val="50000"/>
              </a:spcBef>
            </a:pPr>
            <a:r>
              <a:rPr lang="fr-FR" sz="1400" b="1">
                <a:solidFill>
                  <a:schemeClr val="bg1"/>
                </a:solidFill>
              </a:rPr>
              <a:t>2</a:t>
            </a:r>
            <a:r>
              <a:rPr lang="fr-FR" b="1">
                <a:solidFill>
                  <a:schemeClr val="bg1"/>
                </a:solidFill>
              </a:rPr>
              <a:t>    2%</a:t>
            </a:r>
          </a:p>
        </p:txBody>
      </p:sp>
      <p:sp>
        <p:nvSpPr>
          <p:cNvPr id="49158" name="Text Box 6"/>
          <p:cNvSpPr txBox="1">
            <a:spLocks noChangeArrowheads="1"/>
          </p:cNvSpPr>
          <p:nvPr/>
        </p:nvSpPr>
        <p:spPr bwMode="auto">
          <a:xfrm>
            <a:off x="6486525" y="3521075"/>
            <a:ext cx="714375" cy="466725"/>
          </a:xfrm>
          <a:prstGeom prst="rect">
            <a:avLst/>
          </a:prstGeom>
          <a:noFill/>
          <a:ln w="9525">
            <a:solidFill>
              <a:schemeClr val="bg1"/>
            </a:solidFill>
            <a:miter lim="800000"/>
            <a:headEnd/>
            <a:tailEnd/>
          </a:ln>
          <a:effectLst/>
        </p:spPr>
        <p:txBody>
          <a:bodyPr wrap="none">
            <a:spAutoFit/>
          </a:bodyPr>
          <a:lstStyle/>
          <a:p>
            <a:pPr eaLnBrk="0" hangingPunct="0"/>
            <a:r>
              <a:rPr lang="fr-FR" b="1">
                <a:solidFill>
                  <a:schemeClr val="bg1"/>
                </a:solidFill>
                <a:effectLst>
                  <a:outerShdw blurRad="38100" dist="38100" dir="2700000" algn="tl">
                    <a:srgbClr val="808080"/>
                  </a:outerShdw>
                </a:effectLst>
              </a:rPr>
              <a:t>67%</a:t>
            </a:r>
          </a:p>
        </p:txBody>
      </p:sp>
      <p:sp>
        <p:nvSpPr>
          <p:cNvPr id="49159" name="Text Box 7"/>
          <p:cNvSpPr txBox="1">
            <a:spLocks noChangeArrowheads="1"/>
          </p:cNvSpPr>
          <p:nvPr/>
        </p:nvSpPr>
        <p:spPr bwMode="auto">
          <a:xfrm>
            <a:off x="831850" y="5349875"/>
            <a:ext cx="7169150" cy="822325"/>
          </a:xfrm>
          <a:prstGeom prst="rect">
            <a:avLst/>
          </a:prstGeom>
          <a:solidFill>
            <a:srgbClr val="FF0000"/>
          </a:solidFill>
          <a:ln w="9525">
            <a:noFill/>
            <a:miter lim="800000"/>
            <a:headEnd/>
            <a:tailEnd/>
          </a:ln>
          <a:effectLst/>
        </p:spPr>
        <p:txBody>
          <a:bodyPr wrap="none">
            <a:spAutoFit/>
          </a:bodyPr>
          <a:lstStyle/>
          <a:p>
            <a:pPr eaLnBrk="0" hangingPunct="0"/>
            <a:r>
              <a:rPr lang="fr-FR" b="1">
                <a:solidFill>
                  <a:srgbClr val="FFFF66"/>
                </a:solidFill>
              </a:rPr>
              <a:t>( résultats comparables avec étude Bailly à 6 ans</a:t>
            </a:r>
          </a:p>
          <a:p>
            <a:pPr eaLnBrk="0" hangingPunct="0"/>
            <a:r>
              <a:rPr lang="fr-FR" b="1">
                <a:solidFill>
                  <a:srgbClr val="FFFF66"/>
                </a:solidFill>
              </a:rPr>
              <a:t> sur 286 procédures CHIVA UPDATE Florence 1998)</a:t>
            </a:r>
          </a:p>
        </p:txBody>
      </p:sp>
      <p:sp>
        <p:nvSpPr>
          <p:cNvPr id="49160" name="Text Box 8"/>
          <p:cNvSpPr txBox="1">
            <a:spLocks noChangeArrowheads="1"/>
          </p:cNvSpPr>
          <p:nvPr/>
        </p:nvSpPr>
        <p:spPr bwMode="auto">
          <a:xfrm>
            <a:off x="3743325" y="3541713"/>
            <a:ext cx="1219200" cy="466725"/>
          </a:xfrm>
          <a:prstGeom prst="rect">
            <a:avLst/>
          </a:prstGeom>
          <a:noFill/>
          <a:ln w="9525">
            <a:solidFill>
              <a:schemeClr val="bg1"/>
            </a:solidFill>
            <a:miter lim="800000"/>
            <a:headEnd/>
            <a:tailEnd/>
          </a:ln>
          <a:effectLst/>
        </p:spPr>
        <p:txBody>
          <a:bodyPr>
            <a:spAutoFit/>
          </a:bodyPr>
          <a:lstStyle/>
          <a:p>
            <a:pPr eaLnBrk="0" hangingPunct="0">
              <a:spcBef>
                <a:spcPct val="50000"/>
              </a:spcBef>
            </a:pPr>
            <a:r>
              <a:rPr lang="fr-FR" b="1">
                <a:solidFill>
                  <a:schemeClr val="bg1"/>
                </a:solidFill>
                <a:effectLst>
                  <a:outerShdw blurRad="38100" dist="38100" dir="2700000" algn="tl">
                    <a:srgbClr val="808080"/>
                  </a:outerShdw>
                </a:effectLst>
              </a:rPr>
              <a:t>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ox(out)">
                                      <p:cBhvr>
                                        <p:cTn id="7" dur="500"/>
                                        <p:tgtEl>
                                          <p:spTgt spid="49160"/>
                                        </p:tgtEl>
                                      </p:cBhvr>
                                    </p:animEffect>
                                  </p:childTnLst>
                                  <p:subTnLst>
                                    <p:audio>
                                      <p:cMediaNode>
                                        <p:cTn display="0" masterRel="sameClick">
                                          <p:stCondLst>
                                            <p:cond evt="begin" delay="0">
                                              <p:tn val="5"/>
                                            </p:cond>
                                          </p:stCondLst>
                                          <p:endCondLst>
                                            <p:cond evt="onStopAudio" delay="0">
                                              <p:tgtEl>
                                                <p:sldTgt/>
                                              </p:tgtEl>
                                            </p:cond>
                                          </p:endCondLst>
                                        </p:cTn>
                                        <p:tgtEl>
                                          <p:sndTgt r:embed="rId2" name="APPPHOTO.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box(out)">
                                      <p:cBhvr>
                                        <p:cTn id="12" dur="500"/>
                                        <p:tgtEl>
                                          <p:spTgt spid="4915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PHOTO.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159">
                                            <p:txEl>
                                              <p:pRg st="0" end="0"/>
                                            </p:txEl>
                                          </p:spTgt>
                                        </p:tgtEl>
                                        <p:attrNameLst>
                                          <p:attrName>style.visibility</p:attrName>
                                        </p:attrNameLst>
                                      </p:cBhvr>
                                      <p:to>
                                        <p:strVal val="visible"/>
                                      </p:to>
                                    </p:set>
                                    <p:animEffect transition="in" filter="box(out)">
                                      <p:cBhvr>
                                        <p:cTn id="17" dur="500"/>
                                        <p:tgtEl>
                                          <p:spTgt spid="4915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PHOTO.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9159">
                                            <p:txEl>
                                              <p:pRg st="1" end="1"/>
                                            </p:txEl>
                                          </p:spTgt>
                                        </p:tgtEl>
                                        <p:attrNameLst>
                                          <p:attrName>style.visibility</p:attrName>
                                        </p:attrNameLst>
                                      </p:cBhvr>
                                      <p:to>
                                        <p:strVal val="visible"/>
                                      </p:to>
                                    </p:set>
                                    <p:animEffect transition="in" filter="box(out)">
                                      <p:cBhvr>
                                        <p:cTn id="22" dur="500"/>
                                        <p:tgtEl>
                                          <p:spTgt spid="49159">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APPPH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autoUpdateAnimBg="0"/>
      <p:bldP spid="49159" grpId="0" build="p" autoUpdateAnimBg="0"/>
      <p:bldP spid="4916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3635896"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2590800"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53340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6477000" y="373035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4572000"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797425"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4489450"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967538" y="4038600"/>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934616"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85800"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8768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6477000" y="3717032"/>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757988" y="4067780"/>
            <a:ext cx="1373133" cy="369332"/>
          </a:xfrm>
          <a:prstGeom prst="rect">
            <a:avLst/>
          </a:prstGeom>
          <a:noFill/>
        </p:spPr>
        <p:txBody>
          <a:bodyPr wrap="none">
            <a:spAutoFit/>
          </a:bodyPr>
          <a:lstStyle/>
          <a:p>
            <a:pPr>
              <a:defRPr/>
            </a:pPr>
            <a:r>
              <a:rPr lang="it-IT" b="1" dirty="0">
                <a:solidFill>
                  <a:schemeClr val="accent1">
                    <a:lumMod val="50000"/>
                  </a:schemeClr>
                </a:solidFill>
                <a:latin typeface="Times New Roman" pitchFamily="18" charset="0"/>
                <a:cs typeface="Times New Roman" pitchFamily="18" charset="0"/>
              </a:rPr>
              <a:t>DIASTOLE</a:t>
            </a:r>
            <a:endParaRPr lang="it-IT" b="1" dirty="0">
              <a:solidFill>
                <a:schemeClr val="accent1">
                  <a:lumMod val="50000"/>
                </a:schemeClr>
              </a:solidFill>
            </a:endParaRPr>
          </a:p>
        </p:txBody>
      </p:sp>
      <p:sp>
        <p:nvSpPr>
          <p:cNvPr id="25" name="Ovale 24"/>
          <p:cNvSpPr/>
          <p:nvPr/>
        </p:nvSpPr>
        <p:spPr>
          <a:xfrm>
            <a:off x="3048000"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676400" y="3717032"/>
            <a:ext cx="1905000" cy="10668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471613" y="4005263"/>
            <a:ext cx="2020887" cy="369332"/>
          </a:xfrm>
          <a:prstGeom prst="rect">
            <a:avLst/>
          </a:prstGeom>
          <a:noFill/>
        </p:spPr>
        <p:txBody>
          <a:bodyPr>
            <a:spAutoFit/>
          </a:bodyPr>
          <a:lstStyle/>
          <a:p>
            <a:pPr>
              <a:defRPr/>
            </a:pPr>
            <a:r>
              <a:rPr lang="it-IT" b="1" dirty="0" smtClean="0">
                <a:solidFill>
                  <a:schemeClr val="accent1">
                    <a:lumMod val="50000"/>
                  </a:schemeClr>
                </a:solidFill>
                <a:latin typeface="Times New Roman" pitchFamily="18" charset="0"/>
                <a:cs typeface="Times New Roman" pitchFamily="18" charset="0"/>
              </a:rPr>
              <a:t>     DIASTOLE</a:t>
            </a:r>
            <a:endParaRPr lang="it-IT" dirty="0">
              <a:solidFill>
                <a:schemeClr val="accent1">
                  <a:lumMod val="50000"/>
                </a:schemeClr>
              </a:solidFill>
            </a:endParaRPr>
          </a:p>
        </p:txBody>
      </p:sp>
      <p:sp>
        <p:nvSpPr>
          <p:cNvPr id="31" name="Freccia in giù 30"/>
          <p:cNvSpPr/>
          <p:nvPr/>
        </p:nvSpPr>
        <p:spPr>
          <a:xfrm rot="10800000">
            <a:off x="4551040"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43434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8768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3679825"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4" name="Freccia a destra 33"/>
          <p:cNvSpPr/>
          <p:nvPr/>
        </p:nvSpPr>
        <p:spPr>
          <a:xfrm rot="13363556">
            <a:off x="4783138" y="6205705"/>
            <a:ext cx="977900"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4220716"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904792"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4040696"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4688768"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4184712"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724772"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4076700"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896408"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5508104" y="5517232"/>
            <a:ext cx="1540806" cy="523220"/>
          </a:xfrm>
          <a:prstGeom prst="rect">
            <a:avLst/>
          </a:prstGeom>
          <a:solidFill>
            <a:srgbClr val="FF0000"/>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1" name="CasellaDiTesto 40"/>
          <p:cNvSpPr txBox="1"/>
          <p:nvPr/>
        </p:nvSpPr>
        <p:spPr>
          <a:xfrm>
            <a:off x="5508104" y="2708920"/>
            <a:ext cx="1547347" cy="523220"/>
          </a:xfrm>
          <a:prstGeom prst="rect">
            <a:avLst/>
          </a:prstGeom>
          <a:solidFill>
            <a:srgbClr val="FF0000"/>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6" name="CasellaDiTesto 45"/>
          <p:cNvSpPr txBox="1"/>
          <p:nvPr/>
        </p:nvSpPr>
        <p:spPr>
          <a:xfrm>
            <a:off x="2339752" y="5426060"/>
            <a:ext cx="1547347"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7" name="CasellaDiTesto 46"/>
          <p:cNvSpPr txBox="1"/>
          <p:nvPr/>
        </p:nvSpPr>
        <p:spPr>
          <a:xfrm>
            <a:off x="2339752" y="2636912"/>
            <a:ext cx="1540806"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0" name="CasellaDiTesto 39"/>
          <p:cNvSpPr txBox="1"/>
          <p:nvPr/>
        </p:nvSpPr>
        <p:spPr>
          <a:xfrm>
            <a:off x="1547664" y="2060848"/>
            <a:ext cx="2449132" cy="369332"/>
          </a:xfrm>
          <a:prstGeom prst="rect">
            <a:avLst/>
          </a:prstGeom>
          <a:solidFill>
            <a:srgbClr val="FFFF00"/>
          </a:solidFill>
        </p:spPr>
        <p:txBody>
          <a:bodyPr wrap="none" rtlCol="0">
            <a:spAutoFit/>
          </a:bodyPr>
          <a:lstStyle/>
          <a:p>
            <a:r>
              <a:rPr lang="it-IT" b="1" dirty="0" smtClean="0">
                <a:solidFill>
                  <a:srgbClr val="FF0000"/>
                </a:solidFill>
              </a:rPr>
              <a:t>Pressione della  PVM</a:t>
            </a:r>
            <a:endParaRPr lang="it-IT" b="1" dirty="0">
              <a:solidFill>
                <a:srgbClr val="FF0000"/>
              </a:solidFill>
            </a:endParaRPr>
          </a:p>
        </p:txBody>
      </p:sp>
      <p:sp>
        <p:nvSpPr>
          <p:cNvPr id="48" name="CasellaDiTesto 47"/>
          <p:cNvSpPr txBox="1"/>
          <p:nvPr/>
        </p:nvSpPr>
        <p:spPr>
          <a:xfrm>
            <a:off x="5868144" y="6165304"/>
            <a:ext cx="2110001" cy="369332"/>
          </a:xfrm>
          <a:prstGeom prst="rect">
            <a:avLst/>
          </a:prstGeom>
          <a:solidFill>
            <a:schemeClr val="accent3">
              <a:lumMod val="20000"/>
              <a:lumOff val="80000"/>
            </a:schemeClr>
          </a:solidFill>
        </p:spPr>
        <p:txBody>
          <a:bodyPr wrap="none" rtlCol="0">
            <a:spAutoFit/>
          </a:bodyPr>
          <a:lstStyle/>
          <a:p>
            <a:r>
              <a:rPr lang="it-IT" b="1" dirty="0" smtClean="0">
                <a:solidFill>
                  <a:srgbClr val="0070C0"/>
                </a:solidFill>
              </a:rPr>
              <a:t>Pressione residua</a:t>
            </a:r>
            <a:endParaRPr lang="it-IT" b="1" dirty="0">
              <a:solidFill>
                <a:srgbClr val="0070C0"/>
              </a:solidFill>
            </a:endParaRPr>
          </a:p>
        </p:txBody>
      </p:sp>
      <p:sp>
        <p:nvSpPr>
          <p:cNvPr id="49" name="CasellaDiTesto 48"/>
          <p:cNvSpPr txBox="1"/>
          <p:nvPr/>
        </p:nvSpPr>
        <p:spPr>
          <a:xfrm>
            <a:off x="1499276" y="404664"/>
            <a:ext cx="5737020" cy="3785652"/>
          </a:xfrm>
          <a:prstGeom prst="rect">
            <a:avLst/>
          </a:prstGeom>
          <a:noFill/>
        </p:spPr>
        <p:txBody>
          <a:bodyPr wrap="none" rtlCol="0">
            <a:spAutoFit/>
          </a:bodyPr>
          <a:lstStyle/>
          <a:p>
            <a:pPr algn="ctr"/>
            <a:r>
              <a:rPr lang="it-IT" sz="4800" b="1" dirty="0" smtClean="0">
                <a:solidFill>
                  <a:schemeClr val="accent1">
                    <a:lumMod val="75000"/>
                  </a:schemeClr>
                </a:solidFill>
              </a:rPr>
              <a:t>FRAZIONAMENTO</a:t>
            </a:r>
          </a:p>
          <a:p>
            <a:pPr algn="ctr"/>
            <a:r>
              <a:rPr lang="it-IT" sz="4800" b="1" dirty="0" smtClean="0">
                <a:solidFill>
                  <a:schemeClr val="accent1">
                    <a:lumMod val="75000"/>
                  </a:schemeClr>
                </a:solidFill>
              </a:rPr>
              <a:t>DINAMICO</a:t>
            </a:r>
          </a:p>
          <a:p>
            <a:pPr algn="ctr"/>
            <a:r>
              <a:rPr lang="it-IT" sz="4800" b="1" dirty="0" smtClean="0">
                <a:solidFill>
                  <a:schemeClr val="accent1">
                    <a:lumMod val="75000"/>
                  </a:schemeClr>
                </a:solidFill>
              </a:rPr>
              <a:t>DELLA PRESSIONE</a:t>
            </a:r>
          </a:p>
          <a:p>
            <a:pPr algn="ctr"/>
            <a:r>
              <a:rPr lang="it-IT" sz="4800" b="1" dirty="0" smtClean="0">
                <a:solidFill>
                  <a:schemeClr val="accent1">
                    <a:lumMod val="75000"/>
                  </a:schemeClr>
                </a:solidFill>
              </a:rPr>
              <a:t>IDROSTATICA</a:t>
            </a:r>
          </a:p>
          <a:p>
            <a:pPr algn="ctr"/>
            <a:r>
              <a:rPr lang="it-IT" sz="4800" b="1" dirty="0" smtClean="0">
                <a:solidFill>
                  <a:schemeClr val="accent1">
                    <a:lumMod val="75000"/>
                  </a:schemeClr>
                </a:solidFill>
              </a:rPr>
              <a:t>(FDPH)</a:t>
            </a:r>
            <a:endParaRPr lang="it-IT" sz="7200" b="1" dirty="0" smtClean="0">
              <a:solidFill>
                <a:schemeClr val="accent1">
                  <a:lumMod val="75000"/>
                </a:schemeClr>
              </a:solidFill>
            </a:endParaRPr>
          </a:p>
        </p:txBody>
      </p:sp>
      <p:sp>
        <p:nvSpPr>
          <p:cNvPr id="50" name="CasellaDiTesto 49"/>
          <p:cNvSpPr txBox="1"/>
          <p:nvPr/>
        </p:nvSpPr>
        <p:spPr>
          <a:xfrm>
            <a:off x="1043608" y="5877272"/>
            <a:ext cx="184731" cy="369332"/>
          </a:xfrm>
          <a:prstGeom prst="rect">
            <a:avLst/>
          </a:prstGeom>
          <a:noFill/>
        </p:spPr>
        <p:txBody>
          <a:bodyPr wrap="none" rtlCol="0">
            <a:spAutoFit/>
          </a:bodyPr>
          <a:lstStyle/>
          <a:p>
            <a:endParaRPr lang="it-IT" dirty="0"/>
          </a:p>
        </p:txBody>
      </p:sp>
      <p:sp>
        <p:nvSpPr>
          <p:cNvPr id="51" name="CasellaDiTesto 50"/>
          <p:cNvSpPr txBox="1"/>
          <p:nvPr/>
        </p:nvSpPr>
        <p:spPr>
          <a:xfrm>
            <a:off x="216490" y="5949280"/>
            <a:ext cx="1550937" cy="830997"/>
          </a:xfrm>
          <a:prstGeom prst="rect">
            <a:avLst/>
          </a:prstGeom>
          <a:noFill/>
        </p:spPr>
        <p:txBody>
          <a:bodyPr wrap="none" rtlCol="0">
            <a:spAutoFit/>
          </a:bodyPr>
          <a:lstStyle/>
          <a:p>
            <a:pPr algn="ctr"/>
            <a:r>
              <a:rPr lang="it-IT" sz="4800" b="1" dirty="0" smtClean="0">
                <a:solidFill>
                  <a:schemeClr val="accent1">
                    <a:lumMod val="75000"/>
                  </a:schemeClr>
                </a:solidFill>
              </a:rPr>
              <a:t>PVM</a:t>
            </a:r>
            <a:endParaRPr lang="it-IT" sz="4800" b="1" dirty="0">
              <a:solidFill>
                <a:schemeClr val="accent1">
                  <a:lumMod val="75000"/>
                </a:schemeClr>
              </a:solidFill>
            </a:endParaRPr>
          </a:p>
        </p:txBody>
      </p:sp>
      <p:sp>
        <p:nvSpPr>
          <p:cNvPr id="52" name="Freccia a destra 51"/>
          <p:cNvSpPr/>
          <p:nvPr/>
        </p:nvSpPr>
        <p:spPr>
          <a:xfrm>
            <a:off x="2267744" y="6165304"/>
            <a:ext cx="3672408"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7840722" y="2636912"/>
            <a:ext cx="547702" cy="369332"/>
          </a:xfrm>
          <a:prstGeom prst="rect">
            <a:avLst/>
          </a:prstGeom>
          <a:noFill/>
        </p:spPr>
        <p:txBody>
          <a:bodyPr wrap="square" rtlCol="0">
            <a:spAutoFit/>
          </a:bodyPr>
          <a:lstStyle/>
          <a:p>
            <a:r>
              <a:rPr lang="it-IT" b="1" dirty="0" smtClean="0">
                <a:solidFill>
                  <a:schemeClr val="bg1"/>
                </a:solidFill>
              </a:rPr>
              <a:t>PH</a:t>
            </a:r>
            <a:endParaRPr lang="it-IT" b="1" dirty="0">
              <a:solidFill>
                <a:schemeClr val="bg1"/>
              </a:solidFill>
            </a:endParaRPr>
          </a:p>
        </p:txBody>
      </p:sp>
      <p:sp>
        <p:nvSpPr>
          <p:cNvPr id="54" name="CasellaDiTesto 53"/>
          <p:cNvSpPr txBox="1"/>
          <p:nvPr/>
        </p:nvSpPr>
        <p:spPr>
          <a:xfrm>
            <a:off x="6193465" y="6027003"/>
            <a:ext cx="1908408" cy="830997"/>
          </a:xfrm>
          <a:prstGeom prst="rect">
            <a:avLst/>
          </a:prstGeom>
          <a:noFill/>
        </p:spPr>
        <p:txBody>
          <a:bodyPr wrap="none" rtlCol="0">
            <a:spAutoFit/>
          </a:bodyPr>
          <a:lstStyle/>
          <a:p>
            <a:pPr algn="ctr"/>
            <a:r>
              <a:rPr lang="it-IT" sz="4800" b="1" dirty="0" smtClean="0">
                <a:solidFill>
                  <a:schemeClr val="accent1">
                    <a:lumMod val="75000"/>
                  </a:schemeClr>
                </a:solidFill>
              </a:rPr>
              <a:t>FDPH</a:t>
            </a:r>
            <a:endParaRPr lang="it-IT" sz="4800" b="1" dirty="0">
              <a:solidFill>
                <a:schemeClr val="accent1">
                  <a:lumMod val="75000"/>
                </a:schemeClr>
              </a:solidFill>
            </a:endParaRPr>
          </a:p>
        </p:txBody>
      </p:sp>
    </p:spTree>
  </p:cSld>
  <p:clrMapOvr>
    <a:masterClrMapping/>
  </p:clrMapOvr>
  <p:transition advTm="61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par>
                                <p:cTn id="28" presetID="10" presetClass="exit" presetSubtype="0" fill="hold" grpId="1" nodeType="withEffect">
                                  <p:stCondLst>
                                    <p:cond delay="0"/>
                                  </p:stCondLst>
                                  <p:childTnLst>
                                    <p:animEffect transition="out" filter="fade">
                                      <p:cBhvr>
                                        <p:cTn id="29" dur="2000"/>
                                        <p:tgtEl>
                                          <p:spTgt spid="40"/>
                                        </p:tgtEl>
                                      </p:cBhvr>
                                    </p:animEffect>
                                    <p:set>
                                      <p:cBhvr>
                                        <p:cTn id="30" dur="1" fill="hold">
                                          <p:stCondLst>
                                            <p:cond delay="1999"/>
                                          </p:stCondLst>
                                        </p:cTn>
                                        <p:tgtEl>
                                          <p:spTgt spid="4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20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2000"/>
                                        <p:tgtEl>
                                          <p:spTgt spid="38"/>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2000"/>
                                        <p:tgtEl>
                                          <p:spTgt spid="3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2000"/>
                                        <p:tgtEl>
                                          <p:spTgt spid="35"/>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2000"/>
                                        <p:tgtEl>
                                          <p:spTgt spid="43"/>
                                        </p:tgtEl>
                                      </p:cBhvr>
                                    </p:animEffect>
                                  </p:childTnLst>
                                </p:cTn>
                              </p:par>
                              <p:par>
                                <p:cTn id="52" presetID="63" presetClass="path" presetSubtype="0" accel="50000" decel="50000" fill="hold" grpId="1" nodeType="withEffect">
                                  <p:stCondLst>
                                    <p:cond delay="0"/>
                                  </p:stCondLst>
                                  <p:childTnLst>
                                    <p:animMotion origin="layout" path="M 3.33333E-6 -4.81481E-6 L 0.21666 -0.00023 " pathEditMode="relative" rAng="0" ptsTypes="AA">
                                      <p:cBhvr>
                                        <p:cTn id="53" dur="2000" fill="hold"/>
                                        <p:tgtEl>
                                          <p:spTgt spid="64"/>
                                        </p:tgtEl>
                                        <p:attrNameLst>
                                          <p:attrName>ppt_x</p:attrName>
                                          <p:attrName>ppt_y</p:attrName>
                                        </p:attrNameLst>
                                      </p:cBhvr>
                                      <p:rCtr x="108" y="0"/>
                                    </p:animMotion>
                                  </p:childTnLst>
                                </p:cTn>
                              </p:par>
                              <p:par>
                                <p:cTn id="54" presetID="35" presetClass="path" presetSubtype="0" accel="50000" decel="50000" fill="hold" grpId="1" nodeType="withEffect">
                                  <p:stCondLst>
                                    <p:cond delay="0"/>
                                  </p:stCondLst>
                                  <p:childTnLst>
                                    <p:animMotion origin="layout" path="M 1.11022E-16 -3.7037E-6 L -0.16875 -0.00023 " pathEditMode="relative" rAng="0" ptsTypes="AA">
                                      <p:cBhvr>
                                        <p:cTn id="55" dur="3000" fill="hold"/>
                                        <p:tgtEl>
                                          <p:spTgt spid="65"/>
                                        </p:tgtEl>
                                        <p:attrNameLst>
                                          <p:attrName>ppt_x</p:attrName>
                                          <p:attrName>ppt_y</p:attrName>
                                        </p:attrNameLst>
                                      </p:cBhvr>
                                      <p:rCtr x="-84" y="0"/>
                                    </p:animMotion>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0"/>
                                        <p:tgtEl>
                                          <p:spTgt spid="35"/>
                                        </p:tgtEl>
                                      </p:cBhvr>
                                    </p:animEffect>
                                  </p:childTnLst>
                                </p:cTn>
                              </p:par>
                            </p:childTnLst>
                          </p:cTn>
                        </p:par>
                        <p:par>
                          <p:cTn id="59" fill="hold">
                            <p:stCondLst>
                              <p:cond delay="3000"/>
                            </p:stCondLst>
                            <p:childTnLst>
                              <p:par>
                                <p:cTn id="60" presetID="10" presetClass="exit" presetSubtype="0" fill="hold" grpId="1" nodeType="afterEffect">
                                  <p:stCondLst>
                                    <p:cond delay="0"/>
                                  </p:stCondLst>
                                  <p:childTnLst>
                                    <p:animEffect transition="out" filter="fade">
                                      <p:cBhvr>
                                        <p:cTn id="61" dur="2000"/>
                                        <p:tgtEl>
                                          <p:spTgt spid="8"/>
                                        </p:tgtEl>
                                      </p:cBhvr>
                                    </p:animEffect>
                                    <p:set>
                                      <p:cBhvr>
                                        <p:cTn id="62" dur="1" fill="hold">
                                          <p:stCondLst>
                                            <p:cond delay="1999"/>
                                          </p:stCondLst>
                                        </p:cTn>
                                        <p:tgtEl>
                                          <p:spTgt spid="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9"/>
                                        </p:tgtEl>
                                      </p:cBhvr>
                                    </p:animEffect>
                                    <p:set>
                                      <p:cBhvr>
                                        <p:cTn id="65" dur="1" fill="hold">
                                          <p:stCondLst>
                                            <p:cond delay="1999"/>
                                          </p:stCondLst>
                                        </p:cTn>
                                        <p:tgtEl>
                                          <p:spTgt spid="9"/>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2000"/>
                                        <p:tgtEl>
                                          <p:spTgt spid="65"/>
                                        </p:tgtEl>
                                      </p:cBhvr>
                                    </p:animEffect>
                                    <p:set>
                                      <p:cBhvr>
                                        <p:cTn id="68" dur="1" fill="hold">
                                          <p:stCondLst>
                                            <p:cond delay="1999"/>
                                          </p:stCondLst>
                                        </p:cTn>
                                        <p:tgtEl>
                                          <p:spTgt spid="6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7"/>
                                        </p:tgtEl>
                                      </p:cBhvr>
                                    </p:animEffect>
                                    <p:set>
                                      <p:cBhvr>
                                        <p:cTn id="71" dur="1" fill="hold">
                                          <p:stCondLst>
                                            <p:cond delay="1999"/>
                                          </p:stCondLst>
                                        </p:cTn>
                                        <p:tgtEl>
                                          <p:spTgt spid="7"/>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2000"/>
                                        <p:tgtEl>
                                          <p:spTgt spid="64"/>
                                        </p:tgtEl>
                                      </p:cBhvr>
                                    </p:animEffect>
                                    <p:set>
                                      <p:cBhvr>
                                        <p:cTn id="74" dur="1" fill="hold">
                                          <p:stCondLst>
                                            <p:cond delay="1999"/>
                                          </p:stCondLst>
                                        </p:cTn>
                                        <p:tgtEl>
                                          <p:spTgt spid="6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5"/>
                                        </p:tgtEl>
                                      </p:cBhvr>
                                    </p:animEffect>
                                    <p:set>
                                      <p:cBhvr>
                                        <p:cTn id="77" dur="1" fill="hold">
                                          <p:stCondLst>
                                            <p:cond delay="1999"/>
                                          </p:stCondLst>
                                        </p:cTn>
                                        <p:tgtEl>
                                          <p:spTgt spid="5"/>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63" presetClass="path" presetSubtype="0" accel="50000" decel="50000" fill="hold" grpId="1" nodeType="withEffect">
                                  <p:stCondLst>
                                    <p:cond delay="0"/>
                                  </p:stCondLst>
                                  <p:childTnLst>
                                    <p:animMotion origin="layout" path="M -0.00625 -3.33333E-6 L 0.05417 0.00023 " pathEditMode="relative" rAng="0" ptsTypes="AA">
                                      <p:cBhvr>
                                        <p:cTn id="82" dur="3000" fill="hold"/>
                                        <p:tgtEl>
                                          <p:spTgt spid="24"/>
                                        </p:tgtEl>
                                        <p:attrNameLst>
                                          <p:attrName>ppt_x</p:attrName>
                                          <p:attrName>ppt_y</p:attrName>
                                        </p:attrNameLst>
                                      </p:cBhvr>
                                      <p:rCtr x="30" y="0"/>
                                    </p:animMotion>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2000"/>
                                        <p:tgtEl>
                                          <p:spTgt spid="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2000"/>
                                        <p:tgtEl>
                                          <p:spTgt spid="46"/>
                                        </p:tgtEl>
                                      </p:cBhvr>
                                    </p:animEffect>
                                  </p:childTnLst>
                                </p:cTn>
                              </p:par>
                              <p:par>
                                <p:cTn id="92" presetID="10" presetClass="exit" presetSubtype="0" fill="hold" grpId="1" nodeType="withEffect">
                                  <p:stCondLst>
                                    <p:cond delay="0"/>
                                  </p:stCondLst>
                                  <p:childTnLst>
                                    <p:animEffect transition="out" filter="fade">
                                      <p:cBhvr>
                                        <p:cTn id="93" dur="2000"/>
                                        <p:tgtEl>
                                          <p:spTgt spid="41"/>
                                        </p:tgtEl>
                                      </p:cBhvr>
                                    </p:animEffect>
                                    <p:set>
                                      <p:cBhvr>
                                        <p:cTn id="94" dur="1" fill="hold">
                                          <p:stCondLst>
                                            <p:cond delay="1999"/>
                                          </p:stCondLst>
                                        </p:cTn>
                                        <p:tgtEl>
                                          <p:spTgt spid="4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36"/>
                                        </p:tgtEl>
                                      </p:cBhvr>
                                    </p:animEffect>
                                    <p:set>
                                      <p:cBhvr>
                                        <p:cTn id="97" dur="1" fill="hold">
                                          <p:stCondLst>
                                            <p:cond delay="1999"/>
                                          </p:stCondLst>
                                        </p:cTn>
                                        <p:tgtEl>
                                          <p:spTgt spid="36"/>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3000"/>
                                        <p:tgtEl>
                                          <p:spTgt spid="20"/>
                                        </p:tgtEl>
                                      </p:cBhvr>
                                    </p:animEffect>
                                  </p:childTnLst>
                                </p:cTn>
                              </p:par>
                              <p:par>
                                <p:cTn id="101" presetID="63" presetClass="path" presetSubtype="0" accel="50000" decel="50000" fill="hold" grpId="1" nodeType="withEffect">
                                  <p:stCondLst>
                                    <p:cond delay="0"/>
                                  </p:stCondLst>
                                  <p:childTnLst>
                                    <p:animMotion origin="layout" path="M -0.15834 0.00486 L 3.33333E-6 0.00486 " pathEditMode="relative" rAng="0" ptsTypes="AA">
                                      <p:cBhvr>
                                        <p:cTn id="102" dur="1000" fill="hold"/>
                                        <p:tgtEl>
                                          <p:spTgt spid="22"/>
                                        </p:tgtEl>
                                        <p:attrNameLst>
                                          <p:attrName>ppt_x</p:attrName>
                                          <p:attrName>ppt_y</p:attrName>
                                        </p:attrNameLst>
                                      </p:cBhvr>
                                      <p:rCtr x="79" y="0"/>
                                    </p:animMotion>
                                  </p:childTnLst>
                                </p:cTn>
                              </p:par>
                              <p:par>
                                <p:cTn id="103" presetID="10" presetClass="entr" presetSubtype="0" fill="hold" nodeType="withEffect">
                                  <p:stCondLst>
                                    <p:cond delay="0"/>
                                  </p:stCondLst>
                                  <p:childTnLst>
                                    <p:set>
                                      <p:cBhvr>
                                        <p:cTn id="104" dur="1" fill="hold">
                                          <p:stCondLst>
                                            <p:cond delay="0"/>
                                          </p:stCondLst>
                                        </p:cTn>
                                        <p:tgtEl>
                                          <p:spTgt spid="48">
                                            <p:txEl>
                                              <p:pRg st="0" end="0"/>
                                            </p:txEl>
                                          </p:spTgt>
                                        </p:tgtEl>
                                        <p:attrNameLst>
                                          <p:attrName>style.visibility</p:attrName>
                                        </p:attrNameLst>
                                      </p:cBhvr>
                                      <p:to>
                                        <p:strVal val="visible"/>
                                      </p:to>
                                    </p:set>
                                    <p:animEffect transition="in" filter="fade">
                                      <p:cBhvr>
                                        <p:cTn id="105" dur="2000"/>
                                        <p:tgtEl>
                                          <p:spTgt spid="48">
                                            <p:txEl>
                                              <p:pRg st="0" end="0"/>
                                            </p:txEl>
                                          </p:spTgt>
                                        </p:tgtEl>
                                      </p:cBhvr>
                                    </p:animEffect>
                                  </p:childTnLst>
                                </p:cTn>
                              </p:par>
                              <p:par>
                                <p:cTn id="106" presetID="63" presetClass="path" presetSubtype="0" accel="50000" decel="50000" fill="hold" grpId="1" nodeType="withEffect">
                                  <p:stCondLst>
                                    <p:cond delay="0"/>
                                  </p:stCondLst>
                                  <p:childTnLst>
                                    <p:animMotion origin="layout" path="M -0.09167 0.00023 L 0.0375 0.00023 " pathEditMode="relative" rAng="0" ptsTypes="AA">
                                      <p:cBhvr>
                                        <p:cTn id="107" dur="3000" fill="hold"/>
                                        <p:tgtEl>
                                          <p:spTgt spid="20"/>
                                        </p:tgtEl>
                                        <p:attrNameLst>
                                          <p:attrName>ppt_x</p:attrName>
                                          <p:attrName>ppt_y</p:attrName>
                                        </p:attrNameLst>
                                      </p:cBhvr>
                                      <p:rCtr x="65" y="0"/>
                                    </p:animMotion>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30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3000"/>
                                        <p:tgtEl>
                                          <p:spTgt spid="2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35" presetClass="path" presetSubtype="0" accel="50000" decel="50000" fill="hold" grpId="1" nodeType="withEffect">
                                  <p:stCondLst>
                                    <p:cond delay="0"/>
                                  </p:stCondLst>
                                  <p:childTnLst>
                                    <p:animMotion origin="layout" path="M 0.11667 0.00487 L -0.05833 0.00649 " pathEditMode="relative" rAng="0" ptsTypes="AA">
                                      <p:cBhvr>
                                        <p:cTn id="118" dur="3000" fill="hold"/>
                                        <p:tgtEl>
                                          <p:spTgt spid="29"/>
                                        </p:tgtEl>
                                        <p:attrNameLst>
                                          <p:attrName>ppt_x</p:attrName>
                                          <p:attrName>ppt_y</p:attrName>
                                        </p:attrNameLst>
                                      </p:cBhvr>
                                      <p:rCtr x="-87" y="1"/>
                                    </p:animMotion>
                                  </p:childTnLst>
                                </p:cTn>
                              </p:par>
                              <p:par>
                                <p:cTn id="119" presetID="10" presetClass="exit" presetSubtype="0" fill="hold" grpId="2" nodeType="withEffect">
                                  <p:stCondLst>
                                    <p:cond delay="0"/>
                                  </p:stCondLst>
                                  <p:childTnLst>
                                    <p:animEffect transition="out" filter="fade">
                                      <p:cBhvr>
                                        <p:cTn id="120" dur="2000"/>
                                        <p:tgtEl>
                                          <p:spTgt spid="38"/>
                                        </p:tgtEl>
                                      </p:cBhvr>
                                    </p:animEffect>
                                    <p:set>
                                      <p:cBhvr>
                                        <p:cTn id="121" dur="1" fill="hold">
                                          <p:stCondLst>
                                            <p:cond delay="1999"/>
                                          </p:stCondLst>
                                        </p:cTn>
                                        <p:tgtEl>
                                          <p:spTgt spid="38"/>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2000"/>
                                        <p:tgtEl>
                                          <p:spTgt spid="37"/>
                                        </p:tgtEl>
                                      </p:cBhvr>
                                    </p:animEffect>
                                    <p:set>
                                      <p:cBhvr>
                                        <p:cTn id="124" dur="1" fill="hold">
                                          <p:stCondLst>
                                            <p:cond delay="1999"/>
                                          </p:stCondLst>
                                        </p:cTn>
                                        <p:tgtEl>
                                          <p:spTgt spid="37"/>
                                        </p:tgtEl>
                                        <p:attrNameLst>
                                          <p:attrName>style.visibility</p:attrName>
                                        </p:attrNameLst>
                                      </p:cBhvr>
                                      <p:to>
                                        <p:strVal val="hidden"/>
                                      </p:to>
                                    </p:set>
                                  </p:childTnLst>
                                </p:cTn>
                              </p:par>
                              <p:par>
                                <p:cTn id="125" presetID="10" presetClass="entr" presetSubtype="0" fill="hold" grpId="1"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2000"/>
                                        <p:tgtEl>
                                          <p:spTgt spid="45"/>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2000"/>
                                        <p:tgtEl>
                                          <p:spTgt spid="44"/>
                                        </p:tgtEl>
                                      </p:cBhvr>
                                    </p:animEffect>
                                  </p:childTnLst>
                                </p:cTn>
                              </p:par>
                              <p:par>
                                <p:cTn id="131" presetID="10" presetClass="exit" presetSubtype="0" fill="hold" grpId="2" nodeType="withEffect">
                                  <p:stCondLst>
                                    <p:cond delay="0"/>
                                  </p:stCondLst>
                                  <p:childTnLst>
                                    <p:animEffect transition="out" filter="fade">
                                      <p:cBhvr>
                                        <p:cTn id="132" dur="2000"/>
                                        <p:tgtEl>
                                          <p:spTgt spid="35"/>
                                        </p:tgtEl>
                                      </p:cBhvr>
                                    </p:animEffect>
                                    <p:set>
                                      <p:cBhvr>
                                        <p:cTn id="133" dur="1" fill="hold">
                                          <p:stCondLst>
                                            <p:cond delay="1999"/>
                                          </p:stCondLst>
                                        </p:cTn>
                                        <p:tgtEl>
                                          <p:spTgt spid="35"/>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2000"/>
                                        <p:tgtEl>
                                          <p:spTgt spid="43"/>
                                        </p:tgtEl>
                                      </p:cBhvr>
                                    </p:animEffect>
                                    <p:set>
                                      <p:cBhvr>
                                        <p:cTn id="136" dur="1" fill="hold">
                                          <p:stCondLst>
                                            <p:cond delay="1999"/>
                                          </p:stCondLst>
                                        </p:cTn>
                                        <p:tgtEl>
                                          <p:spTgt spid="43"/>
                                        </p:tgtEl>
                                        <p:attrNameLst>
                                          <p:attrName>style.visibility</p:attrName>
                                        </p:attrNameLst>
                                      </p:cBhvr>
                                      <p:to>
                                        <p:strVal val="hidden"/>
                                      </p:to>
                                    </p:set>
                                  </p:childTnLst>
                                </p:cTn>
                              </p:par>
                              <p:par>
                                <p:cTn id="137" presetID="35" presetClass="path" presetSubtype="0" accel="50000" decel="50000" fill="hold" grpId="1" nodeType="withEffect">
                                  <p:stCondLst>
                                    <p:cond delay="0"/>
                                  </p:stCondLst>
                                  <p:childTnLst>
                                    <p:animMotion origin="layout" path="M 0.10417 0 L -0.0875 0 " pathEditMode="relative" rAng="0" ptsTypes="AA">
                                      <p:cBhvr>
                                        <p:cTn id="138" dur="3000" fill="hold"/>
                                        <p:tgtEl>
                                          <p:spTgt spid="27"/>
                                        </p:tgtEl>
                                        <p:attrNameLst>
                                          <p:attrName>ppt_x</p:attrName>
                                          <p:attrName>ppt_y</p:attrName>
                                        </p:attrNameLst>
                                      </p:cBhvr>
                                      <p:rCtr x="-96" y="0"/>
                                    </p:animMotion>
                                  </p:childTnLst>
                                </p:cTn>
                              </p:par>
                              <p:par>
                                <p:cTn id="139" presetID="35" presetClass="path" presetSubtype="0" accel="50000" decel="50000" fill="hold" grpId="1" nodeType="withEffect">
                                  <p:stCondLst>
                                    <p:cond delay="0"/>
                                  </p:stCondLst>
                                  <p:childTnLst>
                                    <p:animMotion origin="layout" path="M 0.0125 -0.01111 L -0.08281 -0.01435 " pathEditMode="relative" rAng="0" ptsTypes="AA">
                                      <p:cBhvr>
                                        <p:cTn id="140" dur="3000" fill="hold"/>
                                        <p:tgtEl>
                                          <p:spTgt spid="25"/>
                                        </p:tgtEl>
                                        <p:attrNameLst>
                                          <p:attrName>ppt_x</p:attrName>
                                          <p:attrName>ppt_y</p:attrName>
                                        </p:attrNameLst>
                                      </p:cBhvr>
                                      <p:rCtr x="-48" y="-2"/>
                                    </p:animMotion>
                                  </p:childTnLst>
                                </p:cTn>
                              </p:par>
                              <p:par>
                                <p:cTn id="141" presetID="10" presetClass="entr" presetSubtype="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2000"/>
                                        <p:tgtEl>
                                          <p:spTgt spid="4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2000"/>
                                        <p:tgtEl>
                                          <p:spTgt spid="3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2000"/>
                                        <p:tgtEl>
                                          <p:spTgt spid="4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2000"/>
                                        <p:tgtEl>
                                          <p:spTgt spid="45"/>
                                        </p:tgtEl>
                                      </p:cBhvr>
                                    </p:animEffect>
                                  </p:childTnLst>
                                </p:cTn>
                              </p:par>
                              <p:par>
                                <p:cTn id="153" presetID="10" presetClass="exit" presetSubtype="0" fill="hold" grpId="1" nodeType="withEffect">
                                  <p:stCondLst>
                                    <p:cond delay="0"/>
                                  </p:stCondLst>
                                  <p:childTnLst>
                                    <p:animEffect transition="out" filter="fade">
                                      <p:cBhvr>
                                        <p:cTn id="154" dur="1000"/>
                                        <p:tgtEl>
                                          <p:spTgt spid="61"/>
                                        </p:tgtEl>
                                      </p:cBhvr>
                                    </p:animEffect>
                                    <p:set>
                                      <p:cBhvr>
                                        <p:cTn id="155" dur="1" fill="hold">
                                          <p:stCondLst>
                                            <p:cond delay="999"/>
                                          </p:stCondLst>
                                        </p:cTn>
                                        <p:tgtEl>
                                          <p:spTgt spid="61"/>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1000"/>
                                        <p:tgtEl>
                                          <p:spTgt spid="59"/>
                                        </p:tgtEl>
                                      </p:cBhvr>
                                    </p:animEffect>
                                    <p:set>
                                      <p:cBhvr>
                                        <p:cTn id="158" dur="1" fill="hold">
                                          <p:stCondLst>
                                            <p:cond delay="999"/>
                                          </p:stCondLst>
                                        </p:cTn>
                                        <p:tgtEl>
                                          <p:spTgt spid="5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1000"/>
                                        <p:tgtEl>
                                          <p:spTgt spid="10"/>
                                        </p:tgtEl>
                                      </p:cBhvr>
                                    </p:animEffect>
                                    <p:set>
                                      <p:cBhvr>
                                        <p:cTn id="161" dur="1" fill="hold">
                                          <p:stCondLst>
                                            <p:cond delay="999"/>
                                          </p:stCondLst>
                                        </p:cTn>
                                        <p:tgtEl>
                                          <p:spTgt spid="10"/>
                                        </p:tgtEl>
                                        <p:attrNameLst>
                                          <p:attrName>style.visibility</p:attrName>
                                        </p:attrNameLst>
                                      </p:cBhvr>
                                      <p:to>
                                        <p:strVal val="hidden"/>
                                      </p:to>
                                    </p:set>
                                  </p:childTnLst>
                                </p:cTn>
                              </p:par>
                              <p:par>
                                <p:cTn id="162" presetID="22" presetClass="entr" presetSubtype="1" fill="hold" grpId="0" nodeType="withEffect">
                                  <p:stCondLst>
                                    <p:cond delay="0"/>
                                  </p:stCondLst>
                                  <p:childTnLst>
                                    <p:set>
                                      <p:cBhvr>
                                        <p:cTn id="163" dur="1" fill="hold">
                                          <p:stCondLst>
                                            <p:cond delay="0"/>
                                          </p:stCondLst>
                                        </p:cTn>
                                        <p:tgtEl>
                                          <p:spTgt spid="33"/>
                                        </p:tgtEl>
                                        <p:attrNameLst>
                                          <p:attrName>style.visibility</p:attrName>
                                        </p:attrNameLst>
                                      </p:cBhvr>
                                      <p:to>
                                        <p:strVal val="visible"/>
                                      </p:to>
                                    </p:set>
                                    <p:animEffect transition="in" filter="wipe(up)">
                                      <p:cBhvr>
                                        <p:cTn id="164" dur="2000"/>
                                        <p:tgtEl>
                                          <p:spTgt spid="33"/>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wipe(down)">
                                      <p:cBhvr>
                                        <p:cTn id="167" dur="2000"/>
                                        <p:tgtEl>
                                          <p:spTgt spid="31"/>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Effect transition="in" filter="wipe(down)">
                                      <p:cBhvr>
                                        <p:cTn id="170" dur="2000"/>
                                        <p:tgtEl>
                                          <p:spTgt spid="3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34"/>
                                        </p:tgtEl>
                                        <p:attrNameLst>
                                          <p:attrName>style.visibility</p:attrName>
                                        </p:attrNameLst>
                                      </p:cBhvr>
                                      <p:to>
                                        <p:strVal val="visible"/>
                                      </p:to>
                                    </p:set>
                                    <p:animEffect transition="in" filter="wipe(down)">
                                      <p:cBhvr>
                                        <p:cTn id="173" dur="2000"/>
                                        <p:tgtEl>
                                          <p:spTgt spid="34"/>
                                        </p:tgtEl>
                                      </p:cBhvr>
                                    </p:animEffect>
                                  </p:childTnLst>
                                </p:cTn>
                              </p:par>
                              <p:par>
                                <p:cTn id="174" presetID="22" presetClass="entr" presetSubtype="1" fill="hold" grpId="0" nodeType="with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up)">
                                      <p:cBhvr>
                                        <p:cTn id="176" dur="2000"/>
                                        <p:tgtEl>
                                          <p:spTgt spid="3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2000"/>
                                        <p:tgtEl>
                                          <p:spTgt spid="3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fade">
                                      <p:cBhvr>
                                        <p:cTn id="182" dur="2000"/>
                                        <p:tgtEl>
                                          <p:spTgt spid="3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fade">
                                      <p:cBhvr>
                                        <p:cTn id="185" dur="2000"/>
                                        <p:tgtEl>
                                          <p:spTgt spid="43"/>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0" nodeType="clickEffect">
                                  <p:stCondLst>
                                    <p:cond delay="0"/>
                                  </p:stCondLst>
                                  <p:childTnLst>
                                    <p:animEffect transition="out" filter="fade">
                                      <p:cBhvr>
                                        <p:cTn id="189" dur="2000"/>
                                        <p:tgtEl>
                                          <p:spTgt spid="48">
                                            <p:txEl>
                                              <p:pRg st="0" end="0"/>
                                            </p:txEl>
                                          </p:spTgt>
                                        </p:tgtEl>
                                      </p:cBhvr>
                                    </p:animEffect>
                                    <p:set>
                                      <p:cBhvr>
                                        <p:cTn id="190" dur="1" fill="hold">
                                          <p:stCondLst>
                                            <p:cond delay="1999"/>
                                          </p:stCondLst>
                                        </p:cTn>
                                        <p:tgtEl>
                                          <p:spTgt spid="48">
                                            <p:txEl>
                                              <p:pRg st="0" end="0"/>
                                            </p:txEl>
                                          </p:spTgt>
                                        </p:tgtEl>
                                        <p:attrNameLst>
                                          <p:attrName>style.visibility</p:attrName>
                                        </p:attrNameLst>
                                      </p:cBhvr>
                                      <p:to>
                                        <p:strVal val="hidden"/>
                                      </p:to>
                                    </p:set>
                                  </p:childTnLst>
                                </p:cTn>
                              </p:par>
                              <p:par>
                                <p:cTn id="191" presetID="10" presetClass="exit" presetSubtype="0" fill="hold" grpId="0" nodeType="withEffect">
                                  <p:stCondLst>
                                    <p:cond delay="0"/>
                                  </p:stCondLst>
                                  <p:childTnLst>
                                    <p:animEffect transition="out" filter="fade">
                                      <p:cBhvr>
                                        <p:cTn id="192" dur="2000"/>
                                        <p:tgtEl>
                                          <p:spTgt spid="48">
                                            <p:bg/>
                                          </p:spTgt>
                                        </p:tgtEl>
                                      </p:cBhvr>
                                    </p:animEffect>
                                    <p:set>
                                      <p:cBhvr>
                                        <p:cTn id="193" dur="1" fill="hold">
                                          <p:stCondLst>
                                            <p:cond delay="1999"/>
                                          </p:stCondLst>
                                        </p:cTn>
                                        <p:tgtEl>
                                          <p:spTgt spid="48">
                                            <p:bg/>
                                          </p:spTgt>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0" nodeType="clickEffect">
                                  <p:stCondLst>
                                    <p:cond delay="0"/>
                                  </p:stCondLst>
                                  <p:childTnLst>
                                    <p:animEffect transition="out" filter="fade">
                                      <p:cBhvr>
                                        <p:cTn id="197" dur="2000"/>
                                        <p:tgtEl>
                                          <p:spTgt spid="6"/>
                                        </p:tgtEl>
                                      </p:cBhvr>
                                    </p:animEffect>
                                    <p:set>
                                      <p:cBhvr>
                                        <p:cTn id="198" dur="1" fill="hold">
                                          <p:stCondLst>
                                            <p:cond delay="1999"/>
                                          </p:stCondLst>
                                        </p:cTn>
                                        <p:tgtEl>
                                          <p:spTgt spid="6"/>
                                        </p:tgtEl>
                                        <p:attrNameLst>
                                          <p:attrName>style.visibility</p:attrName>
                                        </p:attrNameLst>
                                      </p:cBhvr>
                                      <p:to>
                                        <p:strVal val="hidden"/>
                                      </p:to>
                                    </p:set>
                                  </p:childTnLst>
                                </p:cTn>
                              </p:par>
                              <p:par>
                                <p:cTn id="199" presetID="10" presetClass="exit" presetSubtype="0" fill="hold" grpId="2" nodeType="withEffect">
                                  <p:stCondLst>
                                    <p:cond delay="0"/>
                                  </p:stCondLst>
                                  <p:childTnLst>
                                    <p:animEffect transition="out" filter="fade">
                                      <p:cBhvr>
                                        <p:cTn id="200" dur="2000"/>
                                        <p:tgtEl>
                                          <p:spTgt spid="7"/>
                                        </p:tgtEl>
                                      </p:cBhvr>
                                    </p:animEffect>
                                    <p:set>
                                      <p:cBhvr>
                                        <p:cTn id="201" dur="1" fill="hold">
                                          <p:stCondLst>
                                            <p:cond delay="1999"/>
                                          </p:stCondLst>
                                        </p:cTn>
                                        <p:tgtEl>
                                          <p:spTgt spid="7"/>
                                        </p:tgtEl>
                                        <p:attrNameLst>
                                          <p:attrName>style.visibility</p:attrName>
                                        </p:attrNameLst>
                                      </p:cBhvr>
                                      <p:to>
                                        <p:strVal val="hidden"/>
                                      </p:to>
                                    </p:set>
                                  </p:childTnLst>
                                </p:cTn>
                              </p:par>
                              <p:par>
                                <p:cTn id="202" presetID="10" presetClass="exit" presetSubtype="0" fill="hold" grpId="2" nodeType="withEffect">
                                  <p:stCondLst>
                                    <p:cond delay="0"/>
                                  </p:stCondLst>
                                  <p:childTnLst>
                                    <p:animEffect transition="out" filter="fade">
                                      <p:cBhvr>
                                        <p:cTn id="203" dur="2000"/>
                                        <p:tgtEl>
                                          <p:spTgt spid="8"/>
                                        </p:tgtEl>
                                      </p:cBhvr>
                                    </p:animEffect>
                                    <p:set>
                                      <p:cBhvr>
                                        <p:cTn id="204" dur="1" fill="hold">
                                          <p:stCondLst>
                                            <p:cond delay="1999"/>
                                          </p:stCondLst>
                                        </p:cTn>
                                        <p:tgtEl>
                                          <p:spTgt spid="8"/>
                                        </p:tgtEl>
                                        <p:attrNameLst>
                                          <p:attrName>style.visibility</p:attrName>
                                        </p:attrNameLst>
                                      </p:cBhvr>
                                      <p:to>
                                        <p:strVal val="hidden"/>
                                      </p:to>
                                    </p:set>
                                  </p:childTnLst>
                                </p:cTn>
                              </p:par>
                              <p:par>
                                <p:cTn id="205" presetID="10" presetClass="exit" presetSubtype="0" fill="hold" grpId="2" nodeType="withEffect">
                                  <p:stCondLst>
                                    <p:cond delay="0"/>
                                  </p:stCondLst>
                                  <p:childTnLst>
                                    <p:animEffect transition="out" filter="fade">
                                      <p:cBhvr>
                                        <p:cTn id="206" dur="2000"/>
                                        <p:tgtEl>
                                          <p:spTgt spid="9"/>
                                        </p:tgtEl>
                                      </p:cBhvr>
                                    </p:animEffect>
                                    <p:set>
                                      <p:cBhvr>
                                        <p:cTn id="207" dur="1" fill="hold">
                                          <p:stCondLst>
                                            <p:cond delay="1999"/>
                                          </p:stCondLst>
                                        </p:cTn>
                                        <p:tgtEl>
                                          <p:spTgt spid="9"/>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2000"/>
                                        <p:tgtEl>
                                          <p:spTgt spid="10"/>
                                        </p:tgtEl>
                                      </p:cBhvr>
                                    </p:animEffect>
                                    <p:set>
                                      <p:cBhvr>
                                        <p:cTn id="210" dur="1" fill="hold">
                                          <p:stCondLst>
                                            <p:cond delay="1999"/>
                                          </p:stCondLst>
                                        </p:cTn>
                                        <p:tgtEl>
                                          <p:spTgt spid="10"/>
                                        </p:tgtEl>
                                        <p:attrNameLst>
                                          <p:attrName>style.visibility</p:attrName>
                                        </p:attrNameLst>
                                      </p:cBhvr>
                                      <p:to>
                                        <p:strVal val="hidden"/>
                                      </p:to>
                                    </p:set>
                                  </p:childTnLst>
                                </p:cTn>
                              </p:par>
                              <p:par>
                                <p:cTn id="211" presetID="10" presetClass="exit" presetSubtype="0" fill="hold" grpId="2" nodeType="withEffect">
                                  <p:stCondLst>
                                    <p:cond delay="0"/>
                                  </p:stCondLst>
                                  <p:childTnLst>
                                    <p:animEffect transition="out" filter="fade">
                                      <p:cBhvr>
                                        <p:cTn id="212" dur="2000"/>
                                        <p:tgtEl>
                                          <p:spTgt spid="59"/>
                                        </p:tgtEl>
                                      </p:cBhvr>
                                    </p:animEffect>
                                    <p:set>
                                      <p:cBhvr>
                                        <p:cTn id="213" dur="1" fill="hold">
                                          <p:stCondLst>
                                            <p:cond delay="1999"/>
                                          </p:stCondLst>
                                        </p:cTn>
                                        <p:tgtEl>
                                          <p:spTgt spid="59"/>
                                        </p:tgtEl>
                                        <p:attrNameLst>
                                          <p:attrName>style.visibility</p:attrName>
                                        </p:attrNameLst>
                                      </p:cBhvr>
                                      <p:to>
                                        <p:strVal val="hidden"/>
                                      </p:to>
                                    </p:set>
                                  </p:childTnLst>
                                </p:cTn>
                              </p:par>
                              <p:par>
                                <p:cTn id="214" presetID="10" presetClass="exit" presetSubtype="0" fill="hold" grpId="2" nodeType="withEffect">
                                  <p:stCondLst>
                                    <p:cond delay="0"/>
                                  </p:stCondLst>
                                  <p:childTnLst>
                                    <p:animEffect transition="out" filter="fade">
                                      <p:cBhvr>
                                        <p:cTn id="215" dur="2000"/>
                                        <p:tgtEl>
                                          <p:spTgt spid="61"/>
                                        </p:tgtEl>
                                      </p:cBhvr>
                                    </p:animEffect>
                                    <p:set>
                                      <p:cBhvr>
                                        <p:cTn id="216" dur="1" fill="hold">
                                          <p:stCondLst>
                                            <p:cond delay="1999"/>
                                          </p:stCondLst>
                                        </p:cTn>
                                        <p:tgtEl>
                                          <p:spTgt spid="61"/>
                                        </p:tgtEl>
                                        <p:attrNameLst>
                                          <p:attrName>style.visibility</p:attrName>
                                        </p:attrNameLst>
                                      </p:cBhvr>
                                      <p:to>
                                        <p:strVal val="hidden"/>
                                      </p:to>
                                    </p:set>
                                  </p:childTnLst>
                                </p:cTn>
                              </p:par>
                              <p:par>
                                <p:cTn id="217" presetID="10" presetClass="exit" presetSubtype="0" fill="hold" grpId="3" nodeType="withEffect">
                                  <p:stCondLst>
                                    <p:cond delay="0"/>
                                  </p:stCondLst>
                                  <p:childTnLst>
                                    <p:animEffect transition="out" filter="fade">
                                      <p:cBhvr>
                                        <p:cTn id="218" dur="2000"/>
                                        <p:tgtEl>
                                          <p:spTgt spid="65"/>
                                        </p:tgtEl>
                                      </p:cBhvr>
                                    </p:animEffect>
                                    <p:set>
                                      <p:cBhvr>
                                        <p:cTn id="219" dur="1" fill="hold">
                                          <p:stCondLst>
                                            <p:cond delay="1999"/>
                                          </p:stCondLst>
                                        </p:cTn>
                                        <p:tgtEl>
                                          <p:spTgt spid="65"/>
                                        </p:tgtEl>
                                        <p:attrNameLst>
                                          <p:attrName>style.visibility</p:attrName>
                                        </p:attrNameLst>
                                      </p:cBhvr>
                                      <p:to>
                                        <p:strVal val="hidden"/>
                                      </p:to>
                                    </p:set>
                                  </p:childTnLst>
                                </p:cTn>
                              </p:par>
                              <p:par>
                                <p:cTn id="220" presetID="10" presetClass="exit" presetSubtype="0" fill="hold" grpId="2" nodeType="withEffect">
                                  <p:stCondLst>
                                    <p:cond delay="0"/>
                                  </p:stCondLst>
                                  <p:childTnLst>
                                    <p:animEffect transition="out" filter="fade">
                                      <p:cBhvr>
                                        <p:cTn id="221" dur="2000"/>
                                        <p:tgtEl>
                                          <p:spTgt spid="5"/>
                                        </p:tgtEl>
                                      </p:cBhvr>
                                    </p:animEffect>
                                    <p:set>
                                      <p:cBhvr>
                                        <p:cTn id="222" dur="1" fill="hold">
                                          <p:stCondLst>
                                            <p:cond delay="1999"/>
                                          </p:stCondLst>
                                        </p:cTn>
                                        <p:tgtEl>
                                          <p:spTgt spid="5"/>
                                        </p:tgtEl>
                                        <p:attrNameLst>
                                          <p:attrName>style.visibility</p:attrName>
                                        </p:attrNameLst>
                                      </p:cBhvr>
                                      <p:to>
                                        <p:strVal val="hidden"/>
                                      </p:to>
                                    </p:set>
                                  </p:childTnLst>
                                </p:cTn>
                              </p:par>
                              <p:par>
                                <p:cTn id="223" presetID="10" presetClass="exit" presetSubtype="0" fill="hold" grpId="3" nodeType="withEffect">
                                  <p:stCondLst>
                                    <p:cond delay="0"/>
                                  </p:stCondLst>
                                  <p:childTnLst>
                                    <p:animEffect transition="out" filter="fade">
                                      <p:cBhvr>
                                        <p:cTn id="224" dur="2000"/>
                                        <p:tgtEl>
                                          <p:spTgt spid="64"/>
                                        </p:tgtEl>
                                      </p:cBhvr>
                                    </p:animEffect>
                                    <p:set>
                                      <p:cBhvr>
                                        <p:cTn id="225" dur="1" fill="hold">
                                          <p:stCondLst>
                                            <p:cond delay="1999"/>
                                          </p:stCondLst>
                                        </p:cTn>
                                        <p:tgtEl>
                                          <p:spTgt spid="64"/>
                                        </p:tgtEl>
                                        <p:attrNameLst>
                                          <p:attrName>style.visibility</p:attrName>
                                        </p:attrNameLst>
                                      </p:cBhvr>
                                      <p:to>
                                        <p:strVal val="hidden"/>
                                      </p:to>
                                    </p:set>
                                  </p:childTnLst>
                                </p:cTn>
                              </p:par>
                              <p:par>
                                <p:cTn id="226" presetID="10" presetClass="exit" presetSubtype="0" fill="hold" grpId="2" nodeType="withEffect">
                                  <p:stCondLst>
                                    <p:cond delay="0"/>
                                  </p:stCondLst>
                                  <p:childTnLst>
                                    <p:animEffect transition="out" filter="fade">
                                      <p:cBhvr>
                                        <p:cTn id="227" dur="2000"/>
                                        <p:tgtEl>
                                          <p:spTgt spid="24"/>
                                        </p:tgtEl>
                                      </p:cBhvr>
                                    </p:animEffect>
                                    <p:set>
                                      <p:cBhvr>
                                        <p:cTn id="228" dur="1" fill="hold">
                                          <p:stCondLst>
                                            <p:cond delay="1999"/>
                                          </p:stCondLst>
                                        </p:cTn>
                                        <p:tgtEl>
                                          <p:spTgt spid="24"/>
                                        </p:tgtEl>
                                        <p:attrNameLst>
                                          <p:attrName>style.visibility</p:attrName>
                                        </p:attrNameLst>
                                      </p:cBhvr>
                                      <p:to>
                                        <p:strVal val="hidden"/>
                                      </p:to>
                                    </p:set>
                                  </p:childTnLst>
                                </p:cTn>
                              </p:par>
                              <p:par>
                                <p:cTn id="229" presetID="10" presetClass="exit" presetSubtype="0" fill="hold" grpId="2" nodeType="withEffect">
                                  <p:stCondLst>
                                    <p:cond delay="0"/>
                                  </p:stCondLst>
                                  <p:childTnLst>
                                    <p:animEffect transition="out" filter="fade">
                                      <p:cBhvr>
                                        <p:cTn id="230" dur="2000"/>
                                        <p:tgtEl>
                                          <p:spTgt spid="20"/>
                                        </p:tgtEl>
                                      </p:cBhvr>
                                    </p:animEffect>
                                    <p:set>
                                      <p:cBhvr>
                                        <p:cTn id="231" dur="1" fill="hold">
                                          <p:stCondLst>
                                            <p:cond delay="1999"/>
                                          </p:stCondLst>
                                        </p:cTn>
                                        <p:tgtEl>
                                          <p:spTgt spid="20"/>
                                        </p:tgtEl>
                                        <p:attrNameLst>
                                          <p:attrName>style.visibility</p:attrName>
                                        </p:attrNameLst>
                                      </p:cBhvr>
                                      <p:to>
                                        <p:strVal val="hidden"/>
                                      </p:to>
                                    </p:set>
                                  </p:childTnLst>
                                </p:cTn>
                              </p:par>
                              <p:par>
                                <p:cTn id="232" presetID="10" presetClass="exit" presetSubtype="0" fill="hold" grpId="2" nodeType="withEffect">
                                  <p:stCondLst>
                                    <p:cond delay="0"/>
                                  </p:stCondLst>
                                  <p:childTnLst>
                                    <p:animEffect transition="out" filter="fade">
                                      <p:cBhvr>
                                        <p:cTn id="233" dur="2000"/>
                                        <p:tgtEl>
                                          <p:spTgt spid="22"/>
                                        </p:tgtEl>
                                      </p:cBhvr>
                                    </p:animEffect>
                                    <p:set>
                                      <p:cBhvr>
                                        <p:cTn id="234" dur="1" fill="hold">
                                          <p:stCondLst>
                                            <p:cond delay="1999"/>
                                          </p:stCondLst>
                                        </p:cTn>
                                        <p:tgtEl>
                                          <p:spTgt spid="22"/>
                                        </p:tgtEl>
                                        <p:attrNameLst>
                                          <p:attrName>style.visibility</p:attrName>
                                        </p:attrNameLst>
                                      </p:cBhvr>
                                      <p:to>
                                        <p:strVal val="hidden"/>
                                      </p:to>
                                    </p:set>
                                  </p:childTnLst>
                                </p:cTn>
                              </p:par>
                              <p:par>
                                <p:cTn id="235" presetID="10" presetClass="exit" presetSubtype="0" fill="hold" grpId="2" nodeType="withEffect">
                                  <p:stCondLst>
                                    <p:cond delay="0"/>
                                  </p:stCondLst>
                                  <p:childTnLst>
                                    <p:animEffect transition="out" filter="fade">
                                      <p:cBhvr>
                                        <p:cTn id="236" dur="2000"/>
                                        <p:tgtEl>
                                          <p:spTgt spid="25"/>
                                        </p:tgtEl>
                                      </p:cBhvr>
                                    </p:animEffect>
                                    <p:set>
                                      <p:cBhvr>
                                        <p:cTn id="237" dur="1" fill="hold">
                                          <p:stCondLst>
                                            <p:cond delay="1999"/>
                                          </p:stCondLst>
                                        </p:cTn>
                                        <p:tgtEl>
                                          <p:spTgt spid="25"/>
                                        </p:tgtEl>
                                        <p:attrNameLst>
                                          <p:attrName>style.visibility</p:attrName>
                                        </p:attrNameLst>
                                      </p:cBhvr>
                                      <p:to>
                                        <p:strVal val="hidden"/>
                                      </p:to>
                                    </p:set>
                                  </p:childTnLst>
                                </p:cTn>
                              </p:par>
                              <p:par>
                                <p:cTn id="238" presetID="10" presetClass="exit" presetSubtype="0" fill="hold" grpId="2" nodeType="withEffect">
                                  <p:stCondLst>
                                    <p:cond delay="0"/>
                                  </p:stCondLst>
                                  <p:childTnLst>
                                    <p:animEffect transition="out" filter="fade">
                                      <p:cBhvr>
                                        <p:cTn id="239" dur="2000"/>
                                        <p:tgtEl>
                                          <p:spTgt spid="27"/>
                                        </p:tgtEl>
                                      </p:cBhvr>
                                    </p:animEffect>
                                    <p:set>
                                      <p:cBhvr>
                                        <p:cTn id="240" dur="1" fill="hold">
                                          <p:stCondLst>
                                            <p:cond delay="1999"/>
                                          </p:stCondLst>
                                        </p:cTn>
                                        <p:tgtEl>
                                          <p:spTgt spid="27"/>
                                        </p:tgtEl>
                                        <p:attrNameLst>
                                          <p:attrName>style.visibility</p:attrName>
                                        </p:attrNameLst>
                                      </p:cBhvr>
                                      <p:to>
                                        <p:strVal val="hidden"/>
                                      </p:to>
                                    </p:set>
                                  </p:childTnLst>
                                </p:cTn>
                              </p:par>
                              <p:par>
                                <p:cTn id="241" presetID="10" presetClass="exit" presetSubtype="0" fill="hold" grpId="2" nodeType="withEffect">
                                  <p:stCondLst>
                                    <p:cond delay="0"/>
                                  </p:stCondLst>
                                  <p:childTnLst>
                                    <p:animEffect transition="out" filter="fade">
                                      <p:cBhvr>
                                        <p:cTn id="242" dur="2000"/>
                                        <p:tgtEl>
                                          <p:spTgt spid="29"/>
                                        </p:tgtEl>
                                      </p:cBhvr>
                                    </p:animEffect>
                                    <p:set>
                                      <p:cBhvr>
                                        <p:cTn id="243" dur="1" fill="hold">
                                          <p:stCondLst>
                                            <p:cond delay="1999"/>
                                          </p:stCondLst>
                                        </p:cTn>
                                        <p:tgtEl>
                                          <p:spTgt spid="29"/>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2000"/>
                                        <p:tgtEl>
                                          <p:spTgt spid="31"/>
                                        </p:tgtEl>
                                      </p:cBhvr>
                                    </p:animEffect>
                                    <p:set>
                                      <p:cBhvr>
                                        <p:cTn id="246" dur="1" fill="hold">
                                          <p:stCondLst>
                                            <p:cond delay="1999"/>
                                          </p:stCondLst>
                                        </p:cTn>
                                        <p:tgtEl>
                                          <p:spTgt spid="31"/>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2000"/>
                                        <p:tgtEl>
                                          <p:spTgt spid="32"/>
                                        </p:tgtEl>
                                      </p:cBhvr>
                                    </p:animEffect>
                                    <p:set>
                                      <p:cBhvr>
                                        <p:cTn id="249" dur="1" fill="hold">
                                          <p:stCondLst>
                                            <p:cond delay="1999"/>
                                          </p:stCondLst>
                                        </p:cTn>
                                        <p:tgtEl>
                                          <p:spTgt spid="32"/>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2000"/>
                                        <p:tgtEl>
                                          <p:spTgt spid="33"/>
                                        </p:tgtEl>
                                      </p:cBhvr>
                                    </p:animEffect>
                                    <p:set>
                                      <p:cBhvr>
                                        <p:cTn id="252" dur="1" fill="hold">
                                          <p:stCondLst>
                                            <p:cond delay="1999"/>
                                          </p:stCondLst>
                                        </p:cTn>
                                        <p:tgtEl>
                                          <p:spTgt spid="3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2000"/>
                                        <p:tgtEl>
                                          <p:spTgt spid="30"/>
                                        </p:tgtEl>
                                      </p:cBhvr>
                                    </p:animEffect>
                                    <p:set>
                                      <p:cBhvr>
                                        <p:cTn id="255" dur="1" fill="hold">
                                          <p:stCondLst>
                                            <p:cond delay="1999"/>
                                          </p:stCondLst>
                                        </p:cTn>
                                        <p:tgtEl>
                                          <p:spTgt spid="30"/>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2000"/>
                                        <p:tgtEl>
                                          <p:spTgt spid="34"/>
                                        </p:tgtEl>
                                      </p:cBhvr>
                                    </p:animEffect>
                                    <p:set>
                                      <p:cBhvr>
                                        <p:cTn id="258" dur="1" fill="hold">
                                          <p:stCondLst>
                                            <p:cond delay="1999"/>
                                          </p:stCondLst>
                                        </p:cTn>
                                        <p:tgtEl>
                                          <p:spTgt spid="34"/>
                                        </p:tgtEl>
                                        <p:attrNameLst>
                                          <p:attrName>style.visibility</p:attrName>
                                        </p:attrNameLst>
                                      </p:cBhvr>
                                      <p:to>
                                        <p:strVal val="hidden"/>
                                      </p:to>
                                    </p:set>
                                  </p:childTnLst>
                                </p:cTn>
                              </p:par>
                              <p:par>
                                <p:cTn id="259" presetID="10" presetClass="exit" presetSubtype="0" fill="hold" grpId="3" nodeType="withEffect">
                                  <p:stCondLst>
                                    <p:cond delay="0"/>
                                  </p:stCondLst>
                                  <p:childTnLst>
                                    <p:animEffect transition="out" filter="fade">
                                      <p:cBhvr>
                                        <p:cTn id="260" dur="2000"/>
                                        <p:tgtEl>
                                          <p:spTgt spid="35"/>
                                        </p:tgtEl>
                                      </p:cBhvr>
                                    </p:animEffect>
                                    <p:set>
                                      <p:cBhvr>
                                        <p:cTn id="261" dur="1" fill="hold">
                                          <p:stCondLst>
                                            <p:cond delay="1999"/>
                                          </p:stCondLst>
                                        </p:cTn>
                                        <p:tgtEl>
                                          <p:spTgt spid="35"/>
                                        </p:tgtEl>
                                        <p:attrNameLst>
                                          <p:attrName>style.visibility</p:attrName>
                                        </p:attrNameLst>
                                      </p:cBhvr>
                                      <p:to>
                                        <p:strVal val="hidden"/>
                                      </p:to>
                                    </p:set>
                                  </p:childTnLst>
                                </p:cTn>
                              </p:par>
                              <p:par>
                                <p:cTn id="262" presetID="10" presetClass="exit" presetSubtype="0" fill="hold" grpId="3" nodeType="withEffect">
                                  <p:stCondLst>
                                    <p:cond delay="0"/>
                                  </p:stCondLst>
                                  <p:childTnLst>
                                    <p:animEffect transition="out" filter="fade">
                                      <p:cBhvr>
                                        <p:cTn id="263" dur="2000"/>
                                        <p:tgtEl>
                                          <p:spTgt spid="37"/>
                                        </p:tgtEl>
                                      </p:cBhvr>
                                    </p:animEffect>
                                    <p:set>
                                      <p:cBhvr>
                                        <p:cTn id="264" dur="1" fill="hold">
                                          <p:stCondLst>
                                            <p:cond delay="1999"/>
                                          </p:stCondLst>
                                        </p:cTn>
                                        <p:tgtEl>
                                          <p:spTgt spid="37"/>
                                        </p:tgtEl>
                                        <p:attrNameLst>
                                          <p:attrName>style.visibility</p:attrName>
                                        </p:attrNameLst>
                                      </p:cBhvr>
                                      <p:to>
                                        <p:strVal val="hidden"/>
                                      </p:to>
                                    </p:set>
                                  </p:childTnLst>
                                </p:cTn>
                              </p:par>
                              <p:par>
                                <p:cTn id="265" presetID="10" presetClass="exit" presetSubtype="0" fill="hold" grpId="3" nodeType="withEffect">
                                  <p:stCondLst>
                                    <p:cond delay="0"/>
                                  </p:stCondLst>
                                  <p:childTnLst>
                                    <p:animEffect transition="out" filter="fade">
                                      <p:cBhvr>
                                        <p:cTn id="266" dur="2000"/>
                                        <p:tgtEl>
                                          <p:spTgt spid="38"/>
                                        </p:tgtEl>
                                      </p:cBhvr>
                                    </p:animEffect>
                                    <p:set>
                                      <p:cBhvr>
                                        <p:cTn id="267" dur="1" fill="hold">
                                          <p:stCondLst>
                                            <p:cond delay="1999"/>
                                          </p:stCondLst>
                                        </p:cTn>
                                        <p:tgtEl>
                                          <p:spTgt spid="38"/>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2000"/>
                                        <p:tgtEl>
                                          <p:spTgt spid="39"/>
                                        </p:tgtEl>
                                      </p:cBhvr>
                                    </p:animEffect>
                                    <p:set>
                                      <p:cBhvr>
                                        <p:cTn id="270" dur="1" fill="hold">
                                          <p:stCondLst>
                                            <p:cond delay="1999"/>
                                          </p:stCondLst>
                                        </p:cTn>
                                        <p:tgtEl>
                                          <p:spTgt spid="39"/>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2000"/>
                                        <p:tgtEl>
                                          <p:spTgt spid="42"/>
                                        </p:tgtEl>
                                      </p:cBhvr>
                                    </p:animEffect>
                                    <p:set>
                                      <p:cBhvr>
                                        <p:cTn id="273" dur="1" fill="hold">
                                          <p:stCondLst>
                                            <p:cond delay="1999"/>
                                          </p:stCondLst>
                                        </p:cTn>
                                        <p:tgtEl>
                                          <p:spTgt spid="42"/>
                                        </p:tgtEl>
                                        <p:attrNameLst>
                                          <p:attrName>style.visibility</p:attrName>
                                        </p:attrNameLst>
                                      </p:cBhvr>
                                      <p:to>
                                        <p:strVal val="hidden"/>
                                      </p:to>
                                    </p:set>
                                  </p:childTnLst>
                                </p:cTn>
                              </p:par>
                              <p:par>
                                <p:cTn id="274" presetID="10" presetClass="exit" presetSubtype="0" fill="hold" grpId="3" nodeType="withEffect">
                                  <p:stCondLst>
                                    <p:cond delay="0"/>
                                  </p:stCondLst>
                                  <p:childTnLst>
                                    <p:animEffect transition="out" filter="fade">
                                      <p:cBhvr>
                                        <p:cTn id="275" dur="2000"/>
                                        <p:tgtEl>
                                          <p:spTgt spid="43"/>
                                        </p:tgtEl>
                                      </p:cBhvr>
                                    </p:animEffect>
                                    <p:set>
                                      <p:cBhvr>
                                        <p:cTn id="276" dur="1" fill="hold">
                                          <p:stCondLst>
                                            <p:cond delay="1999"/>
                                          </p:stCondLst>
                                        </p:cTn>
                                        <p:tgtEl>
                                          <p:spTgt spid="43"/>
                                        </p:tgtEl>
                                        <p:attrNameLst>
                                          <p:attrName>style.visibility</p:attrName>
                                        </p:attrNameLst>
                                      </p:cBhvr>
                                      <p:to>
                                        <p:strVal val="hidden"/>
                                      </p:to>
                                    </p:set>
                                  </p:childTnLst>
                                </p:cTn>
                              </p:par>
                              <p:par>
                                <p:cTn id="277" presetID="10" presetClass="exit" presetSubtype="0" fill="hold" grpId="2" nodeType="withEffect">
                                  <p:stCondLst>
                                    <p:cond delay="0"/>
                                  </p:stCondLst>
                                  <p:childTnLst>
                                    <p:animEffect transition="out" filter="fade">
                                      <p:cBhvr>
                                        <p:cTn id="278" dur="2000"/>
                                        <p:tgtEl>
                                          <p:spTgt spid="44"/>
                                        </p:tgtEl>
                                      </p:cBhvr>
                                    </p:animEffect>
                                    <p:set>
                                      <p:cBhvr>
                                        <p:cTn id="279" dur="1" fill="hold">
                                          <p:stCondLst>
                                            <p:cond delay="1999"/>
                                          </p:stCondLst>
                                        </p:cTn>
                                        <p:tgtEl>
                                          <p:spTgt spid="44"/>
                                        </p:tgtEl>
                                        <p:attrNameLst>
                                          <p:attrName>style.visibility</p:attrName>
                                        </p:attrNameLst>
                                      </p:cBhvr>
                                      <p:to>
                                        <p:strVal val="hidden"/>
                                      </p:to>
                                    </p:set>
                                  </p:childTnLst>
                                </p:cTn>
                              </p:par>
                              <p:par>
                                <p:cTn id="280" presetID="10" presetClass="exit" presetSubtype="0" fill="hold" grpId="2" nodeType="withEffect">
                                  <p:stCondLst>
                                    <p:cond delay="0"/>
                                  </p:stCondLst>
                                  <p:childTnLst>
                                    <p:animEffect transition="out" filter="fade">
                                      <p:cBhvr>
                                        <p:cTn id="281" dur="2000"/>
                                        <p:tgtEl>
                                          <p:spTgt spid="45"/>
                                        </p:tgtEl>
                                      </p:cBhvr>
                                    </p:animEffect>
                                    <p:set>
                                      <p:cBhvr>
                                        <p:cTn id="282" dur="1" fill="hold">
                                          <p:stCondLst>
                                            <p:cond delay="1999"/>
                                          </p:stCondLst>
                                        </p:cTn>
                                        <p:tgtEl>
                                          <p:spTgt spid="45"/>
                                        </p:tgtEl>
                                        <p:attrNameLst>
                                          <p:attrName>style.visibility</p:attrName>
                                        </p:attrNameLst>
                                      </p:cBhvr>
                                      <p:to>
                                        <p:strVal val="hidden"/>
                                      </p:to>
                                    </p:set>
                                  </p:childTnLst>
                                </p:cTn>
                              </p:par>
                              <p:par>
                                <p:cTn id="283" presetID="10" presetClass="exit" presetSubtype="0" fill="hold" grpId="2" nodeType="withEffect">
                                  <p:stCondLst>
                                    <p:cond delay="0"/>
                                  </p:stCondLst>
                                  <p:childTnLst>
                                    <p:animEffect transition="out" filter="fade">
                                      <p:cBhvr>
                                        <p:cTn id="284" dur="2000"/>
                                        <p:tgtEl>
                                          <p:spTgt spid="36"/>
                                        </p:tgtEl>
                                      </p:cBhvr>
                                    </p:animEffect>
                                    <p:set>
                                      <p:cBhvr>
                                        <p:cTn id="285" dur="1" fill="hold">
                                          <p:stCondLst>
                                            <p:cond delay="1999"/>
                                          </p:stCondLst>
                                        </p:cTn>
                                        <p:tgtEl>
                                          <p:spTgt spid="36"/>
                                        </p:tgtEl>
                                        <p:attrNameLst>
                                          <p:attrName>style.visibility</p:attrName>
                                        </p:attrNameLst>
                                      </p:cBhvr>
                                      <p:to>
                                        <p:strVal val="hidden"/>
                                      </p:to>
                                    </p:set>
                                  </p:childTnLst>
                                </p:cTn>
                              </p:par>
                              <p:par>
                                <p:cTn id="286" presetID="10" presetClass="exit" presetSubtype="0" fill="hold" grpId="2" nodeType="withEffect">
                                  <p:stCondLst>
                                    <p:cond delay="0"/>
                                  </p:stCondLst>
                                  <p:childTnLst>
                                    <p:animEffect transition="out" filter="fade">
                                      <p:cBhvr>
                                        <p:cTn id="287" dur="2000"/>
                                        <p:tgtEl>
                                          <p:spTgt spid="41"/>
                                        </p:tgtEl>
                                      </p:cBhvr>
                                    </p:animEffect>
                                    <p:set>
                                      <p:cBhvr>
                                        <p:cTn id="288" dur="1" fill="hold">
                                          <p:stCondLst>
                                            <p:cond delay="1999"/>
                                          </p:stCondLst>
                                        </p:cTn>
                                        <p:tgtEl>
                                          <p:spTgt spid="41"/>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2000"/>
                                        <p:tgtEl>
                                          <p:spTgt spid="46"/>
                                        </p:tgtEl>
                                      </p:cBhvr>
                                    </p:animEffect>
                                    <p:set>
                                      <p:cBhvr>
                                        <p:cTn id="291" dur="1" fill="hold">
                                          <p:stCondLst>
                                            <p:cond delay="1999"/>
                                          </p:stCondLst>
                                        </p:cTn>
                                        <p:tgtEl>
                                          <p:spTgt spid="46"/>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2000"/>
                                        <p:tgtEl>
                                          <p:spTgt spid="47"/>
                                        </p:tgtEl>
                                      </p:cBhvr>
                                    </p:animEffect>
                                    <p:set>
                                      <p:cBhvr>
                                        <p:cTn id="294" dur="1" fill="hold">
                                          <p:stCondLst>
                                            <p:cond delay="1999"/>
                                          </p:stCondLst>
                                        </p:cTn>
                                        <p:tgtEl>
                                          <p:spTgt spid="47"/>
                                        </p:tgtEl>
                                        <p:attrNameLst>
                                          <p:attrName>style.visibility</p:attrName>
                                        </p:attrNameLst>
                                      </p:cBhvr>
                                      <p:to>
                                        <p:strVal val="hidden"/>
                                      </p:to>
                                    </p:set>
                                  </p:childTnLst>
                                </p:cTn>
                              </p:par>
                              <p:par>
                                <p:cTn id="295" presetID="10" presetClass="exit" presetSubtype="0" fill="hold" grpId="2" nodeType="withEffect">
                                  <p:stCondLst>
                                    <p:cond delay="0"/>
                                  </p:stCondLst>
                                  <p:childTnLst>
                                    <p:animEffect transition="out" filter="fade">
                                      <p:cBhvr>
                                        <p:cTn id="296" dur="2000"/>
                                        <p:tgtEl>
                                          <p:spTgt spid="40"/>
                                        </p:tgtEl>
                                      </p:cBhvr>
                                    </p:animEffect>
                                    <p:set>
                                      <p:cBhvr>
                                        <p:cTn id="297" dur="1" fill="hold">
                                          <p:stCondLst>
                                            <p:cond delay="1999"/>
                                          </p:stCondLst>
                                        </p:cTn>
                                        <p:tgtEl>
                                          <p:spTgt spid="40"/>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2000"/>
                                        <p:tgtEl>
                                          <p:spTgt spid="48">
                                            <p:txEl>
                                              <p:pRg st="0" end="0"/>
                                            </p:txEl>
                                          </p:spTgt>
                                        </p:tgtEl>
                                      </p:cBhvr>
                                    </p:animEffect>
                                    <p:set>
                                      <p:cBhvr>
                                        <p:cTn id="300" dur="1" fill="hold">
                                          <p:stCondLst>
                                            <p:cond delay="1999"/>
                                          </p:stCondLst>
                                        </p:cTn>
                                        <p:tgtEl>
                                          <p:spTgt spid="48">
                                            <p:txEl>
                                              <p:pRg st="0" end="0"/>
                                            </p:txEl>
                                          </p:spTgt>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2000"/>
                                        <p:tgtEl>
                                          <p:spTgt spid="48">
                                            <p:bg/>
                                          </p:spTgt>
                                        </p:tgtEl>
                                      </p:cBhvr>
                                    </p:animEffect>
                                    <p:set>
                                      <p:cBhvr>
                                        <p:cTn id="303" dur="1" fill="hold">
                                          <p:stCondLst>
                                            <p:cond delay="1999"/>
                                          </p:stCondLst>
                                        </p:cTn>
                                        <p:tgtEl>
                                          <p:spTgt spid="48">
                                            <p:bg/>
                                          </p:spTgt>
                                        </p:tgtEl>
                                        <p:attrNameLst>
                                          <p:attrName>style.visibility</p:attrName>
                                        </p:attrNameLst>
                                      </p:cBhvr>
                                      <p:to>
                                        <p:strVal val="hidden"/>
                                      </p:to>
                                    </p:set>
                                  </p:childTnLst>
                                </p:cTn>
                              </p:par>
                            </p:childTnLst>
                          </p:cTn>
                        </p:par>
                        <p:par>
                          <p:cTn id="304" fill="hold">
                            <p:stCondLst>
                              <p:cond delay="20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2000"/>
                                        <p:tgtEl>
                                          <p:spTgt spid="49"/>
                                        </p:tgtEl>
                                      </p:cBhvr>
                                    </p:animEffect>
                                  </p:childTnLst>
                                </p:cTn>
                              </p:par>
                            </p:childTnLst>
                          </p:cTn>
                        </p:par>
                        <p:par>
                          <p:cTn id="308" fill="hold">
                            <p:stCondLst>
                              <p:cond delay="4000"/>
                            </p:stCondLst>
                            <p:childTnLst>
                              <p:par>
                                <p:cTn id="309" presetID="10" presetClass="entr" presetSubtype="0" fill="hold" grpId="0" nodeType="afterEffect">
                                  <p:stCondLst>
                                    <p:cond delay="0"/>
                                  </p:stCondLst>
                                  <p:childTnLst>
                                    <p:set>
                                      <p:cBhvr>
                                        <p:cTn id="310" dur="1" fill="hold">
                                          <p:stCondLst>
                                            <p:cond delay="0"/>
                                          </p:stCondLst>
                                        </p:cTn>
                                        <p:tgtEl>
                                          <p:spTgt spid="51"/>
                                        </p:tgtEl>
                                        <p:attrNameLst>
                                          <p:attrName>style.visibility</p:attrName>
                                        </p:attrNameLst>
                                      </p:cBhvr>
                                      <p:to>
                                        <p:strVal val="visible"/>
                                      </p:to>
                                    </p:set>
                                    <p:animEffect transition="in" filter="fade">
                                      <p:cBhvr>
                                        <p:cTn id="311" dur="2000"/>
                                        <p:tgtEl>
                                          <p:spTgt spid="51"/>
                                        </p:tgtEl>
                                      </p:cBhvr>
                                    </p:animEffect>
                                  </p:childTnLst>
                                </p:cTn>
                              </p:par>
                            </p:childTnLst>
                          </p:cTn>
                        </p:par>
                        <p:par>
                          <p:cTn id="312" fill="hold">
                            <p:stCondLst>
                              <p:cond delay="6000"/>
                            </p:stCondLst>
                            <p:childTnLst>
                              <p:par>
                                <p:cTn id="313" presetID="22" presetClass="entr" presetSubtype="8" fill="hold" grpId="0" nodeType="afterEffect">
                                  <p:stCondLst>
                                    <p:cond delay="0"/>
                                  </p:stCondLst>
                                  <p:childTnLst>
                                    <p:set>
                                      <p:cBhvr>
                                        <p:cTn id="314" dur="1" fill="hold">
                                          <p:stCondLst>
                                            <p:cond delay="0"/>
                                          </p:stCondLst>
                                        </p:cTn>
                                        <p:tgtEl>
                                          <p:spTgt spid="52"/>
                                        </p:tgtEl>
                                        <p:attrNameLst>
                                          <p:attrName>style.visibility</p:attrName>
                                        </p:attrNameLst>
                                      </p:cBhvr>
                                      <p:to>
                                        <p:strVal val="visible"/>
                                      </p:to>
                                    </p:set>
                                    <p:animEffect transition="in" filter="wipe(left)">
                                      <p:cBhvr>
                                        <p:cTn id="315" dur="1000"/>
                                        <p:tgtEl>
                                          <p:spTgt spid="52"/>
                                        </p:tgtEl>
                                      </p:cBhvr>
                                    </p:animEffect>
                                  </p:childTnLst>
                                </p:cTn>
                              </p:par>
                            </p:childTnLst>
                          </p:cTn>
                        </p:par>
                        <p:par>
                          <p:cTn id="316" fill="hold">
                            <p:stCondLst>
                              <p:cond delay="7000"/>
                            </p:stCondLst>
                            <p:childTnLst>
                              <p:par>
                                <p:cTn id="317" presetID="10" presetClass="entr" presetSubtype="0" fill="hold" grpId="0" nodeType="afterEffect">
                                  <p:stCondLst>
                                    <p:cond delay="0"/>
                                  </p:stCondLst>
                                  <p:childTnLst>
                                    <p:set>
                                      <p:cBhvr>
                                        <p:cTn id="318" dur="1" fill="hold">
                                          <p:stCondLst>
                                            <p:cond delay="0"/>
                                          </p:stCondLst>
                                        </p:cTn>
                                        <p:tgtEl>
                                          <p:spTgt spid="54"/>
                                        </p:tgtEl>
                                        <p:attrNameLst>
                                          <p:attrName>style.visibility</p:attrName>
                                        </p:attrNameLst>
                                      </p:cBhvr>
                                      <p:to>
                                        <p:strVal val="visible"/>
                                      </p:to>
                                    </p:set>
                                    <p:animEffect transition="in" filter="fade">
                                      <p:cBhvr>
                                        <p:cTn id="319"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59" grpId="0" animBg="1"/>
      <p:bldP spid="59" grpId="1" animBg="1"/>
      <p:bldP spid="59" grpId="2" animBg="1"/>
      <p:bldP spid="61" grpId="0" animBg="1"/>
      <p:bldP spid="61" grpId="1" animBg="1"/>
      <p:bldP spid="61" grpId="2" animBg="1"/>
      <p:bldP spid="65" grpId="0"/>
      <p:bldP spid="65" grpId="1"/>
      <p:bldP spid="65" grpId="2"/>
      <p:bldP spid="65" grpId="3"/>
      <p:bldP spid="5" grpId="0" animBg="1"/>
      <p:bldP spid="5" grpId="1" animBg="1"/>
      <p:bldP spid="5" grpId="2" animBg="1"/>
      <p:bldP spid="64" grpId="0"/>
      <p:bldP spid="64" grpId="1"/>
      <p:bldP spid="64" grpId="2"/>
      <p:bldP spid="64" grpId="3"/>
      <p:bldP spid="24" grpId="0" animBg="1"/>
      <p:bldP spid="24" grpId="1" animBg="1"/>
      <p:bldP spid="24" grpId="2" animBg="1"/>
      <p:bldP spid="20" grpId="0" animBg="1"/>
      <p:bldP spid="20" grpId="1" animBg="1"/>
      <p:bldP spid="20" grpId="2" animBg="1"/>
      <p:bldP spid="22" grpId="0"/>
      <p:bldP spid="22" grpId="1"/>
      <p:bldP spid="22" grpId="2"/>
      <p:bldP spid="25" grpId="0" animBg="1"/>
      <p:bldP spid="25" grpId="1" animBg="1"/>
      <p:bldP spid="25" grpId="2" animBg="1"/>
      <p:bldP spid="27" grpId="0" animBg="1"/>
      <p:bldP spid="27" grpId="1" animBg="1"/>
      <p:bldP spid="27" grpId="2" animBg="1"/>
      <p:bldP spid="29" grpId="0"/>
      <p:bldP spid="29" grpId="1"/>
      <p:bldP spid="29" grpId="2"/>
      <p:bldP spid="31" grpId="0" animBg="1"/>
      <p:bldP spid="31" grpId="1" animBg="1"/>
      <p:bldP spid="32" grpId="0" animBg="1"/>
      <p:bldP spid="32" grpId="1" animBg="1"/>
      <p:bldP spid="33" grpId="0" animBg="1"/>
      <p:bldP spid="33" grpId="1" animBg="1"/>
      <p:bldP spid="30" grpId="0" animBg="1"/>
      <p:bldP spid="30" grpId="1" animBg="1"/>
      <p:bldP spid="34" grpId="0" animBg="1"/>
      <p:bldP spid="34" grpId="1" animBg="1"/>
      <p:bldP spid="35" grpId="0" animBg="1"/>
      <p:bldP spid="35" grpId="1" animBg="1"/>
      <p:bldP spid="35" grpId="2" animBg="1"/>
      <p:bldP spid="35" grpId="3" animBg="1"/>
      <p:bldP spid="37" grpId="0" animBg="1"/>
      <p:bldP spid="37" grpId="1" animBg="1"/>
      <p:bldP spid="37" grpId="2" animBg="1"/>
      <p:bldP spid="37" grpId="3" animBg="1"/>
      <p:bldP spid="38" grpId="0" animBg="1"/>
      <p:bldP spid="38" grpId="1" animBg="1"/>
      <p:bldP spid="38" grpId="2" animBg="1"/>
      <p:bldP spid="38" grpId="3" animBg="1"/>
      <p:bldP spid="39" grpId="0" animBg="1"/>
      <p:bldP spid="39" grpId="1" animBg="1"/>
      <p:bldP spid="42" grpId="0" animBg="1"/>
      <p:bldP spid="42" grpId="1" animBg="1"/>
      <p:bldP spid="43" grpId="0" animBg="1"/>
      <p:bldP spid="43" grpId="1" animBg="1"/>
      <p:bldP spid="43" grpId="2" animBg="1"/>
      <p:bldP spid="43" grpId="3" animBg="1"/>
      <p:bldP spid="44" grpId="0" animBg="1"/>
      <p:bldP spid="44" grpId="1" animBg="1"/>
      <p:bldP spid="44" grpId="2" animBg="1"/>
      <p:bldP spid="45" grpId="0" animBg="1"/>
      <p:bldP spid="45" grpId="1" animBg="1"/>
      <p:bldP spid="45" grpId="2" animBg="1"/>
      <p:bldP spid="36" grpId="0" animBg="1"/>
      <p:bldP spid="36" grpId="1" animBg="1"/>
      <p:bldP spid="36" grpId="2" animBg="1"/>
      <p:bldP spid="41" grpId="0" animBg="1"/>
      <p:bldP spid="41" grpId="1" animBg="1"/>
      <p:bldP spid="41" grpId="2" animBg="1"/>
      <p:bldP spid="46" grpId="0" animBg="1"/>
      <p:bldP spid="46" grpId="1" animBg="1"/>
      <p:bldP spid="47" grpId="0" animBg="1"/>
      <p:bldP spid="47" grpId="1" animBg="1"/>
      <p:bldP spid="40" grpId="0" animBg="1"/>
      <p:bldP spid="40" grpId="1" animBg="1"/>
      <p:bldP spid="40" grpId="2" animBg="1"/>
      <p:bldP spid="48" grpId="0" build="allAtOnce" animBg="1"/>
      <p:bldP spid="48" grpId="1" build="allAtOnce" animBg="1"/>
      <p:bldP spid="49" grpId="0"/>
      <p:bldP spid="51" grpId="0"/>
      <p:bldP spid="52" grpId="0" animBg="1"/>
      <p:bldP spid="54" grpId="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3400" y="304800"/>
            <a:ext cx="8001000" cy="3302000"/>
          </a:xfrm>
          <a:prstGeom prst="rect">
            <a:avLst/>
          </a:prstGeom>
          <a:solidFill>
            <a:srgbClr val="000066"/>
          </a:solidFill>
          <a:ln w="9525">
            <a:solidFill>
              <a:srgbClr val="FFFF66"/>
            </a:solidFill>
            <a:miter lim="800000"/>
            <a:headEnd/>
            <a:tailEnd/>
          </a:ln>
          <a:effectLst/>
        </p:spPr>
        <p:txBody>
          <a:bodyPr>
            <a:spAutoFit/>
          </a:bodyPr>
          <a:lstStyle/>
          <a:p>
            <a:pPr algn="ctr" eaLnBrk="0" hangingPunct="0">
              <a:spcBef>
                <a:spcPct val="50000"/>
              </a:spcBef>
            </a:pPr>
            <a:r>
              <a:rPr lang="fr-FR" sz="2000" b="1">
                <a:solidFill>
                  <a:srgbClr val="FFFF66"/>
                </a:solidFill>
              </a:rPr>
              <a:t>CHIVA versus STRIPPING Résultats à 3 ans</a:t>
            </a:r>
          </a:p>
          <a:p>
            <a:pPr algn="ctr" eaLnBrk="0" hangingPunct="0"/>
            <a:r>
              <a:rPr lang="fr-FR" sz="2000" b="1" u="sng">
                <a:solidFill>
                  <a:schemeClr val="bg1"/>
                </a:solidFill>
              </a:rPr>
              <a:t>Résultats de la cure CHIVA </a:t>
            </a:r>
          </a:p>
          <a:p>
            <a:pPr algn="ctr" eaLnBrk="0" hangingPunct="0"/>
            <a:r>
              <a:rPr lang="fr-FR" sz="2000" b="1" u="sng">
                <a:solidFill>
                  <a:schemeClr val="bg1"/>
                </a:solidFill>
              </a:rPr>
              <a:t>nettement meilleurs que ceux du STRIPPING Sur</a:t>
            </a:r>
          </a:p>
          <a:p>
            <a:pPr algn="ctr" eaLnBrk="0" hangingPunct="0"/>
            <a:r>
              <a:rPr lang="fr-FR" sz="2000" b="1" u="sng">
                <a:solidFill>
                  <a:schemeClr val="bg1"/>
                </a:solidFill>
              </a:rPr>
              <a:t>les Varices, </a:t>
            </a:r>
          </a:p>
          <a:p>
            <a:pPr algn="ctr" eaLnBrk="0" hangingPunct="0"/>
            <a:r>
              <a:rPr lang="fr-FR" sz="2000" b="1" u="sng">
                <a:solidFill>
                  <a:schemeClr val="bg1"/>
                </a:solidFill>
              </a:rPr>
              <a:t>les Signes fonctionnels , </a:t>
            </a:r>
          </a:p>
          <a:p>
            <a:pPr algn="ctr" eaLnBrk="0" hangingPunct="0"/>
            <a:r>
              <a:rPr lang="fr-FR" sz="2000" b="1" u="sng">
                <a:solidFill>
                  <a:schemeClr val="bg1"/>
                </a:solidFill>
              </a:rPr>
              <a:t>l ’Esthétique et les Télangiectasies</a:t>
            </a:r>
            <a:endParaRPr lang="fr-FR" sz="2000" b="1" u="sng">
              <a:solidFill>
                <a:srgbClr val="FFFF66"/>
              </a:solidFill>
            </a:endParaRPr>
          </a:p>
          <a:p>
            <a:pPr algn="ctr" eaLnBrk="0" hangingPunct="0">
              <a:spcBef>
                <a:spcPct val="50000"/>
              </a:spcBef>
            </a:pPr>
            <a:r>
              <a:rPr lang="fr-FR" sz="2000" b="1">
                <a:solidFill>
                  <a:srgbClr val="FFFF66"/>
                </a:solidFill>
              </a:rPr>
              <a:t>CHIVA vs STRIPPING </a:t>
            </a:r>
          </a:p>
          <a:p>
            <a:pPr algn="ctr" eaLnBrk="0" hangingPunct="0">
              <a:spcBef>
                <a:spcPct val="50000"/>
              </a:spcBef>
            </a:pPr>
            <a:r>
              <a:rPr lang="fr-FR" sz="2000" b="1">
                <a:solidFill>
                  <a:srgbClr val="FFFF66"/>
                </a:solidFill>
              </a:rPr>
              <a:t>Réunion du collège français de pathologie vasculaire 1999 Paris</a:t>
            </a:r>
          </a:p>
          <a:p>
            <a:pPr algn="ctr" eaLnBrk="0" hangingPunct="0">
              <a:spcBef>
                <a:spcPct val="50000"/>
              </a:spcBef>
            </a:pPr>
            <a:r>
              <a:rPr lang="fr-FR" sz="2000" b="1">
                <a:solidFill>
                  <a:srgbClr val="FFFF66"/>
                </a:solidFill>
              </a:rPr>
              <a:t>( MAESO,JUAN &amp; Coll ) </a:t>
            </a:r>
          </a:p>
        </p:txBody>
      </p:sp>
      <p:sp>
        <p:nvSpPr>
          <p:cNvPr id="50179" name="Rectangle 3"/>
          <p:cNvSpPr>
            <a:spLocks noChangeArrowheads="1"/>
          </p:cNvSpPr>
          <p:nvPr/>
        </p:nvSpPr>
        <p:spPr bwMode="auto">
          <a:xfrm>
            <a:off x="533400" y="3200400"/>
            <a:ext cx="8001000" cy="1228725"/>
          </a:xfrm>
          <a:prstGeom prst="rect">
            <a:avLst/>
          </a:prstGeom>
          <a:solidFill>
            <a:srgbClr val="000066"/>
          </a:solidFill>
          <a:ln w="9525">
            <a:solidFill>
              <a:srgbClr val="FFFF66"/>
            </a:solidFill>
            <a:miter lim="800000"/>
            <a:headEnd/>
            <a:tailEnd/>
          </a:ln>
        </p:spPr>
        <p:txBody>
          <a:bodyPr lIns="0" tIns="0" rIns="0" bIns="0">
            <a:spAutoFit/>
          </a:bodyPr>
          <a:lstStyle/>
          <a:p>
            <a:pPr algn="ctr" eaLnBrk="0" hangingPunct="0"/>
            <a:r>
              <a:rPr lang="fr-FR" sz="2000" b="1">
                <a:solidFill>
                  <a:schemeClr val="bg1"/>
                </a:solidFill>
              </a:rPr>
              <a:t> </a:t>
            </a:r>
            <a:r>
              <a:rPr lang="fr-FR" sz="2000" b="1">
                <a:solidFill>
                  <a:srgbClr val="FFFF66"/>
                </a:solidFill>
              </a:rPr>
              <a:t>262 cures CHIVA à 6 ans</a:t>
            </a:r>
          </a:p>
          <a:p>
            <a:pPr algn="ctr" eaLnBrk="0" hangingPunct="0"/>
            <a:r>
              <a:rPr lang="fr-FR" sz="2000" b="1">
                <a:solidFill>
                  <a:schemeClr val="bg1"/>
                </a:solidFill>
              </a:rPr>
              <a:t>  </a:t>
            </a:r>
            <a:r>
              <a:rPr lang="fr-FR" sz="2000" b="1" u="sng">
                <a:solidFill>
                  <a:schemeClr val="bg1"/>
                </a:solidFill>
              </a:rPr>
              <a:t>80% de longueur des troncs saphéniens</a:t>
            </a:r>
            <a:r>
              <a:rPr lang="fr-FR" sz="2000" b="1">
                <a:solidFill>
                  <a:schemeClr val="bg1"/>
                </a:solidFill>
              </a:rPr>
              <a:t>  </a:t>
            </a:r>
          </a:p>
          <a:p>
            <a:pPr algn="ctr" eaLnBrk="0" hangingPunct="0"/>
            <a:r>
              <a:rPr lang="fr-FR" sz="2000" b="1">
                <a:solidFill>
                  <a:schemeClr val="bg1"/>
                </a:solidFill>
              </a:rPr>
              <a:t>  préservés et utilisables pour pontage</a:t>
            </a:r>
          </a:p>
          <a:p>
            <a:pPr algn="ctr" eaLnBrk="0" hangingPunct="0"/>
            <a:r>
              <a:rPr lang="fr-FR" sz="2000" b="1">
                <a:solidFill>
                  <a:schemeClr val="bg1"/>
                </a:solidFill>
              </a:rPr>
              <a:t>( Bailly : UPDATE CHIVA Florence 1998)</a:t>
            </a:r>
          </a:p>
        </p:txBody>
      </p:sp>
      <p:sp>
        <p:nvSpPr>
          <p:cNvPr id="50180" name="Text Box 4"/>
          <p:cNvSpPr txBox="1">
            <a:spLocks noChangeArrowheads="1"/>
          </p:cNvSpPr>
          <p:nvPr/>
        </p:nvSpPr>
        <p:spPr bwMode="auto">
          <a:xfrm>
            <a:off x="533400" y="4495800"/>
            <a:ext cx="8001000" cy="2082800"/>
          </a:xfrm>
          <a:prstGeom prst="rect">
            <a:avLst/>
          </a:prstGeom>
          <a:solidFill>
            <a:srgbClr val="000066"/>
          </a:solidFill>
          <a:ln w="9525">
            <a:solidFill>
              <a:srgbClr val="FFFF66"/>
            </a:solidFill>
            <a:miter lim="800000"/>
            <a:headEnd/>
            <a:tailEnd/>
          </a:ln>
          <a:effectLst/>
        </p:spPr>
        <p:txBody>
          <a:bodyPr>
            <a:spAutoFit/>
          </a:bodyPr>
          <a:lstStyle/>
          <a:p>
            <a:pPr algn="ctr" eaLnBrk="0" hangingPunct="0">
              <a:spcBef>
                <a:spcPct val="50000"/>
              </a:spcBef>
            </a:pPr>
            <a:r>
              <a:rPr lang="fr-FR" sz="2000" b="1">
                <a:solidFill>
                  <a:srgbClr val="FFFF66"/>
                </a:solidFill>
              </a:rPr>
              <a:t>Calibre et épaisseur intima-média de la saphène interne</a:t>
            </a:r>
          </a:p>
          <a:p>
            <a:pPr algn="ctr" eaLnBrk="0" hangingPunct="0">
              <a:spcBef>
                <a:spcPct val="50000"/>
              </a:spcBef>
            </a:pPr>
            <a:r>
              <a:rPr lang="fr-FR" sz="2000" b="1">
                <a:solidFill>
                  <a:srgbClr val="FFFF66"/>
                </a:solidFill>
              </a:rPr>
              <a:t>Résultats à 3 ans</a:t>
            </a:r>
          </a:p>
          <a:p>
            <a:pPr algn="ctr" eaLnBrk="0" hangingPunct="0"/>
            <a:r>
              <a:rPr lang="fr-FR" sz="2000" b="1" u="sng">
                <a:solidFill>
                  <a:schemeClr val="bg1"/>
                </a:solidFill>
              </a:rPr>
              <a:t>Normalisation des calibre et épaisseur intima-média</a:t>
            </a:r>
            <a:endParaRPr lang="fr-FR" sz="2000" b="1">
              <a:solidFill>
                <a:srgbClr val="FFFF66"/>
              </a:solidFill>
            </a:endParaRPr>
          </a:p>
          <a:p>
            <a:pPr algn="ctr" eaLnBrk="0" hangingPunct="0">
              <a:spcBef>
                <a:spcPct val="50000"/>
              </a:spcBef>
            </a:pPr>
            <a:r>
              <a:rPr lang="fr-FR" sz="2000" b="1">
                <a:solidFill>
                  <a:srgbClr val="FFFF66"/>
                </a:solidFill>
              </a:rPr>
              <a:t>V réunion de l ’Association Européenne CHIVA Paranà Argentine 1998</a:t>
            </a:r>
          </a:p>
          <a:p>
            <a:pPr algn="ctr" eaLnBrk="0" hangingPunct="0">
              <a:spcBef>
                <a:spcPct val="50000"/>
              </a:spcBef>
            </a:pPr>
            <a:r>
              <a:rPr lang="fr-FR" sz="2000" b="1">
                <a:solidFill>
                  <a:srgbClr val="FFFF66"/>
                </a:solidFill>
              </a:rPr>
              <a:t>(CAILLARD, BAHNINI)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out)">
                                      <p:cBhvr>
                                        <p:cTn id="7" dur="500"/>
                                        <p:tgtEl>
                                          <p:spTgt spid="50179"/>
                                        </p:tgtEl>
                                      </p:cBhvr>
                                    </p:animEffect>
                                  </p:childTnLst>
                                  <p:subTnLst>
                                    <p:audio>
                                      <p:cMediaNode>
                                        <p:cTn display="0" masterRel="sameClick">
                                          <p:stCondLst>
                                            <p:cond evt="begin" delay="0">
                                              <p:tn val="5"/>
                                            </p:cond>
                                          </p:stCondLst>
                                          <p:endCondLst>
                                            <p:cond evt="onStopAudio" delay="0">
                                              <p:tgtEl>
                                                <p:sldTgt/>
                                              </p:tgtEl>
                                            </p:cond>
                                          </p:endCondLst>
                                        </p:cTn>
                                        <p:tgtEl>
                                          <p:sndTgt r:embed="rId2" name="APPPHOTO.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box(out)">
                                      <p:cBhvr>
                                        <p:cTn id="12" dur="500"/>
                                        <p:tgtEl>
                                          <p:spTgt spid="50180"/>
                                        </p:tgtEl>
                                      </p:cBhvr>
                                    </p:animEffect>
                                  </p:childTnLst>
                                  <p:subTnLst>
                                    <p:audio>
                                      <p:cMediaNode>
                                        <p:cTn display="0" masterRel="sameClick">
                                          <p:stCondLst>
                                            <p:cond evt="begin" delay="0">
                                              <p:tn val="10"/>
                                            </p:cond>
                                          </p:stCondLst>
                                          <p:endCondLst>
                                            <p:cond evt="onStopAudio" delay="0">
                                              <p:tgtEl>
                                                <p:sldTgt/>
                                              </p:tgtEl>
                                            </p:cond>
                                          </p:endCondLst>
                                        </p:cTn>
                                        <p:tgtEl>
                                          <p:sndTgt r:embed="rId2" name="APPPH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autoUpdateAnimBg="0"/>
      <p:bldP spid="50180"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25500" y="6103938"/>
            <a:ext cx="1905000" cy="457200"/>
          </a:xfrm>
          <a:prstGeom prst="rect">
            <a:avLst/>
          </a:prstGeom>
          <a:noFill/>
          <a:ln w="12700">
            <a:noFill/>
            <a:miter lim="800000"/>
            <a:headEnd/>
            <a:tailEnd/>
          </a:ln>
          <a:effectLst/>
        </p:spPr>
        <p:txBody>
          <a:bodyPr wrap="none" anchor="ctr"/>
          <a:lstStyle/>
          <a:p>
            <a:endParaRPr lang="it-IT"/>
          </a:p>
        </p:txBody>
      </p:sp>
      <p:sp>
        <p:nvSpPr>
          <p:cNvPr id="51203" name="Rectangle 3"/>
          <p:cNvSpPr>
            <a:spLocks noChangeArrowheads="1"/>
          </p:cNvSpPr>
          <p:nvPr/>
        </p:nvSpPr>
        <p:spPr bwMode="auto">
          <a:xfrm>
            <a:off x="3263900" y="6103938"/>
            <a:ext cx="2895600" cy="457200"/>
          </a:xfrm>
          <a:prstGeom prst="rect">
            <a:avLst/>
          </a:prstGeom>
          <a:noFill/>
          <a:ln w="12700">
            <a:noFill/>
            <a:miter lim="800000"/>
            <a:headEnd/>
            <a:tailEnd/>
          </a:ln>
          <a:effectLst/>
        </p:spPr>
        <p:txBody>
          <a:bodyPr wrap="none" anchor="ctr"/>
          <a:lstStyle/>
          <a:p>
            <a:endParaRPr lang="it-IT"/>
          </a:p>
        </p:txBody>
      </p:sp>
      <p:sp>
        <p:nvSpPr>
          <p:cNvPr id="51204" name="Rectangle 4"/>
          <p:cNvSpPr>
            <a:spLocks noChangeArrowheads="1"/>
          </p:cNvSpPr>
          <p:nvPr/>
        </p:nvSpPr>
        <p:spPr bwMode="auto">
          <a:xfrm>
            <a:off x="2971800" y="608013"/>
            <a:ext cx="3482975" cy="557212"/>
          </a:xfrm>
          <a:prstGeom prst="rect">
            <a:avLst/>
          </a:prstGeom>
          <a:solidFill>
            <a:srgbClr val="0000CC"/>
          </a:solidFill>
          <a:ln w="9525">
            <a:noFill/>
            <a:miter lim="800000"/>
            <a:headEnd/>
            <a:tailEnd/>
          </a:ln>
        </p:spPr>
        <p:txBody>
          <a:bodyPr wrap="none" lIns="0" tIns="0" rIns="0" bIns="0">
            <a:spAutoFit/>
          </a:bodyPr>
          <a:lstStyle/>
          <a:p>
            <a:pPr eaLnBrk="0" hangingPunct="0"/>
            <a:r>
              <a:rPr lang="fr-FR" sz="3300" b="1">
                <a:solidFill>
                  <a:srgbClr val="000000"/>
                </a:solidFill>
                <a:latin typeface="Arial" charset="0"/>
              </a:rPr>
              <a:t>Stripping-CHIVA</a:t>
            </a:r>
            <a:endParaRPr lang="fr-FR"/>
          </a:p>
        </p:txBody>
      </p:sp>
      <p:sp>
        <p:nvSpPr>
          <p:cNvPr id="51205" name="Rectangle 5"/>
          <p:cNvSpPr>
            <a:spLocks noChangeArrowheads="1"/>
          </p:cNvSpPr>
          <p:nvPr/>
        </p:nvSpPr>
        <p:spPr bwMode="auto">
          <a:xfrm>
            <a:off x="2922588" y="558800"/>
            <a:ext cx="3482975" cy="557213"/>
          </a:xfrm>
          <a:prstGeom prst="rect">
            <a:avLst/>
          </a:prstGeom>
          <a:solidFill>
            <a:srgbClr val="0000CC"/>
          </a:solidFill>
          <a:ln w="9525">
            <a:noFill/>
            <a:miter lim="800000"/>
            <a:headEnd/>
            <a:tailEnd/>
          </a:ln>
        </p:spPr>
        <p:txBody>
          <a:bodyPr wrap="none" lIns="0" tIns="0" rIns="0" bIns="0">
            <a:spAutoFit/>
          </a:bodyPr>
          <a:lstStyle/>
          <a:p>
            <a:pPr eaLnBrk="0" hangingPunct="0"/>
            <a:r>
              <a:rPr lang="fr-FR" sz="3300" b="1">
                <a:solidFill>
                  <a:srgbClr val="00FF00"/>
                </a:solidFill>
                <a:latin typeface="Arial" charset="0"/>
              </a:rPr>
              <a:t>Stripping-CHIVA</a:t>
            </a:r>
            <a:endParaRPr lang="fr-FR"/>
          </a:p>
        </p:txBody>
      </p:sp>
      <p:sp>
        <p:nvSpPr>
          <p:cNvPr id="51206" name="Line 6"/>
          <p:cNvSpPr>
            <a:spLocks noChangeShapeType="1"/>
          </p:cNvSpPr>
          <p:nvPr/>
        </p:nvSpPr>
        <p:spPr bwMode="auto">
          <a:xfrm>
            <a:off x="1220788" y="4902200"/>
            <a:ext cx="6724650" cy="1588"/>
          </a:xfrm>
          <a:prstGeom prst="line">
            <a:avLst/>
          </a:prstGeom>
          <a:noFill/>
          <a:ln w="0">
            <a:solidFill>
              <a:srgbClr val="FFFFFF"/>
            </a:solidFill>
            <a:prstDash val="sysDot"/>
            <a:round/>
            <a:headEnd/>
            <a:tailEnd/>
          </a:ln>
        </p:spPr>
        <p:txBody>
          <a:bodyPr/>
          <a:lstStyle/>
          <a:p>
            <a:endParaRPr lang="it-IT"/>
          </a:p>
        </p:txBody>
      </p:sp>
      <p:sp>
        <p:nvSpPr>
          <p:cNvPr id="51207" name="Line 7"/>
          <p:cNvSpPr>
            <a:spLocks noChangeShapeType="1"/>
          </p:cNvSpPr>
          <p:nvPr/>
        </p:nvSpPr>
        <p:spPr bwMode="auto">
          <a:xfrm>
            <a:off x="1220788" y="4216400"/>
            <a:ext cx="6724650" cy="1588"/>
          </a:xfrm>
          <a:prstGeom prst="line">
            <a:avLst/>
          </a:prstGeom>
          <a:noFill/>
          <a:ln w="0">
            <a:solidFill>
              <a:srgbClr val="FFFFFF"/>
            </a:solidFill>
            <a:prstDash val="sysDot"/>
            <a:round/>
            <a:headEnd/>
            <a:tailEnd/>
          </a:ln>
        </p:spPr>
        <p:txBody>
          <a:bodyPr/>
          <a:lstStyle/>
          <a:p>
            <a:endParaRPr lang="it-IT"/>
          </a:p>
        </p:txBody>
      </p:sp>
      <p:sp>
        <p:nvSpPr>
          <p:cNvPr id="51208" name="Line 8"/>
          <p:cNvSpPr>
            <a:spLocks noChangeShapeType="1"/>
          </p:cNvSpPr>
          <p:nvPr/>
        </p:nvSpPr>
        <p:spPr bwMode="auto">
          <a:xfrm>
            <a:off x="1220788" y="3530600"/>
            <a:ext cx="6724650" cy="1588"/>
          </a:xfrm>
          <a:prstGeom prst="line">
            <a:avLst/>
          </a:prstGeom>
          <a:noFill/>
          <a:ln w="0">
            <a:solidFill>
              <a:srgbClr val="FFFFFF"/>
            </a:solidFill>
            <a:prstDash val="sysDot"/>
            <a:round/>
            <a:headEnd/>
            <a:tailEnd/>
          </a:ln>
        </p:spPr>
        <p:txBody>
          <a:bodyPr/>
          <a:lstStyle/>
          <a:p>
            <a:endParaRPr lang="it-IT"/>
          </a:p>
        </p:txBody>
      </p:sp>
      <p:sp>
        <p:nvSpPr>
          <p:cNvPr id="51209" name="Line 9"/>
          <p:cNvSpPr>
            <a:spLocks noChangeShapeType="1"/>
          </p:cNvSpPr>
          <p:nvPr/>
        </p:nvSpPr>
        <p:spPr bwMode="auto">
          <a:xfrm>
            <a:off x="1220788" y="2844800"/>
            <a:ext cx="6724650" cy="1588"/>
          </a:xfrm>
          <a:prstGeom prst="line">
            <a:avLst/>
          </a:prstGeom>
          <a:noFill/>
          <a:ln w="0">
            <a:solidFill>
              <a:srgbClr val="FFFFFF"/>
            </a:solidFill>
            <a:prstDash val="sysDot"/>
            <a:round/>
            <a:headEnd/>
            <a:tailEnd/>
          </a:ln>
        </p:spPr>
        <p:txBody>
          <a:bodyPr/>
          <a:lstStyle/>
          <a:p>
            <a:endParaRPr lang="it-IT"/>
          </a:p>
        </p:txBody>
      </p:sp>
      <p:sp>
        <p:nvSpPr>
          <p:cNvPr id="51210" name="Line 10"/>
          <p:cNvSpPr>
            <a:spLocks noChangeShapeType="1"/>
          </p:cNvSpPr>
          <p:nvPr/>
        </p:nvSpPr>
        <p:spPr bwMode="auto">
          <a:xfrm>
            <a:off x="1220788" y="2157413"/>
            <a:ext cx="6724650" cy="1587"/>
          </a:xfrm>
          <a:prstGeom prst="line">
            <a:avLst/>
          </a:prstGeom>
          <a:noFill/>
          <a:ln w="0">
            <a:solidFill>
              <a:srgbClr val="FFFFFF"/>
            </a:solidFill>
            <a:prstDash val="sysDot"/>
            <a:round/>
            <a:headEnd/>
            <a:tailEnd/>
          </a:ln>
        </p:spPr>
        <p:txBody>
          <a:bodyPr/>
          <a:lstStyle/>
          <a:p>
            <a:endParaRPr lang="it-IT"/>
          </a:p>
        </p:txBody>
      </p:sp>
      <p:sp>
        <p:nvSpPr>
          <p:cNvPr id="51211" name="Line 11"/>
          <p:cNvSpPr>
            <a:spLocks noChangeShapeType="1"/>
          </p:cNvSpPr>
          <p:nvPr/>
        </p:nvSpPr>
        <p:spPr bwMode="auto">
          <a:xfrm>
            <a:off x="1220788" y="1471613"/>
            <a:ext cx="6724650" cy="1587"/>
          </a:xfrm>
          <a:prstGeom prst="line">
            <a:avLst/>
          </a:prstGeom>
          <a:noFill/>
          <a:ln w="0">
            <a:solidFill>
              <a:srgbClr val="FFFFFF"/>
            </a:solidFill>
            <a:prstDash val="sysDot"/>
            <a:round/>
            <a:headEnd/>
            <a:tailEnd/>
          </a:ln>
        </p:spPr>
        <p:txBody>
          <a:bodyPr/>
          <a:lstStyle/>
          <a:p>
            <a:endParaRPr lang="it-IT"/>
          </a:p>
        </p:txBody>
      </p:sp>
      <p:sp>
        <p:nvSpPr>
          <p:cNvPr id="51212" name="Freeform 12"/>
          <p:cNvSpPr>
            <a:spLocks/>
          </p:cNvSpPr>
          <p:nvPr/>
        </p:nvSpPr>
        <p:spPr bwMode="auto">
          <a:xfrm>
            <a:off x="1120775" y="3467100"/>
            <a:ext cx="200025" cy="201613"/>
          </a:xfrm>
          <a:custGeom>
            <a:avLst/>
            <a:gdLst/>
            <a:ahLst/>
            <a:cxnLst>
              <a:cxn ang="0">
                <a:pos x="179" y="0"/>
              </a:cxn>
              <a:cxn ang="0">
                <a:pos x="179" y="182"/>
              </a:cxn>
              <a:cxn ang="0">
                <a:pos x="0" y="182"/>
              </a:cxn>
              <a:cxn ang="0">
                <a:pos x="0" y="202"/>
              </a:cxn>
              <a:cxn ang="0">
                <a:pos x="179" y="202"/>
              </a:cxn>
              <a:cxn ang="0">
                <a:pos x="179" y="383"/>
              </a:cxn>
              <a:cxn ang="0">
                <a:pos x="199" y="383"/>
              </a:cxn>
              <a:cxn ang="0">
                <a:pos x="199" y="202"/>
              </a:cxn>
              <a:cxn ang="0">
                <a:pos x="378" y="202"/>
              </a:cxn>
              <a:cxn ang="0">
                <a:pos x="378" y="182"/>
              </a:cxn>
              <a:cxn ang="0">
                <a:pos x="199" y="182"/>
              </a:cxn>
              <a:cxn ang="0">
                <a:pos x="199" y="0"/>
              </a:cxn>
              <a:cxn ang="0">
                <a:pos x="179" y="0"/>
              </a:cxn>
            </a:cxnLst>
            <a:rect l="0" t="0" r="r" b="b"/>
            <a:pathLst>
              <a:path w="378" h="383">
                <a:moveTo>
                  <a:pt x="179" y="0"/>
                </a:moveTo>
                <a:lnTo>
                  <a:pt x="179" y="182"/>
                </a:lnTo>
                <a:lnTo>
                  <a:pt x="0" y="182"/>
                </a:lnTo>
                <a:lnTo>
                  <a:pt x="0" y="202"/>
                </a:lnTo>
                <a:lnTo>
                  <a:pt x="179" y="202"/>
                </a:lnTo>
                <a:lnTo>
                  <a:pt x="179" y="383"/>
                </a:lnTo>
                <a:lnTo>
                  <a:pt x="199" y="383"/>
                </a:lnTo>
                <a:lnTo>
                  <a:pt x="199" y="202"/>
                </a:lnTo>
                <a:lnTo>
                  <a:pt x="378" y="202"/>
                </a:lnTo>
                <a:lnTo>
                  <a:pt x="378" y="182"/>
                </a:lnTo>
                <a:lnTo>
                  <a:pt x="199" y="182"/>
                </a:lnTo>
                <a:lnTo>
                  <a:pt x="199" y="0"/>
                </a:lnTo>
                <a:lnTo>
                  <a:pt x="179" y="0"/>
                </a:lnTo>
                <a:close/>
              </a:path>
            </a:pathLst>
          </a:custGeom>
          <a:solidFill>
            <a:srgbClr val="0000CC"/>
          </a:solidFill>
          <a:ln w="9525">
            <a:noFill/>
            <a:round/>
            <a:headEnd/>
            <a:tailEnd/>
          </a:ln>
        </p:spPr>
        <p:txBody>
          <a:bodyPr/>
          <a:lstStyle/>
          <a:p>
            <a:endParaRPr lang="it-IT"/>
          </a:p>
        </p:txBody>
      </p:sp>
      <p:sp>
        <p:nvSpPr>
          <p:cNvPr id="51213" name="Freeform 13"/>
          <p:cNvSpPr>
            <a:spLocks/>
          </p:cNvSpPr>
          <p:nvPr/>
        </p:nvSpPr>
        <p:spPr bwMode="auto">
          <a:xfrm>
            <a:off x="7845425" y="4797425"/>
            <a:ext cx="200025" cy="201613"/>
          </a:xfrm>
          <a:custGeom>
            <a:avLst/>
            <a:gdLst/>
            <a:ahLst/>
            <a:cxnLst>
              <a:cxn ang="0">
                <a:pos x="179" y="0"/>
              </a:cxn>
              <a:cxn ang="0">
                <a:pos x="179" y="182"/>
              </a:cxn>
              <a:cxn ang="0">
                <a:pos x="0" y="182"/>
              </a:cxn>
              <a:cxn ang="0">
                <a:pos x="0" y="201"/>
              </a:cxn>
              <a:cxn ang="0">
                <a:pos x="179" y="201"/>
              </a:cxn>
              <a:cxn ang="0">
                <a:pos x="179" y="383"/>
              </a:cxn>
              <a:cxn ang="0">
                <a:pos x="199" y="383"/>
              </a:cxn>
              <a:cxn ang="0">
                <a:pos x="199" y="201"/>
              </a:cxn>
              <a:cxn ang="0">
                <a:pos x="378" y="201"/>
              </a:cxn>
              <a:cxn ang="0">
                <a:pos x="378" y="182"/>
              </a:cxn>
              <a:cxn ang="0">
                <a:pos x="199" y="182"/>
              </a:cxn>
              <a:cxn ang="0">
                <a:pos x="199" y="0"/>
              </a:cxn>
              <a:cxn ang="0">
                <a:pos x="179" y="0"/>
              </a:cxn>
            </a:cxnLst>
            <a:rect l="0" t="0" r="r" b="b"/>
            <a:pathLst>
              <a:path w="378" h="383">
                <a:moveTo>
                  <a:pt x="179" y="0"/>
                </a:moveTo>
                <a:lnTo>
                  <a:pt x="179" y="182"/>
                </a:lnTo>
                <a:lnTo>
                  <a:pt x="0" y="182"/>
                </a:lnTo>
                <a:lnTo>
                  <a:pt x="0" y="201"/>
                </a:lnTo>
                <a:lnTo>
                  <a:pt x="179" y="201"/>
                </a:lnTo>
                <a:lnTo>
                  <a:pt x="179" y="383"/>
                </a:lnTo>
                <a:lnTo>
                  <a:pt x="199" y="383"/>
                </a:lnTo>
                <a:lnTo>
                  <a:pt x="199" y="201"/>
                </a:lnTo>
                <a:lnTo>
                  <a:pt x="378" y="201"/>
                </a:lnTo>
                <a:lnTo>
                  <a:pt x="378" y="182"/>
                </a:lnTo>
                <a:lnTo>
                  <a:pt x="199" y="182"/>
                </a:lnTo>
                <a:lnTo>
                  <a:pt x="199" y="0"/>
                </a:lnTo>
                <a:lnTo>
                  <a:pt x="179" y="0"/>
                </a:lnTo>
                <a:close/>
              </a:path>
            </a:pathLst>
          </a:custGeom>
          <a:solidFill>
            <a:srgbClr val="0000CC"/>
          </a:solidFill>
          <a:ln w="9525">
            <a:noFill/>
            <a:round/>
            <a:headEnd/>
            <a:tailEnd/>
          </a:ln>
        </p:spPr>
        <p:txBody>
          <a:bodyPr/>
          <a:lstStyle/>
          <a:p>
            <a:endParaRPr lang="it-IT"/>
          </a:p>
        </p:txBody>
      </p:sp>
      <p:sp>
        <p:nvSpPr>
          <p:cNvPr id="51214" name="Line 14"/>
          <p:cNvSpPr>
            <a:spLocks noChangeShapeType="1"/>
          </p:cNvSpPr>
          <p:nvPr/>
        </p:nvSpPr>
        <p:spPr bwMode="auto">
          <a:xfrm>
            <a:off x="1220788" y="4902200"/>
            <a:ext cx="6724650" cy="1588"/>
          </a:xfrm>
          <a:prstGeom prst="line">
            <a:avLst/>
          </a:prstGeom>
          <a:noFill/>
          <a:ln w="0">
            <a:solidFill>
              <a:srgbClr val="FFFFFF"/>
            </a:solidFill>
            <a:round/>
            <a:headEnd/>
            <a:tailEnd/>
          </a:ln>
        </p:spPr>
        <p:txBody>
          <a:bodyPr/>
          <a:lstStyle/>
          <a:p>
            <a:endParaRPr lang="it-IT"/>
          </a:p>
        </p:txBody>
      </p:sp>
      <p:sp>
        <p:nvSpPr>
          <p:cNvPr id="51215" name="Line 15"/>
          <p:cNvSpPr>
            <a:spLocks noChangeShapeType="1"/>
          </p:cNvSpPr>
          <p:nvPr/>
        </p:nvSpPr>
        <p:spPr bwMode="auto">
          <a:xfrm>
            <a:off x="1220788" y="1471613"/>
            <a:ext cx="1587" cy="3430587"/>
          </a:xfrm>
          <a:prstGeom prst="line">
            <a:avLst/>
          </a:prstGeom>
          <a:noFill/>
          <a:ln w="0">
            <a:solidFill>
              <a:srgbClr val="FFFFFF"/>
            </a:solidFill>
            <a:round/>
            <a:headEnd/>
            <a:tailEnd/>
          </a:ln>
        </p:spPr>
        <p:txBody>
          <a:bodyPr/>
          <a:lstStyle/>
          <a:p>
            <a:endParaRPr lang="it-IT"/>
          </a:p>
        </p:txBody>
      </p:sp>
      <p:sp>
        <p:nvSpPr>
          <p:cNvPr id="51216" name="Rectangle 16"/>
          <p:cNvSpPr>
            <a:spLocks noChangeArrowheads="1"/>
          </p:cNvSpPr>
          <p:nvPr/>
        </p:nvSpPr>
        <p:spPr bwMode="auto">
          <a:xfrm>
            <a:off x="928688"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1990</a:t>
            </a:r>
            <a:endParaRPr lang="fr-FR"/>
          </a:p>
        </p:txBody>
      </p:sp>
      <p:sp>
        <p:nvSpPr>
          <p:cNvPr id="51217" name="Rectangle 17"/>
          <p:cNvSpPr>
            <a:spLocks noChangeArrowheads="1"/>
          </p:cNvSpPr>
          <p:nvPr/>
        </p:nvSpPr>
        <p:spPr bwMode="auto">
          <a:xfrm>
            <a:off x="1770063"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1991</a:t>
            </a:r>
            <a:endParaRPr lang="fr-FR"/>
          </a:p>
        </p:txBody>
      </p:sp>
      <p:sp>
        <p:nvSpPr>
          <p:cNvPr id="51218" name="Rectangle 18"/>
          <p:cNvSpPr>
            <a:spLocks noChangeArrowheads="1"/>
          </p:cNvSpPr>
          <p:nvPr/>
        </p:nvSpPr>
        <p:spPr bwMode="auto">
          <a:xfrm>
            <a:off x="2609850"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1992</a:t>
            </a:r>
            <a:endParaRPr lang="fr-FR"/>
          </a:p>
        </p:txBody>
      </p:sp>
      <p:sp>
        <p:nvSpPr>
          <p:cNvPr id="51219" name="Rectangle 19"/>
          <p:cNvSpPr>
            <a:spLocks noChangeArrowheads="1"/>
          </p:cNvSpPr>
          <p:nvPr/>
        </p:nvSpPr>
        <p:spPr bwMode="auto">
          <a:xfrm>
            <a:off x="3451225"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1993</a:t>
            </a:r>
            <a:endParaRPr lang="fr-FR"/>
          </a:p>
        </p:txBody>
      </p:sp>
      <p:sp>
        <p:nvSpPr>
          <p:cNvPr id="51220" name="Rectangle 20"/>
          <p:cNvSpPr>
            <a:spLocks noChangeArrowheads="1"/>
          </p:cNvSpPr>
          <p:nvPr/>
        </p:nvSpPr>
        <p:spPr bwMode="auto">
          <a:xfrm>
            <a:off x="4291013"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1994</a:t>
            </a:r>
            <a:endParaRPr lang="fr-FR"/>
          </a:p>
        </p:txBody>
      </p:sp>
      <p:sp>
        <p:nvSpPr>
          <p:cNvPr id="51221" name="Rectangle 21"/>
          <p:cNvSpPr>
            <a:spLocks noChangeArrowheads="1"/>
          </p:cNvSpPr>
          <p:nvPr/>
        </p:nvSpPr>
        <p:spPr bwMode="auto">
          <a:xfrm>
            <a:off x="5132388"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1995</a:t>
            </a:r>
            <a:endParaRPr lang="fr-FR"/>
          </a:p>
        </p:txBody>
      </p:sp>
      <p:sp>
        <p:nvSpPr>
          <p:cNvPr id="51222" name="Rectangle 22"/>
          <p:cNvSpPr>
            <a:spLocks noChangeArrowheads="1"/>
          </p:cNvSpPr>
          <p:nvPr/>
        </p:nvSpPr>
        <p:spPr bwMode="auto">
          <a:xfrm>
            <a:off x="5973763"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1996</a:t>
            </a:r>
            <a:endParaRPr lang="fr-FR"/>
          </a:p>
        </p:txBody>
      </p:sp>
      <p:sp>
        <p:nvSpPr>
          <p:cNvPr id="51223" name="Rectangle 23"/>
          <p:cNvSpPr>
            <a:spLocks noChangeArrowheads="1"/>
          </p:cNvSpPr>
          <p:nvPr/>
        </p:nvSpPr>
        <p:spPr bwMode="auto">
          <a:xfrm>
            <a:off x="6813550"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1997</a:t>
            </a:r>
            <a:endParaRPr lang="fr-FR"/>
          </a:p>
        </p:txBody>
      </p:sp>
      <p:sp>
        <p:nvSpPr>
          <p:cNvPr id="51224" name="Rectangle 24"/>
          <p:cNvSpPr>
            <a:spLocks noChangeArrowheads="1"/>
          </p:cNvSpPr>
          <p:nvPr/>
        </p:nvSpPr>
        <p:spPr bwMode="auto">
          <a:xfrm>
            <a:off x="7654925" y="5010150"/>
            <a:ext cx="7207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1998</a:t>
            </a:r>
            <a:endParaRPr lang="fr-FR"/>
          </a:p>
        </p:txBody>
      </p:sp>
      <p:sp>
        <p:nvSpPr>
          <p:cNvPr id="51225" name="Rectangle 25"/>
          <p:cNvSpPr>
            <a:spLocks noChangeArrowheads="1"/>
          </p:cNvSpPr>
          <p:nvPr/>
        </p:nvSpPr>
        <p:spPr bwMode="auto">
          <a:xfrm>
            <a:off x="923925" y="4746625"/>
            <a:ext cx="276225"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0</a:t>
            </a:r>
            <a:endParaRPr lang="fr-FR"/>
          </a:p>
        </p:txBody>
      </p:sp>
      <p:sp>
        <p:nvSpPr>
          <p:cNvPr id="51226" name="Rectangle 26"/>
          <p:cNvSpPr>
            <a:spLocks noChangeArrowheads="1"/>
          </p:cNvSpPr>
          <p:nvPr/>
        </p:nvSpPr>
        <p:spPr bwMode="auto">
          <a:xfrm>
            <a:off x="777875" y="4060825"/>
            <a:ext cx="423863"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50</a:t>
            </a:r>
            <a:endParaRPr lang="fr-FR"/>
          </a:p>
        </p:txBody>
      </p:sp>
      <p:sp>
        <p:nvSpPr>
          <p:cNvPr id="51227" name="Rectangle 27"/>
          <p:cNvSpPr>
            <a:spLocks noChangeArrowheads="1"/>
          </p:cNvSpPr>
          <p:nvPr/>
        </p:nvSpPr>
        <p:spPr bwMode="auto">
          <a:xfrm>
            <a:off x="633413" y="3375025"/>
            <a:ext cx="573087"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100</a:t>
            </a:r>
            <a:endParaRPr lang="fr-FR"/>
          </a:p>
        </p:txBody>
      </p:sp>
      <p:sp>
        <p:nvSpPr>
          <p:cNvPr id="51228" name="Rectangle 28"/>
          <p:cNvSpPr>
            <a:spLocks noChangeArrowheads="1"/>
          </p:cNvSpPr>
          <p:nvPr/>
        </p:nvSpPr>
        <p:spPr bwMode="auto">
          <a:xfrm>
            <a:off x="633413" y="2689225"/>
            <a:ext cx="573087"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150</a:t>
            </a:r>
            <a:endParaRPr lang="fr-FR"/>
          </a:p>
        </p:txBody>
      </p:sp>
      <p:sp>
        <p:nvSpPr>
          <p:cNvPr id="51229" name="Rectangle 29"/>
          <p:cNvSpPr>
            <a:spLocks noChangeArrowheads="1"/>
          </p:cNvSpPr>
          <p:nvPr/>
        </p:nvSpPr>
        <p:spPr bwMode="auto">
          <a:xfrm>
            <a:off x="633413" y="2003425"/>
            <a:ext cx="573087"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200</a:t>
            </a:r>
            <a:endParaRPr lang="fr-FR"/>
          </a:p>
        </p:txBody>
      </p:sp>
      <p:sp>
        <p:nvSpPr>
          <p:cNvPr id="51230" name="Rectangle 30"/>
          <p:cNvSpPr>
            <a:spLocks noChangeArrowheads="1"/>
          </p:cNvSpPr>
          <p:nvPr/>
        </p:nvSpPr>
        <p:spPr bwMode="auto">
          <a:xfrm>
            <a:off x="633413" y="1317625"/>
            <a:ext cx="573087" cy="354013"/>
          </a:xfrm>
          <a:prstGeom prst="rect">
            <a:avLst/>
          </a:prstGeom>
          <a:solidFill>
            <a:srgbClr val="0000CC"/>
          </a:solid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250</a:t>
            </a:r>
            <a:endParaRPr lang="fr-FR"/>
          </a:p>
        </p:txBody>
      </p:sp>
      <p:sp>
        <p:nvSpPr>
          <p:cNvPr id="51231" name="Rectangle 31"/>
          <p:cNvSpPr>
            <a:spLocks noChangeArrowheads="1"/>
          </p:cNvSpPr>
          <p:nvPr/>
        </p:nvSpPr>
        <p:spPr bwMode="auto">
          <a:xfrm>
            <a:off x="6232525" y="2784475"/>
            <a:ext cx="2073275" cy="806450"/>
          </a:xfrm>
          <a:prstGeom prst="rect">
            <a:avLst/>
          </a:prstGeom>
          <a:solidFill>
            <a:srgbClr val="0000CC"/>
          </a:solidFill>
          <a:ln w="0">
            <a:solidFill>
              <a:srgbClr val="FFFFAF"/>
            </a:solidFill>
            <a:miter lim="800000"/>
            <a:headEnd/>
            <a:tailEnd/>
          </a:ln>
        </p:spPr>
        <p:txBody>
          <a:bodyPr/>
          <a:lstStyle/>
          <a:p>
            <a:endParaRPr lang="it-IT"/>
          </a:p>
        </p:txBody>
      </p:sp>
      <p:grpSp>
        <p:nvGrpSpPr>
          <p:cNvPr id="2" name="Group 32"/>
          <p:cNvGrpSpPr>
            <a:grpSpLocks/>
          </p:cNvGrpSpPr>
          <p:nvPr/>
        </p:nvGrpSpPr>
        <p:grpSpPr bwMode="auto">
          <a:xfrm>
            <a:off x="1143000" y="1644650"/>
            <a:ext cx="6873875" cy="3328988"/>
            <a:chOff x="720" y="1036"/>
            <a:chExt cx="4330" cy="2097"/>
          </a:xfrm>
          <a:solidFill>
            <a:srgbClr val="0000CC"/>
          </a:solidFill>
        </p:grpSpPr>
        <p:sp>
          <p:nvSpPr>
            <p:cNvPr id="51233" name="Rectangle 33"/>
            <p:cNvSpPr>
              <a:spLocks noChangeArrowheads="1"/>
            </p:cNvSpPr>
            <p:nvPr/>
          </p:nvSpPr>
          <p:spPr bwMode="auto">
            <a:xfrm>
              <a:off x="4957" y="1036"/>
              <a:ext cx="93" cy="93"/>
            </a:xfrm>
            <a:prstGeom prst="rect">
              <a:avLst/>
            </a:prstGeom>
            <a:grpFill/>
            <a:ln w="9525">
              <a:noFill/>
              <a:miter lim="800000"/>
              <a:headEnd/>
              <a:tailEnd/>
            </a:ln>
          </p:spPr>
          <p:txBody>
            <a:bodyPr/>
            <a:lstStyle/>
            <a:p>
              <a:endParaRPr lang="it-IT"/>
            </a:p>
          </p:txBody>
        </p:sp>
        <p:sp>
          <p:nvSpPr>
            <p:cNvPr id="51234" name="Freeform 34"/>
            <p:cNvSpPr>
              <a:spLocks/>
            </p:cNvSpPr>
            <p:nvPr/>
          </p:nvSpPr>
          <p:spPr bwMode="auto">
            <a:xfrm>
              <a:off x="3977" y="2135"/>
              <a:ext cx="152" cy="1"/>
            </a:xfrm>
            <a:custGeom>
              <a:avLst/>
              <a:gdLst/>
              <a:ahLst/>
              <a:cxnLst>
                <a:cxn ang="0">
                  <a:pos x="0" y="0"/>
                </a:cxn>
                <a:cxn ang="0">
                  <a:pos x="229" y="0"/>
                </a:cxn>
                <a:cxn ang="0">
                  <a:pos x="458" y="0"/>
                </a:cxn>
              </a:cxnLst>
              <a:rect l="0" t="0" r="r" b="b"/>
              <a:pathLst>
                <a:path w="458">
                  <a:moveTo>
                    <a:pt x="0" y="0"/>
                  </a:moveTo>
                  <a:lnTo>
                    <a:pt x="229" y="0"/>
                  </a:lnTo>
                  <a:lnTo>
                    <a:pt x="458" y="0"/>
                  </a:lnTo>
                </a:path>
              </a:pathLst>
            </a:custGeom>
            <a:grpFill/>
            <a:ln w="46038">
              <a:solidFill>
                <a:srgbClr val="FF0000"/>
              </a:solidFill>
              <a:prstDash val="solid"/>
              <a:round/>
              <a:headEnd/>
              <a:tailEnd/>
            </a:ln>
          </p:spPr>
          <p:txBody>
            <a:bodyPr/>
            <a:lstStyle/>
            <a:p>
              <a:endParaRPr lang="it-IT"/>
            </a:p>
          </p:txBody>
        </p:sp>
        <p:grpSp>
          <p:nvGrpSpPr>
            <p:cNvPr id="3" name="Group 35"/>
            <p:cNvGrpSpPr>
              <a:grpSpLocks/>
            </p:cNvGrpSpPr>
            <p:nvPr/>
          </p:nvGrpSpPr>
          <p:grpSpPr bwMode="auto">
            <a:xfrm>
              <a:off x="720" y="1083"/>
              <a:ext cx="4285" cy="2050"/>
              <a:chOff x="720" y="1083"/>
              <a:chExt cx="4285" cy="2050"/>
            </a:xfrm>
            <a:grpFill/>
          </p:grpSpPr>
          <p:grpSp>
            <p:nvGrpSpPr>
              <p:cNvPr id="4" name="Group 36"/>
              <p:cNvGrpSpPr>
                <a:grpSpLocks/>
              </p:cNvGrpSpPr>
              <p:nvPr/>
            </p:nvGrpSpPr>
            <p:grpSpPr bwMode="auto">
              <a:xfrm>
                <a:off x="720" y="1083"/>
                <a:ext cx="4285" cy="2050"/>
                <a:chOff x="720" y="1083"/>
                <a:chExt cx="4285" cy="2050"/>
              </a:xfrm>
              <a:grpFill/>
            </p:grpSpPr>
            <p:sp>
              <p:nvSpPr>
                <p:cNvPr id="51237" name="Freeform 37"/>
                <p:cNvSpPr>
                  <a:spLocks/>
                </p:cNvSpPr>
                <p:nvPr/>
              </p:nvSpPr>
              <p:spPr bwMode="auto">
                <a:xfrm>
                  <a:off x="769" y="1083"/>
                  <a:ext cx="4236" cy="2005"/>
                </a:xfrm>
                <a:custGeom>
                  <a:avLst/>
                  <a:gdLst/>
                  <a:ahLst/>
                  <a:cxnLst>
                    <a:cxn ang="0">
                      <a:pos x="0" y="6015"/>
                    </a:cxn>
                    <a:cxn ang="0">
                      <a:pos x="1589" y="5912"/>
                    </a:cxn>
                    <a:cxn ang="0">
                      <a:pos x="3178" y="5496"/>
                    </a:cxn>
                    <a:cxn ang="0">
                      <a:pos x="4767" y="5004"/>
                    </a:cxn>
                    <a:cxn ang="0">
                      <a:pos x="6355" y="2567"/>
                    </a:cxn>
                    <a:cxn ang="0">
                      <a:pos x="7944" y="1270"/>
                    </a:cxn>
                    <a:cxn ang="0">
                      <a:pos x="9533" y="311"/>
                    </a:cxn>
                    <a:cxn ang="0">
                      <a:pos x="11122" y="233"/>
                    </a:cxn>
                    <a:cxn ang="0">
                      <a:pos x="12710" y="0"/>
                    </a:cxn>
                  </a:cxnLst>
                  <a:rect l="0" t="0" r="r" b="b"/>
                  <a:pathLst>
                    <a:path w="12710" h="6015">
                      <a:moveTo>
                        <a:pt x="0" y="6015"/>
                      </a:moveTo>
                      <a:lnTo>
                        <a:pt x="1589" y="5912"/>
                      </a:lnTo>
                      <a:lnTo>
                        <a:pt x="3178" y="5496"/>
                      </a:lnTo>
                      <a:lnTo>
                        <a:pt x="4767" y="5004"/>
                      </a:lnTo>
                      <a:lnTo>
                        <a:pt x="6355" y="2567"/>
                      </a:lnTo>
                      <a:lnTo>
                        <a:pt x="7944" y="1270"/>
                      </a:lnTo>
                      <a:lnTo>
                        <a:pt x="9533" y="311"/>
                      </a:lnTo>
                      <a:lnTo>
                        <a:pt x="11122" y="233"/>
                      </a:lnTo>
                      <a:lnTo>
                        <a:pt x="12710" y="0"/>
                      </a:lnTo>
                    </a:path>
                  </a:pathLst>
                </a:custGeom>
                <a:grpFill/>
                <a:ln w="46038">
                  <a:solidFill>
                    <a:srgbClr val="FF0000"/>
                  </a:solidFill>
                  <a:prstDash val="solid"/>
                  <a:round/>
                  <a:headEnd/>
                  <a:tailEnd/>
                </a:ln>
              </p:spPr>
              <p:txBody>
                <a:bodyPr/>
                <a:lstStyle/>
                <a:p>
                  <a:endParaRPr lang="it-IT"/>
                </a:p>
              </p:txBody>
            </p:sp>
            <p:sp>
              <p:nvSpPr>
                <p:cNvPr id="51238" name="Rectangle 38"/>
                <p:cNvSpPr>
                  <a:spLocks noChangeArrowheads="1"/>
                </p:cNvSpPr>
                <p:nvPr/>
              </p:nvSpPr>
              <p:spPr bwMode="auto">
                <a:xfrm>
                  <a:off x="720" y="3040"/>
                  <a:ext cx="93" cy="93"/>
                </a:xfrm>
                <a:prstGeom prst="rect">
                  <a:avLst/>
                </a:prstGeom>
                <a:grpFill/>
                <a:ln w="9525">
                  <a:noFill/>
                  <a:miter lim="800000"/>
                  <a:headEnd/>
                  <a:tailEnd/>
                </a:ln>
              </p:spPr>
              <p:txBody>
                <a:bodyPr/>
                <a:lstStyle/>
                <a:p>
                  <a:endParaRPr lang="it-IT"/>
                </a:p>
              </p:txBody>
            </p:sp>
            <p:sp>
              <p:nvSpPr>
                <p:cNvPr id="51239" name="Rectangle 39"/>
                <p:cNvSpPr>
                  <a:spLocks noChangeArrowheads="1"/>
                </p:cNvSpPr>
                <p:nvPr/>
              </p:nvSpPr>
              <p:spPr bwMode="auto">
                <a:xfrm>
                  <a:off x="1250" y="3006"/>
                  <a:ext cx="93" cy="93"/>
                </a:xfrm>
                <a:prstGeom prst="rect">
                  <a:avLst/>
                </a:prstGeom>
                <a:grpFill/>
                <a:ln w="9525">
                  <a:noFill/>
                  <a:miter lim="800000"/>
                  <a:headEnd/>
                  <a:tailEnd/>
                </a:ln>
              </p:spPr>
              <p:txBody>
                <a:bodyPr/>
                <a:lstStyle/>
                <a:p>
                  <a:endParaRPr lang="it-IT"/>
                </a:p>
              </p:txBody>
            </p:sp>
            <p:sp>
              <p:nvSpPr>
                <p:cNvPr id="51240" name="Rectangle 40"/>
                <p:cNvSpPr>
                  <a:spLocks noChangeArrowheads="1"/>
                </p:cNvSpPr>
                <p:nvPr/>
              </p:nvSpPr>
              <p:spPr bwMode="auto">
                <a:xfrm>
                  <a:off x="1779" y="2868"/>
                  <a:ext cx="94" cy="93"/>
                </a:xfrm>
                <a:prstGeom prst="rect">
                  <a:avLst/>
                </a:prstGeom>
                <a:grpFill/>
                <a:ln w="9525">
                  <a:noFill/>
                  <a:miter lim="800000"/>
                  <a:headEnd/>
                  <a:tailEnd/>
                </a:ln>
              </p:spPr>
              <p:txBody>
                <a:bodyPr/>
                <a:lstStyle/>
                <a:p>
                  <a:endParaRPr lang="it-IT"/>
                </a:p>
              </p:txBody>
            </p:sp>
            <p:sp>
              <p:nvSpPr>
                <p:cNvPr id="51241" name="Rectangle 41"/>
                <p:cNvSpPr>
                  <a:spLocks noChangeArrowheads="1"/>
                </p:cNvSpPr>
                <p:nvPr/>
              </p:nvSpPr>
              <p:spPr bwMode="auto">
                <a:xfrm>
                  <a:off x="2309" y="2703"/>
                  <a:ext cx="93" cy="93"/>
                </a:xfrm>
                <a:prstGeom prst="rect">
                  <a:avLst/>
                </a:prstGeom>
                <a:grpFill/>
                <a:ln w="9525">
                  <a:noFill/>
                  <a:miter lim="800000"/>
                  <a:headEnd/>
                  <a:tailEnd/>
                </a:ln>
              </p:spPr>
              <p:txBody>
                <a:bodyPr/>
                <a:lstStyle/>
                <a:p>
                  <a:endParaRPr lang="it-IT"/>
                </a:p>
              </p:txBody>
            </p:sp>
            <p:sp>
              <p:nvSpPr>
                <p:cNvPr id="51242" name="Rectangle 42"/>
                <p:cNvSpPr>
                  <a:spLocks noChangeArrowheads="1"/>
                </p:cNvSpPr>
                <p:nvPr/>
              </p:nvSpPr>
              <p:spPr bwMode="auto">
                <a:xfrm>
                  <a:off x="2839" y="1891"/>
                  <a:ext cx="93" cy="93"/>
                </a:xfrm>
                <a:prstGeom prst="rect">
                  <a:avLst/>
                </a:prstGeom>
                <a:grpFill/>
                <a:ln w="9525">
                  <a:noFill/>
                  <a:miter lim="800000"/>
                  <a:headEnd/>
                  <a:tailEnd/>
                </a:ln>
              </p:spPr>
              <p:txBody>
                <a:bodyPr/>
                <a:lstStyle/>
                <a:p>
                  <a:endParaRPr lang="it-IT"/>
                </a:p>
              </p:txBody>
            </p:sp>
            <p:sp>
              <p:nvSpPr>
                <p:cNvPr id="51243" name="Rectangle 43"/>
                <p:cNvSpPr>
                  <a:spLocks noChangeArrowheads="1"/>
                </p:cNvSpPr>
                <p:nvPr/>
              </p:nvSpPr>
              <p:spPr bwMode="auto">
                <a:xfrm>
                  <a:off x="3368" y="1459"/>
                  <a:ext cx="93" cy="93"/>
                </a:xfrm>
                <a:prstGeom prst="rect">
                  <a:avLst/>
                </a:prstGeom>
                <a:grpFill/>
                <a:ln w="9525">
                  <a:noFill/>
                  <a:miter lim="800000"/>
                  <a:headEnd/>
                  <a:tailEnd/>
                </a:ln>
              </p:spPr>
              <p:txBody>
                <a:bodyPr/>
                <a:lstStyle/>
                <a:p>
                  <a:endParaRPr lang="it-IT"/>
                </a:p>
              </p:txBody>
            </p:sp>
            <p:sp>
              <p:nvSpPr>
                <p:cNvPr id="51244" name="Rectangle 44"/>
                <p:cNvSpPr>
                  <a:spLocks noChangeArrowheads="1"/>
                </p:cNvSpPr>
                <p:nvPr/>
              </p:nvSpPr>
              <p:spPr bwMode="auto">
                <a:xfrm>
                  <a:off x="3898" y="1139"/>
                  <a:ext cx="93" cy="94"/>
                </a:xfrm>
                <a:prstGeom prst="rect">
                  <a:avLst/>
                </a:prstGeom>
                <a:grpFill/>
                <a:ln w="9525">
                  <a:noFill/>
                  <a:miter lim="800000"/>
                  <a:headEnd/>
                  <a:tailEnd/>
                </a:ln>
              </p:spPr>
              <p:txBody>
                <a:bodyPr/>
                <a:lstStyle/>
                <a:p>
                  <a:endParaRPr lang="it-IT"/>
                </a:p>
              </p:txBody>
            </p:sp>
            <p:sp>
              <p:nvSpPr>
                <p:cNvPr id="51245" name="Rectangle 45"/>
                <p:cNvSpPr>
                  <a:spLocks noChangeArrowheads="1"/>
                </p:cNvSpPr>
                <p:nvPr/>
              </p:nvSpPr>
              <p:spPr bwMode="auto">
                <a:xfrm>
                  <a:off x="4427" y="1113"/>
                  <a:ext cx="93" cy="94"/>
                </a:xfrm>
                <a:prstGeom prst="rect">
                  <a:avLst/>
                </a:prstGeom>
                <a:grpFill/>
                <a:ln w="9525">
                  <a:noFill/>
                  <a:miter lim="800000"/>
                  <a:headEnd/>
                  <a:tailEnd/>
                </a:ln>
              </p:spPr>
              <p:txBody>
                <a:bodyPr/>
                <a:lstStyle/>
                <a:p>
                  <a:endParaRPr lang="it-IT"/>
                </a:p>
              </p:txBody>
            </p:sp>
          </p:grpSp>
          <p:sp>
            <p:nvSpPr>
              <p:cNvPr id="51246" name="Rectangle 46"/>
              <p:cNvSpPr>
                <a:spLocks noChangeArrowheads="1"/>
              </p:cNvSpPr>
              <p:nvPr/>
            </p:nvSpPr>
            <p:spPr bwMode="auto">
              <a:xfrm>
                <a:off x="4155" y="2037"/>
                <a:ext cx="793" cy="202"/>
              </a:xfrm>
              <a:prstGeom prst="rect">
                <a:avLst/>
              </a:prstGeom>
              <a:grp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CHIVA/An</a:t>
                </a:r>
                <a:endParaRPr lang="fr-FR"/>
              </a:p>
            </p:txBody>
          </p:sp>
          <p:sp>
            <p:nvSpPr>
              <p:cNvPr id="51247" name="Rectangle 47"/>
              <p:cNvSpPr>
                <a:spLocks noChangeArrowheads="1"/>
              </p:cNvSpPr>
              <p:nvPr/>
            </p:nvSpPr>
            <p:spPr bwMode="auto">
              <a:xfrm>
                <a:off x="4004" y="2087"/>
                <a:ext cx="93" cy="93"/>
              </a:xfrm>
              <a:prstGeom prst="rect">
                <a:avLst/>
              </a:prstGeom>
              <a:grpFill/>
              <a:ln w="9525">
                <a:noFill/>
                <a:miter lim="800000"/>
                <a:headEnd/>
                <a:tailEnd/>
              </a:ln>
            </p:spPr>
            <p:txBody>
              <a:bodyPr/>
              <a:lstStyle/>
              <a:p>
                <a:endParaRPr lang="it-IT"/>
              </a:p>
            </p:txBody>
          </p:sp>
        </p:grpSp>
      </p:grpSp>
      <p:grpSp>
        <p:nvGrpSpPr>
          <p:cNvPr id="5" name="Group 48"/>
          <p:cNvGrpSpPr>
            <a:grpSpLocks/>
          </p:cNvGrpSpPr>
          <p:nvPr/>
        </p:nvGrpSpPr>
        <p:grpSpPr bwMode="auto">
          <a:xfrm>
            <a:off x="1220788" y="2832100"/>
            <a:ext cx="6977062" cy="2166938"/>
            <a:chOff x="769" y="1784"/>
            <a:chExt cx="4395" cy="1365"/>
          </a:xfrm>
          <a:solidFill>
            <a:srgbClr val="0000CC"/>
          </a:solidFill>
        </p:grpSpPr>
        <p:grpSp>
          <p:nvGrpSpPr>
            <p:cNvPr id="6" name="Group 49"/>
            <p:cNvGrpSpPr>
              <a:grpSpLocks/>
            </p:cNvGrpSpPr>
            <p:nvPr/>
          </p:nvGrpSpPr>
          <p:grpSpPr bwMode="auto">
            <a:xfrm>
              <a:off x="769" y="2250"/>
              <a:ext cx="4236" cy="899"/>
              <a:chOff x="769" y="2250"/>
              <a:chExt cx="4236" cy="899"/>
            </a:xfrm>
            <a:grpFill/>
          </p:grpSpPr>
          <p:sp>
            <p:nvSpPr>
              <p:cNvPr id="51250" name="Freeform 50"/>
              <p:cNvSpPr>
                <a:spLocks/>
              </p:cNvSpPr>
              <p:nvPr/>
            </p:nvSpPr>
            <p:spPr bwMode="auto">
              <a:xfrm>
                <a:off x="769" y="2250"/>
                <a:ext cx="4236" cy="838"/>
              </a:xfrm>
              <a:custGeom>
                <a:avLst/>
                <a:gdLst/>
                <a:ahLst/>
                <a:cxnLst>
                  <a:cxn ang="0">
                    <a:pos x="0" y="0"/>
                  </a:cxn>
                  <a:cxn ang="0">
                    <a:pos x="1589" y="207"/>
                  </a:cxn>
                  <a:cxn ang="0">
                    <a:pos x="3178" y="1633"/>
                  </a:cxn>
                  <a:cxn ang="0">
                    <a:pos x="4767" y="1686"/>
                  </a:cxn>
                  <a:cxn ang="0">
                    <a:pos x="6355" y="1945"/>
                  </a:cxn>
                  <a:cxn ang="0">
                    <a:pos x="7944" y="2463"/>
                  </a:cxn>
                  <a:cxn ang="0">
                    <a:pos x="9533" y="2515"/>
                  </a:cxn>
                  <a:cxn ang="0">
                    <a:pos x="11122" y="2515"/>
                  </a:cxn>
                  <a:cxn ang="0">
                    <a:pos x="12710" y="2515"/>
                  </a:cxn>
                </a:cxnLst>
                <a:rect l="0" t="0" r="r" b="b"/>
                <a:pathLst>
                  <a:path w="12710" h="2515">
                    <a:moveTo>
                      <a:pt x="0" y="0"/>
                    </a:moveTo>
                    <a:lnTo>
                      <a:pt x="1589" y="207"/>
                    </a:lnTo>
                    <a:lnTo>
                      <a:pt x="3178" y="1633"/>
                    </a:lnTo>
                    <a:lnTo>
                      <a:pt x="4767" y="1686"/>
                    </a:lnTo>
                    <a:lnTo>
                      <a:pt x="6355" y="1945"/>
                    </a:lnTo>
                    <a:lnTo>
                      <a:pt x="7944" y="2463"/>
                    </a:lnTo>
                    <a:lnTo>
                      <a:pt x="9533" y="2515"/>
                    </a:lnTo>
                    <a:lnTo>
                      <a:pt x="11122" y="2515"/>
                    </a:lnTo>
                    <a:lnTo>
                      <a:pt x="12710" y="2515"/>
                    </a:lnTo>
                  </a:path>
                </a:pathLst>
              </a:custGeom>
              <a:grpFill/>
              <a:ln w="46038">
                <a:solidFill>
                  <a:srgbClr val="FFFF00"/>
                </a:solidFill>
                <a:prstDash val="solid"/>
                <a:round/>
                <a:headEnd/>
                <a:tailEnd/>
              </a:ln>
            </p:spPr>
            <p:txBody>
              <a:bodyPr/>
              <a:lstStyle/>
              <a:p>
                <a:endParaRPr lang="it-IT"/>
              </a:p>
            </p:txBody>
          </p:sp>
          <p:sp>
            <p:nvSpPr>
              <p:cNvPr id="51251" name="Freeform 51"/>
              <p:cNvSpPr>
                <a:spLocks/>
              </p:cNvSpPr>
              <p:nvPr/>
            </p:nvSpPr>
            <p:spPr bwMode="auto">
              <a:xfrm>
                <a:off x="1235" y="2253"/>
                <a:ext cx="126" cy="127"/>
              </a:xfrm>
              <a:custGeom>
                <a:avLst/>
                <a:gdLst/>
                <a:ahLst/>
                <a:cxnLst>
                  <a:cxn ang="0">
                    <a:pos x="179" y="0"/>
                  </a:cxn>
                  <a:cxn ang="0">
                    <a:pos x="179" y="182"/>
                  </a:cxn>
                  <a:cxn ang="0">
                    <a:pos x="0" y="182"/>
                  </a:cxn>
                  <a:cxn ang="0">
                    <a:pos x="0" y="202"/>
                  </a:cxn>
                  <a:cxn ang="0">
                    <a:pos x="179" y="202"/>
                  </a:cxn>
                  <a:cxn ang="0">
                    <a:pos x="179" y="383"/>
                  </a:cxn>
                  <a:cxn ang="0">
                    <a:pos x="198" y="383"/>
                  </a:cxn>
                  <a:cxn ang="0">
                    <a:pos x="198" y="202"/>
                  </a:cxn>
                  <a:cxn ang="0">
                    <a:pos x="378" y="202"/>
                  </a:cxn>
                  <a:cxn ang="0">
                    <a:pos x="378" y="182"/>
                  </a:cxn>
                  <a:cxn ang="0">
                    <a:pos x="198" y="182"/>
                  </a:cxn>
                  <a:cxn ang="0">
                    <a:pos x="198" y="0"/>
                  </a:cxn>
                  <a:cxn ang="0">
                    <a:pos x="179" y="0"/>
                  </a:cxn>
                </a:cxnLst>
                <a:rect l="0" t="0" r="r" b="b"/>
                <a:pathLst>
                  <a:path w="378" h="383">
                    <a:moveTo>
                      <a:pt x="179" y="0"/>
                    </a:moveTo>
                    <a:lnTo>
                      <a:pt x="179" y="182"/>
                    </a:lnTo>
                    <a:lnTo>
                      <a:pt x="0" y="182"/>
                    </a:lnTo>
                    <a:lnTo>
                      <a:pt x="0" y="202"/>
                    </a:lnTo>
                    <a:lnTo>
                      <a:pt x="179" y="202"/>
                    </a:lnTo>
                    <a:lnTo>
                      <a:pt x="179" y="383"/>
                    </a:lnTo>
                    <a:lnTo>
                      <a:pt x="198" y="383"/>
                    </a:lnTo>
                    <a:lnTo>
                      <a:pt x="198" y="202"/>
                    </a:lnTo>
                    <a:lnTo>
                      <a:pt x="378" y="202"/>
                    </a:lnTo>
                    <a:lnTo>
                      <a:pt x="378" y="182"/>
                    </a:lnTo>
                    <a:lnTo>
                      <a:pt x="198" y="182"/>
                    </a:lnTo>
                    <a:lnTo>
                      <a:pt x="198" y="0"/>
                    </a:lnTo>
                    <a:lnTo>
                      <a:pt x="179" y="0"/>
                    </a:lnTo>
                    <a:close/>
                  </a:path>
                </a:pathLst>
              </a:custGeom>
              <a:grpFill/>
              <a:ln w="9525">
                <a:noFill/>
                <a:round/>
                <a:headEnd/>
                <a:tailEnd/>
              </a:ln>
            </p:spPr>
            <p:txBody>
              <a:bodyPr/>
              <a:lstStyle/>
              <a:p>
                <a:endParaRPr lang="it-IT"/>
              </a:p>
            </p:txBody>
          </p:sp>
          <p:sp>
            <p:nvSpPr>
              <p:cNvPr id="51252" name="Freeform 52"/>
              <p:cNvSpPr>
                <a:spLocks/>
              </p:cNvSpPr>
              <p:nvPr/>
            </p:nvSpPr>
            <p:spPr bwMode="auto">
              <a:xfrm>
                <a:off x="1765" y="2728"/>
                <a:ext cx="126" cy="128"/>
              </a:xfrm>
              <a:custGeom>
                <a:avLst/>
                <a:gdLst/>
                <a:ahLst/>
                <a:cxnLst>
                  <a:cxn ang="0">
                    <a:pos x="179" y="0"/>
                  </a:cxn>
                  <a:cxn ang="0">
                    <a:pos x="179" y="181"/>
                  </a:cxn>
                  <a:cxn ang="0">
                    <a:pos x="0" y="181"/>
                  </a:cxn>
                  <a:cxn ang="0">
                    <a:pos x="0" y="201"/>
                  </a:cxn>
                  <a:cxn ang="0">
                    <a:pos x="179" y="201"/>
                  </a:cxn>
                  <a:cxn ang="0">
                    <a:pos x="179" y="382"/>
                  </a:cxn>
                  <a:cxn ang="0">
                    <a:pos x="199" y="382"/>
                  </a:cxn>
                  <a:cxn ang="0">
                    <a:pos x="199" y="201"/>
                  </a:cxn>
                  <a:cxn ang="0">
                    <a:pos x="378" y="201"/>
                  </a:cxn>
                  <a:cxn ang="0">
                    <a:pos x="378" y="181"/>
                  </a:cxn>
                  <a:cxn ang="0">
                    <a:pos x="199" y="181"/>
                  </a:cxn>
                  <a:cxn ang="0">
                    <a:pos x="199" y="0"/>
                  </a:cxn>
                  <a:cxn ang="0">
                    <a:pos x="179" y="0"/>
                  </a:cxn>
                </a:cxnLst>
                <a:rect l="0" t="0" r="r" b="b"/>
                <a:pathLst>
                  <a:path w="378" h="382">
                    <a:moveTo>
                      <a:pt x="179" y="0"/>
                    </a:moveTo>
                    <a:lnTo>
                      <a:pt x="179" y="181"/>
                    </a:lnTo>
                    <a:lnTo>
                      <a:pt x="0" y="181"/>
                    </a:lnTo>
                    <a:lnTo>
                      <a:pt x="0" y="201"/>
                    </a:lnTo>
                    <a:lnTo>
                      <a:pt x="179" y="201"/>
                    </a:lnTo>
                    <a:lnTo>
                      <a:pt x="179" y="382"/>
                    </a:lnTo>
                    <a:lnTo>
                      <a:pt x="199" y="382"/>
                    </a:lnTo>
                    <a:lnTo>
                      <a:pt x="199" y="201"/>
                    </a:lnTo>
                    <a:lnTo>
                      <a:pt x="378" y="201"/>
                    </a:lnTo>
                    <a:lnTo>
                      <a:pt x="378" y="181"/>
                    </a:lnTo>
                    <a:lnTo>
                      <a:pt x="199" y="181"/>
                    </a:lnTo>
                    <a:lnTo>
                      <a:pt x="199" y="0"/>
                    </a:lnTo>
                    <a:lnTo>
                      <a:pt x="179" y="0"/>
                    </a:lnTo>
                    <a:close/>
                  </a:path>
                </a:pathLst>
              </a:custGeom>
              <a:grpFill/>
              <a:ln w="9525">
                <a:noFill/>
                <a:round/>
                <a:headEnd/>
                <a:tailEnd/>
              </a:ln>
            </p:spPr>
            <p:txBody>
              <a:bodyPr/>
              <a:lstStyle/>
              <a:p>
                <a:endParaRPr lang="it-IT"/>
              </a:p>
            </p:txBody>
          </p:sp>
          <p:sp>
            <p:nvSpPr>
              <p:cNvPr id="51253" name="Freeform 53"/>
              <p:cNvSpPr>
                <a:spLocks/>
              </p:cNvSpPr>
              <p:nvPr/>
            </p:nvSpPr>
            <p:spPr bwMode="auto">
              <a:xfrm>
                <a:off x="2294" y="2745"/>
                <a:ext cx="126" cy="128"/>
              </a:xfrm>
              <a:custGeom>
                <a:avLst/>
                <a:gdLst/>
                <a:ahLst/>
                <a:cxnLst>
                  <a:cxn ang="0">
                    <a:pos x="179" y="0"/>
                  </a:cxn>
                  <a:cxn ang="0">
                    <a:pos x="179" y="181"/>
                  </a:cxn>
                  <a:cxn ang="0">
                    <a:pos x="0" y="181"/>
                  </a:cxn>
                  <a:cxn ang="0">
                    <a:pos x="0" y="201"/>
                  </a:cxn>
                  <a:cxn ang="0">
                    <a:pos x="179" y="201"/>
                  </a:cxn>
                  <a:cxn ang="0">
                    <a:pos x="179" y="382"/>
                  </a:cxn>
                  <a:cxn ang="0">
                    <a:pos x="199" y="382"/>
                  </a:cxn>
                  <a:cxn ang="0">
                    <a:pos x="199" y="201"/>
                  </a:cxn>
                  <a:cxn ang="0">
                    <a:pos x="378" y="201"/>
                  </a:cxn>
                  <a:cxn ang="0">
                    <a:pos x="378" y="181"/>
                  </a:cxn>
                  <a:cxn ang="0">
                    <a:pos x="199" y="181"/>
                  </a:cxn>
                  <a:cxn ang="0">
                    <a:pos x="199" y="0"/>
                  </a:cxn>
                  <a:cxn ang="0">
                    <a:pos x="179" y="0"/>
                  </a:cxn>
                </a:cxnLst>
                <a:rect l="0" t="0" r="r" b="b"/>
                <a:pathLst>
                  <a:path w="378" h="382">
                    <a:moveTo>
                      <a:pt x="179" y="0"/>
                    </a:moveTo>
                    <a:lnTo>
                      <a:pt x="179" y="181"/>
                    </a:lnTo>
                    <a:lnTo>
                      <a:pt x="0" y="181"/>
                    </a:lnTo>
                    <a:lnTo>
                      <a:pt x="0" y="201"/>
                    </a:lnTo>
                    <a:lnTo>
                      <a:pt x="179" y="201"/>
                    </a:lnTo>
                    <a:lnTo>
                      <a:pt x="179" y="382"/>
                    </a:lnTo>
                    <a:lnTo>
                      <a:pt x="199" y="382"/>
                    </a:lnTo>
                    <a:lnTo>
                      <a:pt x="199" y="201"/>
                    </a:lnTo>
                    <a:lnTo>
                      <a:pt x="378" y="201"/>
                    </a:lnTo>
                    <a:lnTo>
                      <a:pt x="378" y="181"/>
                    </a:lnTo>
                    <a:lnTo>
                      <a:pt x="199" y="181"/>
                    </a:lnTo>
                    <a:lnTo>
                      <a:pt x="199" y="0"/>
                    </a:lnTo>
                    <a:lnTo>
                      <a:pt x="179" y="0"/>
                    </a:lnTo>
                    <a:close/>
                  </a:path>
                </a:pathLst>
              </a:custGeom>
              <a:grpFill/>
              <a:ln w="9525">
                <a:noFill/>
                <a:round/>
                <a:headEnd/>
                <a:tailEnd/>
              </a:ln>
            </p:spPr>
            <p:txBody>
              <a:bodyPr/>
              <a:lstStyle/>
              <a:p>
                <a:endParaRPr lang="it-IT"/>
              </a:p>
            </p:txBody>
          </p:sp>
          <p:sp>
            <p:nvSpPr>
              <p:cNvPr id="51254" name="Freeform 54"/>
              <p:cNvSpPr>
                <a:spLocks/>
              </p:cNvSpPr>
              <p:nvPr/>
            </p:nvSpPr>
            <p:spPr bwMode="auto">
              <a:xfrm>
                <a:off x="2824" y="2832"/>
                <a:ext cx="126" cy="127"/>
              </a:xfrm>
              <a:custGeom>
                <a:avLst/>
                <a:gdLst/>
                <a:ahLst/>
                <a:cxnLst>
                  <a:cxn ang="0">
                    <a:pos x="179" y="0"/>
                  </a:cxn>
                  <a:cxn ang="0">
                    <a:pos x="179" y="182"/>
                  </a:cxn>
                  <a:cxn ang="0">
                    <a:pos x="0" y="182"/>
                  </a:cxn>
                  <a:cxn ang="0">
                    <a:pos x="0" y="201"/>
                  </a:cxn>
                  <a:cxn ang="0">
                    <a:pos x="179" y="201"/>
                  </a:cxn>
                  <a:cxn ang="0">
                    <a:pos x="179" y="383"/>
                  </a:cxn>
                  <a:cxn ang="0">
                    <a:pos x="199" y="383"/>
                  </a:cxn>
                  <a:cxn ang="0">
                    <a:pos x="199" y="201"/>
                  </a:cxn>
                  <a:cxn ang="0">
                    <a:pos x="378" y="201"/>
                  </a:cxn>
                  <a:cxn ang="0">
                    <a:pos x="378" y="182"/>
                  </a:cxn>
                  <a:cxn ang="0">
                    <a:pos x="199" y="182"/>
                  </a:cxn>
                  <a:cxn ang="0">
                    <a:pos x="199" y="0"/>
                  </a:cxn>
                  <a:cxn ang="0">
                    <a:pos x="179" y="0"/>
                  </a:cxn>
                </a:cxnLst>
                <a:rect l="0" t="0" r="r" b="b"/>
                <a:pathLst>
                  <a:path w="378" h="383">
                    <a:moveTo>
                      <a:pt x="179" y="0"/>
                    </a:moveTo>
                    <a:lnTo>
                      <a:pt x="179" y="182"/>
                    </a:lnTo>
                    <a:lnTo>
                      <a:pt x="0" y="182"/>
                    </a:lnTo>
                    <a:lnTo>
                      <a:pt x="0" y="201"/>
                    </a:lnTo>
                    <a:lnTo>
                      <a:pt x="179" y="201"/>
                    </a:lnTo>
                    <a:lnTo>
                      <a:pt x="179" y="383"/>
                    </a:lnTo>
                    <a:lnTo>
                      <a:pt x="199" y="383"/>
                    </a:lnTo>
                    <a:lnTo>
                      <a:pt x="199" y="201"/>
                    </a:lnTo>
                    <a:lnTo>
                      <a:pt x="378" y="201"/>
                    </a:lnTo>
                    <a:lnTo>
                      <a:pt x="378" y="182"/>
                    </a:lnTo>
                    <a:lnTo>
                      <a:pt x="199" y="182"/>
                    </a:lnTo>
                    <a:lnTo>
                      <a:pt x="199" y="0"/>
                    </a:lnTo>
                    <a:lnTo>
                      <a:pt x="179" y="0"/>
                    </a:lnTo>
                    <a:close/>
                  </a:path>
                </a:pathLst>
              </a:custGeom>
              <a:grpFill/>
              <a:ln w="9525">
                <a:noFill/>
                <a:round/>
                <a:headEnd/>
                <a:tailEnd/>
              </a:ln>
            </p:spPr>
            <p:txBody>
              <a:bodyPr/>
              <a:lstStyle/>
              <a:p>
                <a:endParaRPr lang="it-IT"/>
              </a:p>
            </p:txBody>
          </p:sp>
          <p:sp>
            <p:nvSpPr>
              <p:cNvPr id="51255" name="Freeform 55"/>
              <p:cNvSpPr>
                <a:spLocks/>
              </p:cNvSpPr>
              <p:nvPr/>
            </p:nvSpPr>
            <p:spPr bwMode="auto">
              <a:xfrm>
                <a:off x="3354" y="3005"/>
                <a:ext cx="126" cy="127"/>
              </a:xfrm>
              <a:custGeom>
                <a:avLst/>
                <a:gdLst/>
                <a:ahLst/>
                <a:cxnLst>
                  <a:cxn ang="0">
                    <a:pos x="179" y="0"/>
                  </a:cxn>
                  <a:cxn ang="0">
                    <a:pos x="179" y="182"/>
                  </a:cxn>
                  <a:cxn ang="0">
                    <a:pos x="0" y="182"/>
                  </a:cxn>
                  <a:cxn ang="0">
                    <a:pos x="0" y="201"/>
                  </a:cxn>
                  <a:cxn ang="0">
                    <a:pos x="179" y="201"/>
                  </a:cxn>
                  <a:cxn ang="0">
                    <a:pos x="179" y="383"/>
                  </a:cxn>
                  <a:cxn ang="0">
                    <a:pos x="198" y="383"/>
                  </a:cxn>
                  <a:cxn ang="0">
                    <a:pos x="198" y="201"/>
                  </a:cxn>
                  <a:cxn ang="0">
                    <a:pos x="378" y="201"/>
                  </a:cxn>
                  <a:cxn ang="0">
                    <a:pos x="378" y="182"/>
                  </a:cxn>
                  <a:cxn ang="0">
                    <a:pos x="198" y="182"/>
                  </a:cxn>
                  <a:cxn ang="0">
                    <a:pos x="198" y="0"/>
                  </a:cxn>
                  <a:cxn ang="0">
                    <a:pos x="179" y="0"/>
                  </a:cxn>
                </a:cxnLst>
                <a:rect l="0" t="0" r="r" b="b"/>
                <a:pathLst>
                  <a:path w="378" h="383">
                    <a:moveTo>
                      <a:pt x="179" y="0"/>
                    </a:moveTo>
                    <a:lnTo>
                      <a:pt x="179" y="182"/>
                    </a:lnTo>
                    <a:lnTo>
                      <a:pt x="0" y="182"/>
                    </a:lnTo>
                    <a:lnTo>
                      <a:pt x="0" y="201"/>
                    </a:lnTo>
                    <a:lnTo>
                      <a:pt x="179" y="201"/>
                    </a:lnTo>
                    <a:lnTo>
                      <a:pt x="179" y="383"/>
                    </a:lnTo>
                    <a:lnTo>
                      <a:pt x="198" y="383"/>
                    </a:lnTo>
                    <a:lnTo>
                      <a:pt x="198" y="201"/>
                    </a:lnTo>
                    <a:lnTo>
                      <a:pt x="378" y="201"/>
                    </a:lnTo>
                    <a:lnTo>
                      <a:pt x="378" y="182"/>
                    </a:lnTo>
                    <a:lnTo>
                      <a:pt x="198" y="182"/>
                    </a:lnTo>
                    <a:lnTo>
                      <a:pt x="198" y="0"/>
                    </a:lnTo>
                    <a:lnTo>
                      <a:pt x="179" y="0"/>
                    </a:lnTo>
                    <a:close/>
                  </a:path>
                </a:pathLst>
              </a:custGeom>
              <a:grpFill/>
              <a:ln w="9525">
                <a:noFill/>
                <a:round/>
                <a:headEnd/>
                <a:tailEnd/>
              </a:ln>
            </p:spPr>
            <p:txBody>
              <a:bodyPr/>
              <a:lstStyle/>
              <a:p>
                <a:endParaRPr lang="it-IT"/>
              </a:p>
            </p:txBody>
          </p:sp>
          <p:sp>
            <p:nvSpPr>
              <p:cNvPr id="51256" name="Freeform 56"/>
              <p:cNvSpPr>
                <a:spLocks/>
              </p:cNvSpPr>
              <p:nvPr/>
            </p:nvSpPr>
            <p:spPr bwMode="auto">
              <a:xfrm>
                <a:off x="3883" y="3022"/>
                <a:ext cx="126" cy="127"/>
              </a:xfrm>
              <a:custGeom>
                <a:avLst/>
                <a:gdLst/>
                <a:ahLst/>
                <a:cxnLst>
                  <a:cxn ang="0">
                    <a:pos x="179" y="0"/>
                  </a:cxn>
                  <a:cxn ang="0">
                    <a:pos x="179" y="182"/>
                  </a:cxn>
                  <a:cxn ang="0">
                    <a:pos x="0" y="182"/>
                  </a:cxn>
                  <a:cxn ang="0">
                    <a:pos x="0" y="201"/>
                  </a:cxn>
                  <a:cxn ang="0">
                    <a:pos x="179" y="201"/>
                  </a:cxn>
                  <a:cxn ang="0">
                    <a:pos x="179" y="383"/>
                  </a:cxn>
                  <a:cxn ang="0">
                    <a:pos x="199" y="383"/>
                  </a:cxn>
                  <a:cxn ang="0">
                    <a:pos x="199" y="201"/>
                  </a:cxn>
                  <a:cxn ang="0">
                    <a:pos x="378" y="201"/>
                  </a:cxn>
                  <a:cxn ang="0">
                    <a:pos x="378" y="182"/>
                  </a:cxn>
                  <a:cxn ang="0">
                    <a:pos x="199" y="182"/>
                  </a:cxn>
                  <a:cxn ang="0">
                    <a:pos x="199" y="0"/>
                  </a:cxn>
                  <a:cxn ang="0">
                    <a:pos x="179" y="0"/>
                  </a:cxn>
                </a:cxnLst>
                <a:rect l="0" t="0" r="r" b="b"/>
                <a:pathLst>
                  <a:path w="378" h="383">
                    <a:moveTo>
                      <a:pt x="179" y="0"/>
                    </a:moveTo>
                    <a:lnTo>
                      <a:pt x="179" y="182"/>
                    </a:lnTo>
                    <a:lnTo>
                      <a:pt x="0" y="182"/>
                    </a:lnTo>
                    <a:lnTo>
                      <a:pt x="0" y="201"/>
                    </a:lnTo>
                    <a:lnTo>
                      <a:pt x="179" y="201"/>
                    </a:lnTo>
                    <a:lnTo>
                      <a:pt x="179" y="383"/>
                    </a:lnTo>
                    <a:lnTo>
                      <a:pt x="199" y="383"/>
                    </a:lnTo>
                    <a:lnTo>
                      <a:pt x="199" y="201"/>
                    </a:lnTo>
                    <a:lnTo>
                      <a:pt x="378" y="201"/>
                    </a:lnTo>
                    <a:lnTo>
                      <a:pt x="378" y="182"/>
                    </a:lnTo>
                    <a:lnTo>
                      <a:pt x="199" y="182"/>
                    </a:lnTo>
                    <a:lnTo>
                      <a:pt x="199" y="0"/>
                    </a:lnTo>
                    <a:lnTo>
                      <a:pt x="179" y="0"/>
                    </a:lnTo>
                    <a:close/>
                  </a:path>
                </a:pathLst>
              </a:custGeom>
              <a:grpFill/>
              <a:ln w="9525">
                <a:noFill/>
                <a:round/>
                <a:headEnd/>
                <a:tailEnd/>
              </a:ln>
            </p:spPr>
            <p:txBody>
              <a:bodyPr/>
              <a:lstStyle/>
              <a:p>
                <a:endParaRPr lang="it-IT"/>
              </a:p>
            </p:txBody>
          </p:sp>
          <p:sp>
            <p:nvSpPr>
              <p:cNvPr id="51257" name="Freeform 57"/>
              <p:cNvSpPr>
                <a:spLocks/>
              </p:cNvSpPr>
              <p:nvPr/>
            </p:nvSpPr>
            <p:spPr bwMode="auto">
              <a:xfrm>
                <a:off x="4413" y="3022"/>
                <a:ext cx="126" cy="127"/>
              </a:xfrm>
              <a:custGeom>
                <a:avLst/>
                <a:gdLst/>
                <a:ahLst/>
                <a:cxnLst>
                  <a:cxn ang="0">
                    <a:pos x="179" y="0"/>
                  </a:cxn>
                  <a:cxn ang="0">
                    <a:pos x="179" y="182"/>
                  </a:cxn>
                  <a:cxn ang="0">
                    <a:pos x="0" y="182"/>
                  </a:cxn>
                  <a:cxn ang="0">
                    <a:pos x="0" y="201"/>
                  </a:cxn>
                  <a:cxn ang="0">
                    <a:pos x="179" y="201"/>
                  </a:cxn>
                  <a:cxn ang="0">
                    <a:pos x="179" y="383"/>
                  </a:cxn>
                  <a:cxn ang="0">
                    <a:pos x="199" y="383"/>
                  </a:cxn>
                  <a:cxn ang="0">
                    <a:pos x="199" y="201"/>
                  </a:cxn>
                  <a:cxn ang="0">
                    <a:pos x="378" y="201"/>
                  </a:cxn>
                  <a:cxn ang="0">
                    <a:pos x="378" y="182"/>
                  </a:cxn>
                  <a:cxn ang="0">
                    <a:pos x="199" y="182"/>
                  </a:cxn>
                  <a:cxn ang="0">
                    <a:pos x="199" y="0"/>
                  </a:cxn>
                  <a:cxn ang="0">
                    <a:pos x="179" y="0"/>
                  </a:cxn>
                </a:cxnLst>
                <a:rect l="0" t="0" r="r" b="b"/>
                <a:pathLst>
                  <a:path w="378" h="383">
                    <a:moveTo>
                      <a:pt x="179" y="0"/>
                    </a:moveTo>
                    <a:lnTo>
                      <a:pt x="179" y="182"/>
                    </a:lnTo>
                    <a:lnTo>
                      <a:pt x="0" y="182"/>
                    </a:lnTo>
                    <a:lnTo>
                      <a:pt x="0" y="201"/>
                    </a:lnTo>
                    <a:lnTo>
                      <a:pt x="179" y="201"/>
                    </a:lnTo>
                    <a:lnTo>
                      <a:pt x="179" y="383"/>
                    </a:lnTo>
                    <a:lnTo>
                      <a:pt x="199" y="383"/>
                    </a:lnTo>
                    <a:lnTo>
                      <a:pt x="199" y="201"/>
                    </a:lnTo>
                    <a:lnTo>
                      <a:pt x="378" y="201"/>
                    </a:lnTo>
                    <a:lnTo>
                      <a:pt x="378" y="182"/>
                    </a:lnTo>
                    <a:lnTo>
                      <a:pt x="199" y="182"/>
                    </a:lnTo>
                    <a:lnTo>
                      <a:pt x="199" y="0"/>
                    </a:lnTo>
                    <a:lnTo>
                      <a:pt x="179" y="0"/>
                    </a:lnTo>
                    <a:close/>
                  </a:path>
                </a:pathLst>
              </a:custGeom>
              <a:grpFill/>
              <a:ln w="9525">
                <a:noFill/>
                <a:round/>
                <a:headEnd/>
                <a:tailEnd/>
              </a:ln>
            </p:spPr>
            <p:txBody>
              <a:bodyPr/>
              <a:lstStyle/>
              <a:p>
                <a:endParaRPr lang="it-IT"/>
              </a:p>
            </p:txBody>
          </p:sp>
        </p:grpSp>
        <p:sp>
          <p:nvSpPr>
            <p:cNvPr id="51258" name="Rectangle 58"/>
            <p:cNvSpPr>
              <a:spLocks noChangeArrowheads="1"/>
            </p:cNvSpPr>
            <p:nvPr/>
          </p:nvSpPr>
          <p:spPr bwMode="auto">
            <a:xfrm>
              <a:off x="4154" y="1784"/>
              <a:ext cx="1010" cy="202"/>
            </a:xfrm>
            <a:prstGeom prst="rect">
              <a:avLst/>
            </a:prstGeom>
            <a:grpFill/>
            <a:ln w="9525">
              <a:noFill/>
              <a:miter lim="800000"/>
              <a:headEnd/>
              <a:tailEnd/>
            </a:ln>
          </p:spPr>
          <p:txBody>
            <a:bodyPr wrap="none" lIns="0" tIns="0" rIns="0" bIns="0">
              <a:spAutoFit/>
            </a:bodyPr>
            <a:lstStyle/>
            <a:p>
              <a:pPr eaLnBrk="0" hangingPunct="0"/>
              <a:r>
                <a:rPr lang="fr-FR" sz="2100" b="1">
                  <a:solidFill>
                    <a:srgbClr val="FFFFFF"/>
                  </a:solidFill>
                  <a:latin typeface="Arial" charset="0"/>
                </a:rPr>
                <a:t>Stripping/An</a:t>
              </a:r>
              <a:endParaRPr lang="fr-FR"/>
            </a:p>
          </p:txBody>
        </p:sp>
        <p:sp>
          <p:nvSpPr>
            <p:cNvPr id="51259" name="Freeform 59"/>
            <p:cNvSpPr>
              <a:spLocks/>
            </p:cNvSpPr>
            <p:nvPr/>
          </p:nvSpPr>
          <p:spPr bwMode="auto">
            <a:xfrm>
              <a:off x="3977" y="1881"/>
              <a:ext cx="152" cy="1"/>
            </a:xfrm>
            <a:custGeom>
              <a:avLst/>
              <a:gdLst/>
              <a:ahLst/>
              <a:cxnLst>
                <a:cxn ang="0">
                  <a:pos x="0" y="0"/>
                </a:cxn>
                <a:cxn ang="0">
                  <a:pos x="229" y="0"/>
                </a:cxn>
                <a:cxn ang="0">
                  <a:pos x="458" y="0"/>
                </a:cxn>
              </a:cxnLst>
              <a:rect l="0" t="0" r="r" b="b"/>
              <a:pathLst>
                <a:path w="458">
                  <a:moveTo>
                    <a:pt x="0" y="0"/>
                  </a:moveTo>
                  <a:lnTo>
                    <a:pt x="229" y="0"/>
                  </a:lnTo>
                  <a:lnTo>
                    <a:pt x="458" y="0"/>
                  </a:lnTo>
                </a:path>
              </a:pathLst>
            </a:custGeom>
            <a:grpFill/>
            <a:ln w="46038">
              <a:solidFill>
                <a:srgbClr val="FFFF00"/>
              </a:solidFill>
              <a:prstDash val="solid"/>
              <a:round/>
              <a:headEnd/>
              <a:tailEnd/>
            </a:ln>
          </p:spPr>
          <p:txBody>
            <a:bodyPr/>
            <a:lstStyle/>
            <a:p>
              <a:endParaRPr lang="it-IT"/>
            </a:p>
          </p:txBody>
        </p:sp>
        <p:sp>
          <p:nvSpPr>
            <p:cNvPr id="51260" name="Freeform 60"/>
            <p:cNvSpPr>
              <a:spLocks/>
            </p:cNvSpPr>
            <p:nvPr/>
          </p:nvSpPr>
          <p:spPr bwMode="auto">
            <a:xfrm>
              <a:off x="3990" y="1815"/>
              <a:ext cx="126" cy="127"/>
            </a:xfrm>
            <a:custGeom>
              <a:avLst/>
              <a:gdLst/>
              <a:ahLst/>
              <a:cxnLst>
                <a:cxn ang="0">
                  <a:pos x="179" y="0"/>
                </a:cxn>
                <a:cxn ang="0">
                  <a:pos x="179" y="181"/>
                </a:cxn>
                <a:cxn ang="0">
                  <a:pos x="0" y="181"/>
                </a:cxn>
                <a:cxn ang="0">
                  <a:pos x="0" y="201"/>
                </a:cxn>
                <a:cxn ang="0">
                  <a:pos x="179" y="201"/>
                </a:cxn>
                <a:cxn ang="0">
                  <a:pos x="179" y="383"/>
                </a:cxn>
                <a:cxn ang="0">
                  <a:pos x="199" y="383"/>
                </a:cxn>
                <a:cxn ang="0">
                  <a:pos x="199" y="201"/>
                </a:cxn>
                <a:cxn ang="0">
                  <a:pos x="378" y="201"/>
                </a:cxn>
                <a:cxn ang="0">
                  <a:pos x="378" y="181"/>
                </a:cxn>
                <a:cxn ang="0">
                  <a:pos x="199" y="181"/>
                </a:cxn>
                <a:cxn ang="0">
                  <a:pos x="199" y="0"/>
                </a:cxn>
                <a:cxn ang="0">
                  <a:pos x="179" y="0"/>
                </a:cxn>
              </a:cxnLst>
              <a:rect l="0" t="0" r="r" b="b"/>
              <a:pathLst>
                <a:path w="378" h="383">
                  <a:moveTo>
                    <a:pt x="179" y="0"/>
                  </a:moveTo>
                  <a:lnTo>
                    <a:pt x="179" y="181"/>
                  </a:lnTo>
                  <a:lnTo>
                    <a:pt x="0" y="181"/>
                  </a:lnTo>
                  <a:lnTo>
                    <a:pt x="0" y="201"/>
                  </a:lnTo>
                  <a:lnTo>
                    <a:pt x="179" y="201"/>
                  </a:lnTo>
                  <a:lnTo>
                    <a:pt x="179" y="383"/>
                  </a:lnTo>
                  <a:lnTo>
                    <a:pt x="199" y="383"/>
                  </a:lnTo>
                  <a:lnTo>
                    <a:pt x="199" y="201"/>
                  </a:lnTo>
                  <a:lnTo>
                    <a:pt x="378" y="201"/>
                  </a:lnTo>
                  <a:lnTo>
                    <a:pt x="378" y="181"/>
                  </a:lnTo>
                  <a:lnTo>
                    <a:pt x="199" y="181"/>
                  </a:lnTo>
                  <a:lnTo>
                    <a:pt x="199" y="0"/>
                  </a:lnTo>
                  <a:lnTo>
                    <a:pt x="179" y="0"/>
                  </a:lnTo>
                  <a:close/>
                </a:path>
              </a:pathLst>
            </a:custGeom>
            <a:grpFill/>
            <a:ln w="9525">
              <a:noFill/>
              <a:round/>
              <a:headEnd/>
              <a:tailEnd/>
            </a:ln>
          </p:spPr>
          <p:txBody>
            <a:bodyPr/>
            <a:lstStyle/>
            <a:p>
              <a:endParaRPr lang="it-IT"/>
            </a:p>
          </p:txBody>
        </p:sp>
      </p:grpSp>
      <p:sp>
        <p:nvSpPr>
          <p:cNvPr id="51261" name="Rectangle 61"/>
          <p:cNvSpPr>
            <a:spLocks noChangeArrowheads="1"/>
          </p:cNvSpPr>
          <p:nvPr/>
        </p:nvSpPr>
        <p:spPr bwMode="auto">
          <a:xfrm>
            <a:off x="2770188" y="5338763"/>
            <a:ext cx="5635625" cy="244475"/>
          </a:xfrm>
          <a:prstGeom prst="rect">
            <a:avLst/>
          </a:prstGeom>
          <a:solidFill>
            <a:srgbClr val="0000CC"/>
          </a:solidFill>
          <a:ln w="9525">
            <a:noFill/>
            <a:miter lim="800000"/>
            <a:headEnd/>
            <a:tailEnd/>
          </a:ln>
        </p:spPr>
        <p:txBody>
          <a:bodyPr wrap="none" lIns="0" tIns="0" rIns="0" bIns="0">
            <a:spAutoFit/>
          </a:bodyPr>
          <a:lstStyle/>
          <a:p>
            <a:pPr eaLnBrk="0" hangingPunct="0"/>
            <a:r>
              <a:rPr lang="fr-FR" sz="1600" b="1">
                <a:solidFill>
                  <a:srgbClr val="FFFF00"/>
                </a:solidFill>
                <a:latin typeface="Arial" charset="0"/>
              </a:rPr>
              <a:t>Servicio de Angiologia y Cirugia Vascular y Endovascular </a:t>
            </a:r>
            <a:endParaRPr lang="fr-FR"/>
          </a:p>
        </p:txBody>
      </p:sp>
      <p:sp>
        <p:nvSpPr>
          <p:cNvPr id="51262" name="Rectangle 62"/>
          <p:cNvSpPr>
            <a:spLocks noChangeArrowheads="1"/>
          </p:cNvSpPr>
          <p:nvPr/>
        </p:nvSpPr>
        <p:spPr bwMode="auto">
          <a:xfrm>
            <a:off x="2770188" y="5588000"/>
            <a:ext cx="4205287" cy="244475"/>
          </a:xfrm>
          <a:prstGeom prst="rect">
            <a:avLst/>
          </a:prstGeom>
          <a:solidFill>
            <a:srgbClr val="0000CC"/>
          </a:solidFill>
          <a:ln w="9525">
            <a:noFill/>
            <a:miter lim="800000"/>
            <a:headEnd/>
            <a:tailEnd/>
          </a:ln>
        </p:spPr>
        <p:txBody>
          <a:bodyPr wrap="none" lIns="0" tIns="0" rIns="0" bIns="0">
            <a:spAutoFit/>
          </a:bodyPr>
          <a:lstStyle/>
          <a:p>
            <a:pPr eaLnBrk="0" hangingPunct="0"/>
            <a:r>
              <a:rPr lang="fr-FR" sz="1600" b="1" dirty="0" err="1">
                <a:solidFill>
                  <a:srgbClr val="FFFF00"/>
                </a:solidFill>
                <a:latin typeface="Arial" charset="0"/>
              </a:rPr>
              <a:t>Hospital</a:t>
            </a:r>
            <a:r>
              <a:rPr lang="fr-FR" sz="1600" b="1" dirty="0">
                <a:solidFill>
                  <a:srgbClr val="FFFF00"/>
                </a:solidFill>
                <a:latin typeface="Arial" charset="0"/>
              </a:rPr>
              <a:t> General </a:t>
            </a:r>
            <a:r>
              <a:rPr lang="fr-FR" sz="1600" b="1" dirty="0" err="1">
                <a:solidFill>
                  <a:srgbClr val="FFFF00"/>
                </a:solidFill>
                <a:latin typeface="Arial" charset="0"/>
              </a:rPr>
              <a:t>Vall</a:t>
            </a:r>
            <a:r>
              <a:rPr lang="fr-FR" sz="1600" b="1" dirty="0">
                <a:solidFill>
                  <a:srgbClr val="FFFF00"/>
                </a:solidFill>
                <a:latin typeface="Arial" charset="0"/>
              </a:rPr>
              <a:t> d' </a:t>
            </a:r>
            <a:r>
              <a:rPr lang="fr-FR" sz="1600" b="1" dirty="0" err="1">
                <a:solidFill>
                  <a:srgbClr val="FFFF00"/>
                </a:solidFill>
                <a:latin typeface="Arial" charset="0"/>
              </a:rPr>
              <a:t>Hebron</a:t>
            </a:r>
            <a:r>
              <a:rPr lang="fr-FR" sz="1600" b="1" dirty="0">
                <a:solidFill>
                  <a:srgbClr val="FFFF00"/>
                </a:solidFill>
                <a:latin typeface="Arial" charset="0"/>
              </a:rPr>
              <a:t> (Barcelona)</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43000" y="1355725"/>
            <a:ext cx="6934200" cy="4521200"/>
          </a:xfrm>
          <a:prstGeom prst="rect">
            <a:avLst/>
          </a:prstGeom>
          <a:solidFill>
            <a:srgbClr val="000066"/>
          </a:solidFill>
          <a:ln w="9525">
            <a:solidFill>
              <a:schemeClr val="bg1"/>
            </a:solidFill>
            <a:miter lim="800000"/>
            <a:headEnd/>
            <a:tailEnd/>
          </a:ln>
          <a:effectLst/>
        </p:spPr>
        <p:txBody>
          <a:bodyPr>
            <a:spAutoFit/>
          </a:bodyPr>
          <a:lstStyle/>
          <a:p>
            <a:pPr algn="ctr" eaLnBrk="0" hangingPunct="0">
              <a:spcBef>
                <a:spcPct val="50000"/>
              </a:spcBef>
            </a:pPr>
            <a:r>
              <a:rPr lang="fr-FR" sz="2000" b="1">
                <a:solidFill>
                  <a:srgbClr val="FFFF66"/>
                </a:solidFill>
              </a:rPr>
              <a:t>CONSEQUENCES</a:t>
            </a:r>
            <a:endParaRPr lang="fr-FR" sz="2000" b="1">
              <a:solidFill>
                <a:schemeClr val="bg1"/>
              </a:solidFill>
            </a:endParaRPr>
          </a:p>
          <a:p>
            <a:pPr eaLnBrk="0" hangingPunct="0">
              <a:spcBef>
                <a:spcPct val="50000"/>
              </a:spcBef>
            </a:pPr>
            <a:r>
              <a:rPr lang="fr-FR" sz="2000" b="1">
                <a:solidFill>
                  <a:srgbClr val="FFFF66"/>
                </a:solidFill>
              </a:rPr>
              <a:t>Les procédures conservatrices et non drainantes sont préférables aux traitements destructeurs</a:t>
            </a:r>
            <a:r>
              <a:rPr lang="fr-FR" sz="2000" b="1">
                <a:solidFill>
                  <a:schemeClr val="bg1"/>
                </a:solidFill>
              </a:rPr>
              <a:t> :</a:t>
            </a:r>
          </a:p>
          <a:p>
            <a:pPr eaLnBrk="0" hangingPunct="0">
              <a:spcBef>
                <a:spcPct val="50000"/>
              </a:spcBef>
            </a:pPr>
            <a:r>
              <a:rPr lang="fr-FR" sz="2000" b="1">
                <a:solidFill>
                  <a:schemeClr val="bg1"/>
                </a:solidFill>
              </a:rPr>
              <a:t>	Conservation du capital veineux</a:t>
            </a:r>
          </a:p>
          <a:p>
            <a:pPr eaLnBrk="0" hangingPunct="0">
              <a:spcBef>
                <a:spcPct val="50000"/>
              </a:spcBef>
            </a:pPr>
            <a:r>
              <a:rPr lang="fr-FR" sz="2000" b="1">
                <a:solidFill>
                  <a:srgbClr val="FFFF66"/>
                </a:solidFill>
              </a:rPr>
              <a:t>Les procédures conservatrices et hémodynamiques sont préférables aux procédures conservatrices mais non drainantes</a:t>
            </a:r>
            <a:endParaRPr lang="fr-FR" sz="2000" b="1">
              <a:solidFill>
                <a:schemeClr val="bg1"/>
              </a:solidFill>
            </a:endParaRPr>
          </a:p>
          <a:p>
            <a:pPr eaLnBrk="0" hangingPunct="0">
              <a:spcBef>
                <a:spcPct val="50000"/>
              </a:spcBef>
            </a:pPr>
            <a:r>
              <a:rPr lang="fr-FR" sz="2000" b="1">
                <a:solidFill>
                  <a:schemeClr val="bg1"/>
                </a:solidFill>
              </a:rPr>
              <a:t>	Résultats cliniques supérieurs et moindres récidives ( les récidives de type B sont communes à toutes les méthodes et dépendent de l ’efficacité du geste chirurgicale à réaliser des interruptions durables)</a:t>
            </a:r>
          </a:p>
          <a:p>
            <a:pPr eaLnBrk="0" hangingPunct="0">
              <a:spcBef>
                <a:spcPct val="50000"/>
              </a:spcBef>
            </a:pPr>
            <a:endParaRPr lang="fr-FR" sz="2000" b="1">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74738" y="958850"/>
            <a:ext cx="7143750" cy="701675"/>
          </a:xfrm>
          <a:prstGeom prst="rect">
            <a:avLst/>
          </a:prstGeom>
          <a:noFill/>
          <a:ln w="9525">
            <a:noFill/>
            <a:miter lim="800000"/>
            <a:headEnd/>
            <a:tailEnd/>
          </a:ln>
          <a:effectLst/>
        </p:spPr>
        <p:txBody>
          <a:bodyPr wrap="none">
            <a:spAutoFit/>
          </a:bodyPr>
          <a:lstStyle/>
          <a:p>
            <a:pPr algn="ctr" eaLnBrk="0" hangingPunct="0"/>
            <a:r>
              <a:rPr lang="fr-FR" sz="2000" b="1">
                <a:solidFill>
                  <a:srgbClr val="FFFF66"/>
                </a:solidFill>
              </a:rPr>
              <a:t>EXIGENCES d ’UNE CARTOGRAPHIE NECESSAIRE</a:t>
            </a:r>
          </a:p>
          <a:p>
            <a:pPr algn="ctr" eaLnBrk="0" hangingPunct="0"/>
            <a:r>
              <a:rPr lang="fr-FR" sz="2000" b="1">
                <a:solidFill>
                  <a:srgbClr val="FFFF66"/>
                </a:solidFill>
              </a:rPr>
              <a:t>A UNE CURE CONSERVATRICE ET DRAINANTE (CHIVA)</a:t>
            </a:r>
          </a:p>
        </p:txBody>
      </p:sp>
      <p:sp>
        <p:nvSpPr>
          <p:cNvPr id="53251" name="Text Box 3"/>
          <p:cNvSpPr txBox="1">
            <a:spLocks noChangeArrowheads="1"/>
          </p:cNvSpPr>
          <p:nvPr/>
        </p:nvSpPr>
        <p:spPr bwMode="auto">
          <a:xfrm>
            <a:off x="914400" y="1709738"/>
            <a:ext cx="7315200" cy="711200"/>
          </a:xfrm>
          <a:prstGeom prst="rect">
            <a:avLst/>
          </a:prstGeom>
          <a:noFill/>
          <a:ln w="9525">
            <a:solidFill>
              <a:srgbClr val="FF9999"/>
            </a:solidFill>
            <a:miter lim="800000"/>
            <a:headEnd/>
            <a:tailEnd/>
          </a:ln>
          <a:effectLst/>
        </p:spPr>
        <p:txBody>
          <a:bodyPr>
            <a:spAutoFit/>
          </a:bodyPr>
          <a:lstStyle/>
          <a:p>
            <a:pPr eaLnBrk="0" hangingPunct="0"/>
            <a:r>
              <a:rPr lang="fr-FR" sz="2000" b="1" i="1">
                <a:solidFill>
                  <a:srgbClr val="FF9999"/>
                </a:solidFill>
              </a:rPr>
              <a:t>Maîtrise des concepts</a:t>
            </a:r>
            <a:r>
              <a:rPr lang="fr-FR" sz="2000" b="1" i="1">
                <a:solidFill>
                  <a:schemeClr val="bg1"/>
                </a:solidFill>
              </a:rPr>
              <a:t> de SHUNT, de REENTREE,de COLONNE</a:t>
            </a:r>
          </a:p>
          <a:p>
            <a:pPr eaLnBrk="0" hangingPunct="0"/>
            <a:r>
              <a:rPr lang="fr-FR" sz="2000" b="1" i="1">
                <a:solidFill>
                  <a:schemeClr val="bg1"/>
                </a:solidFill>
              </a:rPr>
              <a:t>de PRESSION et de DRAINAGE </a:t>
            </a:r>
          </a:p>
        </p:txBody>
      </p:sp>
      <p:sp>
        <p:nvSpPr>
          <p:cNvPr id="53252" name="Text Box 4"/>
          <p:cNvSpPr txBox="1">
            <a:spLocks noChangeArrowheads="1"/>
          </p:cNvSpPr>
          <p:nvPr/>
        </p:nvSpPr>
        <p:spPr bwMode="auto">
          <a:xfrm>
            <a:off x="914400" y="2438400"/>
            <a:ext cx="7315200" cy="406400"/>
          </a:xfrm>
          <a:prstGeom prst="rect">
            <a:avLst/>
          </a:prstGeom>
          <a:noFill/>
          <a:ln w="9525">
            <a:solidFill>
              <a:srgbClr val="FF9999"/>
            </a:solidFill>
            <a:miter lim="800000"/>
            <a:headEnd/>
            <a:tailEnd/>
          </a:ln>
          <a:effectLst/>
        </p:spPr>
        <p:txBody>
          <a:bodyPr>
            <a:spAutoFit/>
          </a:bodyPr>
          <a:lstStyle/>
          <a:p>
            <a:pPr eaLnBrk="0" hangingPunct="0"/>
            <a:r>
              <a:rPr lang="fr-FR" sz="2000" b="1">
                <a:solidFill>
                  <a:srgbClr val="FF9999"/>
                </a:solidFill>
              </a:rPr>
              <a:t>Maîtrise de l ’exploration</a:t>
            </a:r>
            <a:r>
              <a:rPr lang="fr-FR" sz="2000" b="1">
                <a:solidFill>
                  <a:schemeClr val="bg1"/>
                </a:solidFill>
              </a:rPr>
              <a:t> ECHO-DOPPLER </a:t>
            </a:r>
          </a:p>
        </p:txBody>
      </p:sp>
      <p:sp>
        <p:nvSpPr>
          <p:cNvPr id="53253" name="Text Box 5"/>
          <p:cNvSpPr txBox="1">
            <a:spLocks noChangeArrowheads="1"/>
          </p:cNvSpPr>
          <p:nvPr/>
        </p:nvSpPr>
        <p:spPr bwMode="auto">
          <a:xfrm>
            <a:off x="914400" y="2819400"/>
            <a:ext cx="7315200" cy="711200"/>
          </a:xfrm>
          <a:prstGeom prst="rect">
            <a:avLst/>
          </a:prstGeom>
          <a:noFill/>
          <a:ln w="9525">
            <a:solidFill>
              <a:srgbClr val="FF9999"/>
            </a:solidFill>
            <a:miter lim="800000"/>
            <a:headEnd/>
            <a:tailEnd/>
          </a:ln>
          <a:effectLst/>
        </p:spPr>
        <p:txBody>
          <a:bodyPr>
            <a:spAutoFit/>
          </a:bodyPr>
          <a:lstStyle/>
          <a:p>
            <a:pPr eaLnBrk="0" hangingPunct="0"/>
            <a:r>
              <a:rPr lang="fr-FR" sz="2000" b="1" i="1">
                <a:solidFill>
                  <a:srgbClr val="FF9999"/>
                </a:solidFill>
              </a:rPr>
              <a:t>Maîtrise de la STRATEGIE</a:t>
            </a:r>
            <a:r>
              <a:rPr lang="fr-FR" sz="2000" b="1" i="1">
                <a:solidFill>
                  <a:schemeClr val="bg1"/>
                </a:solidFill>
              </a:rPr>
              <a:t>: le résultat est  meilleur</a:t>
            </a:r>
          </a:p>
          <a:p>
            <a:pPr eaLnBrk="0" hangingPunct="0"/>
            <a:r>
              <a:rPr lang="fr-FR" sz="2000" b="1" i="1">
                <a:solidFill>
                  <a:schemeClr val="bg1"/>
                </a:solidFill>
              </a:rPr>
              <a:t>si le nombre des sites d ’interruption est plus faible </a:t>
            </a:r>
          </a:p>
        </p:txBody>
      </p:sp>
      <p:sp>
        <p:nvSpPr>
          <p:cNvPr id="53254" name="Text Box 6"/>
          <p:cNvSpPr txBox="1">
            <a:spLocks noChangeArrowheads="1"/>
          </p:cNvSpPr>
          <p:nvPr/>
        </p:nvSpPr>
        <p:spPr bwMode="auto">
          <a:xfrm>
            <a:off x="914400" y="3505200"/>
            <a:ext cx="7315200" cy="1016000"/>
          </a:xfrm>
          <a:prstGeom prst="rect">
            <a:avLst/>
          </a:prstGeom>
          <a:noFill/>
          <a:ln w="9525">
            <a:solidFill>
              <a:srgbClr val="FF9999"/>
            </a:solidFill>
            <a:miter lim="800000"/>
            <a:headEnd/>
            <a:tailEnd/>
          </a:ln>
          <a:effectLst/>
        </p:spPr>
        <p:txBody>
          <a:bodyPr>
            <a:spAutoFit/>
          </a:bodyPr>
          <a:lstStyle/>
          <a:p>
            <a:pPr eaLnBrk="0" hangingPunct="0"/>
            <a:r>
              <a:rPr lang="fr-FR" sz="2000" b="1">
                <a:solidFill>
                  <a:srgbClr val="FF9999"/>
                </a:solidFill>
              </a:rPr>
              <a:t>Maîtrise de la TACTIQUE</a:t>
            </a:r>
            <a:r>
              <a:rPr lang="fr-FR" sz="2000" b="1">
                <a:solidFill>
                  <a:schemeClr val="bg1"/>
                </a:solidFill>
              </a:rPr>
              <a:t> :</a:t>
            </a:r>
          </a:p>
          <a:p>
            <a:pPr eaLnBrk="0" hangingPunct="0"/>
            <a:r>
              <a:rPr lang="fr-FR" sz="2000" b="1">
                <a:solidFill>
                  <a:schemeClr val="bg1"/>
                </a:solidFill>
              </a:rPr>
              <a:t> Marquage précis sur des sites abordables</a:t>
            </a:r>
          </a:p>
          <a:p>
            <a:pPr eaLnBrk="0" hangingPunct="0"/>
            <a:r>
              <a:rPr lang="fr-FR" sz="2000" b="1">
                <a:solidFill>
                  <a:schemeClr val="bg1"/>
                </a:solidFill>
              </a:rPr>
              <a:t>Gestes chirurgicaux conformes aux techniques les plus fiables </a:t>
            </a:r>
          </a:p>
        </p:txBody>
      </p:sp>
      <p:sp>
        <p:nvSpPr>
          <p:cNvPr id="53255" name="Text Box 7"/>
          <p:cNvSpPr txBox="1">
            <a:spLocks noChangeArrowheads="1"/>
          </p:cNvSpPr>
          <p:nvPr/>
        </p:nvSpPr>
        <p:spPr bwMode="auto">
          <a:xfrm>
            <a:off x="914400" y="4495800"/>
            <a:ext cx="7315200" cy="711200"/>
          </a:xfrm>
          <a:prstGeom prst="rect">
            <a:avLst/>
          </a:prstGeom>
          <a:noFill/>
          <a:ln w="9525">
            <a:solidFill>
              <a:srgbClr val="FF9999"/>
            </a:solidFill>
            <a:miter lim="800000"/>
            <a:headEnd/>
            <a:tailEnd/>
          </a:ln>
          <a:effectLst/>
        </p:spPr>
        <p:txBody>
          <a:bodyPr>
            <a:spAutoFit/>
          </a:bodyPr>
          <a:lstStyle/>
          <a:p>
            <a:pPr eaLnBrk="0" hangingPunct="0"/>
            <a:r>
              <a:rPr lang="fr-FR" sz="2000" b="1" i="1">
                <a:solidFill>
                  <a:srgbClr val="FF9999"/>
                </a:solidFill>
              </a:rPr>
              <a:t>Maîtrise de soi</a:t>
            </a:r>
            <a:r>
              <a:rPr lang="fr-FR" sz="2000" b="1" i="1">
                <a:solidFill>
                  <a:schemeClr val="bg1"/>
                </a:solidFill>
              </a:rPr>
              <a:t>: accepter de porter les échecs au lieu d ’en accuser</a:t>
            </a:r>
          </a:p>
          <a:p>
            <a:pPr eaLnBrk="0" hangingPunct="0"/>
            <a:r>
              <a:rPr lang="fr-FR" sz="2000" b="1" i="1">
                <a:solidFill>
                  <a:schemeClr val="bg1"/>
                </a:solidFill>
              </a:rPr>
              <a:t>la trop confortable « évolutivité inexorable de la maladie ». </a:t>
            </a:r>
          </a:p>
        </p:txBody>
      </p:sp>
      <p:sp>
        <p:nvSpPr>
          <p:cNvPr id="53256" name="Text Box 8"/>
          <p:cNvSpPr txBox="1">
            <a:spLocks noChangeArrowheads="1"/>
          </p:cNvSpPr>
          <p:nvPr/>
        </p:nvSpPr>
        <p:spPr bwMode="auto">
          <a:xfrm>
            <a:off x="914400" y="5181600"/>
            <a:ext cx="7335838" cy="711200"/>
          </a:xfrm>
          <a:prstGeom prst="rect">
            <a:avLst/>
          </a:prstGeom>
          <a:noFill/>
          <a:ln w="9525">
            <a:solidFill>
              <a:srgbClr val="FF9999"/>
            </a:solidFill>
            <a:miter lim="800000"/>
            <a:headEnd/>
            <a:tailEnd/>
          </a:ln>
          <a:effectLst/>
        </p:spPr>
        <p:txBody>
          <a:bodyPr wrap="none">
            <a:spAutoFit/>
          </a:bodyPr>
          <a:lstStyle/>
          <a:p>
            <a:pPr eaLnBrk="0" hangingPunct="0"/>
            <a:r>
              <a:rPr lang="fr-FR" sz="2000" b="1">
                <a:solidFill>
                  <a:srgbClr val="FF9999"/>
                </a:solidFill>
              </a:rPr>
              <a:t>Maîtrise du temps</a:t>
            </a:r>
            <a:r>
              <a:rPr lang="fr-FR" sz="2000" b="1">
                <a:solidFill>
                  <a:schemeClr val="bg1"/>
                </a:solidFill>
              </a:rPr>
              <a:t> :Les résultats esthétiques et trophiques ne sont </a:t>
            </a:r>
          </a:p>
          <a:p>
            <a:pPr eaLnBrk="0" hangingPunct="0"/>
            <a:r>
              <a:rPr lang="fr-FR" sz="2000" b="1">
                <a:solidFill>
                  <a:schemeClr val="bg1"/>
                </a:solidFill>
              </a:rPr>
              <a:t>pas toujours immédiats et demandent le temps de la « guérison » </a:t>
            </a:r>
          </a:p>
        </p:txBody>
      </p:sp>
      <p:graphicFrame>
        <p:nvGraphicFramePr>
          <p:cNvPr id="53257" name="Object 9"/>
          <p:cNvGraphicFramePr>
            <a:graphicFrameLocks noChangeAspect="1"/>
          </p:cNvGraphicFramePr>
          <p:nvPr/>
        </p:nvGraphicFramePr>
        <p:xfrm>
          <a:off x="6775450" y="2133600"/>
          <a:ext cx="1425575" cy="2087563"/>
        </p:xfrm>
        <a:graphic>
          <a:graphicData uri="http://schemas.openxmlformats.org/presentationml/2006/ole">
            <p:oleObj spid="_x0000_s2050" name="Image Photo Editor" r:id="rId5" imgW="3801006" imgH="556337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ox(out)">
                                      <p:cBhvr>
                                        <p:cTn id="7" dur="500"/>
                                        <p:tgtEl>
                                          <p:spTgt spid="53251"/>
                                        </p:tgtEl>
                                      </p:cBhvr>
                                    </p:animEffect>
                                  </p:childTnLst>
                                  <p:subTnLst>
                                    <p:audio>
                                      <p:cMediaNode>
                                        <p:cTn display="0" masterRel="sameClick">
                                          <p:stCondLst>
                                            <p:cond evt="begin" delay="0">
                                              <p:tn val="5"/>
                                            </p:cond>
                                          </p:stCondLst>
                                          <p:endCondLst>
                                            <p:cond evt="onStopAudio" delay="0">
                                              <p:tgtEl>
                                                <p:sldTgt/>
                                              </p:tgtEl>
                                            </p:cond>
                                          </p:endCondLst>
                                        </p:cTn>
                                        <p:tgtEl>
                                          <p:sndTgt r:embed="rId3" name="APPPHOTO.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box(out)">
                                      <p:cBhvr>
                                        <p:cTn id="12" dur="500"/>
                                        <p:tgtEl>
                                          <p:spTgt spid="53252"/>
                                        </p:tgtEl>
                                      </p:cBhvr>
                                    </p:animEffect>
                                  </p:childTnLst>
                                  <p:subTnLst>
                                    <p:audio>
                                      <p:cMediaNode>
                                        <p:cTn display="0" masterRel="sameClick">
                                          <p:stCondLst>
                                            <p:cond evt="begin" delay="0">
                                              <p:tn val="10"/>
                                            </p:cond>
                                          </p:stCondLst>
                                          <p:endCondLst>
                                            <p:cond evt="onStopAudio" delay="0">
                                              <p:tgtEl>
                                                <p:sldTgt/>
                                              </p:tgtEl>
                                            </p:cond>
                                          </p:endCondLst>
                                        </p:cTn>
                                        <p:tgtEl>
                                          <p:sndTgt r:embed="rId3" name="APPPHOTO.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box(out)">
                                      <p:cBhvr>
                                        <p:cTn id="17" dur="500"/>
                                        <p:tgtEl>
                                          <p:spTgt spid="53253"/>
                                        </p:tgtEl>
                                      </p:cBhvr>
                                    </p:animEffect>
                                  </p:childTnLst>
                                  <p:subTnLst>
                                    <p:audio>
                                      <p:cMediaNode>
                                        <p:cTn display="0" masterRel="sameClick">
                                          <p:stCondLst>
                                            <p:cond evt="begin" delay="0">
                                              <p:tn val="15"/>
                                            </p:cond>
                                          </p:stCondLst>
                                          <p:endCondLst>
                                            <p:cond evt="onStopAudio" delay="0">
                                              <p:tgtEl>
                                                <p:sldTgt/>
                                              </p:tgtEl>
                                            </p:cond>
                                          </p:endCondLst>
                                        </p:cTn>
                                        <p:tgtEl>
                                          <p:sndTgt r:embed="rId3" name="APPPHOTO.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254"/>
                                        </p:tgtEl>
                                        <p:attrNameLst>
                                          <p:attrName>style.visibility</p:attrName>
                                        </p:attrNameLst>
                                      </p:cBhvr>
                                      <p:to>
                                        <p:strVal val="visible"/>
                                      </p:to>
                                    </p:set>
                                    <p:animEffect transition="in" filter="box(out)">
                                      <p:cBhvr>
                                        <p:cTn id="22" dur="500"/>
                                        <p:tgtEl>
                                          <p:spTgt spid="53254"/>
                                        </p:tgtEl>
                                      </p:cBhvr>
                                    </p:animEffect>
                                  </p:childTnLst>
                                  <p:subTnLst>
                                    <p:audio>
                                      <p:cMediaNode>
                                        <p:cTn display="0" masterRel="sameClick">
                                          <p:stCondLst>
                                            <p:cond evt="begin" delay="0">
                                              <p:tn val="20"/>
                                            </p:cond>
                                          </p:stCondLst>
                                          <p:endCondLst>
                                            <p:cond evt="onStopAudio" delay="0">
                                              <p:tgtEl>
                                                <p:sldTgt/>
                                              </p:tgtEl>
                                            </p:cond>
                                          </p:endCondLst>
                                        </p:cTn>
                                        <p:tgtEl>
                                          <p:sndTgt r:embed="rId3" name="APPPHOTO.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box(out)">
                                      <p:cBhvr>
                                        <p:cTn id="27" dur="500"/>
                                        <p:tgtEl>
                                          <p:spTgt spid="53255"/>
                                        </p:tgtEl>
                                      </p:cBhvr>
                                    </p:animEffect>
                                  </p:childTnLst>
                                  <p:subTnLst>
                                    <p:audio>
                                      <p:cMediaNode>
                                        <p:cTn display="0" masterRel="sameClick">
                                          <p:stCondLst>
                                            <p:cond evt="begin" delay="0">
                                              <p:tn val="25"/>
                                            </p:cond>
                                          </p:stCondLst>
                                          <p:endCondLst>
                                            <p:cond evt="onStopAudio" delay="0">
                                              <p:tgtEl>
                                                <p:sldTgt/>
                                              </p:tgtEl>
                                            </p:cond>
                                          </p:endCondLst>
                                        </p:cTn>
                                        <p:tgtEl>
                                          <p:sndTgt r:embed="rId3" name="APPPHOTO.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53256">
                                            <p:txEl>
                                              <p:pRg st="0" end="0"/>
                                            </p:txEl>
                                          </p:spTgt>
                                        </p:tgtEl>
                                        <p:attrNameLst>
                                          <p:attrName>style.visibility</p:attrName>
                                        </p:attrNameLst>
                                      </p:cBhvr>
                                      <p:to>
                                        <p:strVal val="visible"/>
                                      </p:to>
                                    </p:set>
                                    <p:animEffect transition="in" filter="wipe(up)">
                                      <p:cBhvr>
                                        <p:cTn id="32" dur="75"/>
                                        <p:tgtEl>
                                          <p:spTgt spid="53256">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Machine à écrir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53256">
                                            <p:txEl>
                                              <p:pRg st="1" end="1"/>
                                            </p:txEl>
                                          </p:spTgt>
                                        </p:tgtEl>
                                        <p:attrNameLst>
                                          <p:attrName>style.visibility</p:attrName>
                                        </p:attrNameLst>
                                      </p:cBhvr>
                                      <p:to>
                                        <p:strVal val="visible"/>
                                      </p:to>
                                    </p:set>
                                    <p:animEffect transition="in" filter="wipe(up)">
                                      <p:cBhvr>
                                        <p:cTn id="37" dur="75"/>
                                        <p:tgtEl>
                                          <p:spTgt spid="53256">
                                            <p:txEl>
                                              <p:pRg st="1" end="1"/>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Machine à écr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autoUpdateAnimBg="0"/>
      <p:bldP spid="53252" grpId="0" animBg="1" autoUpdateAnimBg="0"/>
      <p:bldP spid="53253" grpId="0" animBg="1" autoUpdateAnimBg="0"/>
      <p:bldP spid="53254" grpId="0" animBg="1" autoUpdateAnimBg="0"/>
      <p:bldP spid="53255" grpId="0" animBg="1" autoUpdateAnimBg="0"/>
      <p:bldP spid="53256"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ccia in su 134"/>
          <p:cNvSpPr/>
          <p:nvPr/>
        </p:nvSpPr>
        <p:spPr>
          <a:xfrm>
            <a:off x="2056656" y="0"/>
            <a:ext cx="1512168" cy="68580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Arco a tutto sesto 135"/>
          <p:cNvSpPr/>
          <p:nvPr/>
        </p:nvSpPr>
        <p:spPr>
          <a:xfrm>
            <a:off x="2632721" y="692696"/>
            <a:ext cx="1296144" cy="5616624"/>
          </a:xfrm>
          <a:prstGeom prst="blockArc">
            <a:avLst>
              <a:gd name="adj1" fmla="val 16071394"/>
              <a:gd name="adj2" fmla="val 16343038"/>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7" name="Freccia curva 136"/>
          <p:cNvSpPr/>
          <p:nvPr/>
        </p:nvSpPr>
        <p:spPr>
          <a:xfrm flipH="1">
            <a:off x="3203848" y="1052736"/>
            <a:ext cx="1224136" cy="5472608"/>
          </a:xfrm>
          <a:prstGeom prst="bentArrow">
            <a:avLst>
              <a:gd name="adj1" fmla="val 25000"/>
              <a:gd name="adj2" fmla="val 19969"/>
              <a:gd name="adj3" fmla="val 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8" name="Freccia curva 137"/>
          <p:cNvSpPr/>
          <p:nvPr/>
        </p:nvSpPr>
        <p:spPr>
          <a:xfrm>
            <a:off x="1480593" y="3501008"/>
            <a:ext cx="936104" cy="3096344"/>
          </a:xfrm>
          <a:prstGeom prst="bentArrow">
            <a:avLst>
              <a:gd name="adj1" fmla="val 25000"/>
              <a:gd name="adj2" fmla="val 19969"/>
              <a:gd name="adj3" fmla="val 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3" name="Luna 142"/>
          <p:cNvSpPr/>
          <p:nvPr/>
        </p:nvSpPr>
        <p:spPr>
          <a:xfrm rot="16200000">
            <a:off x="1408585" y="5229200"/>
            <a:ext cx="216024"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Luna 144"/>
          <p:cNvSpPr/>
          <p:nvPr/>
        </p:nvSpPr>
        <p:spPr>
          <a:xfrm rot="16200000">
            <a:off x="2873898" y="3979912"/>
            <a:ext cx="432048" cy="19431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6" name="Luna 145"/>
          <p:cNvSpPr/>
          <p:nvPr/>
        </p:nvSpPr>
        <p:spPr>
          <a:xfrm rot="16200000">
            <a:off x="2260105" y="3945632"/>
            <a:ext cx="529208"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Nuvola 146"/>
          <p:cNvSpPr/>
          <p:nvPr/>
        </p:nvSpPr>
        <p:spPr>
          <a:xfrm>
            <a:off x="2488705" y="1362472"/>
            <a:ext cx="698376" cy="914400"/>
          </a:xfrm>
          <a:prstGeom prst="cloud">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Freccia in su 147"/>
          <p:cNvSpPr/>
          <p:nvPr/>
        </p:nvSpPr>
        <p:spPr>
          <a:xfrm>
            <a:off x="2632720" y="2348880"/>
            <a:ext cx="412624" cy="2994632"/>
          </a:xfrm>
          <a:prstGeom prst="up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Arco a tutto sesto 139"/>
          <p:cNvSpPr/>
          <p:nvPr/>
        </p:nvSpPr>
        <p:spPr>
          <a:xfrm rot="20223970">
            <a:off x="1489618" y="2755413"/>
            <a:ext cx="3034991" cy="1031560"/>
          </a:xfrm>
          <a:prstGeom prst="blockArc">
            <a:avLst>
              <a:gd name="adj1" fmla="val 10800000"/>
              <a:gd name="adj2" fmla="val 21585292"/>
              <a:gd name="adj3" fmla="val 259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9" name="Freccia a sinistra 148"/>
          <p:cNvSpPr/>
          <p:nvPr/>
        </p:nvSpPr>
        <p:spPr>
          <a:xfrm>
            <a:off x="2200673" y="3573016"/>
            <a:ext cx="648072" cy="216024"/>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4" name="Arco a tutto sesto 173"/>
          <p:cNvSpPr/>
          <p:nvPr/>
        </p:nvSpPr>
        <p:spPr>
          <a:xfrm rot="15822624">
            <a:off x="1927906" y="3134793"/>
            <a:ext cx="434318" cy="660421"/>
          </a:xfrm>
          <a:prstGeom prst="blockArc">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1" name="Freccia a destra 190"/>
          <p:cNvSpPr/>
          <p:nvPr/>
        </p:nvSpPr>
        <p:spPr>
          <a:xfrm rot="20130458">
            <a:off x="2582813" y="2803685"/>
            <a:ext cx="504056" cy="21602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Freccia a destra 191"/>
          <p:cNvSpPr/>
          <p:nvPr/>
        </p:nvSpPr>
        <p:spPr>
          <a:xfrm rot="20595622">
            <a:off x="3301222" y="2560909"/>
            <a:ext cx="504056" cy="21602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Freccia a destra 192"/>
          <p:cNvSpPr/>
          <p:nvPr/>
        </p:nvSpPr>
        <p:spPr>
          <a:xfrm rot="20130458">
            <a:off x="2003431" y="3183780"/>
            <a:ext cx="250467" cy="20240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Arco a tutto sesto 193"/>
          <p:cNvSpPr/>
          <p:nvPr/>
        </p:nvSpPr>
        <p:spPr>
          <a:xfrm rot="6448539">
            <a:off x="3863511" y="2211238"/>
            <a:ext cx="444914" cy="491305"/>
          </a:xfrm>
          <a:prstGeom prst="blockArc">
            <a:avLst>
              <a:gd name="adj1" fmla="val 14666156"/>
              <a:gd name="adj2" fmla="val 0"/>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5" name="Freccia in su 194"/>
          <p:cNvSpPr/>
          <p:nvPr/>
        </p:nvSpPr>
        <p:spPr>
          <a:xfrm flipH="1">
            <a:off x="4144888" y="1844824"/>
            <a:ext cx="216024" cy="720080"/>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6" name="Arco a tutto sesto 195"/>
          <p:cNvSpPr/>
          <p:nvPr/>
        </p:nvSpPr>
        <p:spPr>
          <a:xfrm rot="279701">
            <a:off x="3824762" y="1219964"/>
            <a:ext cx="444914" cy="491305"/>
          </a:xfrm>
          <a:prstGeom prst="blockArc">
            <a:avLst>
              <a:gd name="adj1" fmla="val 14666156"/>
              <a:gd name="adj2" fmla="val 0"/>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7" name="Freccia in su 196"/>
          <p:cNvSpPr/>
          <p:nvPr/>
        </p:nvSpPr>
        <p:spPr>
          <a:xfrm rot="16200000" flipH="1">
            <a:off x="3748844" y="1160748"/>
            <a:ext cx="252028" cy="252028"/>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8" name="Luna 197"/>
          <p:cNvSpPr/>
          <p:nvPr/>
        </p:nvSpPr>
        <p:spPr>
          <a:xfrm rot="16200000" flipV="1">
            <a:off x="1552601" y="5229199"/>
            <a:ext cx="216023"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9" name="Freccia in su 198"/>
          <p:cNvSpPr/>
          <p:nvPr/>
        </p:nvSpPr>
        <p:spPr>
          <a:xfrm>
            <a:off x="1552601" y="4581128"/>
            <a:ext cx="72008" cy="1008112"/>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2" name="Luna 201"/>
          <p:cNvSpPr/>
          <p:nvPr/>
        </p:nvSpPr>
        <p:spPr>
          <a:xfrm rot="10800000">
            <a:off x="3208785" y="1340768"/>
            <a:ext cx="288032" cy="11220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3" name="Luna 202"/>
          <p:cNvSpPr/>
          <p:nvPr/>
        </p:nvSpPr>
        <p:spPr>
          <a:xfrm rot="10800000" flipV="1">
            <a:off x="3208785" y="1124744"/>
            <a:ext cx="288032" cy="144015"/>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6" name="Connettore 1 205"/>
          <p:cNvCxnSpPr/>
          <p:nvPr/>
        </p:nvCxnSpPr>
        <p:spPr>
          <a:xfrm>
            <a:off x="3208785" y="1124744"/>
            <a:ext cx="144016" cy="0"/>
          </a:xfrm>
          <a:prstGeom prst="line">
            <a:avLst/>
          </a:prstGeom>
          <a:ln w="28575">
            <a:solidFill>
              <a:srgbClr val="D289FB"/>
            </a:solidFill>
          </a:ln>
        </p:spPr>
        <p:style>
          <a:lnRef idx="1">
            <a:schemeClr val="accent1"/>
          </a:lnRef>
          <a:fillRef idx="0">
            <a:schemeClr val="accent1"/>
          </a:fillRef>
          <a:effectRef idx="0">
            <a:schemeClr val="accent1"/>
          </a:effectRef>
          <a:fontRef idx="minor">
            <a:schemeClr val="tx1"/>
          </a:fontRef>
        </p:style>
      </p:cxnSp>
      <p:sp>
        <p:nvSpPr>
          <p:cNvPr id="210" name="Arco a tutto sesto 209"/>
          <p:cNvSpPr/>
          <p:nvPr/>
        </p:nvSpPr>
        <p:spPr>
          <a:xfrm rot="1593195" flipH="1" flipV="1">
            <a:off x="2669239" y="735079"/>
            <a:ext cx="982836" cy="631012"/>
          </a:xfrm>
          <a:prstGeom prst="blockArc">
            <a:avLst>
              <a:gd name="adj1" fmla="val 14666156"/>
              <a:gd name="adj2" fmla="val 0"/>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1" name="Freccia in su 210"/>
          <p:cNvSpPr/>
          <p:nvPr/>
        </p:nvSpPr>
        <p:spPr>
          <a:xfrm>
            <a:off x="2632720" y="684984"/>
            <a:ext cx="360040" cy="360040"/>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2" name="Ovale 211"/>
          <p:cNvSpPr/>
          <p:nvPr/>
        </p:nvSpPr>
        <p:spPr>
          <a:xfrm>
            <a:off x="1624608" y="3933056"/>
            <a:ext cx="1075184" cy="2276872"/>
          </a:xfrm>
          <a:prstGeom prst="ellipse">
            <a:avLst/>
          </a:prstGeom>
          <a:solidFill>
            <a:srgbClr val="F95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3" name="Ovale 212"/>
          <p:cNvSpPr/>
          <p:nvPr/>
        </p:nvSpPr>
        <p:spPr>
          <a:xfrm>
            <a:off x="2987824" y="4005064"/>
            <a:ext cx="1157064" cy="2276872"/>
          </a:xfrm>
          <a:prstGeom prst="ellipse">
            <a:avLst/>
          </a:prstGeom>
          <a:solidFill>
            <a:srgbClr val="F95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4" name="Luna 213"/>
          <p:cNvSpPr/>
          <p:nvPr/>
        </p:nvSpPr>
        <p:spPr>
          <a:xfrm rot="16200000">
            <a:off x="2814464" y="6055567"/>
            <a:ext cx="406895" cy="33833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5" name="Luna 214"/>
          <p:cNvSpPr/>
          <p:nvPr/>
        </p:nvSpPr>
        <p:spPr>
          <a:xfrm rot="16200000">
            <a:off x="2416696" y="6021288"/>
            <a:ext cx="432048" cy="43204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9" name="CasellaDiTesto 238"/>
          <p:cNvSpPr txBox="1"/>
          <p:nvPr/>
        </p:nvSpPr>
        <p:spPr>
          <a:xfrm>
            <a:off x="7596336" y="6381328"/>
            <a:ext cx="1529329" cy="646331"/>
          </a:xfrm>
          <a:prstGeom prst="rect">
            <a:avLst/>
          </a:prstGeom>
          <a:noFill/>
        </p:spPr>
        <p:txBody>
          <a:bodyPr wrap="none" rtlCol="0">
            <a:spAutoFit/>
          </a:bodyPr>
          <a:lstStyle/>
          <a:p>
            <a:r>
              <a:rPr lang="it-IT" dirty="0" smtClean="0"/>
              <a:t>SAFENA EST.</a:t>
            </a:r>
          </a:p>
          <a:p>
            <a:endParaRPr lang="it-IT" dirty="0"/>
          </a:p>
        </p:txBody>
      </p:sp>
      <p:sp>
        <p:nvSpPr>
          <p:cNvPr id="268" name="Stella a 24 punte 267"/>
          <p:cNvSpPr/>
          <p:nvPr/>
        </p:nvSpPr>
        <p:spPr>
          <a:xfrm>
            <a:off x="1929408" y="3140968"/>
            <a:ext cx="914400" cy="914400"/>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9" name="CasellaDiTesto 268"/>
          <p:cNvSpPr txBox="1"/>
          <p:nvPr/>
        </p:nvSpPr>
        <p:spPr>
          <a:xfrm>
            <a:off x="0" y="3429000"/>
            <a:ext cx="1640385" cy="646331"/>
          </a:xfrm>
          <a:prstGeom prst="rect">
            <a:avLst/>
          </a:prstGeom>
          <a:noFill/>
        </p:spPr>
        <p:txBody>
          <a:bodyPr wrap="none" rtlCol="0">
            <a:spAutoFit/>
          </a:bodyPr>
          <a:lstStyle/>
          <a:p>
            <a:r>
              <a:rPr lang="it-IT" b="1" dirty="0" smtClean="0">
                <a:solidFill>
                  <a:srgbClr val="FFFF00"/>
                </a:solidFill>
              </a:rPr>
              <a:t>Incontinenza</a:t>
            </a:r>
          </a:p>
          <a:p>
            <a:r>
              <a:rPr lang="it-IT" b="1" smtClean="0">
                <a:solidFill>
                  <a:srgbClr val="FFFF00"/>
                </a:solidFill>
              </a:rPr>
              <a:t>valvolare</a:t>
            </a:r>
            <a:endParaRPr lang="it-IT" b="1">
              <a:solidFill>
                <a:srgbClr val="FFFF00"/>
              </a:solidFill>
            </a:endParaRPr>
          </a:p>
        </p:txBody>
      </p:sp>
      <p:sp>
        <p:nvSpPr>
          <p:cNvPr id="64" name="Rettangolo arrotondato 63"/>
          <p:cNvSpPr/>
          <p:nvPr/>
        </p:nvSpPr>
        <p:spPr>
          <a:xfrm>
            <a:off x="1840632" y="4653136"/>
            <a:ext cx="2088232" cy="69837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rgbClr val="FFFF00"/>
                </a:solidFill>
              </a:rPr>
              <a:t>SISTOLE</a:t>
            </a:r>
            <a:endParaRPr lang="it-IT" sz="3200" b="1" dirty="0">
              <a:solidFill>
                <a:srgbClr val="FFFF00"/>
              </a:solidFill>
            </a:endParaRPr>
          </a:p>
        </p:txBody>
      </p:sp>
      <p:sp>
        <p:nvSpPr>
          <p:cNvPr id="65" name="CasellaDiTesto 64"/>
          <p:cNvSpPr txBox="1"/>
          <p:nvPr/>
        </p:nvSpPr>
        <p:spPr>
          <a:xfrm>
            <a:off x="2416696" y="1628800"/>
            <a:ext cx="718210" cy="338554"/>
          </a:xfrm>
          <a:prstGeom prst="rect">
            <a:avLst/>
          </a:prstGeom>
          <a:noFill/>
        </p:spPr>
        <p:txBody>
          <a:bodyPr wrap="none" rtlCol="0">
            <a:spAutoFit/>
          </a:bodyPr>
          <a:lstStyle/>
          <a:p>
            <a:r>
              <a:rPr lang="it-IT" sz="1600" b="1" dirty="0" smtClean="0">
                <a:solidFill>
                  <a:srgbClr val="FFFF00"/>
                </a:solidFill>
              </a:rPr>
              <a:t>STOP</a:t>
            </a:r>
            <a:endParaRPr lang="it-IT" sz="1600" b="1" dirty="0">
              <a:solidFill>
                <a:srgbClr val="FFFF00"/>
              </a:solidFill>
            </a:endParaRPr>
          </a:p>
        </p:txBody>
      </p:sp>
      <p:sp>
        <p:nvSpPr>
          <p:cNvPr id="70" name="Figura a mano libera 69"/>
          <p:cNvSpPr/>
          <p:nvPr/>
        </p:nvSpPr>
        <p:spPr>
          <a:xfrm>
            <a:off x="3150973" y="4633784"/>
            <a:ext cx="1653746" cy="1853513"/>
          </a:xfrm>
          <a:custGeom>
            <a:avLst/>
            <a:gdLst>
              <a:gd name="connsiteX0" fmla="*/ 1272746 w 1653746"/>
              <a:gd name="connsiteY0" fmla="*/ 0 h 1853513"/>
              <a:gd name="connsiteX1" fmla="*/ 1353065 w 1653746"/>
              <a:gd name="connsiteY1" fmla="*/ 43248 h 1853513"/>
              <a:gd name="connsiteX2" fmla="*/ 1476632 w 1653746"/>
              <a:gd name="connsiteY2" fmla="*/ 80319 h 1853513"/>
              <a:gd name="connsiteX3" fmla="*/ 1569308 w 1653746"/>
              <a:gd name="connsiteY3" fmla="*/ 129746 h 1853513"/>
              <a:gd name="connsiteX4" fmla="*/ 1643449 w 1653746"/>
              <a:gd name="connsiteY4" fmla="*/ 265670 h 1853513"/>
              <a:gd name="connsiteX5" fmla="*/ 1631092 w 1653746"/>
              <a:gd name="connsiteY5" fmla="*/ 389238 h 1853513"/>
              <a:gd name="connsiteX6" fmla="*/ 1563130 w 1653746"/>
              <a:gd name="connsiteY6" fmla="*/ 438665 h 1853513"/>
              <a:gd name="connsiteX7" fmla="*/ 1538416 w 1653746"/>
              <a:gd name="connsiteY7" fmla="*/ 481913 h 1853513"/>
              <a:gd name="connsiteX8" fmla="*/ 1594022 w 1653746"/>
              <a:gd name="connsiteY8" fmla="*/ 599302 h 1853513"/>
              <a:gd name="connsiteX9" fmla="*/ 1618735 w 1653746"/>
              <a:gd name="connsiteY9" fmla="*/ 667265 h 1853513"/>
              <a:gd name="connsiteX10" fmla="*/ 1581665 w 1653746"/>
              <a:gd name="connsiteY10" fmla="*/ 722870 h 1853513"/>
              <a:gd name="connsiteX11" fmla="*/ 1538416 w 1653746"/>
              <a:gd name="connsiteY11" fmla="*/ 827902 h 1853513"/>
              <a:gd name="connsiteX12" fmla="*/ 1600200 w 1653746"/>
              <a:gd name="connsiteY12" fmla="*/ 976184 h 1853513"/>
              <a:gd name="connsiteX13" fmla="*/ 1600200 w 1653746"/>
              <a:gd name="connsiteY13" fmla="*/ 988540 h 1853513"/>
              <a:gd name="connsiteX14" fmla="*/ 1513703 w 1653746"/>
              <a:gd name="connsiteY14" fmla="*/ 1075038 h 1853513"/>
              <a:gd name="connsiteX15" fmla="*/ 1470454 w 1653746"/>
              <a:gd name="connsiteY15" fmla="*/ 1180070 h 1853513"/>
              <a:gd name="connsiteX16" fmla="*/ 1563130 w 1653746"/>
              <a:gd name="connsiteY16" fmla="*/ 1433384 h 1853513"/>
              <a:gd name="connsiteX17" fmla="*/ 1458097 w 1653746"/>
              <a:gd name="connsiteY17" fmla="*/ 1495167 h 1853513"/>
              <a:gd name="connsiteX18" fmla="*/ 1383957 w 1653746"/>
              <a:gd name="connsiteY18" fmla="*/ 1556951 h 1853513"/>
              <a:gd name="connsiteX19" fmla="*/ 1248032 w 1653746"/>
              <a:gd name="connsiteY19" fmla="*/ 1668162 h 1853513"/>
              <a:gd name="connsiteX20" fmla="*/ 1025611 w 1653746"/>
              <a:gd name="connsiteY20" fmla="*/ 1643448 h 1853513"/>
              <a:gd name="connsiteX21" fmla="*/ 827903 w 1653746"/>
              <a:gd name="connsiteY21" fmla="*/ 1742302 h 1853513"/>
              <a:gd name="connsiteX22" fmla="*/ 605481 w 1653746"/>
              <a:gd name="connsiteY22" fmla="*/ 1767016 h 1853513"/>
              <a:gd name="connsiteX23" fmla="*/ 556054 w 1653746"/>
              <a:gd name="connsiteY23" fmla="*/ 1804086 h 1853513"/>
              <a:gd name="connsiteX24" fmla="*/ 327454 w 1653746"/>
              <a:gd name="connsiteY24" fmla="*/ 1804086 h 1853513"/>
              <a:gd name="connsiteX25" fmla="*/ 191530 w 1653746"/>
              <a:gd name="connsiteY25" fmla="*/ 1834978 h 1853513"/>
              <a:gd name="connsiteX26" fmla="*/ 0 w 1653746"/>
              <a:gd name="connsiteY26" fmla="*/ 1853513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3746" h="1853513">
                <a:moveTo>
                  <a:pt x="1272746" y="0"/>
                </a:moveTo>
                <a:cubicBezTo>
                  <a:pt x="1295915" y="14931"/>
                  <a:pt x="1319084" y="29862"/>
                  <a:pt x="1353065" y="43248"/>
                </a:cubicBezTo>
                <a:cubicBezTo>
                  <a:pt x="1387046" y="56635"/>
                  <a:pt x="1440592" y="65903"/>
                  <a:pt x="1476632" y="80319"/>
                </a:cubicBezTo>
                <a:cubicBezTo>
                  <a:pt x="1512672" y="94735"/>
                  <a:pt x="1541505" y="98854"/>
                  <a:pt x="1569308" y="129746"/>
                </a:cubicBezTo>
                <a:cubicBezTo>
                  <a:pt x="1597111" y="160638"/>
                  <a:pt x="1633152" y="222421"/>
                  <a:pt x="1643449" y="265670"/>
                </a:cubicBezTo>
                <a:cubicBezTo>
                  <a:pt x="1653746" y="308919"/>
                  <a:pt x="1644478" y="360406"/>
                  <a:pt x="1631092" y="389238"/>
                </a:cubicBezTo>
                <a:cubicBezTo>
                  <a:pt x="1617706" y="418070"/>
                  <a:pt x="1578576" y="423219"/>
                  <a:pt x="1563130" y="438665"/>
                </a:cubicBezTo>
                <a:cubicBezTo>
                  <a:pt x="1547684" y="454111"/>
                  <a:pt x="1533267" y="455140"/>
                  <a:pt x="1538416" y="481913"/>
                </a:cubicBezTo>
                <a:cubicBezTo>
                  <a:pt x="1543565" y="508686"/>
                  <a:pt x="1580635" y="568410"/>
                  <a:pt x="1594022" y="599302"/>
                </a:cubicBezTo>
                <a:cubicBezTo>
                  <a:pt x="1607409" y="630194"/>
                  <a:pt x="1620795" y="646670"/>
                  <a:pt x="1618735" y="667265"/>
                </a:cubicBezTo>
                <a:cubicBezTo>
                  <a:pt x="1616675" y="687860"/>
                  <a:pt x="1595052" y="696097"/>
                  <a:pt x="1581665" y="722870"/>
                </a:cubicBezTo>
                <a:cubicBezTo>
                  <a:pt x="1568279" y="749643"/>
                  <a:pt x="1535327" y="785683"/>
                  <a:pt x="1538416" y="827902"/>
                </a:cubicBezTo>
                <a:cubicBezTo>
                  <a:pt x="1541505" y="870121"/>
                  <a:pt x="1589903" y="949411"/>
                  <a:pt x="1600200" y="976184"/>
                </a:cubicBezTo>
                <a:cubicBezTo>
                  <a:pt x="1610497" y="1002957"/>
                  <a:pt x="1614616" y="972064"/>
                  <a:pt x="1600200" y="988540"/>
                </a:cubicBezTo>
                <a:cubicBezTo>
                  <a:pt x="1585784" y="1005016"/>
                  <a:pt x="1535327" y="1043116"/>
                  <a:pt x="1513703" y="1075038"/>
                </a:cubicBezTo>
                <a:cubicBezTo>
                  <a:pt x="1492079" y="1106960"/>
                  <a:pt x="1462216" y="1120346"/>
                  <a:pt x="1470454" y="1180070"/>
                </a:cubicBezTo>
                <a:cubicBezTo>
                  <a:pt x="1478692" y="1239794"/>
                  <a:pt x="1565189" y="1380868"/>
                  <a:pt x="1563130" y="1433384"/>
                </a:cubicBezTo>
                <a:cubicBezTo>
                  <a:pt x="1561071" y="1485900"/>
                  <a:pt x="1487959" y="1474573"/>
                  <a:pt x="1458097" y="1495167"/>
                </a:cubicBezTo>
                <a:cubicBezTo>
                  <a:pt x="1428235" y="1515761"/>
                  <a:pt x="1383957" y="1556951"/>
                  <a:pt x="1383957" y="1556951"/>
                </a:cubicBezTo>
                <a:cubicBezTo>
                  <a:pt x="1348946" y="1585783"/>
                  <a:pt x="1307756" y="1653746"/>
                  <a:pt x="1248032" y="1668162"/>
                </a:cubicBezTo>
                <a:cubicBezTo>
                  <a:pt x="1188308" y="1682578"/>
                  <a:pt x="1095632" y="1631091"/>
                  <a:pt x="1025611" y="1643448"/>
                </a:cubicBezTo>
                <a:cubicBezTo>
                  <a:pt x="955590" y="1655805"/>
                  <a:pt x="897925" y="1721707"/>
                  <a:pt x="827903" y="1742302"/>
                </a:cubicBezTo>
                <a:cubicBezTo>
                  <a:pt x="757881" y="1762897"/>
                  <a:pt x="650789" y="1756719"/>
                  <a:pt x="605481" y="1767016"/>
                </a:cubicBezTo>
                <a:cubicBezTo>
                  <a:pt x="560173" y="1777313"/>
                  <a:pt x="602392" y="1797908"/>
                  <a:pt x="556054" y="1804086"/>
                </a:cubicBezTo>
                <a:cubicBezTo>
                  <a:pt x="509716" y="1810264"/>
                  <a:pt x="388208" y="1798937"/>
                  <a:pt x="327454" y="1804086"/>
                </a:cubicBezTo>
                <a:cubicBezTo>
                  <a:pt x="266700" y="1809235"/>
                  <a:pt x="246106" y="1826740"/>
                  <a:pt x="191530" y="1834978"/>
                </a:cubicBezTo>
                <a:cubicBezTo>
                  <a:pt x="136954" y="1843216"/>
                  <a:pt x="68477" y="1848364"/>
                  <a:pt x="0" y="1853513"/>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1" name="Figura a mano libera 70"/>
          <p:cNvSpPr/>
          <p:nvPr/>
        </p:nvSpPr>
        <p:spPr>
          <a:xfrm>
            <a:off x="3131840" y="4653136"/>
            <a:ext cx="1653746" cy="1853513"/>
          </a:xfrm>
          <a:custGeom>
            <a:avLst/>
            <a:gdLst>
              <a:gd name="connsiteX0" fmla="*/ 1272746 w 1653746"/>
              <a:gd name="connsiteY0" fmla="*/ 0 h 1853513"/>
              <a:gd name="connsiteX1" fmla="*/ 1353065 w 1653746"/>
              <a:gd name="connsiteY1" fmla="*/ 43248 h 1853513"/>
              <a:gd name="connsiteX2" fmla="*/ 1476632 w 1653746"/>
              <a:gd name="connsiteY2" fmla="*/ 80319 h 1853513"/>
              <a:gd name="connsiteX3" fmla="*/ 1569308 w 1653746"/>
              <a:gd name="connsiteY3" fmla="*/ 129746 h 1853513"/>
              <a:gd name="connsiteX4" fmla="*/ 1643449 w 1653746"/>
              <a:gd name="connsiteY4" fmla="*/ 265670 h 1853513"/>
              <a:gd name="connsiteX5" fmla="*/ 1631092 w 1653746"/>
              <a:gd name="connsiteY5" fmla="*/ 389238 h 1853513"/>
              <a:gd name="connsiteX6" fmla="*/ 1563130 w 1653746"/>
              <a:gd name="connsiteY6" fmla="*/ 438665 h 1853513"/>
              <a:gd name="connsiteX7" fmla="*/ 1538416 w 1653746"/>
              <a:gd name="connsiteY7" fmla="*/ 481913 h 1853513"/>
              <a:gd name="connsiteX8" fmla="*/ 1594022 w 1653746"/>
              <a:gd name="connsiteY8" fmla="*/ 599302 h 1853513"/>
              <a:gd name="connsiteX9" fmla="*/ 1618735 w 1653746"/>
              <a:gd name="connsiteY9" fmla="*/ 667265 h 1853513"/>
              <a:gd name="connsiteX10" fmla="*/ 1581665 w 1653746"/>
              <a:gd name="connsiteY10" fmla="*/ 722870 h 1853513"/>
              <a:gd name="connsiteX11" fmla="*/ 1538416 w 1653746"/>
              <a:gd name="connsiteY11" fmla="*/ 827902 h 1853513"/>
              <a:gd name="connsiteX12" fmla="*/ 1600200 w 1653746"/>
              <a:gd name="connsiteY12" fmla="*/ 976184 h 1853513"/>
              <a:gd name="connsiteX13" fmla="*/ 1600200 w 1653746"/>
              <a:gd name="connsiteY13" fmla="*/ 988540 h 1853513"/>
              <a:gd name="connsiteX14" fmla="*/ 1513703 w 1653746"/>
              <a:gd name="connsiteY14" fmla="*/ 1075038 h 1853513"/>
              <a:gd name="connsiteX15" fmla="*/ 1470454 w 1653746"/>
              <a:gd name="connsiteY15" fmla="*/ 1180070 h 1853513"/>
              <a:gd name="connsiteX16" fmla="*/ 1563130 w 1653746"/>
              <a:gd name="connsiteY16" fmla="*/ 1433384 h 1853513"/>
              <a:gd name="connsiteX17" fmla="*/ 1458097 w 1653746"/>
              <a:gd name="connsiteY17" fmla="*/ 1495167 h 1853513"/>
              <a:gd name="connsiteX18" fmla="*/ 1383957 w 1653746"/>
              <a:gd name="connsiteY18" fmla="*/ 1556951 h 1853513"/>
              <a:gd name="connsiteX19" fmla="*/ 1248032 w 1653746"/>
              <a:gd name="connsiteY19" fmla="*/ 1668162 h 1853513"/>
              <a:gd name="connsiteX20" fmla="*/ 1025611 w 1653746"/>
              <a:gd name="connsiteY20" fmla="*/ 1643448 h 1853513"/>
              <a:gd name="connsiteX21" fmla="*/ 827903 w 1653746"/>
              <a:gd name="connsiteY21" fmla="*/ 1742302 h 1853513"/>
              <a:gd name="connsiteX22" fmla="*/ 605481 w 1653746"/>
              <a:gd name="connsiteY22" fmla="*/ 1767016 h 1853513"/>
              <a:gd name="connsiteX23" fmla="*/ 556054 w 1653746"/>
              <a:gd name="connsiteY23" fmla="*/ 1804086 h 1853513"/>
              <a:gd name="connsiteX24" fmla="*/ 327454 w 1653746"/>
              <a:gd name="connsiteY24" fmla="*/ 1804086 h 1853513"/>
              <a:gd name="connsiteX25" fmla="*/ 191530 w 1653746"/>
              <a:gd name="connsiteY25" fmla="*/ 1834978 h 1853513"/>
              <a:gd name="connsiteX26" fmla="*/ 0 w 1653746"/>
              <a:gd name="connsiteY26" fmla="*/ 1853513 h 18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3746" h="1853513">
                <a:moveTo>
                  <a:pt x="1272746" y="0"/>
                </a:moveTo>
                <a:cubicBezTo>
                  <a:pt x="1295915" y="14931"/>
                  <a:pt x="1319084" y="29862"/>
                  <a:pt x="1353065" y="43248"/>
                </a:cubicBezTo>
                <a:cubicBezTo>
                  <a:pt x="1387046" y="56635"/>
                  <a:pt x="1440592" y="65903"/>
                  <a:pt x="1476632" y="80319"/>
                </a:cubicBezTo>
                <a:cubicBezTo>
                  <a:pt x="1512672" y="94735"/>
                  <a:pt x="1541505" y="98854"/>
                  <a:pt x="1569308" y="129746"/>
                </a:cubicBezTo>
                <a:cubicBezTo>
                  <a:pt x="1597111" y="160638"/>
                  <a:pt x="1633152" y="222421"/>
                  <a:pt x="1643449" y="265670"/>
                </a:cubicBezTo>
                <a:cubicBezTo>
                  <a:pt x="1653746" y="308919"/>
                  <a:pt x="1644478" y="360406"/>
                  <a:pt x="1631092" y="389238"/>
                </a:cubicBezTo>
                <a:cubicBezTo>
                  <a:pt x="1617706" y="418070"/>
                  <a:pt x="1578576" y="423219"/>
                  <a:pt x="1563130" y="438665"/>
                </a:cubicBezTo>
                <a:cubicBezTo>
                  <a:pt x="1547684" y="454111"/>
                  <a:pt x="1533267" y="455140"/>
                  <a:pt x="1538416" y="481913"/>
                </a:cubicBezTo>
                <a:cubicBezTo>
                  <a:pt x="1543565" y="508686"/>
                  <a:pt x="1580635" y="568410"/>
                  <a:pt x="1594022" y="599302"/>
                </a:cubicBezTo>
                <a:cubicBezTo>
                  <a:pt x="1607409" y="630194"/>
                  <a:pt x="1620795" y="646670"/>
                  <a:pt x="1618735" y="667265"/>
                </a:cubicBezTo>
                <a:cubicBezTo>
                  <a:pt x="1616675" y="687860"/>
                  <a:pt x="1595052" y="696097"/>
                  <a:pt x="1581665" y="722870"/>
                </a:cubicBezTo>
                <a:cubicBezTo>
                  <a:pt x="1568279" y="749643"/>
                  <a:pt x="1535327" y="785683"/>
                  <a:pt x="1538416" y="827902"/>
                </a:cubicBezTo>
                <a:cubicBezTo>
                  <a:pt x="1541505" y="870121"/>
                  <a:pt x="1589903" y="949411"/>
                  <a:pt x="1600200" y="976184"/>
                </a:cubicBezTo>
                <a:cubicBezTo>
                  <a:pt x="1610497" y="1002957"/>
                  <a:pt x="1614616" y="972064"/>
                  <a:pt x="1600200" y="988540"/>
                </a:cubicBezTo>
                <a:cubicBezTo>
                  <a:pt x="1585784" y="1005016"/>
                  <a:pt x="1535327" y="1043116"/>
                  <a:pt x="1513703" y="1075038"/>
                </a:cubicBezTo>
                <a:cubicBezTo>
                  <a:pt x="1492079" y="1106960"/>
                  <a:pt x="1462216" y="1120346"/>
                  <a:pt x="1470454" y="1180070"/>
                </a:cubicBezTo>
                <a:cubicBezTo>
                  <a:pt x="1478692" y="1239794"/>
                  <a:pt x="1565189" y="1380868"/>
                  <a:pt x="1563130" y="1433384"/>
                </a:cubicBezTo>
                <a:cubicBezTo>
                  <a:pt x="1561071" y="1485900"/>
                  <a:pt x="1487959" y="1474573"/>
                  <a:pt x="1458097" y="1495167"/>
                </a:cubicBezTo>
                <a:cubicBezTo>
                  <a:pt x="1428235" y="1515761"/>
                  <a:pt x="1383957" y="1556951"/>
                  <a:pt x="1383957" y="1556951"/>
                </a:cubicBezTo>
                <a:cubicBezTo>
                  <a:pt x="1348946" y="1585783"/>
                  <a:pt x="1307756" y="1653746"/>
                  <a:pt x="1248032" y="1668162"/>
                </a:cubicBezTo>
                <a:cubicBezTo>
                  <a:pt x="1188308" y="1682578"/>
                  <a:pt x="1095632" y="1631091"/>
                  <a:pt x="1025611" y="1643448"/>
                </a:cubicBezTo>
                <a:cubicBezTo>
                  <a:pt x="955590" y="1655805"/>
                  <a:pt x="897925" y="1721707"/>
                  <a:pt x="827903" y="1742302"/>
                </a:cubicBezTo>
                <a:cubicBezTo>
                  <a:pt x="757881" y="1762897"/>
                  <a:pt x="650789" y="1756719"/>
                  <a:pt x="605481" y="1767016"/>
                </a:cubicBezTo>
                <a:cubicBezTo>
                  <a:pt x="560173" y="1777313"/>
                  <a:pt x="602392" y="1797908"/>
                  <a:pt x="556054" y="1804086"/>
                </a:cubicBezTo>
                <a:cubicBezTo>
                  <a:pt x="509716" y="1810264"/>
                  <a:pt x="388208" y="1798937"/>
                  <a:pt x="327454" y="1804086"/>
                </a:cubicBezTo>
                <a:cubicBezTo>
                  <a:pt x="266700" y="1809235"/>
                  <a:pt x="246106" y="1826740"/>
                  <a:pt x="191530" y="1834978"/>
                </a:cubicBezTo>
                <a:cubicBezTo>
                  <a:pt x="136954" y="1843216"/>
                  <a:pt x="68477" y="1848364"/>
                  <a:pt x="0" y="185351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4" name="Figura a mano libera 73"/>
          <p:cNvSpPr/>
          <p:nvPr/>
        </p:nvSpPr>
        <p:spPr>
          <a:xfrm>
            <a:off x="1871133" y="3503083"/>
            <a:ext cx="872067" cy="192617"/>
          </a:xfrm>
          <a:custGeom>
            <a:avLst/>
            <a:gdLst>
              <a:gd name="connsiteX0" fmla="*/ 872067 w 872067"/>
              <a:gd name="connsiteY0" fmla="*/ 179917 h 192617"/>
              <a:gd name="connsiteX1" fmla="*/ 821267 w 872067"/>
              <a:gd name="connsiteY1" fmla="*/ 179917 h 192617"/>
              <a:gd name="connsiteX2" fmla="*/ 516467 w 872067"/>
              <a:gd name="connsiteY2" fmla="*/ 192617 h 192617"/>
              <a:gd name="connsiteX3" fmla="*/ 325967 w 872067"/>
              <a:gd name="connsiteY3" fmla="*/ 179917 h 192617"/>
              <a:gd name="connsiteX4" fmla="*/ 148167 w 872067"/>
              <a:gd name="connsiteY4" fmla="*/ 141817 h 192617"/>
              <a:gd name="connsiteX5" fmla="*/ 71967 w 872067"/>
              <a:gd name="connsiteY5" fmla="*/ 103717 h 192617"/>
              <a:gd name="connsiteX6" fmla="*/ 8467 w 872067"/>
              <a:gd name="connsiteY6" fmla="*/ 14817 h 192617"/>
              <a:gd name="connsiteX7" fmla="*/ 21167 w 872067"/>
              <a:gd name="connsiteY7" fmla="*/ 14817 h 19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067" h="192617">
                <a:moveTo>
                  <a:pt x="872067" y="179917"/>
                </a:moveTo>
                <a:lnTo>
                  <a:pt x="821267" y="179917"/>
                </a:lnTo>
                <a:cubicBezTo>
                  <a:pt x="762000" y="182034"/>
                  <a:pt x="599017" y="192617"/>
                  <a:pt x="516467" y="192617"/>
                </a:cubicBezTo>
                <a:cubicBezTo>
                  <a:pt x="433917" y="192617"/>
                  <a:pt x="387350" y="188384"/>
                  <a:pt x="325967" y="179917"/>
                </a:cubicBezTo>
                <a:cubicBezTo>
                  <a:pt x="264584" y="171450"/>
                  <a:pt x="190500" y="154517"/>
                  <a:pt x="148167" y="141817"/>
                </a:cubicBezTo>
                <a:cubicBezTo>
                  <a:pt x="105834" y="129117"/>
                  <a:pt x="95250" y="124884"/>
                  <a:pt x="71967" y="103717"/>
                </a:cubicBezTo>
                <a:cubicBezTo>
                  <a:pt x="48684" y="82550"/>
                  <a:pt x="16934" y="29634"/>
                  <a:pt x="8467" y="14817"/>
                </a:cubicBezTo>
                <a:cubicBezTo>
                  <a:pt x="0" y="0"/>
                  <a:pt x="10583" y="7408"/>
                  <a:pt x="21167" y="14817"/>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6" name="Figura a mano libera 75"/>
          <p:cNvSpPr/>
          <p:nvPr/>
        </p:nvSpPr>
        <p:spPr>
          <a:xfrm>
            <a:off x="1883391" y="2596486"/>
            <a:ext cx="2272352" cy="917813"/>
          </a:xfrm>
          <a:custGeom>
            <a:avLst/>
            <a:gdLst>
              <a:gd name="connsiteX0" fmla="*/ 0 w 2272352"/>
              <a:gd name="connsiteY0" fmla="*/ 917813 h 917813"/>
              <a:gd name="connsiteX1" fmla="*/ 20472 w 2272352"/>
              <a:gd name="connsiteY1" fmla="*/ 849574 h 917813"/>
              <a:gd name="connsiteX2" fmla="*/ 68239 w 2272352"/>
              <a:gd name="connsiteY2" fmla="*/ 788159 h 917813"/>
              <a:gd name="connsiteX3" fmla="*/ 252484 w 2272352"/>
              <a:gd name="connsiteY3" fmla="*/ 692624 h 917813"/>
              <a:gd name="connsiteX4" fmla="*/ 709684 w 2272352"/>
              <a:gd name="connsiteY4" fmla="*/ 446965 h 917813"/>
              <a:gd name="connsiteX5" fmla="*/ 1153236 w 2272352"/>
              <a:gd name="connsiteY5" fmla="*/ 255896 h 917813"/>
              <a:gd name="connsiteX6" fmla="*/ 1535373 w 2272352"/>
              <a:gd name="connsiteY6" fmla="*/ 119418 h 917813"/>
              <a:gd name="connsiteX7" fmla="*/ 1903863 w 2272352"/>
              <a:gd name="connsiteY7" fmla="*/ 17060 h 917813"/>
              <a:gd name="connsiteX8" fmla="*/ 2190466 w 2272352"/>
              <a:gd name="connsiteY8" fmla="*/ 17060 h 917813"/>
              <a:gd name="connsiteX9" fmla="*/ 2272352 w 2272352"/>
              <a:gd name="connsiteY9" fmla="*/ 3413 h 91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2352" h="917813">
                <a:moveTo>
                  <a:pt x="0" y="917813"/>
                </a:moveTo>
                <a:cubicBezTo>
                  <a:pt x="4549" y="894498"/>
                  <a:pt x="9099" y="871183"/>
                  <a:pt x="20472" y="849574"/>
                </a:cubicBezTo>
                <a:cubicBezTo>
                  <a:pt x="31845" y="827965"/>
                  <a:pt x="29570" y="814317"/>
                  <a:pt x="68239" y="788159"/>
                </a:cubicBezTo>
                <a:cubicBezTo>
                  <a:pt x="106908" y="762001"/>
                  <a:pt x="252484" y="692624"/>
                  <a:pt x="252484" y="692624"/>
                </a:cubicBezTo>
                <a:cubicBezTo>
                  <a:pt x="359391" y="635758"/>
                  <a:pt x="559559" y="519753"/>
                  <a:pt x="709684" y="446965"/>
                </a:cubicBezTo>
                <a:cubicBezTo>
                  <a:pt x="859809" y="374177"/>
                  <a:pt x="1015621" y="310487"/>
                  <a:pt x="1153236" y="255896"/>
                </a:cubicBezTo>
                <a:cubicBezTo>
                  <a:pt x="1290851" y="201305"/>
                  <a:pt x="1410269" y="159224"/>
                  <a:pt x="1535373" y="119418"/>
                </a:cubicBezTo>
                <a:cubicBezTo>
                  <a:pt x="1660478" y="79612"/>
                  <a:pt x="1794681" y="34120"/>
                  <a:pt x="1903863" y="17060"/>
                </a:cubicBezTo>
                <a:cubicBezTo>
                  <a:pt x="2013045" y="0"/>
                  <a:pt x="2129051" y="19334"/>
                  <a:pt x="2190466" y="17060"/>
                </a:cubicBezTo>
                <a:cubicBezTo>
                  <a:pt x="2251881" y="14786"/>
                  <a:pt x="2262116" y="9099"/>
                  <a:pt x="2272352" y="341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8" name="Figura a mano libera 77"/>
          <p:cNvSpPr/>
          <p:nvPr/>
        </p:nvSpPr>
        <p:spPr>
          <a:xfrm>
            <a:off x="4142096" y="2598761"/>
            <a:ext cx="276367" cy="2067636"/>
          </a:xfrm>
          <a:custGeom>
            <a:avLst/>
            <a:gdLst>
              <a:gd name="connsiteX0" fmla="*/ 0 w 276367"/>
              <a:gd name="connsiteY0" fmla="*/ 14785 h 2067636"/>
              <a:gd name="connsiteX1" fmla="*/ 102358 w 276367"/>
              <a:gd name="connsiteY1" fmla="*/ 14785 h 2067636"/>
              <a:gd name="connsiteX2" fmla="*/ 150125 w 276367"/>
              <a:gd name="connsiteY2" fmla="*/ 103496 h 2067636"/>
              <a:gd name="connsiteX3" fmla="*/ 163773 w 276367"/>
              <a:gd name="connsiteY3" fmla="*/ 328684 h 2067636"/>
              <a:gd name="connsiteX4" fmla="*/ 163773 w 276367"/>
              <a:gd name="connsiteY4" fmla="*/ 1413681 h 2067636"/>
              <a:gd name="connsiteX5" fmla="*/ 163773 w 276367"/>
              <a:gd name="connsiteY5" fmla="*/ 1584278 h 2067636"/>
              <a:gd name="connsiteX6" fmla="*/ 156949 w 276367"/>
              <a:gd name="connsiteY6" fmla="*/ 1713932 h 2067636"/>
              <a:gd name="connsiteX7" fmla="*/ 150125 w 276367"/>
              <a:gd name="connsiteY7" fmla="*/ 1809466 h 2067636"/>
              <a:gd name="connsiteX8" fmla="*/ 170597 w 276367"/>
              <a:gd name="connsiteY8" fmla="*/ 1911824 h 2067636"/>
              <a:gd name="connsiteX9" fmla="*/ 204716 w 276367"/>
              <a:gd name="connsiteY9" fmla="*/ 2021006 h 2067636"/>
              <a:gd name="connsiteX10" fmla="*/ 266131 w 276367"/>
              <a:gd name="connsiteY10" fmla="*/ 2061949 h 2067636"/>
              <a:gd name="connsiteX11" fmla="*/ 266131 w 276367"/>
              <a:gd name="connsiteY11" fmla="*/ 2055126 h 206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367" h="2067636">
                <a:moveTo>
                  <a:pt x="0" y="14785"/>
                </a:moveTo>
                <a:cubicBezTo>
                  <a:pt x="38668" y="7392"/>
                  <a:pt x="77337" y="0"/>
                  <a:pt x="102358" y="14785"/>
                </a:cubicBezTo>
                <a:cubicBezTo>
                  <a:pt x="127379" y="29570"/>
                  <a:pt x="139889" y="51180"/>
                  <a:pt x="150125" y="103496"/>
                </a:cubicBezTo>
                <a:cubicBezTo>
                  <a:pt x="160361" y="155812"/>
                  <a:pt x="161498" y="110320"/>
                  <a:pt x="163773" y="328684"/>
                </a:cubicBezTo>
                <a:cubicBezTo>
                  <a:pt x="166048" y="547048"/>
                  <a:pt x="163773" y="1413681"/>
                  <a:pt x="163773" y="1413681"/>
                </a:cubicBezTo>
                <a:cubicBezTo>
                  <a:pt x="163773" y="1622947"/>
                  <a:pt x="164910" y="1534236"/>
                  <a:pt x="163773" y="1584278"/>
                </a:cubicBezTo>
                <a:cubicBezTo>
                  <a:pt x="162636" y="1634320"/>
                  <a:pt x="159224" y="1676401"/>
                  <a:pt x="156949" y="1713932"/>
                </a:cubicBezTo>
                <a:cubicBezTo>
                  <a:pt x="154674" y="1751463"/>
                  <a:pt x="147850" y="1776484"/>
                  <a:pt x="150125" y="1809466"/>
                </a:cubicBezTo>
                <a:cubicBezTo>
                  <a:pt x="152400" y="1842448"/>
                  <a:pt x="161499" y="1876567"/>
                  <a:pt x="170597" y="1911824"/>
                </a:cubicBezTo>
                <a:cubicBezTo>
                  <a:pt x="179695" y="1947081"/>
                  <a:pt x="188794" y="1995985"/>
                  <a:pt x="204716" y="2021006"/>
                </a:cubicBezTo>
                <a:cubicBezTo>
                  <a:pt x="220638" y="2046027"/>
                  <a:pt x="255895" y="2056262"/>
                  <a:pt x="266131" y="2061949"/>
                </a:cubicBezTo>
                <a:cubicBezTo>
                  <a:pt x="276367" y="2067636"/>
                  <a:pt x="271249" y="2061381"/>
                  <a:pt x="266131" y="2055126"/>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9" name="Ovale 78"/>
          <p:cNvSpPr/>
          <p:nvPr/>
        </p:nvSpPr>
        <p:spPr>
          <a:xfrm>
            <a:off x="1835696" y="3933056"/>
            <a:ext cx="504056" cy="2276872"/>
          </a:xfrm>
          <a:prstGeom prst="ellipse">
            <a:avLst/>
          </a:prstGeom>
          <a:solidFill>
            <a:srgbClr val="F95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a:off x="3419872" y="4085456"/>
            <a:ext cx="504056" cy="2276872"/>
          </a:xfrm>
          <a:prstGeom prst="ellipse">
            <a:avLst/>
          </a:prstGeom>
          <a:solidFill>
            <a:srgbClr val="F95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arrotondato 71"/>
          <p:cNvSpPr/>
          <p:nvPr/>
        </p:nvSpPr>
        <p:spPr>
          <a:xfrm>
            <a:off x="1835696" y="5301208"/>
            <a:ext cx="2088232" cy="648072"/>
          </a:xfrm>
          <a:prstGeom prst="roundRect">
            <a:avLst/>
          </a:prstGeom>
          <a:solidFill>
            <a:schemeClr val="bg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spc="-150" dirty="0" smtClean="0">
                <a:solidFill>
                  <a:srgbClr val="FFFF00"/>
                </a:solidFill>
              </a:rPr>
              <a:t>DIASTOLE</a:t>
            </a:r>
          </a:p>
          <a:p>
            <a:pPr algn="ctr"/>
            <a:endParaRPr lang="it-IT" dirty="0"/>
          </a:p>
        </p:txBody>
      </p:sp>
      <p:sp>
        <p:nvSpPr>
          <p:cNvPr id="81" name="Saetta 80"/>
          <p:cNvSpPr/>
          <p:nvPr/>
        </p:nvSpPr>
        <p:spPr>
          <a:xfrm rot="16369904">
            <a:off x="3927059" y="3048349"/>
            <a:ext cx="403561" cy="45719"/>
          </a:xfrm>
          <a:prstGeom prst="lightningBol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Saetta 81"/>
          <p:cNvSpPr/>
          <p:nvPr/>
        </p:nvSpPr>
        <p:spPr>
          <a:xfrm rot="16418134" flipV="1">
            <a:off x="4186023" y="3044583"/>
            <a:ext cx="437520" cy="45719"/>
          </a:xfrm>
          <a:prstGeom prst="lightningBolt">
            <a:avLst/>
          </a:prstGeom>
          <a:noFill/>
          <a:ln w="190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Luna 82"/>
          <p:cNvSpPr/>
          <p:nvPr/>
        </p:nvSpPr>
        <p:spPr>
          <a:xfrm rot="16200000">
            <a:off x="4106369" y="4763569"/>
            <a:ext cx="211182" cy="144015"/>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Luna 83"/>
          <p:cNvSpPr/>
          <p:nvPr/>
        </p:nvSpPr>
        <p:spPr>
          <a:xfrm rot="16200000">
            <a:off x="4252157" y="4765339"/>
            <a:ext cx="216024" cy="13563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Stella a 24 punte 84"/>
          <p:cNvSpPr/>
          <p:nvPr/>
        </p:nvSpPr>
        <p:spPr>
          <a:xfrm>
            <a:off x="3801616" y="2636912"/>
            <a:ext cx="914400" cy="914400"/>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CasellaDiTesto 85"/>
          <p:cNvSpPr txBox="1"/>
          <p:nvPr/>
        </p:nvSpPr>
        <p:spPr>
          <a:xfrm>
            <a:off x="4860032" y="2708920"/>
            <a:ext cx="1689373" cy="646331"/>
          </a:xfrm>
          <a:prstGeom prst="rect">
            <a:avLst/>
          </a:prstGeom>
          <a:noFill/>
          <a:ln>
            <a:solidFill>
              <a:srgbClr val="FFFF00"/>
            </a:solidFill>
          </a:ln>
        </p:spPr>
        <p:txBody>
          <a:bodyPr wrap="none" rtlCol="0">
            <a:spAutoFit/>
          </a:bodyPr>
          <a:lstStyle/>
          <a:p>
            <a:pPr algn="ctr"/>
            <a:r>
              <a:rPr lang="it-IT" b="1" dirty="0" smtClean="0">
                <a:solidFill>
                  <a:srgbClr val="FFFF00"/>
                </a:solidFill>
              </a:rPr>
              <a:t>Incontinenza </a:t>
            </a:r>
          </a:p>
          <a:p>
            <a:pPr algn="ctr"/>
            <a:r>
              <a:rPr lang="it-IT" b="1" dirty="0" smtClean="0">
                <a:solidFill>
                  <a:srgbClr val="FFFF00"/>
                </a:solidFill>
              </a:rPr>
              <a:t>valvolare</a:t>
            </a:r>
            <a:endParaRPr lang="it-IT"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0"/>
                                        <p:tgtEl>
                                          <p:spTgt spid="7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2000"/>
                                        <p:tgtEl>
                                          <p:spTgt spid="14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2000"/>
                                        <p:tgtEl>
                                          <p:spTgt spid="65"/>
                                        </p:tgtEl>
                                      </p:cBhvr>
                                    </p:animEffect>
                                  </p:childTnLst>
                                </p:cTn>
                              </p:par>
                            </p:childTnLst>
                          </p:cTn>
                        </p:par>
                        <p:par>
                          <p:cTn id="15" fill="hold">
                            <p:stCondLst>
                              <p:cond delay="4000"/>
                            </p:stCondLst>
                            <p:childTnLst>
                              <p:par>
                                <p:cTn id="16" presetID="55" presetClass="entr" presetSubtype="0" fill="hold" grpId="0" nodeType="afterEffect">
                                  <p:stCondLst>
                                    <p:cond delay="0"/>
                                  </p:stCondLst>
                                  <p:childTnLst>
                                    <p:set>
                                      <p:cBhvr>
                                        <p:cTn id="17" dur="1" fill="hold">
                                          <p:stCondLst>
                                            <p:cond delay="0"/>
                                          </p:stCondLst>
                                        </p:cTn>
                                        <p:tgtEl>
                                          <p:spTgt spid="212"/>
                                        </p:tgtEl>
                                        <p:attrNameLst>
                                          <p:attrName>style.visibility</p:attrName>
                                        </p:attrNameLst>
                                      </p:cBhvr>
                                      <p:to>
                                        <p:strVal val="visible"/>
                                      </p:to>
                                    </p:set>
                                    <p:anim calcmode="lin" valueType="num">
                                      <p:cBhvr>
                                        <p:cTn id="18" dur="1000" fill="hold"/>
                                        <p:tgtEl>
                                          <p:spTgt spid="212"/>
                                        </p:tgtEl>
                                        <p:attrNameLst>
                                          <p:attrName>ppt_w</p:attrName>
                                        </p:attrNameLst>
                                      </p:cBhvr>
                                      <p:tavLst>
                                        <p:tav tm="0">
                                          <p:val>
                                            <p:strVal val="#ppt_w*0.70"/>
                                          </p:val>
                                        </p:tav>
                                        <p:tav tm="100000">
                                          <p:val>
                                            <p:strVal val="#ppt_w"/>
                                          </p:val>
                                        </p:tav>
                                      </p:tavLst>
                                    </p:anim>
                                    <p:anim calcmode="lin" valueType="num">
                                      <p:cBhvr>
                                        <p:cTn id="19" dur="1000" fill="hold"/>
                                        <p:tgtEl>
                                          <p:spTgt spid="212"/>
                                        </p:tgtEl>
                                        <p:attrNameLst>
                                          <p:attrName>ppt_h</p:attrName>
                                        </p:attrNameLst>
                                      </p:cBhvr>
                                      <p:tavLst>
                                        <p:tav tm="0">
                                          <p:val>
                                            <p:strVal val="#ppt_h"/>
                                          </p:val>
                                        </p:tav>
                                        <p:tav tm="100000">
                                          <p:val>
                                            <p:strVal val="#ppt_h"/>
                                          </p:val>
                                        </p:tav>
                                      </p:tavLst>
                                    </p:anim>
                                    <p:animEffect transition="in" filter="fade">
                                      <p:cBhvr>
                                        <p:cTn id="20" dur="1000"/>
                                        <p:tgtEl>
                                          <p:spTgt spid="21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213"/>
                                        </p:tgtEl>
                                        <p:attrNameLst>
                                          <p:attrName>style.visibility</p:attrName>
                                        </p:attrNameLst>
                                      </p:cBhvr>
                                      <p:to>
                                        <p:strVal val="visible"/>
                                      </p:to>
                                    </p:set>
                                    <p:anim calcmode="lin" valueType="num">
                                      <p:cBhvr>
                                        <p:cTn id="23" dur="1000" fill="hold"/>
                                        <p:tgtEl>
                                          <p:spTgt spid="213"/>
                                        </p:tgtEl>
                                        <p:attrNameLst>
                                          <p:attrName>ppt_w</p:attrName>
                                        </p:attrNameLst>
                                      </p:cBhvr>
                                      <p:tavLst>
                                        <p:tav tm="0">
                                          <p:val>
                                            <p:strVal val="#ppt_w*0.70"/>
                                          </p:val>
                                        </p:tav>
                                        <p:tav tm="100000">
                                          <p:val>
                                            <p:strVal val="#ppt_w"/>
                                          </p:val>
                                        </p:tav>
                                      </p:tavLst>
                                    </p:anim>
                                    <p:anim calcmode="lin" valueType="num">
                                      <p:cBhvr>
                                        <p:cTn id="24" dur="1000" fill="hold"/>
                                        <p:tgtEl>
                                          <p:spTgt spid="213"/>
                                        </p:tgtEl>
                                        <p:attrNameLst>
                                          <p:attrName>ppt_h</p:attrName>
                                        </p:attrNameLst>
                                      </p:cBhvr>
                                      <p:tavLst>
                                        <p:tav tm="0">
                                          <p:val>
                                            <p:strVal val="#ppt_h"/>
                                          </p:val>
                                        </p:tav>
                                        <p:tav tm="100000">
                                          <p:val>
                                            <p:strVal val="#ppt_h"/>
                                          </p:val>
                                        </p:tav>
                                      </p:tavLst>
                                    </p:anim>
                                    <p:animEffect transition="in" filter="fade">
                                      <p:cBhvr>
                                        <p:cTn id="25" dur="1000"/>
                                        <p:tgtEl>
                                          <p:spTgt spid="2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2000"/>
                                        <p:tgtEl>
                                          <p:spTgt spid="6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2000"/>
                                        <p:tgtEl>
                                          <p:spTgt spid="148"/>
                                        </p:tgtEl>
                                      </p:cBhvr>
                                    </p:animEffect>
                                  </p:childTnLst>
                                </p:cTn>
                              </p:par>
                            </p:childTnLst>
                          </p:cTn>
                        </p:par>
                        <p:par>
                          <p:cTn id="32" fill="hold">
                            <p:stCondLst>
                              <p:cond delay="6000"/>
                            </p:stCondLst>
                            <p:childTnLst>
                              <p:par>
                                <p:cTn id="33" presetID="22" presetClass="entr" presetSubtype="2" fill="hold" grpId="0" nodeType="afterEffect">
                                  <p:stCondLst>
                                    <p:cond delay="0"/>
                                  </p:stCondLst>
                                  <p:childTnLst>
                                    <p:set>
                                      <p:cBhvr>
                                        <p:cTn id="34" dur="1" fill="hold">
                                          <p:stCondLst>
                                            <p:cond delay="0"/>
                                          </p:stCondLst>
                                        </p:cTn>
                                        <p:tgtEl>
                                          <p:spTgt spid="149"/>
                                        </p:tgtEl>
                                        <p:attrNameLst>
                                          <p:attrName>style.visibility</p:attrName>
                                        </p:attrNameLst>
                                      </p:cBhvr>
                                      <p:to>
                                        <p:strVal val="visible"/>
                                      </p:to>
                                    </p:set>
                                    <p:animEffect transition="in" filter="wipe(right)">
                                      <p:cBhvr>
                                        <p:cTn id="35" dur="500"/>
                                        <p:tgtEl>
                                          <p:spTgt spid="149"/>
                                        </p:tgtEl>
                                      </p:cBhvr>
                                    </p:animEffect>
                                  </p:childTnLst>
                                </p:cTn>
                              </p:par>
                            </p:childTnLst>
                          </p:cTn>
                        </p:par>
                        <p:par>
                          <p:cTn id="36" fill="hold">
                            <p:stCondLst>
                              <p:cond delay="6500"/>
                            </p:stCondLst>
                            <p:childTnLst>
                              <p:par>
                                <p:cTn id="37" presetID="22" presetClass="entr" presetSubtype="4"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wipe(down)">
                                      <p:cBhvr>
                                        <p:cTn id="39" dur="500"/>
                                        <p:tgtEl>
                                          <p:spTgt spid="17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3"/>
                                        </p:tgtEl>
                                        <p:attrNameLst>
                                          <p:attrName>style.visibility</p:attrName>
                                        </p:attrNameLst>
                                      </p:cBhvr>
                                      <p:to>
                                        <p:strVal val="visible"/>
                                      </p:to>
                                    </p:set>
                                    <p:animEffect transition="in" filter="fade">
                                      <p:cBhvr>
                                        <p:cTn id="42" dur="500"/>
                                        <p:tgtEl>
                                          <p:spTgt spid="193"/>
                                        </p:tgtEl>
                                      </p:cBhvr>
                                    </p:animEffect>
                                  </p:childTnLst>
                                </p:cTn>
                              </p:par>
                            </p:childTnLst>
                          </p:cTn>
                        </p:par>
                        <p:par>
                          <p:cTn id="43" fill="hold">
                            <p:stCondLst>
                              <p:cond delay="7000"/>
                            </p:stCondLst>
                            <p:childTnLst>
                              <p:par>
                                <p:cTn id="44" presetID="22" presetClass="entr" presetSubtype="8" fill="hold" grpId="0" nodeType="afterEffect">
                                  <p:stCondLst>
                                    <p:cond delay="0"/>
                                  </p:stCondLst>
                                  <p:childTnLst>
                                    <p:set>
                                      <p:cBhvr>
                                        <p:cTn id="45" dur="1" fill="hold">
                                          <p:stCondLst>
                                            <p:cond delay="0"/>
                                          </p:stCondLst>
                                        </p:cTn>
                                        <p:tgtEl>
                                          <p:spTgt spid="191"/>
                                        </p:tgtEl>
                                        <p:attrNameLst>
                                          <p:attrName>style.visibility</p:attrName>
                                        </p:attrNameLst>
                                      </p:cBhvr>
                                      <p:to>
                                        <p:strVal val="visible"/>
                                      </p:to>
                                    </p:set>
                                    <p:animEffect transition="in" filter="wipe(left)">
                                      <p:cBhvr>
                                        <p:cTn id="46" dur="500"/>
                                        <p:tgtEl>
                                          <p:spTgt spid="191"/>
                                        </p:tgtEl>
                                      </p:cBhvr>
                                    </p:animEffect>
                                  </p:childTnLst>
                                </p:cTn>
                              </p:par>
                            </p:childTnLst>
                          </p:cTn>
                        </p:par>
                        <p:par>
                          <p:cTn id="47" fill="hold">
                            <p:stCondLst>
                              <p:cond delay="7500"/>
                            </p:stCondLst>
                            <p:childTnLst>
                              <p:par>
                                <p:cTn id="48" presetID="22" presetClass="entr" presetSubtype="8" fill="hold" grpId="0" nodeType="afterEffect">
                                  <p:stCondLst>
                                    <p:cond delay="0"/>
                                  </p:stCondLst>
                                  <p:childTnLst>
                                    <p:set>
                                      <p:cBhvr>
                                        <p:cTn id="49" dur="1" fill="hold">
                                          <p:stCondLst>
                                            <p:cond delay="0"/>
                                          </p:stCondLst>
                                        </p:cTn>
                                        <p:tgtEl>
                                          <p:spTgt spid="192"/>
                                        </p:tgtEl>
                                        <p:attrNameLst>
                                          <p:attrName>style.visibility</p:attrName>
                                        </p:attrNameLst>
                                      </p:cBhvr>
                                      <p:to>
                                        <p:strVal val="visible"/>
                                      </p:to>
                                    </p:set>
                                    <p:animEffect transition="in" filter="wipe(left)">
                                      <p:cBhvr>
                                        <p:cTn id="50" dur="500"/>
                                        <p:tgtEl>
                                          <p:spTgt spid="192"/>
                                        </p:tgtEl>
                                      </p:cBhvr>
                                    </p:animEffect>
                                  </p:childTnLst>
                                </p:cTn>
                              </p:par>
                            </p:childTnLst>
                          </p:cTn>
                        </p:par>
                        <p:par>
                          <p:cTn id="51" fill="hold">
                            <p:stCondLst>
                              <p:cond delay="8000"/>
                            </p:stCondLst>
                            <p:childTnLst>
                              <p:par>
                                <p:cTn id="52" presetID="22" presetClass="entr" presetSubtype="8" fill="hold" grpId="0" nodeType="afterEffect">
                                  <p:stCondLst>
                                    <p:cond delay="0"/>
                                  </p:stCondLst>
                                  <p:childTnLst>
                                    <p:set>
                                      <p:cBhvr>
                                        <p:cTn id="53" dur="1" fill="hold">
                                          <p:stCondLst>
                                            <p:cond delay="0"/>
                                          </p:stCondLst>
                                        </p:cTn>
                                        <p:tgtEl>
                                          <p:spTgt spid="194"/>
                                        </p:tgtEl>
                                        <p:attrNameLst>
                                          <p:attrName>style.visibility</p:attrName>
                                        </p:attrNameLst>
                                      </p:cBhvr>
                                      <p:to>
                                        <p:strVal val="visible"/>
                                      </p:to>
                                    </p:set>
                                    <p:animEffect transition="in" filter="wipe(left)">
                                      <p:cBhvr>
                                        <p:cTn id="54" dur="500"/>
                                        <p:tgtEl>
                                          <p:spTgt spid="194"/>
                                        </p:tgtEl>
                                      </p:cBhvr>
                                    </p:animEffect>
                                  </p:childTnLst>
                                </p:cTn>
                              </p:par>
                              <p:par>
                                <p:cTn id="55" presetID="10" presetClass="exit" presetSubtype="0" fill="hold" grpId="1" nodeType="withEffect">
                                  <p:stCondLst>
                                    <p:cond delay="0"/>
                                  </p:stCondLst>
                                  <p:childTnLst>
                                    <p:animEffect transition="out" filter="fade">
                                      <p:cBhvr>
                                        <p:cTn id="56" dur="2000"/>
                                        <p:tgtEl>
                                          <p:spTgt spid="64"/>
                                        </p:tgtEl>
                                      </p:cBhvr>
                                    </p:animEffect>
                                    <p:set>
                                      <p:cBhvr>
                                        <p:cTn id="57" dur="1" fill="hold">
                                          <p:stCondLst>
                                            <p:cond delay="1999"/>
                                          </p:stCondLst>
                                        </p:cTn>
                                        <p:tgtEl>
                                          <p:spTgt spid="6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95"/>
                                        </p:tgtEl>
                                        <p:attrNameLst>
                                          <p:attrName>style.visibility</p:attrName>
                                        </p:attrNameLst>
                                      </p:cBhvr>
                                      <p:to>
                                        <p:strVal val="visible"/>
                                      </p:to>
                                    </p:set>
                                    <p:animEffect transition="in" filter="fade">
                                      <p:cBhvr>
                                        <p:cTn id="60" dur="500"/>
                                        <p:tgtEl>
                                          <p:spTgt spid="195"/>
                                        </p:tgtEl>
                                      </p:cBhvr>
                                    </p:animEffect>
                                  </p:childTnLst>
                                </p:cTn>
                              </p:par>
                            </p:childTnLst>
                          </p:cTn>
                        </p:par>
                        <p:par>
                          <p:cTn id="61" fill="hold">
                            <p:stCondLst>
                              <p:cond delay="10000"/>
                            </p:stCondLst>
                            <p:childTnLst>
                              <p:par>
                                <p:cTn id="62" presetID="22" presetClass="entr" presetSubtype="2" fill="hold" grpId="0"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wipe(right)">
                                      <p:cBhvr>
                                        <p:cTn id="64" dur="500"/>
                                        <p:tgtEl>
                                          <p:spTgt spid="1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animEffect transition="in" filter="fade">
                                      <p:cBhvr>
                                        <p:cTn id="67" dur="500"/>
                                        <p:tgtEl>
                                          <p:spTgt spid="19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10"/>
                                        </p:tgtEl>
                                        <p:attrNameLst>
                                          <p:attrName>style.visibility</p:attrName>
                                        </p:attrNameLst>
                                      </p:cBhvr>
                                      <p:to>
                                        <p:strVal val="visible"/>
                                      </p:to>
                                    </p:set>
                                    <p:animEffect transition="in" filter="wipe(down)">
                                      <p:cBhvr>
                                        <p:cTn id="70" dur="500"/>
                                        <p:tgtEl>
                                          <p:spTgt spid="2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wipe(down)">
                                      <p:cBhvr>
                                        <p:cTn id="73" dur="500"/>
                                        <p:tgtEl>
                                          <p:spTgt spid="211"/>
                                        </p:tgtEl>
                                      </p:cBhvr>
                                    </p:animEffect>
                                  </p:childTnLst>
                                </p:cTn>
                              </p:par>
                            </p:childTnLst>
                          </p:cTn>
                        </p:par>
                        <p:par>
                          <p:cTn id="74" fill="hold">
                            <p:stCondLst>
                              <p:cond delay="10500"/>
                            </p:stCondLst>
                            <p:childTnLst>
                              <p:par>
                                <p:cTn id="75" presetID="10" presetClass="exit" presetSubtype="0" fill="hold" grpId="1" nodeType="afterEffect">
                                  <p:stCondLst>
                                    <p:cond delay="0"/>
                                  </p:stCondLst>
                                  <p:childTnLst>
                                    <p:animEffect transition="out" filter="fade">
                                      <p:cBhvr>
                                        <p:cTn id="76" dur="2000"/>
                                        <p:tgtEl>
                                          <p:spTgt spid="212"/>
                                        </p:tgtEl>
                                      </p:cBhvr>
                                    </p:animEffect>
                                    <p:set>
                                      <p:cBhvr>
                                        <p:cTn id="77" dur="1" fill="hold">
                                          <p:stCondLst>
                                            <p:cond delay="1999"/>
                                          </p:stCondLst>
                                        </p:cTn>
                                        <p:tgtEl>
                                          <p:spTgt spid="21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213"/>
                                        </p:tgtEl>
                                      </p:cBhvr>
                                    </p:animEffect>
                                    <p:set>
                                      <p:cBhvr>
                                        <p:cTn id="80" dur="1" fill="hold">
                                          <p:stCondLst>
                                            <p:cond delay="1999"/>
                                          </p:stCondLst>
                                        </p:cTn>
                                        <p:tgtEl>
                                          <p:spTgt spid="213"/>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3000"/>
                                        <p:tgtEl>
                                          <p:spTgt spid="7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3000"/>
                                        <p:tgtEl>
                                          <p:spTgt spid="80"/>
                                        </p:tgtEl>
                                      </p:cBhvr>
                                    </p:animEffect>
                                  </p:childTnLst>
                                </p:cTn>
                              </p:par>
                            </p:childTnLst>
                          </p:cTn>
                        </p:par>
                        <p:par>
                          <p:cTn id="87" fill="hold">
                            <p:stCondLst>
                              <p:cond delay="13500"/>
                            </p:stCondLst>
                            <p:childTnLst>
                              <p:par>
                                <p:cTn id="88" presetID="10" presetClass="entr" presetSubtype="0" fill="hold" grpId="0"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2000"/>
                                        <p:tgtEl>
                                          <p:spTgt spid="8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5"/>
                                        </p:tgtEl>
                                        <p:attrNameLst>
                                          <p:attrName>style.visibility</p:attrName>
                                        </p:attrNameLst>
                                      </p:cBhvr>
                                      <p:to>
                                        <p:strVal val="visible"/>
                                      </p:to>
                                    </p:set>
                                    <p:animEffect transition="in" filter="fade">
                                      <p:cBhvr>
                                        <p:cTn id="93" dur="2000"/>
                                        <p:tgtEl>
                                          <p:spTgt spid="85"/>
                                        </p:tgtEl>
                                      </p:cBhvr>
                                    </p:animEffect>
                                  </p:childTnLst>
                                </p:cTn>
                              </p:par>
                              <p:par>
                                <p:cTn id="94" presetID="35" presetClass="path" presetSubtype="0" accel="50000" decel="50000" fill="hold" grpId="1" nodeType="withEffect">
                                  <p:stCondLst>
                                    <p:cond delay="0"/>
                                  </p:stCondLst>
                                  <p:childTnLst>
                                    <p:animMotion origin="layout" path="M 0.48611 -0.31469 L -3.61111E-6 3.58382E-6 " pathEditMode="relative" rAng="0" ptsTypes="AA">
                                      <p:cBhvr>
                                        <p:cTn id="95" dur="2000" fill="hold"/>
                                        <p:tgtEl>
                                          <p:spTgt spid="85"/>
                                        </p:tgtEl>
                                        <p:attrNameLst>
                                          <p:attrName>ppt_x</p:attrName>
                                          <p:attrName>ppt_y</p:attrName>
                                        </p:attrNameLst>
                                      </p:cBhvr>
                                      <p:rCtr x="-243" y="157"/>
                                    </p:animMotion>
                                  </p:childTnLst>
                                </p:cTn>
                              </p:par>
                              <p:par>
                                <p:cTn id="96" presetID="10"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2000"/>
                                        <p:tgtEl>
                                          <p:spTgt spid="72"/>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wipe(right)">
                                      <p:cBhvr>
                                        <p:cTn id="101" dur="1000"/>
                                        <p:tgtEl>
                                          <p:spTgt spid="7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wipe(down)">
                                      <p:cBhvr>
                                        <p:cTn id="104" dur="1000"/>
                                        <p:tgtEl>
                                          <p:spTgt spid="76"/>
                                        </p:tgtEl>
                                      </p:cBhvr>
                                    </p:animEffect>
                                  </p:childTnLst>
                                </p:cTn>
                              </p:par>
                            </p:childTnLst>
                          </p:cTn>
                        </p:par>
                        <p:par>
                          <p:cTn id="105" fill="hold">
                            <p:stCondLst>
                              <p:cond delay="15500"/>
                            </p:stCondLst>
                            <p:childTnLst>
                              <p:par>
                                <p:cTn id="106" presetID="22" presetClass="entr" presetSubtype="1"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wipe(up)">
                                      <p:cBhvr>
                                        <p:cTn id="108" dur="1000"/>
                                        <p:tgtEl>
                                          <p:spTgt spid="78"/>
                                        </p:tgtEl>
                                      </p:cBhvr>
                                    </p:animEffect>
                                  </p:childTnLst>
                                </p:cTn>
                              </p:par>
                            </p:childTnLst>
                          </p:cTn>
                        </p:par>
                        <p:par>
                          <p:cTn id="109" fill="hold">
                            <p:stCondLst>
                              <p:cond delay="16500"/>
                            </p:stCondLst>
                            <p:childTnLst>
                              <p:par>
                                <p:cTn id="110" presetID="22" presetClass="entr" presetSubtype="1" fill="hold" grpId="0" nodeType="after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wipe(up)">
                                      <p:cBhvr>
                                        <p:cTn id="11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animBg="1"/>
      <p:bldP spid="174" grpId="0" animBg="1"/>
      <p:bldP spid="191" grpId="0" animBg="1"/>
      <p:bldP spid="192" grpId="0" animBg="1"/>
      <p:bldP spid="193" grpId="0" animBg="1"/>
      <p:bldP spid="194" grpId="0" animBg="1"/>
      <p:bldP spid="195" grpId="0" animBg="1"/>
      <p:bldP spid="196" grpId="0" animBg="1"/>
      <p:bldP spid="197" grpId="0" animBg="1"/>
      <p:bldP spid="210" grpId="0" animBg="1"/>
      <p:bldP spid="211" grpId="0" animBg="1"/>
      <p:bldP spid="212" grpId="0" animBg="1"/>
      <p:bldP spid="212" grpId="1" animBg="1"/>
      <p:bldP spid="213" grpId="0" animBg="1"/>
      <p:bldP spid="213" grpId="1" animBg="1"/>
      <p:bldP spid="64" grpId="0" animBg="1"/>
      <p:bldP spid="64" grpId="1" animBg="1"/>
      <p:bldP spid="65" grpId="0"/>
      <p:bldP spid="70" grpId="0" animBg="1"/>
      <p:bldP spid="71" grpId="0" animBg="1"/>
      <p:bldP spid="74" grpId="0" animBg="1"/>
      <p:bldP spid="76" grpId="0" animBg="1"/>
      <p:bldP spid="78" grpId="0" animBg="1"/>
      <p:bldP spid="79" grpId="0" animBg="1"/>
      <p:bldP spid="80" grpId="0" animBg="1"/>
      <p:bldP spid="72" grpId="0" animBg="1"/>
      <p:bldP spid="85" grpId="0" animBg="1"/>
      <p:bldP spid="85" grpId="1" animBg="1"/>
      <p:bldP spid="8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igura a mano libera 32"/>
          <p:cNvSpPr/>
          <p:nvPr/>
        </p:nvSpPr>
        <p:spPr>
          <a:xfrm>
            <a:off x="2843808" y="2995448"/>
            <a:ext cx="2895599" cy="3294993"/>
          </a:xfrm>
          <a:custGeom>
            <a:avLst/>
            <a:gdLst>
              <a:gd name="connsiteX0" fmla="*/ 1792014 w 2895599"/>
              <a:gd name="connsiteY0" fmla="*/ 0 h 3294993"/>
              <a:gd name="connsiteX1" fmla="*/ 2012731 w 2895599"/>
              <a:gd name="connsiteY1" fmla="*/ 126124 h 3294993"/>
              <a:gd name="connsiteX2" fmla="*/ 2454165 w 2895599"/>
              <a:gd name="connsiteY2" fmla="*/ 189186 h 3294993"/>
              <a:gd name="connsiteX3" fmla="*/ 2690648 w 2895599"/>
              <a:gd name="connsiteY3" fmla="*/ 709449 h 3294993"/>
              <a:gd name="connsiteX4" fmla="*/ 2706414 w 2895599"/>
              <a:gd name="connsiteY4" fmla="*/ 1229711 h 3294993"/>
              <a:gd name="connsiteX5" fmla="*/ 2879834 w 2895599"/>
              <a:gd name="connsiteY5" fmla="*/ 1529255 h 3294993"/>
              <a:gd name="connsiteX6" fmla="*/ 2611821 w 2895599"/>
              <a:gd name="connsiteY6" fmla="*/ 1860331 h 3294993"/>
              <a:gd name="connsiteX7" fmla="*/ 2643352 w 2895599"/>
              <a:gd name="connsiteY7" fmla="*/ 2238704 h 3294993"/>
              <a:gd name="connsiteX8" fmla="*/ 2438400 w 2895599"/>
              <a:gd name="connsiteY8" fmla="*/ 2412124 h 3294993"/>
              <a:gd name="connsiteX9" fmla="*/ 2154621 w 2895599"/>
              <a:gd name="connsiteY9" fmla="*/ 2538249 h 3294993"/>
              <a:gd name="connsiteX10" fmla="*/ 1933903 w 2895599"/>
              <a:gd name="connsiteY10" fmla="*/ 2601311 h 3294993"/>
              <a:gd name="connsiteX11" fmla="*/ 1665890 w 2895599"/>
              <a:gd name="connsiteY11" fmla="*/ 2774731 h 3294993"/>
              <a:gd name="connsiteX12" fmla="*/ 1224455 w 2895599"/>
              <a:gd name="connsiteY12" fmla="*/ 2916621 h 3294993"/>
              <a:gd name="connsiteX13" fmla="*/ 735724 w 2895599"/>
              <a:gd name="connsiteY13" fmla="*/ 2853559 h 3294993"/>
              <a:gd name="connsiteX14" fmla="*/ 325821 w 2895599"/>
              <a:gd name="connsiteY14" fmla="*/ 3184635 h 3294993"/>
              <a:gd name="connsiteX15" fmla="*/ 278524 w 2895599"/>
              <a:gd name="connsiteY15" fmla="*/ 3216166 h 3294993"/>
              <a:gd name="connsiteX16" fmla="*/ 42041 w 2895599"/>
              <a:gd name="connsiteY16" fmla="*/ 3279228 h 3294993"/>
              <a:gd name="connsiteX17" fmla="*/ 26276 w 2895599"/>
              <a:gd name="connsiteY17" fmla="*/ 3263462 h 3294993"/>
              <a:gd name="connsiteX18" fmla="*/ 26276 w 2895599"/>
              <a:gd name="connsiteY18" fmla="*/ 3294993 h 32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5599" h="3294993">
                <a:moveTo>
                  <a:pt x="1792014" y="0"/>
                </a:moveTo>
                <a:cubicBezTo>
                  <a:pt x="1847193" y="47296"/>
                  <a:pt x="1902372" y="94593"/>
                  <a:pt x="2012731" y="126124"/>
                </a:cubicBezTo>
                <a:cubicBezTo>
                  <a:pt x="2123090" y="157655"/>
                  <a:pt x="2341179" y="91965"/>
                  <a:pt x="2454165" y="189186"/>
                </a:cubicBezTo>
                <a:cubicBezTo>
                  <a:pt x="2567151" y="286407"/>
                  <a:pt x="2648607" y="536028"/>
                  <a:pt x="2690648" y="709449"/>
                </a:cubicBezTo>
                <a:cubicBezTo>
                  <a:pt x="2732690" y="882870"/>
                  <a:pt x="2674883" y="1093077"/>
                  <a:pt x="2706414" y="1229711"/>
                </a:cubicBezTo>
                <a:cubicBezTo>
                  <a:pt x="2737945" y="1366345"/>
                  <a:pt x="2895599" y="1424152"/>
                  <a:pt x="2879834" y="1529255"/>
                </a:cubicBezTo>
                <a:cubicBezTo>
                  <a:pt x="2864069" y="1634358"/>
                  <a:pt x="2651235" y="1742090"/>
                  <a:pt x="2611821" y="1860331"/>
                </a:cubicBezTo>
                <a:cubicBezTo>
                  <a:pt x="2572407" y="1978572"/>
                  <a:pt x="2672256" y="2146739"/>
                  <a:pt x="2643352" y="2238704"/>
                </a:cubicBezTo>
                <a:cubicBezTo>
                  <a:pt x="2614449" y="2330670"/>
                  <a:pt x="2519855" y="2362200"/>
                  <a:pt x="2438400" y="2412124"/>
                </a:cubicBezTo>
                <a:cubicBezTo>
                  <a:pt x="2356945" y="2462048"/>
                  <a:pt x="2238704" y="2506718"/>
                  <a:pt x="2154621" y="2538249"/>
                </a:cubicBezTo>
                <a:cubicBezTo>
                  <a:pt x="2070538" y="2569780"/>
                  <a:pt x="2015358" y="2561897"/>
                  <a:pt x="1933903" y="2601311"/>
                </a:cubicBezTo>
                <a:cubicBezTo>
                  <a:pt x="1852448" y="2640725"/>
                  <a:pt x="1784131" y="2722179"/>
                  <a:pt x="1665890" y="2774731"/>
                </a:cubicBezTo>
                <a:cubicBezTo>
                  <a:pt x="1547649" y="2827283"/>
                  <a:pt x="1379483" y="2903483"/>
                  <a:pt x="1224455" y="2916621"/>
                </a:cubicBezTo>
                <a:cubicBezTo>
                  <a:pt x="1069427" y="2929759"/>
                  <a:pt x="885496" y="2808890"/>
                  <a:pt x="735724" y="2853559"/>
                </a:cubicBezTo>
                <a:cubicBezTo>
                  <a:pt x="585952" y="2898228"/>
                  <a:pt x="402021" y="3124201"/>
                  <a:pt x="325821" y="3184635"/>
                </a:cubicBezTo>
                <a:cubicBezTo>
                  <a:pt x="249621" y="3245069"/>
                  <a:pt x="325821" y="3200401"/>
                  <a:pt x="278524" y="3216166"/>
                </a:cubicBezTo>
                <a:cubicBezTo>
                  <a:pt x="231227" y="3231931"/>
                  <a:pt x="84082" y="3271345"/>
                  <a:pt x="42041" y="3279228"/>
                </a:cubicBezTo>
                <a:cubicBezTo>
                  <a:pt x="0" y="3287111"/>
                  <a:pt x="28903" y="3260835"/>
                  <a:pt x="26276" y="3263462"/>
                </a:cubicBezTo>
                <a:cubicBezTo>
                  <a:pt x="23649" y="3266089"/>
                  <a:pt x="24962" y="3280541"/>
                  <a:pt x="26276" y="3294993"/>
                </a:cubicBezTo>
              </a:path>
            </a:pathLst>
          </a:custGeom>
          <a:noFill/>
          <a:ln w="2540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 name="Freccia in su 1"/>
          <p:cNvSpPr/>
          <p:nvPr/>
        </p:nvSpPr>
        <p:spPr>
          <a:xfrm>
            <a:off x="1835696" y="0"/>
            <a:ext cx="1656184" cy="6858000"/>
          </a:xfrm>
          <a:prstGeom prst="up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inversione 3"/>
          <p:cNvSpPr/>
          <p:nvPr/>
        </p:nvSpPr>
        <p:spPr>
          <a:xfrm>
            <a:off x="971600" y="3789040"/>
            <a:ext cx="1728192" cy="3041576"/>
          </a:xfrm>
          <a:prstGeom prst="uturnArrow">
            <a:avLst>
              <a:gd name="adj1" fmla="val 25000"/>
              <a:gd name="adj2" fmla="val 13980"/>
              <a:gd name="adj3" fmla="val 25922"/>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a inversione 4"/>
          <p:cNvSpPr/>
          <p:nvPr/>
        </p:nvSpPr>
        <p:spPr>
          <a:xfrm flipH="1">
            <a:off x="2483768" y="908720"/>
            <a:ext cx="2232248" cy="5949280"/>
          </a:xfrm>
          <a:prstGeom prst="uturnArrow">
            <a:avLst>
              <a:gd name="adj1" fmla="val 25000"/>
              <a:gd name="adj2" fmla="val 11661"/>
              <a:gd name="adj3" fmla="val 171225"/>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Luna 6"/>
          <p:cNvSpPr/>
          <p:nvPr/>
        </p:nvSpPr>
        <p:spPr>
          <a:xfrm rot="16200000">
            <a:off x="941494" y="4621435"/>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aetta 7"/>
          <p:cNvSpPr/>
          <p:nvPr/>
        </p:nvSpPr>
        <p:spPr>
          <a:xfrm rot="20938113">
            <a:off x="1907704" y="3789040"/>
            <a:ext cx="360040" cy="144016"/>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una 8"/>
          <p:cNvSpPr/>
          <p:nvPr/>
        </p:nvSpPr>
        <p:spPr>
          <a:xfrm rot="10800000">
            <a:off x="3059832" y="1146448"/>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Luna 9"/>
          <p:cNvSpPr/>
          <p:nvPr/>
        </p:nvSpPr>
        <p:spPr>
          <a:xfrm rot="16200000">
            <a:off x="4211960" y="3284984"/>
            <a:ext cx="288032" cy="288032"/>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Luna 10"/>
          <p:cNvSpPr/>
          <p:nvPr/>
        </p:nvSpPr>
        <p:spPr>
          <a:xfrm rot="16200000">
            <a:off x="1147316" y="4623028"/>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aetta 11"/>
          <p:cNvSpPr/>
          <p:nvPr/>
        </p:nvSpPr>
        <p:spPr>
          <a:xfrm rot="1021100" flipV="1">
            <a:off x="1907704" y="4077072"/>
            <a:ext cx="360040" cy="13563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Luna 12"/>
          <p:cNvSpPr/>
          <p:nvPr/>
        </p:nvSpPr>
        <p:spPr>
          <a:xfrm rot="10800000">
            <a:off x="3059832" y="908720"/>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Luna 14"/>
          <p:cNvSpPr/>
          <p:nvPr/>
        </p:nvSpPr>
        <p:spPr>
          <a:xfrm rot="10800000">
            <a:off x="3059832" y="1340768"/>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Luna 15"/>
          <p:cNvSpPr/>
          <p:nvPr/>
        </p:nvSpPr>
        <p:spPr>
          <a:xfrm rot="10800000">
            <a:off x="3059832" y="908720"/>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aetta 16"/>
          <p:cNvSpPr/>
          <p:nvPr/>
        </p:nvSpPr>
        <p:spPr>
          <a:xfrm rot="2302220" flipH="1" flipV="1">
            <a:off x="4137328" y="2091658"/>
            <a:ext cx="293281" cy="55760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Saetta 17"/>
          <p:cNvSpPr/>
          <p:nvPr/>
        </p:nvSpPr>
        <p:spPr>
          <a:xfrm rot="2412384" flipH="1" flipV="1">
            <a:off x="4407587" y="2194269"/>
            <a:ext cx="460135" cy="377297"/>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1259632" y="4077072"/>
            <a:ext cx="3096344" cy="2780928"/>
          </a:xfrm>
          <a:prstGeom prst="ellipse">
            <a:avLst/>
          </a:prstGeom>
          <a:solidFill>
            <a:srgbClr val="FF000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331640" y="4941168"/>
            <a:ext cx="2988767" cy="923330"/>
          </a:xfrm>
          <a:prstGeom prst="rect">
            <a:avLst/>
          </a:prstGeom>
          <a:noFill/>
        </p:spPr>
        <p:txBody>
          <a:bodyPr wrap="none" rtlCol="0">
            <a:spAutoFit/>
          </a:bodyPr>
          <a:lstStyle/>
          <a:p>
            <a:r>
              <a:rPr lang="it-IT" sz="5400" b="1" dirty="0" smtClean="0">
                <a:solidFill>
                  <a:srgbClr val="FFFF00"/>
                </a:solidFill>
              </a:rPr>
              <a:t>SISTOLE</a:t>
            </a:r>
            <a:endParaRPr lang="it-IT" sz="5400" b="1" dirty="0">
              <a:solidFill>
                <a:srgbClr val="FFFF00"/>
              </a:solidFill>
            </a:endParaRPr>
          </a:p>
        </p:txBody>
      </p:sp>
      <p:sp>
        <p:nvSpPr>
          <p:cNvPr id="22" name="Ovale 21"/>
          <p:cNvSpPr/>
          <p:nvPr/>
        </p:nvSpPr>
        <p:spPr>
          <a:xfrm>
            <a:off x="1259632" y="4077072"/>
            <a:ext cx="3096344"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asellaDiTesto 23"/>
          <p:cNvSpPr txBox="1"/>
          <p:nvPr/>
        </p:nvSpPr>
        <p:spPr>
          <a:xfrm>
            <a:off x="1259632" y="5013176"/>
            <a:ext cx="3250313" cy="830997"/>
          </a:xfrm>
          <a:prstGeom prst="rect">
            <a:avLst/>
          </a:prstGeom>
          <a:noFill/>
        </p:spPr>
        <p:txBody>
          <a:bodyPr wrap="none" rtlCol="0">
            <a:spAutoFit/>
          </a:bodyPr>
          <a:lstStyle/>
          <a:p>
            <a:r>
              <a:rPr lang="it-IT" sz="4800" b="1" dirty="0" smtClean="0">
                <a:solidFill>
                  <a:srgbClr val="0000CC"/>
                </a:solidFill>
              </a:rPr>
              <a:t>DIASTOLE</a:t>
            </a:r>
            <a:endParaRPr lang="it-IT" sz="4800" b="1" dirty="0">
              <a:solidFill>
                <a:srgbClr val="0000CC"/>
              </a:solidFill>
            </a:endParaRPr>
          </a:p>
        </p:txBody>
      </p:sp>
      <p:sp>
        <p:nvSpPr>
          <p:cNvPr id="28" name="Ovale 27"/>
          <p:cNvSpPr/>
          <p:nvPr/>
        </p:nvSpPr>
        <p:spPr>
          <a:xfrm>
            <a:off x="2699792" y="386104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Nuvola 30"/>
          <p:cNvSpPr/>
          <p:nvPr/>
        </p:nvSpPr>
        <p:spPr>
          <a:xfrm>
            <a:off x="2195736" y="1988840"/>
            <a:ext cx="914400" cy="1440160"/>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co a tutto sesto 5"/>
          <p:cNvSpPr/>
          <p:nvPr/>
        </p:nvSpPr>
        <p:spPr>
          <a:xfrm rot="19137176">
            <a:off x="1194989" y="2173713"/>
            <a:ext cx="3871925" cy="1295323"/>
          </a:xfrm>
          <a:prstGeom prst="blockArc">
            <a:avLst>
              <a:gd name="adj1" fmla="val 10800000"/>
              <a:gd name="adj2" fmla="val 21585292"/>
              <a:gd name="adj3" fmla="val 25995"/>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Ovale 24"/>
          <p:cNvSpPr/>
          <p:nvPr/>
        </p:nvSpPr>
        <p:spPr>
          <a:xfrm>
            <a:off x="2555776" y="4653136"/>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2555776" y="443711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2555776" y="422108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2771800" y="4005064"/>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2771800" y="371703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Luna 34"/>
          <p:cNvSpPr/>
          <p:nvPr/>
        </p:nvSpPr>
        <p:spPr>
          <a:xfrm rot="16200000">
            <a:off x="4463988" y="3320988"/>
            <a:ext cx="288032" cy="216024"/>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Luna 35"/>
          <p:cNvSpPr/>
          <p:nvPr/>
        </p:nvSpPr>
        <p:spPr>
          <a:xfrm rot="16200000">
            <a:off x="4139952" y="3356992"/>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499992" y="3356992"/>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0" presetClass="path" presetSubtype="0" accel="50000" decel="50000" fill="hold" grpId="1" nodeType="withEffect">
                                  <p:stCondLst>
                                    <p:cond delay="0"/>
                                  </p:stCondLst>
                                  <p:childTnLst>
                                    <p:animMotion origin="layout" path="M 0 0 L -0.00104 -0.14444 L -0.00208 -0.18032 L -0.01458 -0.16944 L -0.02187 -0.14699 C -0.02604 -0.13542 -0.02951 -0.12338 -0.03437 -0.1125 C -0.03594 -0.1088 -0.04062 -0.10393 -0.04062 -0.10393 L -0.09062 -0.10949 C -0.09444 -0.12106 -0.09948 -0.13194 -0.10208 -0.14444 C -0.10243 -0.14606 -0.09982 -0.14676 -0.09896 -0.14838 C -0.09826 -0.14954 -0.09791 -0.15255 -0.09791 -0.15255 L -0.06354 -0.2375 L 0.03125 -0.35671 L 0.14063 -0.45116 L 0.175 -0.48472 L 0.17813 -0.50972 L 0.16563 -0.53171 L 0.09792 -0.52778 L 0.06875 -0.51944 L 0.03229 -0.52778 L 0.00938 -0.54167 L 0.00104 -0.56088 L 0 -0.58588 L 0.00313 -0.61921 L 0.00625 -0.68032 " pathEditMode="relative" ptsTypes="AAAAffAfffAAAAAAAAAAAAAAA">
                                      <p:cBhvr>
                                        <p:cTn id="29" dur="2000" fill="hold"/>
                                        <p:tgtEl>
                                          <p:spTgt spid="25"/>
                                        </p:tgtEl>
                                        <p:attrNameLst>
                                          <p:attrName>ppt_x</p:attrName>
                                          <p:attrName>ppt_y</p:attrName>
                                        </p:attrNameLst>
                                      </p:cBhvr>
                                    </p:animMotion>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2000"/>
                                        <p:tgtEl>
                                          <p:spTgt spid="26"/>
                                        </p:tgtEl>
                                      </p:cBhvr>
                                    </p:animEffect>
                                  </p:childTnLst>
                                </p:cTn>
                              </p:par>
                              <p:par>
                                <p:cTn id="33" presetID="0" presetClass="path" presetSubtype="0" accel="50000" decel="50000" fill="hold" grpId="1" nodeType="withEffect">
                                  <p:stCondLst>
                                    <p:cond delay="0"/>
                                  </p:stCondLst>
                                  <p:childTnLst>
                                    <p:animMotion origin="layout" path="M 0 0 L 0 -0.10037 L -0.01701 -0.10545 C -0.0283 -0.09274 -0.02899 -0.09112 -0.03646 -0.08117 L -0.06632 -0.071 C -0.10035 -0.07793 -0.1 -0.0629 -0.1 -0.07955 L -0.0974 -0.13668 L -0.0599 -0.20768 L -0.01042 -0.2715 L 0.11545 -0.39778 L 0.15712 -0.43247 L 0.16233 -0.47918 L 0.13629 -0.49121 L 0.09479 -0.48427 L 0.0401 -0.48959 L 0.01285 -0.51896 L -0.00781 -0.58649 L -0.00521 -0.67113 L -0.00521 -0.68154 " pathEditMode="relative" ptsTypes="AAfAfAAAAAAAAAAAAAA">
                                      <p:cBhvr>
                                        <p:cTn id="34" dur="3000" fill="hold"/>
                                        <p:tgtEl>
                                          <p:spTgt spid="26"/>
                                        </p:tgtEl>
                                        <p:attrNameLst>
                                          <p:attrName>ppt_x</p:attrName>
                                          <p:attrName>ppt_y</p:attrName>
                                        </p:attrNameLst>
                                      </p:cBhvr>
                                    </p:animMotion>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par>
                                <p:cTn id="38" presetID="0" presetClass="path" presetSubtype="0" accel="50000" decel="50000" fill="hold" grpId="1" nodeType="withEffect">
                                  <p:stCondLst>
                                    <p:cond delay="0"/>
                                  </p:stCondLst>
                                  <p:childTnLst>
                                    <p:animMotion origin="layout" path="M 0 0 L 0.0026 -0.071 L -0.01962 -0.07632 L -0.04427 -0.05551 C -0.07569 -0.0458 -0.06302 -0.04672 -0.08194 -0.04672 L -0.1 -0.07979 L -0.07274 -0.14015 L 0.02847 -0.27174 L 0.14149 -0.38414 L 0.17135 -0.4223 L 0.15191 -0.44473 L 0.09479 -0.45329 L 0.0467 -0.4482 L 0.01024 -0.48289 C -0.01163 -0.57933 -0.0066 -0.53446 -0.0066 -0.58997 L -0.00781 -0.64894 " pathEditMode="relative" ptsTypes="AAAfAAAAAAAAAfAA">
                                      <p:cBhvr>
                                        <p:cTn id="39" dur="5000" fill="hold"/>
                                        <p:tgtEl>
                                          <p:spTgt spid="27"/>
                                        </p:tgtEl>
                                        <p:attrNameLst>
                                          <p:attrName>ppt_x</p:attrName>
                                          <p:attrName>ppt_y</p:attrName>
                                        </p:attrNameLst>
                                      </p:cBhvr>
                                    </p:animMotion>
                                  </p:childTnLst>
                                </p:cTn>
                              </p:par>
                            </p:childTnLst>
                          </p:cTn>
                        </p:par>
                        <p:par>
                          <p:cTn id="40" fill="hold">
                            <p:stCondLst>
                              <p:cond delay="9000"/>
                            </p:stCondLst>
                            <p:childTnLst>
                              <p:par>
                                <p:cTn id="41" presetID="10" presetClass="exit" presetSubtype="0" fill="hold" grpId="1" nodeType="after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19"/>
                                        </p:tgtEl>
                                      </p:cBhvr>
                                    </p:animEffect>
                                    <p:set>
                                      <p:cBhvr>
                                        <p:cTn id="46" dur="1" fill="hold">
                                          <p:stCondLst>
                                            <p:cond delay="19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36"/>
                                        </p:tgtEl>
                                      </p:cBhvr>
                                    </p:animEffect>
                                    <p:set>
                                      <p:cBhvr>
                                        <p:cTn id="49" dur="1" fill="hold">
                                          <p:stCondLst>
                                            <p:cond delay="1999"/>
                                          </p:stCondLst>
                                        </p:cTn>
                                        <p:tgtEl>
                                          <p:spTgt spid="3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37"/>
                                        </p:tgtEl>
                                      </p:cBhvr>
                                    </p:animEffect>
                                    <p:set>
                                      <p:cBhvr>
                                        <p:cTn id="52" dur="1" fill="hold">
                                          <p:stCondLst>
                                            <p:cond delay="1999"/>
                                          </p:stCondLst>
                                        </p:cTn>
                                        <p:tgtEl>
                                          <p:spTgt spid="37"/>
                                        </p:tgtEl>
                                        <p:attrNameLst>
                                          <p:attrName>style.visibility</p:attrName>
                                        </p:attrNameLst>
                                      </p:cBhvr>
                                      <p:to>
                                        <p:strVal val="hidden"/>
                                      </p:to>
                                    </p:set>
                                  </p:childTnLst>
                                </p:cTn>
                              </p:par>
                            </p:childTnLst>
                          </p:cTn>
                        </p:par>
                        <p:par>
                          <p:cTn id="53" fill="hold">
                            <p:stCondLst>
                              <p:cond delay="11000"/>
                            </p:stCondLst>
                            <p:childTnLst>
                              <p:par>
                                <p:cTn id="54" presetID="10"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20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20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2000"/>
                                        <p:tgtEl>
                                          <p:spTgt spid="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2000"/>
                                        <p:tgtEl>
                                          <p:spTgt spid="28"/>
                                        </p:tgtEl>
                                      </p:cBhvr>
                                    </p:animEffect>
                                  </p:childTnLst>
                                </p:cTn>
                              </p:par>
                              <p:par>
                                <p:cTn id="75" presetID="0" presetClass="path" presetSubtype="0" accel="50000" decel="50000" fill="hold" grpId="1" nodeType="withEffect">
                                  <p:stCondLst>
                                    <p:cond delay="0"/>
                                  </p:stCondLst>
                                  <p:childTnLst>
                                    <p:animMotion origin="layout" path="M 0 0 L -0.02362 0 L -0.07882 0 L -0.11025 -0.02107 L -0.09445 -0.08403 L -0.04723 -0.14699 L 0.04722 -0.27292 L 0.12604 -0.33611 L 0.16545 -0.34653 L 0.18107 -0.30463 L 0.18107 -0.25209 L 0.18107 -0.15764 L 0.22829 -0.12593 L 0.2677 -0.12593 L 0.29131 -0.09445 L 0.2993 -0.03148 L 0.2993 0 C 0.30017 0.01597 0.29965 0.03241 0.30208 0.04815 C 0.30243 0.05092 0.30729 0.05278 0.30729 0.05278 L 0.32291 0.07338 L 0.30711 0.10486 L 0.29131 0.12592 L 0.29131 0.15741 L 0.29131 0.18889 L 0.24409 0.22037 L 0.20468 0.24143 L 0.18906 0.2625 L 0.16545 0.27268 L 0.14166 0.27268 L 0.12604 0.27268 L 0.10243 0.27268 L 0.08663 0.2625 L 0.06302 0.29375 L 0.0394 0.31481 C 0.03281 0.31898 0.02656 0.32407 0.01927 0.32407 L -0.00782 0.31481 " pathEditMode="relative" ptsTypes="AAAAAAAAAAAAAAAAffAAAAAAAAAAAAAAAfAA">
                                      <p:cBhvr>
                                        <p:cTn id="76" dur="2000" fill="hold"/>
                                        <p:tgtEl>
                                          <p:spTgt spid="28"/>
                                        </p:tgtEl>
                                        <p:attrNameLst>
                                          <p:attrName>ppt_x</p:attrName>
                                          <p:attrName>ppt_y</p:attrName>
                                        </p:attrNameLst>
                                      </p:cBhvr>
                                    </p:animMotion>
                                  </p:childTnLst>
                                </p:cTn>
                              </p:par>
                              <p:par>
                                <p:cTn id="77" presetID="10" presetClass="entr" presetSubtype="0" fill="hold" grpId="1"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000"/>
                                        <p:tgtEl>
                                          <p:spTgt spid="34"/>
                                        </p:tgtEl>
                                      </p:cBhvr>
                                    </p:animEffect>
                                  </p:childTnLst>
                                </p:cTn>
                              </p:par>
                              <p:par>
                                <p:cTn id="80" presetID="0" presetClass="path" presetSubtype="0" accel="50000" decel="50000" fill="hold" grpId="0" nodeType="withEffect">
                                  <p:stCondLst>
                                    <p:cond delay="0"/>
                                  </p:stCondLst>
                                  <p:childTnLst>
                                    <p:animMotion origin="layout" path="M -8.33333E-7 3.66327E-6 C -0.02361 -0.00948 -0.05226 -0.00763 -0.07674 -0.01041 C -0.07795 -0.01087 -0.07934 -0.01133 -0.08055 -0.01203 C -0.08194 -0.01295 -0.08299 -0.0148 -0.08437 -0.0155 C -0.08767 -0.01712 -0.09132 -0.01758 -0.09479 -0.01897 C -0.09878 -0.02244 -0.1026 -0.02429 -0.1066 -0.02775 C -0.10972 -0.034 -0.1125 -0.0333 -0.11562 -0.03978 C -0.1151 -0.04834 -0.1151 -0.05713 -0.11424 -0.06568 C -0.11337 -0.07424 -0.10955 -0.08326 -0.10781 -0.09158 C -0.1066 -0.0969 -0.10608 -0.10615 -0.10399 -0.11078 C -0.10191 -0.1154 -0.09896 -0.1161 -0.09618 -0.11934 C -0.08785 -0.12928 -0.08889 -0.12859 -0.08316 -0.14015 L -0.08316 -0.14015 C -0.07969 -0.14478 -0.075 -0.14755 -0.07153 -0.15218 C -0.07014 -0.15403 -0.0691 -0.15634 -0.06753 -0.1575 C -0.0651 -0.15935 -0.06233 -0.15981 -0.05972 -0.16096 C -0.05851 -0.16143 -0.0559 -0.16258 -0.0559 -0.16258 C -0.05347 -0.16466 -0.05052 -0.16559 -0.04809 -0.16767 C -0.04653 -0.16906 -0.04566 -0.17137 -0.04427 -0.17299 C -0.04305 -0.17438 -0.04167 -0.1753 -0.04028 -0.17646 C -0.03663 -0.18363 -0.0342 -0.19149 -0.02986 -0.19727 C -0.0276 -0.20676 -0.02674 -0.21762 -0.02344 -0.22664 C -0.01858 -0.23983 -0.0092 -0.24538 -0.00139 -0.25416 C 0.00504 -0.26133 -0.00017 -0.25833 0.00642 -0.2611 C 0.00781 -0.26295 0.00886 -0.2648 0.01042 -0.26642 C 0.01285 -0.26897 0.01823 -0.27336 0.01823 -0.27336 C 0.02309 -0.28377 0.03281 -0.29209 0.04149 -0.29579 C 0.04826 -0.30181 0.05712 -0.30805 0.06493 -0.31129 C 0.07205 -0.31753 0.08212 -0.32401 0.0882 -0.3321 C 0.0908 -0.33557 0.09254 -0.33858 0.09601 -0.34066 C 0.1099 -0.34875 0.12656 -0.35245 0.14149 -0.35453 C 0.16372 -0.35245 0.15764 -0.35847 0.16233 -0.34066 C 0.1632 -0.33326 0.1632 -0.3254 0.16493 -0.31823 C 0.1658 -0.31476 0.16667 -0.31129 0.16754 -0.30782 C 0.16788 -0.3062 0.16875 -0.30273 0.16875 -0.30273 C 0.16927 -0.28145 0.16945 -0.25995 0.17014 -0.23867 C 0.17049 -0.22965 0.17379 -0.22132 0.17535 -0.21277 C 0.1783 -0.19704 0.18004 -0.17923 0.1908 -0.16952 C 0.19583 -0.15935 0.20469 -0.1575 0.21302 -0.15403 C 0.2224 -0.14547 0.23472 -0.1457 0.24549 -0.14177 C 0.25313 -0.13483 0.25469 -0.13391 0.26354 -0.13136 C 0.26997 -0.12581 0.27188 -0.12072 0.27535 -0.1124 C 0.27691 -0.1087 0.28056 -0.10199 0.28056 -0.10199 C 0.28333 -0.09112 0.28629 -0.08025 0.2882 -0.06915 C 0.29011 -0.05828 0.29045 -0.04718 0.29219 -0.03631 C 0.29271 -0.01897 0.29184 -0.00093 0.29601 0.01572 C 0.29705 0.02012 0.29809 0.02359 0.3 0.02775 C 0.30156 0.03122 0.30521 0.03816 0.30521 0.03816 C 0.30868 0.05273 0.31042 0.06707 0.2974 0.07262 C 0.2908 0.07817 0.28958 0.08372 0.28559 0.09181 C 0.2849 0.11124 0.28646 0.12349 0.27917 0.13853 C 0.27587 0.15078 0.27726 0.16905 0.26875 0.17645 C 0.26285 0.18848 0.25052 0.19056 0.24149 0.19727 C 0.22691 0.20814 0.24063 0.2012 0.22587 0.20768 C 0.22465 0.20814 0.22205 0.20929 0.22205 0.20929 C 0.22083 0.21045 0.21962 0.21184 0.21823 0.21276 C 0.2158 0.21415 0.21042 0.21623 0.21042 0.21623 C 0.20642 0.2197 0.20313 0.22132 0.19861 0.22317 C 0.18229 0.23797 0.2066 0.21646 0.1908 0.22849 C 0.18889 0.22988 0.18229 0.23658 0.17917 0.23867 C 0.16649 0.24699 0.15434 0.25208 0.14028 0.25439 C 0.12761 0.25948 0.11285 0.25324 0.1 0.25092 C 0.09913 0.25092 0.0816 0.24977 0.07535 0.25439 C 0.07257 0.25647 0.07014 0.25902 0.06754 0.26133 C 0.06615 0.26249 0.06354 0.2648 0.06354 0.2648 C 0.06146 0.26896 0.05243 0.28515 0.05191 0.28538 C 0.04514 0.28862 0.02795 0.29348 0.02326 0.29764 C 0.0184 0.30203 0.02083 0.30041 0.01563 0.30273 C -0.00382 0.30065 0.00451 0.3018 -0.00781 0.29579 C -0.00955 0.29417 -0.01111 0.29209 -0.01302 0.2907 C -0.01424 0.28978 -0.0158 0.29024 -0.01684 0.28885 C -0.02257 0.28122 -0.02413 0.27127 -0.02604 0.26133 C -0.02674 0.25046 -0.02448 0.23103 -0.03385 0.22664 C -0.03507 0.22733 -0.03663 0.2271 -0.03767 0.22849 C -0.03871 0.22988 -0.03906 0.23358 -0.03906 0.23358 " pathEditMode="relative" ptsTypes="fffffffffffFffffffffffffffffffffffffffffffffffffffffffffffffffffffffffffffA">
                                      <p:cBhvr>
                                        <p:cTn id="81" dur="3000" fill="hold"/>
                                        <p:tgtEl>
                                          <p:spTgt spid="34"/>
                                        </p:tgtEl>
                                        <p:attrNameLst>
                                          <p:attrName>ppt_x</p:attrName>
                                          <p:attrName>ppt_y</p:attrName>
                                        </p:attrNameLst>
                                      </p:cBhvr>
                                    </p:animMotion>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2000"/>
                                        <p:tgtEl>
                                          <p:spTgt spid="30"/>
                                        </p:tgtEl>
                                      </p:cBhvr>
                                    </p:animEffect>
                                  </p:childTnLst>
                                </p:cTn>
                              </p:par>
                              <p:par>
                                <p:cTn id="85" presetID="0" presetClass="path" presetSubtype="0" accel="50000" decel="50000" fill="hold" grpId="1" nodeType="withEffect">
                                  <p:stCondLst>
                                    <p:cond delay="0"/>
                                  </p:stCondLst>
                                  <p:childTnLst>
                                    <p:animMotion origin="layout" path="M 0 0 C -0.11111 0.02128 -0.08281 0.05435 -0.11216 0.01873 L -0.10226 -0.0525 L -0.02361 -0.18871 L 0.11024 -0.30411 L 0.17326 -0.31475 L 0.18125 -0.24121 L 0.16545 -0.14685 C 0.16771 -0.13205 0.16371 -0.08834 0.18385 -0.08834 L 0.22048 -0.1154 L 0.25989 -0.10476 L 0.2835 -0.0525 L 0.29149 0.03145 L 0.30712 0.08395 L 0.29149 0.12581 L 0.2835 0.1679 L 0.25989 0.23081 L 0.22048 0.25185 L 0.18125 0.26226 L 0.14184 0.29371 L 0.08663 0.2833 L 0.0158 0.35662 L -0.02361 0.35662 L -0.03924 0.29371 L -0.03924 0.2204 " pathEditMode="relative" ptsTypes="fAAAAAAfAAAAAAAAAAAAAAAAA">
                                      <p:cBhvr>
                                        <p:cTn id="86" dur="5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P spid="16" grpId="0" animBg="1"/>
      <p:bldP spid="19" grpId="0" animBg="1"/>
      <p:bldP spid="19" grpId="1" animBg="1"/>
      <p:bldP spid="20" grpId="0"/>
      <p:bldP spid="20" grpId="1"/>
      <p:bldP spid="22" grpId="0" animBg="1"/>
      <p:bldP spid="24" grpId="0"/>
      <p:bldP spid="28" grpId="0" animBg="1"/>
      <p:bldP spid="28" grpId="1" animBg="1"/>
      <p:bldP spid="25" grpId="0" animBg="1"/>
      <p:bldP spid="25" grpId="1" animBg="1"/>
      <p:bldP spid="26" grpId="0" animBg="1"/>
      <p:bldP spid="26" grpId="1" animBg="1"/>
      <p:bldP spid="27" grpId="0" animBg="1"/>
      <p:bldP spid="27" grpId="1" animBg="1"/>
      <p:bldP spid="34" grpId="0" animBg="1"/>
      <p:bldP spid="34" grpId="1" animBg="1"/>
      <p:bldP spid="30" grpId="0" animBg="1"/>
      <p:bldP spid="30" grpId="1" animBg="1"/>
      <p:bldP spid="35" grpId="0" animBg="1"/>
      <p:bldP spid="36" grpId="0" animBg="1"/>
      <p:bldP spid="36" grpId="1" animBg="1"/>
      <p:bldP spid="37" grpId="0" animBg="1"/>
      <p:bldP spid="37"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Diagramma 4"/>
          <p:cNvGraphicFramePr/>
          <p:nvPr/>
        </p:nvGraphicFramePr>
        <p:xfrm>
          <a:off x="107504" y="980728"/>
          <a:ext cx="88106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421480" y="1556792"/>
            <a:ext cx="8279959" cy="4154984"/>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a:t>
            </a:r>
          </a:p>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CARTOGRAFIA</a:t>
            </a:r>
          </a:p>
          <a:p>
            <a:pPr algn="ctr"/>
            <a:r>
              <a:rPr lang="it-IT"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(MEV)</a:t>
            </a:r>
            <a:endParaRPr lang="it-IT"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ttangolo 7"/>
          <p:cNvSpPr/>
          <p:nvPr/>
        </p:nvSpPr>
        <p:spPr>
          <a:xfrm>
            <a:off x="809824" y="254258"/>
            <a:ext cx="1098378" cy="1446550"/>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4" name="Immagine 3" descr="MEVOL.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EVOL.jpg"/>
          <p:cNvPicPr>
            <a:picLocks noChangeAspect="1"/>
          </p:cNvPicPr>
          <p:nvPr/>
        </p:nvPicPr>
        <p:blipFill>
          <a:blip r:embed="rId2" cstate="print"/>
          <a:stretch>
            <a:fillRect/>
          </a:stretch>
        </p:blipFill>
        <p:spPr>
          <a:xfrm>
            <a:off x="99948" y="-27384"/>
            <a:ext cx="8901134" cy="6858000"/>
          </a:xfrm>
          <a:prstGeom prst="rect">
            <a:avLst/>
          </a:prstGeom>
        </p:spPr>
      </p:pic>
      <p:sp>
        <p:nvSpPr>
          <p:cNvPr id="5" name="Figura a mano libera 4"/>
          <p:cNvSpPr/>
          <p:nvPr/>
        </p:nvSpPr>
        <p:spPr>
          <a:xfrm>
            <a:off x="7021106" y="545910"/>
            <a:ext cx="1221980" cy="2091002"/>
          </a:xfrm>
          <a:custGeom>
            <a:avLst/>
            <a:gdLst>
              <a:gd name="connsiteX0" fmla="*/ 0 w 1194180"/>
              <a:gd name="connsiteY0" fmla="*/ 0 h 1385249"/>
              <a:gd name="connsiteX1" fmla="*/ 81887 w 1194180"/>
              <a:gd name="connsiteY1" fmla="*/ 95535 h 1385249"/>
              <a:gd name="connsiteX2" fmla="*/ 177421 w 1194180"/>
              <a:gd name="connsiteY2" fmla="*/ 163774 h 1385249"/>
              <a:gd name="connsiteX3" fmla="*/ 232012 w 1194180"/>
              <a:gd name="connsiteY3" fmla="*/ 191069 h 1385249"/>
              <a:gd name="connsiteX4" fmla="*/ 341194 w 1194180"/>
              <a:gd name="connsiteY4" fmla="*/ 272956 h 1385249"/>
              <a:gd name="connsiteX5" fmla="*/ 491320 w 1194180"/>
              <a:gd name="connsiteY5" fmla="*/ 368490 h 1385249"/>
              <a:gd name="connsiteX6" fmla="*/ 655093 w 1194180"/>
              <a:gd name="connsiteY6" fmla="*/ 436729 h 1385249"/>
              <a:gd name="connsiteX7" fmla="*/ 900753 w 1194180"/>
              <a:gd name="connsiteY7" fmla="*/ 532263 h 1385249"/>
              <a:gd name="connsiteX8" fmla="*/ 1009935 w 1194180"/>
              <a:gd name="connsiteY8" fmla="*/ 723332 h 1385249"/>
              <a:gd name="connsiteX9" fmla="*/ 1064526 w 1194180"/>
              <a:gd name="connsiteY9" fmla="*/ 928048 h 1385249"/>
              <a:gd name="connsiteX10" fmla="*/ 1132765 w 1194180"/>
              <a:gd name="connsiteY10" fmla="*/ 1160060 h 1385249"/>
              <a:gd name="connsiteX11" fmla="*/ 1187356 w 1194180"/>
              <a:gd name="connsiteY11" fmla="*/ 1351129 h 1385249"/>
              <a:gd name="connsiteX12" fmla="*/ 1173708 w 1194180"/>
              <a:gd name="connsiteY12" fmla="*/ 1364777 h 138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4180" h="1385249">
                <a:moveTo>
                  <a:pt x="0" y="0"/>
                </a:moveTo>
                <a:cubicBezTo>
                  <a:pt x="26158" y="34119"/>
                  <a:pt x="52317" y="68239"/>
                  <a:pt x="81887" y="95535"/>
                </a:cubicBezTo>
                <a:cubicBezTo>
                  <a:pt x="111457" y="122831"/>
                  <a:pt x="152400" y="147852"/>
                  <a:pt x="177421" y="163774"/>
                </a:cubicBezTo>
                <a:cubicBezTo>
                  <a:pt x="202442" y="179696"/>
                  <a:pt x="204717" y="172872"/>
                  <a:pt x="232012" y="191069"/>
                </a:cubicBezTo>
                <a:cubicBezTo>
                  <a:pt x="259307" y="209266"/>
                  <a:pt x="297976" y="243386"/>
                  <a:pt x="341194" y="272956"/>
                </a:cubicBezTo>
                <a:cubicBezTo>
                  <a:pt x="384412" y="302526"/>
                  <a:pt x="439004" y="341195"/>
                  <a:pt x="491320" y="368490"/>
                </a:cubicBezTo>
                <a:cubicBezTo>
                  <a:pt x="543636" y="395785"/>
                  <a:pt x="586854" y="409433"/>
                  <a:pt x="655093" y="436729"/>
                </a:cubicBezTo>
                <a:cubicBezTo>
                  <a:pt x="723332" y="464025"/>
                  <a:pt x="841613" y="484496"/>
                  <a:pt x="900753" y="532263"/>
                </a:cubicBezTo>
                <a:cubicBezTo>
                  <a:pt x="959893" y="580030"/>
                  <a:pt x="982640" y="657368"/>
                  <a:pt x="1009935" y="723332"/>
                </a:cubicBezTo>
                <a:cubicBezTo>
                  <a:pt x="1037231" y="789296"/>
                  <a:pt x="1044054" y="855260"/>
                  <a:pt x="1064526" y="928048"/>
                </a:cubicBezTo>
                <a:cubicBezTo>
                  <a:pt x="1084998" y="1000836"/>
                  <a:pt x="1112293" y="1089547"/>
                  <a:pt x="1132765" y="1160060"/>
                </a:cubicBezTo>
                <a:cubicBezTo>
                  <a:pt x="1153237" y="1230573"/>
                  <a:pt x="1180532" y="1317010"/>
                  <a:pt x="1187356" y="1351129"/>
                </a:cubicBezTo>
                <a:cubicBezTo>
                  <a:pt x="1194180" y="1385249"/>
                  <a:pt x="1173708" y="1364777"/>
                  <a:pt x="1173708" y="1364777"/>
                </a:cubicBezTo>
              </a:path>
            </a:pathLst>
          </a:cu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Ovale 5"/>
          <p:cNvSpPr/>
          <p:nvPr/>
        </p:nvSpPr>
        <p:spPr>
          <a:xfrm>
            <a:off x="7175134" y="5445224"/>
            <a:ext cx="133494" cy="144016"/>
          </a:xfrm>
          <a:prstGeom prst="ellipse">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6"/>
          <p:cNvSpPr/>
          <p:nvPr/>
        </p:nvSpPr>
        <p:spPr>
          <a:xfrm>
            <a:off x="6641157" y="3429001"/>
            <a:ext cx="216678" cy="641605"/>
          </a:xfrm>
          <a:custGeom>
            <a:avLst/>
            <a:gdLst>
              <a:gd name="connsiteX0" fmla="*/ 127379 w 209265"/>
              <a:gd name="connsiteY0" fmla="*/ 0 h 548185"/>
              <a:gd name="connsiteX1" fmla="*/ 72788 w 209265"/>
              <a:gd name="connsiteY1" fmla="*/ 81886 h 548185"/>
              <a:gd name="connsiteX2" fmla="*/ 31844 w 209265"/>
              <a:gd name="connsiteY2" fmla="*/ 191068 h 548185"/>
              <a:gd name="connsiteX3" fmla="*/ 4549 w 209265"/>
              <a:gd name="connsiteY3" fmla="*/ 368489 h 548185"/>
              <a:gd name="connsiteX4" fmla="*/ 59140 w 209265"/>
              <a:gd name="connsiteY4" fmla="*/ 477671 h 548185"/>
              <a:gd name="connsiteX5" fmla="*/ 154674 w 209265"/>
              <a:gd name="connsiteY5" fmla="*/ 545910 h 548185"/>
              <a:gd name="connsiteX6" fmla="*/ 209265 w 209265"/>
              <a:gd name="connsiteY6" fmla="*/ 491319 h 548185"/>
              <a:gd name="connsiteX7" fmla="*/ 209265 w 209265"/>
              <a:gd name="connsiteY7" fmla="*/ 491319 h 54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65" h="548185">
                <a:moveTo>
                  <a:pt x="127379" y="0"/>
                </a:moveTo>
                <a:cubicBezTo>
                  <a:pt x="108045" y="25020"/>
                  <a:pt x="88711" y="50041"/>
                  <a:pt x="72788" y="81886"/>
                </a:cubicBezTo>
                <a:cubicBezTo>
                  <a:pt x="56866" y="113731"/>
                  <a:pt x="43217" y="143301"/>
                  <a:pt x="31844" y="191068"/>
                </a:cubicBezTo>
                <a:cubicBezTo>
                  <a:pt x="20471" y="238835"/>
                  <a:pt x="0" y="320722"/>
                  <a:pt x="4549" y="368489"/>
                </a:cubicBezTo>
                <a:cubicBezTo>
                  <a:pt x="9098" y="416256"/>
                  <a:pt x="34119" y="448101"/>
                  <a:pt x="59140" y="477671"/>
                </a:cubicBezTo>
                <a:cubicBezTo>
                  <a:pt x="84161" y="507241"/>
                  <a:pt x="129653" y="543635"/>
                  <a:pt x="154674" y="545910"/>
                </a:cubicBezTo>
                <a:cubicBezTo>
                  <a:pt x="179695" y="548185"/>
                  <a:pt x="209265" y="491319"/>
                  <a:pt x="209265" y="491319"/>
                </a:cubicBezTo>
                <a:lnTo>
                  <a:pt x="209265" y="491319"/>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Figura a mano libera 7"/>
          <p:cNvSpPr/>
          <p:nvPr/>
        </p:nvSpPr>
        <p:spPr>
          <a:xfrm>
            <a:off x="6774652" y="1988841"/>
            <a:ext cx="800964" cy="2072185"/>
          </a:xfrm>
          <a:custGeom>
            <a:avLst/>
            <a:gdLst>
              <a:gd name="connsiteX0" fmla="*/ 0 w 816591"/>
              <a:gd name="connsiteY0" fmla="*/ 2072185 h 2072185"/>
              <a:gd name="connsiteX1" fmla="*/ 68239 w 816591"/>
              <a:gd name="connsiteY1" fmla="*/ 2017594 h 2072185"/>
              <a:gd name="connsiteX2" fmla="*/ 81887 w 816591"/>
              <a:gd name="connsiteY2" fmla="*/ 1922060 h 2072185"/>
              <a:gd name="connsiteX3" fmla="*/ 150126 w 816591"/>
              <a:gd name="connsiteY3" fmla="*/ 1840173 h 2072185"/>
              <a:gd name="connsiteX4" fmla="*/ 218364 w 816591"/>
              <a:gd name="connsiteY4" fmla="*/ 1649104 h 2072185"/>
              <a:gd name="connsiteX5" fmla="*/ 259308 w 816591"/>
              <a:gd name="connsiteY5" fmla="*/ 1417093 h 2072185"/>
              <a:gd name="connsiteX6" fmla="*/ 327547 w 816591"/>
              <a:gd name="connsiteY6" fmla="*/ 1130490 h 2072185"/>
              <a:gd name="connsiteX7" fmla="*/ 382138 w 816591"/>
              <a:gd name="connsiteY7" fmla="*/ 802943 h 2072185"/>
              <a:gd name="connsiteX8" fmla="*/ 464024 w 816591"/>
              <a:gd name="connsiteY8" fmla="*/ 543636 h 2072185"/>
              <a:gd name="connsiteX9" fmla="*/ 545911 w 816591"/>
              <a:gd name="connsiteY9" fmla="*/ 297976 h 2072185"/>
              <a:gd name="connsiteX10" fmla="*/ 682388 w 816591"/>
              <a:gd name="connsiteY10" fmla="*/ 202442 h 2072185"/>
              <a:gd name="connsiteX11" fmla="*/ 709684 w 816591"/>
              <a:gd name="connsiteY11" fmla="*/ 202442 h 2072185"/>
              <a:gd name="connsiteX12" fmla="*/ 805218 w 816591"/>
              <a:gd name="connsiteY12" fmla="*/ 134203 h 2072185"/>
              <a:gd name="connsiteX13" fmla="*/ 777923 w 816591"/>
              <a:gd name="connsiteY13" fmla="*/ 79612 h 2072185"/>
              <a:gd name="connsiteX14" fmla="*/ 777923 w 816591"/>
              <a:gd name="connsiteY14" fmla="*/ 11373 h 2072185"/>
              <a:gd name="connsiteX15" fmla="*/ 791570 w 816591"/>
              <a:gd name="connsiteY15" fmla="*/ 147851 h 207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6591" h="2072185">
                <a:moveTo>
                  <a:pt x="0" y="2072185"/>
                </a:moveTo>
                <a:cubicBezTo>
                  <a:pt x="27295" y="2057400"/>
                  <a:pt x="54591" y="2042615"/>
                  <a:pt x="68239" y="2017594"/>
                </a:cubicBezTo>
                <a:cubicBezTo>
                  <a:pt x="81887" y="1992573"/>
                  <a:pt x="68239" y="1951630"/>
                  <a:pt x="81887" y="1922060"/>
                </a:cubicBezTo>
                <a:cubicBezTo>
                  <a:pt x="95535" y="1892490"/>
                  <a:pt x="127380" y="1885666"/>
                  <a:pt x="150126" y="1840173"/>
                </a:cubicBezTo>
                <a:cubicBezTo>
                  <a:pt x="172872" y="1794680"/>
                  <a:pt x="200167" y="1719617"/>
                  <a:pt x="218364" y="1649104"/>
                </a:cubicBezTo>
                <a:cubicBezTo>
                  <a:pt x="236561" y="1578591"/>
                  <a:pt x="241111" y="1503529"/>
                  <a:pt x="259308" y="1417093"/>
                </a:cubicBezTo>
                <a:cubicBezTo>
                  <a:pt x="277505" y="1330657"/>
                  <a:pt x="307075" y="1232848"/>
                  <a:pt x="327547" y="1130490"/>
                </a:cubicBezTo>
                <a:cubicBezTo>
                  <a:pt x="348019" y="1028132"/>
                  <a:pt x="359392" y="900752"/>
                  <a:pt x="382138" y="802943"/>
                </a:cubicBezTo>
                <a:cubicBezTo>
                  <a:pt x="404884" y="705134"/>
                  <a:pt x="436728" y="627797"/>
                  <a:pt x="464024" y="543636"/>
                </a:cubicBezTo>
                <a:cubicBezTo>
                  <a:pt x="491320" y="459475"/>
                  <a:pt x="509517" y="354842"/>
                  <a:pt x="545911" y="297976"/>
                </a:cubicBezTo>
                <a:cubicBezTo>
                  <a:pt x="582305" y="241110"/>
                  <a:pt x="655093" y="218364"/>
                  <a:pt x="682388" y="202442"/>
                </a:cubicBezTo>
                <a:cubicBezTo>
                  <a:pt x="709683" y="186520"/>
                  <a:pt x="689212" y="213815"/>
                  <a:pt x="709684" y="202442"/>
                </a:cubicBezTo>
                <a:cubicBezTo>
                  <a:pt x="730156" y="191069"/>
                  <a:pt x="793845" y="154675"/>
                  <a:pt x="805218" y="134203"/>
                </a:cubicBezTo>
                <a:cubicBezTo>
                  <a:pt x="816591" y="113731"/>
                  <a:pt x="782472" y="100084"/>
                  <a:pt x="777923" y="79612"/>
                </a:cubicBezTo>
                <a:cubicBezTo>
                  <a:pt x="773374" y="59140"/>
                  <a:pt x="775648" y="0"/>
                  <a:pt x="777923" y="11373"/>
                </a:cubicBezTo>
                <a:cubicBezTo>
                  <a:pt x="780198" y="22746"/>
                  <a:pt x="785884" y="85298"/>
                  <a:pt x="791570" y="1478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Figura a mano libera 13"/>
          <p:cNvSpPr/>
          <p:nvPr/>
        </p:nvSpPr>
        <p:spPr>
          <a:xfrm>
            <a:off x="7288880" y="2033516"/>
            <a:ext cx="997293" cy="3468806"/>
          </a:xfrm>
          <a:custGeom>
            <a:avLst/>
            <a:gdLst>
              <a:gd name="connsiteX0" fmla="*/ 284328 w 1075899"/>
              <a:gd name="connsiteY0" fmla="*/ 0 h 3468806"/>
              <a:gd name="connsiteX1" fmla="*/ 297976 w 1075899"/>
              <a:gd name="connsiteY1" fmla="*/ 122830 h 3468806"/>
              <a:gd name="connsiteX2" fmla="*/ 434454 w 1075899"/>
              <a:gd name="connsiteY2" fmla="*/ 218365 h 3468806"/>
              <a:gd name="connsiteX3" fmla="*/ 570931 w 1075899"/>
              <a:gd name="connsiteY3" fmla="*/ 232012 h 3468806"/>
              <a:gd name="connsiteX4" fmla="*/ 721057 w 1075899"/>
              <a:gd name="connsiteY4" fmla="*/ 327547 h 3468806"/>
              <a:gd name="connsiteX5" fmla="*/ 721057 w 1075899"/>
              <a:gd name="connsiteY5" fmla="*/ 382138 h 3468806"/>
              <a:gd name="connsiteX6" fmla="*/ 802943 w 1075899"/>
              <a:gd name="connsiteY6" fmla="*/ 504968 h 3468806"/>
              <a:gd name="connsiteX7" fmla="*/ 953069 w 1075899"/>
              <a:gd name="connsiteY7" fmla="*/ 559559 h 3468806"/>
              <a:gd name="connsiteX8" fmla="*/ 1062251 w 1075899"/>
              <a:gd name="connsiteY8" fmla="*/ 559559 h 3468806"/>
              <a:gd name="connsiteX9" fmla="*/ 1034955 w 1075899"/>
              <a:gd name="connsiteY9" fmla="*/ 559559 h 3468806"/>
              <a:gd name="connsiteX10" fmla="*/ 1034955 w 1075899"/>
              <a:gd name="connsiteY10" fmla="*/ 641445 h 3468806"/>
              <a:gd name="connsiteX11" fmla="*/ 1007660 w 1075899"/>
              <a:gd name="connsiteY11" fmla="*/ 764275 h 3468806"/>
              <a:gd name="connsiteX12" fmla="*/ 939421 w 1075899"/>
              <a:gd name="connsiteY12" fmla="*/ 832514 h 3468806"/>
              <a:gd name="connsiteX13" fmla="*/ 1034955 w 1075899"/>
              <a:gd name="connsiteY13" fmla="*/ 1078174 h 3468806"/>
              <a:gd name="connsiteX14" fmla="*/ 898478 w 1075899"/>
              <a:gd name="connsiteY14" fmla="*/ 1173708 h 3468806"/>
              <a:gd name="connsiteX15" fmla="*/ 857534 w 1075899"/>
              <a:gd name="connsiteY15" fmla="*/ 1241947 h 3468806"/>
              <a:gd name="connsiteX16" fmla="*/ 953069 w 1075899"/>
              <a:gd name="connsiteY16" fmla="*/ 1528550 h 3468806"/>
              <a:gd name="connsiteX17" fmla="*/ 721057 w 1075899"/>
              <a:gd name="connsiteY17" fmla="*/ 1705971 h 3468806"/>
              <a:gd name="connsiteX18" fmla="*/ 762000 w 1075899"/>
              <a:gd name="connsiteY18" fmla="*/ 1937983 h 3468806"/>
              <a:gd name="connsiteX19" fmla="*/ 680114 w 1075899"/>
              <a:gd name="connsiteY19" fmla="*/ 2074460 h 3468806"/>
              <a:gd name="connsiteX20" fmla="*/ 529988 w 1075899"/>
              <a:gd name="connsiteY20" fmla="*/ 2183642 h 3468806"/>
              <a:gd name="connsiteX21" fmla="*/ 475397 w 1075899"/>
              <a:gd name="connsiteY21" fmla="*/ 2402006 h 3468806"/>
              <a:gd name="connsiteX22" fmla="*/ 516340 w 1075899"/>
              <a:gd name="connsiteY22" fmla="*/ 2565780 h 3468806"/>
              <a:gd name="connsiteX23" fmla="*/ 557284 w 1075899"/>
              <a:gd name="connsiteY23" fmla="*/ 2852383 h 3468806"/>
              <a:gd name="connsiteX24" fmla="*/ 407158 w 1075899"/>
              <a:gd name="connsiteY24" fmla="*/ 3002508 h 3468806"/>
              <a:gd name="connsiteX25" fmla="*/ 434454 w 1075899"/>
              <a:gd name="connsiteY25" fmla="*/ 3098042 h 3468806"/>
              <a:gd name="connsiteX26" fmla="*/ 352567 w 1075899"/>
              <a:gd name="connsiteY26" fmla="*/ 3152633 h 3468806"/>
              <a:gd name="connsiteX27" fmla="*/ 284328 w 1075899"/>
              <a:gd name="connsiteY27" fmla="*/ 3275463 h 3468806"/>
              <a:gd name="connsiteX28" fmla="*/ 161499 w 1075899"/>
              <a:gd name="connsiteY28" fmla="*/ 3370997 h 3468806"/>
              <a:gd name="connsiteX29" fmla="*/ 25021 w 1075899"/>
              <a:gd name="connsiteY29" fmla="*/ 3452884 h 3468806"/>
              <a:gd name="connsiteX30" fmla="*/ 11373 w 1075899"/>
              <a:gd name="connsiteY30" fmla="*/ 3466532 h 34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5899" h="3468806">
                <a:moveTo>
                  <a:pt x="284328" y="0"/>
                </a:moveTo>
                <a:cubicBezTo>
                  <a:pt x="278641" y="43218"/>
                  <a:pt x="272955" y="86436"/>
                  <a:pt x="297976" y="122830"/>
                </a:cubicBezTo>
                <a:cubicBezTo>
                  <a:pt x="322997" y="159224"/>
                  <a:pt x="388962" y="200168"/>
                  <a:pt x="434454" y="218365"/>
                </a:cubicBezTo>
                <a:cubicBezTo>
                  <a:pt x="479946" y="236562"/>
                  <a:pt x="523164" y="213815"/>
                  <a:pt x="570931" y="232012"/>
                </a:cubicBezTo>
                <a:cubicBezTo>
                  <a:pt x="618698" y="250209"/>
                  <a:pt x="696036" y="302526"/>
                  <a:pt x="721057" y="327547"/>
                </a:cubicBezTo>
                <a:cubicBezTo>
                  <a:pt x="746078" y="352568"/>
                  <a:pt x="707409" y="352568"/>
                  <a:pt x="721057" y="382138"/>
                </a:cubicBezTo>
                <a:cubicBezTo>
                  <a:pt x="734705" y="411708"/>
                  <a:pt x="764274" y="475398"/>
                  <a:pt x="802943" y="504968"/>
                </a:cubicBezTo>
                <a:cubicBezTo>
                  <a:pt x="841612" y="534538"/>
                  <a:pt x="909851" y="550460"/>
                  <a:pt x="953069" y="559559"/>
                </a:cubicBezTo>
                <a:cubicBezTo>
                  <a:pt x="996287" y="568658"/>
                  <a:pt x="1062251" y="559559"/>
                  <a:pt x="1062251" y="559559"/>
                </a:cubicBezTo>
                <a:cubicBezTo>
                  <a:pt x="1075899" y="559559"/>
                  <a:pt x="1039504" y="545911"/>
                  <a:pt x="1034955" y="559559"/>
                </a:cubicBezTo>
                <a:cubicBezTo>
                  <a:pt x="1030406" y="573207"/>
                  <a:pt x="1039504" y="607326"/>
                  <a:pt x="1034955" y="641445"/>
                </a:cubicBezTo>
                <a:cubicBezTo>
                  <a:pt x="1030406" y="675564"/>
                  <a:pt x="1023582" y="732430"/>
                  <a:pt x="1007660" y="764275"/>
                </a:cubicBezTo>
                <a:cubicBezTo>
                  <a:pt x="991738" y="796120"/>
                  <a:pt x="934872" y="780198"/>
                  <a:pt x="939421" y="832514"/>
                </a:cubicBezTo>
                <a:cubicBezTo>
                  <a:pt x="943970" y="884831"/>
                  <a:pt x="1041779" y="1021308"/>
                  <a:pt x="1034955" y="1078174"/>
                </a:cubicBezTo>
                <a:cubicBezTo>
                  <a:pt x="1028131" y="1135040"/>
                  <a:pt x="928048" y="1146413"/>
                  <a:pt x="898478" y="1173708"/>
                </a:cubicBezTo>
                <a:cubicBezTo>
                  <a:pt x="868908" y="1201003"/>
                  <a:pt x="848436" y="1182807"/>
                  <a:pt x="857534" y="1241947"/>
                </a:cubicBezTo>
                <a:cubicBezTo>
                  <a:pt x="866632" y="1301087"/>
                  <a:pt x="975815" y="1451213"/>
                  <a:pt x="953069" y="1528550"/>
                </a:cubicBezTo>
                <a:cubicBezTo>
                  <a:pt x="930323" y="1605887"/>
                  <a:pt x="752902" y="1637732"/>
                  <a:pt x="721057" y="1705971"/>
                </a:cubicBezTo>
                <a:cubicBezTo>
                  <a:pt x="689212" y="1774210"/>
                  <a:pt x="768824" y="1876568"/>
                  <a:pt x="762000" y="1937983"/>
                </a:cubicBezTo>
                <a:cubicBezTo>
                  <a:pt x="755176" y="1999398"/>
                  <a:pt x="718783" y="2033517"/>
                  <a:pt x="680114" y="2074460"/>
                </a:cubicBezTo>
                <a:cubicBezTo>
                  <a:pt x="641445" y="2115403"/>
                  <a:pt x="564107" y="2129051"/>
                  <a:pt x="529988" y="2183642"/>
                </a:cubicBezTo>
                <a:cubicBezTo>
                  <a:pt x="495869" y="2238233"/>
                  <a:pt x="477672" y="2338316"/>
                  <a:pt x="475397" y="2402006"/>
                </a:cubicBezTo>
                <a:cubicBezTo>
                  <a:pt x="473122" y="2465696"/>
                  <a:pt x="502692" y="2490717"/>
                  <a:pt x="516340" y="2565780"/>
                </a:cubicBezTo>
                <a:cubicBezTo>
                  <a:pt x="529988" y="2640843"/>
                  <a:pt x="575481" y="2779595"/>
                  <a:pt x="557284" y="2852383"/>
                </a:cubicBezTo>
                <a:cubicBezTo>
                  <a:pt x="539087" y="2925171"/>
                  <a:pt x="427630" y="2961565"/>
                  <a:pt x="407158" y="3002508"/>
                </a:cubicBezTo>
                <a:cubicBezTo>
                  <a:pt x="386686" y="3043451"/>
                  <a:pt x="443552" y="3073021"/>
                  <a:pt x="434454" y="3098042"/>
                </a:cubicBezTo>
                <a:cubicBezTo>
                  <a:pt x="425356" y="3123063"/>
                  <a:pt x="377588" y="3123063"/>
                  <a:pt x="352567" y="3152633"/>
                </a:cubicBezTo>
                <a:cubicBezTo>
                  <a:pt x="327546" y="3182203"/>
                  <a:pt x="316173" y="3239069"/>
                  <a:pt x="284328" y="3275463"/>
                </a:cubicBezTo>
                <a:cubicBezTo>
                  <a:pt x="252483" y="3311857"/>
                  <a:pt x="204717" y="3341427"/>
                  <a:pt x="161499" y="3370997"/>
                </a:cubicBezTo>
                <a:cubicBezTo>
                  <a:pt x="118281" y="3400567"/>
                  <a:pt x="50042" y="3436962"/>
                  <a:pt x="25021" y="3452884"/>
                </a:cubicBezTo>
                <a:cubicBezTo>
                  <a:pt x="0" y="3468806"/>
                  <a:pt x="5686" y="3467669"/>
                  <a:pt x="11373" y="3466532"/>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Meno 16"/>
          <p:cNvSpPr/>
          <p:nvPr/>
        </p:nvSpPr>
        <p:spPr>
          <a:xfrm rot="18983084">
            <a:off x="6525588" y="3631808"/>
            <a:ext cx="315877" cy="168838"/>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Meno 22"/>
          <p:cNvSpPr/>
          <p:nvPr/>
        </p:nvSpPr>
        <p:spPr>
          <a:xfrm rot="18891060">
            <a:off x="7505048" y="2118046"/>
            <a:ext cx="432048" cy="200241"/>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Meno 23"/>
          <p:cNvSpPr/>
          <p:nvPr/>
        </p:nvSpPr>
        <p:spPr>
          <a:xfrm>
            <a:off x="8042846" y="2564904"/>
            <a:ext cx="400482" cy="216024"/>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Meno 24"/>
          <p:cNvSpPr/>
          <p:nvPr/>
        </p:nvSpPr>
        <p:spPr>
          <a:xfrm rot="2905684">
            <a:off x="7500621" y="4858308"/>
            <a:ext cx="432048" cy="200241"/>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Picture 3" descr="C:\Users\Canepa\Desktop\foto per congr (errori)\ALESSIO\PICT1725.JPG"/>
          <p:cNvPicPr>
            <a:picLocks noChangeAspect="1" noChangeArrowheads="1"/>
          </p:cNvPicPr>
          <p:nvPr/>
        </p:nvPicPr>
        <p:blipFill>
          <a:blip r:embed="rId3" cstate="print"/>
          <a:srcRect/>
          <a:stretch>
            <a:fillRect/>
          </a:stretch>
        </p:blipFill>
        <p:spPr bwMode="auto">
          <a:xfrm>
            <a:off x="0" y="0"/>
            <a:ext cx="4767712" cy="6858000"/>
          </a:xfrm>
          <a:prstGeom prst="rect">
            <a:avLst/>
          </a:prstGeom>
          <a:noFill/>
        </p:spPr>
      </p:pic>
      <p:sp>
        <p:nvSpPr>
          <p:cNvPr id="15" name="CasellaDiTesto 14"/>
          <p:cNvSpPr txBox="1"/>
          <p:nvPr/>
        </p:nvSpPr>
        <p:spPr>
          <a:xfrm>
            <a:off x="1568384" y="404664"/>
            <a:ext cx="6417141" cy="1446550"/>
          </a:xfrm>
          <a:prstGeom prst="rect">
            <a:avLst/>
          </a:prstGeom>
          <a:noFill/>
        </p:spPr>
        <p:txBody>
          <a:bodyPr wrap="none" rtlCol="0">
            <a:spAutoFit/>
          </a:bodyPr>
          <a:lstStyle/>
          <a:p>
            <a:r>
              <a:rPr lang="it-IT" sz="8800" dirty="0" smtClean="0">
                <a:solidFill>
                  <a:srgbClr val="FF0000"/>
                </a:solidFill>
                <a:latin typeface="Times New Roman" pitchFamily="18" charset="0"/>
                <a:cs typeface="Times New Roman" pitchFamily="18" charset="0"/>
              </a:rPr>
              <a:t>Elaborazione </a:t>
            </a:r>
            <a:endParaRPr lang="it-IT" sz="8800" dirty="0">
              <a:solidFill>
                <a:srgbClr val="FF0000"/>
              </a:solidFill>
              <a:latin typeface="Times New Roman" pitchFamily="18" charset="0"/>
              <a:cs typeface="Times New Roman" pitchFamily="18" charset="0"/>
            </a:endParaRPr>
          </a:p>
        </p:txBody>
      </p:sp>
      <p:sp>
        <p:nvSpPr>
          <p:cNvPr id="18" name="CasellaDiTesto 17"/>
          <p:cNvSpPr txBox="1"/>
          <p:nvPr/>
        </p:nvSpPr>
        <p:spPr>
          <a:xfrm>
            <a:off x="3237059" y="1412776"/>
            <a:ext cx="2377574" cy="1446550"/>
          </a:xfrm>
          <a:prstGeom prst="rect">
            <a:avLst/>
          </a:prstGeom>
          <a:noFill/>
        </p:spPr>
        <p:txBody>
          <a:bodyPr wrap="none" rtlCol="0">
            <a:spAutoFit/>
          </a:bodyPr>
          <a:lstStyle/>
          <a:p>
            <a:r>
              <a:rPr lang="it-IT" sz="8800" dirty="0" smtClean="0">
                <a:solidFill>
                  <a:srgbClr val="FF0000"/>
                </a:solidFill>
                <a:latin typeface="Times New Roman" pitchFamily="18" charset="0"/>
                <a:cs typeface="Times New Roman" pitchFamily="18" charset="0"/>
              </a:rPr>
              <a:t>della</a:t>
            </a:r>
            <a:endParaRPr lang="it-IT" sz="8800" dirty="0">
              <a:solidFill>
                <a:srgbClr val="FF0000"/>
              </a:solidFill>
              <a:latin typeface="Times New Roman" pitchFamily="18" charset="0"/>
              <a:cs typeface="Times New Roman" pitchFamily="18" charset="0"/>
            </a:endParaRPr>
          </a:p>
        </p:txBody>
      </p:sp>
      <p:sp>
        <p:nvSpPr>
          <p:cNvPr id="19" name="CasellaDiTesto 18"/>
          <p:cNvSpPr txBox="1"/>
          <p:nvPr/>
        </p:nvSpPr>
        <p:spPr>
          <a:xfrm>
            <a:off x="107504" y="2852936"/>
            <a:ext cx="8816837" cy="1323439"/>
          </a:xfrm>
          <a:prstGeom prst="rect">
            <a:avLst/>
          </a:prstGeom>
          <a:noFill/>
        </p:spPr>
        <p:txBody>
          <a:bodyPr wrap="none" rtlCol="0">
            <a:spAutoFit/>
          </a:bodyPr>
          <a:lstStyle/>
          <a:p>
            <a:r>
              <a:rPr lang="it-IT" sz="8000" dirty="0" smtClean="0">
                <a:solidFill>
                  <a:srgbClr val="FF0000"/>
                </a:solidFill>
                <a:latin typeface="Times New Roman" pitchFamily="18" charset="0"/>
                <a:cs typeface="Times New Roman" pitchFamily="18" charset="0"/>
              </a:rPr>
              <a:t>Mappa emodinamica</a:t>
            </a:r>
            <a:endParaRPr lang="it-IT" sz="8000" dirty="0">
              <a:solidFill>
                <a:srgbClr val="FF0000"/>
              </a:solidFill>
              <a:latin typeface="Times New Roman" pitchFamily="18" charset="0"/>
              <a:cs typeface="Times New Roman" pitchFamily="18" charset="0"/>
            </a:endParaRPr>
          </a:p>
        </p:txBody>
      </p:sp>
      <p:sp>
        <p:nvSpPr>
          <p:cNvPr id="20" name="CasellaDiTesto 19"/>
          <p:cNvSpPr txBox="1"/>
          <p:nvPr/>
        </p:nvSpPr>
        <p:spPr>
          <a:xfrm>
            <a:off x="2369347" y="4797152"/>
            <a:ext cx="3537593" cy="2800767"/>
          </a:xfrm>
          <a:prstGeom prst="rect">
            <a:avLst/>
          </a:prstGeom>
          <a:noFill/>
        </p:spPr>
        <p:txBody>
          <a:bodyPr wrap="square" rtlCol="0">
            <a:spAutoFit/>
          </a:bodyPr>
          <a:lstStyle/>
          <a:p>
            <a:r>
              <a:rPr lang="it-IT" sz="8800" dirty="0" smtClean="0">
                <a:solidFill>
                  <a:srgbClr val="FF0000"/>
                </a:solidFill>
                <a:latin typeface="Times New Roman" pitchFamily="18" charset="0"/>
                <a:cs typeface="Times New Roman" pitchFamily="18" charset="0"/>
              </a:rPr>
              <a:t>(MEV)</a:t>
            </a:r>
            <a:r>
              <a:rPr lang="it-IT" sz="8800" dirty="0" smtClean="0">
                <a:latin typeface="Times New Roman" pitchFamily="18" charset="0"/>
                <a:cs typeface="Times New Roman" pitchFamily="18" charset="0"/>
              </a:rPr>
              <a:t>)</a:t>
            </a:r>
            <a:endParaRPr lang="it-IT" sz="8800" dirty="0">
              <a:latin typeface="Times New Roman" pitchFamily="18" charset="0"/>
              <a:cs typeface="Times New Roman" pitchFamily="18" charset="0"/>
            </a:endParaRPr>
          </a:p>
        </p:txBody>
      </p:sp>
      <p:sp>
        <p:nvSpPr>
          <p:cNvPr id="21" name="CasellaDiTesto 20"/>
          <p:cNvSpPr txBox="1"/>
          <p:nvPr/>
        </p:nvSpPr>
        <p:spPr>
          <a:xfrm>
            <a:off x="247703" y="2316936"/>
            <a:ext cx="9597499" cy="3416320"/>
          </a:xfrm>
          <a:prstGeom prst="rect">
            <a:avLst/>
          </a:prstGeom>
          <a:noFill/>
        </p:spPr>
        <p:txBody>
          <a:bodyPr wrap="none" rtlCol="0">
            <a:spAutoFit/>
          </a:bodyPr>
          <a:lstStyle/>
          <a:p>
            <a:r>
              <a:rPr lang="it-IT" sz="7200" dirty="0" smtClean="0">
                <a:solidFill>
                  <a:srgbClr val="FF0000"/>
                </a:solidFill>
                <a:latin typeface="Times New Roman" pitchFamily="18" charset="0"/>
                <a:cs typeface="Times New Roman" pitchFamily="18" charset="0"/>
              </a:rPr>
              <a:t>Si  individuano i  punti</a:t>
            </a:r>
          </a:p>
          <a:p>
            <a:r>
              <a:rPr lang="it-IT" sz="7200" dirty="0" smtClean="0">
                <a:solidFill>
                  <a:srgbClr val="FF0000"/>
                </a:solidFill>
                <a:latin typeface="Times New Roman" pitchFamily="18" charset="0"/>
                <a:cs typeface="Times New Roman" pitchFamily="18" charset="0"/>
              </a:rPr>
              <a:t>      in cui apportare le</a:t>
            </a:r>
          </a:p>
          <a:p>
            <a:r>
              <a:rPr lang="it-IT" sz="7200" dirty="0" smtClean="0">
                <a:solidFill>
                  <a:srgbClr val="FF0000"/>
                </a:solidFill>
                <a:latin typeface="Times New Roman" pitchFamily="18" charset="0"/>
                <a:cs typeface="Times New Roman" pitchFamily="18" charset="0"/>
              </a:rPr>
              <a:t>correzioni emodinamiche</a:t>
            </a:r>
            <a:endParaRPr lang="it-IT" sz="7200" dirty="0">
              <a:solidFill>
                <a:srgbClr val="FF0000"/>
              </a:solidFill>
              <a:latin typeface="Times New Roman" pitchFamily="18" charset="0"/>
              <a:cs typeface="Times New Roman" pitchFamily="18" charset="0"/>
            </a:endParaRPr>
          </a:p>
        </p:txBody>
      </p:sp>
      <p:sp>
        <p:nvSpPr>
          <p:cNvPr id="28" name="CasellaDiTesto 27"/>
          <p:cNvSpPr txBox="1"/>
          <p:nvPr/>
        </p:nvSpPr>
        <p:spPr>
          <a:xfrm>
            <a:off x="1060068" y="980728"/>
            <a:ext cx="8390438" cy="1569660"/>
          </a:xfrm>
          <a:prstGeom prst="rect">
            <a:avLst/>
          </a:prstGeom>
          <a:noFill/>
        </p:spPr>
        <p:txBody>
          <a:bodyPr wrap="none" rtlCol="0">
            <a:spAutoFit/>
          </a:bodyPr>
          <a:lstStyle/>
          <a:p>
            <a:pPr algn="ctr"/>
            <a:r>
              <a:rPr lang="it-IT" sz="3200" b="1" dirty="0" smtClean="0">
                <a:solidFill>
                  <a:srgbClr val="FF0000"/>
                </a:solidFill>
                <a:latin typeface="Times New Roman" pitchFamily="18" charset="0"/>
                <a:cs typeface="Times New Roman" pitchFamily="18" charset="0"/>
              </a:rPr>
              <a:t>Concetto basilare: </a:t>
            </a:r>
          </a:p>
          <a:p>
            <a:pPr algn="ctr"/>
            <a:r>
              <a:rPr lang="it-IT" sz="3200" b="1" dirty="0" smtClean="0">
                <a:solidFill>
                  <a:srgbClr val="FF0000"/>
                </a:solidFill>
                <a:latin typeface="Times New Roman" pitchFamily="18" charset="0"/>
                <a:cs typeface="Times New Roman" pitchFamily="18" charset="0"/>
              </a:rPr>
              <a:t>1. CHIUDERE I PUNTI </a:t>
            </a:r>
            <a:r>
              <a:rPr lang="it-IT" sz="3200" b="1" dirty="0" err="1" smtClean="0">
                <a:solidFill>
                  <a:srgbClr val="FF0000"/>
                </a:solidFill>
                <a:latin typeface="Times New Roman" pitchFamily="18" charset="0"/>
                <a:cs typeface="Times New Roman" pitchFamily="18" charset="0"/>
              </a:rPr>
              <a:t>DI</a:t>
            </a:r>
            <a:r>
              <a:rPr lang="it-IT" sz="3200" b="1" dirty="0" smtClean="0">
                <a:solidFill>
                  <a:srgbClr val="FF0000"/>
                </a:solidFill>
                <a:latin typeface="Times New Roman" pitchFamily="18" charset="0"/>
                <a:cs typeface="Times New Roman" pitchFamily="18" charset="0"/>
              </a:rPr>
              <a:t> FUGA</a:t>
            </a:r>
          </a:p>
          <a:p>
            <a:r>
              <a:rPr lang="it-IT" sz="3200" b="1" dirty="0" smtClean="0">
                <a:solidFill>
                  <a:srgbClr val="FF0000"/>
                </a:solidFill>
                <a:latin typeface="Times New Roman" pitchFamily="18" charset="0"/>
                <a:cs typeface="Times New Roman" pitchFamily="18" charset="0"/>
              </a:rPr>
              <a:t>                              2. RISPETTARE I RIENTRI</a:t>
            </a:r>
            <a:endParaRPr lang="it-IT" sz="3200" b="1" dirty="0">
              <a:solidFill>
                <a:srgbClr val="FF0000"/>
              </a:solidFill>
              <a:latin typeface="Times New Roman" pitchFamily="18" charset="0"/>
              <a:cs typeface="Times New Roman" pitchFamily="18" charset="0"/>
            </a:endParaRPr>
          </a:p>
        </p:txBody>
      </p:sp>
      <p:sp>
        <p:nvSpPr>
          <p:cNvPr id="29" name="CasellaDiTesto 28"/>
          <p:cNvSpPr txBox="1"/>
          <p:nvPr/>
        </p:nvSpPr>
        <p:spPr>
          <a:xfrm>
            <a:off x="539552" y="6858000"/>
            <a:ext cx="1470274"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27" name="CasellaDiTesto 26"/>
          <p:cNvSpPr txBox="1"/>
          <p:nvPr/>
        </p:nvSpPr>
        <p:spPr>
          <a:xfrm>
            <a:off x="493440" y="2924944"/>
            <a:ext cx="7750968" cy="1862048"/>
          </a:xfrm>
          <a:prstGeom prst="rect">
            <a:avLst/>
          </a:prstGeom>
          <a:solidFill>
            <a:schemeClr val="accent2"/>
          </a:solidFill>
        </p:spPr>
        <p:txBody>
          <a:bodyPr wrap="none" rtlCol="0">
            <a:spAutoFit/>
          </a:bodyPr>
          <a:lstStyle/>
          <a:p>
            <a:r>
              <a:rPr lang="it-IT" sz="11500" dirty="0" smtClean="0">
                <a:solidFill>
                  <a:schemeClr val="bg1"/>
                </a:solidFill>
              </a:rPr>
              <a:t>Un esempio</a:t>
            </a:r>
            <a:endParaRPr lang="it-IT" sz="11500" dirty="0">
              <a:solidFill>
                <a:schemeClr val="bg1"/>
              </a:solidFill>
            </a:endParaRPr>
          </a:p>
        </p:txBody>
      </p:sp>
      <p:sp>
        <p:nvSpPr>
          <p:cNvPr id="22" name="CasellaDiTesto 21"/>
          <p:cNvSpPr txBox="1"/>
          <p:nvPr/>
        </p:nvSpPr>
        <p:spPr>
          <a:xfrm>
            <a:off x="582680" y="1700808"/>
            <a:ext cx="7757445" cy="3785652"/>
          </a:xfrm>
          <a:prstGeom prst="rect">
            <a:avLst/>
          </a:prstGeom>
          <a:solidFill>
            <a:schemeClr val="accent2"/>
          </a:solidFill>
        </p:spPr>
        <p:txBody>
          <a:bodyPr wrap="none" rtlCol="0">
            <a:spAutoFit/>
          </a:bodyPr>
          <a:lstStyle/>
          <a:p>
            <a:pPr algn="ctr"/>
            <a:r>
              <a:rPr lang="it-IT" sz="4800" b="1" dirty="0" err="1" smtClean="0">
                <a:solidFill>
                  <a:srgbClr val="FFFF00"/>
                </a:solidFill>
              </a:rPr>
              <a:t>Deconnessi</a:t>
            </a:r>
            <a:r>
              <a:rPr lang="it-IT" sz="6000" b="1" dirty="0" smtClean="0">
                <a:solidFill>
                  <a:srgbClr val="FFFF00"/>
                </a:solidFill>
              </a:rPr>
              <a:t> </a:t>
            </a:r>
          </a:p>
          <a:p>
            <a:pPr algn="ctr"/>
            <a:r>
              <a:rPr lang="it-IT" sz="4800" b="1" dirty="0" smtClean="0">
                <a:solidFill>
                  <a:srgbClr val="FFFF00"/>
                </a:solidFill>
              </a:rPr>
              <a:t>i</a:t>
            </a:r>
            <a:r>
              <a:rPr lang="it-IT" sz="6000" b="1" dirty="0" smtClean="0">
                <a:solidFill>
                  <a:srgbClr val="FFFF00"/>
                </a:solidFill>
              </a:rPr>
              <a:t> </a:t>
            </a:r>
            <a:r>
              <a:rPr lang="it-IT" sz="6000" b="1" dirty="0" smtClean="0">
                <a:solidFill>
                  <a:srgbClr val="C00000"/>
                </a:solidFill>
              </a:rPr>
              <a:t>punti di fuga</a:t>
            </a:r>
            <a:r>
              <a:rPr lang="it-IT" sz="4800" b="1" dirty="0" smtClean="0">
                <a:solidFill>
                  <a:srgbClr val="FFFF00"/>
                </a:solidFill>
              </a:rPr>
              <a:t>, </a:t>
            </a:r>
          </a:p>
          <a:p>
            <a:pPr algn="ctr"/>
            <a:r>
              <a:rPr lang="it-IT" sz="4800" b="1" dirty="0" smtClean="0">
                <a:solidFill>
                  <a:srgbClr val="FFFF00"/>
                </a:solidFill>
              </a:rPr>
              <a:t>le </a:t>
            </a:r>
            <a:r>
              <a:rPr lang="it-IT" sz="6000" b="1" dirty="0" smtClean="0">
                <a:solidFill>
                  <a:srgbClr val="C00000"/>
                </a:solidFill>
              </a:rPr>
              <a:t>vie di fuga</a:t>
            </a:r>
            <a:r>
              <a:rPr lang="it-IT" sz="4800" b="1" dirty="0" smtClean="0">
                <a:solidFill>
                  <a:srgbClr val="C00000"/>
                </a:solidFill>
              </a:rPr>
              <a:t> </a:t>
            </a:r>
            <a:r>
              <a:rPr lang="it-IT" sz="4800" b="1" dirty="0" smtClean="0">
                <a:solidFill>
                  <a:srgbClr val="FFFF00"/>
                </a:solidFill>
              </a:rPr>
              <a:t>divengono</a:t>
            </a:r>
          </a:p>
          <a:p>
            <a:pPr algn="ctr"/>
            <a:r>
              <a:rPr lang="it-IT" sz="4800" b="1" dirty="0" smtClean="0">
                <a:solidFill>
                  <a:srgbClr val="FFFF00"/>
                </a:solidFill>
              </a:rPr>
              <a:t> </a:t>
            </a:r>
            <a:r>
              <a:rPr lang="it-IT" sz="6000" b="1" dirty="0" smtClean="0">
                <a:solidFill>
                  <a:srgbClr val="C00000"/>
                </a:solidFill>
              </a:rPr>
              <a:t>vie di rientro</a:t>
            </a:r>
            <a:r>
              <a:rPr lang="it-IT" sz="4800" b="1" dirty="0" smtClean="0">
                <a:solidFill>
                  <a:srgbClr val="FFFF00"/>
                </a:solidFill>
              </a:rPr>
              <a:t>!!!!</a:t>
            </a:r>
            <a:endParaRPr lang="it-IT" sz="4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par>
                          <p:cTn id="20" fill="hold">
                            <p:stCondLst>
                              <p:cond delay="8000"/>
                            </p:stCondLst>
                            <p:childTnLst>
                              <p:par>
                                <p:cTn id="21" presetID="10" presetClass="exit" presetSubtype="0" fill="hold" grpId="1" nodeType="afterEffect">
                                  <p:stCondLst>
                                    <p:cond delay="0"/>
                                  </p:stCondLst>
                                  <p:childTnLst>
                                    <p:animEffect transition="out" filter="fade">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18"/>
                                        </p:tgtEl>
                                      </p:cBhvr>
                                    </p:animEffect>
                                    <p:set>
                                      <p:cBhvr>
                                        <p:cTn id="26" dur="1" fill="hold">
                                          <p:stCondLst>
                                            <p:cond delay="19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19"/>
                                        </p:tgtEl>
                                      </p:cBhvr>
                                    </p:animEffect>
                                    <p:set>
                                      <p:cBhvr>
                                        <p:cTn id="29" dur="1" fill="hold">
                                          <p:stCondLst>
                                            <p:cond delay="1999"/>
                                          </p:stCondLst>
                                        </p:cTn>
                                        <p:tgtEl>
                                          <p:spTgt spid="1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par>
                          <p:cTn id="33" fill="hold">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000"/>
                                        <p:tgtEl>
                                          <p:spTgt spid="27"/>
                                        </p:tgtEl>
                                      </p:cBhvr>
                                    </p:animEffect>
                                  </p:childTnLst>
                                </p:cTn>
                              </p:par>
                            </p:childTnLst>
                          </p:cTn>
                        </p:par>
                        <p:par>
                          <p:cTn id="37" fill="hold">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childTnLst>
                          </p:cTn>
                        </p:par>
                        <p:par>
                          <p:cTn id="41" fill="hold">
                            <p:stCondLst>
                              <p:cond delay="14000"/>
                            </p:stCondLst>
                            <p:childTnLst>
                              <p:par>
                                <p:cTn id="42" presetID="10" presetClass="exit" presetSubtype="0" fill="hold" grpId="1" nodeType="afterEffect">
                                  <p:stCondLst>
                                    <p:cond delay="0"/>
                                  </p:stCondLst>
                                  <p:childTnLst>
                                    <p:animEffect transition="out" filter="fade">
                                      <p:cBhvr>
                                        <p:cTn id="43" dur="2000"/>
                                        <p:tgtEl>
                                          <p:spTgt spid="27"/>
                                        </p:tgtEl>
                                      </p:cBhvr>
                                    </p:animEffect>
                                    <p:set>
                                      <p:cBhvr>
                                        <p:cTn id="44" dur="1" fill="hold">
                                          <p:stCondLst>
                                            <p:cond delay="1999"/>
                                          </p:stCondLst>
                                        </p:cTn>
                                        <p:tgtEl>
                                          <p:spTgt spid="2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3000"/>
                                        <p:tgtEl>
                                          <p:spTgt spid="26"/>
                                        </p:tgtEl>
                                      </p:cBhvr>
                                    </p:animEffect>
                                  </p:childTnLst>
                                </p:cTn>
                              </p:par>
                            </p:childTnLst>
                          </p:cTn>
                        </p:par>
                        <p:par>
                          <p:cTn id="48" fill="hold">
                            <p:stCondLst>
                              <p:cond delay="170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2000"/>
                                        <p:tgtEl>
                                          <p:spTgt spid="7"/>
                                        </p:tgtEl>
                                      </p:cBhvr>
                                    </p:animEffect>
                                  </p:childTnLst>
                                </p:cTn>
                              </p:par>
                            </p:childTnLst>
                          </p:cTn>
                        </p:par>
                        <p:par>
                          <p:cTn id="52" fill="hold">
                            <p:stCondLst>
                              <p:cond delay="19000"/>
                            </p:stCondLst>
                            <p:childTnLst>
                              <p:par>
                                <p:cTn id="53" presetID="2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2000"/>
                                        <p:tgtEl>
                                          <p:spTgt spid="8"/>
                                        </p:tgtEl>
                                      </p:cBhvr>
                                    </p:animEffect>
                                  </p:childTnLst>
                                </p:cTn>
                              </p:par>
                            </p:childTnLst>
                          </p:cTn>
                        </p:par>
                        <p:par>
                          <p:cTn id="56" fill="hold">
                            <p:stCondLst>
                              <p:cond delay="210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0"/>
                                        <p:tgtEl>
                                          <p:spTgt spid="14"/>
                                        </p:tgtEl>
                                      </p:cBhvr>
                                    </p:animEffect>
                                  </p:childTnLst>
                                </p:cTn>
                              </p:par>
                            </p:childTnLst>
                          </p:cTn>
                        </p:par>
                        <p:par>
                          <p:cTn id="60" fill="hold">
                            <p:stCondLst>
                              <p:cond delay="260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21"/>
                                        </p:tgtEl>
                                        <p:attrNameLst>
                                          <p:attrName>style.visibility</p:attrName>
                                        </p:attrNameLst>
                                      </p:cBhvr>
                                      <p:to>
                                        <p:strVal val="visible"/>
                                      </p:to>
                                    </p:set>
                                    <p:anim calcmode="discrete" valueType="clr">
                                      <p:cBhvr override="childStyle">
                                        <p:cTn id="6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1"/>
                                        </p:tgtEl>
                                        <p:attrNameLst>
                                          <p:attrName>fillcolor</p:attrName>
                                        </p:attrNameLst>
                                      </p:cBhvr>
                                      <p:tavLst>
                                        <p:tav tm="0">
                                          <p:val>
                                            <p:clrVal>
                                              <a:schemeClr val="accent2"/>
                                            </p:clrVal>
                                          </p:val>
                                        </p:tav>
                                        <p:tav tm="50000">
                                          <p:val>
                                            <p:clrVal>
                                              <a:schemeClr val="hlink"/>
                                            </p:clrVal>
                                          </p:val>
                                        </p:tav>
                                      </p:tavLst>
                                    </p:anim>
                                    <p:set>
                                      <p:cBhvr>
                                        <p:cTn id="65" dur="80"/>
                                        <p:tgtEl>
                                          <p:spTgt spid="21"/>
                                        </p:tgtEl>
                                        <p:attrNameLst>
                                          <p:attrName>fill.type</p:attrName>
                                        </p:attrNameLst>
                                      </p:cBhvr>
                                      <p:to>
                                        <p:strVal val="solid"/>
                                      </p:to>
                                    </p:set>
                                  </p:childTnLst>
                                </p:cTn>
                              </p:par>
                            </p:childTnLst>
                          </p:cTn>
                        </p:par>
                        <p:par>
                          <p:cTn id="66" fill="hold">
                            <p:stCondLst>
                              <p:cond delay="28320"/>
                            </p:stCondLst>
                            <p:childTnLst>
                              <p:par>
                                <p:cTn id="67" presetID="10" presetClass="exit" presetSubtype="0" fill="hold" grpId="1" nodeType="afterEffect">
                                  <p:stCondLst>
                                    <p:cond delay="0"/>
                                  </p:stCondLst>
                                  <p:iterate type="lt">
                                    <p:tmPct val="0"/>
                                  </p:iterate>
                                  <p:childTnLst>
                                    <p:animEffect transition="out" filter="fade">
                                      <p:cBhvr>
                                        <p:cTn id="68" dur="5000"/>
                                        <p:tgtEl>
                                          <p:spTgt spid="21"/>
                                        </p:tgtEl>
                                      </p:cBhvr>
                                    </p:animEffect>
                                    <p:set>
                                      <p:cBhvr>
                                        <p:cTn id="69" dur="1" fill="hold">
                                          <p:stCondLst>
                                            <p:cond delay="4999"/>
                                          </p:stCondLst>
                                        </p:cTn>
                                        <p:tgtEl>
                                          <p:spTgt spid="21"/>
                                        </p:tgtEl>
                                        <p:attrNameLst>
                                          <p:attrName>style.visibility</p:attrName>
                                        </p:attrNameLst>
                                      </p:cBhvr>
                                      <p:to>
                                        <p:strVal val="hidden"/>
                                      </p:to>
                                    </p:set>
                                  </p:childTnLst>
                                </p:cTn>
                              </p:par>
                            </p:childTnLst>
                          </p:cTn>
                        </p:par>
                        <p:par>
                          <p:cTn id="70" fill="hold">
                            <p:stCondLst>
                              <p:cond delay="3332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000"/>
                                        <p:tgtEl>
                                          <p:spTgt spid="28"/>
                                        </p:tgtEl>
                                      </p:cBhvr>
                                    </p:animEffect>
                                  </p:childTnLst>
                                </p:cTn>
                              </p:par>
                            </p:childTnLst>
                          </p:cTn>
                        </p:par>
                        <p:par>
                          <p:cTn id="74" fill="hold">
                            <p:stCondLst>
                              <p:cond delay="35320"/>
                            </p:stCondLst>
                            <p:childTnLst>
                              <p:par>
                                <p:cTn id="75" presetID="2" presetClass="entr" presetSubtype="2"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1+#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35820"/>
                            </p:stCondLst>
                            <p:childTnLst>
                              <p:par>
                                <p:cTn id="80" presetID="2" presetClass="entr" presetSubtype="2"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1+#ppt_w/2"/>
                                          </p:val>
                                        </p:tav>
                                        <p:tav tm="100000">
                                          <p:val>
                                            <p:strVal val="#ppt_x"/>
                                          </p:val>
                                        </p:tav>
                                      </p:tavLst>
                                    </p:anim>
                                    <p:anim calcmode="lin" valueType="num">
                                      <p:cBhvr additive="base">
                                        <p:cTn id="83" dur="500" fill="hold"/>
                                        <p:tgtEl>
                                          <p:spTgt spid="23"/>
                                        </p:tgtEl>
                                        <p:attrNameLst>
                                          <p:attrName>ppt_y</p:attrName>
                                        </p:attrNameLst>
                                      </p:cBhvr>
                                      <p:tavLst>
                                        <p:tav tm="0">
                                          <p:val>
                                            <p:strVal val="#ppt_y"/>
                                          </p:val>
                                        </p:tav>
                                        <p:tav tm="100000">
                                          <p:val>
                                            <p:strVal val="#ppt_y"/>
                                          </p:val>
                                        </p:tav>
                                      </p:tavLst>
                                    </p:anim>
                                  </p:childTnLst>
                                </p:cTn>
                              </p:par>
                            </p:childTnLst>
                          </p:cTn>
                        </p:par>
                        <p:par>
                          <p:cTn id="84" fill="hold">
                            <p:stCondLst>
                              <p:cond delay="36320"/>
                            </p:stCondLst>
                            <p:childTnLst>
                              <p:par>
                                <p:cTn id="85" presetID="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1+#ppt_w/2"/>
                                          </p:val>
                                        </p:tav>
                                        <p:tav tm="100000">
                                          <p:val>
                                            <p:strVal val="#ppt_x"/>
                                          </p:val>
                                        </p:tav>
                                      </p:tavLst>
                                    </p:anim>
                                    <p:anim calcmode="lin" valueType="num">
                                      <p:cBhvr additive="base">
                                        <p:cTn id="88" dur="500" fill="hold"/>
                                        <p:tgtEl>
                                          <p:spTgt spid="24"/>
                                        </p:tgtEl>
                                        <p:attrNameLst>
                                          <p:attrName>ppt_y</p:attrName>
                                        </p:attrNameLst>
                                      </p:cBhvr>
                                      <p:tavLst>
                                        <p:tav tm="0">
                                          <p:val>
                                            <p:strVal val="#ppt_y"/>
                                          </p:val>
                                        </p:tav>
                                        <p:tav tm="100000">
                                          <p:val>
                                            <p:strVal val="#ppt_y"/>
                                          </p:val>
                                        </p:tav>
                                      </p:tavLst>
                                    </p:anim>
                                  </p:childTnLst>
                                </p:cTn>
                              </p:par>
                            </p:childTnLst>
                          </p:cTn>
                        </p:par>
                        <p:par>
                          <p:cTn id="89" fill="hold">
                            <p:stCondLst>
                              <p:cond delay="36820"/>
                            </p:stCondLst>
                            <p:childTnLst>
                              <p:par>
                                <p:cTn id="90" presetID="2" presetClass="entr" presetSubtype="2"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1+#ppt_w/2"/>
                                          </p:val>
                                        </p:tav>
                                        <p:tav tm="100000">
                                          <p:val>
                                            <p:strVal val="#ppt_x"/>
                                          </p:val>
                                        </p:tav>
                                      </p:tavLst>
                                    </p:anim>
                                    <p:anim calcmode="lin" valueType="num">
                                      <p:cBhvr additive="base">
                                        <p:cTn id="93" dur="500" fill="hold"/>
                                        <p:tgtEl>
                                          <p:spTgt spid="25"/>
                                        </p:tgtEl>
                                        <p:attrNameLst>
                                          <p:attrName>ppt_y</p:attrName>
                                        </p:attrNameLst>
                                      </p:cBhvr>
                                      <p:tavLst>
                                        <p:tav tm="0">
                                          <p:val>
                                            <p:strVal val="#ppt_y"/>
                                          </p:val>
                                        </p:tav>
                                        <p:tav tm="100000">
                                          <p:val>
                                            <p:strVal val="#ppt_y"/>
                                          </p:val>
                                        </p:tav>
                                      </p:tavLst>
                                    </p:anim>
                                  </p:childTnLst>
                                </p:cTn>
                              </p:par>
                            </p:childTnLst>
                          </p:cTn>
                        </p:par>
                        <p:par>
                          <p:cTn id="94" fill="hold">
                            <p:stCondLst>
                              <p:cond delay="37320"/>
                            </p:stCondLst>
                            <p:childTnLst>
                              <p:par>
                                <p:cTn id="95" presetID="10" presetClass="exit" presetSubtype="0" fill="hold" grpId="1" nodeType="afterEffect">
                                  <p:stCondLst>
                                    <p:cond delay="0"/>
                                  </p:stCondLst>
                                  <p:childTnLst>
                                    <p:animEffect transition="out" filter="fade">
                                      <p:cBhvr>
                                        <p:cTn id="96" dur="5000"/>
                                        <p:tgtEl>
                                          <p:spTgt spid="28"/>
                                        </p:tgtEl>
                                      </p:cBhvr>
                                    </p:animEffect>
                                    <p:set>
                                      <p:cBhvr>
                                        <p:cTn id="97" dur="1" fill="hold">
                                          <p:stCondLst>
                                            <p:cond delay="4999"/>
                                          </p:stCondLst>
                                        </p:cTn>
                                        <p:tgtEl>
                                          <p:spTgt spid="28"/>
                                        </p:tgtEl>
                                        <p:attrNameLst>
                                          <p:attrName>style.visibility</p:attrName>
                                        </p:attrNameLst>
                                      </p:cBhvr>
                                      <p:to>
                                        <p:strVal val="hidden"/>
                                      </p:to>
                                    </p:set>
                                  </p:childTnLst>
                                </p:cTn>
                              </p:par>
                            </p:childTnLst>
                          </p:cTn>
                        </p:par>
                        <p:par>
                          <p:cTn id="98" fill="hold">
                            <p:stCondLst>
                              <p:cond delay="4232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7" grpId="0" animBg="1"/>
      <p:bldP spid="23" grpId="0" animBg="1"/>
      <p:bldP spid="24" grpId="0" animBg="1"/>
      <p:bldP spid="25" grpId="0" animBg="1"/>
      <p:bldP spid="15" grpId="0"/>
      <p:bldP spid="15" grpId="1"/>
      <p:bldP spid="18" grpId="0"/>
      <p:bldP spid="18" grpId="1"/>
      <p:bldP spid="19" grpId="0"/>
      <p:bldP spid="19" grpId="1"/>
      <p:bldP spid="20" grpId="0"/>
      <p:bldP spid="20" grpId="1"/>
      <p:bldP spid="21" grpId="0"/>
      <p:bldP spid="21" grpId="1"/>
      <p:bldP spid="28" grpId="0"/>
      <p:bldP spid="28" grpId="1"/>
      <p:bldP spid="29" grpId="0"/>
      <p:bldP spid="27" grpId="0" animBg="1"/>
      <p:bldP spid="27" grpId="1" animBg="1"/>
      <p:bldP spid="2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48680"/>
            <a:ext cx="9291390" cy="3693319"/>
          </a:xfrm>
          <a:prstGeom prst="rect">
            <a:avLst/>
          </a:prstGeom>
          <a:noFill/>
        </p:spPr>
        <p:txBody>
          <a:bodyPr wrap="none" rtlCol="0">
            <a:spAutoFit/>
          </a:bodyPr>
          <a:lstStyle/>
          <a:p>
            <a:r>
              <a:rPr lang="it-IT" dirty="0" smtClean="0"/>
              <a:t>IMPORTANZA DELLA COSTRUZIONE </a:t>
            </a:r>
            <a:r>
              <a:rPr lang="it-IT" dirty="0" err="1" smtClean="0"/>
              <a:t>DI</a:t>
            </a:r>
            <a:r>
              <a:rPr lang="it-IT" dirty="0" smtClean="0"/>
              <a:t> UN “LINGUAGGIO E </a:t>
            </a:r>
            <a:r>
              <a:rPr lang="it-IT" dirty="0" err="1" smtClean="0"/>
              <a:t>DI</a:t>
            </a:r>
            <a:r>
              <a:rPr lang="it-IT" dirty="0" smtClean="0"/>
              <a:t> UNA TERMINOLOGIA</a:t>
            </a:r>
          </a:p>
          <a:p>
            <a:r>
              <a:rPr lang="it-IT" dirty="0" smtClean="0"/>
              <a:t>NELL’ELABORAZIONE </a:t>
            </a:r>
            <a:r>
              <a:rPr lang="it-IT" dirty="0" err="1" smtClean="0"/>
              <a:t>DI</a:t>
            </a:r>
            <a:r>
              <a:rPr lang="it-IT" dirty="0" smtClean="0"/>
              <a:t> UNA DOTTRINA NUOVA:</a:t>
            </a:r>
          </a:p>
          <a:p>
            <a:r>
              <a:rPr lang="it-IT" dirty="0" smtClean="0"/>
              <a:t>COSI’ SI DOVRANNO TROVARE TERMINI CORRISPONDENTI ALLE PAROLE:</a:t>
            </a:r>
          </a:p>
          <a:p>
            <a:r>
              <a:rPr lang="it-IT" dirty="0" smtClean="0">
                <a:solidFill>
                  <a:srgbClr val="FFFF00"/>
                </a:solidFill>
              </a:rPr>
              <a:t>FLUSSO</a:t>
            </a:r>
          </a:p>
          <a:p>
            <a:r>
              <a:rPr lang="it-IT" dirty="0" smtClean="0">
                <a:solidFill>
                  <a:srgbClr val="FFFF00"/>
                </a:solidFill>
              </a:rPr>
              <a:t>REFFLUSSO</a:t>
            </a:r>
          </a:p>
          <a:p>
            <a:r>
              <a:rPr lang="it-IT" dirty="0" smtClean="0">
                <a:solidFill>
                  <a:srgbClr val="FFFF00"/>
                </a:solidFill>
              </a:rPr>
              <a:t>SHUNT</a:t>
            </a:r>
          </a:p>
          <a:p>
            <a:r>
              <a:rPr lang="it-IT" dirty="0" smtClean="0">
                <a:solidFill>
                  <a:srgbClr val="FFFF00"/>
                </a:solidFill>
              </a:rPr>
              <a:t>ATTIVAZIONE</a:t>
            </a:r>
          </a:p>
          <a:p>
            <a:r>
              <a:rPr lang="it-IT" dirty="0" smtClean="0">
                <a:solidFill>
                  <a:srgbClr val="FFFF00"/>
                </a:solidFill>
              </a:rPr>
              <a:t>FLUSSO ANTEROGRADO</a:t>
            </a:r>
          </a:p>
          <a:p>
            <a:r>
              <a:rPr lang="it-IT" dirty="0" smtClean="0">
                <a:solidFill>
                  <a:srgbClr val="FFFF00"/>
                </a:solidFill>
              </a:rPr>
              <a:t>FLUSSO RETROGRADO</a:t>
            </a:r>
          </a:p>
          <a:p>
            <a:r>
              <a:rPr lang="it-IT" dirty="0" smtClean="0">
                <a:solidFill>
                  <a:srgbClr val="FFFF00"/>
                </a:solidFill>
              </a:rPr>
              <a:t>CONTINENZA E SUFFICIENZA VALVOLARE</a:t>
            </a:r>
          </a:p>
          <a:p>
            <a:r>
              <a:rPr lang="it-IT" dirty="0" smtClean="0">
                <a:solidFill>
                  <a:srgbClr val="FFFF00"/>
                </a:solidFill>
              </a:rPr>
              <a:t>DEFLUSSO</a:t>
            </a:r>
          </a:p>
          <a:p>
            <a:r>
              <a:rPr lang="it-IT" dirty="0" smtClean="0">
                <a:solidFill>
                  <a:srgbClr val="FFFF00"/>
                </a:solidFill>
              </a:rPr>
              <a:t>MODELLO CARTOGRAFICO E SIMBOLOGIA CONNESSA</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3635896"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2590800"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53340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6477000" y="373035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4572000"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797425"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4489450"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967538" y="4038600"/>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934616"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85800"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8768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6477000" y="3717032"/>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757988" y="4067780"/>
            <a:ext cx="1373133" cy="369332"/>
          </a:xfrm>
          <a:prstGeom prst="rect">
            <a:avLst/>
          </a:prstGeom>
          <a:noFill/>
        </p:spPr>
        <p:txBody>
          <a:bodyPr wrap="none">
            <a:spAutoFit/>
          </a:bodyPr>
          <a:lstStyle/>
          <a:p>
            <a:pPr>
              <a:defRPr/>
            </a:pPr>
            <a:r>
              <a:rPr lang="it-IT" b="1" dirty="0">
                <a:solidFill>
                  <a:schemeClr val="accent1">
                    <a:lumMod val="50000"/>
                  </a:schemeClr>
                </a:solidFill>
                <a:latin typeface="Times New Roman" pitchFamily="18" charset="0"/>
                <a:cs typeface="Times New Roman" pitchFamily="18" charset="0"/>
              </a:rPr>
              <a:t>DIASTOLE</a:t>
            </a:r>
            <a:endParaRPr lang="it-IT" b="1" dirty="0">
              <a:solidFill>
                <a:schemeClr val="accent1">
                  <a:lumMod val="50000"/>
                </a:schemeClr>
              </a:solidFill>
            </a:endParaRPr>
          </a:p>
        </p:txBody>
      </p:sp>
      <p:sp>
        <p:nvSpPr>
          <p:cNvPr id="25" name="Ovale 24"/>
          <p:cNvSpPr/>
          <p:nvPr/>
        </p:nvSpPr>
        <p:spPr>
          <a:xfrm>
            <a:off x="3048000"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676400" y="3717032"/>
            <a:ext cx="1905000" cy="10668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471613" y="4005263"/>
            <a:ext cx="2020887" cy="369332"/>
          </a:xfrm>
          <a:prstGeom prst="rect">
            <a:avLst/>
          </a:prstGeom>
          <a:noFill/>
        </p:spPr>
        <p:txBody>
          <a:bodyPr>
            <a:spAutoFit/>
          </a:bodyPr>
          <a:lstStyle/>
          <a:p>
            <a:pPr>
              <a:defRPr/>
            </a:pPr>
            <a:r>
              <a:rPr lang="it-IT" b="1" dirty="0" smtClean="0">
                <a:solidFill>
                  <a:schemeClr val="accent1">
                    <a:lumMod val="50000"/>
                  </a:schemeClr>
                </a:solidFill>
                <a:latin typeface="Times New Roman" pitchFamily="18" charset="0"/>
                <a:cs typeface="Times New Roman" pitchFamily="18" charset="0"/>
              </a:rPr>
              <a:t>     DIASTOLE</a:t>
            </a:r>
            <a:endParaRPr lang="it-IT" dirty="0">
              <a:solidFill>
                <a:schemeClr val="accent1">
                  <a:lumMod val="50000"/>
                </a:schemeClr>
              </a:solidFill>
            </a:endParaRPr>
          </a:p>
        </p:txBody>
      </p:sp>
      <p:sp>
        <p:nvSpPr>
          <p:cNvPr id="31" name="Freccia in giù 30"/>
          <p:cNvSpPr/>
          <p:nvPr/>
        </p:nvSpPr>
        <p:spPr>
          <a:xfrm rot="10800000">
            <a:off x="4551040"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43434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8768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3679825"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4" name="Freccia a destra 33"/>
          <p:cNvSpPr/>
          <p:nvPr/>
        </p:nvSpPr>
        <p:spPr>
          <a:xfrm rot="13363556">
            <a:off x="4783138" y="6205705"/>
            <a:ext cx="977900"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4220716"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904792"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4040696"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4688768"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4184712"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724772"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4076700"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896408"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5508104" y="5517232"/>
            <a:ext cx="1540806" cy="523220"/>
          </a:xfrm>
          <a:prstGeom prst="rect">
            <a:avLst/>
          </a:prstGeom>
          <a:solidFill>
            <a:srgbClr val="FF0000"/>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1" name="CasellaDiTesto 40"/>
          <p:cNvSpPr txBox="1"/>
          <p:nvPr/>
        </p:nvSpPr>
        <p:spPr>
          <a:xfrm>
            <a:off x="5508104" y="2708920"/>
            <a:ext cx="1547347" cy="523220"/>
          </a:xfrm>
          <a:prstGeom prst="rect">
            <a:avLst/>
          </a:prstGeom>
          <a:solidFill>
            <a:srgbClr val="FF0000"/>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6" name="CasellaDiTesto 45"/>
          <p:cNvSpPr txBox="1"/>
          <p:nvPr/>
        </p:nvSpPr>
        <p:spPr>
          <a:xfrm>
            <a:off x="2339752" y="5426060"/>
            <a:ext cx="1547347"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7" name="CasellaDiTesto 46"/>
          <p:cNvSpPr txBox="1"/>
          <p:nvPr/>
        </p:nvSpPr>
        <p:spPr>
          <a:xfrm>
            <a:off x="2339752" y="2636912"/>
            <a:ext cx="1540806"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0" name="CasellaDiTesto 39"/>
          <p:cNvSpPr txBox="1"/>
          <p:nvPr/>
        </p:nvSpPr>
        <p:spPr>
          <a:xfrm>
            <a:off x="1547664" y="2060848"/>
            <a:ext cx="2449132" cy="369332"/>
          </a:xfrm>
          <a:prstGeom prst="rect">
            <a:avLst/>
          </a:prstGeom>
          <a:solidFill>
            <a:srgbClr val="FFFF00"/>
          </a:solidFill>
        </p:spPr>
        <p:txBody>
          <a:bodyPr wrap="none" rtlCol="0">
            <a:spAutoFit/>
          </a:bodyPr>
          <a:lstStyle/>
          <a:p>
            <a:r>
              <a:rPr lang="it-IT" b="1" dirty="0" smtClean="0">
                <a:solidFill>
                  <a:srgbClr val="FF0000"/>
                </a:solidFill>
              </a:rPr>
              <a:t>Pressione della  PVM</a:t>
            </a:r>
            <a:endParaRPr lang="it-IT" b="1" dirty="0">
              <a:solidFill>
                <a:srgbClr val="FF0000"/>
              </a:solidFill>
            </a:endParaRPr>
          </a:p>
        </p:txBody>
      </p:sp>
      <p:sp>
        <p:nvSpPr>
          <p:cNvPr id="48" name="CasellaDiTesto 47"/>
          <p:cNvSpPr txBox="1"/>
          <p:nvPr/>
        </p:nvSpPr>
        <p:spPr>
          <a:xfrm>
            <a:off x="5868144" y="6381328"/>
            <a:ext cx="2110001" cy="369332"/>
          </a:xfrm>
          <a:prstGeom prst="rect">
            <a:avLst/>
          </a:prstGeom>
          <a:solidFill>
            <a:schemeClr val="accent3">
              <a:lumMod val="20000"/>
              <a:lumOff val="80000"/>
            </a:schemeClr>
          </a:solidFill>
        </p:spPr>
        <p:txBody>
          <a:bodyPr wrap="none" rtlCol="0">
            <a:spAutoFit/>
          </a:bodyPr>
          <a:lstStyle/>
          <a:p>
            <a:r>
              <a:rPr lang="it-IT" b="1" dirty="0" smtClean="0">
                <a:solidFill>
                  <a:srgbClr val="0070C0"/>
                </a:solidFill>
              </a:rPr>
              <a:t>Pressione residua</a:t>
            </a:r>
            <a:endParaRPr lang="it-IT" b="1" dirty="0">
              <a:solidFill>
                <a:srgbClr val="0070C0"/>
              </a:solidFill>
            </a:endParaRPr>
          </a:p>
        </p:txBody>
      </p:sp>
      <p:sp>
        <p:nvSpPr>
          <p:cNvPr id="49" name="CasellaDiTesto 48"/>
          <p:cNvSpPr txBox="1"/>
          <p:nvPr/>
        </p:nvSpPr>
        <p:spPr>
          <a:xfrm>
            <a:off x="-148187" y="188640"/>
            <a:ext cx="5800307" cy="830997"/>
          </a:xfrm>
          <a:prstGeom prst="rect">
            <a:avLst/>
          </a:prstGeom>
          <a:noFill/>
        </p:spPr>
        <p:txBody>
          <a:bodyPr wrap="none" rtlCol="0">
            <a:spAutoFit/>
          </a:bodyPr>
          <a:lstStyle/>
          <a:p>
            <a:pPr algn="ctr"/>
            <a:r>
              <a:rPr lang="it-IT" sz="2400" b="1" dirty="0" smtClean="0">
                <a:solidFill>
                  <a:srgbClr val="FFFF00"/>
                </a:solidFill>
              </a:rPr>
              <a:t>FRAZIONAMENTO DINAMICO DELLA </a:t>
            </a:r>
          </a:p>
          <a:p>
            <a:pPr algn="ctr"/>
            <a:r>
              <a:rPr lang="it-IT" sz="2400" b="1" dirty="0" smtClean="0">
                <a:solidFill>
                  <a:srgbClr val="FFFF00"/>
                </a:solidFill>
              </a:rPr>
              <a:t>PRESSIONE IDROSTATICA</a:t>
            </a:r>
            <a:endParaRPr lang="it-IT" sz="2400" b="1" dirty="0">
              <a:solidFill>
                <a:srgbClr val="FFFF00"/>
              </a:solidFill>
            </a:endParaRPr>
          </a:p>
        </p:txBody>
      </p:sp>
      <p:sp>
        <p:nvSpPr>
          <p:cNvPr id="50" name="CasellaDiTesto 49"/>
          <p:cNvSpPr txBox="1"/>
          <p:nvPr/>
        </p:nvSpPr>
        <p:spPr>
          <a:xfrm>
            <a:off x="5868144" y="332656"/>
            <a:ext cx="3059171" cy="1323439"/>
          </a:xfrm>
          <a:prstGeom prst="rect">
            <a:avLst/>
          </a:prstGeom>
          <a:noFill/>
        </p:spPr>
        <p:txBody>
          <a:bodyPr wrap="none" rtlCol="0">
            <a:spAutoFit/>
          </a:bodyPr>
          <a:lstStyle/>
          <a:p>
            <a:r>
              <a:rPr lang="it-IT" sz="8000" b="1" dirty="0" smtClean="0">
                <a:solidFill>
                  <a:srgbClr val="FFFF00"/>
                </a:solidFill>
              </a:rPr>
              <a:t>FDPH</a:t>
            </a:r>
            <a:endParaRPr lang="it-IT" sz="8000" b="1" dirty="0">
              <a:solidFill>
                <a:srgbClr val="FFFF00"/>
              </a:solidFill>
            </a:endParaRPr>
          </a:p>
        </p:txBody>
      </p:sp>
      <p:cxnSp>
        <p:nvCxnSpPr>
          <p:cNvPr id="60" name="Connettore 1 59"/>
          <p:cNvCxnSpPr/>
          <p:nvPr/>
        </p:nvCxnSpPr>
        <p:spPr>
          <a:xfrm>
            <a:off x="827584" y="2852936"/>
            <a:ext cx="78488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827584" y="5805264"/>
            <a:ext cx="78488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par>
                                <p:cTn id="12" presetID="63" presetClass="path" presetSubtype="0" accel="50000" decel="50000" fill="hold" grpId="1" nodeType="withEffect">
                                  <p:stCondLst>
                                    <p:cond delay="0"/>
                                  </p:stCondLst>
                                  <p:childTnLst>
                                    <p:animMotion origin="layout" path="M -0.48038 -0.0544 L 2.22222E-6 -0.0544 " pathEditMode="relative" rAng="0" ptsTypes="AA">
                                      <p:cBhvr>
                                        <p:cTn id="13" dur="2000" fill="hold"/>
                                        <p:tgtEl>
                                          <p:spTgt spid="50"/>
                                        </p:tgtEl>
                                        <p:attrNameLst>
                                          <p:attrName>ppt_x</p:attrName>
                                          <p:attrName>ppt_y</p:attrName>
                                        </p:attrNameLst>
                                      </p:cBhvr>
                                      <p:rCtr x="240" y="0"/>
                                    </p:animMotion>
                                  </p:childTnLst>
                                </p:cTn>
                              </p:par>
                            </p:childTnLst>
                          </p:cTn>
                        </p:par>
                        <p:par>
                          <p:cTn id="14" fill="hold">
                            <p:stCondLst>
                              <p:cond delay="4000"/>
                            </p:stCondLst>
                            <p:childTnLst>
                              <p:par>
                                <p:cTn id="15" presetID="63" presetClass="path" presetSubtype="0" accel="50000" decel="50000" fill="hold" grpId="0" nodeType="afterEffect">
                                  <p:stCondLst>
                                    <p:cond delay="0"/>
                                  </p:stCondLst>
                                  <p:childTnLst>
                                    <p:animMotion origin="layout" path="M 0.0125 3.33333E-6 L 0.18333 3.33333E-6 " pathEditMode="relative" rAng="0" ptsTypes="AA">
                                      <p:cBhvr>
                                        <p:cTn id="16" dur="3000" fill="hold"/>
                                        <p:tgtEl>
                                          <p:spTgt spid="5"/>
                                        </p:tgtEl>
                                        <p:attrNameLst>
                                          <p:attrName>ppt_x</p:attrName>
                                          <p:attrName>ppt_y</p:attrName>
                                        </p:attrNameLst>
                                      </p:cBhvr>
                                      <p:rCtr x="85" y="0"/>
                                    </p:animMotion>
                                  </p:childTnLst>
                                </p:cTn>
                              </p:par>
                              <p:par>
                                <p:cTn id="17" presetID="63" presetClass="path" presetSubtype="0" accel="50000" decel="50000" fill="hold" grpId="0" nodeType="withEffect">
                                  <p:stCondLst>
                                    <p:cond delay="0"/>
                                  </p:stCondLst>
                                  <p:childTnLst>
                                    <p:animMotion origin="layout" path="M -3.33333E-6 3.3765E-6 L 0.0625 3.3765E-6 " pathEditMode="relative" rAng="0" ptsTypes="AA">
                                      <p:cBhvr>
                                        <p:cTn id="18" dur="3000" fill="hold"/>
                                        <p:tgtEl>
                                          <p:spTgt spid="7"/>
                                        </p:tgtEl>
                                        <p:attrNameLst>
                                          <p:attrName>ppt_x</p:attrName>
                                          <p:attrName>ppt_y</p:attrName>
                                        </p:attrNameLst>
                                      </p:cBhvr>
                                      <p:rCtr x="31" y="0"/>
                                    </p:animMotion>
                                  </p:childTnLst>
                                </p:cTn>
                              </p:par>
                              <p:par>
                                <p:cTn id="19" presetID="63" presetClass="path" presetSubtype="0" accel="50000" decel="50000" fill="hold" grpId="0" nodeType="withEffect">
                                  <p:stCondLst>
                                    <p:cond delay="0"/>
                                  </p:stCondLst>
                                  <p:childTnLst>
                                    <p:animMotion origin="layout" path="M 1.11022E-16 -2.22222E-6 L -0.16667 -2.22222E-6 " pathEditMode="relative" rAng="0" ptsTypes="AA">
                                      <p:cBhvr>
                                        <p:cTn id="20" dur="3000" fill="hold"/>
                                        <p:tgtEl>
                                          <p:spTgt spid="9"/>
                                        </p:tgtEl>
                                        <p:attrNameLst>
                                          <p:attrName>ppt_x</p:attrName>
                                          <p:attrName>ppt_y</p:attrName>
                                        </p:attrNameLst>
                                      </p:cBhvr>
                                      <p:rCtr x="-83" y="0"/>
                                    </p:animMotion>
                                  </p:childTnLst>
                                </p:cTn>
                              </p:par>
                              <p:par>
                                <p:cTn id="21" presetID="35" presetClass="path" presetSubtype="0" accel="50000" decel="50000" fill="hold" grpId="0" nodeType="withEffect">
                                  <p:stCondLst>
                                    <p:cond delay="0"/>
                                  </p:stCondLst>
                                  <p:childTnLst>
                                    <p:animMotion origin="layout" path="M 3.33333E-6 4.07407E-6 L -0.05209 -0.00024 " pathEditMode="relative" rAng="0" ptsTypes="AA">
                                      <p:cBhvr>
                                        <p:cTn id="22" dur="2000" fill="hold"/>
                                        <p:tgtEl>
                                          <p:spTgt spid="8"/>
                                        </p:tgtEl>
                                        <p:attrNameLst>
                                          <p:attrName>ppt_x</p:attrName>
                                          <p:attrName>ppt_y</p:attrName>
                                        </p:attrNameLst>
                                      </p:cBhvr>
                                      <p:rCtr x="-26" y="0"/>
                                    </p:animMotion>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30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up)">
                                      <p:cBhvr>
                                        <p:cTn id="28" dur="30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2000"/>
                                        <p:tgtEl>
                                          <p:spTgt spid="60"/>
                                        </p:tgtEl>
                                      </p:cBhvr>
                                    </p:animEffect>
                                  </p:childTnLst>
                                </p:cTn>
                              </p:par>
                              <p:par>
                                <p:cTn id="32" presetID="42" presetClass="path" presetSubtype="0" accel="50000" decel="50000" fill="hold" nodeType="withEffect">
                                  <p:stCondLst>
                                    <p:cond delay="0"/>
                                  </p:stCondLst>
                                  <p:childTnLst>
                                    <p:animMotion origin="layout" path="M -4.44444E-6 2.58094E-6 L 0.004 0.43015 " pathEditMode="relative" rAng="0" ptsTypes="AA">
                                      <p:cBhvr>
                                        <p:cTn id="33" dur="2000" fill="hold"/>
                                        <p:tgtEl>
                                          <p:spTgt spid="60"/>
                                        </p:tgtEl>
                                        <p:attrNameLst>
                                          <p:attrName>ppt_x</p:attrName>
                                          <p:attrName>ppt_y</p:attrName>
                                        </p:attrNameLst>
                                      </p:cBhvr>
                                      <p:rCtr x="2" y="215"/>
                                    </p:animMotion>
                                  </p:childTnLst>
                                </p:cTn>
                              </p:par>
                              <p:par>
                                <p:cTn id="34" presetID="22" presetClass="entr" presetSubtype="1"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30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20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20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000"/>
                                        <p:tgtEl>
                                          <p:spTgt spid="36"/>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2000"/>
                                        <p:tgtEl>
                                          <p:spTgt spid="38"/>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2000"/>
                                        <p:tgtEl>
                                          <p:spTgt spid="3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2000"/>
                                        <p:tgtEl>
                                          <p:spTgt spid="35"/>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childTnLst>
                                </p:cTn>
                              </p:par>
                              <p:par>
                                <p:cTn id="64" presetID="63" presetClass="path" presetSubtype="0" accel="50000" decel="50000" fill="hold" grpId="1" nodeType="withEffect">
                                  <p:stCondLst>
                                    <p:cond delay="0"/>
                                  </p:stCondLst>
                                  <p:childTnLst>
                                    <p:animMotion origin="layout" path="M 3.33333E-6 -4.81481E-6 L 0.21666 -0.00023 " pathEditMode="relative" rAng="0" ptsTypes="AA">
                                      <p:cBhvr>
                                        <p:cTn id="65" dur="2000" fill="hold"/>
                                        <p:tgtEl>
                                          <p:spTgt spid="64"/>
                                        </p:tgtEl>
                                        <p:attrNameLst>
                                          <p:attrName>ppt_x</p:attrName>
                                          <p:attrName>ppt_y</p:attrName>
                                        </p:attrNameLst>
                                      </p:cBhvr>
                                      <p:rCtr x="108" y="0"/>
                                    </p:animMotion>
                                  </p:childTnLst>
                                </p:cTn>
                              </p:par>
                              <p:par>
                                <p:cTn id="66" presetID="35" presetClass="path" presetSubtype="0" accel="50000" decel="50000" fill="hold" grpId="1" nodeType="withEffect">
                                  <p:stCondLst>
                                    <p:cond delay="0"/>
                                  </p:stCondLst>
                                  <p:childTnLst>
                                    <p:animMotion origin="layout" path="M 1.11022E-16 -3.7037E-6 L -0.16875 -0.00023 " pathEditMode="relative" rAng="0" ptsTypes="AA">
                                      <p:cBhvr>
                                        <p:cTn id="67" dur="3000" fill="hold"/>
                                        <p:tgtEl>
                                          <p:spTgt spid="65"/>
                                        </p:tgtEl>
                                        <p:attrNameLst>
                                          <p:attrName>ppt_x</p:attrName>
                                          <p:attrName>ppt_y</p:attrName>
                                        </p:attrNameLst>
                                      </p:cBhvr>
                                      <p:rCtr x="-84" y="0"/>
                                    </p:animMotion>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0"/>
                                        <p:tgtEl>
                                          <p:spTgt spid="35"/>
                                        </p:tgtEl>
                                      </p:cBhvr>
                                    </p:animEffect>
                                  </p:childTnLst>
                                </p:cTn>
                              </p:par>
                            </p:childTnLst>
                          </p:cTn>
                        </p:par>
                        <p:par>
                          <p:cTn id="71" fill="hold">
                            <p:stCondLst>
                              <p:cond delay="7000"/>
                            </p:stCondLst>
                            <p:childTnLst>
                              <p:par>
                                <p:cTn id="72" presetID="10" presetClass="exit" presetSubtype="0" fill="hold" grpId="1" nodeType="afterEffect">
                                  <p:stCondLst>
                                    <p:cond delay="0"/>
                                  </p:stCondLst>
                                  <p:childTnLst>
                                    <p:animEffect transition="out" filter="fade">
                                      <p:cBhvr>
                                        <p:cTn id="73" dur="2000"/>
                                        <p:tgtEl>
                                          <p:spTgt spid="8"/>
                                        </p:tgtEl>
                                      </p:cBhvr>
                                    </p:animEffect>
                                    <p:set>
                                      <p:cBhvr>
                                        <p:cTn id="74" dur="1" fill="hold">
                                          <p:stCondLst>
                                            <p:cond delay="1999"/>
                                          </p:stCondLst>
                                        </p:cTn>
                                        <p:tgtEl>
                                          <p:spTgt spid="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9"/>
                                        </p:tgtEl>
                                      </p:cBhvr>
                                    </p:animEffect>
                                    <p:set>
                                      <p:cBhvr>
                                        <p:cTn id="77" dur="1" fill="hold">
                                          <p:stCondLst>
                                            <p:cond delay="1999"/>
                                          </p:stCondLst>
                                        </p:cTn>
                                        <p:tgtEl>
                                          <p:spTgt spid="9"/>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65"/>
                                        </p:tgtEl>
                                      </p:cBhvr>
                                    </p:animEffect>
                                    <p:set>
                                      <p:cBhvr>
                                        <p:cTn id="80" dur="1" fill="hold">
                                          <p:stCondLst>
                                            <p:cond delay="1999"/>
                                          </p:stCondLst>
                                        </p:cTn>
                                        <p:tgtEl>
                                          <p:spTgt spid="6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7"/>
                                        </p:tgtEl>
                                      </p:cBhvr>
                                    </p:animEffect>
                                    <p:set>
                                      <p:cBhvr>
                                        <p:cTn id="83" dur="1" fill="hold">
                                          <p:stCondLst>
                                            <p:cond delay="1999"/>
                                          </p:stCondLst>
                                        </p:cTn>
                                        <p:tgtEl>
                                          <p:spTgt spid="7"/>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64"/>
                                        </p:tgtEl>
                                      </p:cBhvr>
                                    </p:animEffect>
                                    <p:set>
                                      <p:cBhvr>
                                        <p:cTn id="86" dur="1" fill="hold">
                                          <p:stCondLst>
                                            <p:cond delay="1999"/>
                                          </p:stCondLst>
                                        </p:cTn>
                                        <p:tgtEl>
                                          <p:spTgt spid="6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5"/>
                                        </p:tgtEl>
                                      </p:cBhvr>
                                    </p:animEffect>
                                    <p:set>
                                      <p:cBhvr>
                                        <p:cTn id="89" dur="1" fill="hold">
                                          <p:stCondLst>
                                            <p:cond delay="1999"/>
                                          </p:stCondLst>
                                        </p:cTn>
                                        <p:tgtEl>
                                          <p:spTgt spid="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60"/>
                                        </p:tgtEl>
                                      </p:cBhvr>
                                    </p:animEffect>
                                    <p:set>
                                      <p:cBhvr>
                                        <p:cTn id="92" dur="1" fill="hold">
                                          <p:stCondLst>
                                            <p:cond delay="1999"/>
                                          </p:stCondLst>
                                        </p:cTn>
                                        <p:tgtEl>
                                          <p:spTgt spid="60"/>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2000"/>
                                        <p:tgtEl>
                                          <p:spTgt spid="66"/>
                                        </p:tgtEl>
                                      </p:cBhvr>
                                    </p:animEffect>
                                  </p:childTnLst>
                                </p:cTn>
                              </p:par>
                              <p:par>
                                <p:cTn id="96" presetID="64" presetClass="path" presetSubtype="0" accel="50000" decel="50000" fill="hold" nodeType="withEffect">
                                  <p:stCondLst>
                                    <p:cond delay="0"/>
                                  </p:stCondLst>
                                  <p:childTnLst>
                                    <p:animMotion origin="layout" path="M 0.004 -4.68085E-6 L 0.00799 -0.43015 " pathEditMode="relative" rAng="0" ptsTypes="AA">
                                      <p:cBhvr>
                                        <p:cTn id="97" dur="2000" fill="hold"/>
                                        <p:tgtEl>
                                          <p:spTgt spid="66"/>
                                        </p:tgtEl>
                                        <p:attrNameLst>
                                          <p:attrName>ppt_x</p:attrName>
                                          <p:attrName>ppt_y</p:attrName>
                                        </p:attrNameLst>
                                      </p:cBhvr>
                                      <p:rCtr x="2" y="-215"/>
                                    </p:animMotion>
                                  </p:childTnLst>
                                </p:cTn>
                              </p:par>
                              <p:par>
                                <p:cTn id="98" presetID="10" presetClass="entr" presetSubtype="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500"/>
                                        <p:tgtEl>
                                          <p:spTgt spid="24"/>
                                        </p:tgtEl>
                                      </p:cBhvr>
                                    </p:animEffect>
                                  </p:childTnLst>
                                </p:cTn>
                              </p:par>
                              <p:par>
                                <p:cTn id="101" presetID="63" presetClass="path" presetSubtype="0" accel="50000" decel="50000" fill="hold" grpId="1" nodeType="withEffect">
                                  <p:stCondLst>
                                    <p:cond delay="0"/>
                                  </p:stCondLst>
                                  <p:childTnLst>
                                    <p:animMotion origin="layout" path="M -0.00625 -3.33333E-6 L 0.05417 0.00023 " pathEditMode="relative" rAng="0" ptsTypes="AA">
                                      <p:cBhvr>
                                        <p:cTn id="102" dur="3000" fill="hold"/>
                                        <p:tgtEl>
                                          <p:spTgt spid="24"/>
                                        </p:tgtEl>
                                        <p:attrNameLst>
                                          <p:attrName>ppt_x</p:attrName>
                                          <p:attrName>ppt_y</p:attrName>
                                        </p:attrNameLst>
                                      </p:cBhvr>
                                      <p:rCtr x="30" y="0"/>
                                    </p:animMotion>
                                  </p:childTnLst>
                                </p:cTn>
                              </p:par>
                              <p:par>
                                <p:cTn id="103" presetID="10"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childTnLst>
                                </p:cTn>
                              </p:par>
                              <p:par>
                                <p:cTn id="106" presetID="10" presetClass="exit" presetSubtype="0" fill="hold" grpId="1" nodeType="withEffect">
                                  <p:stCondLst>
                                    <p:cond delay="0"/>
                                  </p:stCondLst>
                                  <p:childTnLst>
                                    <p:animEffect transition="out" filter="fade">
                                      <p:cBhvr>
                                        <p:cTn id="107" dur="2000"/>
                                        <p:tgtEl>
                                          <p:spTgt spid="40"/>
                                        </p:tgtEl>
                                      </p:cBhvr>
                                    </p:animEffect>
                                    <p:set>
                                      <p:cBhvr>
                                        <p:cTn id="108" dur="1" fill="hold">
                                          <p:stCondLst>
                                            <p:cond delay="1999"/>
                                          </p:stCondLst>
                                        </p:cTn>
                                        <p:tgtEl>
                                          <p:spTgt spid="40"/>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48">
                                            <p:txEl>
                                              <p:pRg st="0" end="0"/>
                                            </p:txEl>
                                          </p:spTgt>
                                        </p:tgtEl>
                                        <p:attrNameLst>
                                          <p:attrName>style.visibility</p:attrName>
                                        </p:attrNameLst>
                                      </p:cBhvr>
                                      <p:to>
                                        <p:strVal val="visible"/>
                                      </p:to>
                                    </p:set>
                                    <p:animEffect transition="in" filter="fade">
                                      <p:cBhvr>
                                        <p:cTn id="111" dur="2000"/>
                                        <p:tgtEl>
                                          <p:spTgt spid="48">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2000"/>
                                        <p:tgtEl>
                                          <p:spTgt spid="4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2000"/>
                                        <p:tgtEl>
                                          <p:spTgt spid="46"/>
                                        </p:tgtEl>
                                      </p:cBhvr>
                                    </p:animEffect>
                                  </p:childTnLst>
                                </p:cTn>
                              </p:par>
                              <p:par>
                                <p:cTn id="118" presetID="10" presetClass="exit" presetSubtype="0" fill="hold" grpId="1" nodeType="withEffect">
                                  <p:stCondLst>
                                    <p:cond delay="0"/>
                                  </p:stCondLst>
                                  <p:childTnLst>
                                    <p:animEffect transition="out" filter="fade">
                                      <p:cBhvr>
                                        <p:cTn id="119" dur="2000"/>
                                        <p:tgtEl>
                                          <p:spTgt spid="41"/>
                                        </p:tgtEl>
                                      </p:cBhvr>
                                    </p:animEffect>
                                    <p:set>
                                      <p:cBhvr>
                                        <p:cTn id="120" dur="1" fill="hold">
                                          <p:stCondLst>
                                            <p:cond delay="1999"/>
                                          </p:stCondLst>
                                        </p:cTn>
                                        <p:tgtEl>
                                          <p:spTgt spid="4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36"/>
                                        </p:tgtEl>
                                      </p:cBhvr>
                                    </p:animEffect>
                                    <p:set>
                                      <p:cBhvr>
                                        <p:cTn id="123" dur="1" fill="hold">
                                          <p:stCondLst>
                                            <p:cond delay="1999"/>
                                          </p:stCondLst>
                                        </p:cTn>
                                        <p:tgtEl>
                                          <p:spTgt spid="36"/>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3000"/>
                                        <p:tgtEl>
                                          <p:spTgt spid="20"/>
                                        </p:tgtEl>
                                      </p:cBhvr>
                                    </p:animEffect>
                                  </p:childTnLst>
                                </p:cTn>
                              </p:par>
                              <p:par>
                                <p:cTn id="127" presetID="63" presetClass="path" presetSubtype="0" accel="50000" decel="50000" fill="hold" grpId="1" nodeType="withEffect">
                                  <p:stCondLst>
                                    <p:cond delay="0"/>
                                  </p:stCondLst>
                                  <p:childTnLst>
                                    <p:animMotion origin="layout" path="M -0.15834 0.00486 L 3.33333E-6 0.00486 " pathEditMode="relative" rAng="0" ptsTypes="AA">
                                      <p:cBhvr>
                                        <p:cTn id="128" dur="1000" fill="hold"/>
                                        <p:tgtEl>
                                          <p:spTgt spid="22"/>
                                        </p:tgtEl>
                                        <p:attrNameLst>
                                          <p:attrName>ppt_x</p:attrName>
                                          <p:attrName>ppt_y</p:attrName>
                                        </p:attrNameLst>
                                      </p:cBhvr>
                                      <p:rCtr x="79" y="0"/>
                                    </p:animMotion>
                                  </p:childTnLst>
                                </p:cTn>
                              </p:par>
                              <p:par>
                                <p:cTn id="129" presetID="63" presetClass="path" presetSubtype="0" accel="50000" decel="50000" fill="hold" grpId="1" nodeType="withEffect">
                                  <p:stCondLst>
                                    <p:cond delay="0"/>
                                  </p:stCondLst>
                                  <p:childTnLst>
                                    <p:animMotion origin="layout" path="M -0.09167 0.00023 L 0.0375 0.00023 " pathEditMode="relative" rAng="0" ptsTypes="AA">
                                      <p:cBhvr>
                                        <p:cTn id="130" dur="3000" fill="hold"/>
                                        <p:tgtEl>
                                          <p:spTgt spid="20"/>
                                        </p:tgtEl>
                                        <p:attrNameLst>
                                          <p:attrName>ppt_x</p:attrName>
                                          <p:attrName>ppt_y</p:attrName>
                                        </p:attrNameLst>
                                      </p:cBhvr>
                                      <p:rCtr x="65" y="0"/>
                                    </p:animMotion>
                                  </p:childTnLst>
                                </p:cTn>
                              </p:par>
                              <p:par>
                                <p:cTn id="131" presetID="10" presetClass="entr" presetSubtype="0"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3000"/>
                                        <p:tgtEl>
                                          <p:spTgt spid="2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fade">
                                      <p:cBhvr>
                                        <p:cTn id="136" dur="3000"/>
                                        <p:tgtEl>
                                          <p:spTgt spid="2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500"/>
                                        <p:tgtEl>
                                          <p:spTgt spid="25"/>
                                        </p:tgtEl>
                                      </p:cBhvr>
                                    </p:animEffect>
                                  </p:childTnLst>
                                </p:cTn>
                              </p:par>
                              <p:par>
                                <p:cTn id="140" presetID="35" presetClass="path" presetSubtype="0" accel="50000" decel="50000" fill="hold" grpId="1" nodeType="withEffect">
                                  <p:stCondLst>
                                    <p:cond delay="0"/>
                                  </p:stCondLst>
                                  <p:childTnLst>
                                    <p:animMotion origin="layout" path="M 0.11667 0.00487 L -0.05833 0.00649 " pathEditMode="relative" rAng="0" ptsTypes="AA">
                                      <p:cBhvr>
                                        <p:cTn id="141" dur="3000" fill="hold"/>
                                        <p:tgtEl>
                                          <p:spTgt spid="29"/>
                                        </p:tgtEl>
                                        <p:attrNameLst>
                                          <p:attrName>ppt_x</p:attrName>
                                          <p:attrName>ppt_y</p:attrName>
                                        </p:attrNameLst>
                                      </p:cBhvr>
                                      <p:rCtr x="-87" y="1"/>
                                    </p:animMotion>
                                  </p:childTnLst>
                                </p:cTn>
                              </p:par>
                              <p:par>
                                <p:cTn id="142" presetID="10" presetClass="exit" presetSubtype="0" fill="hold" grpId="2" nodeType="withEffect">
                                  <p:stCondLst>
                                    <p:cond delay="0"/>
                                  </p:stCondLst>
                                  <p:childTnLst>
                                    <p:animEffect transition="out" filter="fade">
                                      <p:cBhvr>
                                        <p:cTn id="143" dur="2000"/>
                                        <p:tgtEl>
                                          <p:spTgt spid="38"/>
                                        </p:tgtEl>
                                      </p:cBhvr>
                                    </p:animEffect>
                                    <p:set>
                                      <p:cBhvr>
                                        <p:cTn id="144" dur="1" fill="hold">
                                          <p:stCondLst>
                                            <p:cond delay="1999"/>
                                          </p:stCondLst>
                                        </p:cTn>
                                        <p:tgtEl>
                                          <p:spTgt spid="38"/>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2000"/>
                                        <p:tgtEl>
                                          <p:spTgt spid="37"/>
                                        </p:tgtEl>
                                      </p:cBhvr>
                                    </p:animEffect>
                                    <p:set>
                                      <p:cBhvr>
                                        <p:cTn id="147" dur="1" fill="hold">
                                          <p:stCondLst>
                                            <p:cond delay="1999"/>
                                          </p:stCondLst>
                                        </p:cTn>
                                        <p:tgtEl>
                                          <p:spTgt spid="37"/>
                                        </p:tgtEl>
                                        <p:attrNameLst>
                                          <p:attrName>style.visibility</p:attrName>
                                        </p:attrNameLst>
                                      </p:cBhvr>
                                      <p:to>
                                        <p:strVal val="hidden"/>
                                      </p:to>
                                    </p:set>
                                  </p:childTnLst>
                                </p:cTn>
                              </p:par>
                              <p:par>
                                <p:cTn id="148" presetID="10" presetClass="entr" presetSubtype="0" fill="hold" grpId="1"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2000"/>
                                        <p:tgtEl>
                                          <p:spTgt spid="45"/>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44"/>
                                        </p:tgtEl>
                                        <p:attrNameLst>
                                          <p:attrName>style.visibility</p:attrName>
                                        </p:attrNameLst>
                                      </p:cBhvr>
                                      <p:to>
                                        <p:strVal val="visible"/>
                                      </p:to>
                                    </p:set>
                                    <p:animEffect transition="in" filter="fade">
                                      <p:cBhvr>
                                        <p:cTn id="153" dur="2000"/>
                                        <p:tgtEl>
                                          <p:spTgt spid="44"/>
                                        </p:tgtEl>
                                      </p:cBhvr>
                                    </p:animEffect>
                                  </p:childTnLst>
                                </p:cTn>
                              </p:par>
                              <p:par>
                                <p:cTn id="154" presetID="10" presetClass="exit" presetSubtype="0" fill="hold" grpId="2" nodeType="withEffect">
                                  <p:stCondLst>
                                    <p:cond delay="0"/>
                                  </p:stCondLst>
                                  <p:childTnLst>
                                    <p:animEffect transition="out" filter="fade">
                                      <p:cBhvr>
                                        <p:cTn id="155" dur="2000"/>
                                        <p:tgtEl>
                                          <p:spTgt spid="35"/>
                                        </p:tgtEl>
                                      </p:cBhvr>
                                    </p:animEffect>
                                    <p:set>
                                      <p:cBhvr>
                                        <p:cTn id="156" dur="1" fill="hold">
                                          <p:stCondLst>
                                            <p:cond delay="1999"/>
                                          </p:stCondLst>
                                        </p:cTn>
                                        <p:tgtEl>
                                          <p:spTgt spid="35"/>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2000"/>
                                        <p:tgtEl>
                                          <p:spTgt spid="43"/>
                                        </p:tgtEl>
                                      </p:cBhvr>
                                    </p:animEffect>
                                    <p:set>
                                      <p:cBhvr>
                                        <p:cTn id="159" dur="1" fill="hold">
                                          <p:stCondLst>
                                            <p:cond delay="1999"/>
                                          </p:stCondLst>
                                        </p:cTn>
                                        <p:tgtEl>
                                          <p:spTgt spid="43"/>
                                        </p:tgtEl>
                                        <p:attrNameLst>
                                          <p:attrName>style.visibility</p:attrName>
                                        </p:attrNameLst>
                                      </p:cBhvr>
                                      <p:to>
                                        <p:strVal val="hidden"/>
                                      </p:to>
                                    </p:set>
                                  </p:childTnLst>
                                </p:cTn>
                              </p:par>
                              <p:par>
                                <p:cTn id="160" presetID="35" presetClass="path" presetSubtype="0" accel="50000" decel="50000" fill="hold" grpId="1" nodeType="withEffect">
                                  <p:stCondLst>
                                    <p:cond delay="0"/>
                                  </p:stCondLst>
                                  <p:childTnLst>
                                    <p:animMotion origin="layout" path="M 0.10417 0 L -0.0875 0 " pathEditMode="relative" rAng="0" ptsTypes="AA">
                                      <p:cBhvr>
                                        <p:cTn id="161" dur="3000" fill="hold"/>
                                        <p:tgtEl>
                                          <p:spTgt spid="27"/>
                                        </p:tgtEl>
                                        <p:attrNameLst>
                                          <p:attrName>ppt_x</p:attrName>
                                          <p:attrName>ppt_y</p:attrName>
                                        </p:attrNameLst>
                                      </p:cBhvr>
                                      <p:rCtr x="-96" y="0"/>
                                    </p:animMotion>
                                  </p:childTnLst>
                                </p:cTn>
                              </p:par>
                              <p:par>
                                <p:cTn id="162" presetID="35" presetClass="path" presetSubtype="0" accel="50000" decel="50000" fill="hold" grpId="1" nodeType="withEffect">
                                  <p:stCondLst>
                                    <p:cond delay="0"/>
                                  </p:stCondLst>
                                  <p:childTnLst>
                                    <p:animMotion origin="layout" path="M 0.0125 -0.01111 L -0.08281 -0.01435 " pathEditMode="relative" rAng="0" ptsTypes="AA">
                                      <p:cBhvr>
                                        <p:cTn id="163" dur="3000" fill="hold"/>
                                        <p:tgtEl>
                                          <p:spTgt spid="25"/>
                                        </p:tgtEl>
                                        <p:attrNameLst>
                                          <p:attrName>ppt_x</p:attrName>
                                          <p:attrName>ppt_y</p:attrName>
                                        </p:attrNameLst>
                                      </p:cBhvr>
                                      <p:rCtr x="-48" y="-2"/>
                                    </p:animMotion>
                                  </p:childTnLst>
                                </p:cTn>
                              </p:par>
                              <p:par>
                                <p:cTn id="164" presetID="10" presetClass="entr" presetSubtype="0" fill="hold" grpId="0" nodeType="with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fade">
                                      <p:cBhvr>
                                        <p:cTn id="166" dur="2000"/>
                                        <p:tgtEl>
                                          <p:spTgt spid="4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2000"/>
                                        <p:tgtEl>
                                          <p:spTgt spid="3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2000"/>
                                        <p:tgtEl>
                                          <p:spTgt spid="4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5"/>
                                        </p:tgtEl>
                                        <p:attrNameLst>
                                          <p:attrName>style.visibility</p:attrName>
                                        </p:attrNameLst>
                                      </p:cBhvr>
                                      <p:to>
                                        <p:strVal val="visible"/>
                                      </p:to>
                                    </p:set>
                                    <p:animEffect transition="in" filter="fade">
                                      <p:cBhvr>
                                        <p:cTn id="175" dur="2000"/>
                                        <p:tgtEl>
                                          <p:spTgt spid="45"/>
                                        </p:tgtEl>
                                      </p:cBhvr>
                                    </p:animEffect>
                                  </p:childTnLst>
                                </p:cTn>
                              </p:par>
                              <p:par>
                                <p:cTn id="176" presetID="10" presetClass="exit" presetSubtype="0" fill="hold" grpId="1" nodeType="withEffect">
                                  <p:stCondLst>
                                    <p:cond delay="0"/>
                                  </p:stCondLst>
                                  <p:childTnLst>
                                    <p:animEffect transition="out" filter="fade">
                                      <p:cBhvr>
                                        <p:cTn id="177" dur="1000"/>
                                        <p:tgtEl>
                                          <p:spTgt spid="61"/>
                                        </p:tgtEl>
                                      </p:cBhvr>
                                    </p:animEffect>
                                    <p:set>
                                      <p:cBhvr>
                                        <p:cTn id="178" dur="1" fill="hold">
                                          <p:stCondLst>
                                            <p:cond delay="999"/>
                                          </p:stCondLst>
                                        </p:cTn>
                                        <p:tgtEl>
                                          <p:spTgt spid="6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1000"/>
                                        <p:tgtEl>
                                          <p:spTgt spid="59"/>
                                        </p:tgtEl>
                                      </p:cBhvr>
                                    </p:animEffect>
                                    <p:set>
                                      <p:cBhvr>
                                        <p:cTn id="181" dur="1" fill="hold">
                                          <p:stCondLst>
                                            <p:cond delay="999"/>
                                          </p:stCondLst>
                                        </p:cTn>
                                        <p:tgtEl>
                                          <p:spTgt spid="59"/>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1000"/>
                                        <p:tgtEl>
                                          <p:spTgt spid="10"/>
                                        </p:tgtEl>
                                      </p:cBhvr>
                                    </p:animEffect>
                                    <p:set>
                                      <p:cBhvr>
                                        <p:cTn id="184" dur="1" fill="hold">
                                          <p:stCondLst>
                                            <p:cond delay="999"/>
                                          </p:stCondLst>
                                        </p:cTn>
                                        <p:tgtEl>
                                          <p:spTgt spid="10"/>
                                        </p:tgtEl>
                                        <p:attrNameLst>
                                          <p:attrName>style.visibility</p:attrName>
                                        </p:attrNameLst>
                                      </p:cBhvr>
                                      <p:to>
                                        <p:strVal val="hidden"/>
                                      </p:to>
                                    </p:set>
                                  </p:childTnLst>
                                </p:cTn>
                              </p:par>
                              <p:par>
                                <p:cTn id="185" presetID="22" presetClass="entr" presetSubtype="1" fill="hold" grpId="0" nodeType="withEffect">
                                  <p:stCondLst>
                                    <p:cond delay="0"/>
                                  </p:stCondLst>
                                  <p:childTnLst>
                                    <p:set>
                                      <p:cBhvr>
                                        <p:cTn id="186" dur="1" fill="hold">
                                          <p:stCondLst>
                                            <p:cond delay="0"/>
                                          </p:stCondLst>
                                        </p:cTn>
                                        <p:tgtEl>
                                          <p:spTgt spid="33"/>
                                        </p:tgtEl>
                                        <p:attrNameLst>
                                          <p:attrName>style.visibility</p:attrName>
                                        </p:attrNameLst>
                                      </p:cBhvr>
                                      <p:to>
                                        <p:strVal val="visible"/>
                                      </p:to>
                                    </p:set>
                                    <p:animEffect transition="in" filter="wipe(up)">
                                      <p:cBhvr>
                                        <p:cTn id="187" dur="2000"/>
                                        <p:tgtEl>
                                          <p:spTgt spid="33"/>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31"/>
                                        </p:tgtEl>
                                        <p:attrNameLst>
                                          <p:attrName>style.visibility</p:attrName>
                                        </p:attrNameLst>
                                      </p:cBhvr>
                                      <p:to>
                                        <p:strVal val="visible"/>
                                      </p:to>
                                    </p:set>
                                    <p:animEffect transition="in" filter="wipe(down)">
                                      <p:cBhvr>
                                        <p:cTn id="190" dur="2000"/>
                                        <p:tgtEl>
                                          <p:spTgt spid="31"/>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wipe(down)">
                                      <p:cBhvr>
                                        <p:cTn id="193" dur="2000"/>
                                        <p:tgtEl>
                                          <p:spTgt spid="30"/>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wipe(down)">
                                      <p:cBhvr>
                                        <p:cTn id="196" dur="2000"/>
                                        <p:tgtEl>
                                          <p:spTgt spid="34"/>
                                        </p:tgtEl>
                                      </p:cBhvr>
                                    </p:animEffect>
                                  </p:childTnLst>
                                </p:cTn>
                              </p:par>
                              <p:par>
                                <p:cTn id="197" presetID="22" presetClass="entr" presetSubtype="1"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up)">
                                      <p:cBhvr>
                                        <p:cTn id="199" dur="2000"/>
                                        <p:tgtEl>
                                          <p:spTgt spid="32"/>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38"/>
                                        </p:tgtEl>
                                        <p:attrNameLst>
                                          <p:attrName>style.visibility</p:attrName>
                                        </p:attrNameLst>
                                      </p:cBhvr>
                                      <p:to>
                                        <p:strVal val="visible"/>
                                      </p:to>
                                    </p:set>
                                    <p:animEffect transition="in" filter="fade">
                                      <p:cBhvr>
                                        <p:cTn id="202" dur="2000"/>
                                        <p:tgtEl>
                                          <p:spTgt spid="3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7"/>
                                        </p:tgtEl>
                                        <p:attrNameLst>
                                          <p:attrName>style.visibility</p:attrName>
                                        </p:attrNameLst>
                                      </p:cBhvr>
                                      <p:to>
                                        <p:strVal val="visible"/>
                                      </p:to>
                                    </p:set>
                                    <p:animEffect transition="in" filter="fade">
                                      <p:cBhvr>
                                        <p:cTn id="205" dur="2000"/>
                                        <p:tgtEl>
                                          <p:spTgt spid="3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4" grpId="0" animBg="1"/>
      <p:bldP spid="35" grpId="0" animBg="1"/>
      <p:bldP spid="35" grpId="1" animBg="1"/>
      <p:bldP spid="35" grpId="2"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3" grpId="2" animBg="1"/>
      <p:bldP spid="44" grpId="0" animBg="1"/>
      <p:bldP spid="44" grpId="1" animBg="1"/>
      <p:bldP spid="45" grpId="0" animBg="1"/>
      <p:bldP spid="45" grpId="1" animBg="1"/>
      <p:bldP spid="36" grpId="0" animBg="1"/>
      <p:bldP spid="36" grpId="1" animBg="1"/>
      <p:bldP spid="41" grpId="0" animBg="1"/>
      <p:bldP spid="41" grpId="1" animBg="1"/>
      <p:bldP spid="46" grpId="0" animBg="1"/>
      <p:bldP spid="47" grpId="0" animBg="1"/>
      <p:bldP spid="40" grpId="0" animBg="1"/>
      <p:bldP spid="40" grpId="1" animBg="1"/>
      <p:bldP spid="49" grpId="0"/>
      <p:bldP spid="50" grpId="0"/>
      <p:bldP spid="50" grpId="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700808"/>
            <a:ext cx="8645572" cy="1754326"/>
          </a:xfrm>
          <a:prstGeom prst="rect">
            <a:avLst/>
          </a:prstGeom>
          <a:noFill/>
        </p:spPr>
        <p:txBody>
          <a:bodyPr wrap="none" rtlCol="0">
            <a:spAutoFit/>
          </a:bodyPr>
          <a:lstStyle/>
          <a:p>
            <a:r>
              <a:rPr lang="it-IT" dirty="0" smtClean="0"/>
              <a:t>COMBINAZIONE </a:t>
            </a:r>
            <a:r>
              <a:rPr lang="it-IT" dirty="0" err="1" smtClean="0"/>
              <a:t>DI</a:t>
            </a:r>
            <a:r>
              <a:rPr lang="it-IT" dirty="0" smtClean="0"/>
              <a:t> VARI TIPI </a:t>
            </a:r>
            <a:r>
              <a:rPr lang="it-IT" dirty="0" err="1" smtClean="0"/>
              <a:t>DI</a:t>
            </a:r>
            <a:r>
              <a:rPr lang="it-IT" dirty="0" smtClean="0"/>
              <a:t> SHUNT &gt; SITUAZIONI CLINICHE (ESEMPI):</a:t>
            </a:r>
          </a:p>
          <a:p>
            <a:endParaRPr lang="it-IT" dirty="0" smtClean="0"/>
          </a:p>
          <a:p>
            <a:r>
              <a:rPr lang="it-IT" dirty="0" smtClean="0"/>
              <a:t>PALMA  SISTOLICO (OCCLUSIONE ILIACA&gt;RISPETTO!!)</a:t>
            </a:r>
          </a:p>
          <a:p>
            <a:r>
              <a:rPr lang="it-IT" dirty="0" smtClean="0"/>
              <a:t>               DIASTOLICO  (INCONTINENZA CONTROLATERALE&gt;DECONNESSIONE)</a:t>
            </a:r>
          </a:p>
          <a:p>
            <a:r>
              <a:rPr lang="it-IT" dirty="0" smtClean="0"/>
              <a:t>               SISTO-DIASTOLICO</a:t>
            </a:r>
          </a:p>
          <a:p>
            <a:r>
              <a:rPr lang="it-IT" dirty="0" err="1" smtClean="0"/>
              <a:t>………</a:t>
            </a:r>
            <a:endParaRPr lang="it-IT"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CasellaDiTesto 77"/>
          <p:cNvSpPr txBox="1"/>
          <p:nvPr/>
        </p:nvSpPr>
        <p:spPr>
          <a:xfrm>
            <a:off x="323528" y="1124744"/>
            <a:ext cx="2062359" cy="369332"/>
          </a:xfrm>
          <a:prstGeom prst="rect">
            <a:avLst/>
          </a:prstGeom>
          <a:noFill/>
        </p:spPr>
        <p:txBody>
          <a:bodyPr wrap="none" rtlCol="0">
            <a:spAutoFit/>
          </a:bodyPr>
          <a:lstStyle/>
          <a:p>
            <a:r>
              <a:rPr lang="it-IT" dirty="0" smtClean="0">
                <a:solidFill>
                  <a:srgbClr val="FF0000"/>
                </a:solidFill>
              </a:rPr>
              <a:t>Pressione massima</a:t>
            </a:r>
            <a:endParaRPr lang="it-IT" dirty="0">
              <a:solidFill>
                <a:srgbClr val="FF0000"/>
              </a:solidFill>
            </a:endParaRPr>
          </a:p>
        </p:txBody>
      </p:sp>
      <p:sp>
        <p:nvSpPr>
          <p:cNvPr id="79" name="CasellaDiTesto 78"/>
          <p:cNvSpPr txBox="1"/>
          <p:nvPr/>
        </p:nvSpPr>
        <p:spPr>
          <a:xfrm>
            <a:off x="467544" y="6453336"/>
            <a:ext cx="1966179" cy="369332"/>
          </a:xfrm>
          <a:prstGeom prst="rect">
            <a:avLst/>
          </a:prstGeom>
          <a:noFill/>
        </p:spPr>
        <p:txBody>
          <a:bodyPr wrap="none" rtlCol="0">
            <a:spAutoFit/>
          </a:bodyPr>
          <a:lstStyle/>
          <a:p>
            <a:r>
              <a:rPr lang="it-IT" dirty="0" smtClean="0">
                <a:solidFill>
                  <a:srgbClr val="0000CC"/>
                </a:solidFill>
              </a:rPr>
              <a:t>Pressione minima</a:t>
            </a:r>
            <a:endParaRPr lang="it-IT" dirty="0">
              <a:solidFill>
                <a:srgbClr val="0000CC"/>
              </a:solidFill>
            </a:endParaRPr>
          </a:p>
        </p:txBody>
      </p:sp>
      <p:cxnSp>
        <p:nvCxnSpPr>
          <p:cNvPr id="81" name="Connettore 1 80"/>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Connettore 2 88"/>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2" name="Connettore 2 91"/>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7" name="CasellaDiTesto 96"/>
          <p:cNvSpPr txBox="1"/>
          <p:nvPr/>
        </p:nvSpPr>
        <p:spPr>
          <a:xfrm>
            <a:off x="7905849" y="3501008"/>
            <a:ext cx="1325877" cy="923330"/>
          </a:xfrm>
          <a:prstGeom prst="rect">
            <a:avLst/>
          </a:prstGeom>
          <a:noFill/>
        </p:spPr>
        <p:txBody>
          <a:bodyPr wrap="none" rtlCol="0">
            <a:spAutoFit/>
          </a:bodyPr>
          <a:lstStyle/>
          <a:p>
            <a:pPr algn="ctr"/>
            <a:r>
              <a:rPr lang="it-IT" b="1" dirty="0" smtClean="0">
                <a:solidFill>
                  <a:srgbClr val="FFFF00"/>
                </a:solidFill>
              </a:rPr>
              <a:t>Gradiente </a:t>
            </a:r>
          </a:p>
          <a:p>
            <a:pPr algn="ctr"/>
            <a:r>
              <a:rPr lang="it-IT" b="1" dirty="0" smtClean="0">
                <a:solidFill>
                  <a:srgbClr val="FFFF00"/>
                </a:solidFill>
              </a:rPr>
              <a:t>di</a:t>
            </a:r>
          </a:p>
          <a:p>
            <a:pPr algn="ctr"/>
            <a:r>
              <a:rPr lang="it-IT" b="1" dirty="0" smtClean="0">
                <a:solidFill>
                  <a:srgbClr val="FFFF00"/>
                </a:solidFill>
              </a:rPr>
              <a:t>pressione</a:t>
            </a:r>
            <a:endParaRPr lang="it-IT" b="1" dirty="0">
              <a:solidFill>
                <a:srgbClr val="FFFF00"/>
              </a:solidFill>
            </a:endParaRPr>
          </a:p>
        </p:txBody>
      </p:sp>
      <p:sp>
        <p:nvSpPr>
          <p:cNvPr id="104" name="Rettangolo 103"/>
          <p:cNvSpPr/>
          <p:nvPr/>
        </p:nvSpPr>
        <p:spPr>
          <a:xfrm>
            <a:off x="0" y="0"/>
            <a:ext cx="9144000" cy="6858000"/>
          </a:xfrm>
          <a:prstGeom prst="rect">
            <a:avLst/>
          </a:prstGeom>
          <a:solidFill>
            <a:srgbClr val="91C6F7">
              <a:alpha val="5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0" dirty="0" smtClean="0">
                <a:solidFill>
                  <a:srgbClr val="002060"/>
                </a:solidFill>
              </a:rPr>
              <a:t>Per avere un reflusso occorrono:</a:t>
            </a:r>
          </a:p>
          <a:p>
            <a:pPr algn="ctr"/>
            <a:endParaRPr lang="it-IT" sz="6000" dirty="0" smtClean="0">
              <a:solidFill>
                <a:srgbClr val="002060"/>
              </a:solidFill>
            </a:endParaRPr>
          </a:p>
          <a:p>
            <a:pPr algn="ctr"/>
            <a:r>
              <a:rPr lang="it-IT" sz="6000" dirty="0" smtClean="0">
                <a:solidFill>
                  <a:srgbClr val="002060"/>
                </a:solidFill>
              </a:rPr>
              <a:t>Guasto valvolare</a:t>
            </a:r>
          </a:p>
          <a:p>
            <a:pPr algn="ctr"/>
            <a:r>
              <a:rPr lang="it-IT" sz="6000" dirty="0" smtClean="0">
                <a:solidFill>
                  <a:srgbClr val="002060"/>
                </a:solidFill>
              </a:rPr>
              <a:t>+</a:t>
            </a:r>
          </a:p>
          <a:p>
            <a:pPr algn="ctr"/>
            <a:r>
              <a:rPr lang="it-IT" sz="6000" dirty="0" smtClean="0">
                <a:solidFill>
                  <a:srgbClr val="002060"/>
                </a:solidFill>
              </a:rPr>
              <a:t>Gradiente di pressione</a:t>
            </a:r>
            <a:endParaRPr lang="it-IT" sz="6000" dirty="0">
              <a:solidFill>
                <a:srgbClr val="002060"/>
              </a:solidFill>
            </a:endParaRPr>
          </a:p>
        </p:txBody>
      </p:sp>
      <p:sp>
        <p:nvSpPr>
          <p:cNvPr id="105" name="CasellaDiTesto 104"/>
          <p:cNvSpPr txBox="1"/>
          <p:nvPr/>
        </p:nvSpPr>
        <p:spPr>
          <a:xfrm>
            <a:off x="971600" y="6858000"/>
            <a:ext cx="7705956" cy="369332"/>
          </a:xfrm>
          <a:prstGeom prst="rect">
            <a:avLst/>
          </a:prstGeom>
          <a:noFill/>
        </p:spPr>
        <p:txBody>
          <a:bodyPr wrap="none" rtlCol="0">
            <a:spAutoFit/>
          </a:bodyPr>
          <a:lstStyle/>
          <a:p>
            <a:r>
              <a:rPr lang="it-IT" dirty="0" err="1" smtClean="0"/>
              <a:t>……………………………………………………………………………………………………………………</a:t>
            </a:r>
            <a:r>
              <a:rPr lang="it-IT" dirty="0" smtClean="0"/>
              <a:t>.</a:t>
            </a:r>
            <a:endParaRPr lang="it-IT" dirty="0"/>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00173 -0.01319 L 0.00226 -0.63752 " pathEditMode="relative" rAng="0" ptsTypes="AA">
                                      <p:cBhvr>
                                        <p:cTn id="32" dur="2000" fill="hold"/>
                                        <p:tgtEl>
                                          <p:spTgt spid="68"/>
                                        </p:tgtEl>
                                        <p:attrNameLst>
                                          <p:attrName>ppt_x</p:attrName>
                                          <p:attrName>ppt_y</p:attrName>
                                        </p:attrNameLst>
                                      </p:cBhvr>
                                      <p:rCtr x="2" y="-312"/>
                                    </p:animMotion>
                                  </p:childTnLst>
                                </p:cTn>
                              </p:par>
                              <p:par>
                                <p:cTn id="33" presetID="64" presetClass="path" presetSubtype="0" accel="50000" decel="50000" fill="hold" grpId="1" nodeType="withEffect">
                                  <p:stCondLst>
                                    <p:cond delay="0"/>
                                  </p:stCondLst>
                                  <p:childTnLst>
                                    <p:animMotion origin="layout" path="M -0.01754 -0.02361 L -0.02934 -0.7007 " pathEditMode="relative" rAng="0" ptsTypes="AA">
                                      <p:cBhvr>
                                        <p:cTn id="34" dur="2000" fill="hold"/>
                                        <p:tgtEl>
                                          <p:spTgt spid="63"/>
                                        </p:tgtEl>
                                        <p:attrNameLst>
                                          <p:attrName>ppt_x</p:attrName>
                                          <p:attrName>ppt_y</p:attrName>
                                        </p:attrNameLst>
                                      </p:cBhvr>
                                      <p:rCtr x="-6" y="-33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0.00105 -0.01111 L 0.00869 -0.5177 L 0.00869 -0.49919 " pathEditMode="relative" rAng="0" ptsTypes="AAA">
                                      <p:cBhvr>
                                        <p:cTn id="47" dur="2000" fill="hold"/>
                                        <p:tgtEl>
                                          <p:spTgt spid="62"/>
                                        </p:tgtEl>
                                        <p:attrNameLst>
                                          <p:attrName>ppt_x</p:attrName>
                                          <p:attrName>ppt_y</p:attrName>
                                        </p:attrNameLst>
                                      </p:cBhvr>
                                      <p:rCtr x="4" y="-253"/>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22" presetClass="entr" presetSubtype="4"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2000"/>
                                        <p:tgtEl>
                                          <p:spTgt spid="5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up)">
                                      <p:cBhvr>
                                        <p:cTn id="67" dur="20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2000"/>
                                        <p:tgtEl>
                                          <p:spTgt spid="7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2000"/>
                                        <p:tgtEl>
                                          <p:spTgt spid="78"/>
                                        </p:tgtEl>
                                      </p:cBhvr>
                                    </p:animEffect>
                                  </p:childTnLst>
                                </p:cTn>
                              </p:par>
                              <p:par>
                                <p:cTn id="74" presetID="35" presetClass="path" presetSubtype="0" accel="50000" decel="50000" fill="hold" grpId="1" nodeType="withEffect">
                                  <p:stCondLst>
                                    <p:cond delay="0"/>
                                  </p:stCondLst>
                                  <p:childTnLst>
                                    <p:animMotion origin="layout" path="M 1.11022E-16 -3.7037E-6 L -0.16875 -0.00023 " pathEditMode="relative" rAng="0" ptsTypes="AA">
                                      <p:cBhvr>
                                        <p:cTn id="75" dur="3000" fill="hold"/>
                                        <p:tgtEl>
                                          <p:spTgt spid="65"/>
                                        </p:tgtEl>
                                        <p:attrNameLst>
                                          <p:attrName>ppt_x</p:attrName>
                                          <p:attrName>ppt_y</p:attrName>
                                        </p:attrNameLst>
                                      </p:cBhvr>
                                      <p:rCtr x="-84" y="0"/>
                                    </p:animMotion>
                                  </p:childTnLst>
                                </p:cTn>
                              </p:par>
                              <p:par>
                                <p:cTn id="76" presetID="22" presetClass="entr" presetSubtype="4"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2000"/>
                                        <p:tgtEl>
                                          <p:spTgt spid="8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30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3000"/>
                                        <p:tgtEl>
                                          <p:spTgt spid="35"/>
                                        </p:tgtEl>
                                      </p:cBhvr>
                                    </p:animEffect>
                                  </p:childTnLst>
                                </p:cTn>
                              </p:par>
                            </p:childTnLst>
                          </p:cTn>
                        </p:par>
                        <p:par>
                          <p:cTn id="85" fill="hold">
                            <p:stCondLst>
                              <p:cond delay="3000"/>
                            </p:stCondLst>
                            <p:childTnLst>
                              <p:par>
                                <p:cTn id="86" presetID="10" presetClass="exit" presetSubtype="0" fill="hold" grpId="1" nodeType="afterEffect">
                                  <p:stCondLst>
                                    <p:cond delay="0"/>
                                  </p:stCondLst>
                                  <p:childTnLst>
                                    <p:animEffect transition="out" filter="fade">
                                      <p:cBhvr>
                                        <p:cTn id="87" dur="3000"/>
                                        <p:tgtEl>
                                          <p:spTgt spid="8"/>
                                        </p:tgtEl>
                                      </p:cBhvr>
                                    </p:animEffect>
                                    <p:set>
                                      <p:cBhvr>
                                        <p:cTn id="88" dur="1" fill="hold">
                                          <p:stCondLst>
                                            <p:cond delay="2999"/>
                                          </p:stCondLst>
                                        </p:cTn>
                                        <p:tgtEl>
                                          <p:spTgt spid="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56"/>
                                        </p:tgtEl>
                                      </p:cBhvr>
                                    </p:animEffect>
                                    <p:set>
                                      <p:cBhvr>
                                        <p:cTn id="91" dur="1" fill="hold">
                                          <p:stCondLst>
                                            <p:cond delay="1999"/>
                                          </p:stCondLst>
                                        </p:cTn>
                                        <p:tgtEl>
                                          <p:spTgt spid="5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9"/>
                                        </p:tgtEl>
                                      </p:cBhvr>
                                    </p:animEffect>
                                    <p:set>
                                      <p:cBhvr>
                                        <p:cTn id="94" dur="1" fill="hold">
                                          <p:stCondLst>
                                            <p:cond delay="1999"/>
                                          </p:stCondLst>
                                        </p:cTn>
                                        <p:tgtEl>
                                          <p:spTgt spid="9"/>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5"/>
                                        </p:tgtEl>
                                      </p:cBhvr>
                                    </p:animEffect>
                                    <p:set>
                                      <p:cBhvr>
                                        <p:cTn id="97" dur="1" fill="hold">
                                          <p:stCondLst>
                                            <p:cond delay="1999"/>
                                          </p:stCondLst>
                                        </p:cTn>
                                        <p:tgtEl>
                                          <p:spTgt spid="6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7"/>
                                        </p:tgtEl>
                                      </p:cBhvr>
                                    </p:animEffect>
                                    <p:set>
                                      <p:cBhvr>
                                        <p:cTn id="100" dur="1" fill="hold">
                                          <p:stCondLst>
                                            <p:cond delay="1999"/>
                                          </p:stCondLst>
                                        </p:cTn>
                                        <p:tgtEl>
                                          <p:spTgt spid="7"/>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4"/>
                                        </p:tgtEl>
                                      </p:cBhvr>
                                    </p:animEffect>
                                    <p:set>
                                      <p:cBhvr>
                                        <p:cTn id="103" dur="1" fill="hold">
                                          <p:stCondLst>
                                            <p:cond delay="1999"/>
                                          </p:stCondLst>
                                        </p:cTn>
                                        <p:tgtEl>
                                          <p:spTgt spid="6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5"/>
                                        </p:tgtEl>
                                      </p:cBhvr>
                                    </p:animEffect>
                                    <p:set>
                                      <p:cBhvr>
                                        <p:cTn id="106" dur="1" fill="hold">
                                          <p:stCondLst>
                                            <p:cond delay="1999"/>
                                          </p:stCondLst>
                                        </p:cTn>
                                        <p:tgtEl>
                                          <p:spTgt spid="5"/>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2000"/>
                                        <p:tgtEl>
                                          <p:spTgt spid="62"/>
                                        </p:tgtEl>
                                      </p:cBhvr>
                                    </p:animEffect>
                                    <p:set>
                                      <p:cBhvr>
                                        <p:cTn id="109" dur="1" fill="hold">
                                          <p:stCondLst>
                                            <p:cond delay="1999"/>
                                          </p:stCondLst>
                                        </p:cTn>
                                        <p:tgtEl>
                                          <p:spTgt spid="62"/>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2000"/>
                                        <p:tgtEl>
                                          <p:spTgt spid="68"/>
                                        </p:tgtEl>
                                      </p:cBhvr>
                                    </p:animEffect>
                                    <p:set>
                                      <p:cBhvr>
                                        <p:cTn id="112" dur="1" fill="hold">
                                          <p:stCondLst>
                                            <p:cond delay="1999"/>
                                          </p:stCondLst>
                                        </p:cTn>
                                        <p:tgtEl>
                                          <p:spTgt spid="68"/>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2000"/>
                                        <p:tgtEl>
                                          <p:spTgt spid="63"/>
                                        </p:tgtEl>
                                      </p:cBhvr>
                                    </p:animEffect>
                                    <p:set>
                                      <p:cBhvr>
                                        <p:cTn id="115" dur="1" fill="hold">
                                          <p:stCondLst>
                                            <p:cond delay="1999"/>
                                          </p:stCondLst>
                                        </p:cTn>
                                        <p:tgtEl>
                                          <p:spTgt spid="63"/>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2000"/>
                                        <p:tgtEl>
                                          <p:spTgt spid="69"/>
                                        </p:tgtEl>
                                      </p:cBhvr>
                                    </p:animEffect>
                                    <p:set>
                                      <p:cBhvr>
                                        <p:cTn id="118" dur="1" fill="hold">
                                          <p:stCondLst>
                                            <p:cond delay="1999"/>
                                          </p:stCondLst>
                                        </p:cTn>
                                        <p:tgtEl>
                                          <p:spTgt spid="69"/>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3000"/>
                                        <p:tgtEl>
                                          <p:spTgt spid="24"/>
                                        </p:tgtEl>
                                      </p:cBhvr>
                                    </p:animEffect>
                                  </p:childTnLst>
                                </p:cTn>
                              </p:par>
                              <p:par>
                                <p:cTn id="122" presetID="63" presetClass="path" presetSubtype="0" accel="50000" decel="50000" fill="hold" grpId="1" nodeType="withEffect">
                                  <p:stCondLst>
                                    <p:cond delay="0"/>
                                  </p:stCondLst>
                                  <p:childTnLst>
                                    <p:animMotion origin="layout" path="M -0.00625 -3.33333E-6 L 0.05417 0.00023 " pathEditMode="relative" rAng="0" ptsTypes="AA">
                                      <p:cBhvr>
                                        <p:cTn id="123" dur="3000" fill="hold"/>
                                        <p:tgtEl>
                                          <p:spTgt spid="24"/>
                                        </p:tgtEl>
                                        <p:attrNameLst>
                                          <p:attrName>ppt_x</p:attrName>
                                          <p:attrName>ppt_y</p:attrName>
                                        </p:attrNameLst>
                                      </p:cBhvr>
                                      <p:rCtr x="30" y="0"/>
                                    </p:animMotion>
                                  </p:childTnLst>
                                </p:cTn>
                              </p:par>
                              <p:par>
                                <p:cTn id="124" presetID="10" presetClass="entr" presetSubtype="0"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3000"/>
                                        <p:tgtEl>
                                          <p:spTgt spid="25"/>
                                        </p:tgtEl>
                                      </p:cBhvr>
                                    </p:animEffect>
                                  </p:childTnLst>
                                </p:cTn>
                              </p:par>
                              <p:par>
                                <p:cTn id="127" presetID="35" presetClass="path" presetSubtype="0" accel="50000" decel="50000" fill="hold" grpId="1" nodeType="withEffect">
                                  <p:stCondLst>
                                    <p:cond delay="0"/>
                                  </p:stCondLst>
                                  <p:childTnLst>
                                    <p:animMotion origin="layout" path="M 0.0125 -0.01111 L -0.08281 -0.01435 " pathEditMode="relative" rAng="0" ptsTypes="AA">
                                      <p:cBhvr>
                                        <p:cTn id="128" dur="3000" fill="hold"/>
                                        <p:tgtEl>
                                          <p:spTgt spid="25"/>
                                        </p:tgtEl>
                                        <p:attrNameLst>
                                          <p:attrName>ppt_x</p:attrName>
                                          <p:attrName>ppt_y</p:attrName>
                                        </p:attrNameLst>
                                      </p:cBhvr>
                                      <p:rCtr x="-48" y="-2"/>
                                    </p:animMotion>
                                  </p:childTnLst>
                                </p:cTn>
                              </p:par>
                              <p:par>
                                <p:cTn id="129" presetID="10" presetClass="entr" presetSubtype="0"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3000"/>
                                        <p:tgtEl>
                                          <p:spTgt spid="22"/>
                                        </p:tgtEl>
                                      </p:cBhvr>
                                    </p:animEffect>
                                  </p:childTnLst>
                                </p:cTn>
                              </p:par>
                              <p:par>
                                <p:cTn id="132" presetID="10" presetClass="exit" presetSubtype="0" fill="hold" grpId="1" nodeType="withEffect">
                                  <p:stCondLst>
                                    <p:cond delay="0"/>
                                  </p:stCondLst>
                                  <p:childTnLst>
                                    <p:animEffect transition="out" filter="fade">
                                      <p:cBhvr>
                                        <p:cTn id="133" dur="2000"/>
                                        <p:tgtEl>
                                          <p:spTgt spid="85"/>
                                        </p:tgtEl>
                                      </p:cBhvr>
                                    </p:animEffect>
                                    <p:set>
                                      <p:cBhvr>
                                        <p:cTn id="134" dur="1" fill="hold">
                                          <p:stCondLst>
                                            <p:cond delay="1999"/>
                                          </p:stCondLst>
                                        </p:cTn>
                                        <p:tgtEl>
                                          <p:spTgt spid="85"/>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3000"/>
                                        <p:tgtEl>
                                          <p:spTgt spid="2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fade">
                                      <p:cBhvr>
                                        <p:cTn id="140" dur="1000"/>
                                        <p:tgtEl>
                                          <p:spTgt spid="58"/>
                                        </p:tgtEl>
                                      </p:cBhvr>
                                    </p:animEffect>
                                  </p:childTnLst>
                                </p:cTn>
                              </p:par>
                              <p:par>
                                <p:cTn id="141"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42" dur="2000" fill="hold"/>
                                        <p:tgtEl>
                                          <p:spTgt spid="58"/>
                                        </p:tgtEl>
                                        <p:attrNameLst>
                                          <p:attrName>ppt_x</p:attrName>
                                          <p:attrName>ppt_y</p:attrName>
                                        </p:attrNameLst>
                                      </p:cBhvr>
                                    </p:animMotion>
                                  </p:childTnLst>
                                </p:cTn>
                              </p:par>
                              <p:par>
                                <p:cTn id="143" presetID="10" presetClass="entr" presetSubtype="0" fill="hold" grpId="0" nodeType="withEffect">
                                  <p:stCondLst>
                                    <p:cond delay="0"/>
                                  </p:stCondLst>
                                  <p:childTnLst>
                                    <p:set>
                                      <p:cBhvr>
                                        <p:cTn id="144" dur="1" fill="hold">
                                          <p:stCondLst>
                                            <p:cond delay="0"/>
                                          </p:stCondLst>
                                        </p:cTn>
                                        <p:tgtEl>
                                          <p:spTgt spid="60"/>
                                        </p:tgtEl>
                                        <p:attrNameLst>
                                          <p:attrName>style.visibility</p:attrName>
                                        </p:attrNameLst>
                                      </p:cBhvr>
                                      <p:to>
                                        <p:strVal val="visible"/>
                                      </p:to>
                                    </p:set>
                                    <p:animEffect transition="in" filter="fade">
                                      <p:cBhvr>
                                        <p:cTn id="145" dur="1000"/>
                                        <p:tgtEl>
                                          <p:spTgt spid="60"/>
                                        </p:tgtEl>
                                      </p:cBhvr>
                                    </p:animEffect>
                                  </p:childTnLst>
                                </p:cTn>
                              </p:par>
                              <p:par>
                                <p:cTn id="146"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47" dur="2000" fill="hold"/>
                                        <p:tgtEl>
                                          <p:spTgt spid="60"/>
                                        </p:tgtEl>
                                        <p:attrNameLst>
                                          <p:attrName>ppt_x</p:attrName>
                                          <p:attrName>ppt_y</p:attrName>
                                        </p:attrNameLst>
                                      </p:cBhvr>
                                      <p:rCtr x="-99" y="313"/>
                                    </p:animMotion>
                                  </p:childTnLst>
                                </p:cTn>
                              </p:par>
                              <p:par>
                                <p:cTn id="148" presetID="10" presetClass="entr" presetSubtype="0" fill="hold" grpId="0" nodeType="withEffect">
                                  <p:stCondLst>
                                    <p:cond delay="0"/>
                                  </p:stCondLst>
                                  <p:childTnLst>
                                    <p:set>
                                      <p:cBhvr>
                                        <p:cTn id="149" dur="1" fill="hold">
                                          <p:stCondLst>
                                            <p:cond delay="0"/>
                                          </p:stCondLst>
                                        </p:cTn>
                                        <p:tgtEl>
                                          <p:spTgt spid="66"/>
                                        </p:tgtEl>
                                        <p:attrNameLst>
                                          <p:attrName>style.visibility</p:attrName>
                                        </p:attrNameLst>
                                      </p:cBhvr>
                                      <p:to>
                                        <p:strVal val="visible"/>
                                      </p:to>
                                    </p:set>
                                    <p:animEffect transition="in" filter="fade">
                                      <p:cBhvr>
                                        <p:cTn id="150" dur="1000"/>
                                        <p:tgtEl>
                                          <p:spTgt spid="66"/>
                                        </p:tgtEl>
                                      </p:cBhvr>
                                    </p:animEffect>
                                  </p:childTnLst>
                                </p:cTn>
                              </p:par>
                              <p:par>
                                <p:cTn id="151"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52" dur="2000" fill="hold"/>
                                        <p:tgtEl>
                                          <p:spTgt spid="66"/>
                                        </p:tgtEl>
                                        <p:attrNameLst>
                                          <p:attrName>ppt_x</p:attrName>
                                          <p:attrName>ppt_y</p:attrName>
                                        </p:attrNameLst>
                                      </p:cBhvr>
                                      <p:rCtr x="-102" y="222"/>
                                    </p:animMotion>
                                  </p:childTnLst>
                                </p:cTn>
                              </p:par>
                              <p:par>
                                <p:cTn id="153" presetID="10" presetClass="entr" presetSubtype="0" fill="hold" grpId="0" nodeType="with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1000"/>
                                        <p:tgtEl>
                                          <p:spTgt spid="67"/>
                                        </p:tgtEl>
                                      </p:cBhvr>
                                    </p:animEffect>
                                  </p:childTnLst>
                                </p:cTn>
                              </p:par>
                              <p:par>
                                <p:cTn id="156"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57" dur="2000" fill="hold"/>
                                        <p:tgtEl>
                                          <p:spTgt spid="67"/>
                                        </p:tgtEl>
                                        <p:attrNameLst>
                                          <p:attrName>ppt_x</p:attrName>
                                          <p:attrName>ppt_y</p:attrName>
                                        </p:attrNameLst>
                                      </p:cBhvr>
                                      <p:rCtr x="-95" y="-130"/>
                                    </p:animMotion>
                                  </p:childTnLst>
                                </p:cTn>
                              </p:par>
                              <p:par>
                                <p:cTn id="158" presetID="63" presetClass="path" presetSubtype="0" accel="50000" decel="50000" fill="hold" grpId="1" nodeType="withEffect">
                                  <p:stCondLst>
                                    <p:cond delay="0"/>
                                  </p:stCondLst>
                                  <p:childTnLst>
                                    <p:animMotion origin="layout" path="M -0.15834 0.00486 L 3.33333E-6 0.00486 " pathEditMode="relative" rAng="0" ptsTypes="AA">
                                      <p:cBhvr>
                                        <p:cTn id="159" dur="3000" fill="hold"/>
                                        <p:tgtEl>
                                          <p:spTgt spid="22"/>
                                        </p:tgtEl>
                                        <p:attrNameLst>
                                          <p:attrName>ppt_x</p:attrName>
                                          <p:attrName>ppt_y</p:attrName>
                                        </p:attrNameLst>
                                      </p:cBhvr>
                                      <p:rCtr x="79" y="0"/>
                                    </p:animMotion>
                                  </p:childTnLst>
                                </p:cTn>
                              </p:par>
                              <p:par>
                                <p:cTn id="160" presetID="63" presetClass="path" presetSubtype="0" accel="50000" decel="50000" fill="hold" grpId="1" nodeType="withEffect">
                                  <p:stCondLst>
                                    <p:cond delay="0"/>
                                  </p:stCondLst>
                                  <p:childTnLst>
                                    <p:animMotion origin="layout" path="M -0.09167 0.00023 L 0.0375 0.00023 " pathEditMode="relative" rAng="0" ptsTypes="AA">
                                      <p:cBhvr>
                                        <p:cTn id="161" dur="3000" fill="hold"/>
                                        <p:tgtEl>
                                          <p:spTgt spid="20"/>
                                        </p:tgtEl>
                                        <p:attrNameLst>
                                          <p:attrName>ppt_x</p:attrName>
                                          <p:attrName>ppt_y</p:attrName>
                                        </p:attrNameLst>
                                      </p:cBhvr>
                                      <p:rCtr x="65" y="0"/>
                                    </p:animMotion>
                                  </p:childTnLst>
                                </p:cTn>
                              </p:par>
                              <p:par>
                                <p:cTn id="162" presetID="10" presetClass="entr" presetSubtype="0" fill="hold" grpId="0" nodeType="withEffect">
                                  <p:stCondLst>
                                    <p:cond delay="0"/>
                                  </p:stCondLst>
                                  <p:childTnLst>
                                    <p:set>
                                      <p:cBhvr>
                                        <p:cTn id="163" dur="1" fill="hold">
                                          <p:stCondLst>
                                            <p:cond delay="0"/>
                                          </p:stCondLst>
                                        </p:cTn>
                                        <p:tgtEl>
                                          <p:spTgt spid="29"/>
                                        </p:tgtEl>
                                        <p:attrNameLst>
                                          <p:attrName>style.visibility</p:attrName>
                                        </p:attrNameLst>
                                      </p:cBhvr>
                                      <p:to>
                                        <p:strVal val="visible"/>
                                      </p:to>
                                    </p:set>
                                    <p:animEffect transition="in" filter="fade">
                                      <p:cBhvr>
                                        <p:cTn id="164" dur="3000"/>
                                        <p:tgtEl>
                                          <p:spTgt spid="2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fade">
                                      <p:cBhvr>
                                        <p:cTn id="167" dur="3000"/>
                                        <p:tgtEl>
                                          <p:spTgt spid="27"/>
                                        </p:tgtEl>
                                      </p:cBhvr>
                                    </p:animEffect>
                                  </p:childTnLst>
                                </p:cTn>
                              </p:par>
                              <p:par>
                                <p:cTn id="168" presetID="35" presetClass="path" presetSubtype="0" accel="50000" decel="50000" fill="hold" grpId="1" nodeType="withEffect">
                                  <p:stCondLst>
                                    <p:cond delay="0"/>
                                  </p:stCondLst>
                                  <p:childTnLst>
                                    <p:animMotion origin="layout" path="M 0.10417 0 L -0.0875 0 " pathEditMode="relative" rAng="0" ptsTypes="AA">
                                      <p:cBhvr>
                                        <p:cTn id="169" dur="3000" fill="hold"/>
                                        <p:tgtEl>
                                          <p:spTgt spid="27"/>
                                        </p:tgtEl>
                                        <p:attrNameLst>
                                          <p:attrName>ppt_x</p:attrName>
                                          <p:attrName>ppt_y</p:attrName>
                                        </p:attrNameLst>
                                      </p:cBhvr>
                                      <p:rCtr x="-96" y="0"/>
                                    </p:animMotion>
                                  </p:childTnLst>
                                </p:cTn>
                              </p:par>
                              <p:par>
                                <p:cTn id="170" presetID="35" presetClass="path" presetSubtype="0" accel="50000" decel="50000" fill="hold" grpId="1" nodeType="withEffect">
                                  <p:stCondLst>
                                    <p:cond delay="0"/>
                                  </p:stCondLst>
                                  <p:childTnLst>
                                    <p:animMotion origin="layout" path="M -1.11111E-6 2.48844E-6 L -0.175 0.00162 " pathEditMode="relative" rAng="0" ptsTypes="AA">
                                      <p:cBhvr>
                                        <p:cTn id="171" dur="3000" fill="hold"/>
                                        <p:tgtEl>
                                          <p:spTgt spid="29"/>
                                        </p:tgtEl>
                                        <p:attrNameLst>
                                          <p:attrName>ppt_x</p:attrName>
                                          <p:attrName>ppt_y</p:attrName>
                                        </p:attrNameLst>
                                      </p:cBhvr>
                                      <p:rCtr x="-87" y="1"/>
                                    </p:animMotion>
                                  </p:childTnLst>
                                </p:cTn>
                              </p:par>
                              <p:par>
                                <p:cTn id="172" presetID="10" presetClass="exit" presetSubtype="0" fill="hold" grpId="0" nodeType="withEffect">
                                  <p:stCondLst>
                                    <p:cond delay="0"/>
                                  </p:stCondLst>
                                  <p:childTnLst>
                                    <p:animEffect transition="out" filter="fade">
                                      <p:cBhvr>
                                        <p:cTn id="173" dur="2000"/>
                                        <p:tgtEl>
                                          <p:spTgt spid="50"/>
                                        </p:tgtEl>
                                      </p:cBhvr>
                                    </p:animEffect>
                                    <p:set>
                                      <p:cBhvr>
                                        <p:cTn id="174" dur="1" fill="hold">
                                          <p:stCondLst>
                                            <p:cond delay="1999"/>
                                          </p:stCondLst>
                                        </p:cTn>
                                        <p:tgtEl>
                                          <p:spTgt spid="50"/>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2000"/>
                                        <p:tgtEl>
                                          <p:spTgt spid="51"/>
                                        </p:tgtEl>
                                      </p:cBhvr>
                                    </p:animEffect>
                                    <p:set>
                                      <p:cBhvr>
                                        <p:cTn id="177" dur="1" fill="hold">
                                          <p:stCondLst>
                                            <p:cond delay="1999"/>
                                          </p:stCondLst>
                                        </p:cTn>
                                        <p:tgtEl>
                                          <p:spTgt spid="51"/>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76"/>
                                        </p:tgtEl>
                                        <p:attrNameLst>
                                          <p:attrName>style.visibility</p:attrName>
                                        </p:attrNameLst>
                                      </p:cBhvr>
                                      <p:to>
                                        <p:strVal val="visible"/>
                                      </p:to>
                                    </p:set>
                                    <p:animEffect transition="in" filter="fade">
                                      <p:cBhvr>
                                        <p:cTn id="180" dur="2000"/>
                                        <p:tgtEl>
                                          <p:spTgt spid="76"/>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2000"/>
                                        <p:tgtEl>
                                          <p:spTgt spid="77"/>
                                        </p:tgtEl>
                                      </p:cBhvr>
                                    </p:animEffect>
                                  </p:childTnLst>
                                </p:cTn>
                              </p:par>
                              <p:par>
                                <p:cTn id="184" presetID="10" presetClass="exit" presetSubtype="0" fill="hold" grpId="1" nodeType="withEffect">
                                  <p:stCondLst>
                                    <p:cond delay="0"/>
                                  </p:stCondLst>
                                  <p:childTnLst>
                                    <p:animEffect transition="out" filter="fade">
                                      <p:cBhvr>
                                        <p:cTn id="185" dur="3000"/>
                                        <p:tgtEl>
                                          <p:spTgt spid="38"/>
                                        </p:tgtEl>
                                      </p:cBhvr>
                                    </p:animEffect>
                                    <p:set>
                                      <p:cBhvr>
                                        <p:cTn id="186" dur="1" fill="hold">
                                          <p:stCondLst>
                                            <p:cond delay="2999"/>
                                          </p:stCondLst>
                                        </p:cTn>
                                        <p:tgtEl>
                                          <p:spTgt spid="38"/>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0"/>
                                        <p:tgtEl>
                                          <p:spTgt spid="37"/>
                                        </p:tgtEl>
                                      </p:cBhvr>
                                    </p:animEffect>
                                    <p:set>
                                      <p:cBhvr>
                                        <p:cTn id="189" dur="1" fill="hold">
                                          <p:stCondLst>
                                            <p:cond delay="2999"/>
                                          </p:stCondLst>
                                        </p:cTn>
                                        <p:tgtEl>
                                          <p:spTgt spid="37"/>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3000"/>
                                        <p:tgtEl>
                                          <p:spTgt spid="4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2000"/>
                                        <p:tgtEl>
                                          <p:spTgt spid="44"/>
                                        </p:tgtEl>
                                      </p:cBhvr>
                                    </p:animEffect>
                                  </p:childTnLst>
                                </p:cTn>
                              </p:par>
                              <p:par>
                                <p:cTn id="196" presetID="10" presetClass="exit" presetSubtype="0" fill="hold" grpId="1" nodeType="withEffect">
                                  <p:stCondLst>
                                    <p:cond delay="0"/>
                                  </p:stCondLst>
                                  <p:childTnLst>
                                    <p:animEffect transition="out" filter="fade">
                                      <p:cBhvr>
                                        <p:cTn id="197" dur="3000"/>
                                        <p:tgtEl>
                                          <p:spTgt spid="35"/>
                                        </p:tgtEl>
                                      </p:cBhvr>
                                    </p:animEffect>
                                    <p:set>
                                      <p:cBhvr>
                                        <p:cTn id="198" dur="1" fill="hold">
                                          <p:stCondLst>
                                            <p:cond delay="2999"/>
                                          </p:stCondLst>
                                        </p:cTn>
                                        <p:tgtEl>
                                          <p:spTgt spid="35"/>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3000"/>
                                        <p:tgtEl>
                                          <p:spTgt spid="43"/>
                                        </p:tgtEl>
                                      </p:cBhvr>
                                    </p:animEffect>
                                    <p:set>
                                      <p:cBhvr>
                                        <p:cTn id="201" dur="1" fill="hold">
                                          <p:stCondLst>
                                            <p:cond delay="2999"/>
                                          </p:stCondLst>
                                        </p:cTn>
                                        <p:tgtEl>
                                          <p:spTgt spid="43"/>
                                        </p:tgtEl>
                                        <p:attrNameLst>
                                          <p:attrName>style.visibility</p:attrName>
                                        </p:attrNameLst>
                                      </p:cBhvr>
                                      <p:to>
                                        <p:strVal val="hidden"/>
                                      </p:to>
                                    </p:set>
                                  </p:childTnLst>
                                </p:cTn>
                              </p:par>
                              <p:par>
                                <p:cTn id="202" presetID="10" presetClass="entr" presetSubtype="0" fill="hold" grpId="0" nodeType="withEffect">
                                  <p:stCondLst>
                                    <p:cond delay="0"/>
                                  </p:stCondLst>
                                  <p:childTnLst>
                                    <p:set>
                                      <p:cBhvr>
                                        <p:cTn id="203" dur="1" fill="hold">
                                          <p:stCondLst>
                                            <p:cond delay="0"/>
                                          </p:stCondLst>
                                        </p:cTn>
                                        <p:tgtEl>
                                          <p:spTgt spid="42"/>
                                        </p:tgtEl>
                                        <p:attrNameLst>
                                          <p:attrName>style.visibility</p:attrName>
                                        </p:attrNameLst>
                                      </p:cBhvr>
                                      <p:to>
                                        <p:strVal val="visible"/>
                                      </p:to>
                                    </p:set>
                                    <p:animEffect transition="in" filter="fade">
                                      <p:cBhvr>
                                        <p:cTn id="204" dur="3000"/>
                                        <p:tgtEl>
                                          <p:spTgt spid="4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9"/>
                                        </p:tgtEl>
                                        <p:attrNameLst>
                                          <p:attrName>style.visibility</p:attrName>
                                        </p:attrNameLst>
                                      </p:cBhvr>
                                      <p:to>
                                        <p:strVal val="visible"/>
                                      </p:to>
                                    </p:set>
                                    <p:animEffect transition="in" filter="fade">
                                      <p:cBhvr>
                                        <p:cTn id="207" dur="3000"/>
                                        <p:tgtEl>
                                          <p:spTgt spid="39"/>
                                        </p:tgtEl>
                                      </p:cBhvr>
                                    </p:animEffect>
                                  </p:childTnLst>
                                </p:cTn>
                              </p:par>
                              <p:par>
                                <p:cTn id="208" presetID="10" presetClass="entr" presetSubtype="0" fill="hold" nodeType="withEffect">
                                  <p:stCondLst>
                                    <p:cond delay="0"/>
                                  </p:stCondLst>
                                  <p:childTnLst>
                                    <p:set>
                                      <p:cBhvr>
                                        <p:cTn id="209" dur="1" fill="hold">
                                          <p:stCondLst>
                                            <p:cond delay="0"/>
                                          </p:stCondLst>
                                        </p:cTn>
                                        <p:tgtEl>
                                          <p:spTgt spid="44"/>
                                        </p:tgtEl>
                                        <p:attrNameLst>
                                          <p:attrName>style.visibility</p:attrName>
                                        </p:attrNameLst>
                                      </p:cBhvr>
                                      <p:to>
                                        <p:strVal val="visible"/>
                                      </p:to>
                                    </p:set>
                                    <p:animEffect transition="in" filter="fade">
                                      <p:cBhvr>
                                        <p:cTn id="210" dur="3000"/>
                                        <p:tgtEl>
                                          <p:spTgt spid="44"/>
                                        </p:tgtEl>
                                      </p:cBhvr>
                                    </p:animEffect>
                                  </p:childTnLst>
                                </p:cTn>
                              </p:par>
                              <p:par>
                                <p:cTn id="211" presetID="10" presetClass="entr" presetSubtype="0" fill="hold" nodeType="withEffect">
                                  <p:stCondLst>
                                    <p:cond delay="0"/>
                                  </p:stCondLst>
                                  <p:childTnLst>
                                    <p:set>
                                      <p:cBhvr>
                                        <p:cTn id="212" dur="1" fill="hold">
                                          <p:stCondLst>
                                            <p:cond delay="0"/>
                                          </p:stCondLst>
                                        </p:cTn>
                                        <p:tgtEl>
                                          <p:spTgt spid="45"/>
                                        </p:tgtEl>
                                        <p:attrNameLst>
                                          <p:attrName>style.visibility</p:attrName>
                                        </p:attrNameLst>
                                      </p:cBhvr>
                                      <p:to>
                                        <p:strVal val="visible"/>
                                      </p:to>
                                    </p:set>
                                    <p:animEffect transition="in" filter="fade">
                                      <p:cBhvr>
                                        <p:cTn id="213" dur="3000"/>
                                        <p:tgtEl>
                                          <p:spTgt spid="45"/>
                                        </p:tgtEl>
                                      </p:cBhvr>
                                    </p:animEffect>
                                  </p:childTnLst>
                                </p:cTn>
                              </p:par>
                              <p:par>
                                <p:cTn id="214" presetID="10" presetClass="exit" presetSubtype="0" fill="hold" nodeType="withEffect">
                                  <p:stCondLst>
                                    <p:cond delay="0"/>
                                  </p:stCondLst>
                                  <p:childTnLst>
                                    <p:animEffect transition="out" filter="fade">
                                      <p:cBhvr>
                                        <p:cTn id="215" dur="3000"/>
                                        <p:tgtEl>
                                          <p:spTgt spid="61"/>
                                        </p:tgtEl>
                                      </p:cBhvr>
                                    </p:animEffect>
                                    <p:set>
                                      <p:cBhvr>
                                        <p:cTn id="216" dur="1" fill="hold">
                                          <p:stCondLst>
                                            <p:cond delay="2999"/>
                                          </p:stCondLst>
                                        </p:cTn>
                                        <p:tgtEl>
                                          <p:spTgt spid="61"/>
                                        </p:tgtEl>
                                        <p:attrNameLst>
                                          <p:attrName>style.visibility</p:attrName>
                                        </p:attrNameLst>
                                      </p:cBhvr>
                                      <p:to>
                                        <p:strVal val="hidden"/>
                                      </p:to>
                                    </p:set>
                                  </p:childTnLst>
                                </p:cTn>
                              </p:par>
                              <p:par>
                                <p:cTn id="217" presetID="10" presetClass="exit" presetSubtype="0" fill="hold" nodeType="withEffect">
                                  <p:stCondLst>
                                    <p:cond delay="0"/>
                                  </p:stCondLst>
                                  <p:childTnLst>
                                    <p:animEffect transition="out" filter="fade">
                                      <p:cBhvr>
                                        <p:cTn id="218" dur="3000"/>
                                        <p:tgtEl>
                                          <p:spTgt spid="59"/>
                                        </p:tgtEl>
                                      </p:cBhvr>
                                    </p:animEffect>
                                    <p:set>
                                      <p:cBhvr>
                                        <p:cTn id="219" dur="1" fill="hold">
                                          <p:stCondLst>
                                            <p:cond delay="2999"/>
                                          </p:stCondLst>
                                        </p:cTn>
                                        <p:tgtEl>
                                          <p:spTgt spid="59"/>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3000"/>
                                        <p:tgtEl>
                                          <p:spTgt spid="10"/>
                                        </p:tgtEl>
                                      </p:cBhvr>
                                    </p:animEffect>
                                    <p:set>
                                      <p:cBhvr>
                                        <p:cTn id="222" dur="1" fill="hold">
                                          <p:stCondLst>
                                            <p:cond delay="2999"/>
                                          </p:stCondLst>
                                        </p:cTn>
                                        <p:tgtEl>
                                          <p:spTgt spid="10"/>
                                        </p:tgtEl>
                                        <p:attrNameLst>
                                          <p:attrName>style.visibility</p:attrName>
                                        </p:attrNameLst>
                                      </p:cBhvr>
                                      <p:to>
                                        <p:strVal val="hidden"/>
                                      </p:to>
                                    </p:set>
                                  </p:childTnLst>
                                </p:cTn>
                              </p:par>
                              <p:par>
                                <p:cTn id="223" presetID="22" presetClass="entr" presetSubtype="1" fill="hold" nodeType="withEffect">
                                  <p:stCondLst>
                                    <p:cond delay="0"/>
                                  </p:stCondLst>
                                  <p:childTnLst>
                                    <p:set>
                                      <p:cBhvr>
                                        <p:cTn id="224" dur="1" fill="hold">
                                          <p:stCondLst>
                                            <p:cond delay="0"/>
                                          </p:stCondLst>
                                        </p:cTn>
                                        <p:tgtEl>
                                          <p:spTgt spid="33"/>
                                        </p:tgtEl>
                                        <p:attrNameLst>
                                          <p:attrName>style.visibility</p:attrName>
                                        </p:attrNameLst>
                                      </p:cBhvr>
                                      <p:to>
                                        <p:strVal val="visible"/>
                                      </p:to>
                                    </p:set>
                                    <p:animEffect transition="in" filter="wipe(up)">
                                      <p:cBhvr>
                                        <p:cTn id="225" dur="2000"/>
                                        <p:tgtEl>
                                          <p:spTgt spid="33"/>
                                        </p:tgtEl>
                                      </p:cBhvr>
                                    </p:animEffect>
                                  </p:childTnLst>
                                </p:cTn>
                              </p:par>
                              <p:par>
                                <p:cTn id="226" presetID="22" presetClass="entr" presetSubtype="4" fill="hold" nodeType="withEffect">
                                  <p:stCondLst>
                                    <p:cond delay="0"/>
                                  </p:stCondLst>
                                  <p:childTnLst>
                                    <p:set>
                                      <p:cBhvr>
                                        <p:cTn id="227" dur="1" fill="hold">
                                          <p:stCondLst>
                                            <p:cond delay="0"/>
                                          </p:stCondLst>
                                        </p:cTn>
                                        <p:tgtEl>
                                          <p:spTgt spid="31"/>
                                        </p:tgtEl>
                                        <p:attrNameLst>
                                          <p:attrName>style.visibility</p:attrName>
                                        </p:attrNameLst>
                                      </p:cBhvr>
                                      <p:to>
                                        <p:strVal val="visible"/>
                                      </p:to>
                                    </p:set>
                                    <p:animEffect transition="in" filter="wipe(down)">
                                      <p:cBhvr>
                                        <p:cTn id="228" dur="1000"/>
                                        <p:tgtEl>
                                          <p:spTgt spid="31"/>
                                        </p:tgtEl>
                                      </p:cBhvr>
                                    </p:animEffect>
                                  </p:childTnLst>
                                </p:cTn>
                              </p:par>
                              <p:par>
                                <p:cTn id="229" presetID="22" presetClass="entr" presetSubtype="4" fill="hold" nodeType="withEffect">
                                  <p:stCondLst>
                                    <p:cond delay="0"/>
                                  </p:stCondLst>
                                  <p:childTnLst>
                                    <p:set>
                                      <p:cBhvr>
                                        <p:cTn id="230" dur="1" fill="hold">
                                          <p:stCondLst>
                                            <p:cond delay="0"/>
                                          </p:stCondLst>
                                        </p:cTn>
                                        <p:tgtEl>
                                          <p:spTgt spid="30"/>
                                        </p:tgtEl>
                                        <p:attrNameLst>
                                          <p:attrName>style.visibility</p:attrName>
                                        </p:attrNameLst>
                                      </p:cBhvr>
                                      <p:to>
                                        <p:strVal val="visible"/>
                                      </p:to>
                                    </p:set>
                                    <p:animEffect transition="in" filter="wipe(down)">
                                      <p:cBhvr>
                                        <p:cTn id="231" dur="2000"/>
                                        <p:tgtEl>
                                          <p:spTgt spid="30"/>
                                        </p:tgtEl>
                                      </p:cBhvr>
                                    </p:animEffect>
                                  </p:childTnLst>
                                </p:cTn>
                              </p:par>
                              <p:par>
                                <p:cTn id="232" presetID="22" presetClass="entr" presetSubtype="1" fill="hold" nodeType="withEffect">
                                  <p:stCondLst>
                                    <p:cond delay="0"/>
                                  </p:stCondLst>
                                  <p:childTnLst>
                                    <p:set>
                                      <p:cBhvr>
                                        <p:cTn id="233" dur="1" fill="hold">
                                          <p:stCondLst>
                                            <p:cond delay="0"/>
                                          </p:stCondLst>
                                        </p:cTn>
                                        <p:tgtEl>
                                          <p:spTgt spid="32"/>
                                        </p:tgtEl>
                                        <p:attrNameLst>
                                          <p:attrName>style.visibility</p:attrName>
                                        </p:attrNameLst>
                                      </p:cBhvr>
                                      <p:to>
                                        <p:strVal val="visible"/>
                                      </p:to>
                                    </p:set>
                                    <p:animEffect transition="in" filter="wipe(up)">
                                      <p:cBhvr>
                                        <p:cTn id="234" dur="2000"/>
                                        <p:tgtEl>
                                          <p:spTgt spid="32"/>
                                        </p:tgtEl>
                                      </p:cBhvr>
                                    </p:animEffect>
                                  </p:childTnLst>
                                </p:cTn>
                              </p:par>
                              <p:par>
                                <p:cTn id="235" presetID="10" presetClass="entr" presetSubtype="0" fill="hold" nodeType="withEffect">
                                  <p:stCondLst>
                                    <p:cond delay="0"/>
                                  </p:stCondLst>
                                  <p:childTnLst>
                                    <p:set>
                                      <p:cBhvr>
                                        <p:cTn id="236" dur="1" fill="hold">
                                          <p:stCondLst>
                                            <p:cond delay="0"/>
                                          </p:stCondLst>
                                        </p:cTn>
                                        <p:tgtEl>
                                          <p:spTgt spid="38"/>
                                        </p:tgtEl>
                                        <p:attrNameLst>
                                          <p:attrName>style.visibility</p:attrName>
                                        </p:attrNameLst>
                                      </p:cBhvr>
                                      <p:to>
                                        <p:strVal val="visible"/>
                                      </p:to>
                                    </p:set>
                                    <p:animEffect transition="in" filter="fade">
                                      <p:cBhvr>
                                        <p:cTn id="237" dur="3000"/>
                                        <p:tgtEl>
                                          <p:spTgt spid="38"/>
                                        </p:tgtEl>
                                      </p:cBhvr>
                                    </p:animEffect>
                                  </p:childTnLst>
                                </p:cTn>
                              </p:par>
                              <p:par>
                                <p:cTn id="238" presetID="10" presetClass="entr" presetSubtype="0" fill="hold" nodeType="withEffect">
                                  <p:stCondLst>
                                    <p:cond delay="0"/>
                                  </p:stCondLst>
                                  <p:childTnLst>
                                    <p:set>
                                      <p:cBhvr>
                                        <p:cTn id="239" dur="1" fill="hold">
                                          <p:stCondLst>
                                            <p:cond delay="0"/>
                                          </p:stCondLst>
                                        </p:cTn>
                                        <p:tgtEl>
                                          <p:spTgt spid="37"/>
                                        </p:tgtEl>
                                        <p:attrNameLst>
                                          <p:attrName>style.visibility</p:attrName>
                                        </p:attrNameLst>
                                      </p:cBhvr>
                                      <p:to>
                                        <p:strVal val="visible"/>
                                      </p:to>
                                    </p:set>
                                    <p:animEffect transition="in" filter="fade">
                                      <p:cBhvr>
                                        <p:cTn id="240" dur="3000"/>
                                        <p:tgtEl>
                                          <p:spTgt spid="37"/>
                                        </p:tgtEl>
                                      </p:cBhvr>
                                    </p:animEffect>
                                  </p:childTnLst>
                                </p:cTn>
                              </p:par>
                              <p:par>
                                <p:cTn id="241" presetID="10" presetClass="entr" presetSubtype="0" fill="hold" nodeType="withEffect">
                                  <p:stCondLst>
                                    <p:cond delay="0"/>
                                  </p:stCondLst>
                                  <p:childTnLst>
                                    <p:set>
                                      <p:cBhvr>
                                        <p:cTn id="242" dur="1" fill="hold">
                                          <p:stCondLst>
                                            <p:cond delay="0"/>
                                          </p:stCondLst>
                                        </p:cTn>
                                        <p:tgtEl>
                                          <p:spTgt spid="43"/>
                                        </p:tgtEl>
                                        <p:attrNameLst>
                                          <p:attrName>style.visibility</p:attrName>
                                        </p:attrNameLst>
                                      </p:cBhvr>
                                      <p:to>
                                        <p:strVal val="visible"/>
                                      </p:to>
                                    </p:set>
                                    <p:animEffect transition="in" filter="fade">
                                      <p:cBhvr>
                                        <p:cTn id="243" dur="3000"/>
                                        <p:tgtEl>
                                          <p:spTgt spid="43"/>
                                        </p:tgtEl>
                                      </p:cBhvr>
                                    </p:animEffect>
                                  </p:childTnLst>
                                </p:cTn>
                              </p:par>
                            </p:childTnLst>
                          </p:cTn>
                        </p:par>
                        <p:par>
                          <p:cTn id="244" fill="hold">
                            <p:stCondLst>
                              <p:cond delay="6000"/>
                            </p:stCondLst>
                            <p:childTnLst>
                              <p:par>
                                <p:cTn id="245" presetID="10" presetClass="entr" presetSubtype="0" fill="hold" grpId="0" nodeType="afterEffect">
                                  <p:stCondLst>
                                    <p:cond delay="0"/>
                                  </p:stCondLst>
                                  <p:childTnLst>
                                    <p:set>
                                      <p:cBhvr>
                                        <p:cTn id="246" dur="1" fill="hold">
                                          <p:stCondLst>
                                            <p:cond delay="0"/>
                                          </p:stCondLst>
                                        </p:cTn>
                                        <p:tgtEl>
                                          <p:spTgt spid="104"/>
                                        </p:tgtEl>
                                        <p:attrNameLst>
                                          <p:attrName>style.visibility</p:attrName>
                                        </p:attrNameLst>
                                      </p:cBhvr>
                                      <p:to>
                                        <p:strVal val="visible"/>
                                      </p:to>
                                    </p:set>
                                    <p:animEffect transition="in" filter="fade">
                                      <p:cBhvr>
                                        <p:cTn id="247" dur="2000"/>
                                        <p:tgtEl>
                                          <p:spTgt spid="104"/>
                                        </p:tgtEl>
                                      </p:cBhvr>
                                    </p:animEffect>
                                  </p:childTnLst>
                                </p:cTn>
                              </p:par>
                            </p:childTnLst>
                          </p:cTn>
                        </p:par>
                        <p:par>
                          <p:cTn id="248" fill="hold">
                            <p:stCondLst>
                              <p:cond delay="8000"/>
                            </p:stCondLst>
                            <p:childTnLst>
                              <p:par>
                                <p:cTn id="249" presetID="27" presetClass="entr" presetSubtype="0" fill="hold" grpId="0" nodeType="afterEffect">
                                  <p:stCondLst>
                                    <p:cond delay="0"/>
                                  </p:stCondLst>
                                  <p:iterate type="lt">
                                    <p:tmPct val="50000"/>
                                  </p:iterate>
                                  <p:childTnLst>
                                    <p:set>
                                      <p:cBhvr>
                                        <p:cTn id="250" dur="1" fill="hold">
                                          <p:stCondLst>
                                            <p:cond delay="0"/>
                                          </p:stCondLst>
                                        </p:cTn>
                                        <p:tgtEl>
                                          <p:spTgt spid="105"/>
                                        </p:tgtEl>
                                        <p:attrNameLst>
                                          <p:attrName>style.visibility</p:attrName>
                                        </p:attrNameLst>
                                      </p:cBhvr>
                                      <p:to>
                                        <p:strVal val="visible"/>
                                      </p:to>
                                    </p:set>
                                    <p:anim calcmode="discrete" valueType="clr">
                                      <p:cBhvr override="childStyle">
                                        <p:cTn id="251" dur="50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252" dur="500"/>
                                        <p:tgtEl>
                                          <p:spTgt spid="105"/>
                                        </p:tgtEl>
                                        <p:attrNameLst>
                                          <p:attrName>fillcolor</p:attrName>
                                        </p:attrNameLst>
                                      </p:cBhvr>
                                      <p:tavLst>
                                        <p:tav tm="0">
                                          <p:val>
                                            <p:clrVal>
                                              <a:schemeClr val="accent2"/>
                                            </p:clrVal>
                                          </p:val>
                                        </p:tav>
                                        <p:tav tm="50000">
                                          <p:val>
                                            <p:clrVal>
                                              <a:schemeClr val="hlink"/>
                                            </p:clrVal>
                                          </p:val>
                                        </p:tav>
                                      </p:tavLst>
                                    </p:anim>
                                    <p:set>
                                      <p:cBhvr>
                                        <p:cTn id="253" dur="500"/>
                                        <p:tgtEl>
                                          <p:spTgt spid="1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53" grpId="0" animBg="1"/>
      <p:bldP spid="54" grpId="0" animBg="1"/>
      <p:bldP spid="78" grpId="0"/>
      <p:bldP spid="79" grpId="0"/>
      <p:bldP spid="104" grpId="0" animBg="1"/>
      <p:bldP spid="10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76400" y="-89495"/>
            <a:ext cx="5791200" cy="638175"/>
          </a:xfrm>
          <a:prstGeom prst="rect">
            <a:avLst/>
          </a:prstGeom>
          <a:noFill/>
          <a:ln w="9525">
            <a:noFill/>
            <a:miter lim="800000"/>
            <a:headEnd/>
            <a:tailEnd/>
          </a:ln>
        </p:spPr>
      </p:pic>
      <p:sp>
        <p:nvSpPr>
          <p:cNvPr id="3" name="CasellaDiTesto 2"/>
          <p:cNvSpPr txBox="1"/>
          <p:nvPr/>
        </p:nvSpPr>
        <p:spPr>
          <a:xfrm>
            <a:off x="1043608" y="764704"/>
            <a:ext cx="1317220" cy="369332"/>
          </a:xfrm>
          <a:prstGeom prst="rect">
            <a:avLst/>
          </a:prstGeom>
          <a:noFill/>
        </p:spPr>
        <p:txBody>
          <a:bodyPr wrap="none" rtlCol="0">
            <a:spAutoFit/>
          </a:bodyPr>
          <a:lstStyle/>
          <a:p>
            <a:r>
              <a:rPr lang="it-IT" dirty="0" smtClean="0"/>
              <a:t>definizione</a:t>
            </a:r>
            <a:endParaRPr lang="it-IT" dirty="0"/>
          </a:p>
        </p:txBody>
      </p:sp>
      <p:pic>
        <p:nvPicPr>
          <p:cNvPr id="5123" name="Picture 3"/>
          <p:cNvPicPr>
            <a:picLocks noChangeAspect="1" noChangeArrowheads="1"/>
          </p:cNvPicPr>
          <p:nvPr/>
        </p:nvPicPr>
        <p:blipFill>
          <a:blip r:embed="rId3" cstate="print"/>
          <a:srcRect/>
          <a:stretch>
            <a:fillRect/>
          </a:stretch>
        </p:blipFill>
        <p:spPr bwMode="auto">
          <a:xfrm>
            <a:off x="0" y="476672"/>
            <a:ext cx="3960440" cy="2259211"/>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0" y="2636912"/>
            <a:ext cx="4953000" cy="25908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0" y="5105400"/>
            <a:ext cx="4581525" cy="1752600"/>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4427984" y="2451745"/>
            <a:ext cx="2085975" cy="257175"/>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3995936" y="1659657"/>
            <a:ext cx="3448050" cy="742950"/>
          </a:xfrm>
          <a:prstGeom prst="rect">
            <a:avLst/>
          </a:prstGeom>
          <a:noFill/>
          <a:ln w="9525">
            <a:noFill/>
            <a:miter lim="800000"/>
            <a:headEnd/>
            <a:tailEnd/>
          </a:ln>
        </p:spPr>
      </p:pic>
      <p:pic>
        <p:nvPicPr>
          <p:cNvPr id="5128" name="Picture 8"/>
          <p:cNvPicPr>
            <a:picLocks noChangeAspect="1" noChangeArrowheads="1"/>
          </p:cNvPicPr>
          <p:nvPr/>
        </p:nvPicPr>
        <p:blipFill>
          <a:blip r:embed="rId8" cstate="print"/>
          <a:srcRect/>
          <a:stretch>
            <a:fillRect/>
          </a:stretch>
        </p:blipFill>
        <p:spPr bwMode="auto">
          <a:xfrm>
            <a:off x="4000847" y="908720"/>
            <a:ext cx="3019425" cy="314325"/>
          </a:xfrm>
          <a:prstGeom prst="rect">
            <a:avLst/>
          </a:prstGeom>
          <a:noFill/>
          <a:ln w="9525">
            <a:noFill/>
            <a:miter lim="800000"/>
            <a:headEnd/>
            <a:tailEnd/>
          </a:ln>
        </p:spPr>
      </p:pic>
      <p:pic>
        <p:nvPicPr>
          <p:cNvPr id="5129" name="Picture 9"/>
          <p:cNvPicPr>
            <a:picLocks noChangeAspect="1" noChangeArrowheads="1"/>
          </p:cNvPicPr>
          <p:nvPr/>
        </p:nvPicPr>
        <p:blipFill>
          <a:blip r:embed="rId9" cstate="print"/>
          <a:srcRect/>
          <a:stretch>
            <a:fillRect/>
          </a:stretch>
        </p:blipFill>
        <p:spPr bwMode="auto">
          <a:xfrm>
            <a:off x="5868144" y="2132856"/>
            <a:ext cx="952500" cy="276225"/>
          </a:xfrm>
          <a:prstGeom prst="rect">
            <a:avLst/>
          </a:prstGeom>
          <a:noFill/>
          <a:ln w="9525">
            <a:noFill/>
            <a:miter lim="800000"/>
            <a:headEnd/>
            <a:tailEnd/>
          </a:ln>
        </p:spPr>
      </p:pic>
      <p:pic>
        <p:nvPicPr>
          <p:cNvPr id="5130" name="Picture 10"/>
          <p:cNvPicPr>
            <a:picLocks noChangeAspect="1" noChangeArrowheads="1"/>
          </p:cNvPicPr>
          <p:nvPr/>
        </p:nvPicPr>
        <p:blipFill>
          <a:blip r:embed="rId10" cstate="print"/>
          <a:srcRect/>
          <a:stretch>
            <a:fillRect/>
          </a:stretch>
        </p:blipFill>
        <p:spPr bwMode="auto">
          <a:xfrm>
            <a:off x="4644008" y="2780928"/>
            <a:ext cx="3171825" cy="295275"/>
          </a:xfrm>
          <a:prstGeom prst="rect">
            <a:avLst/>
          </a:prstGeom>
          <a:noFill/>
          <a:ln w="9525">
            <a:noFill/>
            <a:miter lim="800000"/>
            <a:headEnd/>
            <a:tailEnd/>
          </a:ln>
        </p:spPr>
      </p:pic>
      <p:pic>
        <p:nvPicPr>
          <p:cNvPr id="5131" name="Picture 11"/>
          <p:cNvPicPr>
            <a:picLocks noChangeAspect="1" noChangeArrowheads="1"/>
          </p:cNvPicPr>
          <p:nvPr/>
        </p:nvPicPr>
        <p:blipFill>
          <a:blip r:embed="rId11" cstate="print"/>
          <a:srcRect/>
          <a:stretch>
            <a:fillRect/>
          </a:stretch>
        </p:blipFill>
        <p:spPr bwMode="auto">
          <a:xfrm>
            <a:off x="7573466" y="2780928"/>
            <a:ext cx="742950" cy="295275"/>
          </a:xfrm>
          <a:prstGeom prst="rect">
            <a:avLst/>
          </a:prstGeom>
          <a:noFill/>
          <a:ln w="9525">
            <a:noFill/>
            <a:miter lim="800000"/>
            <a:headEnd/>
            <a:tailEnd/>
          </a:ln>
        </p:spPr>
      </p:pic>
      <p:pic>
        <p:nvPicPr>
          <p:cNvPr id="5132" name="Picture 12"/>
          <p:cNvPicPr>
            <a:picLocks noChangeAspect="1" noChangeArrowheads="1"/>
          </p:cNvPicPr>
          <p:nvPr/>
        </p:nvPicPr>
        <p:blipFill>
          <a:blip r:embed="rId12" cstate="print"/>
          <a:srcRect/>
          <a:stretch>
            <a:fillRect/>
          </a:stretch>
        </p:blipFill>
        <p:spPr bwMode="auto">
          <a:xfrm>
            <a:off x="4838700" y="3068960"/>
            <a:ext cx="430530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44824"/>
            <a:ext cx="9038372" cy="1015663"/>
          </a:xfrm>
          <a:prstGeom prst="rect">
            <a:avLst/>
          </a:prstGeom>
          <a:noFill/>
        </p:spPr>
        <p:txBody>
          <a:bodyPr wrap="none" rtlCol="0">
            <a:spAutoFit/>
          </a:bodyPr>
          <a:lstStyle/>
          <a:p>
            <a:r>
              <a:rPr lang="it-IT" sz="6000" b="1" dirty="0" smtClean="0">
                <a:solidFill>
                  <a:srgbClr val="0070C0"/>
                </a:solidFill>
              </a:rPr>
              <a:t>LA VENA </a:t>
            </a:r>
            <a:r>
              <a:rPr lang="it-IT" sz="6000" b="1" dirty="0" err="1" smtClean="0">
                <a:solidFill>
                  <a:srgbClr val="0070C0"/>
                </a:solidFill>
              </a:rPr>
              <a:t>DI</a:t>
            </a:r>
            <a:r>
              <a:rPr lang="it-IT" sz="6000" b="1" dirty="0" smtClean="0">
                <a:solidFill>
                  <a:srgbClr val="0070C0"/>
                </a:solidFill>
              </a:rPr>
              <a:t> GIACOMINI</a:t>
            </a:r>
            <a:endParaRPr lang="it-IT" sz="6000" b="1" dirty="0">
              <a:solidFill>
                <a:srgbClr val="0070C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268760"/>
            <a:ext cx="6118021" cy="1015663"/>
          </a:xfrm>
          <a:prstGeom prst="rect">
            <a:avLst/>
          </a:prstGeom>
          <a:noFill/>
        </p:spPr>
        <p:txBody>
          <a:bodyPr wrap="none" rtlCol="0">
            <a:spAutoFit/>
          </a:bodyPr>
          <a:lstStyle/>
          <a:p>
            <a:r>
              <a:rPr lang="it-IT" sz="6000" b="1" dirty="0" smtClean="0">
                <a:solidFill>
                  <a:srgbClr val="0070C0"/>
                </a:solidFill>
              </a:rPr>
              <a:t>TIPI </a:t>
            </a:r>
            <a:r>
              <a:rPr lang="it-IT" sz="6000" b="1" dirty="0" err="1" smtClean="0">
                <a:solidFill>
                  <a:srgbClr val="0070C0"/>
                </a:solidFill>
              </a:rPr>
              <a:t>DI</a:t>
            </a:r>
            <a:r>
              <a:rPr lang="it-IT" sz="6000" b="1" dirty="0" smtClean="0">
                <a:solidFill>
                  <a:srgbClr val="0070C0"/>
                </a:solidFill>
              </a:rPr>
              <a:t> SHUNTS</a:t>
            </a:r>
            <a:endParaRPr lang="it-IT" sz="6000" b="1" dirty="0">
              <a:solidFill>
                <a:srgbClr val="0070C0"/>
              </a:solidFill>
            </a:endParaRPr>
          </a:p>
        </p:txBody>
      </p:sp>
      <p:sp>
        <p:nvSpPr>
          <p:cNvPr id="4" name="CasellaDiTesto 3"/>
          <p:cNvSpPr txBox="1"/>
          <p:nvPr/>
        </p:nvSpPr>
        <p:spPr>
          <a:xfrm>
            <a:off x="899592" y="2924944"/>
            <a:ext cx="5664243" cy="1015663"/>
          </a:xfrm>
          <a:prstGeom prst="rect">
            <a:avLst/>
          </a:prstGeom>
          <a:noFill/>
        </p:spPr>
        <p:txBody>
          <a:bodyPr wrap="none" rtlCol="0">
            <a:spAutoFit/>
          </a:bodyPr>
          <a:lstStyle/>
          <a:p>
            <a:r>
              <a:rPr lang="it-IT" sz="6000" b="1" dirty="0" smtClean="0">
                <a:solidFill>
                  <a:srgbClr val="0070C0"/>
                </a:solidFill>
              </a:rPr>
              <a:t>SHUNTS MISTI</a:t>
            </a:r>
            <a:endParaRPr lang="it-IT" sz="6000" b="1" dirty="0">
              <a:solidFill>
                <a:srgbClr val="0070C0"/>
              </a:solidFill>
            </a:endParaRPr>
          </a:p>
        </p:txBody>
      </p:sp>
      <p:sp>
        <p:nvSpPr>
          <p:cNvPr id="5" name="CasellaDiTesto 4"/>
          <p:cNvSpPr txBox="1"/>
          <p:nvPr/>
        </p:nvSpPr>
        <p:spPr>
          <a:xfrm>
            <a:off x="0" y="4437112"/>
            <a:ext cx="9038372" cy="1015663"/>
          </a:xfrm>
          <a:prstGeom prst="rect">
            <a:avLst/>
          </a:prstGeom>
          <a:noFill/>
        </p:spPr>
        <p:txBody>
          <a:bodyPr wrap="none" rtlCol="0">
            <a:spAutoFit/>
          </a:bodyPr>
          <a:lstStyle/>
          <a:p>
            <a:r>
              <a:rPr lang="it-IT" sz="6000" b="1" dirty="0" smtClean="0">
                <a:solidFill>
                  <a:srgbClr val="0070C0"/>
                </a:solidFill>
              </a:rPr>
              <a:t>LA VENA </a:t>
            </a:r>
            <a:r>
              <a:rPr lang="it-IT" sz="6000" b="1" dirty="0" err="1" smtClean="0">
                <a:solidFill>
                  <a:srgbClr val="0070C0"/>
                </a:solidFill>
              </a:rPr>
              <a:t>DI</a:t>
            </a:r>
            <a:r>
              <a:rPr lang="it-IT" sz="6000" b="1" dirty="0" smtClean="0">
                <a:solidFill>
                  <a:srgbClr val="0070C0"/>
                </a:solidFill>
              </a:rPr>
              <a:t> GIACOMINI</a:t>
            </a:r>
            <a:endParaRPr lang="it-IT" sz="6000" b="1" dirty="0">
              <a:solidFill>
                <a:srgbClr val="0070C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620688"/>
            <a:ext cx="3281668" cy="1015663"/>
          </a:xfrm>
          <a:prstGeom prst="rect">
            <a:avLst/>
          </a:prstGeom>
          <a:noFill/>
        </p:spPr>
        <p:txBody>
          <a:bodyPr wrap="none" rtlCol="0">
            <a:spAutoFit/>
          </a:bodyPr>
          <a:lstStyle/>
          <a:p>
            <a:r>
              <a:rPr lang="it-IT" sz="6000" b="1" dirty="0" smtClean="0">
                <a:solidFill>
                  <a:srgbClr val="0070C0"/>
                </a:solidFill>
              </a:rPr>
              <a:t>SHUNTS</a:t>
            </a:r>
            <a:endParaRPr lang="it-IT" sz="6000" b="1" dirty="0">
              <a:solidFill>
                <a:srgbClr val="0070C0"/>
              </a:solidFill>
            </a:endParaRPr>
          </a:p>
        </p:txBody>
      </p:sp>
      <p:sp>
        <p:nvSpPr>
          <p:cNvPr id="4" name="CasellaDiTesto 3"/>
          <p:cNvSpPr txBox="1"/>
          <p:nvPr/>
        </p:nvSpPr>
        <p:spPr>
          <a:xfrm>
            <a:off x="683568" y="1916832"/>
            <a:ext cx="7611507" cy="1323439"/>
          </a:xfrm>
          <a:prstGeom prst="rect">
            <a:avLst/>
          </a:prstGeom>
          <a:noFill/>
        </p:spPr>
        <p:txBody>
          <a:bodyPr wrap="none" rtlCol="0">
            <a:spAutoFit/>
          </a:bodyPr>
          <a:lstStyle/>
          <a:p>
            <a:r>
              <a:rPr lang="it-IT" sz="4000" b="1" dirty="0" smtClean="0">
                <a:solidFill>
                  <a:srgbClr val="0070C0"/>
                </a:solidFill>
              </a:rPr>
              <a:t>TIPOLOGIE EMODINAMICHE </a:t>
            </a:r>
          </a:p>
          <a:p>
            <a:r>
              <a:rPr lang="it-IT" sz="4000" b="1" dirty="0" smtClean="0">
                <a:solidFill>
                  <a:srgbClr val="0070C0"/>
                </a:solidFill>
              </a:rPr>
              <a:t>                   (SH 1, 2, 1+2…..)</a:t>
            </a:r>
            <a:endParaRPr lang="it-IT" sz="4000" b="1" dirty="0">
              <a:solidFill>
                <a:srgbClr val="0070C0"/>
              </a:solidFill>
            </a:endParaRPr>
          </a:p>
        </p:txBody>
      </p:sp>
      <p:sp>
        <p:nvSpPr>
          <p:cNvPr id="6" name="CasellaDiTesto 5"/>
          <p:cNvSpPr txBox="1"/>
          <p:nvPr/>
        </p:nvSpPr>
        <p:spPr>
          <a:xfrm>
            <a:off x="683568" y="3501008"/>
            <a:ext cx="7038722" cy="2308324"/>
          </a:xfrm>
          <a:prstGeom prst="rect">
            <a:avLst/>
          </a:prstGeom>
          <a:noFill/>
        </p:spPr>
        <p:txBody>
          <a:bodyPr wrap="none" rtlCol="0">
            <a:spAutoFit/>
          </a:bodyPr>
          <a:lstStyle/>
          <a:p>
            <a:r>
              <a:rPr lang="it-IT" sz="4000" b="1" dirty="0" smtClean="0">
                <a:solidFill>
                  <a:srgbClr val="0070C0"/>
                </a:solidFill>
              </a:rPr>
              <a:t>TIPOLOGIE CLINICHE</a:t>
            </a:r>
          </a:p>
          <a:p>
            <a:r>
              <a:rPr lang="it-IT" sz="4000" b="1" dirty="0" smtClean="0">
                <a:solidFill>
                  <a:srgbClr val="0070C0"/>
                </a:solidFill>
              </a:rPr>
              <a:t>	</a:t>
            </a:r>
            <a:r>
              <a:rPr lang="it-IT" sz="3200" b="1" dirty="0" smtClean="0">
                <a:solidFill>
                  <a:srgbClr val="0070C0"/>
                </a:solidFill>
              </a:rPr>
              <a:t>a livello inguinale: CROSSE S-F</a:t>
            </a:r>
          </a:p>
          <a:p>
            <a:r>
              <a:rPr lang="it-IT" sz="3200" b="1" dirty="0" smtClean="0">
                <a:solidFill>
                  <a:srgbClr val="0070C0"/>
                </a:solidFill>
              </a:rPr>
              <a:t>					PALMA</a:t>
            </a:r>
          </a:p>
          <a:p>
            <a:r>
              <a:rPr lang="it-IT" sz="3200" b="1" dirty="0" smtClean="0">
                <a:solidFill>
                  <a:srgbClr val="0070C0"/>
                </a:solidFill>
              </a:rPr>
              <a:t>	a livello popliteo:   GIACOMINI</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66800" y="457200"/>
            <a:ext cx="6858000" cy="923330"/>
          </a:xfrm>
          <a:prstGeom prst="rect">
            <a:avLst/>
          </a:prstGeom>
          <a:noFill/>
          <a:ln w="9525">
            <a:noFill/>
            <a:miter lim="800000"/>
            <a:headEnd/>
            <a:tailEnd/>
          </a:ln>
          <a:effectLst/>
        </p:spPr>
        <p:txBody>
          <a:bodyPr>
            <a:spAutoFit/>
          </a:bodyPr>
          <a:lstStyle/>
          <a:p>
            <a:pPr algn="ctr">
              <a:spcBef>
                <a:spcPct val="50000"/>
              </a:spcBef>
            </a:pPr>
            <a:r>
              <a:rPr lang="fr-FR" sz="5400" b="1" dirty="0" smtClean="0">
                <a:solidFill>
                  <a:srgbClr val="FF0000"/>
                </a:solidFill>
              </a:rPr>
              <a:t>LE VARICI</a:t>
            </a:r>
            <a:endParaRPr lang="fr-FR" sz="5400" b="1" dirty="0">
              <a:solidFill>
                <a:srgbClr val="FF0000"/>
              </a:solidFill>
            </a:endParaRPr>
          </a:p>
        </p:txBody>
      </p:sp>
      <p:sp>
        <p:nvSpPr>
          <p:cNvPr id="3" name="CasellaDiTesto 2"/>
          <p:cNvSpPr txBox="1"/>
          <p:nvPr/>
        </p:nvSpPr>
        <p:spPr>
          <a:xfrm>
            <a:off x="251520" y="1988840"/>
            <a:ext cx="5020990" cy="523220"/>
          </a:xfrm>
          <a:prstGeom prst="rect">
            <a:avLst/>
          </a:prstGeom>
          <a:noFill/>
        </p:spPr>
        <p:txBody>
          <a:bodyPr wrap="none" rtlCol="0">
            <a:spAutoFit/>
          </a:bodyPr>
          <a:lstStyle/>
          <a:p>
            <a:r>
              <a:rPr lang="fr-FR" sz="2800" b="1" dirty="0" smtClean="0">
                <a:solidFill>
                  <a:srgbClr val="FF0000"/>
                </a:solidFill>
              </a:rPr>
              <a:t>Sono </a:t>
            </a:r>
            <a:r>
              <a:rPr lang="fr-FR" sz="2800" b="1" dirty="0" err="1" smtClean="0">
                <a:solidFill>
                  <a:srgbClr val="FF0000"/>
                </a:solidFill>
              </a:rPr>
              <a:t>vene</a:t>
            </a:r>
            <a:r>
              <a:rPr lang="fr-FR" sz="2800" b="1" dirty="0" smtClean="0">
                <a:solidFill>
                  <a:srgbClr val="FF0000"/>
                </a:solidFill>
              </a:rPr>
              <a:t> </a:t>
            </a:r>
            <a:r>
              <a:rPr lang="fr-FR" sz="2800" b="1" dirty="0" err="1" smtClean="0">
                <a:solidFill>
                  <a:srgbClr val="FF0000"/>
                </a:solidFill>
              </a:rPr>
              <a:t>dilatate</a:t>
            </a:r>
            <a:r>
              <a:rPr lang="fr-FR" sz="2800" b="1" dirty="0" smtClean="0">
                <a:solidFill>
                  <a:srgbClr val="FF0000"/>
                </a:solidFill>
              </a:rPr>
              <a:t> e </a:t>
            </a:r>
            <a:r>
              <a:rPr lang="fr-FR" sz="2800" b="1" dirty="0" err="1" smtClean="0">
                <a:solidFill>
                  <a:srgbClr val="FF0000"/>
                </a:solidFill>
              </a:rPr>
              <a:t>tortuose</a:t>
            </a:r>
            <a:endParaRPr lang="fr-FR" sz="2800" b="1" dirty="0" smtClean="0">
              <a:solidFill>
                <a:srgbClr val="FF0000"/>
              </a:solidFill>
            </a:endParaRPr>
          </a:p>
        </p:txBody>
      </p:sp>
      <p:sp>
        <p:nvSpPr>
          <p:cNvPr id="5" name="CasellaDiTesto 4"/>
          <p:cNvSpPr txBox="1"/>
          <p:nvPr/>
        </p:nvSpPr>
        <p:spPr>
          <a:xfrm>
            <a:off x="251520" y="2636912"/>
            <a:ext cx="6673686" cy="954107"/>
          </a:xfrm>
          <a:prstGeom prst="rect">
            <a:avLst/>
          </a:prstGeom>
          <a:noFill/>
        </p:spPr>
        <p:txBody>
          <a:bodyPr wrap="none" rtlCol="0">
            <a:spAutoFit/>
          </a:bodyPr>
          <a:lstStyle/>
          <a:p>
            <a:r>
              <a:rPr lang="fr-FR" sz="2800" b="1" dirty="0" err="1" smtClean="0">
                <a:solidFill>
                  <a:srgbClr val="FF0000"/>
                </a:solidFill>
              </a:rPr>
              <a:t>Interessano</a:t>
            </a:r>
            <a:r>
              <a:rPr lang="fr-FR" sz="2800" b="1" dirty="0" smtClean="0">
                <a:solidFill>
                  <a:srgbClr val="FF0000"/>
                </a:solidFill>
              </a:rPr>
              <a:t>  il </a:t>
            </a:r>
            <a:r>
              <a:rPr lang="fr-FR" sz="2800" b="1" dirty="0" err="1" smtClean="0">
                <a:solidFill>
                  <a:srgbClr val="FF0000"/>
                </a:solidFill>
              </a:rPr>
              <a:t>circolo</a:t>
            </a:r>
            <a:r>
              <a:rPr lang="fr-FR" sz="2800" b="1" dirty="0" smtClean="0">
                <a:solidFill>
                  <a:srgbClr val="FF0000"/>
                </a:solidFill>
              </a:rPr>
              <a:t> </a:t>
            </a:r>
            <a:r>
              <a:rPr lang="fr-FR" sz="2800" b="1" dirty="0" err="1" smtClean="0">
                <a:solidFill>
                  <a:srgbClr val="FF0000"/>
                </a:solidFill>
              </a:rPr>
              <a:t>supericiale</a:t>
            </a:r>
            <a:endParaRPr lang="fr-FR" sz="2800" b="1" dirty="0" smtClean="0">
              <a:solidFill>
                <a:srgbClr val="FF0000"/>
              </a:solidFill>
            </a:endParaRPr>
          </a:p>
          <a:p>
            <a:r>
              <a:rPr lang="fr-FR" sz="2800" b="1" dirty="0" smtClean="0">
                <a:solidFill>
                  <a:srgbClr val="FF0000"/>
                </a:solidFill>
              </a:rPr>
              <a:t>	 </a:t>
            </a:r>
            <a:r>
              <a:rPr lang="fr-FR" b="1" dirty="0" smtClean="0">
                <a:solidFill>
                  <a:srgbClr val="FF0000"/>
                </a:solidFill>
              </a:rPr>
              <a:t>(non </a:t>
            </a:r>
            <a:r>
              <a:rPr lang="fr-FR" b="1" dirty="0" err="1" smtClean="0">
                <a:solidFill>
                  <a:srgbClr val="FF0000"/>
                </a:solidFill>
              </a:rPr>
              <a:t>protetto</a:t>
            </a:r>
            <a:r>
              <a:rPr lang="fr-FR" b="1" dirty="0" smtClean="0">
                <a:solidFill>
                  <a:srgbClr val="FF0000"/>
                </a:solidFill>
              </a:rPr>
              <a:t> da masse </a:t>
            </a:r>
            <a:r>
              <a:rPr lang="fr-FR" b="1" dirty="0" err="1" smtClean="0">
                <a:solidFill>
                  <a:srgbClr val="FF0000"/>
                </a:solidFill>
              </a:rPr>
              <a:t>muscolari</a:t>
            </a:r>
            <a:r>
              <a:rPr lang="fr-FR" b="1" dirty="0" smtClean="0">
                <a:solidFill>
                  <a:srgbClr val="FF0000"/>
                </a:solidFill>
              </a:rPr>
              <a:t> o da </a:t>
            </a:r>
            <a:r>
              <a:rPr lang="fr-FR" b="1" dirty="0" err="1" smtClean="0">
                <a:solidFill>
                  <a:srgbClr val="FF0000"/>
                </a:solidFill>
              </a:rPr>
              <a:t>aponevrosi</a:t>
            </a:r>
            <a:r>
              <a:rPr lang="fr-FR" b="1" dirty="0" smtClean="0">
                <a:solidFill>
                  <a:srgbClr val="FF0000"/>
                </a:solidFill>
              </a:rPr>
              <a:t>)</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00173 -0.01319 L 0.00226 -0.63752 " pathEditMode="relative" rAng="0" ptsTypes="AA">
                                      <p:cBhvr>
                                        <p:cTn id="32" dur="2000" fill="hold"/>
                                        <p:tgtEl>
                                          <p:spTgt spid="68"/>
                                        </p:tgtEl>
                                        <p:attrNameLst>
                                          <p:attrName>ppt_x</p:attrName>
                                          <p:attrName>ppt_y</p:attrName>
                                        </p:attrNameLst>
                                      </p:cBhvr>
                                      <p:rCtr x="2" y="-312"/>
                                    </p:animMotion>
                                  </p:childTnLst>
                                </p:cTn>
                              </p:par>
                              <p:par>
                                <p:cTn id="33" presetID="64" presetClass="path" presetSubtype="0" accel="50000" decel="50000" fill="hold" grpId="1" nodeType="withEffect">
                                  <p:stCondLst>
                                    <p:cond delay="0"/>
                                  </p:stCondLst>
                                  <p:childTnLst>
                                    <p:animMotion origin="layout" path="M -0.01754 -0.02361 L -0.02934 -0.7007 " pathEditMode="relative" rAng="0" ptsTypes="AA">
                                      <p:cBhvr>
                                        <p:cTn id="34" dur="2000" fill="hold"/>
                                        <p:tgtEl>
                                          <p:spTgt spid="63"/>
                                        </p:tgtEl>
                                        <p:attrNameLst>
                                          <p:attrName>ppt_x</p:attrName>
                                          <p:attrName>ppt_y</p:attrName>
                                        </p:attrNameLst>
                                      </p:cBhvr>
                                      <p:rCtr x="-6" y="-33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0.00105 -0.01111 L 0.00869 -0.5177 L 0.00869 -0.49919 " pathEditMode="relative" rAng="0" ptsTypes="AAA">
                                      <p:cBhvr>
                                        <p:cTn id="47" dur="2000" fill="hold"/>
                                        <p:tgtEl>
                                          <p:spTgt spid="62"/>
                                        </p:tgtEl>
                                        <p:attrNameLst>
                                          <p:attrName>ppt_x</p:attrName>
                                          <p:attrName>ppt_y</p:attrName>
                                        </p:attrNameLst>
                                      </p:cBhvr>
                                      <p:rCtr x="4" y="-253"/>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2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2000" fill="hold"/>
                                        <p:tgtEl>
                                          <p:spTgt spid="67"/>
                                        </p:tgtEl>
                                        <p:attrNameLst>
                                          <p:attrName>ppt_x</p:attrName>
                                          <p:attrName>ppt_y</p:attrName>
                                        </p:attrNameLst>
                                      </p:cBhvr>
                                      <p:rCtr x="-95" y="-130"/>
                                    </p:animMotion>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ntr" presetSubtype="0"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3000"/>
                                        <p:tgtEl>
                                          <p:spTgt spid="2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3000"/>
                                        <p:tgtEl>
                                          <p:spTgt spid="27"/>
                                        </p:tgtEl>
                                      </p:cBhvr>
                                    </p:animEffect>
                                  </p:childTnLst>
                                </p:cTn>
                              </p:par>
                              <p:par>
                                <p:cTn id="156" presetID="35" presetClass="path" presetSubtype="0" accel="50000" decel="50000" fill="hold" grpId="1" nodeType="withEffect">
                                  <p:stCondLst>
                                    <p:cond delay="0"/>
                                  </p:stCondLst>
                                  <p:childTnLst>
                                    <p:animMotion origin="layout" path="M 0.10417 0 L -0.0875 0 " pathEditMode="relative" rAng="0" ptsTypes="AA">
                                      <p:cBhvr>
                                        <p:cTn id="157" dur="3000" fill="hold"/>
                                        <p:tgtEl>
                                          <p:spTgt spid="27"/>
                                        </p:tgtEl>
                                        <p:attrNameLst>
                                          <p:attrName>ppt_x</p:attrName>
                                          <p:attrName>ppt_y</p:attrName>
                                        </p:attrNameLst>
                                      </p:cBhvr>
                                      <p:rCtr x="-96" y="0"/>
                                    </p:animMotion>
                                  </p:childTnLst>
                                </p:cTn>
                              </p:par>
                              <p:par>
                                <p:cTn id="158" presetID="35" presetClass="path" presetSubtype="0" accel="50000" decel="50000" fill="hold" grpId="1" nodeType="withEffect">
                                  <p:stCondLst>
                                    <p:cond delay="0"/>
                                  </p:stCondLst>
                                  <p:childTnLst>
                                    <p:animMotion origin="layout" path="M -1.11111E-6 2.48844E-6 L -0.175 0.00162 " pathEditMode="relative" rAng="0" ptsTypes="AA">
                                      <p:cBhvr>
                                        <p:cTn id="159" dur="3000" fill="hold"/>
                                        <p:tgtEl>
                                          <p:spTgt spid="29"/>
                                        </p:tgtEl>
                                        <p:attrNameLst>
                                          <p:attrName>ppt_x</p:attrName>
                                          <p:attrName>ppt_y</p:attrName>
                                        </p:attrNameLst>
                                      </p:cBhvr>
                                      <p:rCtr x="-87" y="1"/>
                                    </p:animMotion>
                                  </p:childTnLst>
                                </p:cTn>
                              </p:par>
                              <p:par>
                                <p:cTn id="160" presetID="10" presetClass="exit" presetSubtype="0" fill="hold" grpId="0" nodeType="withEffect">
                                  <p:stCondLst>
                                    <p:cond delay="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51"/>
                                        </p:tgtEl>
                                      </p:cBhvr>
                                    </p:animEffect>
                                    <p:set>
                                      <p:cBhvr>
                                        <p:cTn id="165" dur="1" fill="hold">
                                          <p:stCondLst>
                                            <p:cond delay="1999"/>
                                          </p:stCondLst>
                                        </p:cTn>
                                        <p:tgtEl>
                                          <p:spTgt spid="5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20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2000"/>
                                        <p:tgtEl>
                                          <p:spTgt spid="77"/>
                                        </p:tgtEl>
                                      </p:cBhvr>
                                    </p:animEffect>
                                  </p:childTnLst>
                                </p:cTn>
                              </p:par>
                              <p:par>
                                <p:cTn id="172" presetID="10" presetClass="exit" presetSubtype="0" fill="hold" grpId="1" nodeType="withEffect">
                                  <p:stCondLst>
                                    <p:cond delay="0"/>
                                  </p:stCondLst>
                                  <p:childTnLst>
                                    <p:animEffect transition="out" filter="fade">
                                      <p:cBhvr>
                                        <p:cTn id="173" dur="3000"/>
                                        <p:tgtEl>
                                          <p:spTgt spid="38"/>
                                        </p:tgtEl>
                                      </p:cBhvr>
                                    </p:animEffect>
                                    <p:set>
                                      <p:cBhvr>
                                        <p:cTn id="174" dur="1" fill="hold">
                                          <p:stCondLst>
                                            <p:cond delay="2999"/>
                                          </p:stCondLst>
                                        </p:cTn>
                                        <p:tgtEl>
                                          <p:spTgt spid="3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3000"/>
                                        <p:tgtEl>
                                          <p:spTgt spid="37"/>
                                        </p:tgtEl>
                                      </p:cBhvr>
                                    </p:animEffect>
                                    <p:set>
                                      <p:cBhvr>
                                        <p:cTn id="177" dur="1" fill="hold">
                                          <p:stCondLst>
                                            <p:cond delay="2999"/>
                                          </p:stCondLst>
                                        </p:cTn>
                                        <p:tgtEl>
                                          <p:spTgt spid="37"/>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3000"/>
                                        <p:tgtEl>
                                          <p:spTgt spid="4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fade">
                                      <p:cBhvr>
                                        <p:cTn id="183" dur="2000"/>
                                        <p:tgtEl>
                                          <p:spTgt spid="44"/>
                                        </p:tgtEl>
                                      </p:cBhvr>
                                    </p:animEffect>
                                  </p:childTnLst>
                                </p:cTn>
                              </p:par>
                              <p:par>
                                <p:cTn id="184" presetID="10" presetClass="exit" presetSubtype="0" fill="hold" grpId="1" nodeType="withEffect">
                                  <p:stCondLst>
                                    <p:cond delay="0"/>
                                  </p:stCondLst>
                                  <p:childTnLst>
                                    <p:animEffect transition="out" filter="fade">
                                      <p:cBhvr>
                                        <p:cTn id="185" dur="3000"/>
                                        <p:tgtEl>
                                          <p:spTgt spid="35"/>
                                        </p:tgtEl>
                                      </p:cBhvr>
                                    </p:animEffect>
                                    <p:set>
                                      <p:cBhvr>
                                        <p:cTn id="186" dur="1" fill="hold">
                                          <p:stCondLst>
                                            <p:cond delay="2999"/>
                                          </p:stCondLst>
                                        </p:cTn>
                                        <p:tgtEl>
                                          <p:spTgt spid="3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0"/>
                                        <p:tgtEl>
                                          <p:spTgt spid="43"/>
                                        </p:tgtEl>
                                      </p:cBhvr>
                                    </p:animEffect>
                                    <p:set>
                                      <p:cBhvr>
                                        <p:cTn id="189" dur="1" fill="hold">
                                          <p:stCondLst>
                                            <p:cond delay="2999"/>
                                          </p:stCondLst>
                                        </p:cTn>
                                        <p:tgtEl>
                                          <p:spTgt spid="43"/>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3000"/>
                                        <p:tgtEl>
                                          <p:spTgt spid="4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3000"/>
                                        <p:tgtEl>
                                          <p:spTgt spid="39"/>
                                        </p:tgtEl>
                                      </p:cBhvr>
                                    </p:animEffect>
                                  </p:childTnLst>
                                </p:cTn>
                              </p:par>
                              <p:par>
                                <p:cTn id="196" presetID="10" presetClass="entr" presetSubtype="0" fill="hold"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3000"/>
                                        <p:tgtEl>
                                          <p:spTgt spid="44"/>
                                        </p:tgtEl>
                                      </p:cBhvr>
                                    </p:animEffect>
                                  </p:childTnLst>
                                </p:cTn>
                              </p:par>
                              <p:par>
                                <p:cTn id="199" presetID="10"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3000"/>
                                        <p:tgtEl>
                                          <p:spTgt spid="45"/>
                                        </p:tgtEl>
                                      </p:cBhvr>
                                    </p:animEffect>
                                  </p:childTnLst>
                                </p:cTn>
                              </p:par>
                              <p:par>
                                <p:cTn id="202" presetID="10" presetClass="exit" presetSubtype="0" fill="hold" nodeType="withEffect">
                                  <p:stCondLst>
                                    <p:cond delay="0"/>
                                  </p:stCondLst>
                                  <p:childTnLst>
                                    <p:animEffect transition="out" filter="fade">
                                      <p:cBhvr>
                                        <p:cTn id="203" dur="3000"/>
                                        <p:tgtEl>
                                          <p:spTgt spid="61"/>
                                        </p:tgtEl>
                                      </p:cBhvr>
                                    </p:animEffect>
                                    <p:set>
                                      <p:cBhvr>
                                        <p:cTn id="204" dur="1" fill="hold">
                                          <p:stCondLst>
                                            <p:cond delay="2999"/>
                                          </p:stCondLst>
                                        </p:cTn>
                                        <p:tgtEl>
                                          <p:spTgt spid="61"/>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3000"/>
                                        <p:tgtEl>
                                          <p:spTgt spid="59"/>
                                        </p:tgtEl>
                                      </p:cBhvr>
                                    </p:animEffect>
                                    <p:set>
                                      <p:cBhvr>
                                        <p:cTn id="207" dur="1" fill="hold">
                                          <p:stCondLst>
                                            <p:cond delay="2999"/>
                                          </p:stCondLst>
                                        </p:cTn>
                                        <p:tgtEl>
                                          <p:spTgt spid="59"/>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3000"/>
                                        <p:tgtEl>
                                          <p:spTgt spid="10"/>
                                        </p:tgtEl>
                                      </p:cBhvr>
                                    </p:animEffect>
                                    <p:set>
                                      <p:cBhvr>
                                        <p:cTn id="210" dur="1" fill="hold">
                                          <p:stCondLst>
                                            <p:cond delay="2999"/>
                                          </p:stCondLst>
                                        </p:cTn>
                                        <p:tgtEl>
                                          <p:spTgt spid="10"/>
                                        </p:tgtEl>
                                        <p:attrNameLst>
                                          <p:attrName>style.visibility</p:attrName>
                                        </p:attrNameLst>
                                      </p:cBhvr>
                                      <p:to>
                                        <p:strVal val="hidden"/>
                                      </p:to>
                                    </p:set>
                                  </p:childTnLst>
                                </p:cTn>
                              </p:par>
                              <p:par>
                                <p:cTn id="211" presetID="22" presetClass="entr" presetSubtype="1" fill="hold" nodeType="withEffect">
                                  <p:stCondLst>
                                    <p:cond delay="0"/>
                                  </p:stCondLst>
                                  <p:childTnLst>
                                    <p:set>
                                      <p:cBhvr>
                                        <p:cTn id="212" dur="1" fill="hold">
                                          <p:stCondLst>
                                            <p:cond delay="0"/>
                                          </p:stCondLst>
                                        </p:cTn>
                                        <p:tgtEl>
                                          <p:spTgt spid="33"/>
                                        </p:tgtEl>
                                        <p:attrNameLst>
                                          <p:attrName>style.visibility</p:attrName>
                                        </p:attrNameLst>
                                      </p:cBhvr>
                                      <p:to>
                                        <p:strVal val="visible"/>
                                      </p:to>
                                    </p:set>
                                    <p:animEffect transition="in" filter="wipe(up)">
                                      <p:cBhvr>
                                        <p:cTn id="213" dur="2000"/>
                                        <p:tgtEl>
                                          <p:spTgt spid="33"/>
                                        </p:tgtEl>
                                      </p:cBhvr>
                                    </p:animEffect>
                                  </p:childTnLst>
                                </p:cTn>
                              </p:par>
                              <p:par>
                                <p:cTn id="214" presetID="22" presetClass="entr" presetSubtype="4" fill="hold" nodeType="with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wipe(down)">
                                      <p:cBhvr>
                                        <p:cTn id="216" dur="1000"/>
                                        <p:tgtEl>
                                          <p:spTgt spid="31"/>
                                        </p:tgtEl>
                                      </p:cBhvr>
                                    </p:animEffect>
                                  </p:childTnLst>
                                </p:cTn>
                              </p:par>
                              <p:par>
                                <p:cTn id="217" presetID="22" presetClass="entr" presetSubtype="4" fill="hold" nodeType="withEffect">
                                  <p:stCondLst>
                                    <p:cond delay="0"/>
                                  </p:stCondLst>
                                  <p:childTnLst>
                                    <p:set>
                                      <p:cBhvr>
                                        <p:cTn id="218" dur="1" fill="hold">
                                          <p:stCondLst>
                                            <p:cond delay="0"/>
                                          </p:stCondLst>
                                        </p:cTn>
                                        <p:tgtEl>
                                          <p:spTgt spid="30"/>
                                        </p:tgtEl>
                                        <p:attrNameLst>
                                          <p:attrName>style.visibility</p:attrName>
                                        </p:attrNameLst>
                                      </p:cBhvr>
                                      <p:to>
                                        <p:strVal val="visible"/>
                                      </p:to>
                                    </p:set>
                                    <p:animEffect transition="in" filter="wipe(down)">
                                      <p:cBhvr>
                                        <p:cTn id="219" dur="2000"/>
                                        <p:tgtEl>
                                          <p:spTgt spid="30"/>
                                        </p:tgtEl>
                                      </p:cBhvr>
                                    </p:animEffect>
                                  </p:childTnLst>
                                </p:cTn>
                              </p:par>
                              <p:par>
                                <p:cTn id="220" presetID="22" presetClass="entr" presetSubtype="1" fill="hold" nodeType="with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up)">
                                      <p:cBhvr>
                                        <p:cTn id="222" dur="2000"/>
                                        <p:tgtEl>
                                          <p:spTgt spid="32"/>
                                        </p:tgtEl>
                                      </p:cBhvr>
                                    </p:animEffect>
                                  </p:childTnLst>
                                </p:cTn>
                              </p:par>
                              <p:par>
                                <p:cTn id="223" presetID="10" presetClass="entr" presetSubtype="0" fill="hold" nodeType="withEffect">
                                  <p:stCondLst>
                                    <p:cond delay="0"/>
                                  </p:stCondLst>
                                  <p:childTnLst>
                                    <p:set>
                                      <p:cBhvr>
                                        <p:cTn id="224" dur="1" fill="hold">
                                          <p:stCondLst>
                                            <p:cond delay="0"/>
                                          </p:stCondLst>
                                        </p:cTn>
                                        <p:tgtEl>
                                          <p:spTgt spid="38"/>
                                        </p:tgtEl>
                                        <p:attrNameLst>
                                          <p:attrName>style.visibility</p:attrName>
                                        </p:attrNameLst>
                                      </p:cBhvr>
                                      <p:to>
                                        <p:strVal val="visible"/>
                                      </p:to>
                                    </p:set>
                                    <p:animEffect transition="in" filter="fade">
                                      <p:cBhvr>
                                        <p:cTn id="225" dur="3000"/>
                                        <p:tgtEl>
                                          <p:spTgt spid="38"/>
                                        </p:tgtEl>
                                      </p:cBhvr>
                                    </p:animEffect>
                                  </p:childTnLst>
                                </p:cTn>
                              </p:par>
                              <p:par>
                                <p:cTn id="226" presetID="10" presetClass="entr" presetSubtype="0" fill="hold" nodeType="with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fade">
                                      <p:cBhvr>
                                        <p:cTn id="228" dur="3000"/>
                                        <p:tgtEl>
                                          <p:spTgt spid="37"/>
                                        </p:tgtEl>
                                      </p:cBhvr>
                                    </p:animEffect>
                                  </p:childTnLst>
                                </p:cTn>
                              </p:par>
                              <p:par>
                                <p:cTn id="229" presetID="10" presetClass="entr" presetSubtype="0" fill="hold" nodeType="with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fade">
                                      <p:cBhvr>
                                        <p:cTn id="231"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3635896"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2590800"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53340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6477000" y="373035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4572000"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797425"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4489450"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967538" y="4038600"/>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934616"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85800"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8768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6477000" y="3717032"/>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757988" y="4067780"/>
            <a:ext cx="1373133" cy="369332"/>
          </a:xfrm>
          <a:prstGeom prst="rect">
            <a:avLst/>
          </a:prstGeom>
          <a:noFill/>
        </p:spPr>
        <p:txBody>
          <a:bodyPr wrap="none">
            <a:spAutoFit/>
          </a:bodyPr>
          <a:lstStyle/>
          <a:p>
            <a:pPr>
              <a:defRPr/>
            </a:pPr>
            <a:r>
              <a:rPr lang="it-IT" b="1" dirty="0">
                <a:solidFill>
                  <a:schemeClr val="accent1">
                    <a:lumMod val="50000"/>
                  </a:schemeClr>
                </a:solidFill>
                <a:latin typeface="Times New Roman" pitchFamily="18" charset="0"/>
                <a:cs typeface="Times New Roman" pitchFamily="18" charset="0"/>
              </a:rPr>
              <a:t>DIASTOLE</a:t>
            </a:r>
            <a:endParaRPr lang="it-IT" b="1" dirty="0">
              <a:solidFill>
                <a:schemeClr val="accent1">
                  <a:lumMod val="50000"/>
                </a:schemeClr>
              </a:solidFill>
            </a:endParaRPr>
          </a:p>
        </p:txBody>
      </p:sp>
      <p:sp>
        <p:nvSpPr>
          <p:cNvPr id="25" name="Ovale 24"/>
          <p:cNvSpPr/>
          <p:nvPr/>
        </p:nvSpPr>
        <p:spPr>
          <a:xfrm>
            <a:off x="3048000"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676400" y="3717032"/>
            <a:ext cx="1905000" cy="10668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471613" y="4005263"/>
            <a:ext cx="2020887" cy="369332"/>
          </a:xfrm>
          <a:prstGeom prst="rect">
            <a:avLst/>
          </a:prstGeom>
          <a:noFill/>
        </p:spPr>
        <p:txBody>
          <a:bodyPr>
            <a:spAutoFit/>
          </a:bodyPr>
          <a:lstStyle/>
          <a:p>
            <a:pPr>
              <a:defRPr/>
            </a:pPr>
            <a:r>
              <a:rPr lang="it-IT" b="1" dirty="0" smtClean="0">
                <a:solidFill>
                  <a:schemeClr val="accent1">
                    <a:lumMod val="50000"/>
                  </a:schemeClr>
                </a:solidFill>
                <a:latin typeface="Times New Roman" pitchFamily="18" charset="0"/>
                <a:cs typeface="Times New Roman" pitchFamily="18" charset="0"/>
              </a:rPr>
              <a:t>     DIASTOLE</a:t>
            </a:r>
            <a:endParaRPr lang="it-IT" dirty="0">
              <a:solidFill>
                <a:schemeClr val="accent1">
                  <a:lumMod val="50000"/>
                </a:schemeClr>
              </a:solidFill>
            </a:endParaRPr>
          </a:p>
        </p:txBody>
      </p:sp>
      <p:sp>
        <p:nvSpPr>
          <p:cNvPr id="31" name="Freccia in giù 30"/>
          <p:cNvSpPr/>
          <p:nvPr/>
        </p:nvSpPr>
        <p:spPr>
          <a:xfrm rot="10800000">
            <a:off x="4551040"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43434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8768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3679825"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4" name="Freccia a destra 33"/>
          <p:cNvSpPr/>
          <p:nvPr/>
        </p:nvSpPr>
        <p:spPr>
          <a:xfrm rot="13363556">
            <a:off x="4783138" y="6205705"/>
            <a:ext cx="977900"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4220716"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904792"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4040696"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4688768"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4184712"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724772"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4076700"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896408"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5508104" y="5517232"/>
            <a:ext cx="1540806" cy="523220"/>
          </a:xfrm>
          <a:prstGeom prst="rect">
            <a:avLst/>
          </a:prstGeom>
          <a:solidFill>
            <a:srgbClr val="FF0000"/>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1" name="CasellaDiTesto 40"/>
          <p:cNvSpPr txBox="1"/>
          <p:nvPr/>
        </p:nvSpPr>
        <p:spPr>
          <a:xfrm>
            <a:off x="5508104" y="2708920"/>
            <a:ext cx="1547347" cy="523220"/>
          </a:xfrm>
          <a:prstGeom prst="rect">
            <a:avLst/>
          </a:prstGeom>
          <a:solidFill>
            <a:srgbClr val="FF0000"/>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6" name="CasellaDiTesto 45"/>
          <p:cNvSpPr txBox="1"/>
          <p:nvPr/>
        </p:nvSpPr>
        <p:spPr>
          <a:xfrm>
            <a:off x="2339752" y="5426060"/>
            <a:ext cx="1547347"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7" name="CasellaDiTesto 46"/>
          <p:cNvSpPr txBox="1"/>
          <p:nvPr/>
        </p:nvSpPr>
        <p:spPr>
          <a:xfrm>
            <a:off x="2339752" y="2636912"/>
            <a:ext cx="1540806"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0" name="CasellaDiTesto 39"/>
          <p:cNvSpPr txBox="1"/>
          <p:nvPr/>
        </p:nvSpPr>
        <p:spPr>
          <a:xfrm>
            <a:off x="1547664" y="2060848"/>
            <a:ext cx="2449132" cy="369332"/>
          </a:xfrm>
          <a:prstGeom prst="rect">
            <a:avLst/>
          </a:prstGeom>
          <a:solidFill>
            <a:srgbClr val="FFFF00"/>
          </a:solidFill>
        </p:spPr>
        <p:txBody>
          <a:bodyPr wrap="none" rtlCol="0">
            <a:spAutoFit/>
          </a:bodyPr>
          <a:lstStyle/>
          <a:p>
            <a:r>
              <a:rPr lang="it-IT" b="1" dirty="0" smtClean="0">
                <a:solidFill>
                  <a:srgbClr val="FF0000"/>
                </a:solidFill>
              </a:rPr>
              <a:t>Pressione della  PVM</a:t>
            </a:r>
            <a:endParaRPr lang="it-IT" b="1" dirty="0">
              <a:solidFill>
                <a:srgbClr val="FF0000"/>
              </a:solidFill>
            </a:endParaRPr>
          </a:p>
        </p:txBody>
      </p:sp>
      <p:sp>
        <p:nvSpPr>
          <p:cNvPr id="48" name="CasellaDiTesto 47"/>
          <p:cNvSpPr txBox="1"/>
          <p:nvPr/>
        </p:nvSpPr>
        <p:spPr>
          <a:xfrm>
            <a:off x="5868144" y="6381328"/>
            <a:ext cx="2110001" cy="369332"/>
          </a:xfrm>
          <a:prstGeom prst="rect">
            <a:avLst/>
          </a:prstGeom>
          <a:solidFill>
            <a:schemeClr val="accent3">
              <a:lumMod val="20000"/>
              <a:lumOff val="80000"/>
            </a:schemeClr>
          </a:solidFill>
        </p:spPr>
        <p:txBody>
          <a:bodyPr wrap="none" rtlCol="0">
            <a:spAutoFit/>
          </a:bodyPr>
          <a:lstStyle/>
          <a:p>
            <a:r>
              <a:rPr lang="it-IT" b="1" dirty="0" smtClean="0">
                <a:solidFill>
                  <a:srgbClr val="0070C0"/>
                </a:solidFill>
              </a:rPr>
              <a:t>Pressione residua</a:t>
            </a:r>
            <a:endParaRPr lang="it-IT" b="1" dirty="0">
              <a:solidFill>
                <a:srgbClr val="0070C0"/>
              </a:solidFill>
            </a:endParaRPr>
          </a:p>
        </p:txBody>
      </p:sp>
      <p:sp>
        <p:nvSpPr>
          <p:cNvPr id="49" name="CasellaDiTesto 48"/>
          <p:cNvSpPr txBox="1"/>
          <p:nvPr/>
        </p:nvSpPr>
        <p:spPr>
          <a:xfrm>
            <a:off x="-148187" y="188640"/>
            <a:ext cx="5800307" cy="830997"/>
          </a:xfrm>
          <a:prstGeom prst="rect">
            <a:avLst/>
          </a:prstGeom>
          <a:noFill/>
        </p:spPr>
        <p:txBody>
          <a:bodyPr wrap="none" rtlCol="0">
            <a:spAutoFit/>
          </a:bodyPr>
          <a:lstStyle/>
          <a:p>
            <a:pPr algn="ctr"/>
            <a:r>
              <a:rPr lang="it-IT" sz="2400" b="1" dirty="0" smtClean="0">
                <a:solidFill>
                  <a:srgbClr val="FFFF00"/>
                </a:solidFill>
              </a:rPr>
              <a:t>FRAZIONAMENTO DINAMICO DELLA </a:t>
            </a:r>
          </a:p>
          <a:p>
            <a:pPr algn="ctr"/>
            <a:r>
              <a:rPr lang="it-IT" sz="2400" b="1" dirty="0" smtClean="0">
                <a:solidFill>
                  <a:srgbClr val="FFFF00"/>
                </a:solidFill>
              </a:rPr>
              <a:t>PRESSIONE IDROSTATICA</a:t>
            </a:r>
            <a:endParaRPr lang="it-IT" sz="2400" b="1" dirty="0">
              <a:solidFill>
                <a:srgbClr val="FFFF00"/>
              </a:solidFill>
            </a:endParaRPr>
          </a:p>
        </p:txBody>
      </p:sp>
      <p:sp>
        <p:nvSpPr>
          <p:cNvPr id="50" name="CasellaDiTesto 49"/>
          <p:cNvSpPr txBox="1"/>
          <p:nvPr/>
        </p:nvSpPr>
        <p:spPr>
          <a:xfrm>
            <a:off x="5868144" y="332656"/>
            <a:ext cx="3059171" cy="1323439"/>
          </a:xfrm>
          <a:prstGeom prst="rect">
            <a:avLst/>
          </a:prstGeom>
          <a:noFill/>
        </p:spPr>
        <p:txBody>
          <a:bodyPr wrap="none" rtlCol="0">
            <a:spAutoFit/>
          </a:bodyPr>
          <a:lstStyle/>
          <a:p>
            <a:r>
              <a:rPr lang="it-IT" sz="8000" b="1" dirty="0" smtClean="0">
                <a:solidFill>
                  <a:srgbClr val="FFFF00"/>
                </a:solidFill>
              </a:rPr>
              <a:t>FDPH</a:t>
            </a:r>
            <a:endParaRPr lang="it-IT" sz="8000" b="1" dirty="0">
              <a:solidFill>
                <a:srgbClr val="FFFF00"/>
              </a:solidFill>
            </a:endParaRPr>
          </a:p>
        </p:txBody>
      </p:sp>
      <p:cxnSp>
        <p:nvCxnSpPr>
          <p:cNvPr id="60" name="Connettore 1 59"/>
          <p:cNvCxnSpPr/>
          <p:nvPr/>
        </p:nvCxnSpPr>
        <p:spPr>
          <a:xfrm>
            <a:off x="827584" y="2852936"/>
            <a:ext cx="78488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827584" y="5805264"/>
            <a:ext cx="78488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61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2000"/>
                                        <p:tgtEl>
                                          <p:spTgt spid="60"/>
                                        </p:tgtEl>
                                      </p:cBhvr>
                                    </p:animEffect>
                                  </p:childTnLst>
                                </p:cTn>
                              </p:par>
                              <p:par>
                                <p:cTn id="22" presetID="42" presetClass="path" presetSubtype="0" accel="50000" decel="50000" fill="hold" nodeType="withEffect">
                                  <p:stCondLst>
                                    <p:cond delay="0"/>
                                  </p:stCondLst>
                                  <p:childTnLst>
                                    <p:animMotion origin="layout" path="M -4.44444E-6 2.58094E-6 L 0.004 0.43015 " pathEditMode="relative" rAng="0" ptsTypes="AA">
                                      <p:cBhvr>
                                        <p:cTn id="23" dur="2000" fill="hold"/>
                                        <p:tgtEl>
                                          <p:spTgt spid="60"/>
                                        </p:tgtEl>
                                        <p:attrNameLst>
                                          <p:attrName>ppt_x</p:attrName>
                                          <p:attrName>ppt_y</p:attrName>
                                        </p:attrNameLst>
                                      </p:cBhvr>
                                      <p:rCtr x="2" y="215"/>
                                    </p:animMotion>
                                  </p:childTnLst>
                                </p:cTn>
                              </p:par>
                              <p:par>
                                <p:cTn id="24" presetID="22" presetClass="entr" presetSubtype="1"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up)">
                                      <p:cBhvr>
                                        <p:cTn id="26" dur="30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20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20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2000"/>
                                        <p:tgtEl>
                                          <p:spTgt spid="36"/>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2000"/>
                                        <p:tgtEl>
                                          <p:spTgt spid="3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000"/>
                                        <p:tgtEl>
                                          <p:spTgt spid="35"/>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000"/>
                                        <p:tgtEl>
                                          <p:spTgt spid="43"/>
                                        </p:tgtEl>
                                      </p:cBhvr>
                                    </p:animEffect>
                                  </p:childTnLst>
                                </p:cTn>
                              </p:par>
                              <p:par>
                                <p:cTn id="54" presetID="63" presetClass="path" presetSubtype="0" accel="50000" decel="50000" fill="hold" grpId="1" nodeType="withEffect">
                                  <p:stCondLst>
                                    <p:cond delay="0"/>
                                  </p:stCondLst>
                                  <p:childTnLst>
                                    <p:animMotion origin="layout" path="M 3.33333E-6 -4.81481E-6 L 0.21666 -0.00023 " pathEditMode="relative" rAng="0" ptsTypes="AA">
                                      <p:cBhvr>
                                        <p:cTn id="55" dur="2000" fill="hold"/>
                                        <p:tgtEl>
                                          <p:spTgt spid="64"/>
                                        </p:tgtEl>
                                        <p:attrNameLst>
                                          <p:attrName>ppt_x</p:attrName>
                                          <p:attrName>ppt_y</p:attrName>
                                        </p:attrNameLst>
                                      </p:cBhvr>
                                      <p:rCtr x="108" y="0"/>
                                    </p:animMotion>
                                  </p:childTnLst>
                                </p:cTn>
                              </p:par>
                              <p:par>
                                <p:cTn id="56" presetID="35" presetClass="path" presetSubtype="0" accel="50000" decel="50000" fill="hold" grpId="1" nodeType="withEffect">
                                  <p:stCondLst>
                                    <p:cond delay="0"/>
                                  </p:stCondLst>
                                  <p:childTnLst>
                                    <p:animMotion origin="layout" path="M 1.11022E-16 -3.7037E-6 L -0.16875 -0.00023 " pathEditMode="relative" rAng="0" ptsTypes="AA">
                                      <p:cBhvr>
                                        <p:cTn id="57" dur="3000" fill="hold"/>
                                        <p:tgtEl>
                                          <p:spTgt spid="65"/>
                                        </p:tgtEl>
                                        <p:attrNameLst>
                                          <p:attrName>ppt_x</p:attrName>
                                          <p:attrName>ppt_y</p:attrName>
                                        </p:attrNameLst>
                                      </p:cBhvr>
                                      <p:rCtr x="-84" y="0"/>
                                    </p:animMotion>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2000"/>
                                        <p:tgtEl>
                                          <p:spTgt spid="35"/>
                                        </p:tgtEl>
                                      </p:cBhvr>
                                    </p:animEffect>
                                  </p:childTnLst>
                                </p:cTn>
                              </p:par>
                            </p:childTnLst>
                          </p:cTn>
                        </p:par>
                        <p:par>
                          <p:cTn id="61" fill="hold">
                            <p:stCondLst>
                              <p:cond delay="3000"/>
                            </p:stCondLst>
                            <p:childTnLst>
                              <p:par>
                                <p:cTn id="62" presetID="10" presetClass="exit" presetSubtype="0" fill="hold" grpId="1" nodeType="afterEffect">
                                  <p:stCondLst>
                                    <p:cond delay="0"/>
                                  </p:stCondLst>
                                  <p:childTnLst>
                                    <p:animEffect transition="out" filter="fade">
                                      <p:cBhvr>
                                        <p:cTn id="63" dur="2000"/>
                                        <p:tgtEl>
                                          <p:spTgt spid="8"/>
                                        </p:tgtEl>
                                      </p:cBhvr>
                                    </p:animEffect>
                                    <p:set>
                                      <p:cBhvr>
                                        <p:cTn id="64" dur="1" fill="hold">
                                          <p:stCondLst>
                                            <p:cond delay="1999"/>
                                          </p:stCondLst>
                                        </p:cTn>
                                        <p:tgtEl>
                                          <p:spTgt spid="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9"/>
                                        </p:tgtEl>
                                      </p:cBhvr>
                                    </p:animEffect>
                                    <p:set>
                                      <p:cBhvr>
                                        <p:cTn id="67" dur="1" fill="hold">
                                          <p:stCondLst>
                                            <p:cond delay="1999"/>
                                          </p:stCondLst>
                                        </p:cTn>
                                        <p:tgtEl>
                                          <p:spTgt spid="9"/>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2000"/>
                                        <p:tgtEl>
                                          <p:spTgt spid="65"/>
                                        </p:tgtEl>
                                      </p:cBhvr>
                                    </p:animEffect>
                                    <p:set>
                                      <p:cBhvr>
                                        <p:cTn id="70" dur="1" fill="hold">
                                          <p:stCondLst>
                                            <p:cond delay="1999"/>
                                          </p:stCondLst>
                                        </p:cTn>
                                        <p:tgtEl>
                                          <p:spTgt spid="6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7"/>
                                        </p:tgtEl>
                                      </p:cBhvr>
                                    </p:animEffect>
                                    <p:set>
                                      <p:cBhvr>
                                        <p:cTn id="73" dur="1" fill="hold">
                                          <p:stCondLst>
                                            <p:cond delay="1999"/>
                                          </p:stCondLst>
                                        </p:cTn>
                                        <p:tgtEl>
                                          <p:spTgt spid="7"/>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000"/>
                                        <p:tgtEl>
                                          <p:spTgt spid="64"/>
                                        </p:tgtEl>
                                      </p:cBhvr>
                                    </p:animEffect>
                                    <p:set>
                                      <p:cBhvr>
                                        <p:cTn id="76" dur="1" fill="hold">
                                          <p:stCondLst>
                                            <p:cond delay="1999"/>
                                          </p:stCondLst>
                                        </p:cTn>
                                        <p:tgtEl>
                                          <p:spTgt spid="6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60"/>
                                        </p:tgtEl>
                                      </p:cBhvr>
                                    </p:animEffect>
                                    <p:set>
                                      <p:cBhvr>
                                        <p:cTn id="82" dur="1" fill="hold">
                                          <p:stCondLst>
                                            <p:cond delay="1999"/>
                                          </p:stCondLst>
                                        </p:cTn>
                                        <p:tgtEl>
                                          <p:spTgt spid="6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2000"/>
                                        <p:tgtEl>
                                          <p:spTgt spid="66"/>
                                        </p:tgtEl>
                                      </p:cBhvr>
                                    </p:animEffect>
                                  </p:childTnLst>
                                </p:cTn>
                              </p:par>
                              <p:par>
                                <p:cTn id="86" presetID="64" presetClass="path" presetSubtype="0" accel="50000" decel="50000" fill="hold" nodeType="withEffect">
                                  <p:stCondLst>
                                    <p:cond delay="0"/>
                                  </p:stCondLst>
                                  <p:childTnLst>
                                    <p:animMotion origin="layout" path="M 0.004 -4.68085E-6 L 0.00799 -0.43015 " pathEditMode="relative" rAng="0" ptsTypes="AA">
                                      <p:cBhvr>
                                        <p:cTn id="87" dur="2000" fill="hold"/>
                                        <p:tgtEl>
                                          <p:spTgt spid="66"/>
                                        </p:tgtEl>
                                        <p:attrNameLst>
                                          <p:attrName>ppt_x</p:attrName>
                                          <p:attrName>ppt_y</p:attrName>
                                        </p:attrNameLst>
                                      </p:cBhvr>
                                      <p:rCtr x="2" y="-215"/>
                                    </p:animMotion>
                                  </p:childTnLst>
                                </p:cTn>
                              </p:par>
                              <p:par>
                                <p:cTn id="88" presetID="10"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par>
                                <p:cTn id="91" presetID="63" presetClass="path" presetSubtype="0" accel="50000" decel="50000" fill="hold" grpId="1" nodeType="withEffect">
                                  <p:stCondLst>
                                    <p:cond delay="0"/>
                                  </p:stCondLst>
                                  <p:childTnLst>
                                    <p:animMotion origin="layout" path="M -0.00625 -3.33333E-6 L 0.05417 0.00023 " pathEditMode="relative" rAng="0" ptsTypes="AA">
                                      <p:cBhvr>
                                        <p:cTn id="92" dur="3000" fill="hold"/>
                                        <p:tgtEl>
                                          <p:spTgt spid="24"/>
                                        </p:tgtEl>
                                        <p:attrNameLst>
                                          <p:attrName>ppt_x</p:attrName>
                                          <p:attrName>ppt_y</p:attrName>
                                        </p:attrNameLst>
                                      </p:cBhvr>
                                      <p:rCtr x="30" y="0"/>
                                    </p:animMotion>
                                  </p:childTnLst>
                                </p:cTn>
                              </p:par>
                              <p:par>
                                <p:cTn id="93" presetID="10"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childTnLst>
                                </p:cTn>
                              </p:par>
                              <p:par>
                                <p:cTn id="96" presetID="10" presetClass="exit" presetSubtype="0" fill="hold" grpId="1" nodeType="withEffect">
                                  <p:stCondLst>
                                    <p:cond delay="0"/>
                                  </p:stCondLst>
                                  <p:childTnLst>
                                    <p:animEffect transition="out" filter="fade">
                                      <p:cBhvr>
                                        <p:cTn id="97" dur="2000"/>
                                        <p:tgtEl>
                                          <p:spTgt spid="40"/>
                                        </p:tgtEl>
                                      </p:cBhvr>
                                    </p:animEffect>
                                    <p:set>
                                      <p:cBhvr>
                                        <p:cTn id="98" dur="1" fill="hold">
                                          <p:stCondLst>
                                            <p:cond delay="1999"/>
                                          </p:stCondLst>
                                        </p:cTn>
                                        <p:tgtEl>
                                          <p:spTgt spid="40"/>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48">
                                            <p:txEl>
                                              <p:pRg st="0" end="0"/>
                                            </p:txEl>
                                          </p:spTgt>
                                        </p:tgtEl>
                                        <p:attrNameLst>
                                          <p:attrName>style.visibility</p:attrName>
                                        </p:attrNameLst>
                                      </p:cBhvr>
                                      <p:to>
                                        <p:strVal val="visible"/>
                                      </p:to>
                                    </p:set>
                                    <p:animEffect transition="in" filter="fade">
                                      <p:cBhvr>
                                        <p:cTn id="101" dur="2000"/>
                                        <p:tgtEl>
                                          <p:spTgt spid="48">
                                            <p:txEl>
                                              <p:pRg st="0" end="0"/>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20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2000"/>
                                        <p:tgtEl>
                                          <p:spTgt spid="46"/>
                                        </p:tgtEl>
                                      </p:cBhvr>
                                    </p:animEffect>
                                  </p:childTnLst>
                                </p:cTn>
                              </p:par>
                              <p:par>
                                <p:cTn id="108" presetID="10" presetClass="exit" presetSubtype="0" fill="hold" grpId="1" nodeType="withEffect">
                                  <p:stCondLst>
                                    <p:cond delay="0"/>
                                  </p:stCondLst>
                                  <p:childTnLst>
                                    <p:animEffect transition="out" filter="fade">
                                      <p:cBhvr>
                                        <p:cTn id="109" dur="2000"/>
                                        <p:tgtEl>
                                          <p:spTgt spid="41"/>
                                        </p:tgtEl>
                                      </p:cBhvr>
                                    </p:animEffect>
                                    <p:set>
                                      <p:cBhvr>
                                        <p:cTn id="110" dur="1" fill="hold">
                                          <p:stCondLst>
                                            <p:cond delay="1999"/>
                                          </p:stCondLst>
                                        </p:cTn>
                                        <p:tgtEl>
                                          <p:spTgt spid="4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36"/>
                                        </p:tgtEl>
                                      </p:cBhvr>
                                    </p:animEffect>
                                    <p:set>
                                      <p:cBhvr>
                                        <p:cTn id="113" dur="1" fill="hold">
                                          <p:stCondLst>
                                            <p:cond delay="1999"/>
                                          </p:stCondLst>
                                        </p:cTn>
                                        <p:tgtEl>
                                          <p:spTgt spid="36"/>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3000"/>
                                        <p:tgtEl>
                                          <p:spTgt spid="20"/>
                                        </p:tgtEl>
                                      </p:cBhvr>
                                    </p:animEffect>
                                  </p:childTnLst>
                                </p:cTn>
                              </p:par>
                              <p:par>
                                <p:cTn id="117" presetID="63" presetClass="path" presetSubtype="0" accel="50000" decel="50000" fill="hold" grpId="1" nodeType="withEffect">
                                  <p:stCondLst>
                                    <p:cond delay="0"/>
                                  </p:stCondLst>
                                  <p:childTnLst>
                                    <p:animMotion origin="layout" path="M -0.15834 0.00486 L 3.33333E-6 0.00486 " pathEditMode="relative" rAng="0" ptsTypes="AA">
                                      <p:cBhvr>
                                        <p:cTn id="118" dur="1000" fill="hold"/>
                                        <p:tgtEl>
                                          <p:spTgt spid="22"/>
                                        </p:tgtEl>
                                        <p:attrNameLst>
                                          <p:attrName>ppt_x</p:attrName>
                                          <p:attrName>ppt_y</p:attrName>
                                        </p:attrNameLst>
                                      </p:cBhvr>
                                      <p:rCtr x="79" y="0"/>
                                    </p:animMotion>
                                  </p:childTnLst>
                                </p:cTn>
                              </p:par>
                              <p:par>
                                <p:cTn id="119" presetID="63" presetClass="path" presetSubtype="0" accel="50000" decel="50000" fill="hold" grpId="1" nodeType="withEffect">
                                  <p:stCondLst>
                                    <p:cond delay="0"/>
                                  </p:stCondLst>
                                  <p:childTnLst>
                                    <p:animMotion origin="layout" path="M -0.09167 0.00023 L 0.0375 0.00023 " pathEditMode="relative" rAng="0" ptsTypes="AA">
                                      <p:cBhvr>
                                        <p:cTn id="120" dur="3000" fill="hold"/>
                                        <p:tgtEl>
                                          <p:spTgt spid="20"/>
                                        </p:tgtEl>
                                        <p:attrNameLst>
                                          <p:attrName>ppt_x</p:attrName>
                                          <p:attrName>ppt_y</p:attrName>
                                        </p:attrNameLst>
                                      </p:cBhvr>
                                      <p:rCtr x="65" y="0"/>
                                    </p:animMotion>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30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3000"/>
                                        <p:tgtEl>
                                          <p:spTgt spid="2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500"/>
                                        <p:tgtEl>
                                          <p:spTgt spid="25"/>
                                        </p:tgtEl>
                                      </p:cBhvr>
                                    </p:animEffect>
                                  </p:childTnLst>
                                </p:cTn>
                              </p:par>
                              <p:par>
                                <p:cTn id="130" presetID="35" presetClass="path" presetSubtype="0" accel="50000" decel="50000" fill="hold" grpId="1" nodeType="withEffect">
                                  <p:stCondLst>
                                    <p:cond delay="0"/>
                                  </p:stCondLst>
                                  <p:childTnLst>
                                    <p:animMotion origin="layout" path="M 0.11667 0.00487 L -0.05833 0.00649 " pathEditMode="relative" rAng="0" ptsTypes="AA">
                                      <p:cBhvr>
                                        <p:cTn id="131" dur="3000" fill="hold"/>
                                        <p:tgtEl>
                                          <p:spTgt spid="29"/>
                                        </p:tgtEl>
                                        <p:attrNameLst>
                                          <p:attrName>ppt_x</p:attrName>
                                          <p:attrName>ppt_y</p:attrName>
                                        </p:attrNameLst>
                                      </p:cBhvr>
                                      <p:rCtr x="-87" y="1"/>
                                    </p:animMotion>
                                  </p:childTnLst>
                                </p:cTn>
                              </p:par>
                              <p:par>
                                <p:cTn id="132" presetID="10" presetClass="exit" presetSubtype="0" fill="hold" grpId="2" nodeType="withEffect">
                                  <p:stCondLst>
                                    <p:cond delay="0"/>
                                  </p:stCondLst>
                                  <p:childTnLst>
                                    <p:animEffect transition="out" filter="fade">
                                      <p:cBhvr>
                                        <p:cTn id="133" dur="2000"/>
                                        <p:tgtEl>
                                          <p:spTgt spid="38"/>
                                        </p:tgtEl>
                                      </p:cBhvr>
                                    </p:animEffect>
                                    <p:set>
                                      <p:cBhvr>
                                        <p:cTn id="134" dur="1" fill="hold">
                                          <p:stCondLst>
                                            <p:cond delay="1999"/>
                                          </p:stCondLst>
                                        </p:cTn>
                                        <p:tgtEl>
                                          <p:spTgt spid="38"/>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2000"/>
                                        <p:tgtEl>
                                          <p:spTgt spid="37"/>
                                        </p:tgtEl>
                                      </p:cBhvr>
                                    </p:animEffect>
                                    <p:set>
                                      <p:cBhvr>
                                        <p:cTn id="137" dur="1" fill="hold">
                                          <p:stCondLst>
                                            <p:cond delay="1999"/>
                                          </p:stCondLst>
                                        </p:cTn>
                                        <p:tgtEl>
                                          <p:spTgt spid="37"/>
                                        </p:tgtEl>
                                        <p:attrNameLst>
                                          <p:attrName>style.visibility</p:attrName>
                                        </p:attrNameLst>
                                      </p:cBhvr>
                                      <p:to>
                                        <p:strVal val="hidden"/>
                                      </p:to>
                                    </p:set>
                                  </p:childTnLst>
                                </p:cTn>
                              </p:par>
                              <p:par>
                                <p:cTn id="138" presetID="10" presetClass="entr" presetSubtype="0" fill="hold" grpId="1" nodeType="with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2000"/>
                                        <p:tgtEl>
                                          <p:spTgt spid="45"/>
                                        </p:tgtEl>
                                      </p:cBhvr>
                                    </p:animEffect>
                                  </p:childTnLst>
                                </p:cTn>
                              </p:par>
                              <p:par>
                                <p:cTn id="141" presetID="10" presetClass="entr"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2000"/>
                                        <p:tgtEl>
                                          <p:spTgt spid="44"/>
                                        </p:tgtEl>
                                      </p:cBhvr>
                                    </p:animEffect>
                                  </p:childTnLst>
                                </p:cTn>
                              </p:par>
                              <p:par>
                                <p:cTn id="144" presetID="10" presetClass="exit" presetSubtype="0" fill="hold" grpId="2" nodeType="withEffect">
                                  <p:stCondLst>
                                    <p:cond delay="0"/>
                                  </p:stCondLst>
                                  <p:childTnLst>
                                    <p:animEffect transition="out" filter="fade">
                                      <p:cBhvr>
                                        <p:cTn id="145" dur="2000"/>
                                        <p:tgtEl>
                                          <p:spTgt spid="35"/>
                                        </p:tgtEl>
                                      </p:cBhvr>
                                    </p:animEffect>
                                    <p:set>
                                      <p:cBhvr>
                                        <p:cTn id="146" dur="1" fill="hold">
                                          <p:stCondLst>
                                            <p:cond delay="1999"/>
                                          </p:stCondLst>
                                        </p:cTn>
                                        <p:tgtEl>
                                          <p:spTgt spid="35"/>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2000"/>
                                        <p:tgtEl>
                                          <p:spTgt spid="43"/>
                                        </p:tgtEl>
                                      </p:cBhvr>
                                    </p:animEffect>
                                    <p:set>
                                      <p:cBhvr>
                                        <p:cTn id="149" dur="1" fill="hold">
                                          <p:stCondLst>
                                            <p:cond delay="1999"/>
                                          </p:stCondLst>
                                        </p:cTn>
                                        <p:tgtEl>
                                          <p:spTgt spid="43"/>
                                        </p:tgtEl>
                                        <p:attrNameLst>
                                          <p:attrName>style.visibility</p:attrName>
                                        </p:attrNameLst>
                                      </p:cBhvr>
                                      <p:to>
                                        <p:strVal val="hidden"/>
                                      </p:to>
                                    </p:set>
                                  </p:childTnLst>
                                </p:cTn>
                              </p:par>
                              <p:par>
                                <p:cTn id="150" presetID="35" presetClass="path" presetSubtype="0" accel="50000" decel="50000" fill="hold" grpId="1" nodeType="withEffect">
                                  <p:stCondLst>
                                    <p:cond delay="0"/>
                                  </p:stCondLst>
                                  <p:childTnLst>
                                    <p:animMotion origin="layout" path="M 0.10417 0 L -0.0875 0 " pathEditMode="relative" rAng="0" ptsTypes="AA">
                                      <p:cBhvr>
                                        <p:cTn id="151" dur="3000" fill="hold"/>
                                        <p:tgtEl>
                                          <p:spTgt spid="27"/>
                                        </p:tgtEl>
                                        <p:attrNameLst>
                                          <p:attrName>ppt_x</p:attrName>
                                          <p:attrName>ppt_y</p:attrName>
                                        </p:attrNameLst>
                                      </p:cBhvr>
                                      <p:rCtr x="-96" y="0"/>
                                    </p:animMotion>
                                  </p:childTnLst>
                                </p:cTn>
                              </p:par>
                              <p:par>
                                <p:cTn id="152" presetID="35" presetClass="path" presetSubtype="0" accel="50000" decel="50000" fill="hold" grpId="1" nodeType="withEffect">
                                  <p:stCondLst>
                                    <p:cond delay="0"/>
                                  </p:stCondLst>
                                  <p:childTnLst>
                                    <p:animMotion origin="layout" path="M 0.0125 -0.01111 L -0.08281 -0.01435 " pathEditMode="relative" rAng="0" ptsTypes="AA">
                                      <p:cBhvr>
                                        <p:cTn id="153" dur="3000" fill="hold"/>
                                        <p:tgtEl>
                                          <p:spTgt spid="25"/>
                                        </p:tgtEl>
                                        <p:attrNameLst>
                                          <p:attrName>ppt_x</p:attrName>
                                          <p:attrName>ppt_y</p:attrName>
                                        </p:attrNameLst>
                                      </p:cBhvr>
                                      <p:rCtr x="-48" y="-2"/>
                                    </p:animMotion>
                                  </p:childTnLst>
                                </p:cTn>
                              </p:par>
                              <p:par>
                                <p:cTn id="154" presetID="10" presetClass="entr" presetSubtype="0"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fade">
                                      <p:cBhvr>
                                        <p:cTn id="156" dur="2000"/>
                                        <p:tgtEl>
                                          <p:spTgt spid="4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2000"/>
                                        <p:tgtEl>
                                          <p:spTgt spid="3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fade">
                                      <p:cBhvr>
                                        <p:cTn id="162" dur="2000"/>
                                        <p:tgtEl>
                                          <p:spTgt spid="4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fade">
                                      <p:cBhvr>
                                        <p:cTn id="165" dur="2000"/>
                                        <p:tgtEl>
                                          <p:spTgt spid="45"/>
                                        </p:tgtEl>
                                      </p:cBhvr>
                                    </p:animEffect>
                                  </p:childTnLst>
                                </p:cTn>
                              </p:par>
                              <p:par>
                                <p:cTn id="166" presetID="10" presetClass="exit" presetSubtype="0" fill="hold" grpId="1" nodeType="withEffect">
                                  <p:stCondLst>
                                    <p:cond delay="0"/>
                                  </p:stCondLst>
                                  <p:childTnLst>
                                    <p:animEffect transition="out" filter="fade">
                                      <p:cBhvr>
                                        <p:cTn id="167" dur="1000"/>
                                        <p:tgtEl>
                                          <p:spTgt spid="61"/>
                                        </p:tgtEl>
                                      </p:cBhvr>
                                    </p:animEffect>
                                    <p:set>
                                      <p:cBhvr>
                                        <p:cTn id="168" dur="1" fill="hold">
                                          <p:stCondLst>
                                            <p:cond delay="999"/>
                                          </p:stCondLst>
                                        </p:cTn>
                                        <p:tgtEl>
                                          <p:spTgt spid="61"/>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1000"/>
                                        <p:tgtEl>
                                          <p:spTgt spid="59"/>
                                        </p:tgtEl>
                                      </p:cBhvr>
                                    </p:animEffect>
                                    <p:set>
                                      <p:cBhvr>
                                        <p:cTn id="171" dur="1" fill="hold">
                                          <p:stCondLst>
                                            <p:cond delay="999"/>
                                          </p:stCondLst>
                                        </p:cTn>
                                        <p:tgtEl>
                                          <p:spTgt spid="59"/>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1000"/>
                                        <p:tgtEl>
                                          <p:spTgt spid="10"/>
                                        </p:tgtEl>
                                      </p:cBhvr>
                                    </p:animEffect>
                                    <p:set>
                                      <p:cBhvr>
                                        <p:cTn id="174" dur="1" fill="hold">
                                          <p:stCondLst>
                                            <p:cond delay="999"/>
                                          </p:stCondLst>
                                        </p:cTn>
                                        <p:tgtEl>
                                          <p:spTgt spid="10"/>
                                        </p:tgtEl>
                                        <p:attrNameLst>
                                          <p:attrName>style.visibility</p:attrName>
                                        </p:attrNameLst>
                                      </p:cBhvr>
                                      <p:to>
                                        <p:strVal val="hidden"/>
                                      </p:to>
                                    </p:set>
                                  </p:childTnLst>
                                </p:cTn>
                              </p:par>
                              <p:par>
                                <p:cTn id="175" presetID="22" presetClass="entr" presetSubtype="1"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Effect transition="in" filter="wipe(up)">
                                      <p:cBhvr>
                                        <p:cTn id="177" dur="2000"/>
                                        <p:tgtEl>
                                          <p:spTgt spid="33"/>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31"/>
                                        </p:tgtEl>
                                        <p:attrNameLst>
                                          <p:attrName>style.visibility</p:attrName>
                                        </p:attrNameLst>
                                      </p:cBhvr>
                                      <p:to>
                                        <p:strVal val="visible"/>
                                      </p:to>
                                    </p:set>
                                    <p:animEffect transition="in" filter="wipe(down)">
                                      <p:cBhvr>
                                        <p:cTn id="180" dur="2000"/>
                                        <p:tgtEl>
                                          <p:spTgt spid="31"/>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2000"/>
                                        <p:tgtEl>
                                          <p:spTgt spid="30"/>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34"/>
                                        </p:tgtEl>
                                        <p:attrNameLst>
                                          <p:attrName>style.visibility</p:attrName>
                                        </p:attrNameLst>
                                      </p:cBhvr>
                                      <p:to>
                                        <p:strVal val="visible"/>
                                      </p:to>
                                    </p:set>
                                    <p:animEffect transition="in" filter="wipe(down)">
                                      <p:cBhvr>
                                        <p:cTn id="186" dur="2000"/>
                                        <p:tgtEl>
                                          <p:spTgt spid="34"/>
                                        </p:tgtEl>
                                      </p:cBhvr>
                                    </p:animEffect>
                                  </p:childTnLst>
                                </p:cTn>
                              </p:par>
                              <p:par>
                                <p:cTn id="187" presetID="22" presetClass="entr" presetSubtype="1" fill="hold" grpId="0" nodeType="withEffect">
                                  <p:stCondLst>
                                    <p:cond delay="0"/>
                                  </p:stCondLst>
                                  <p:childTnLst>
                                    <p:set>
                                      <p:cBhvr>
                                        <p:cTn id="188" dur="1" fill="hold">
                                          <p:stCondLst>
                                            <p:cond delay="0"/>
                                          </p:stCondLst>
                                        </p:cTn>
                                        <p:tgtEl>
                                          <p:spTgt spid="32"/>
                                        </p:tgtEl>
                                        <p:attrNameLst>
                                          <p:attrName>style.visibility</p:attrName>
                                        </p:attrNameLst>
                                      </p:cBhvr>
                                      <p:to>
                                        <p:strVal val="visible"/>
                                      </p:to>
                                    </p:set>
                                    <p:animEffect transition="in" filter="wipe(up)">
                                      <p:cBhvr>
                                        <p:cTn id="189" dur="2000"/>
                                        <p:tgtEl>
                                          <p:spTgt spid="3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8"/>
                                        </p:tgtEl>
                                        <p:attrNameLst>
                                          <p:attrName>style.visibility</p:attrName>
                                        </p:attrNameLst>
                                      </p:cBhvr>
                                      <p:to>
                                        <p:strVal val="visible"/>
                                      </p:to>
                                    </p:set>
                                    <p:animEffect transition="in" filter="fade">
                                      <p:cBhvr>
                                        <p:cTn id="192" dur="2000"/>
                                        <p:tgtEl>
                                          <p:spTgt spid="3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fade">
                                      <p:cBhvr>
                                        <p:cTn id="195" dur="2000"/>
                                        <p:tgtEl>
                                          <p:spTgt spid="3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3"/>
                                        </p:tgtEl>
                                        <p:attrNameLst>
                                          <p:attrName>style.visibility</p:attrName>
                                        </p:attrNameLst>
                                      </p:cBhvr>
                                      <p:to>
                                        <p:strVal val="visible"/>
                                      </p:to>
                                    </p:set>
                                    <p:animEffect transition="in" filter="fade">
                                      <p:cBhvr>
                                        <p:cTn id="19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4" grpId="0" animBg="1"/>
      <p:bldP spid="35" grpId="0" animBg="1"/>
      <p:bldP spid="35" grpId="1" animBg="1"/>
      <p:bldP spid="35" grpId="2"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3" grpId="2" animBg="1"/>
      <p:bldP spid="44" grpId="0" animBg="1"/>
      <p:bldP spid="44" grpId="1" animBg="1"/>
      <p:bldP spid="45" grpId="0" animBg="1"/>
      <p:bldP spid="45" grpId="1" animBg="1"/>
      <p:bldP spid="36" grpId="0" animBg="1"/>
      <p:bldP spid="36" grpId="1" animBg="1"/>
      <p:bldP spid="41" grpId="0" animBg="1"/>
      <p:bldP spid="41" grpId="1" animBg="1"/>
      <p:bldP spid="46" grpId="0" animBg="1"/>
      <p:bldP spid="47" grpId="0" animBg="1"/>
      <p:bldP spid="40" grpId="0"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3635896"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2590800"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53340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6477000" y="373035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4572000"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797425"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4489450"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967538" y="4038600"/>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934616"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85800"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876800"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6477000" y="3717032"/>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757988" y="4067780"/>
            <a:ext cx="1373133" cy="369332"/>
          </a:xfrm>
          <a:prstGeom prst="rect">
            <a:avLst/>
          </a:prstGeom>
          <a:noFill/>
        </p:spPr>
        <p:txBody>
          <a:bodyPr wrap="none">
            <a:spAutoFit/>
          </a:bodyPr>
          <a:lstStyle/>
          <a:p>
            <a:pPr>
              <a:defRPr/>
            </a:pPr>
            <a:r>
              <a:rPr lang="it-IT" b="1" dirty="0">
                <a:solidFill>
                  <a:schemeClr val="accent1">
                    <a:lumMod val="50000"/>
                  </a:schemeClr>
                </a:solidFill>
                <a:latin typeface="Times New Roman" pitchFamily="18" charset="0"/>
                <a:cs typeface="Times New Roman" pitchFamily="18" charset="0"/>
              </a:rPr>
              <a:t>DIASTOLE</a:t>
            </a:r>
            <a:endParaRPr lang="it-IT" b="1" dirty="0">
              <a:solidFill>
                <a:schemeClr val="accent1">
                  <a:lumMod val="50000"/>
                </a:schemeClr>
              </a:solidFill>
            </a:endParaRPr>
          </a:p>
        </p:txBody>
      </p:sp>
      <p:sp>
        <p:nvSpPr>
          <p:cNvPr id="25" name="Ovale 24"/>
          <p:cNvSpPr/>
          <p:nvPr/>
        </p:nvSpPr>
        <p:spPr>
          <a:xfrm>
            <a:off x="3048000"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676400" y="3717032"/>
            <a:ext cx="1905000" cy="10668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471613" y="4005263"/>
            <a:ext cx="2020887" cy="369332"/>
          </a:xfrm>
          <a:prstGeom prst="rect">
            <a:avLst/>
          </a:prstGeom>
          <a:noFill/>
        </p:spPr>
        <p:txBody>
          <a:bodyPr>
            <a:spAutoFit/>
          </a:bodyPr>
          <a:lstStyle/>
          <a:p>
            <a:pPr>
              <a:defRPr/>
            </a:pPr>
            <a:r>
              <a:rPr lang="it-IT" b="1" dirty="0" smtClean="0">
                <a:solidFill>
                  <a:schemeClr val="accent1">
                    <a:lumMod val="50000"/>
                  </a:schemeClr>
                </a:solidFill>
                <a:latin typeface="Times New Roman" pitchFamily="18" charset="0"/>
                <a:cs typeface="Times New Roman" pitchFamily="18" charset="0"/>
              </a:rPr>
              <a:t>     DIASTOLE</a:t>
            </a:r>
            <a:endParaRPr lang="it-IT" dirty="0">
              <a:solidFill>
                <a:schemeClr val="accent1">
                  <a:lumMod val="50000"/>
                </a:schemeClr>
              </a:solidFill>
            </a:endParaRPr>
          </a:p>
        </p:txBody>
      </p:sp>
      <p:sp>
        <p:nvSpPr>
          <p:cNvPr id="31" name="Freccia in giù 30"/>
          <p:cNvSpPr/>
          <p:nvPr/>
        </p:nvSpPr>
        <p:spPr>
          <a:xfrm rot="10800000">
            <a:off x="4551040"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43434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876800"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3679825"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4" name="Freccia a destra 33"/>
          <p:cNvSpPr/>
          <p:nvPr/>
        </p:nvSpPr>
        <p:spPr>
          <a:xfrm rot="13363556">
            <a:off x="4783138" y="6205705"/>
            <a:ext cx="977900"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4220716"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904792"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4040696"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4688768"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4184712"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724772"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4076700"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896408"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5508104" y="5517232"/>
            <a:ext cx="1540806" cy="523220"/>
          </a:xfrm>
          <a:prstGeom prst="rect">
            <a:avLst/>
          </a:prstGeom>
          <a:solidFill>
            <a:srgbClr val="FF0000"/>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1" name="CasellaDiTesto 40"/>
          <p:cNvSpPr txBox="1"/>
          <p:nvPr/>
        </p:nvSpPr>
        <p:spPr>
          <a:xfrm>
            <a:off x="5508104" y="2708920"/>
            <a:ext cx="1547347" cy="523220"/>
          </a:xfrm>
          <a:prstGeom prst="rect">
            <a:avLst/>
          </a:prstGeom>
          <a:solidFill>
            <a:srgbClr val="FF0000"/>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6" name="CasellaDiTesto 45"/>
          <p:cNvSpPr txBox="1"/>
          <p:nvPr/>
        </p:nvSpPr>
        <p:spPr>
          <a:xfrm>
            <a:off x="2339752" y="5426060"/>
            <a:ext cx="1547347"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APERTE</a:t>
            </a:r>
            <a:endParaRPr lang="it-IT" sz="2800" b="1" dirty="0">
              <a:solidFill>
                <a:schemeClr val="bg1"/>
              </a:solidFill>
            </a:endParaRPr>
          </a:p>
        </p:txBody>
      </p:sp>
      <p:sp>
        <p:nvSpPr>
          <p:cNvPr id="47" name="CasellaDiTesto 46"/>
          <p:cNvSpPr txBox="1"/>
          <p:nvPr/>
        </p:nvSpPr>
        <p:spPr>
          <a:xfrm>
            <a:off x="2339752" y="2636912"/>
            <a:ext cx="1540806" cy="523220"/>
          </a:xfrm>
          <a:prstGeom prst="rect">
            <a:avLst/>
          </a:prstGeom>
          <a:solidFill>
            <a:schemeClr val="accent3">
              <a:lumMod val="75000"/>
            </a:schemeClr>
          </a:solidFill>
        </p:spPr>
        <p:txBody>
          <a:bodyPr wrap="none" rtlCol="0">
            <a:spAutoFit/>
          </a:bodyPr>
          <a:lstStyle/>
          <a:p>
            <a:r>
              <a:rPr lang="it-IT" sz="2800" b="1" dirty="0" smtClean="0">
                <a:solidFill>
                  <a:schemeClr val="bg1"/>
                </a:solidFill>
              </a:rPr>
              <a:t>CHIUSE</a:t>
            </a:r>
            <a:endParaRPr lang="it-IT" sz="2800" b="1" dirty="0">
              <a:solidFill>
                <a:schemeClr val="bg1"/>
              </a:solidFill>
            </a:endParaRPr>
          </a:p>
        </p:txBody>
      </p:sp>
      <p:sp>
        <p:nvSpPr>
          <p:cNvPr id="40" name="CasellaDiTesto 39"/>
          <p:cNvSpPr txBox="1"/>
          <p:nvPr/>
        </p:nvSpPr>
        <p:spPr>
          <a:xfrm>
            <a:off x="1547664" y="2060848"/>
            <a:ext cx="2449132" cy="369332"/>
          </a:xfrm>
          <a:prstGeom prst="rect">
            <a:avLst/>
          </a:prstGeom>
          <a:solidFill>
            <a:srgbClr val="FFFF00"/>
          </a:solidFill>
        </p:spPr>
        <p:txBody>
          <a:bodyPr wrap="none" rtlCol="0">
            <a:spAutoFit/>
          </a:bodyPr>
          <a:lstStyle/>
          <a:p>
            <a:r>
              <a:rPr lang="it-IT" b="1" dirty="0" smtClean="0">
                <a:solidFill>
                  <a:srgbClr val="FF0000"/>
                </a:solidFill>
              </a:rPr>
              <a:t>Pressione della  PVM</a:t>
            </a:r>
            <a:endParaRPr lang="it-IT" b="1" dirty="0">
              <a:solidFill>
                <a:srgbClr val="FF0000"/>
              </a:solidFill>
            </a:endParaRPr>
          </a:p>
        </p:txBody>
      </p:sp>
      <p:sp>
        <p:nvSpPr>
          <p:cNvPr id="48" name="CasellaDiTesto 47"/>
          <p:cNvSpPr txBox="1"/>
          <p:nvPr/>
        </p:nvSpPr>
        <p:spPr>
          <a:xfrm>
            <a:off x="5868144" y="6381328"/>
            <a:ext cx="2110001" cy="369332"/>
          </a:xfrm>
          <a:prstGeom prst="rect">
            <a:avLst/>
          </a:prstGeom>
          <a:solidFill>
            <a:schemeClr val="accent3">
              <a:lumMod val="20000"/>
              <a:lumOff val="80000"/>
            </a:schemeClr>
          </a:solidFill>
        </p:spPr>
        <p:txBody>
          <a:bodyPr wrap="none" rtlCol="0">
            <a:spAutoFit/>
          </a:bodyPr>
          <a:lstStyle/>
          <a:p>
            <a:r>
              <a:rPr lang="it-IT" b="1" dirty="0" smtClean="0">
                <a:solidFill>
                  <a:srgbClr val="0070C0"/>
                </a:solidFill>
              </a:rPr>
              <a:t>Pressione residua</a:t>
            </a:r>
            <a:endParaRPr lang="it-IT" b="1" dirty="0">
              <a:solidFill>
                <a:srgbClr val="0070C0"/>
              </a:solidFill>
            </a:endParaRPr>
          </a:p>
        </p:txBody>
      </p:sp>
      <p:sp>
        <p:nvSpPr>
          <p:cNvPr id="49" name="CasellaDiTesto 48"/>
          <p:cNvSpPr txBox="1"/>
          <p:nvPr/>
        </p:nvSpPr>
        <p:spPr>
          <a:xfrm>
            <a:off x="-148187" y="188640"/>
            <a:ext cx="5800307" cy="830997"/>
          </a:xfrm>
          <a:prstGeom prst="rect">
            <a:avLst/>
          </a:prstGeom>
          <a:noFill/>
        </p:spPr>
        <p:txBody>
          <a:bodyPr wrap="none" rtlCol="0">
            <a:spAutoFit/>
          </a:bodyPr>
          <a:lstStyle/>
          <a:p>
            <a:pPr algn="ctr"/>
            <a:r>
              <a:rPr lang="it-IT" sz="2400" b="1" dirty="0" smtClean="0">
                <a:solidFill>
                  <a:srgbClr val="FFFF00"/>
                </a:solidFill>
              </a:rPr>
              <a:t>FRAZIONAMENTO DINAMICO DELLA </a:t>
            </a:r>
          </a:p>
          <a:p>
            <a:pPr algn="ctr"/>
            <a:r>
              <a:rPr lang="it-IT" sz="2400" b="1" dirty="0" smtClean="0">
                <a:solidFill>
                  <a:srgbClr val="FFFF00"/>
                </a:solidFill>
              </a:rPr>
              <a:t>PRESSIONE IDROSTATICA</a:t>
            </a:r>
            <a:endParaRPr lang="it-IT" sz="2400" b="1" dirty="0">
              <a:solidFill>
                <a:srgbClr val="FFFF00"/>
              </a:solidFill>
            </a:endParaRPr>
          </a:p>
        </p:txBody>
      </p:sp>
      <p:sp>
        <p:nvSpPr>
          <p:cNvPr id="50" name="CasellaDiTesto 49"/>
          <p:cNvSpPr txBox="1"/>
          <p:nvPr/>
        </p:nvSpPr>
        <p:spPr>
          <a:xfrm>
            <a:off x="5868144" y="332656"/>
            <a:ext cx="3059171" cy="1323439"/>
          </a:xfrm>
          <a:prstGeom prst="rect">
            <a:avLst/>
          </a:prstGeom>
          <a:noFill/>
        </p:spPr>
        <p:txBody>
          <a:bodyPr wrap="none" rtlCol="0">
            <a:spAutoFit/>
          </a:bodyPr>
          <a:lstStyle/>
          <a:p>
            <a:r>
              <a:rPr lang="it-IT" sz="8000" b="1" dirty="0" smtClean="0">
                <a:solidFill>
                  <a:srgbClr val="FFFF00"/>
                </a:solidFill>
              </a:rPr>
              <a:t>FDPH</a:t>
            </a:r>
            <a:endParaRPr lang="it-IT" sz="8000" b="1" dirty="0">
              <a:solidFill>
                <a:srgbClr val="FFFF00"/>
              </a:solidFill>
            </a:endParaRPr>
          </a:p>
        </p:txBody>
      </p:sp>
      <p:cxnSp>
        <p:nvCxnSpPr>
          <p:cNvPr id="60" name="Connettore 1 59"/>
          <p:cNvCxnSpPr/>
          <p:nvPr/>
        </p:nvCxnSpPr>
        <p:spPr>
          <a:xfrm>
            <a:off x="827584" y="2852936"/>
            <a:ext cx="78488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827584" y="5805264"/>
            <a:ext cx="78488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61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2000"/>
                                        <p:tgtEl>
                                          <p:spTgt spid="60"/>
                                        </p:tgtEl>
                                      </p:cBhvr>
                                    </p:animEffect>
                                  </p:childTnLst>
                                </p:cTn>
                              </p:par>
                              <p:par>
                                <p:cTn id="22" presetID="42" presetClass="path" presetSubtype="0" accel="50000" decel="50000" fill="hold" nodeType="withEffect">
                                  <p:stCondLst>
                                    <p:cond delay="0"/>
                                  </p:stCondLst>
                                  <p:childTnLst>
                                    <p:animMotion origin="layout" path="M -4.44444E-6 2.58094E-6 L 0.004 0.43015 " pathEditMode="relative" rAng="0" ptsTypes="AA">
                                      <p:cBhvr>
                                        <p:cTn id="23" dur="2000" fill="hold"/>
                                        <p:tgtEl>
                                          <p:spTgt spid="60"/>
                                        </p:tgtEl>
                                        <p:attrNameLst>
                                          <p:attrName>ppt_x</p:attrName>
                                          <p:attrName>ppt_y</p:attrName>
                                        </p:attrNameLst>
                                      </p:cBhvr>
                                      <p:rCtr x="2" y="215"/>
                                    </p:animMotion>
                                  </p:childTnLst>
                                </p:cTn>
                              </p:par>
                              <p:par>
                                <p:cTn id="24" presetID="22" presetClass="entr" presetSubtype="1"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up)">
                                      <p:cBhvr>
                                        <p:cTn id="26" dur="30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20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20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2000"/>
                                        <p:tgtEl>
                                          <p:spTgt spid="36"/>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2000"/>
                                        <p:tgtEl>
                                          <p:spTgt spid="3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000"/>
                                        <p:tgtEl>
                                          <p:spTgt spid="35"/>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000"/>
                                        <p:tgtEl>
                                          <p:spTgt spid="43"/>
                                        </p:tgtEl>
                                      </p:cBhvr>
                                    </p:animEffect>
                                  </p:childTnLst>
                                </p:cTn>
                              </p:par>
                              <p:par>
                                <p:cTn id="54" presetID="63" presetClass="path" presetSubtype="0" accel="50000" decel="50000" fill="hold" grpId="1" nodeType="withEffect">
                                  <p:stCondLst>
                                    <p:cond delay="0"/>
                                  </p:stCondLst>
                                  <p:childTnLst>
                                    <p:animMotion origin="layout" path="M 3.33333E-6 -4.81481E-6 L 0.21666 -0.00023 " pathEditMode="relative" rAng="0" ptsTypes="AA">
                                      <p:cBhvr>
                                        <p:cTn id="55" dur="2000" fill="hold"/>
                                        <p:tgtEl>
                                          <p:spTgt spid="64"/>
                                        </p:tgtEl>
                                        <p:attrNameLst>
                                          <p:attrName>ppt_x</p:attrName>
                                          <p:attrName>ppt_y</p:attrName>
                                        </p:attrNameLst>
                                      </p:cBhvr>
                                      <p:rCtr x="108" y="0"/>
                                    </p:animMotion>
                                  </p:childTnLst>
                                </p:cTn>
                              </p:par>
                              <p:par>
                                <p:cTn id="56" presetID="35" presetClass="path" presetSubtype="0" accel="50000" decel="50000" fill="hold" grpId="1" nodeType="withEffect">
                                  <p:stCondLst>
                                    <p:cond delay="0"/>
                                  </p:stCondLst>
                                  <p:childTnLst>
                                    <p:animMotion origin="layout" path="M 1.11022E-16 -3.7037E-6 L -0.16875 -0.00023 " pathEditMode="relative" rAng="0" ptsTypes="AA">
                                      <p:cBhvr>
                                        <p:cTn id="57" dur="3000" fill="hold"/>
                                        <p:tgtEl>
                                          <p:spTgt spid="65"/>
                                        </p:tgtEl>
                                        <p:attrNameLst>
                                          <p:attrName>ppt_x</p:attrName>
                                          <p:attrName>ppt_y</p:attrName>
                                        </p:attrNameLst>
                                      </p:cBhvr>
                                      <p:rCtr x="-84" y="0"/>
                                    </p:animMotion>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2000"/>
                                        <p:tgtEl>
                                          <p:spTgt spid="35"/>
                                        </p:tgtEl>
                                      </p:cBhvr>
                                    </p:animEffect>
                                  </p:childTnLst>
                                </p:cTn>
                              </p:par>
                            </p:childTnLst>
                          </p:cTn>
                        </p:par>
                        <p:par>
                          <p:cTn id="61" fill="hold">
                            <p:stCondLst>
                              <p:cond delay="3000"/>
                            </p:stCondLst>
                            <p:childTnLst>
                              <p:par>
                                <p:cTn id="62" presetID="10" presetClass="exit" presetSubtype="0" fill="hold" grpId="1" nodeType="afterEffect">
                                  <p:stCondLst>
                                    <p:cond delay="0"/>
                                  </p:stCondLst>
                                  <p:childTnLst>
                                    <p:animEffect transition="out" filter="fade">
                                      <p:cBhvr>
                                        <p:cTn id="63" dur="2000"/>
                                        <p:tgtEl>
                                          <p:spTgt spid="8"/>
                                        </p:tgtEl>
                                      </p:cBhvr>
                                    </p:animEffect>
                                    <p:set>
                                      <p:cBhvr>
                                        <p:cTn id="64" dur="1" fill="hold">
                                          <p:stCondLst>
                                            <p:cond delay="1999"/>
                                          </p:stCondLst>
                                        </p:cTn>
                                        <p:tgtEl>
                                          <p:spTgt spid="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9"/>
                                        </p:tgtEl>
                                      </p:cBhvr>
                                    </p:animEffect>
                                    <p:set>
                                      <p:cBhvr>
                                        <p:cTn id="67" dur="1" fill="hold">
                                          <p:stCondLst>
                                            <p:cond delay="1999"/>
                                          </p:stCondLst>
                                        </p:cTn>
                                        <p:tgtEl>
                                          <p:spTgt spid="9"/>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2000"/>
                                        <p:tgtEl>
                                          <p:spTgt spid="65"/>
                                        </p:tgtEl>
                                      </p:cBhvr>
                                    </p:animEffect>
                                    <p:set>
                                      <p:cBhvr>
                                        <p:cTn id="70" dur="1" fill="hold">
                                          <p:stCondLst>
                                            <p:cond delay="1999"/>
                                          </p:stCondLst>
                                        </p:cTn>
                                        <p:tgtEl>
                                          <p:spTgt spid="6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7"/>
                                        </p:tgtEl>
                                      </p:cBhvr>
                                    </p:animEffect>
                                    <p:set>
                                      <p:cBhvr>
                                        <p:cTn id="73" dur="1" fill="hold">
                                          <p:stCondLst>
                                            <p:cond delay="1999"/>
                                          </p:stCondLst>
                                        </p:cTn>
                                        <p:tgtEl>
                                          <p:spTgt spid="7"/>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000"/>
                                        <p:tgtEl>
                                          <p:spTgt spid="64"/>
                                        </p:tgtEl>
                                      </p:cBhvr>
                                    </p:animEffect>
                                    <p:set>
                                      <p:cBhvr>
                                        <p:cTn id="76" dur="1" fill="hold">
                                          <p:stCondLst>
                                            <p:cond delay="1999"/>
                                          </p:stCondLst>
                                        </p:cTn>
                                        <p:tgtEl>
                                          <p:spTgt spid="6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60"/>
                                        </p:tgtEl>
                                      </p:cBhvr>
                                    </p:animEffect>
                                    <p:set>
                                      <p:cBhvr>
                                        <p:cTn id="82" dur="1" fill="hold">
                                          <p:stCondLst>
                                            <p:cond delay="1999"/>
                                          </p:stCondLst>
                                        </p:cTn>
                                        <p:tgtEl>
                                          <p:spTgt spid="6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2000"/>
                                        <p:tgtEl>
                                          <p:spTgt spid="66"/>
                                        </p:tgtEl>
                                      </p:cBhvr>
                                    </p:animEffect>
                                  </p:childTnLst>
                                </p:cTn>
                              </p:par>
                              <p:par>
                                <p:cTn id="86" presetID="64" presetClass="path" presetSubtype="0" accel="50000" decel="50000" fill="hold" nodeType="withEffect">
                                  <p:stCondLst>
                                    <p:cond delay="0"/>
                                  </p:stCondLst>
                                  <p:childTnLst>
                                    <p:animMotion origin="layout" path="M 0.004 -4.68085E-6 L 0.00799 -0.43015 " pathEditMode="relative" rAng="0" ptsTypes="AA">
                                      <p:cBhvr>
                                        <p:cTn id="87" dur="2000" fill="hold"/>
                                        <p:tgtEl>
                                          <p:spTgt spid="66"/>
                                        </p:tgtEl>
                                        <p:attrNameLst>
                                          <p:attrName>ppt_x</p:attrName>
                                          <p:attrName>ppt_y</p:attrName>
                                        </p:attrNameLst>
                                      </p:cBhvr>
                                      <p:rCtr x="2" y="-215"/>
                                    </p:animMotion>
                                  </p:childTnLst>
                                </p:cTn>
                              </p:par>
                              <p:par>
                                <p:cTn id="88" presetID="10"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par>
                                <p:cTn id="91" presetID="63" presetClass="path" presetSubtype="0" accel="50000" decel="50000" fill="hold" grpId="1" nodeType="withEffect">
                                  <p:stCondLst>
                                    <p:cond delay="0"/>
                                  </p:stCondLst>
                                  <p:childTnLst>
                                    <p:animMotion origin="layout" path="M -0.00625 -3.33333E-6 L 0.05417 0.00023 " pathEditMode="relative" rAng="0" ptsTypes="AA">
                                      <p:cBhvr>
                                        <p:cTn id="92" dur="3000" fill="hold"/>
                                        <p:tgtEl>
                                          <p:spTgt spid="24"/>
                                        </p:tgtEl>
                                        <p:attrNameLst>
                                          <p:attrName>ppt_x</p:attrName>
                                          <p:attrName>ppt_y</p:attrName>
                                        </p:attrNameLst>
                                      </p:cBhvr>
                                      <p:rCtr x="30" y="0"/>
                                    </p:animMotion>
                                  </p:childTnLst>
                                </p:cTn>
                              </p:par>
                              <p:par>
                                <p:cTn id="93" presetID="10"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childTnLst>
                                </p:cTn>
                              </p:par>
                              <p:par>
                                <p:cTn id="96" presetID="10" presetClass="exit" presetSubtype="0" fill="hold" grpId="1" nodeType="withEffect">
                                  <p:stCondLst>
                                    <p:cond delay="0"/>
                                  </p:stCondLst>
                                  <p:childTnLst>
                                    <p:animEffect transition="out" filter="fade">
                                      <p:cBhvr>
                                        <p:cTn id="97" dur="2000"/>
                                        <p:tgtEl>
                                          <p:spTgt spid="40"/>
                                        </p:tgtEl>
                                      </p:cBhvr>
                                    </p:animEffect>
                                    <p:set>
                                      <p:cBhvr>
                                        <p:cTn id="98" dur="1" fill="hold">
                                          <p:stCondLst>
                                            <p:cond delay="1999"/>
                                          </p:stCondLst>
                                        </p:cTn>
                                        <p:tgtEl>
                                          <p:spTgt spid="40"/>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48">
                                            <p:txEl>
                                              <p:pRg st="0" end="0"/>
                                            </p:txEl>
                                          </p:spTgt>
                                        </p:tgtEl>
                                        <p:attrNameLst>
                                          <p:attrName>style.visibility</p:attrName>
                                        </p:attrNameLst>
                                      </p:cBhvr>
                                      <p:to>
                                        <p:strVal val="visible"/>
                                      </p:to>
                                    </p:set>
                                    <p:animEffect transition="in" filter="fade">
                                      <p:cBhvr>
                                        <p:cTn id="101" dur="2000"/>
                                        <p:tgtEl>
                                          <p:spTgt spid="48">
                                            <p:txEl>
                                              <p:pRg st="0" end="0"/>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20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2000"/>
                                        <p:tgtEl>
                                          <p:spTgt spid="46"/>
                                        </p:tgtEl>
                                      </p:cBhvr>
                                    </p:animEffect>
                                  </p:childTnLst>
                                </p:cTn>
                              </p:par>
                              <p:par>
                                <p:cTn id="108" presetID="10" presetClass="exit" presetSubtype="0" fill="hold" grpId="1" nodeType="withEffect">
                                  <p:stCondLst>
                                    <p:cond delay="0"/>
                                  </p:stCondLst>
                                  <p:childTnLst>
                                    <p:animEffect transition="out" filter="fade">
                                      <p:cBhvr>
                                        <p:cTn id="109" dur="2000"/>
                                        <p:tgtEl>
                                          <p:spTgt spid="41"/>
                                        </p:tgtEl>
                                      </p:cBhvr>
                                    </p:animEffect>
                                    <p:set>
                                      <p:cBhvr>
                                        <p:cTn id="110" dur="1" fill="hold">
                                          <p:stCondLst>
                                            <p:cond delay="1999"/>
                                          </p:stCondLst>
                                        </p:cTn>
                                        <p:tgtEl>
                                          <p:spTgt spid="4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36"/>
                                        </p:tgtEl>
                                      </p:cBhvr>
                                    </p:animEffect>
                                    <p:set>
                                      <p:cBhvr>
                                        <p:cTn id="113" dur="1" fill="hold">
                                          <p:stCondLst>
                                            <p:cond delay="1999"/>
                                          </p:stCondLst>
                                        </p:cTn>
                                        <p:tgtEl>
                                          <p:spTgt spid="36"/>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3000"/>
                                        <p:tgtEl>
                                          <p:spTgt spid="20"/>
                                        </p:tgtEl>
                                      </p:cBhvr>
                                    </p:animEffect>
                                  </p:childTnLst>
                                </p:cTn>
                              </p:par>
                              <p:par>
                                <p:cTn id="117" presetID="63" presetClass="path" presetSubtype="0" accel="50000" decel="50000" fill="hold" grpId="1" nodeType="withEffect">
                                  <p:stCondLst>
                                    <p:cond delay="0"/>
                                  </p:stCondLst>
                                  <p:childTnLst>
                                    <p:animMotion origin="layout" path="M -0.15834 0.00486 L 3.33333E-6 0.00486 " pathEditMode="relative" rAng="0" ptsTypes="AA">
                                      <p:cBhvr>
                                        <p:cTn id="118" dur="1000" fill="hold"/>
                                        <p:tgtEl>
                                          <p:spTgt spid="22"/>
                                        </p:tgtEl>
                                        <p:attrNameLst>
                                          <p:attrName>ppt_x</p:attrName>
                                          <p:attrName>ppt_y</p:attrName>
                                        </p:attrNameLst>
                                      </p:cBhvr>
                                      <p:rCtr x="79" y="0"/>
                                    </p:animMotion>
                                  </p:childTnLst>
                                </p:cTn>
                              </p:par>
                              <p:par>
                                <p:cTn id="119" presetID="63" presetClass="path" presetSubtype="0" accel="50000" decel="50000" fill="hold" grpId="1" nodeType="withEffect">
                                  <p:stCondLst>
                                    <p:cond delay="0"/>
                                  </p:stCondLst>
                                  <p:childTnLst>
                                    <p:animMotion origin="layout" path="M -0.09167 0.00023 L 0.0375 0.00023 " pathEditMode="relative" rAng="0" ptsTypes="AA">
                                      <p:cBhvr>
                                        <p:cTn id="120" dur="3000" fill="hold"/>
                                        <p:tgtEl>
                                          <p:spTgt spid="20"/>
                                        </p:tgtEl>
                                        <p:attrNameLst>
                                          <p:attrName>ppt_x</p:attrName>
                                          <p:attrName>ppt_y</p:attrName>
                                        </p:attrNameLst>
                                      </p:cBhvr>
                                      <p:rCtr x="65" y="0"/>
                                    </p:animMotion>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30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3000"/>
                                        <p:tgtEl>
                                          <p:spTgt spid="2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500"/>
                                        <p:tgtEl>
                                          <p:spTgt spid="25"/>
                                        </p:tgtEl>
                                      </p:cBhvr>
                                    </p:animEffect>
                                  </p:childTnLst>
                                </p:cTn>
                              </p:par>
                              <p:par>
                                <p:cTn id="130" presetID="35" presetClass="path" presetSubtype="0" accel="50000" decel="50000" fill="hold" grpId="1" nodeType="withEffect">
                                  <p:stCondLst>
                                    <p:cond delay="0"/>
                                  </p:stCondLst>
                                  <p:childTnLst>
                                    <p:animMotion origin="layout" path="M 0.11667 0.00487 L -0.05833 0.00649 " pathEditMode="relative" rAng="0" ptsTypes="AA">
                                      <p:cBhvr>
                                        <p:cTn id="131" dur="3000" fill="hold"/>
                                        <p:tgtEl>
                                          <p:spTgt spid="29"/>
                                        </p:tgtEl>
                                        <p:attrNameLst>
                                          <p:attrName>ppt_x</p:attrName>
                                          <p:attrName>ppt_y</p:attrName>
                                        </p:attrNameLst>
                                      </p:cBhvr>
                                      <p:rCtr x="-87" y="1"/>
                                    </p:animMotion>
                                  </p:childTnLst>
                                </p:cTn>
                              </p:par>
                              <p:par>
                                <p:cTn id="132" presetID="10" presetClass="exit" presetSubtype="0" fill="hold" grpId="2" nodeType="withEffect">
                                  <p:stCondLst>
                                    <p:cond delay="0"/>
                                  </p:stCondLst>
                                  <p:childTnLst>
                                    <p:animEffect transition="out" filter="fade">
                                      <p:cBhvr>
                                        <p:cTn id="133" dur="2000"/>
                                        <p:tgtEl>
                                          <p:spTgt spid="38"/>
                                        </p:tgtEl>
                                      </p:cBhvr>
                                    </p:animEffect>
                                    <p:set>
                                      <p:cBhvr>
                                        <p:cTn id="134" dur="1" fill="hold">
                                          <p:stCondLst>
                                            <p:cond delay="1999"/>
                                          </p:stCondLst>
                                        </p:cTn>
                                        <p:tgtEl>
                                          <p:spTgt spid="38"/>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2000"/>
                                        <p:tgtEl>
                                          <p:spTgt spid="37"/>
                                        </p:tgtEl>
                                      </p:cBhvr>
                                    </p:animEffect>
                                    <p:set>
                                      <p:cBhvr>
                                        <p:cTn id="137" dur="1" fill="hold">
                                          <p:stCondLst>
                                            <p:cond delay="1999"/>
                                          </p:stCondLst>
                                        </p:cTn>
                                        <p:tgtEl>
                                          <p:spTgt spid="37"/>
                                        </p:tgtEl>
                                        <p:attrNameLst>
                                          <p:attrName>style.visibility</p:attrName>
                                        </p:attrNameLst>
                                      </p:cBhvr>
                                      <p:to>
                                        <p:strVal val="hidden"/>
                                      </p:to>
                                    </p:set>
                                  </p:childTnLst>
                                </p:cTn>
                              </p:par>
                              <p:par>
                                <p:cTn id="138" presetID="10" presetClass="entr" presetSubtype="0" fill="hold" grpId="1" nodeType="with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2000"/>
                                        <p:tgtEl>
                                          <p:spTgt spid="45"/>
                                        </p:tgtEl>
                                      </p:cBhvr>
                                    </p:animEffect>
                                  </p:childTnLst>
                                </p:cTn>
                              </p:par>
                              <p:par>
                                <p:cTn id="141" presetID="10" presetClass="entr"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2000"/>
                                        <p:tgtEl>
                                          <p:spTgt spid="44"/>
                                        </p:tgtEl>
                                      </p:cBhvr>
                                    </p:animEffect>
                                  </p:childTnLst>
                                </p:cTn>
                              </p:par>
                              <p:par>
                                <p:cTn id="144" presetID="10" presetClass="exit" presetSubtype="0" fill="hold" grpId="2" nodeType="withEffect">
                                  <p:stCondLst>
                                    <p:cond delay="0"/>
                                  </p:stCondLst>
                                  <p:childTnLst>
                                    <p:animEffect transition="out" filter="fade">
                                      <p:cBhvr>
                                        <p:cTn id="145" dur="2000"/>
                                        <p:tgtEl>
                                          <p:spTgt spid="35"/>
                                        </p:tgtEl>
                                      </p:cBhvr>
                                    </p:animEffect>
                                    <p:set>
                                      <p:cBhvr>
                                        <p:cTn id="146" dur="1" fill="hold">
                                          <p:stCondLst>
                                            <p:cond delay="1999"/>
                                          </p:stCondLst>
                                        </p:cTn>
                                        <p:tgtEl>
                                          <p:spTgt spid="35"/>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2000"/>
                                        <p:tgtEl>
                                          <p:spTgt spid="43"/>
                                        </p:tgtEl>
                                      </p:cBhvr>
                                    </p:animEffect>
                                    <p:set>
                                      <p:cBhvr>
                                        <p:cTn id="149" dur="1" fill="hold">
                                          <p:stCondLst>
                                            <p:cond delay="1999"/>
                                          </p:stCondLst>
                                        </p:cTn>
                                        <p:tgtEl>
                                          <p:spTgt spid="43"/>
                                        </p:tgtEl>
                                        <p:attrNameLst>
                                          <p:attrName>style.visibility</p:attrName>
                                        </p:attrNameLst>
                                      </p:cBhvr>
                                      <p:to>
                                        <p:strVal val="hidden"/>
                                      </p:to>
                                    </p:set>
                                  </p:childTnLst>
                                </p:cTn>
                              </p:par>
                              <p:par>
                                <p:cTn id="150" presetID="35" presetClass="path" presetSubtype="0" accel="50000" decel="50000" fill="hold" grpId="1" nodeType="withEffect">
                                  <p:stCondLst>
                                    <p:cond delay="0"/>
                                  </p:stCondLst>
                                  <p:childTnLst>
                                    <p:animMotion origin="layout" path="M 0.10417 0 L -0.0875 0 " pathEditMode="relative" rAng="0" ptsTypes="AA">
                                      <p:cBhvr>
                                        <p:cTn id="151" dur="3000" fill="hold"/>
                                        <p:tgtEl>
                                          <p:spTgt spid="27"/>
                                        </p:tgtEl>
                                        <p:attrNameLst>
                                          <p:attrName>ppt_x</p:attrName>
                                          <p:attrName>ppt_y</p:attrName>
                                        </p:attrNameLst>
                                      </p:cBhvr>
                                      <p:rCtr x="-96" y="0"/>
                                    </p:animMotion>
                                  </p:childTnLst>
                                </p:cTn>
                              </p:par>
                              <p:par>
                                <p:cTn id="152" presetID="35" presetClass="path" presetSubtype="0" accel="50000" decel="50000" fill="hold" grpId="1" nodeType="withEffect">
                                  <p:stCondLst>
                                    <p:cond delay="0"/>
                                  </p:stCondLst>
                                  <p:childTnLst>
                                    <p:animMotion origin="layout" path="M 0.0125 -0.01111 L -0.08281 -0.01435 " pathEditMode="relative" rAng="0" ptsTypes="AA">
                                      <p:cBhvr>
                                        <p:cTn id="153" dur="3000" fill="hold"/>
                                        <p:tgtEl>
                                          <p:spTgt spid="25"/>
                                        </p:tgtEl>
                                        <p:attrNameLst>
                                          <p:attrName>ppt_x</p:attrName>
                                          <p:attrName>ppt_y</p:attrName>
                                        </p:attrNameLst>
                                      </p:cBhvr>
                                      <p:rCtr x="-48" y="-2"/>
                                    </p:animMotion>
                                  </p:childTnLst>
                                </p:cTn>
                              </p:par>
                              <p:par>
                                <p:cTn id="154" presetID="10" presetClass="entr" presetSubtype="0"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fade">
                                      <p:cBhvr>
                                        <p:cTn id="156" dur="2000"/>
                                        <p:tgtEl>
                                          <p:spTgt spid="4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2000"/>
                                        <p:tgtEl>
                                          <p:spTgt spid="3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fade">
                                      <p:cBhvr>
                                        <p:cTn id="162" dur="2000"/>
                                        <p:tgtEl>
                                          <p:spTgt spid="4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fade">
                                      <p:cBhvr>
                                        <p:cTn id="165" dur="2000"/>
                                        <p:tgtEl>
                                          <p:spTgt spid="45"/>
                                        </p:tgtEl>
                                      </p:cBhvr>
                                    </p:animEffect>
                                  </p:childTnLst>
                                </p:cTn>
                              </p:par>
                              <p:par>
                                <p:cTn id="166" presetID="10" presetClass="exit" presetSubtype="0" fill="hold" grpId="1" nodeType="withEffect">
                                  <p:stCondLst>
                                    <p:cond delay="0"/>
                                  </p:stCondLst>
                                  <p:childTnLst>
                                    <p:animEffect transition="out" filter="fade">
                                      <p:cBhvr>
                                        <p:cTn id="167" dur="1000"/>
                                        <p:tgtEl>
                                          <p:spTgt spid="61"/>
                                        </p:tgtEl>
                                      </p:cBhvr>
                                    </p:animEffect>
                                    <p:set>
                                      <p:cBhvr>
                                        <p:cTn id="168" dur="1" fill="hold">
                                          <p:stCondLst>
                                            <p:cond delay="999"/>
                                          </p:stCondLst>
                                        </p:cTn>
                                        <p:tgtEl>
                                          <p:spTgt spid="61"/>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1000"/>
                                        <p:tgtEl>
                                          <p:spTgt spid="59"/>
                                        </p:tgtEl>
                                      </p:cBhvr>
                                    </p:animEffect>
                                    <p:set>
                                      <p:cBhvr>
                                        <p:cTn id="171" dur="1" fill="hold">
                                          <p:stCondLst>
                                            <p:cond delay="999"/>
                                          </p:stCondLst>
                                        </p:cTn>
                                        <p:tgtEl>
                                          <p:spTgt spid="59"/>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1000"/>
                                        <p:tgtEl>
                                          <p:spTgt spid="10"/>
                                        </p:tgtEl>
                                      </p:cBhvr>
                                    </p:animEffect>
                                    <p:set>
                                      <p:cBhvr>
                                        <p:cTn id="174" dur="1" fill="hold">
                                          <p:stCondLst>
                                            <p:cond delay="999"/>
                                          </p:stCondLst>
                                        </p:cTn>
                                        <p:tgtEl>
                                          <p:spTgt spid="10"/>
                                        </p:tgtEl>
                                        <p:attrNameLst>
                                          <p:attrName>style.visibility</p:attrName>
                                        </p:attrNameLst>
                                      </p:cBhvr>
                                      <p:to>
                                        <p:strVal val="hidden"/>
                                      </p:to>
                                    </p:set>
                                  </p:childTnLst>
                                </p:cTn>
                              </p:par>
                              <p:par>
                                <p:cTn id="175" presetID="22" presetClass="entr" presetSubtype="1"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Effect transition="in" filter="wipe(up)">
                                      <p:cBhvr>
                                        <p:cTn id="177" dur="2000"/>
                                        <p:tgtEl>
                                          <p:spTgt spid="33"/>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31"/>
                                        </p:tgtEl>
                                        <p:attrNameLst>
                                          <p:attrName>style.visibility</p:attrName>
                                        </p:attrNameLst>
                                      </p:cBhvr>
                                      <p:to>
                                        <p:strVal val="visible"/>
                                      </p:to>
                                    </p:set>
                                    <p:animEffect transition="in" filter="wipe(down)">
                                      <p:cBhvr>
                                        <p:cTn id="180" dur="2000"/>
                                        <p:tgtEl>
                                          <p:spTgt spid="31"/>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2000"/>
                                        <p:tgtEl>
                                          <p:spTgt spid="30"/>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34"/>
                                        </p:tgtEl>
                                        <p:attrNameLst>
                                          <p:attrName>style.visibility</p:attrName>
                                        </p:attrNameLst>
                                      </p:cBhvr>
                                      <p:to>
                                        <p:strVal val="visible"/>
                                      </p:to>
                                    </p:set>
                                    <p:animEffect transition="in" filter="wipe(down)">
                                      <p:cBhvr>
                                        <p:cTn id="186" dur="2000"/>
                                        <p:tgtEl>
                                          <p:spTgt spid="34"/>
                                        </p:tgtEl>
                                      </p:cBhvr>
                                    </p:animEffect>
                                  </p:childTnLst>
                                </p:cTn>
                              </p:par>
                              <p:par>
                                <p:cTn id="187" presetID="22" presetClass="entr" presetSubtype="1" fill="hold" grpId="0" nodeType="withEffect">
                                  <p:stCondLst>
                                    <p:cond delay="0"/>
                                  </p:stCondLst>
                                  <p:childTnLst>
                                    <p:set>
                                      <p:cBhvr>
                                        <p:cTn id="188" dur="1" fill="hold">
                                          <p:stCondLst>
                                            <p:cond delay="0"/>
                                          </p:stCondLst>
                                        </p:cTn>
                                        <p:tgtEl>
                                          <p:spTgt spid="32"/>
                                        </p:tgtEl>
                                        <p:attrNameLst>
                                          <p:attrName>style.visibility</p:attrName>
                                        </p:attrNameLst>
                                      </p:cBhvr>
                                      <p:to>
                                        <p:strVal val="visible"/>
                                      </p:to>
                                    </p:set>
                                    <p:animEffect transition="in" filter="wipe(up)">
                                      <p:cBhvr>
                                        <p:cTn id="189" dur="2000"/>
                                        <p:tgtEl>
                                          <p:spTgt spid="3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8"/>
                                        </p:tgtEl>
                                        <p:attrNameLst>
                                          <p:attrName>style.visibility</p:attrName>
                                        </p:attrNameLst>
                                      </p:cBhvr>
                                      <p:to>
                                        <p:strVal val="visible"/>
                                      </p:to>
                                    </p:set>
                                    <p:animEffect transition="in" filter="fade">
                                      <p:cBhvr>
                                        <p:cTn id="192" dur="2000"/>
                                        <p:tgtEl>
                                          <p:spTgt spid="3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fade">
                                      <p:cBhvr>
                                        <p:cTn id="195" dur="2000"/>
                                        <p:tgtEl>
                                          <p:spTgt spid="3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3"/>
                                        </p:tgtEl>
                                        <p:attrNameLst>
                                          <p:attrName>style.visibility</p:attrName>
                                        </p:attrNameLst>
                                      </p:cBhvr>
                                      <p:to>
                                        <p:strVal val="visible"/>
                                      </p:to>
                                    </p:set>
                                    <p:animEffect transition="in" filter="fade">
                                      <p:cBhvr>
                                        <p:cTn id="19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4" grpId="0" animBg="1"/>
      <p:bldP spid="35" grpId="0" animBg="1"/>
      <p:bldP spid="35" grpId="1" animBg="1"/>
      <p:bldP spid="35" grpId="2"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3" grpId="2" animBg="1"/>
      <p:bldP spid="44" grpId="0" animBg="1"/>
      <p:bldP spid="44" grpId="1" animBg="1"/>
      <p:bldP spid="45" grpId="0" animBg="1"/>
      <p:bldP spid="45" grpId="1" animBg="1"/>
      <p:bldP spid="36" grpId="0" animBg="1"/>
      <p:bldP spid="36" grpId="1" animBg="1"/>
      <p:bldP spid="41" grpId="0" animBg="1"/>
      <p:bldP spid="41" grpId="1" animBg="1"/>
      <p:bldP spid="46" grpId="0" animBg="1"/>
      <p:bldP spid="47" grpId="0" animBg="1"/>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95650" y="1012825"/>
            <a:ext cx="649288" cy="3165475"/>
            <a:chOff x="3120" y="720"/>
            <a:chExt cx="672" cy="3216"/>
          </a:xfrm>
        </p:grpSpPr>
        <p:sp>
          <p:nvSpPr>
            <p:cNvPr id="31747" name="Line 3"/>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31748" name="Line 4"/>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31749" name="Line 5"/>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50" name="Line 6"/>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51" name="Line 7"/>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52" name="Line 8"/>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3" name="Group 9"/>
          <p:cNvGrpSpPr>
            <a:grpSpLocks/>
          </p:cNvGrpSpPr>
          <p:nvPr/>
        </p:nvGrpSpPr>
        <p:grpSpPr bwMode="auto">
          <a:xfrm>
            <a:off x="3295650" y="1012825"/>
            <a:ext cx="649288" cy="3024188"/>
            <a:chOff x="1296" y="720"/>
            <a:chExt cx="672" cy="3072"/>
          </a:xfrm>
        </p:grpSpPr>
        <p:sp>
          <p:nvSpPr>
            <p:cNvPr id="31754" name="Line 10"/>
            <p:cNvSpPr>
              <a:spLocks noChangeShapeType="1"/>
            </p:cNvSpPr>
            <p:nvPr/>
          </p:nvSpPr>
          <p:spPr bwMode="auto">
            <a:xfrm>
              <a:off x="1488" y="720"/>
              <a:ext cx="384" cy="1632"/>
            </a:xfrm>
            <a:prstGeom prst="line">
              <a:avLst/>
            </a:prstGeom>
            <a:noFill/>
            <a:ln w="28575">
              <a:noFill/>
              <a:round/>
              <a:headEnd type="oval" w="med" len="med"/>
              <a:tailEnd type="oval" w="med" len="med"/>
            </a:ln>
            <a:effectLst/>
          </p:spPr>
          <p:txBody>
            <a:bodyPr wrap="none" anchor="ctr"/>
            <a:lstStyle/>
            <a:p>
              <a:endParaRPr lang="it-IT"/>
            </a:p>
          </p:txBody>
        </p:sp>
        <p:sp>
          <p:nvSpPr>
            <p:cNvPr id="31755" name="Line 11"/>
            <p:cNvSpPr>
              <a:spLocks noChangeShapeType="1"/>
            </p:cNvSpPr>
            <p:nvPr/>
          </p:nvSpPr>
          <p:spPr bwMode="auto">
            <a:xfrm flipH="1">
              <a:off x="1536" y="2352"/>
              <a:ext cx="336" cy="1248"/>
            </a:xfrm>
            <a:prstGeom prst="line">
              <a:avLst/>
            </a:prstGeom>
            <a:noFill/>
            <a:ln w="28575">
              <a:noFill/>
              <a:round/>
              <a:headEnd type="oval" w="med" len="med"/>
              <a:tailEnd type="oval" w="med" len="med"/>
            </a:ln>
            <a:effectLst/>
          </p:spPr>
          <p:txBody>
            <a:bodyPr wrap="none" anchor="ctr"/>
            <a:lstStyle/>
            <a:p>
              <a:endParaRPr lang="it-IT"/>
            </a:p>
          </p:txBody>
        </p:sp>
        <p:grpSp>
          <p:nvGrpSpPr>
            <p:cNvPr id="4" name="Group 12"/>
            <p:cNvGrpSpPr>
              <a:grpSpLocks/>
            </p:cNvGrpSpPr>
            <p:nvPr/>
          </p:nvGrpSpPr>
          <p:grpSpPr bwMode="auto">
            <a:xfrm rot="1036445">
              <a:off x="1296" y="3648"/>
              <a:ext cx="672" cy="144"/>
              <a:chOff x="1344" y="3600"/>
              <a:chExt cx="672" cy="144"/>
            </a:xfrm>
          </p:grpSpPr>
          <p:sp>
            <p:nvSpPr>
              <p:cNvPr id="31757" name="Line 13"/>
              <p:cNvSpPr>
                <a:spLocks noChangeShapeType="1"/>
              </p:cNvSpPr>
              <p:nvPr/>
            </p:nvSpPr>
            <p:spPr bwMode="auto">
              <a:xfrm>
                <a:off x="1344" y="3744"/>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58" name="Line 14"/>
              <p:cNvSpPr>
                <a:spLocks noChangeShapeType="1"/>
              </p:cNvSpPr>
              <p:nvPr/>
            </p:nvSpPr>
            <p:spPr bwMode="auto">
              <a:xfrm flipV="1">
                <a:off x="1440" y="3600"/>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59" name="Line 15"/>
              <p:cNvSpPr>
                <a:spLocks noChangeShapeType="1"/>
              </p:cNvSpPr>
              <p:nvPr/>
            </p:nvSpPr>
            <p:spPr bwMode="auto">
              <a:xfrm>
                <a:off x="1536" y="3600"/>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60" name="Line 16"/>
              <p:cNvSpPr>
                <a:spLocks noChangeShapeType="1"/>
              </p:cNvSpPr>
              <p:nvPr/>
            </p:nvSpPr>
            <p:spPr bwMode="auto">
              <a:xfrm>
                <a:off x="1872" y="3744"/>
                <a:ext cx="144" cy="0"/>
              </a:xfrm>
              <a:prstGeom prst="line">
                <a:avLst/>
              </a:prstGeom>
              <a:noFill/>
              <a:ln w="28575">
                <a:noFill/>
                <a:round/>
                <a:headEnd type="oval" w="med" len="med"/>
                <a:tailEnd type="oval" w="med" len="med"/>
              </a:ln>
              <a:effectLst/>
            </p:spPr>
            <p:txBody>
              <a:bodyPr wrap="none" anchor="ctr"/>
              <a:lstStyle/>
              <a:p>
                <a:endParaRPr lang="it-IT"/>
              </a:p>
            </p:txBody>
          </p:sp>
        </p:grpSp>
      </p:grpSp>
      <p:sp>
        <p:nvSpPr>
          <p:cNvPr id="31761" name="Freeform 17"/>
          <p:cNvSpPr>
            <a:spLocks/>
          </p:cNvSpPr>
          <p:nvPr/>
        </p:nvSpPr>
        <p:spPr bwMode="auto">
          <a:xfrm>
            <a:off x="3149600" y="439738"/>
            <a:ext cx="1208088" cy="3757612"/>
          </a:xfrm>
          <a:custGeom>
            <a:avLst/>
            <a:gdLst/>
            <a:ahLst/>
            <a:cxnLst>
              <a:cxn ang="0">
                <a:pos x="178" y="0"/>
              </a:cxn>
              <a:cxn ang="0">
                <a:pos x="9" y="155"/>
              </a:cxn>
              <a:cxn ang="0">
                <a:pos x="128" y="384"/>
              </a:cxn>
              <a:cxn ang="0">
                <a:pos x="222" y="729"/>
              </a:cxn>
              <a:cxn ang="0">
                <a:pos x="441" y="1335"/>
              </a:cxn>
              <a:cxn ang="0">
                <a:pos x="363" y="1611"/>
              </a:cxn>
              <a:cxn ang="0">
                <a:pos x="259" y="2058"/>
              </a:cxn>
              <a:cxn ang="0">
                <a:pos x="169" y="2157"/>
              </a:cxn>
              <a:cxn ang="0">
                <a:pos x="153" y="2223"/>
              </a:cxn>
              <a:cxn ang="0">
                <a:pos x="264" y="2261"/>
              </a:cxn>
              <a:cxn ang="0">
                <a:pos x="301" y="2242"/>
              </a:cxn>
              <a:cxn ang="0">
                <a:pos x="402" y="2309"/>
              </a:cxn>
              <a:cxn ang="0">
                <a:pos x="592" y="2366"/>
              </a:cxn>
              <a:cxn ang="0">
                <a:pos x="592" y="2302"/>
              </a:cxn>
              <a:cxn ang="0">
                <a:pos x="491" y="2252"/>
              </a:cxn>
              <a:cxn ang="0">
                <a:pos x="422" y="2064"/>
              </a:cxn>
              <a:cxn ang="0">
                <a:pos x="621" y="1476"/>
              </a:cxn>
              <a:cxn ang="0">
                <a:pos x="681" y="1388"/>
              </a:cxn>
              <a:cxn ang="0">
                <a:pos x="743" y="1223"/>
              </a:cxn>
              <a:cxn ang="0">
                <a:pos x="738" y="1091"/>
              </a:cxn>
              <a:cxn ang="0">
                <a:pos x="743" y="1101"/>
              </a:cxn>
              <a:cxn ang="0">
                <a:pos x="634" y="363"/>
              </a:cxn>
              <a:cxn ang="0">
                <a:pos x="512" y="21"/>
              </a:cxn>
            </a:cxnLst>
            <a:rect l="0" t="0" r="r" b="b"/>
            <a:pathLst>
              <a:path w="761" h="2367">
                <a:moveTo>
                  <a:pt x="178" y="0"/>
                </a:moveTo>
                <a:cubicBezTo>
                  <a:pt x="151" y="26"/>
                  <a:pt x="17" y="91"/>
                  <a:pt x="9" y="155"/>
                </a:cubicBezTo>
                <a:cubicBezTo>
                  <a:pt x="0" y="219"/>
                  <a:pt x="92" y="288"/>
                  <a:pt x="128" y="384"/>
                </a:cubicBezTo>
                <a:cubicBezTo>
                  <a:pt x="164" y="479"/>
                  <a:pt x="170" y="570"/>
                  <a:pt x="222" y="729"/>
                </a:cubicBezTo>
                <a:cubicBezTo>
                  <a:pt x="274" y="888"/>
                  <a:pt x="418" y="1188"/>
                  <a:pt x="441" y="1335"/>
                </a:cubicBezTo>
                <a:cubicBezTo>
                  <a:pt x="464" y="1482"/>
                  <a:pt x="393" y="1491"/>
                  <a:pt x="363" y="1611"/>
                </a:cubicBezTo>
                <a:cubicBezTo>
                  <a:pt x="332" y="1732"/>
                  <a:pt x="291" y="1967"/>
                  <a:pt x="259" y="2058"/>
                </a:cubicBezTo>
                <a:cubicBezTo>
                  <a:pt x="226" y="2149"/>
                  <a:pt x="186" y="2130"/>
                  <a:pt x="169" y="2157"/>
                </a:cubicBezTo>
                <a:cubicBezTo>
                  <a:pt x="151" y="2184"/>
                  <a:pt x="137" y="2205"/>
                  <a:pt x="153" y="2223"/>
                </a:cubicBezTo>
                <a:cubicBezTo>
                  <a:pt x="169" y="2240"/>
                  <a:pt x="239" y="2258"/>
                  <a:pt x="264" y="2261"/>
                </a:cubicBezTo>
                <a:cubicBezTo>
                  <a:pt x="288" y="2264"/>
                  <a:pt x="278" y="2234"/>
                  <a:pt x="301" y="2242"/>
                </a:cubicBezTo>
                <a:cubicBezTo>
                  <a:pt x="324" y="2250"/>
                  <a:pt x="353" y="2288"/>
                  <a:pt x="402" y="2309"/>
                </a:cubicBezTo>
                <a:cubicBezTo>
                  <a:pt x="451" y="2329"/>
                  <a:pt x="560" y="2367"/>
                  <a:pt x="592" y="2366"/>
                </a:cubicBezTo>
                <a:cubicBezTo>
                  <a:pt x="624" y="2365"/>
                  <a:pt x="608" y="2321"/>
                  <a:pt x="592" y="2302"/>
                </a:cubicBezTo>
                <a:cubicBezTo>
                  <a:pt x="575" y="2283"/>
                  <a:pt x="519" y="2292"/>
                  <a:pt x="491" y="2252"/>
                </a:cubicBezTo>
                <a:cubicBezTo>
                  <a:pt x="462" y="2213"/>
                  <a:pt x="400" y="2193"/>
                  <a:pt x="422" y="2064"/>
                </a:cubicBezTo>
                <a:cubicBezTo>
                  <a:pt x="444" y="1935"/>
                  <a:pt x="578" y="1589"/>
                  <a:pt x="621" y="1476"/>
                </a:cubicBezTo>
                <a:cubicBezTo>
                  <a:pt x="664" y="1363"/>
                  <a:pt x="661" y="1430"/>
                  <a:pt x="681" y="1388"/>
                </a:cubicBezTo>
                <a:cubicBezTo>
                  <a:pt x="701" y="1346"/>
                  <a:pt x="734" y="1273"/>
                  <a:pt x="743" y="1223"/>
                </a:cubicBezTo>
                <a:cubicBezTo>
                  <a:pt x="753" y="1174"/>
                  <a:pt x="738" y="1111"/>
                  <a:pt x="738" y="1091"/>
                </a:cubicBezTo>
                <a:cubicBezTo>
                  <a:pt x="738" y="1070"/>
                  <a:pt x="761" y="1223"/>
                  <a:pt x="743" y="1101"/>
                </a:cubicBezTo>
                <a:cubicBezTo>
                  <a:pt x="726" y="980"/>
                  <a:pt x="673" y="543"/>
                  <a:pt x="634" y="363"/>
                </a:cubicBezTo>
                <a:cubicBezTo>
                  <a:pt x="595" y="183"/>
                  <a:pt x="532" y="78"/>
                  <a:pt x="512"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62" name="Freeform 18"/>
          <p:cNvSpPr>
            <a:spLocks/>
          </p:cNvSpPr>
          <p:nvPr/>
        </p:nvSpPr>
        <p:spPr bwMode="auto">
          <a:xfrm>
            <a:off x="2971800" y="1000125"/>
            <a:ext cx="1089025" cy="3419475"/>
          </a:xfrm>
          <a:custGeom>
            <a:avLst/>
            <a:gdLst/>
            <a:ahLst/>
            <a:cxnLst>
              <a:cxn ang="0">
                <a:pos x="0" y="0"/>
              </a:cxn>
              <a:cxn ang="0">
                <a:pos x="58" y="27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0" y="46"/>
                  <a:pt x="2" y="182"/>
                  <a:pt x="58" y="278"/>
                </a:cubicBezTo>
                <a:cubicBezTo>
                  <a:pt x="114" y="374"/>
                  <a:pt x="274" y="318"/>
                  <a:pt x="336" y="576"/>
                </a:cubicBezTo>
                <a:cubicBezTo>
                  <a:pt x="398" y="83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63" name="Freeform 19"/>
          <p:cNvSpPr>
            <a:spLocks/>
          </p:cNvSpPr>
          <p:nvPr/>
        </p:nvSpPr>
        <p:spPr bwMode="auto">
          <a:xfrm>
            <a:off x="2971800" y="304800"/>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r>
              <a:rPr lang="it-IT" b="1" dirty="0" smtClean="0">
                <a:solidFill>
                  <a:schemeClr val="bg1"/>
                </a:solidFill>
              </a:rPr>
              <a:t>SISTOLE</a:t>
            </a:r>
            <a:endParaRPr lang="it-IT" b="1" dirty="0">
              <a:solidFill>
                <a:schemeClr val="bg1"/>
              </a:solidFill>
            </a:endParaRPr>
          </a:p>
        </p:txBody>
      </p:sp>
      <p:grpSp>
        <p:nvGrpSpPr>
          <p:cNvPr id="5" name="Group 20"/>
          <p:cNvGrpSpPr>
            <a:grpSpLocks/>
          </p:cNvGrpSpPr>
          <p:nvPr/>
        </p:nvGrpSpPr>
        <p:grpSpPr bwMode="auto">
          <a:xfrm>
            <a:off x="6302375" y="1012825"/>
            <a:ext cx="649288" cy="3165475"/>
            <a:chOff x="3120" y="720"/>
            <a:chExt cx="672" cy="3216"/>
          </a:xfrm>
        </p:grpSpPr>
        <p:sp>
          <p:nvSpPr>
            <p:cNvPr id="31765" name="Line 21"/>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31766" name="Line 22"/>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31767" name="Line 23"/>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68" name="Line 24"/>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69" name="Line 25"/>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70" name="Line 26"/>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6" name="Group 27"/>
          <p:cNvGrpSpPr>
            <a:grpSpLocks/>
          </p:cNvGrpSpPr>
          <p:nvPr/>
        </p:nvGrpSpPr>
        <p:grpSpPr bwMode="auto">
          <a:xfrm>
            <a:off x="5546725" y="1012825"/>
            <a:ext cx="941388" cy="2995613"/>
            <a:chOff x="304" y="914"/>
            <a:chExt cx="975" cy="3044"/>
          </a:xfrm>
        </p:grpSpPr>
        <p:sp>
          <p:nvSpPr>
            <p:cNvPr id="31772" name="Line 28"/>
            <p:cNvSpPr>
              <a:spLocks noChangeShapeType="1"/>
            </p:cNvSpPr>
            <p:nvPr/>
          </p:nvSpPr>
          <p:spPr bwMode="auto">
            <a:xfrm rot="1036476">
              <a:off x="1056" y="914"/>
              <a:ext cx="223" cy="1632"/>
            </a:xfrm>
            <a:prstGeom prst="line">
              <a:avLst/>
            </a:prstGeom>
            <a:noFill/>
            <a:ln w="28575">
              <a:noFill/>
              <a:round/>
              <a:headEnd type="oval" w="med" len="med"/>
              <a:tailEnd type="oval" w="med" len="med"/>
            </a:ln>
            <a:effectLst/>
          </p:spPr>
          <p:txBody>
            <a:bodyPr wrap="none" anchor="ctr"/>
            <a:lstStyle/>
            <a:p>
              <a:endParaRPr lang="it-IT"/>
            </a:p>
          </p:txBody>
        </p:sp>
        <p:sp>
          <p:nvSpPr>
            <p:cNvPr id="31773" name="Line 29"/>
            <p:cNvSpPr>
              <a:spLocks noChangeShapeType="1"/>
            </p:cNvSpPr>
            <p:nvPr/>
          </p:nvSpPr>
          <p:spPr bwMode="auto">
            <a:xfrm rot="1036476" flipH="1">
              <a:off x="715" y="2493"/>
              <a:ext cx="130" cy="1254"/>
            </a:xfrm>
            <a:prstGeom prst="line">
              <a:avLst/>
            </a:prstGeom>
            <a:noFill/>
            <a:ln w="28575">
              <a:noFill/>
              <a:round/>
              <a:headEnd type="oval" w="med" len="med"/>
              <a:tailEnd type="oval" w="med" len="med"/>
            </a:ln>
            <a:effectLst/>
          </p:spPr>
          <p:txBody>
            <a:bodyPr wrap="none" anchor="ctr"/>
            <a:lstStyle/>
            <a:p>
              <a:endParaRPr lang="it-IT"/>
            </a:p>
          </p:txBody>
        </p:sp>
        <p:sp>
          <p:nvSpPr>
            <p:cNvPr id="31774" name="Line 30"/>
            <p:cNvSpPr>
              <a:spLocks noChangeShapeType="1"/>
            </p:cNvSpPr>
            <p:nvPr/>
          </p:nvSpPr>
          <p:spPr bwMode="auto">
            <a:xfrm rot="1036476">
              <a:off x="304" y="3795"/>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75" name="Line 31"/>
            <p:cNvSpPr>
              <a:spLocks noChangeShapeType="1"/>
            </p:cNvSpPr>
            <p:nvPr/>
          </p:nvSpPr>
          <p:spPr bwMode="auto">
            <a:xfrm rot="1036476" flipV="1">
              <a:off x="417" y="3683"/>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76" name="Line 32"/>
            <p:cNvSpPr>
              <a:spLocks noChangeShapeType="1"/>
            </p:cNvSpPr>
            <p:nvPr/>
          </p:nvSpPr>
          <p:spPr bwMode="auto">
            <a:xfrm rot="1036476">
              <a:off x="503" y="3747"/>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77" name="Line 33"/>
            <p:cNvSpPr>
              <a:spLocks noChangeShapeType="1"/>
            </p:cNvSpPr>
            <p:nvPr/>
          </p:nvSpPr>
          <p:spPr bwMode="auto">
            <a:xfrm rot="1036476" flipV="1">
              <a:off x="815" y="3894"/>
              <a:ext cx="144" cy="64"/>
            </a:xfrm>
            <a:prstGeom prst="line">
              <a:avLst/>
            </a:prstGeom>
            <a:noFill/>
            <a:ln w="28575">
              <a:noFill/>
              <a:round/>
              <a:headEnd type="oval" w="med" len="med"/>
              <a:tailEnd type="oval" w="med" len="med"/>
            </a:ln>
            <a:effectLst/>
          </p:spPr>
          <p:txBody>
            <a:bodyPr wrap="none" anchor="ctr"/>
            <a:lstStyle/>
            <a:p>
              <a:endParaRPr lang="it-IT"/>
            </a:p>
          </p:txBody>
        </p:sp>
      </p:grpSp>
      <p:sp>
        <p:nvSpPr>
          <p:cNvPr id="31778" name="Freeform 34"/>
          <p:cNvSpPr>
            <a:spLocks/>
          </p:cNvSpPr>
          <p:nvPr/>
        </p:nvSpPr>
        <p:spPr bwMode="auto">
          <a:xfrm>
            <a:off x="6096000" y="685800"/>
            <a:ext cx="1117600" cy="3557588"/>
          </a:xfrm>
          <a:custGeom>
            <a:avLst/>
            <a:gdLst/>
            <a:ahLst/>
            <a:cxnLst>
              <a:cxn ang="0">
                <a:pos x="18" y="87"/>
              </a:cxn>
              <a:cxn ang="0">
                <a:pos x="43" y="243"/>
              </a:cxn>
              <a:cxn ang="0">
                <a:pos x="21" y="200"/>
              </a:cxn>
              <a:cxn ang="0">
                <a:pos x="27" y="249"/>
              </a:cxn>
              <a:cxn ang="0">
                <a:pos x="183" y="435"/>
              </a:cxn>
              <a:cxn ang="0">
                <a:pos x="281" y="1218"/>
              </a:cxn>
              <a:cxn ang="0">
                <a:pos x="222" y="1575"/>
              </a:cxn>
              <a:cxn ang="0">
                <a:pos x="263" y="2029"/>
              </a:cxn>
              <a:cxn ang="0">
                <a:pos x="216" y="2162"/>
              </a:cxn>
              <a:cxn ang="0">
                <a:pos x="222" y="2230"/>
              </a:cxn>
              <a:cxn ang="0">
                <a:pos x="339" y="2230"/>
              </a:cxn>
              <a:cxn ang="0">
                <a:pos x="368" y="2200"/>
              </a:cxn>
              <a:cxn ang="0">
                <a:pos x="482" y="2210"/>
              </a:cxn>
              <a:cxn ang="0">
                <a:pos x="660" y="2230"/>
              </a:cxn>
              <a:cxn ang="0">
                <a:pos x="689" y="2170"/>
              </a:cxn>
              <a:cxn ang="0">
                <a:pos x="573" y="2141"/>
              </a:cxn>
              <a:cxn ang="0">
                <a:pos x="427" y="1992"/>
              </a:cxn>
              <a:cxn ang="0">
                <a:pos x="485" y="1337"/>
              </a:cxn>
              <a:cxn ang="0">
                <a:pos x="570" y="1152"/>
              </a:cxn>
              <a:cxn ang="0">
                <a:pos x="596" y="977"/>
              </a:cxn>
              <a:cxn ang="0">
                <a:pos x="631" y="444"/>
              </a:cxn>
              <a:cxn ang="0">
                <a:pos x="631" y="295"/>
              </a:cxn>
              <a:cxn ang="0">
                <a:pos x="522" y="0"/>
              </a:cxn>
            </a:cxnLst>
            <a:rect l="0" t="0" r="r" b="b"/>
            <a:pathLst>
              <a:path w="704" h="2241">
                <a:moveTo>
                  <a:pt x="18" y="87"/>
                </a:moveTo>
                <a:cubicBezTo>
                  <a:pt x="22" y="113"/>
                  <a:pt x="42" y="225"/>
                  <a:pt x="43" y="243"/>
                </a:cubicBezTo>
                <a:cubicBezTo>
                  <a:pt x="43" y="262"/>
                  <a:pt x="24" y="200"/>
                  <a:pt x="21" y="200"/>
                </a:cubicBezTo>
                <a:cubicBezTo>
                  <a:pt x="19" y="201"/>
                  <a:pt x="0" y="210"/>
                  <a:pt x="27" y="249"/>
                </a:cubicBezTo>
                <a:cubicBezTo>
                  <a:pt x="54" y="288"/>
                  <a:pt x="141" y="273"/>
                  <a:pt x="183" y="435"/>
                </a:cubicBezTo>
                <a:cubicBezTo>
                  <a:pt x="226" y="597"/>
                  <a:pt x="274" y="1028"/>
                  <a:pt x="281" y="1218"/>
                </a:cubicBezTo>
                <a:cubicBezTo>
                  <a:pt x="287" y="1408"/>
                  <a:pt x="225" y="1440"/>
                  <a:pt x="222" y="1575"/>
                </a:cubicBezTo>
                <a:cubicBezTo>
                  <a:pt x="219" y="1710"/>
                  <a:pt x="264" y="1931"/>
                  <a:pt x="263" y="2029"/>
                </a:cubicBezTo>
                <a:cubicBezTo>
                  <a:pt x="262" y="2127"/>
                  <a:pt x="223" y="2129"/>
                  <a:pt x="216" y="2162"/>
                </a:cubicBezTo>
                <a:cubicBezTo>
                  <a:pt x="209" y="2196"/>
                  <a:pt x="201" y="2219"/>
                  <a:pt x="222" y="2230"/>
                </a:cubicBezTo>
                <a:cubicBezTo>
                  <a:pt x="243" y="2241"/>
                  <a:pt x="315" y="2235"/>
                  <a:pt x="339" y="2230"/>
                </a:cubicBezTo>
                <a:cubicBezTo>
                  <a:pt x="363" y="2225"/>
                  <a:pt x="344" y="2203"/>
                  <a:pt x="368" y="2200"/>
                </a:cubicBezTo>
                <a:cubicBezTo>
                  <a:pt x="392" y="2197"/>
                  <a:pt x="433" y="2205"/>
                  <a:pt x="482" y="2210"/>
                </a:cubicBezTo>
                <a:cubicBezTo>
                  <a:pt x="531" y="2215"/>
                  <a:pt x="626" y="2237"/>
                  <a:pt x="660" y="2230"/>
                </a:cubicBezTo>
                <a:cubicBezTo>
                  <a:pt x="695" y="2223"/>
                  <a:pt x="704" y="2185"/>
                  <a:pt x="689" y="2170"/>
                </a:cubicBezTo>
                <a:cubicBezTo>
                  <a:pt x="675" y="2155"/>
                  <a:pt x="616" y="2170"/>
                  <a:pt x="573" y="2141"/>
                </a:cubicBezTo>
                <a:cubicBezTo>
                  <a:pt x="529" y="2111"/>
                  <a:pt x="441" y="2126"/>
                  <a:pt x="427" y="1992"/>
                </a:cubicBezTo>
                <a:cubicBezTo>
                  <a:pt x="412" y="1858"/>
                  <a:pt x="461" y="1477"/>
                  <a:pt x="485" y="1337"/>
                </a:cubicBezTo>
                <a:cubicBezTo>
                  <a:pt x="509" y="1197"/>
                  <a:pt x="552" y="1212"/>
                  <a:pt x="570" y="1152"/>
                </a:cubicBezTo>
                <a:cubicBezTo>
                  <a:pt x="588" y="1092"/>
                  <a:pt x="586" y="1095"/>
                  <a:pt x="596" y="977"/>
                </a:cubicBezTo>
                <a:cubicBezTo>
                  <a:pt x="607" y="859"/>
                  <a:pt x="626" y="558"/>
                  <a:pt x="631" y="444"/>
                </a:cubicBezTo>
                <a:cubicBezTo>
                  <a:pt x="636" y="331"/>
                  <a:pt x="649" y="369"/>
                  <a:pt x="631" y="295"/>
                </a:cubicBezTo>
                <a:cubicBezTo>
                  <a:pt x="613" y="221"/>
                  <a:pt x="545" y="62"/>
                  <a:pt x="522"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79" name="Freeform 35"/>
          <p:cNvSpPr>
            <a:spLocks/>
          </p:cNvSpPr>
          <p:nvPr/>
        </p:nvSpPr>
        <p:spPr bwMode="auto">
          <a:xfrm>
            <a:off x="5383213" y="762000"/>
            <a:ext cx="1550987" cy="3533775"/>
          </a:xfrm>
          <a:custGeom>
            <a:avLst/>
            <a:gdLst/>
            <a:ahLst/>
            <a:cxnLst>
              <a:cxn ang="0">
                <a:pos x="375" y="0"/>
              </a:cxn>
              <a:cxn ang="0">
                <a:pos x="370" y="249"/>
              </a:cxn>
              <a:cxn ang="0">
                <a:pos x="489" y="473"/>
              </a:cxn>
              <a:cxn ang="0">
                <a:pos x="427" y="1217"/>
              </a:cxn>
              <a:cxn ang="0">
                <a:pos x="250" y="1535"/>
              </a:cxn>
              <a:cxn ang="0">
                <a:pos x="118" y="1951"/>
              </a:cxn>
              <a:cxn ang="0">
                <a:pos x="32" y="2062"/>
              </a:cxn>
              <a:cxn ang="0">
                <a:pos x="16" y="2127"/>
              </a:cxn>
              <a:cxn ang="0">
                <a:pos x="127" y="2166"/>
              </a:cxn>
              <a:cxn ang="0">
                <a:pos x="164" y="2147"/>
              </a:cxn>
              <a:cxn ang="0">
                <a:pos x="265" y="2214"/>
              </a:cxn>
              <a:cxn ang="0">
                <a:pos x="469" y="2221"/>
              </a:cxn>
              <a:cxn ang="0">
                <a:pos x="469" y="2184"/>
              </a:cxn>
              <a:cxn ang="0">
                <a:pos x="354" y="2157"/>
              </a:cxn>
              <a:cxn ang="0">
                <a:pos x="285" y="1969"/>
              </a:cxn>
              <a:cxn ang="0">
                <a:pos x="609" y="1376"/>
              </a:cxn>
              <a:cxn ang="0">
                <a:pos x="719" y="1206"/>
              </a:cxn>
              <a:cxn ang="0">
                <a:pos x="787" y="1015"/>
              </a:cxn>
              <a:cxn ang="0">
                <a:pos x="894" y="327"/>
              </a:cxn>
              <a:cxn ang="0">
                <a:pos x="977" y="88"/>
              </a:cxn>
            </a:cxnLst>
            <a:rect l="0" t="0" r="r" b="b"/>
            <a:pathLst>
              <a:path w="977" h="2226">
                <a:moveTo>
                  <a:pt x="375" y="0"/>
                </a:moveTo>
                <a:cubicBezTo>
                  <a:pt x="375" y="42"/>
                  <a:pt x="351" y="170"/>
                  <a:pt x="370" y="249"/>
                </a:cubicBezTo>
                <a:cubicBezTo>
                  <a:pt x="388" y="328"/>
                  <a:pt x="480" y="312"/>
                  <a:pt x="489" y="473"/>
                </a:cubicBezTo>
                <a:cubicBezTo>
                  <a:pt x="499" y="634"/>
                  <a:pt x="467" y="1040"/>
                  <a:pt x="427" y="1217"/>
                </a:cubicBezTo>
                <a:cubicBezTo>
                  <a:pt x="387" y="1394"/>
                  <a:pt x="302" y="1413"/>
                  <a:pt x="250" y="1535"/>
                </a:cubicBezTo>
                <a:cubicBezTo>
                  <a:pt x="198" y="1658"/>
                  <a:pt x="154" y="1863"/>
                  <a:pt x="118" y="1951"/>
                </a:cubicBezTo>
                <a:cubicBezTo>
                  <a:pt x="81" y="2038"/>
                  <a:pt x="49" y="2032"/>
                  <a:pt x="32" y="2062"/>
                </a:cubicBezTo>
                <a:cubicBezTo>
                  <a:pt x="15" y="2091"/>
                  <a:pt x="0" y="2110"/>
                  <a:pt x="16" y="2127"/>
                </a:cubicBezTo>
                <a:cubicBezTo>
                  <a:pt x="32" y="2145"/>
                  <a:pt x="102" y="2163"/>
                  <a:pt x="127" y="2166"/>
                </a:cubicBezTo>
                <a:cubicBezTo>
                  <a:pt x="151" y="2169"/>
                  <a:pt x="141" y="2139"/>
                  <a:pt x="164" y="2147"/>
                </a:cubicBezTo>
                <a:cubicBezTo>
                  <a:pt x="187" y="2155"/>
                  <a:pt x="214" y="2201"/>
                  <a:pt x="265" y="2214"/>
                </a:cubicBezTo>
                <a:cubicBezTo>
                  <a:pt x="316" y="2226"/>
                  <a:pt x="435" y="2226"/>
                  <a:pt x="469" y="2221"/>
                </a:cubicBezTo>
                <a:cubicBezTo>
                  <a:pt x="503" y="2216"/>
                  <a:pt x="488" y="2194"/>
                  <a:pt x="469" y="2184"/>
                </a:cubicBezTo>
                <a:cubicBezTo>
                  <a:pt x="450" y="2173"/>
                  <a:pt x="385" y="2193"/>
                  <a:pt x="354" y="2157"/>
                </a:cubicBezTo>
                <a:cubicBezTo>
                  <a:pt x="323" y="2121"/>
                  <a:pt x="242" y="2100"/>
                  <a:pt x="285" y="1969"/>
                </a:cubicBezTo>
                <a:cubicBezTo>
                  <a:pt x="327" y="1839"/>
                  <a:pt x="537" y="1503"/>
                  <a:pt x="609" y="1376"/>
                </a:cubicBezTo>
                <a:cubicBezTo>
                  <a:pt x="682" y="1249"/>
                  <a:pt x="689" y="1266"/>
                  <a:pt x="719" y="1206"/>
                </a:cubicBezTo>
                <a:cubicBezTo>
                  <a:pt x="748" y="1146"/>
                  <a:pt x="758" y="1161"/>
                  <a:pt x="787" y="1015"/>
                </a:cubicBezTo>
                <a:cubicBezTo>
                  <a:pt x="816" y="869"/>
                  <a:pt x="862" y="481"/>
                  <a:pt x="894" y="327"/>
                </a:cubicBezTo>
                <a:cubicBezTo>
                  <a:pt x="926" y="173"/>
                  <a:pt x="960" y="138"/>
                  <a:pt x="977" y="8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0" name="Freeform 36"/>
          <p:cNvSpPr>
            <a:spLocks/>
          </p:cNvSpPr>
          <p:nvPr/>
        </p:nvSpPr>
        <p:spPr bwMode="auto">
          <a:xfrm>
            <a:off x="5887367" y="304800"/>
            <a:ext cx="1348929"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chemeClr val="accent2">
              <a:lumMod val="75000"/>
            </a:schemeClr>
          </a:solidFill>
          <a:ln w="9525">
            <a:solidFill>
              <a:schemeClr val="tx1"/>
            </a:solidFill>
            <a:round/>
            <a:headEnd/>
            <a:tailEnd/>
          </a:ln>
          <a:effectLst/>
        </p:spPr>
        <p:txBody>
          <a:bodyPr wrap="none" anchor="ctr"/>
          <a:lstStyle/>
          <a:p>
            <a:r>
              <a:rPr lang="it-IT" b="1" dirty="0" smtClean="0">
                <a:solidFill>
                  <a:schemeClr val="bg1"/>
                </a:solidFill>
              </a:rPr>
              <a:t>DIASTOLE</a:t>
            </a:r>
            <a:endParaRPr lang="it-IT" b="1" dirty="0">
              <a:solidFill>
                <a:schemeClr val="bg1"/>
              </a:solidFill>
            </a:endParaRPr>
          </a:p>
        </p:txBody>
      </p:sp>
      <p:sp>
        <p:nvSpPr>
          <p:cNvPr id="31781" name="Line 37"/>
          <p:cNvSpPr>
            <a:spLocks noChangeShapeType="1"/>
          </p:cNvSpPr>
          <p:nvPr/>
        </p:nvSpPr>
        <p:spPr bwMode="auto">
          <a:xfrm>
            <a:off x="1014413" y="11652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82" name="Line 38"/>
          <p:cNvSpPr>
            <a:spLocks noChangeShapeType="1"/>
          </p:cNvSpPr>
          <p:nvPr/>
        </p:nvSpPr>
        <p:spPr bwMode="auto">
          <a:xfrm>
            <a:off x="1014413" y="28194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31783" name="Line 39"/>
          <p:cNvSpPr>
            <a:spLocks noChangeShapeType="1"/>
          </p:cNvSpPr>
          <p:nvPr/>
        </p:nvSpPr>
        <p:spPr bwMode="auto">
          <a:xfrm>
            <a:off x="828675" y="43307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31784" name="Line 40"/>
          <p:cNvSpPr>
            <a:spLocks noChangeShapeType="1"/>
          </p:cNvSpPr>
          <p:nvPr/>
        </p:nvSpPr>
        <p:spPr bwMode="auto">
          <a:xfrm>
            <a:off x="1338263" y="43307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31785" name="Line 41"/>
          <p:cNvSpPr>
            <a:spLocks noChangeShapeType="1"/>
          </p:cNvSpPr>
          <p:nvPr/>
        </p:nvSpPr>
        <p:spPr bwMode="auto">
          <a:xfrm>
            <a:off x="1014413" y="1165225"/>
            <a:ext cx="0" cy="1654175"/>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31786" name="Freeform 42"/>
          <p:cNvSpPr>
            <a:spLocks/>
          </p:cNvSpPr>
          <p:nvPr/>
        </p:nvSpPr>
        <p:spPr bwMode="auto">
          <a:xfrm>
            <a:off x="511175" y="838200"/>
            <a:ext cx="1089025" cy="3419475"/>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7" name="Freeform 43"/>
          <p:cNvSpPr>
            <a:spLocks/>
          </p:cNvSpPr>
          <p:nvPr/>
        </p:nvSpPr>
        <p:spPr bwMode="auto">
          <a:xfrm>
            <a:off x="304800" y="990600"/>
            <a:ext cx="1089025" cy="3419475"/>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8" name="Freeform 44"/>
          <p:cNvSpPr>
            <a:spLocks/>
          </p:cNvSpPr>
          <p:nvPr/>
        </p:nvSpPr>
        <p:spPr bwMode="auto">
          <a:xfrm>
            <a:off x="304800" y="328613"/>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chemeClr val="tx2">
              <a:lumMod val="60000"/>
              <a:lumOff val="40000"/>
            </a:schemeClr>
          </a:solidFill>
          <a:ln w="9525">
            <a:solidFill>
              <a:schemeClr val="tx1"/>
            </a:solidFill>
            <a:round/>
            <a:headEnd/>
            <a:tailEnd/>
          </a:ln>
          <a:effectLst/>
        </p:spPr>
        <p:txBody>
          <a:bodyPr wrap="none" anchor="ctr"/>
          <a:lstStyle/>
          <a:p>
            <a:pPr algn="ctr"/>
            <a:r>
              <a:rPr lang="it-IT" b="1" dirty="0" smtClean="0">
                <a:solidFill>
                  <a:schemeClr val="bg1"/>
                </a:solidFill>
              </a:rPr>
              <a:t>RIPOSO</a:t>
            </a:r>
            <a:endParaRPr lang="it-IT" b="1" dirty="0">
              <a:solidFill>
                <a:schemeClr val="bg1"/>
              </a:solidFill>
            </a:endParaRPr>
          </a:p>
        </p:txBody>
      </p:sp>
      <p:sp>
        <p:nvSpPr>
          <p:cNvPr id="31789" name="Line 45"/>
          <p:cNvSpPr>
            <a:spLocks noChangeShapeType="1"/>
          </p:cNvSpPr>
          <p:nvPr/>
        </p:nvSpPr>
        <p:spPr bwMode="auto">
          <a:xfrm>
            <a:off x="8177213" y="10890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90" name="Line 46"/>
          <p:cNvSpPr>
            <a:spLocks noChangeShapeType="1"/>
          </p:cNvSpPr>
          <p:nvPr/>
        </p:nvSpPr>
        <p:spPr bwMode="auto">
          <a:xfrm>
            <a:off x="8177213" y="27432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31791" name="Line 47"/>
          <p:cNvSpPr>
            <a:spLocks noChangeShapeType="1"/>
          </p:cNvSpPr>
          <p:nvPr/>
        </p:nvSpPr>
        <p:spPr bwMode="auto">
          <a:xfrm>
            <a:off x="7991475" y="42545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31792" name="Line 48"/>
          <p:cNvSpPr>
            <a:spLocks noChangeShapeType="1"/>
          </p:cNvSpPr>
          <p:nvPr/>
        </p:nvSpPr>
        <p:spPr bwMode="auto">
          <a:xfrm>
            <a:off x="8501063" y="42545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31793" name="Line 49"/>
          <p:cNvSpPr>
            <a:spLocks noChangeShapeType="1"/>
          </p:cNvSpPr>
          <p:nvPr/>
        </p:nvSpPr>
        <p:spPr bwMode="auto">
          <a:xfrm>
            <a:off x="8024813" y="960438"/>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94" name="Line 50"/>
          <p:cNvSpPr>
            <a:spLocks noChangeShapeType="1"/>
          </p:cNvSpPr>
          <p:nvPr/>
        </p:nvSpPr>
        <p:spPr bwMode="auto">
          <a:xfrm>
            <a:off x="8024813" y="2614613"/>
            <a:ext cx="0" cy="1370012"/>
          </a:xfrm>
          <a:prstGeom prst="line">
            <a:avLst/>
          </a:prstGeom>
          <a:noFill/>
          <a:ln w="57150">
            <a:noFill/>
            <a:round/>
            <a:headEnd type="oval" w="med" len="med"/>
            <a:tailEnd type="oval" w="med" len="med"/>
          </a:ln>
          <a:effectLst/>
        </p:spPr>
        <p:txBody>
          <a:bodyPr wrap="none" anchor="ctr"/>
          <a:lstStyle/>
          <a:p>
            <a:endParaRPr lang="it-IT"/>
          </a:p>
        </p:txBody>
      </p:sp>
      <p:sp>
        <p:nvSpPr>
          <p:cNvPr id="31795" name="Line 51"/>
          <p:cNvSpPr>
            <a:spLocks noChangeShapeType="1"/>
          </p:cNvSpPr>
          <p:nvPr/>
        </p:nvSpPr>
        <p:spPr bwMode="auto">
          <a:xfrm>
            <a:off x="7839075" y="4125913"/>
            <a:ext cx="92075" cy="0"/>
          </a:xfrm>
          <a:prstGeom prst="line">
            <a:avLst/>
          </a:prstGeom>
          <a:noFill/>
          <a:ln w="57150">
            <a:noFill/>
            <a:round/>
            <a:headEnd type="oval" w="med" len="med"/>
            <a:tailEnd type="oval" w="med" len="med"/>
          </a:ln>
          <a:effectLst/>
        </p:spPr>
        <p:txBody>
          <a:bodyPr wrap="none" anchor="ctr"/>
          <a:lstStyle/>
          <a:p>
            <a:endParaRPr lang="it-IT"/>
          </a:p>
        </p:txBody>
      </p:sp>
      <p:grpSp>
        <p:nvGrpSpPr>
          <p:cNvPr id="7" name="Group 52"/>
          <p:cNvGrpSpPr>
            <a:grpSpLocks/>
          </p:cNvGrpSpPr>
          <p:nvPr/>
        </p:nvGrpSpPr>
        <p:grpSpPr bwMode="auto">
          <a:xfrm>
            <a:off x="3290888" y="2667000"/>
            <a:ext cx="304800" cy="1371600"/>
            <a:chOff x="1296" y="1680"/>
            <a:chExt cx="192" cy="864"/>
          </a:xfrm>
        </p:grpSpPr>
        <p:sp>
          <p:nvSpPr>
            <p:cNvPr id="31797" name="Freeform 53"/>
            <p:cNvSpPr>
              <a:spLocks/>
            </p:cNvSpPr>
            <p:nvPr/>
          </p:nvSpPr>
          <p:spPr bwMode="auto">
            <a:xfrm>
              <a:off x="1296"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798" name="Freeform 54"/>
            <p:cNvSpPr>
              <a:spLocks/>
            </p:cNvSpPr>
            <p:nvPr/>
          </p:nvSpPr>
          <p:spPr bwMode="auto">
            <a:xfrm flipH="1">
              <a:off x="1392"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799" name="Line 55"/>
            <p:cNvSpPr>
              <a:spLocks noChangeShapeType="1"/>
            </p:cNvSpPr>
            <p:nvPr/>
          </p:nvSpPr>
          <p:spPr bwMode="auto">
            <a:xfrm flipV="1">
              <a:off x="1392" y="1680"/>
              <a:ext cx="0" cy="816"/>
            </a:xfrm>
            <a:prstGeom prst="line">
              <a:avLst/>
            </a:prstGeom>
            <a:noFill/>
            <a:ln w="38100">
              <a:solidFill>
                <a:schemeClr val="accent2"/>
              </a:solidFill>
              <a:round/>
              <a:headEnd/>
              <a:tailEnd type="triangle" w="med" len="med"/>
            </a:ln>
            <a:effectLst/>
          </p:spPr>
          <p:txBody>
            <a:bodyPr/>
            <a:lstStyle/>
            <a:p>
              <a:endParaRPr lang="it-IT"/>
            </a:p>
          </p:txBody>
        </p:sp>
      </p:grpSp>
      <p:grpSp>
        <p:nvGrpSpPr>
          <p:cNvPr id="8" name="Group 56"/>
          <p:cNvGrpSpPr>
            <a:grpSpLocks/>
          </p:cNvGrpSpPr>
          <p:nvPr/>
        </p:nvGrpSpPr>
        <p:grpSpPr bwMode="auto">
          <a:xfrm rot="1480563">
            <a:off x="5773738" y="2843213"/>
            <a:ext cx="304800" cy="914400"/>
            <a:chOff x="384" y="1824"/>
            <a:chExt cx="192" cy="720"/>
          </a:xfrm>
        </p:grpSpPr>
        <p:sp>
          <p:nvSpPr>
            <p:cNvPr id="31801" name="Freeform 57"/>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802" name="Freeform 58"/>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31803" name="Line 59"/>
          <p:cNvSpPr>
            <a:spLocks noChangeShapeType="1"/>
          </p:cNvSpPr>
          <p:nvPr/>
        </p:nvSpPr>
        <p:spPr bwMode="auto">
          <a:xfrm rot="1480563">
            <a:off x="5788025" y="3113088"/>
            <a:ext cx="14288" cy="838200"/>
          </a:xfrm>
          <a:prstGeom prst="line">
            <a:avLst/>
          </a:prstGeom>
          <a:noFill/>
          <a:ln w="38100">
            <a:solidFill>
              <a:schemeClr val="accent2"/>
            </a:solidFill>
            <a:round/>
            <a:headEnd type="triangle" w="med" len="med"/>
            <a:tailEnd/>
          </a:ln>
          <a:effectLst/>
        </p:spPr>
        <p:txBody>
          <a:bodyPr/>
          <a:lstStyle/>
          <a:p>
            <a:endParaRPr lang="it-IT"/>
          </a:p>
        </p:txBody>
      </p:sp>
      <p:grpSp>
        <p:nvGrpSpPr>
          <p:cNvPr id="9" name="Group 60"/>
          <p:cNvGrpSpPr>
            <a:grpSpLocks/>
          </p:cNvGrpSpPr>
          <p:nvPr/>
        </p:nvGrpSpPr>
        <p:grpSpPr bwMode="auto">
          <a:xfrm>
            <a:off x="609600" y="2971800"/>
            <a:ext cx="304800" cy="990600"/>
            <a:chOff x="384" y="1920"/>
            <a:chExt cx="192" cy="624"/>
          </a:xfrm>
        </p:grpSpPr>
        <p:grpSp>
          <p:nvGrpSpPr>
            <p:cNvPr id="10" name="Group 61"/>
            <p:cNvGrpSpPr>
              <a:grpSpLocks/>
            </p:cNvGrpSpPr>
            <p:nvPr/>
          </p:nvGrpSpPr>
          <p:grpSpPr bwMode="auto">
            <a:xfrm>
              <a:off x="384" y="1968"/>
              <a:ext cx="192" cy="576"/>
              <a:chOff x="384" y="1824"/>
              <a:chExt cx="192" cy="720"/>
            </a:xfrm>
          </p:grpSpPr>
          <p:sp>
            <p:nvSpPr>
              <p:cNvPr id="31806" name="Freeform 62"/>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807" name="Freeform 63"/>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31808" name="Line 64"/>
            <p:cNvSpPr>
              <a:spLocks noChangeShapeType="1"/>
            </p:cNvSpPr>
            <p:nvPr/>
          </p:nvSpPr>
          <p:spPr bwMode="auto">
            <a:xfrm>
              <a:off x="480" y="1920"/>
              <a:ext cx="0" cy="624"/>
            </a:xfrm>
            <a:prstGeom prst="line">
              <a:avLst/>
            </a:prstGeom>
            <a:noFill/>
            <a:ln w="76200">
              <a:solidFill>
                <a:schemeClr val="accent2"/>
              </a:solidFill>
              <a:round/>
              <a:headEnd/>
              <a:tailEnd/>
            </a:ln>
            <a:effectLst/>
          </p:spPr>
          <p:txBody>
            <a:bodyPr/>
            <a:lstStyle/>
            <a:p>
              <a:endParaRPr lang="it-IT"/>
            </a:p>
          </p:txBody>
        </p:sp>
      </p:grpSp>
      <p:sp>
        <p:nvSpPr>
          <p:cNvPr id="31809" name="Text Box 65"/>
          <p:cNvSpPr txBox="1">
            <a:spLocks noChangeArrowheads="1"/>
          </p:cNvSpPr>
          <p:nvPr/>
        </p:nvSpPr>
        <p:spPr bwMode="auto">
          <a:xfrm>
            <a:off x="251520" y="4797152"/>
            <a:ext cx="1371600" cy="646331"/>
          </a:xfrm>
          <a:prstGeom prst="rect">
            <a:avLst/>
          </a:prstGeom>
          <a:solidFill>
            <a:schemeClr val="accent2"/>
          </a:solidFill>
          <a:ln w="9525">
            <a:solidFill>
              <a:schemeClr val="bg1"/>
            </a:solidFill>
            <a:miter lim="800000"/>
            <a:headEnd/>
            <a:tailEnd/>
          </a:ln>
          <a:effectLst/>
        </p:spPr>
        <p:txBody>
          <a:bodyPr>
            <a:spAutoFit/>
          </a:bodyPr>
          <a:lstStyle/>
          <a:p>
            <a:pPr algn="ctr">
              <a:spcBef>
                <a:spcPct val="50000"/>
              </a:spcBef>
            </a:pPr>
            <a:r>
              <a:rPr lang="fr-FR" b="1" dirty="0" smtClean="0">
                <a:solidFill>
                  <a:srgbClr val="FFFF00"/>
                </a:solidFill>
              </a:rPr>
              <a:t>VALVOLE APERTE</a:t>
            </a:r>
            <a:endParaRPr lang="fr-FR" b="1" dirty="0">
              <a:solidFill>
                <a:srgbClr val="FFFF00"/>
              </a:solidFill>
            </a:endParaRPr>
          </a:p>
        </p:txBody>
      </p:sp>
      <p:sp>
        <p:nvSpPr>
          <p:cNvPr id="31810" name="Text Box 66"/>
          <p:cNvSpPr txBox="1">
            <a:spLocks noChangeArrowheads="1"/>
          </p:cNvSpPr>
          <p:nvPr/>
        </p:nvSpPr>
        <p:spPr bwMode="auto">
          <a:xfrm>
            <a:off x="2121024" y="4797152"/>
            <a:ext cx="2162944" cy="1200329"/>
          </a:xfrm>
          <a:prstGeom prst="rect">
            <a:avLst/>
          </a:prstGeom>
          <a:solidFill>
            <a:srgbClr val="FF3300"/>
          </a:solidFill>
          <a:ln w="9525">
            <a:solidFill>
              <a:schemeClr val="bg1"/>
            </a:solidFill>
            <a:miter lim="800000"/>
            <a:headEnd/>
            <a:tailEnd/>
          </a:ln>
          <a:effectLst/>
        </p:spPr>
        <p:txBody>
          <a:bodyPr wrap="square">
            <a:spAutoFit/>
          </a:bodyPr>
          <a:lstStyle/>
          <a:p>
            <a:pPr algn="ctr">
              <a:spcBef>
                <a:spcPct val="50000"/>
              </a:spcBef>
            </a:pPr>
            <a:r>
              <a:rPr lang="fr-FR" b="1" dirty="0" smtClean="0">
                <a:solidFill>
                  <a:srgbClr val="FFFF00"/>
                </a:solidFill>
              </a:rPr>
              <a:t>VALVOLE </a:t>
            </a:r>
          </a:p>
          <a:p>
            <a:pPr algn="ctr">
              <a:spcBef>
                <a:spcPct val="50000"/>
              </a:spcBef>
            </a:pPr>
            <a:r>
              <a:rPr lang="fr-FR" b="1" u="sng" dirty="0" smtClean="0">
                <a:solidFill>
                  <a:srgbClr val="FFFF00"/>
                </a:solidFill>
              </a:rPr>
              <a:t>CHIUSE</a:t>
            </a:r>
          </a:p>
          <a:p>
            <a:pPr algn="ctr">
              <a:spcBef>
                <a:spcPct val="50000"/>
              </a:spcBef>
            </a:pPr>
            <a:r>
              <a:rPr lang="fr-FR" b="1" u="sng" dirty="0" smtClean="0">
                <a:solidFill>
                  <a:srgbClr val="FFFF00"/>
                </a:solidFill>
              </a:rPr>
              <a:t> </a:t>
            </a:r>
            <a:r>
              <a:rPr lang="fr-FR" b="1" dirty="0" smtClean="0">
                <a:solidFill>
                  <a:srgbClr val="FFFF00"/>
                </a:solidFill>
              </a:rPr>
              <a:t>A  MONTE</a:t>
            </a:r>
            <a:endParaRPr lang="fr-FR" b="1" dirty="0">
              <a:solidFill>
                <a:srgbClr val="FFFF00"/>
              </a:solidFill>
            </a:endParaRPr>
          </a:p>
        </p:txBody>
      </p:sp>
      <p:sp>
        <p:nvSpPr>
          <p:cNvPr id="31811" name="Text Box 67"/>
          <p:cNvSpPr txBox="1">
            <a:spLocks noChangeArrowheads="1"/>
          </p:cNvSpPr>
          <p:nvPr/>
        </p:nvSpPr>
        <p:spPr bwMode="auto">
          <a:xfrm>
            <a:off x="5220072" y="4797152"/>
            <a:ext cx="2122512" cy="1200329"/>
          </a:xfrm>
          <a:prstGeom prst="rect">
            <a:avLst/>
          </a:prstGeom>
          <a:solidFill>
            <a:schemeClr val="accent1">
              <a:lumMod val="75000"/>
            </a:schemeClr>
          </a:solidFill>
          <a:ln w="9525">
            <a:solidFill>
              <a:schemeClr val="bg1"/>
            </a:solidFill>
            <a:miter lim="800000"/>
            <a:headEnd/>
            <a:tailEnd/>
          </a:ln>
          <a:effectLst/>
        </p:spPr>
        <p:txBody>
          <a:bodyPr wrap="square">
            <a:spAutoFit/>
          </a:bodyPr>
          <a:lstStyle/>
          <a:p>
            <a:pPr algn="ctr">
              <a:spcBef>
                <a:spcPct val="50000"/>
              </a:spcBef>
            </a:pPr>
            <a:r>
              <a:rPr lang="fr-FR" dirty="0" smtClean="0">
                <a:solidFill>
                  <a:srgbClr val="FFFF00"/>
                </a:solidFill>
                <a:effectLst>
                  <a:outerShdw blurRad="38100" dist="38100" dir="2700000" algn="tl">
                    <a:srgbClr val="C0C0C0"/>
                  </a:outerShdw>
                </a:effectLst>
              </a:rPr>
              <a:t>VALVOLE</a:t>
            </a:r>
          </a:p>
          <a:p>
            <a:pPr algn="ctr">
              <a:spcBef>
                <a:spcPct val="50000"/>
              </a:spcBef>
            </a:pPr>
            <a:r>
              <a:rPr lang="fr-FR" dirty="0" smtClean="0">
                <a:solidFill>
                  <a:srgbClr val="FFFF00"/>
                </a:solidFill>
                <a:effectLst>
                  <a:outerShdw blurRad="38100" dist="38100" dir="2700000" algn="tl">
                    <a:srgbClr val="C0C0C0"/>
                  </a:outerShdw>
                </a:effectLst>
              </a:rPr>
              <a:t> </a:t>
            </a:r>
            <a:r>
              <a:rPr lang="fr-FR" u="sng" dirty="0" smtClean="0">
                <a:solidFill>
                  <a:srgbClr val="FFFF00"/>
                </a:solidFill>
                <a:effectLst>
                  <a:outerShdw blurRad="38100" dist="38100" dir="2700000" algn="tl">
                    <a:srgbClr val="C0C0C0"/>
                  </a:outerShdw>
                </a:effectLst>
              </a:rPr>
              <a:t>CHIUSE</a:t>
            </a:r>
          </a:p>
          <a:p>
            <a:pPr algn="ctr">
              <a:spcBef>
                <a:spcPct val="50000"/>
              </a:spcBef>
            </a:pPr>
            <a:r>
              <a:rPr lang="fr-FR" dirty="0" smtClean="0">
                <a:solidFill>
                  <a:srgbClr val="FFFF00"/>
                </a:solidFill>
                <a:effectLst>
                  <a:outerShdw blurRad="38100" dist="38100" dir="2700000" algn="tl">
                    <a:srgbClr val="C0C0C0"/>
                  </a:outerShdw>
                </a:effectLst>
              </a:rPr>
              <a:t> A VALLE</a:t>
            </a:r>
            <a:endParaRPr lang="fr-FR" dirty="0">
              <a:solidFill>
                <a:srgbClr val="FFFF00"/>
              </a:solidFill>
              <a:effectLst>
                <a:outerShdw blurRad="38100" dist="38100" dir="2700000" algn="tl">
                  <a:srgbClr val="C0C0C0"/>
                </a:outerShdw>
              </a:effectLst>
            </a:endParaRPr>
          </a:p>
        </p:txBody>
      </p:sp>
      <p:sp>
        <p:nvSpPr>
          <p:cNvPr id="31813" name="Line 69"/>
          <p:cNvSpPr>
            <a:spLocks noChangeShapeType="1"/>
          </p:cNvSpPr>
          <p:nvPr/>
        </p:nvSpPr>
        <p:spPr bwMode="auto">
          <a:xfrm flipV="1">
            <a:off x="1691680" y="402704"/>
            <a:ext cx="0" cy="3962400"/>
          </a:xfrm>
          <a:prstGeom prst="line">
            <a:avLst/>
          </a:prstGeom>
          <a:noFill/>
          <a:ln w="76200" cmpd="tri">
            <a:solidFill>
              <a:srgbClr val="FF0000"/>
            </a:solidFill>
            <a:round/>
            <a:headEnd/>
            <a:tailEnd type="triangle" w="med" len="med"/>
          </a:ln>
          <a:effectLst/>
        </p:spPr>
        <p:txBody>
          <a:bodyPr/>
          <a:lstStyle/>
          <a:p>
            <a:endParaRPr lang="it-IT"/>
          </a:p>
        </p:txBody>
      </p:sp>
      <p:sp>
        <p:nvSpPr>
          <p:cNvPr id="31814" name="Line 70"/>
          <p:cNvSpPr>
            <a:spLocks noChangeShapeType="1"/>
          </p:cNvSpPr>
          <p:nvPr/>
        </p:nvSpPr>
        <p:spPr bwMode="auto">
          <a:xfrm flipV="1">
            <a:off x="4572000" y="2831976"/>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31815" name="Line 71"/>
          <p:cNvSpPr>
            <a:spLocks noChangeShapeType="1"/>
          </p:cNvSpPr>
          <p:nvPr/>
        </p:nvSpPr>
        <p:spPr bwMode="auto">
          <a:xfrm flipV="1">
            <a:off x="4572000" y="4005064"/>
            <a:ext cx="0" cy="457200"/>
          </a:xfrm>
          <a:prstGeom prst="line">
            <a:avLst/>
          </a:prstGeom>
          <a:noFill/>
          <a:ln w="38100" cmpd="tri">
            <a:solidFill>
              <a:srgbClr val="FF0000"/>
            </a:solidFill>
            <a:round/>
            <a:headEnd/>
            <a:tailEnd type="triangle" w="med" len="med"/>
          </a:ln>
          <a:effectLst/>
        </p:spPr>
        <p:txBody>
          <a:bodyPr/>
          <a:lstStyle/>
          <a:p>
            <a:endParaRPr lang="it-IT"/>
          </a:p>
        </p:txBody>
      </p:sp>
      <p:sp>
        <p:nvSpPr>
          <p:cNvPr id="31818" name="Line 74"/>
          <p:cNvSpPr>
            <a:spLocks noChangeShapeType="1"/>
          </p:cNvSpPr>
          <p:nvPr/>
        </p:nvSpPr>
        <p:spPr bwMode="auto">
          <a:xfrm>
            <a:off x="2843808" y="2708920"/>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31820" name="Text Box 76"/>
          <p:cNvSpPr txBox="1">
            <a:spLocks noChangeArrowheads="1"/>
          </p:cNvSpPr>
          <p:nvPr/>
        </p:nvSpPr>
        <p:spPr bwMode="auto">
          <a:xfrm>
            <a:off x="1752600" y="228600"/>
            <a:ext cx="1739280" cy="646331"/>
          </a:xfrm>
          <a:prstGeom prst="rect">
            <a:avLst/>
          </a:prstGeom>
          <a:noFill/>
          <a:ln w="9525">
            <a:noFill/>
            <a:miter lim="800000"/>
            <a:headEnd/>
            <a:tailEnd/>
          </a:ln>
          <a:effectLst/>
        </p:spPr>
        <p:txBody>
          <a:bodyPr wrap="square">
            <a:spAutoFit/>
          </a:bodyPr>
          <a:lstStyle/>
          <a:p>
            <a:pPr>
              <a:spcBef>
                <a:spcPct val="50000"/>
              </a:spcBef>
            </a:pPr>
            <a:r>
              <a:rPr lang="fr-FR" sz="1800" b="1" dirty="0" err="1" smtClean="0">
                <a:solidFill>
                  <a:schemeClr val="bg1"/>
                </a:solidFill>
              </a:rPr>
              <a:t>Pressione</a:t>
            </a:r>
            <a:r>
              <a:rPr lang="fr-FR" sz="1800" b="1" dirty="0" smtClean="0">
                <a:solidFill>
                  <a:schemeClr val="bg1"/>
                </a:solidFill>
              </a:rPr>
              <a:t> </a:t>
            </a:r>
            <a:r>
              <a:rPr lang="fr-FR" sz="1800" b="1" dirty="0" err="1" smtClean="0">
                <a:solidFill>
                  <a:schemeClr val="bg1"/>
                </a:solidFill>
              </a:rPr>
              <a:t>idrostatica</a:t>
            </a:r>
            <a:endParaRPr lang="fr-FR" sz="1800" b="1" dirty="0">
              <a:solidFill>
                <a:schemeClr val="bg1"/>
              </a:solidFill>
            </a:endParaRPr>
          </a:p>
        </p:txBody>
      </p:sp>
      <p:sp>
        <p:nvSpPr>
          <p:cNvPr id="31821" name="Line 77"/>
          <p:cNvSpPr>
            <a:spLocks noChangeShapeType="1"/>
          </p:cNvSpPr>
          <p:nvPr/>
        </p:nvSpPr>
        <p:spPr bwMode="auto">
          <a:xfrm flipH="1" flipV="1">
            <a:off x="7596336" y="3306688"/>
            <a:ext cx="23664" cy="914400"/>
          </a:xfrm>
          <a:prstGeom prst="line">
            <a:avLst/>
          </a:prstGeom>
          <a:noFill/>
          <a:ln w="38100" cmpd="tri">
            <a:solidFill>
              <a:srgbClr val="FF0000"/>
            </a:solidFill>
            <a:round/>
            <a:headEnd/>
            <a:tailEnd type="triangle" w="med" len="med"/>
          </a:ln>
          <a:effectLst/>
        </p:spPr>
        <p:txBody>
          <a:bodyPr/>
          <a:lstStyle/>
          <a:p>
            <a:endParaRPr lang="it-IT"/>
          </a:p>
        </p:txBody>
      </p:sp>
      <p:sp>
        <p:nvSpPr>
          <p:cNvPr id="80" name="CasellaDiTesto 79"/>
          <p:cNvSpPr txBox="1"/>
          <p:nvPr/>
        </p:nvSpPr>
        <p:spPr>
          <a:xfrm>
            <a:off x="2123728" y="5949280"/>
            <a:ext cx="5256584" cy="830997"/>
          </a:xfrm>
          <a:prstGeom prst="rect">
            <a:avLst/>
          </a:prstGeom>
          <a:solidFill>
            <a:schemeClr val="accent2">
              <a:lumMod val="75000"/>
            </a:schemeClr>
          </a:solidFill>
          <a:ln>
            <a:solidFill>
              <a:schemeClr val="bg1"/>
            </a:solidFill>
          </a:ln>
        </p:spPr>
        <p:txBody>
          <a:bodyPr wrap="square" rtlCol="0">
            <a:spAutoFit/>
          </a:bodyPr>
          <a:lstStyle/>
          <a:p>
            <a:pPr algn="ctr"/>
            <a:r>
              <a:rPr lang="it-IT" sz="2400" b="1" dirty="0" smtClean="0">
                <a:solidFill>
                  <a:schemeClr val="bg1"/>
                </a:solidFill>
              </a:rPr>
              <a:t>FRAZIONAMENTO DINAMICO DELLA PRESSIONE IDROSTATICA</a:t>
            </a:r>
            <a:endParaRPr lang="it-IT" sz="2400" b="1" dirty="0">
              <a:solidFill>
                <a:schemeClr val="bg1"/>
              </a:solidFill>
            </a:endParaRPr>
          </a:p>
        </p:txBody>
      </p:sp>
      <p:sp>
        <p:nvSpPr>
          <p:cNvPr id="82" name="Line 74"/>
          <p:cNvSpPr>
            <a:spLocks noChangeShapeType="1"/>
          </p:cNvSpPr>
          <p:nvPr/>
        </p:nvSpPr>
        <p:spPr bwMode="auto">
          <a:xfrm>
            <a:off x="2915816" y="1196752"/>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83" name="Line 74"/>
          <p:cNvSpPr>
            <a:spLocks noChangeShapeType="1"/>
          </p:cNvSpPr>
          <p:nvPr/>
        </p:nvSpPr>
        <p:spPr bwMode="auto">
          <a:xfrm>
            <a:off x="2843808" y="3933056"/>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86" name="Line 70"/>
          <p:cNvSpPr>
            <a:spLocks noChangeShapeType="1"/>
          </p:cNvSpPr>
          <p:nvPr/>
        </p:nvSpPr>
        <p:spPr bwMode="auto">
          <a:xfrm flipV="1">
            <a:off x="4572000" y="1484784"/>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87" name="Line 70"/>
          <p:cNvSpPr>
            <a:spLocks noChangeShapeType="1"/>
          </p:cNvSpPr>
          <p:nvPr/>
        </p:nvSpPr>
        <p:spPr bwMode="auto">
          <a:xfrm flipV="1">
            <a:off x="7596336" y="1916832"/>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88" name="Line 70"/>
          <p:cNvSpPr>
            <a:spLocks noChangeShapeType="1"/>
          </p:cNvSpPr>
          <p:nvPr/>
        </p:nvSpPr>
        <p:spPr bwMode="auto">
          <a:xfrm flipV="1">
            <a:off x="7596336" y="620688"/>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91" name="Freccia in su 90"/>
          <p:cNvSpPr/>
          <p:nvPr/>
        </p:nvSpPr>
        <p:spPr>
          <a:xfrm>
            <a:off x="1763688" y="1628800"/>
            <a:ext cx="45719" cy="2736304"/>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Freccia in su 91"/>
          <p:cNvSpPr/>
          <p:nvPr/>
        </p:nvSpPr>
        <p:spPr>
          <a:xfrm>
            <a:off x="1835696" y="2780928"/>
            <a:ext cx="45719" cy="1584176"/>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Freccia in su 92"/>
          <p:cNvSpPr/>
          <p:nvPr/>
        </p:nvSpPr>
        <p:spPr>
          <a:xfrm>
            <a:off x="1907704" y="3645024"/>
            <a:ext cx="45719" cy="720080"/>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Freccia in su 93"/>
          <p:cNvSpPr/>
          <p:nvPr/>
        </p:nvSpPr>
        <p:spPr>
          <a:xfrm>
            <a:off x="1979712" y="3933056"/>
            <a:ext cx="45719" cy="432048"/>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p:cNvSpPr/>
          <p:nvPr/>
        </p:nvSpPr>
        <p:spPr>
          <a:xfrm>
            <a:off x="3131840" y="0"/>
            <a:ext cx="4572000" cy="646331"/>
          </a:xfrm>
          <a:prstGeom prst="rect">
            <a:avLst/>
          </a:prstGeom>
          <a:solidFill>
            <a:srgbClr val="FF0000">
              <a:alpha val="54902"/>
            </a:srgbClr>
          </a:solidFill>
        </p:spPr>
        <p:txBody>
          <a:bodyPr>
            <a:spAutoFit/>
          </a:bodyPr>
          <a:lstStyle/>
          <a:p>
            <a:pPr algn="ctr"/>
            <a:r>
              <a:rPr lang="it-IT" b="1" dirty="0" smtClean="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rPr>
              <a:t>LA POMPA VALVULO-MUSCOLARE</a:t>
            </a:r>
          </a:p>
          <a:p>
            <a:pPr algn="ctr"/>
            <a:r>
              <a:rPr lang="it-IT" b="1" dirty="0" smtClean="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rPr>
              <a:t>(PVM)</a:t>
            </a:r>
            <a:endParaRPr lang="it-IT" b="1" dirty="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endParaRPr>
          </a:p>
        </p:txBody>
      </p:sp>
      <p:cxnSp>
        <p:nvCxnSpPr>
          <p:cNvPr id="98" name="Connettore 2 97"/>
          <p:cNvCxnSpPr/>
          <p:nvPr/>
        </p:nvCxnSpPr>
        <p:spPr>
          <a:xfrm rot="5400000" flipH="1" flipV="1">
            <a:off x="4464782" y="368023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ttore 2 99"/>
          <p:cNvCxnSpPr/>
          <p:nvPr/>
        </p:nvCxnSpPr>
        <p:spPr>
          <a:xfrm rot="5400000" flipH="1" flipV="1">
            <a:off x="4464782" y="2312082"/>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ttore 2 100"/>
          <p:cNvCxnSpPr/>
          <p:nvPr/>
        </p:nvCxnSpPr>
        <p:spPr>
          <a:xfrm rot="5400000" flipH="1" flipV="1">
            <a:off x="7489118" y="1447986"/>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ttore 2 101"/>
          <p:cNvCxnSpPr/>
          <p:nvPr/>
        </p:nvCxnSpPr>
        <p:spPr>
          <a:xfrm rot="5400000" flipH="1" flipV="1">
            <a:off x="7489118" y="2816138"/>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ttore 2 102"/>
          <p:cNvCxnSpPr/>
          <p:nvPr/>
        </p:nvCxnSpPr>
        <p:spPr>
          <a:xfrm rot="5400000" flipH="1" flipV="1">
            <a:off x="7489118" y="404027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5" name="Rettangolo 94"/>
          <p:cNvSpPr/>
          <p:nvPr/>
        </p:nvSpPr>
        <p:spPr>
          <a:xfrm>
            <a:off x="107504" y="5898976"/>
            <a:ext cx="1835696" cy="914400"/>
          </a:xfrm>
          <a:prstGeom prst="rect">
            <a:avLst/>
          </a:prstGeom>
          <a:solidFill>
            <a:schemeClr val="accent2">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EQUILIBRIO</a:t>
            </a:r>
          </a:p>
          <a:p>
            <a:pPr algn="ctr"/>
            <a:r>
              <a:rPr lang="fr-FR" b="1" dirty="0" smtClean="0">
                <a:solidFill>
                  <a:schemeClr val="bg1"/>
                </a:solidFill>
              </a:rPr>
              <a:t>IDROSTATICO</a:t>
            </a:r>
            <a:endParaRPr lang="it-IT"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88"/>
                                        </p:tgtEl>
                                        <p:attrNameLst>
                                          <p:attrName>style.visibility</p:attrName>
                                        </p:attrNameLst>
                                      </p:cBhvr>
                                      <p:to>
                                        <p:strVal val="visible"/>
                                      </p:to>
                                    </p:set>
                                    <p:animEffect transition="in" filter="fade">
                                      <p:cBhvr>
                                        <p:cTn id="7" dur="2000"/>
                                        <p:tgtEl>
                                          <p:spTgt spid="3178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809"/>
                                        </p:tgtEl>
                                        <p:attrNameLst>
                                          <p:attrName>style.visibility</p:attrName>
                                        </p:attrNameLst>
                                      </p:cBhvr>
                                      <p:to>
                                        <p:strVal val="visible"/>
                                      </p:to>
                                    </p:set>
                                    <p:animEffect transition="in" filter="fade">
                                      <p:cBhvr>
                                        <p:cTn id="11" dur="2000"/>
                                        <p:tgtEl>
                                          <p:spTgt spid="3180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1813"/>
                                        </p:tgtEl>
                                        <p:attrNameLst>
                                          <p:attrName>style.visibility</p:attrName>
                                        </p:attrNameLst>
                                      </p:cBhvr>
                                      <p:to>
                                        <p:strVal val="visible"/>
                                      </p:to>
                                    </p:set>
                                    <p:animEffect transition="in" filter="wipe(down)">
                                      <p:cBhvr>
                                        <p:cTn id="14" dur="2000"/>
                                        <p:tgtEl>
                                          <p:spTgt spid="318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2000"/>
                                        <p:tgtEl>
                                          <p:spTgt spid="9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down)">
                                      <p:cBhvr>
                                        <p:cTn id="20" dur="2000"/>
                                        <p:tgtEl>
                                          <p:spTgt spid="9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2000"/>
                                        <p:tgtEl>
                                          <p:spTgt spid="9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2000"/>
                                        <p:tgtEl>
                                          <p:spTgt spid="94"/>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20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763"/>
                                        </p:tgtEl>
                                        <p:attrNameLst>
                                          <p:attrName>style.visibility</p:attrName>
                                        </p:attrNameLst>
                                      </p:cBhvr>
                                      <p:to>
                                        <p:strVal val="visible"/>
                                      </p:to>
                                    </p:set>
                                    <p:animEffect transition="in" filter="fade">
                                      <p:cBhvr>
                                        <p:cTn id="33" dur="1000"/>
                                        <p:tgtEl>
                                          <p:spTgt spid="31763"/>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31810"/>
                                        </p:tgtEl>
                                        <p:attrNameLst>
                                          <p:attrName>style.visibility</p:attrName>
                                        </p:attrNameLst>
                                      </p:cBhvr>
                                      <p:to>
                                        <p:strVal val="visible"/>
                                      </p:to>
                                    </p:set>
                                    <p:animEffect transition="in" filter="fade">
                                      <p:cBhvr>
                                        <p:cTn id="37" dur="2000"/>
                                        <p:tgtEl>
                                          <p:spTgt spid="318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20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818"/>
                                        </p:tgtEl>
                                        <p:attrNameLst>
                                          <p:attrName>style.visibility</p:attrName>
                                        </p:attrNameLst>
                                      </p:cBhvr>
                                      <p:to>
                                        <p:strVal val="visible"/>
                                      </p:to>
                                    </p:set>
                                    <p:animEffect transition="in" filter="fade">
                                      <p:cBhvr>
                                        <p:cTn id="43" dur="2000"/>
                                        <p:tgtEl>
                                          <p:spTgt spid="318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2000"/>
                                        <p:tgtEl>
                                          <p:spTgt spid="82"/>
                                        </p:tgtEl>
                                      </p:cBhvr>
                                    </p:animEffect>
                                  </p:childTnLst>
                                </p:cTn>
                              </p:par>
                            </p:childTnLst>
                          </p:cTn>
                        </p:par>
                        <p:par>
                          <p:cTn id="47" fill="hold">
                            <p:stCondLst>
                              <p:cond delay="8000"/>
                            </p:stCondLst>
                            <p:childTnLst>
                              <p:par>
                                <p:cTn id="48" presetID="22" presetClass="entr" presetSubtype="4" fill="hold" grpId="0" nodeType="afterEffect">
                                  <p:stCondLst>
                                    <p:cond delay="0"/>
                                  </p:stCondLst>
                                  <p:childTnLst>
                                    <p:set>
                                      <p:cBhvr>
                                        <p:cTn id="49" dur="1" fill="hold">
                                          <p:stCondLst>
                                            <p:cond delay="0"/>
                                          </p:stCondLst>
                                        </p:cTn>
                                        <p:tgtEl>
                                          <p:spTgt spid="31815"/>
                                        </p:tgtEl>
                                        <p:attrNameLst>
                                          <p:attrName>style.visibility</p:attrName>
                                        </p:attrNameLst>
                                      </p:cBhvr>
                                      <p:to>
                                        <p:strVal val="visible"/>
                                      </p:to>
                                    </p:set>
                                    <p:animEffect transition="in" filter="wipe(down)">
                                      <p:cBhvr>
                                        <p:cTn id="50" dur="2000"/>
                                        <p:tgtEl>
                                          <p:spTgt spid="31815"/>
                                        </p:tgtEl>
                                      </p:cBhvr>
                                    </p:animEffect>
                                  </p:childTnLst>
                                </p:cTn>
                              </p:par>
                            </p:childTnLst>
                          </p:cTn>
                        </p:par>
                        <p:par>
                          <p:cTn id="51" fill="hold">
                            <p:stCondLst>
                              <p:cond delay="10000"/>
                            </p:stCondLst>
                            <p:childTnLst>
                              <p:par>
                                <p:cTn id="52" presetID="22" presetClass="entr" presetSubtype="4" fill="hold" grpId="0" nodeType="afterEffect">
                                  <p:stCondLst>
                                    <p:cond delay="0"/>
                                  </p:stCondLst>
                                  <p:childTnLst>
                                    <p:set>
                                      <p:cBhvr>
                                        <p:cTn id="53" dur="1" fill="hold">
                                          <p:stCondLst>
                                            <p:cond delay="0"/>
                                          </p:stCondLst>
                                        </p:cTn>
                                        <p:tgtEl>
                                          <p:spTgt spid="31814"/>
                                        </p:tgtEl>
                                        <p:attrNameLst>
                                          <p:attrName>style.visibility</p:attrName>
                                        </p:attrNameLst>
                                      </p:cBhvr>
                                      <p:to>
                                        <p:strVal val="visible"/>
                                      </p:to>
                                    </p:set>
                                    <p:animEffect transition="in" filter="wipe(down)">
                                      <p:cBhvr>
                                        <p:cTn id="54" dur="2000"/>
                                        <p:tgtEl>
                                          <p:spTgt spid="31814"/>
                                        </p:tgtEl>
                                      </p:cBhvr>
                                    </p:animEffect>
                                  </p:childTnLst>
                                </p:cTn>
                              </p:par>
                              <p:par>
                                <p:cTn id="55" presetID="22" presetClass="entr" presetSubtype="4"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down)">
                                      <p:cBhvr>
                                        <p:cTn id="57" dur="3000"/>
                                        <p:tgtEl>
                                          <p:spTgt spid="98"/>
                                        </p:tgtEl>
                                      </p:cBhvr>
                                    </p:animEffect>
                                  </p:childTnLst>
                                </p:cTn>
                              </p:par>
                            </p:childTnLst>
                          </p:cTn>
                        </p:par>
                        <p:par>
                          <p:cTn id="58" fill="hold">
                            <p:stCondLst>
                              <p:cond delay="13000"/>
                            </p:stCondLst>
                            <p:childTnLst>
                              <p:par>
                                <p:cTn id="59" presetID="22" presetClass="entr" presetSubtype="4"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down)">
                                      <p:cBhvr>
                                        <p:cTn id="61" dur="2000"/>
                                        <p:tgtEl>
                                          <p:spTgt spid="86"/>
                                        </p:tgtEl>
                                      </p:cBhvr>
                                    </p:animEffect>
                                  </p:childTnLst>
                                </p:cTn>
                              </p:par>
                              <p:par>
                                <p:cTn id="62" presetID="22" presetClass="entr" presetSubtype="4"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down)">
                                      <p:cBhvr>
                                        <p:cTn id="64" dur="2000"/>
                                        <p:tgtEl>
                                          <p:spTgt spid="100"/>
                                        </p:tgtEl>
                                      </p:cBhvr>
                                    </p:animEffect>
                                  </p:childTnLst>
                                </p:cTn>
                              </p:par>
                            </p:childTnLst>
                          </p:cTn>
                        </p:par>
                        <p:par>
                          <p:cTn id="65" fill="hold">
                            <p:stCondLst>
                              <p:cond delay="15000"/>
                            </p:stCondLst>
                            <p:childTnLst>
                              <p:par>
                                <p:cTn id="66" presetID="10" presetClass="entr" presetSubtype="0" fill="hold" grpId="0" nodeType="afterEffect">
                                  <p:stCondLst>
                                    <p:cond delay="0"/>
                                  </p:stCondLst>
                                  <p:childTnLst>
                                    <p:set>
                                      <p:cBhvr>
                                        <p:cTn id="67" dur="1" fill="hold">
                                          <p:stCondLst>
                                            <p:cond delay="0"/>
                                          </p:stCondLst>
                                        </p:cTn>
                                        <p:tgtEl>
                                          <p:spTgt spid="31780"/>
                                        </p:tgtEl>
                                        <p:attrNameLst>
                                          <p:attrName>style.visibility</p:attrName>
                                        </p:attrNameLst>
                                      </p:cBhvr>
                                      <p:to>
                                        <p:strVal val="visible"/>
                                      </p:to>
                                    </p:set>
                                    <p:animEffect transition="in" filter="fade">
                                      <p:cBhvr>
                                        <p:cTn id="68" dur="2000"/>
                                        <p:tgtEl>
                                          <p:spTgt spid="31780"/>
                                        </p:tgtEl>
                                      </p:cBhvr>
                                    </p:animEffect>
                                  </p:childTnLst>
                                </p:cTn>
                              </p:par>
                            </p:childTnLst>
                          </p:cTn>
                        </p:par>
                        <p:par>
                          <p:cTn id="69" fill="hold">
                            <p:stCondLst>
                              <p:cond delay="17000"/>
                            </p:stCondLst>
                            <p:childTnLst>
                              <p:par>
                                <p:cTn id="70" presetID="10" presetClass="entr" presetSubtype="0" fill="hold" grpId="0" nodeType="afterEffect">
                                  <p:stCondLst>
                                    <p:cond delay="0"/>
                                  </p:stCondLst>
                                  <p:childTnLst>
                                    <p:set>
                                      <p:cBhvr>
                                        <p:cTn id="71" dur="1" fill="hold">
                                          <p:stCondLst>
                                            <p:cond delay="0"/>
                                          </p:stCondLst>
                                        </p:cTn>
                                        <p:tgtEl>
                                          <p:spTgt spid="31811"/>
                                        </p:tgtEl>
                                        <p:attrNameLst>
                                          <p:attrName>style.visibility</p:attrName>
                                        </p:attrNameLst>
                                      </p:cBhvr>
                                      <p:to>
                                        <p:strVal val="visible"/>
                                      </p:to>
                                    </p:set>
                                    <p:animEffect transition="in" filter="fade">
                                      <p:cBhvr>
                                        <p:cTn id="72" dur="2000"/>
                                        <p:tgtEl>
                                          <p:spTgt spid="3181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1821"/>
                                        </p:tgtEl>
                                        <p:attrNameLst>
                                          <p:attrName>style.visibility</p:attrName>
                                        </p:attrNameLst>
                                      </p:cBhvr>
                                      <p:to>
                                        <p:strVal val="visible"/>
                                      </p:to>
                                    </p:set>
                                    <p:animEffect transition="in" filter="wipe(down)">
                                      <p:cBhvr>
                                        <p:cTn id="75" dur="2000"/>
                                        <p:tgtEl>
                                          <p:spTgt spid="31821"/>
                                        </p:tgtEl>
                                      </p:cBhvr>
                                    </p:animEffect>
                                  </p:childTnLst>
                                </p:cTn>
                              </p:par>
                              <p:par>
                                <p:cTn id="76" presetID="10" presetClass="entr" presetSubtype="0" fill="hold"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2000"/>
                                        <p:tgtEl>
                                          <p:spTgt spid="8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down)">
                                      <p:cBhvr>
                                        <p:cTn id="81" dur="2000"/>
                                        <p:tgtEl>
                                          <p:spTgt spid="8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wipe(down)">
                                      <p:cBhvr>
                                        <p:cTn id="84" dur="2000"/>
                                        <p:tgtEl>
                                          <p:spTgt spid="88"/>
                                        </p:tgtEl>
                                      </p:cBhvr>
                                    </p:animEffect>
                                  </p:childTnLst>
                                </p:cTn>
                              </p:par>
                              <p:par>
                                <p:cTn id="85" presetID="63" presetClass="path" presetSubtype="0" accel="50000" decel="50000" fill="hold" grpId="1" nodeType="withEffect">
                                  <p:stCondLst>
                                    <p:cond delay="0"/>
                                  </p:stCondLst>
                                  <p:childTnLst>
                                    <p:animMotion origin="layout" path="M -4.16667E-6 4.84736E-6 L 0.26928 -0.105 " pathEditMode="relative" rAng="0" ptsTypes="AA">
                                      <p:cBhvr>
                                        <p:cTn id="86" dur="2000" fill="hold"/>
                                        <p:tgtEl>
                                          <p:spTgt spid="83"/>
                                        </p:tgtEl>
                                        <p:attrNameLst>
                                          <p:attrName>ppt_x</p:attrName>
                                          <p:attrName>ppt_y</p:attrName>
                                        </p:attrNameLst>
                                      </p:cBhvr>
                                      <p:rCtr x="135" y="-52"/>
                                    </p:animMotion>
                                  </p:childTnLst>
                                </p:cTn>
                              </p:par>
                              <p:par>
                                <p:cTn id="87" presetID="63" presetClass="path" presetSubtype="0" accel="50000" decel="50000" fill="hold" grpId="1" nodeType="withEffect">
                                  <p:stCondLst>
                                    <p:cond delay="0"/>
                                  </p:stCondLst>
                                  <p:childTnLst>
                                    <p:animMotion origin="layout" path="M 0.00157 -2.6087E-6 L 0.27084 -0.12581 " pathEditMode="relative" rAng="0" ptsTypes="AA">
                                      <p:cBhvr>
                                        <p:cTn id="88" dur="2000" fill="hold"/>
                                        <p:tgtEl>
                                          <p:spTgt spid="82"/>
                                        </p:tgtEl>
                                        <p:attrNameLst>
                                          <p:attrName>ppt_x</p:attrName>
                                          <p:attrName>ppt_y</p:attrName>
                                        </p:attrNameLst>
                                      </p:cBhvr>
                                      <p:rCtr x="135" y="-63"/>
                                    </p:animMotion>
                                  </p:childTnLst>
                                </p:cTn>
                              </p:par>
                              <p:par>
                                <p:cTn id="89" presetID="63" presetClass="path" presetSubtype="0" accel="50000" decel="50000" fill="hold" grpId="1" nodeType="withEffect">
                                  <p:stCondLst>
                                    <p:cond delay="0"/>
                                  </p:stCondLst>
                                  <p:childTnLst>
                                    <p:animMotion origin="layout" path="M 3.33333E-6 3.75723E-6 L 0.27708 -0.12578 " pathEditMode="relative" rAng="0" ptsTypes="AA">
                                      <p:cBhvr>
                                        <p:cTn id="90" dur="2000" fill="hold"/>
                                        <p:tgtEl>
                                          <p:spTgt spid="31818"/>
                                        </p:tgtEl>
                                        <p:attrNameLst>
                                          <p:attrName>ppt_x</p:attrName>
                                          <p:attrName>ppt_y</p:attrName>
                                        </p:attrNameLst>
                                      </p:cBhvr>
                                      <p:rCtr x="139" y="-63"/>
                                    </p:animMotion>
                                  </p:childTnLst>
                                </p:cTn>
                              </p:par>
                              <p:par>
                                <p:cTn id="91" presetID="10" presetClass="exit" presetSubtype="0" fill="hold" nodeType="withEffect">
                                  <p:stCondLst>
                                    <p:cond delay="0"/>
                                  </p:stCondLst>
                                  <p:childTnLst>
                                    <p:animEffect transition="out" filter="fade">
                                      <p:cBhvr>
                                        <p:cTn id="92" dur="2000"/>
                                        <p:tgtEl>
                                          <p:spTgt spid="82"/>
                                        </p:tgtEl>
                                      </p:cBhvr>
                                    </p:animEffect>
                                    <p:set>
                                      <p:cBhvr>
                                        <p:cTn id="93" dur="1" fill="hold">
                                          <p:stCondLst>
                                            <p:cond delay="1999"/>
                                          </p:stCondLst>
                                        </p:cTn>
                                        <p:tgtEl>
                                          <p:spTgt spid="82"/>
                                        </p:tgtEl>
                                        <p:attrNameLst>
                                          <p:attrName>style.visibility</p:attrName>
                                        </p:attrNameLst>
                                      </p:cBhvr>
                                      <p:to>
                                        <p:strVal val="hidden"/>
                                      </p:to>
                                    </p:set>
                                  </p:childTnLst>
                                </p:cTn>
                              </p:par>
                              <p:par>
                                <p:cTn id="94" presetID="22" presetClass="entr" presetSubtype="4" fill="hold" nodeType="with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ipe(down)">
                                      <p:cBhvr>
                                        <p:cTn id="96" dur="2000"/>
                                        <p:tgtEl>
                                          <p:spTgt spid="103"/>
                                        </p:tgtEl>
                                      </p:cBhvr>
                                    </p:animEffect>
                                  </p:childTnLst>
                                </p:cTn>
                              </p:par>
                              <p:par>
                                <p:cTn id="97" presetID="22" presetClass="entr" presetSubtype="4"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wipe(down)">
                                      <p:cBhvr>
                                        <p:cTn id="99" dur="2000"/>
                                        <p:tgtEl>
                                          <p:spTgt spid="102"/>
                                        </p:tgtEl>
                                      </p:cBhvr>
                                    </p:animEffect>
                                  </p:childTnLst>
                                </p:cTn>
                              </p:par>
                              <p:par>
                                <p:cTn id="100" presetID="22" presetClass="entr" presetSubtype="4" fill="hold" nodeType="with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wipe(down)">
                                      <p:cBhvr>
                                        <p:cTn id="10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3" grpId="0" animBg="1"/>
      <p:bldP spid="31780" grpId="0" animBg="1"/>
      <p:bldP spid="31788" grpId="0" animBg="1"/>
      <p:bldP spid="31809" grpId="0" animBg="1"/>
      <p:bldP spid="31810" grpId="0" animBg="1"/>
      <p:bldP spid="31811" grpId="0" animBg="1"/>
      <p:bldP spid="31813" grpId="0" animBg="1"/>
      <p:bldP spid="31814" grpId="0" animBg="1"/>
      <p:bldP spid="31815" grpId="0" animBg="1"/>
      <p:bldP spid="31818" grpId="0" animBg="1"/>
      <p:bldP spid="31818" grpId="1" animBg="1"/>
      <p:bldP spid="31821" grpId="0" animBg="1"/>
      <p:bldP spid="82" grpId="0" animBg="1"/>
      <p:bldP spid="82" grpId="1" animBg="1"/>
      <p:bldP spid="83" grpId="0" animBg="1"/>
      <p:bldP spid="83" grpId="1" animBg="1"/>
      <p:bldP spid="86" grpId="0" animBg="1"/>
      <p:bldP spid="87" grpId="0" animBg="1"/>
      <p:bldP spid="88" grpId="0" animBg="1"/>
      <p:bldP spid="91" grpId="0" animBg="1"/>
      <p:bldP spid="92" grpId="0" animBg="1"/>
      <p:bldP spid="93" grpId="0" animBg="1"/>
      <p:bldP spid="94"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p:cNvSpPr>
          <p:nvPr/>
        </p:nvSpPr>
        <p:spPr bwMode="auto">
          <a:xfrm>
            <a:off x="609600" y="381000"/>
            <a:ext cx="7543800" cy="3810000"/>
          </a:xfrm>
          <a:custGeom>
            <a:avLst/>
            <a:gdLst/>
            <a:ahLst/>
            <a:cxnLst>
              <a:cxn ang="0">
                <a:pos x="0" y="0"/>
              </a:cxn>
              <a:cxn ang="0">
                <a:pos x="0" y="2400"/>
              </a:cxn>
              <a:cxn ang="0">
                <a:pos x="3744" y="2400"/>
              </a:cxn>
            </a:cxnLst>
            <a:rect l="0" t="0" r="r" b="b"/>
            <a:pathLst>
              <a:path w="3744" h="2400">
                <a:moveTo>
                  <a:pt x="0" y="0"/>
                </a:moveTo>
                <a:lnTo>
                  <a:pt x="0" y="2400"/>
                </a:lnTo>
                <a:lnTo>
                  <a:pt x="3744" y="2400"/>
                </a:lnTo>
              </a:path>
            </a:pathLst>
          </a:custGeom>
          <a:noFill/>
          <a:ln w="38100" cmpd="sng">
            <a:solidFill>
              <a:schemeClr val="bg1"/>
            </a:solidFill>
            <a:round/>
            <a:headEnd type="triangle" w="med" len="med"/>
            <a:tailEnd type="triangle" w="med" len="med"/>
          </a:ln>
          <a:effectLst/>
        </p:spPr>
        <p:txBody>
          <a:bodyPr wrap="none" anchor="ctr"/>
          <a:lstStyle/>
          <a:p>
            <a:endParaRPr lang="it-IT"/>
          </a:p>
        </p:txBody>
      </p:sp>
      <p:sp>
        <p:nvSpPr>
          <p:cNvPr id="25645" name="Oval 45"/>
          <p:cNvSpPr>
            <a:spLocks noChangeArrowheads="1"/>
          </p:cNvSpPr>
          <p:nvPr/>
        </p:nvSpPr>
        <p:spPr bwMode="auto">
          <a:xfrm>
            <a:off x="228600" y="4038600"/>
            <a:ext cx="152400" cy="228600"/>
          </a:xfrm>
          <a:prstGeom prst="ellipse">
            <a:avLst/>
          </a:prstGeom>
          <a:noFill/>
          <a:ln w="38100">
            <a:solidFill>
              <a:schemeClr val="bg1"/>
            </a:solidFill>
            <a:round/>
            <a:headEnd/>
            <a:tailEnd/>
          </a:ln>
          <a:effectLst/>
        </p:spPr>
        <p:txBody>
          <a:bodyPr wrap="none" anchor="ctr"/>
          <a:lstStyle/>
          <a:p>
            <a:endParaRPr lang="it-IT"/>
          </a:p>
        </p:txBody>
      </p:sp>
      <p:sp>
        <p:nvSpPr>
          <p:cNvPr id="25649" name="Text Box 49"/>
          <p:cNvSpPr txBox="1">
            <a:spLocks noChangeArrowheads="1"/>
          </p:cNvSpPr>
          <p:nvPr/>
        </p:nvSpPr>
        <p:spPr bwMode="auto">
          <a:xfrm>
            <a:off x="685800" y="152400"/>
            <a:ext cx="1371600" cy="923330"/>
          </a:xfrm>
          <a:prstGeom prst="rect">
            <a:avLst/>
          </a:prstGeom>
          <a:noFill/>
          <a:ln w="9525">
            <a:solidFill>
              <a:schemeClr val="bg1"/>
            </a:solidFill>
            <a:miter lim="800000"/>
            <a:headEnd/>
            <a:tailEnd/>
          </a:ln>
          <a:effectLst/>
        </p:spPr>
        <p:txBody>
          <a:bodyPr>
            <a:spAutoFit/>
          </a:bodyPr>
          <a:lstStyle/>
          <a:p>
            <a:pPr eaLnBrk="0" hangingPunct="0">
              <a:spcBef>
                <a:spcPct val="50000"/>
              </a:spcBef>
            </a:pPr>
            <a:r>
              <a:rPr lang="fr-FR" b="1" dirty="0" err="1" smtClean="0">
                <a:solidFill>
                  <a:srgbClr val="FFFF00"/>
                </a:solidFill>
              </a:rPr>
              <a:t>pressione</a:t>
            </a:r>
            <a:r>
              <a:rPr lang="fr-FR" b="1" dirty="0" smtClean="0">
                <a:solidFill>
                  <a:srgbClr val="FFFF00"/>
                </a:solidFill>
              </a:rPr>
              <a:t> alla </a:t>
            </a:r>
            <a:r>
              <a:rPr lang="fr-FR" b="1" dirty="0" err="1" smtClean="0">
                <a:solidFill>
                  <a:srgbClr val="FFFF00"/>
                </a:solidFill>
              </a:rPr>
              <a:t>caviglia</a:t>
            </a:r>
            <a:endParaRPr lang="fr-FR" b="1" dirty="0">
              <a:solidFill>
                <a:srgbClr val="FFFF00"/>
              </a:solidFill>
            </a:endParaRPr>
          </a:p>
        </p:txBody>
      </p:sp>
      <p:sp>
        <p:nvSpPr>
          <p:cNvPr id="25770" name="Text Box 170"/>
          <p:cNvSpPr txBox="1">
            <a:spLocks noChangeArrowheads="1"/>
          </p:cNvSpPr>
          <p:nvPr/>
        </p:nvSpPr>
        <p:spPr bwMode="auto">
          <a:xfrm>
            <a:off x="251520" y="3140968"/>
            <a:ext cx="8610600" cy="369332"/>
          </a:xfrm>
          <a:prstGeom prst="rect">
            <a:avLst/>
          </a:prstGeom>
          <a:noFill/>
          <a:ln w="9525">
            <a:noFill/>
            <a:miter lim="800000"/>
            <a:headEnd/>
            <a:tailEnd/>
          </a:ln>
          <a:effectLst/>
        </p:spPr>
        <p:txBody>
          <a:bodyPr>
            <a:spAutoFit/>
          </a:bodyPr>
          <a:lstStyle/>
          <a:p>
            <a:pPr algn="ctr">
              <a:spcBef>
                <a:spcPct val="50000"/>
              </a:spcBef>
            </a:pPr>
            <a:r>
              <a:rPr lang="fr-FR" b="1" dirty="0" smtClean="0">
                <a:solidFill>
                  <a:schemeClr val="accent1">
                    <a:lumMod val="75000"/>
                  </a:schemeClr>
                </a:solidFill>
              </a:rPr>
              <a:t>EFFETTI DELLA POMPA VALVULO-MUSCOLARE SULLA PRESSIONE VENOSA</a:t>
            </a:r>
            <a:endParaRPr lang="fr-FR" b="1" dirty="0">
              <a:solidFill>
                <a:schemeClr val="accent1">
                  <a:lumMod val="75000"/>
                </a:schemeClr>
              </a:solidFill>
            </a:endParaRPr>
          </a:p>
        </p:txBody>
      </p:sp>
      <p:grpSp>
        <p:nvGrpSpPr>
          <p:cNvPr id="3" name="Group 176"/>
          <p:cNvGrpSpPr>
            <a:grpSpLocks/>
          </p:cNvGrpSpPr>
          <p:nvPr/>
        </p:nvGrpSpPr>
        <p:grpSpPr bwMode="auto">
          <a:xfrm>
            <a:off x="609600" y="1219200"/>
            <a:ext cx="914400" cy="4830763"/>
            <a:chOff x="384" y="768"/>
            <a:chExt cx="576" cy="3043"/>
          </a:xfrm>
        </p:grpSpPr>
        <p:sp>
          <p:nvSpPr>
            <p:cNvPr id="25696" name="Line 96"/>
            <p:cNvSpPr>
              <a:spLocks noChangeShapeType="1"/>
            </p:cNvSpPr>
            <p:nvPr/>
          </p:nvSpPr>
          <p:spPr bwMode="auto">
            <a:xfrm>
              <a:off x="725" y="3044"/>
              <a:ext cx="0" cy="391"/>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25697" name="Freeform 97"/>
            <p:cNvSpPr>
              <a:spLocks/>
            </p:cNvSpPr>
            <p:nvPr/>
          </p:nvSpPr>
          <p:spPr bwMode="auto">
            <a:xfrm>
              <a:off x="551" y="2967"/>
              <a:ext cx="377" cy="808"/>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698" name="Freeform 98"/>
            <p:cNvSpPr>
              <a:spLocks/>
            </p:cNvSpPr>
            <p:nvPr/>
          </p:nvSpPr>
          <p:spPr bwMode="auto">
            <a:xfrm>
              <a:off x="480" y="3003"/>
              <a:ext cx="376" cy="808"/>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699" name="Freeform 99"/>
            <p:cNvSpPr>
              <a:spLocks/>
            </p:cNvSpPr>
            <p:nvPr/>
          </p:nvSpPr>
          <p:spPr bwMode="auto">
            <a:xfrm>
              <a:off x="480" y="2847"/>
              <a:ext cx="416" cy="201"/>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5764" name="Oval 164"/>
            <p:cNvSpPr>
              <a:spLocks noChangeArrowheads="1"/>
            </p:cNvSpPr>
            <p:nvPr/>
          </p:nvSpPr>
          <p:spPr bwMode="auto">
            <a:xfrm>
              <a:off x="624" y="3696"/>
              <a:ext cx="48" cy="48"/>
            </a:xfrm>
            <a:prstGeom prst="ellipse">
              <a:avLst/>
            </a:prstGeom>
            <a:solidFill>
              <a:schemeClr val="bg1"/>
            </a:solidFill>
            <a:ln w="9525">
              <a:solidFill>
                <a:schemeClr val="bg1"/>
              </a:solidFill>
              <a:round/>
              <a:headEnd/>
              <a:tailEnd/>
            </a:ln>
            <a:effectLst/>
          </p:spPr>
          <p:txBody>
            <a:bodyPr wrap="none" anchor="ctr"/>
            <a:lstStyle/>
            <a:p>
              <a:endParaRPr lang="it-IT"/>
            </a:p>
          </p:txBody>
        </p:sp>
        <p:sp>
          <p:nvSpPr>
            <p:cNvPr id="25771" name="Line 171"/>
            <p:cNvSpPr>
              <a:spLocks noChangeShapeType="1"/>
            </p:cNvSpPr>
            <p:nvPr/>
          </p:nvSpPr>
          <p:spPr bwMode="auto">
            <a:xfrm>
              <a:off x="384" y="768"/>
              <a:ext cx="576" cy="1"/>
            </a:xfrm>
            <a:prstGeom prst="line">
              <a:avLst/>
            </a:prstGeom>
            <a:noFill/>
            <a:ln w="76200">
              <a:solidFill>
                <a:srgbClr val="FF3300"/>
              </a:solidFill>
              <a:round/>
              <a:headEnd/>
              <a:tailEnd/>
            </a:ln>
            <a:effectLst/>
          </p:spPr>
          <p:txBody>
            <a:bodyPr/>
            <a:lstStyle/>
            <a:p>
              <a:endParaRPr lang="it-IT"/>
            </a:p>
          </p:txBody>
        </p:sp>
      </p:grpSp>
      <p:grpSp>
        <p:nvGrpSpPr>
          <p:cNvPr id="4" name="Group 177"/>
          <p:cNvGrpSpPr>
            <a:grpSpLocks/>
          </p:cNvGrpSpPr>
          <p:nvPr/>
        </p:nvGrpSpPr>
        <p:grpSpPr bwMode="auto">
          <a:xfrm>
            <a:off x="1524000" y="1219200"/>
            <a:ext cx="1930400" cy="4876800"/>
            <a:chOff x="960" y="768"/>
            <a:chExt cx="1216" cy="3072"/>
          </a:xfrm>
        </p:grpSpPr>
        <p:sp>
          <p:nvSpPr>
            <p:cNvPr id="25675" name="Line 75"/>
            <p:cNvSpPr>
              <a:spLocks noChangeShapeType="1"/>
            </p:cNvSpPr>
            <p:nvPr/>
          </p:nvSpPr>
          <p:spPr bwMode="auto">
            <a:xfrm>
              <a:off x="1718" y="2999"/>
              <a:ext cx="145" cy="380"/>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25676" name="Freeform 76"/>
            <p:cNvSpPr>
              <a:spLocks/>
            </p:cNvSpPr>
            <p:nvPr/>
          </p:nvSpPr>
          <p:spPr bwMode="auto">
            <a:xfrm>
              <a:off x="1443" y="2886"/>
              <a:ext cx="733" cy="847"/>
            </a:xfrm>
            <a:custGeom>
              <a:avLst/>
              <a:gdLst/>
              <a:ahLst/>
              <a:cxnLst>
                <a:cxn ang="0">
                  <a:pos x="0" y="462"/>
                </a:cxn>
                <a:cxn ang="0">
                  <a:pos x="219" y="799"/>
                </a:cxn>
                <a:cxn ang="0">
                  <a:pos x="585" y="987"/>
                </a:cxn>
                <a:cxn ang="0">
                  <a:pos x="1079" y="2036"/>
                </a:cxn>
                <a:cxn ang="0">
                  <a:pos x="1148" y="2653"/>
                </a:cxn>
                <a:cxn ang="0">
                  <a:pos x="1421" y="3301"/>
                </a:cxn>
                <a:cxn ang="0">
                  <a:pos x="1405" y="3529"/>
                </a:cxn>
                <a:cxn ang="0">
                  <a:pos x="1444" y="3631"/>
                </a:cxn>
                <a:cxn ang="0">
                  <a:pos x="1629" y="3580"/>
                </a:cxn>
                <a:cxn ang="0">
                  <a:pos x="1662" y="3521"/>
                </a:cxn>
                <a:cxn ang="0">
                  <a:pos x="1894" y="3570"/>
                </a:cxn>
                <a:cxn ang="0">
                  <a:pos x="2151" y="3579"/>
                </a:cxn>
                <a:cxn ang="0">
                  <a:pos x="2159" y="3493"/>
                </a:cxn>
                <a:cxn ang="0">
                  <a:pos x="1945" y="3399"/>
                </a:cxn>
                <a:cxn ang="0">
                  <a:pos x="1665" y="3172"/>
                </a:cxn>
                <a:cxn ang="0">
                  <a:pos x="1482" y="2096"/>
                </a:cxn>
                <a:cxn ang="0">
                  <a:pos x="1516" y="1736"/>
                </a:cxn>
                <a:cxn ang="0">
                  <a:pos x="1431" y="1453"/>
                </a:cxn>
                <a:cxn ang="0">
                  <a:pos x="1197" y="652"/>
                </a:cxn>
                <a:cxn ang="0">
                  <a:pos x="1121" y="404"/>
                </a:cxn>
                <a:cxn ang="0">
                  <a:pos x="1106" y="0"/>
                </a:cxn>
              </a:cxnLst>
              <a:rect l="0" t="0" r="r" b="b"/>
              <a:pathLst>
                <a:path w="2195" h="3639">
                  <a:moveTo>
                    <a:pt x="0" y="462"/>
                  </a:moveTo>
                  <a:cubicBezTo>
                    <a:pt x="39" y="518"/>
                    <a:pt x="122" y="712"/>
                    <a:pt x="219" y="799"/>
                  </a:cubicBezTo>
                  <a:cubicBezTo>
                    <a:pt x="316" y="887"/>
                    <a:pt x="442" y="781"/>
                    <a:pt x="585" y="987"/>
                  </a:cubicBezTo>
                  <a:cubicBezTo>
                    <a:pt x="728" y="1193"/>
                    <a:pt x="985" y="1758"/>
                    <a:pt x="1079" y="2036"/>
                  </a:cubicBezTo>
                  <a:cubicBezTo>
                    <a:pt x="1173" y="2314"/>
                    <a:pt x="1091" y="2442"/>
                    <a:pt x="1148" y="2653"/>
                  </a:cubicBezTo>
                  <a:cubicBezTo>
                    <a:pt x="1205" y="2864"/>
                    <a:pt x="1378" y="3155"/>
                    <a:pt x="1421" y="3301"/>
                  </a:cubicBezTo>
                  <a:cubicBezTo>
                    <a:pt x="1464" y="3447"/>
                    <a:pt x="1401" y="3474"/>
                    <a:pt x="1405" y="3529"/>
                  </a:cubicBezTo>
                  <a:cubicBezTo>
                    <a:pt x="1408" y="3584"/>
                    <a:pt x="1406" y="3623"/>
                    <a:pt x="1444" y="3631"/>
                  </a:cubicBezTo>
                  <a:cubicBezTo>
                    <a:pt x="1481" y="3639"/>
                    <a:pt x="1592" y="3599"/>
                    <a:pt x="1629" y="3580"/>
                  </a:cubicBezTo>
                  <a:cubicBezTo>
                    <a:pt x="1665" y="3561"/>
                    <a:pt x="1618" y="3523"/>
                    <a:pt x="1662" y="3521"/>
                  </a:cubicBezTo>
                  <a:cubicBezTo>
                    <a:pt x="1706" y="3519"/>
                    <a:pt x="1813" y="3560"/>
                    <a:pt x="1894" y="3570"/>
                  </a:cubicBezTo>
                  <a:cubicBezTo>
                    <a:pt x="1975" y="3580"/>
                    <a:pt x="2107" y="3592"/>
                    <a:pt x="2151" y="3579"/>
                  </a:cubicBezTo>
                  <a:cubicBezTo>
                    <a:pt x="2195" y="3566"/>
                    <a:pt x="2193" y="3523"/>
                    <a:pt x="2159" y="3493"/>
                  </a:cubicBezTo>
                  <a:cubicBezTo>
                    <a:pt x="2125" y="3463"/>
                    <a:pt x="2027" y="3452"/>
                    <a:pt x="1945" y="3399"/>
                  </a:cubicBezTo>
                  <a:cubicBezTo>
                    <a:pt x="1863" y="3346"/>
                    <a:pt x="1742" y="3389"/>
                    <a:pt x="1665" y="3172"/>
                  </a:cubicBezTo>
                  <a:cubicBezTo>
                    <a:pt x="1588" y="2955"/>
                    <a:pt x="1507" y="2335"/>
                    <a:pt x="1482" y="2096"/>
                  </a:cubicBezTo>
                  <a:cubicBezTo>
                    <a:pt x="1457" y="1857"/>
                    <a:pt x="1524" y="1843"/>
                    <a:pt x="1516" y="1736"/>
                  </a:cubicBezTo>
                  <a:cubicBezTo>
                    <a:pt x="1508" y="1629"/>
                    <a:pt x="1484" y="1634"/>
                    <a:pt x="1431" y="1453"/>
                  </a:cubicBezTo>
                  <a:cubicBezTo>
                    <a:pt x="1378" y="1272"/>
                    <a:pt x="1249" y="827"/>
                    <a:pt x="1197" y="652"/>
                  </a:cubicBezTo>
                  <a:cubicBezTo>
                    <a:pt x="1145" y="477"/>
                    <a:pt x="1136" y="513"/>
                    <a:pt x="1121" y="404"/>
                  </a:cubicBezTo>
                  <a:cubicBezTo>
                    <a:pt x="1107" y="296"/>
                    <a:pt x="1109" y="84"/>
                    <a:pt x="1106"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677" name="Freeform 77"/>
            <p:cNvSpPr>
              <a:spLocks/>
            </p:cNvSpPr>
            <p:nvPr/>
          </p:nvSpPr>
          <p:spPr bwMode="auto">
            <a:xfrm>
              <a:off x="1344" y="3012"/>
              <a:ext cx="378" cy="828"/>
            </a:xfrm>
            <a:custGeom>
              <a:avLst/>
              <a:gdLst/>
              <a:ahLst/>
              <a:cxnLst>
                <a:cxn ang="0">
                  <a:pos x="194" y="0"/>
                </a:cxn>
                <a:cxn ang="0">
                  <a:pos x="201" y="159"/>
                </a:cxn>
                <a:cxn ang="0">
                  <a:pos x="289" y="388"/>
                </a:cxn>
                <a:cxn ang="0">
                  <a:pos x="237" y="1138"/>
                </a:cxn>
                <a:cxn ang="0">
                  <a:pos x="133" y="1501"/>
                </a:cxn>
                <a:cxn ang="0">
                  <a:pos x="94" y="1955"/>
                </a:cxn>
                <a:cxn ang="0">
                  <a:pos x="24" y="2077"/>
                </a:cxn>
                <a:cxn ang="0">
                  <a:pos x="18" y="2145"/>
                </a:cxn>
                <a:cxn ang="0">
                  <a:pos x="133" y="2166"/>
                </a:cxn>
                <a:cxn ang="0">
                  <a:pos x="167" y="2143"/>
                </a:cxn>
                <a:cxn ang="0">
                  <a:pos x="289" y="2179"/>
                </a:cxn>
                <a:cxn ang="0">
                  <a:pos x="466" y="2200"/>
                </a:cxn>
                <a:cxn ang="0">
                  <a:pos x="497" y="2136"/>
                </a:cxn>
                <a:cxn ang="0">
                  <a:pos x="379" y="2121"/>
                </a:cxn>
                <a:cxn ang="0">
                  <a:pos x="261" y="1948"/>
                </a:cxn>
                <a:cxn ang="0">
                  <a:pos x="465" y="1324"/>
                </a:cxn>
                <a:cxn ang="0">
                  <a:pos x="532" y="1216"/>
                </a:cxn>
                <a:cxn ang="0">
                  <a:pos x="582" y="1116"/>
                </a:cxn>
                <a:cxn ang="0">
                  <a:pos x="582" y="915"/>
                </a:cxn>
                <a:cxn ang="0">
                  <a:pos x="686" y="213"/>
                </a:cxn>
                <a:cxn ang="0">
                  <a:pos x="597" y="21"/>
                </a:cxn>
              </a:cxnLst>
              <a:rect l="0" t="0" r="r" b="b"/>
              <a:pathLst>
                <a:path w="689" h="2207">
                  <a:moveTo>
                    <a:pt x="194" y="0"/>
                  </a:moveTo>
                  <a:cubicBezTo>
                    <a:pt x="195" y="27"/>
                    <a:pt x="185" y="95"/>
                    <a:pt x="201" y="159"/>
                  </a:cubicBezTo>
                  <a:cubicBezTo>
                    <a:pt x="216" y="224"/>
                    <a:pt x="283" y="225"/>
                    <a:pt x="289" y="388"/>
                  </a:cubicBezTo>
                  <a:cubicBezTo>
                    <a:pt x="295" y="551"/>
                    <a:pt x="263" y="952"/>
                    <a:pt x="237" y="1138"/>
                  </a:cubicBezTo>
                  <a:cubicBezTo>
                    <a:pt x="211" y="1323"/>
                    <a:pt x="157" y="1364"/>
                    <a:pt x="133" y="1501"/>
                  </a:cubicBezTo>
                  <a:cubicBezTo>
                    <a:pt x="109" y="1637"/>
                    <a:pt x="112" y="1859"/>
                    <a:pt x="94" y="1955"/>
                  </a:cubicBezTo>
                  <a:cubicBezTo>
                    <a:pt x="75" y="2051"/>
                    <a:pt x="37" y="2046"/>
                    <a:pt x="24" y="2077"/>
                  </a:cubicBezTo>
                  <a:cubicBezTo>
                    <a:pt x="12" y="2109"/>
                    <a:pt x="0" y="2130"/>
                    <a:pt x="18" y="2145"/>
                  </a:cubicBezTo>
                  <a:cubicBezTo>
                    <a:pt x="37" y="2160"/>
                    <a:pt x="108" y="2167"/>
                    <a:pt x="133" y="2166"/>
                  </a:cubicBezTo>
                  <a:cubicBezTo>
                    <a:pt x="158" y="2166"/>
                    <a:pt x="141" y="2141"/>
                    <a:pt x="167" y="2143"/>
                  </a:cubicBezTo>
                  <a:cubicBezTo>
                    <a:pt x="193" y="2144"/>
                    <a:pt x="239" y="2170"/>
                    <a:pt x="289" y="2179"/>
                  </a:cubicBezTo>
                  <a:cubicBezTo>
                    <a:pt x="339" y="2188"/>
                    <a:pt x="432" y="2207"/>
                    <a:pt x="466" y="2200"/>
                  </a:cubicBezTo>
                  <a:cubicBezTo>
                    <a:pt x="501" y="2193"/>
                    <a:pt x="512" y="2149"/>
                    <a:pt x="497" y="2136"/>
                  </a:cubicBezTo>
                  <a:cubicBezTo>
                    <a:pt x="483" y="2123"/>
                    <a:pt x="418" y="2152"/>
                    <a:pt x="379" y="2121"/>
                  </a:cubicBezTo>
                  <a:cubicBezTo>
                    <a:pt x="339" y="2089"/>
                    <a:pt x="247" y="2081"/>
                    <a:pt x="261" y="1948"/>
                  </a:cubicBezTo>
                  <a:cubicBezTo>
                    <a:pt x="275" y="1815"/>
                    <a:pt x="420" y="1446"/>
                    <a:pt x="465" y="1324"/>
                  </a:cubicBezTo>
                  <a:cubicBezTo>
                    <a:pt x="510" y="1202"/>
                    <a:pt x="513" y="1251"/>
                    <a:pt x="532" y="1216"/>
                  </a:cubicBezTo>
                  <a:cubicBezTo>
                    <a:pt x="551" y="1181"/>
                    <a:pt x="574" y="1166"/>
                    <a:pt x="582" y="1116"/>
                  </a:cubicBezTo>
                  <a:cubicBezTo>
                    <a:pt x="590" y="1066"/>
                    <a:pt x="565" y="1065"/>
                    <a:pt x="582" y="915"/>
                  </a:cubicBezTo>
                  <a:cubicBezTo>
                    <a:pt x="599" y="765"/>
                    <a:pt x="683" y="362"/>
                    <a:pt x="686" y="213"/>
                  </a:cubicBezTo>
                  <a:cubicBezTo>
                    <a:pt x="689" y="64"/>
                    <a:pt x="616" y="61"/>
                    <a:pt x="597"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678" name="Freeform 78"/>
            <p:cNvSpPr>
              <a:spLocks/>
            </p:cNvSpPr>
            <p:nvPr/>
          </p:nvSpPr>
          <p:spPr bwMode="auto">
            <a:xfrm>
              <a:off x="1446" y="2847"/>
              <a:ext cx="417" cy="201"/>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5765" name="Oval 165"/>
            <p:cNvSpPr>
              <a:spLocks noChangeArrowheads="1"/>
            </p:cNvSpPr>
            <p:nvPr/>
          </p:nvSpPr>
          <p:spPr bwMode="auto">
            <a:xfrm>
              <a:off x="1392" y="3696"/>
              <a:ext cx="48" cy="48"/>
            </a:xfrm>
            <a:prstGeom prst="ellipse">
              <a:avLst/>
            </a:prstGeom>
            <a:solidFill>
              <a:schemeClr val="bg1"/>
            </a:solidFill>
            <a:ln w="9525">
              <a:solidFill>
                <a:schemeClr val="bg1"/>
              </a:solidFill>
              <a:round/>
              <a:headEnd/>
              <a:tailEnd/>
            </a:ln>
            <a:effectLst/>
          </p:spPr>
          <p:txBody>
            <a:bodyPr wrap="none" anchor="ctr"/>
            <a:lstStyle/>
            <a:p>
              <a:endParaRPr lang="it-IT"/>
            </a:p>
          </p:txBody>
        </p:sp>
        <p:sp>
          <p:nvSpPr>
            <p:cNvPr id="25772" name="Freeform 172"/>
            <p:cNvSpPr>
              <a:spLocks/>
            </p:cNvSpPr>
            <p:nvPr/>
          </p:nvSpPr>
          <p:spPr bwMode="auto">
            <a:xfrm>
              <a:off x="960" y="768"/>
              <a:ext cx="1008" cy="1152"/>
            </a:xfrm>
            <a:custGeom>
              <a:avLst/>
              <a:gdLst/>
              <a:ahLst/>
              <a:cxnLst>
                <a:cxn ang="0">
                  <a:pos x="0" y="0"/>
                </a:cxn>
                <a:cxn ang="0">
                  <a:pos x="304" y="1149"/>
                </a:cxn>
                <a:cxn ang="0">
                  <a:pos x="1008" y="1152"/>
                </a:cxn>
              </a:cxnLst>
              <a:rect l="0" t="0" r="r" b="b"/>
              <a:pathLst>
                <a:path w="1008" h="1152">
                  <a:moveTo>
                    <a:pt x="0" y="0"/>
                  </a:moveTo>
                  <a:lnTo>
                    <a:pt x="304" y="1149"/>
                  </a:lnTo>
                  <a:lnTo>
                    <a:pt x="1008" y="1152"/>
                  </a:lnTo>
                </a:path>
              </a:pathLst>
            </a:custGeom>
            <a:noFill/>
            <a:ln w="76200" cmpd="sng">
              <a:solidFill>
                <a:srgbClr val="FF3300"/>
              </a:solidFill>
              <a:round/>
              <a:headEnd/>
              <a:tailEnd/>
            </a:ln>
            <a:effectLst/>
          </p:spPr>
          <p:txBody>
            <a:bodyPr/>
            <a:lstStyle/>
            <a:p>
              <a:endParaRPr lang="it-IT"/>
            </a:p>
          </p:txBody>
        </p:sp>
      </p:grpSp>
      <p:grpSp>
        <p:nvGrpSpPr>
          <p:cNvPr id="5" name="Group 178"/>
          <p:cNvGrpSpPr>
            <a:grpSpLocks/>
          </p:cNvGrpSpPr>
          <p:nvPr/>
        </p:nvGrpSpPr>
        <p:grpSpPr bwMode="auto">
          <a:xfrm>
            <a:off x="3152775" y="1214438"/>
            <a:ext cx="1292225" cy="4835525"/>
            <a:chOff x="1986" y="765"/>
            <a:chExt cx="814" cy="3046"/>
          </a:xfrm>
        </p:grpSpPr>
        <p:sp>
          <p:nvSpPr>
            <p:cNvPr id="25735" name="Line 135"/>
            <p:cNvSpPr>
              <a:spLocks noChangeShapeType="1"/>
            </p:cNvSpPr>
            <p:nvPr/>
          </p:nvSpPr>
          <p:spPr bwMode="auto">
            <a:xfrm>
              <a:off x="2597" y="3044"/>
              <a:ext cx="0" cy="391"/>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25736" name="Freeform 136"/>
            <p:cNvSpPr>
              <a:spLocks/>
            </p:cNvSpPr>
            <p:nvPr/>
          </p:nvSpPr>
          <p:spPr bwMode="auto">
            <a:xfrm>
              <a:off x="2423" y="2967"/>
              <a:ext cx="377" cy="808"/>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737" name="Freeform 137"/>
            <p:cNvSpPr>
              <a:spLocks/>
            </p:cNvSpPr>
            <p:nvPr/>
          </p:nvSpPr>
          <p:spPr bwMode="auto">
            <a:xfrm>
              <a:off x="2352" y="3003"/>
              <a:ext cx="376" cy="808"/>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738" name="Freeform 138"/>
            <p:cNvSpPr>
              <a:spLocks/>
            </p:cNvSpPr>
            <p:nvPr/>
          </p:nvSpPr>
          <p:spPr bwMode="auto">
            <a:xfrm>
              <a:off x="2352" y="2847"/>
              <a:ext cx="416" cy="201"/>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5766" name="Oval 166"/>
            <p:cNvSpPr>
              <a:spLocks noChangeArrowheads="1"/>
            </p:cNvSpPr>
            <p:nvPr/>
          </p:nvSpPr>
          <p:spPr bwMode="auto">
            <a:xfrm>
              <a:off x="2496" y="3696"/>
              <a:ext cx="48" cy="48"/>
            </a:xfrm>
            <a:prstGeom prst="ellipse">
              <a:avLst/>
            </a:prstGeom>
            <a:solidFill>
              <a:schemeClr val="bg1"/>
            </a:solidFill>
            <a:ln w="9525">
              <a:solidFill>
                <a:schemeClr val="bg1"/>
              </a:solidFill>
              <a:round/>
              <a:headEnd/>
              <a:tailEnd/>
            </a:ln>
            <a:effectLst/>
          </p:spPr>
          <p:txBody>
            <a:bodyPr wrap="none" anchor="ctr"/>
            <a:lstStyle/>
            <a:p>
              <a:endParaRPr lang="it-IT"/>
            </a:p>
          </p:txBody>
        </p:sp>
        <p:sp>
          <p:nvSpPr>
            <p:cNvPr id="25773" name="Freeform 173"/>
            <p:cNvSpPr>
              <a:spLocks/>
            </p:cNvSpPr>
            <p:nvPr/>
          </p:nvSpPr>
          <p:spPr bwMode="auto">
            <a:xfrm>
              <a:off x="1986" y="765"/>
              <a:ext cx="756" cy="1144"/>
            </a:xfrm>
            <a:custGeom>
              <a:avLst/>
              <a:gdLst/>
              <a:ahLst/>
              <a:cxnLst>
                <a:cxn ang="0">
                  <a:pos x="0" y="1144"/>
                </a:cxn>
                <a:cxn ang="0">
                  <a:pos x="335" y="0"/>
                </a:cxn>
                <a:cxn ang="0">
                  <a:pos x="756" y="0"/>
                </a:cxn>
              </a:cxnLst>
              <a:rect l="0" t="0" r="r" b="b"/>
              <a:pathLst>
                <a:path w="756" h="1144">
                  <a:moveTo>
                    <a:pt x="0" y="1144"/>
                  </a:moveTo>
                  <a:lnTo>
                    <a:pt x="335" y="0"/>
                  </a:lnTo>
                  <a:lnTo>
                    <a:pt x="756" y="0"/>
                  </a:lnTo>
                </a:path>
              </a:pathLst>
            </a:custGeom>
            <a:noFill/>
            <a:ln w="76200" cmpd="sng">
              <a:solidFill>
                <a:srgbClr val="FF3300"/>
              </a:solidFill>
              <a:round/>
              <a:headEnd/>
              <a:tailEnd/>
            </a:ln>
            <a:effectLst/>
          </p:spPr>
          <p:txBody>
            <a:bodyPr/>
            <a:lstStyle/>
            <a:p>
              <a:endParaRPr lang="it-IT"/>
            </a:p>
          </p:txBody>
        </p:sp>
      </p:grpSp>
      <p:grpSp>
        <p:nvGrpSpPr>
          <p:cNvPr id="6" name="Group 179"/>
          <p:cNvGrpSpPr>
            <a:grpSpLocks/>
          </p:cNvGrpSpPr>
          <p:nvPr/>
        </p:nvGrpSpPr>
        <p:grpSpPr bwMode="auto">
          <a:xfrm>
            <a:off x="4343400" y="1201738"/>
            <a:ext cx="2484438" cy="4865687"/>
            <a:chOff x="2742" y="757"/>
            <a:chExt cx="1565" cy="3065"/>
          </a:xfrm>
        </p:grpSpPr>
        <p:sp>
          <p:nvSpPr>
            <p:cNvPr id="25745" name="Line 145"/>
            <p:cNvSpPr>
              <a:spLocks noChangeShapeType="1"/>
            </p:cNvSpPr>
            <p:nvPr/>
          </p:nvSpPr>
          <p:spPr bwMode="auto">
            <a:xfrm rot="-5400000">
              <a:off x="3652" y="3381"/>
              <a:ext cx="0" cy="391"/>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25746" name="Freeform 146"/>
            <p:cNvSpPr>
              <a:spLocks/>
            </p:cNvSpPr>
            <p:nvPr/>
          </p:nvSpPr>
          <p:spPr bwMode="auto">
            <a:xfrm rot="-5400000">
              <a:off x="3594" y="3158"/>
              <a:ext cx="377" cy="808"/>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747" name="Freeform 147"/>
            <p:cNvSpPr>
              <a:spLocks/>
            </p:cNvSpPr>
            <p:nvPr/>
          </p:nvSpPr>
          <p:spPr bwMode="auto">
            <a:xfrm rot="-5400000">
              <a:off x="3631" y="3230"/>
              <a:ext cx="376" cy="808"/>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748" name="Freeform 148"/>
            <p:cNvSpPr>
              <a:spLocks/>
            </p:cNvSpPr>
            <p:nvPr/>
          </p:nvSpPr>
          <p:spPr bwMode="auto">
            <a:xfrm rot="-5400000">
              <a:off x="3152" y="3513"/>
              <a:ext cx="416" cy="201"/>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5767" name="Oval 167"/>
            <p:cNvSpPr>
              <a:spLocks noChangeArrowheads="1"/>
            </p:cNvSpPr>
            <p:nvPr/>
          </p:nvSpPr>
          <p:spPr bwMode="auto">
            <a:xfrm>
              <a:off x="4128" y="3600"/>
              <a:ext cx="48" cy="48"/>
            </a:xfrm>
            <a:prstGeom prst="ellipse">
              <a:avLst/>
            </a:prstGeom>
            <a:solidFill>
              <a:schemeClr val="bg1"/>
            </a:solidFill>
            <a:ln w="9525">
              <a:solidFill>
                <a:schemeClr val="bg1"/>
              </a:solidFill>
              <a:round/>
              <a:headEnd/>
              <a:tailEnd/>
            </a:ln>
            <a:effectLst/>
          </p:spPr>
          <p:txBody>
            <a:bodyPr wrap="none" anchor="ctr"/>
            <a:lstStyle/>
            <a:p>
              <a:endParaRPr lang="it-IT"/>
            </a:p>
          </p:txBody>
        </p:sp>
        <p:sp>
          <p:nvSpPr>
            <p:cNvPr id="25774" name="Freeform 174"/>
            <p:cNvSpPr>
              <a:spLocks/>
            </p:cNvSpPr>
            <p:nvPr/>
          </p:nvSpPr>
          <p:spPr bwMode="auto">
            <a:xfrm>
              <a:off x="2742" y="757"/>
              <a:ext cx="1565" cy="1796"/>
            </a:xfrm>
            <a:custGeom>
              <a:avLst/>
              <a:gdLst/>
              <a:ahLst/>
              <a:cxnLst>
                <a:cxn ang="0">
                  <a:pos x="0" y="0"/>
                </a:cxn>
                <a:cxn ang="0">
                  <a:pos x="499" y="1796"/>
                </a:cxn>
                <a:cxn ang="0">
                  <a:pos x="1565" y="1796"/>
                </a:cxn>
              </a:cxnLst>
              <a:rect l="0" t="0" r="r" b="b"/>
              <a:pathLst>
                <a:path w="1565" h="1796">
                  <a:moveTo>
                    <a:pt x="0" y="0"/>
                  </a:moveTo>
                  <a:lnTo>
                    <a:pt x="499" y="1796"/>
                  </a:lnTo>
                  <a:lnTo>
                    <a:pt x="1565" y="1796"/>
                  </a:lnTo>
                </a:path>
              </a:pathLst>
            </a:custGeom>
            <a:noFill/>
            <a:ln w="76200" cmpd="sng">
              <a:solidFill>
                <a:srgbClr val="FF3300"/>
              </a:solidFill>
              <a:round/>
              <a:headEnd/>
              <a:tailEnd/>
            </a:ln>
            <a:effectLst/>
          </p:spPr>
          <p:txBody>
            <a:bodyPr/>
            <a:lstStyle/>
            <a:p>
              <a:endParaRPr lang="it-IT"/>
            </a:p>
          </p:txBody>
        </p:sp>
      </p:grpSp>
      <p:grpSp>
        <p:nvGrpSpPr>
          <p:cNvPr id="7" name="Group 180"/>
          <p:cNvGrpSpPr>
            <a:grpSpLocks/>
          </p:cNvGrpSpPr>
          <p:nvPr/>
        </p:nvGrpSpPr>
        <p:grpSpPr bwMode="auto">
          <a:xfrm>
            <a:off x="6872288" y="4025900"/>
            <a:ext cx="1779587" cy="2011363"/>
            <a:chOff x="4329" y="2536"/>
            <a:chExt cx="1121" cy="1267"/>
          </a:xfrm>
        </p:grpSpPr>
        <p:sp>
          <p:nvSpPr>
            <p:cNvPr id="25757" name="Freeform 157"/>
            <p:cNvSpPr>
              <a:spLocks/>
            </p:cNvSpPr>
            <p:nvPr/>
          </p:nvSpPr>
          <p:spPr bwMode="auto">
            <a:xfrm rot="-6057165">
              <a:off x="4847" y="3200"/>
              <a:ext cx="378" cy="828"/>
            </a:xfrm>
            <a:custGeom>
              <a:avLst/>
              <a:gdLst/>
              <a:ahLst/>
              <a:cxnLst>
                <a:cxn ang="0">
                  <a:pos x="194" y="0"/>
                </a:cxn>
                <a:cxn ang="0">
                  <a:pos x="201" y="159"/>
                </a:cxn>
                <a:cxn ang="0">
                  <a:pos x="289" y="388"/>
                </a:cxn>
                <a:cxn ang="0">
                  <a:pos x="237" y="1138"/>
                </a:cxn>
                <a:cxn ang="0">
                  <a:pos x="133" y="1501"/>
                </a:cxn>
                <a:cxn ang="0">
                  <a:pos x="94" y="1955"/>
                </a:cxn>
                <a:cxn ang="0">
                  <a:pos x="24" y="2077"/>
                </a:cxn>
                <a:cxn ang="0">
                  <a:pos x="18" y="2145"/>
                </a:cxn>
                <a:cxn ang="0">
                  <a:pos x="133" y="2166"/>
                </a:cxn>
                <a:cxn ang="0">
                  <a:pos x="167" y="2143"/>
                </a:cxn>
                <a:cxn ang="0">
                  <a:pos x="289" y="2179"/>
                </a:cxn>
                <a:cxn ang="0">
                  <a:pos x="466" y="2200"/>
                </a:cxn>
                <a:cxn ang="0">
                  <a:pos x="497" y="2136"/>
                </a:cxn>
                <a:cxn ang="0">
                  <a:pos x="379" y="2121"/>
                </a:cxn>
                <a:cxn ang="0">
                  <a:pos x="261" y="1948"/>
                </a:cxn>
                <a:cxn ang="0">
                  <a:pos x="465" y="1324"/>
                </a:cxn>
                <a:cxn ang="0">
                  <a:pos x="532" y="1216"/>
                </a:cxn>
                <a:cxn ang="0">
                  <a:pos x="582" y="1116"/>
                </a:cxn>
                <a:cxn ang="0">
                  <a:pos x="582" y="915"/>
                </a:cxn>
                <a:cxn ang="0">
                  <a:pos x="686" y="213"/>
                </a:cxn>
                <a:cxn ang="0">
                  <a:pos x="597" y="21"/>
                </a:cxn>
              </a:cxnLst>
              <a:rect l="0" t="0" r="r" b="b"/>
              <a:pathLst>
                <a:path w="689" h="2207">
                  <a:moveTo>
                    <a:pt x="194" y="0"/>
                  </a:moveTo>
                  <a:cubicBezTo>
                    <a:pt x="195" y="27"/>
                    <a:pt x="185" y="95"/>
                    <a:pt x="201" y="159"/>
                  </a:cubicBezTo>
                  <a:cubicBezTo>
                    <a:pt x="216" y="224"/>
                    <a:pt x="283" y="225"/>
                    <a:pt x="289" y="388"/>
                  </a:cubicBezTo>
                  <a:cubicBezTo>
                    <a:pt x="295" y="551"/>
                    <a:pt x="263" y="952"/>
                    <a:pt x="237" y="1138"/>
                  </a:cubicBezTo>
                  <a:cubicBezTo>
                    <a:pt x="211" y="1323"/>
                    <a:pt x="157" y="1364"/>
                    <a:pt x="133" y="1501"/>
                  </a:cubicBezTo>
                  <a:cubicBezTo>
                    <a:pt x="109" y="1637"/>
                    <a:pt x="112" y="1859"/>
                    <a:pt x="94" y="1955"/>
                  </a:cubicBezTo>
                  <a:cubicBezTo>
                    <a:pt x="75" y="2051"/>
                    <a:pt x="37" y="2046"/>
                    <a:pt x="24" y="2077"/>
                  </a:cubicBezTo>
                  <a:cubicBezTo>
                    <a:pt x="12" y="2109"/>
                    <a:pt x="0" y="2130"/>
                    <a:pt x="18" y="2145"/>
                  </a:cubicBezTo>
                  <a:cubicBezTo>
                    <a:pt x="37" y="2160"/>
                    <a:pt x="108" y="2167"/>
                    <a:pt x="133" y="2166"/>
                  </a:cubicBezTo>
                  <a:cubicBezTo>
                    <a:pt x="158" y="2166"/>
                    <a:pt x="141" y="2141"/>
                    <a:pt x="167" y="2143"/>
                  </a:cubicBezTo>
                  <a:cubicBezTo>
                    <a:pt x="193" y="2144"/>
                    <a:pt x="239" y="2170"/>
                    <a:pt x="289" y="2179"/>
                  </a:cubicBezTo>
                  <a:cubicBezTo>
                    <a:pt x="339" y="2188"/>
                    <a:pt x="432" y="2207"/>
                    <a:pt x="466" y="2200"/>
                  </a:cubicBezTo>
                  <a:cubicBezTo>
                    <a:pt x="501" y="2193"/>
                    <a:pt x="512" y="2149"/>
                    <a:pt x="497" y="2136"/>
                  </a:cubicBezTo>
                  <a:cubicBezTo>
                    <a:pt x="483" y="2123"/>
                    <a:pt x="418" y="2152"/>
                    <a:pt x="379" y="2121"/>
                  </a:cubicBezTo>
                  <a:cubicBezTo>
                    <a:pt x="339" y="2089"/>
                    <a:pt x="247" y="2081"/>
                    <a:pt x="261" y="1948"/>
                  </a:cubicBezTo>
                  <a:cubicBezTo>
                    <a:pt x="275" y="1815"/>
                    <a:pt x="420" y="1446"/>
                    <a:pt x="465" y="1324"/>
                  </a:cubicBezTo>
                  <a:cubicBezTo>
                    <a:pt x="510" y="1202"/>
                    <a:pt x="513" y="1251"/>
                    <a:pt x="532" y="1216"/>
                  </a:cubicBezTo>
                  <a:cubicBezTo>
                    <a:pt x="551" y="1181"/>
                    <a:pt x="574" y="1166"/>
                    <a:pt x="582" y="1116"/>
                  </a:cubicBezTo>
                  <a:cubicBezTo>
                    <a:pt x="590" y="1066"/>
                    <a:pt x="565" y="1065"/>
                    <a:pt x="582" y="915"/>
                  </a:cubicBezTo>
                  <a:cubicBezTo>
                    <a:pt x="599" y="765"/>
                    <a:pt x="683" y="362"/>
                    <a:pt x="686" y="213"/>
                  </a:cubicBezTo>
                  <a:cubicBezTo>
                    <a:pt x="689" y="64"/>
                    <a:pt x="616" y="61"/>
                    <a:pt x="597"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756" name="Freeform 156"/>
            <p:cNvSpPr>
              <a:spLocks/>
            </p:cNvSpPr>
            <p:nvPr/>
          </p:nvSpPr>
          <p:spPr bwMode="auto">
            <a:xfrm rot="-6057165">
              <a:off x="4503" y="2940"/>
              <a:ext cx="733" cy="847"/>
            </a:xfrm>
            <a:custGeom>
              <a:avLst/>
              <a:gdLst/>
              <a:ahLst/>
              <a:cxnLst>
                <a:cxn ang="0">
                  <a:pos x="0" y="462"/>
                </a:cxn>
                <a:cxn ang="0">
                  <a:pos x="219" y="799"/>
                </a:cxn>
                <a:cxn ang="0">
                  <a:pos x="585" y="987"/>
                </a:cxn>
                <a:cxn ang="0">
                  <a:pos x="1079" y="2036"/>
                </a:cxn>
                <a:cxn ang="0">
                  <a:pos x="1148" y="2653"/>
                </a:cxn>
                <a:cxn ang="0">
                  <a:pos x="1421" y="3301"/>
                </a:cxn>
                <a:cxn ang="0">
                  <a:pos x="1405" y="3529"/>
                </a:cxn>
                <a:cxn ang="0">
                  <a:pos x="1444" y="3631"/>
                </a:cxn>
                <a:cxn ang="0">
                  <a:pos x="1629" y="3580"/>
                </a:cxn>
                <a:cxn ang="0">
                  <a:pos x="1662" y="3521"/>
                </a:cxn>
                <a:cxn ang="0">
                  <a:pos x="1894" y="3570"/>
                </a:cxn>
                <a:cxn ang="0">
                  <a:pos x="2151" y="3579"/>
                </a:cxn>
                <a:cxn ang="0">
                  <a:pos x="2159" y="3493"/>
                </a:cxn>
                <a:cxn ang="0">
                  <a:pos x="1945" y="3399"/>
                </a:cxn>
                <a:cxn ang="0">
                  <a:pos x="1665" y="3172"/>
                </a:cxn>
                <a:cxn ang="0">
                  <a:pos x="1482" y="2096"/>
                </a:cxn>
                <a:cxn ang="0">
                  <a:pos x="1516" y="1736"/>
                </a:cxn>
                <a:cxn ang="0">
                  <a:pos x="1431" y="1453"/>
                </a:cxn>
                <a:cxn ang="0">
                  <a:pos x="1197" y="652"/>
                </a:cxn>
                <a:cxn ang="0">
                  <a:pos x="1121" y="404"/>
                </a:cxn>
                <a:cxn ang="0">
                  <a:pos x="1106" y="0"/>
                </a:cxn>
              </a:cxnLst>
              <a:rect l="0" t="0" r="r" b="b"/>
              <a:pathLst>
                <a:path w="2195" h="3639">
                  <a:moveTo>
                    <a:pt x="0" y="462"/>
                  </a:moveTo>
                  <a:cubicBezTo>
                    <a:pt x="39" y="518"/>
                    <a:pt x="122" y="712"/>
                    <a:pt x="219" y="799"/>
                  </a:cubicBezTo>
                  <a:cubicBezTo>
                    <a:pt x="316" y="887"/>
                    <a:pt x="442" y="781"/>
                    <a:pt x="585" y="987"/>
                  </a:cubicBezTo>
                  <a:cubicBezTo>
                    <a:pt x="728" y="1193"/>
                    <a:pt x="985" y="1758"/>
                    <a:pt x="1079" y="2036"/>
                  </a:cubicBezTo>
                  <a:cubicBezTo>
                    <a:pt x="1173" y="2314"/>
                    <a:pt x="1091" y="2442"/>
                    <a:pt x="1148" y="2653"/>
                  </a:cubicBezTo>
                  <a:cubicBezTo>
                    <a:pt x="1205" y="2864"/>
                    <a:pt x="1378" y="3155"/>
                    <a:pt x="1421" y="3301"/>
                  </a:cubicBezTo>
                  <a:cubicBezTo>
                    <a:pt x="1464" y="3447"/>
                    <a:pt x="1401" y="3474"/>
                    <a:pt x="1405" y="3529"/>
                  </a:cubicBezTo>
                  <a:cubicBezTo>
                    <a:pt x="1408" y="3584"/>
                    <a:pt x="1406" y="3623"/>
                    <a:pt x="1444" y="3631"/>
                  </a:cubicBezTo>
                  <a:cubicBezTo>
                    <a:pt x="1481" y="3639"/>
                    <a:pt x="1592" y="3599"/>
                    <a:pt x="1629" y="3580"/>
                  </a:cubicBezTo>
                  <a:cubicBezTo>
                    <a:pt x="1665" y="3561"/>
                    <a:pt x="1618" y="3523"/>
                    <a:pt x="1662" y="3521"/>
                  </a:cubicBezTo>
                  <a:cubicBezTo>
                    <a:pt x="1706" y="3519"/>
                    <a:pt x="1813" y="3560"/>
                    <a:pt x="1894" y="3570"/>
                  </a:cubicBezTo>
                  <a:cubicBezTo>
                    <a:pt x="1975" y="3580"/>
                    <a:pt x="2107" y="3592"/>
                    <a:pt x="2151" y="3579"/>
                  </a:cubicBezTo>
                  <a:cubicBezTo>
                    <a:pt x="2195" y="3566"/>
                    <a:pt x="2193" y="3523"/>
                    <a:pt x="2159" y="3493"/>
                  </a:cubicBezTo>
                  <a:cubicBezTo>
                    <a:pt x="2125" y="3463"/>
                    <a:pt x="2027" y="3452"/>
                    <a:pt x="1945" y="3399"/>
                  </a:cubicBezTo>
                  <a:cubicBezTo>
                    <a:pt x="1863" y="3346"/>
                    <a:pt x="1742" y="3389"/>
                    <a:pt x="1665" y="3172"/>
                  </a:cubicBezTo>
                  <a:cubicBezTo>
                    <a:pt x="1588" y="2955"/>
                    <a:pt x="1507" y="2335"/>
                    <a:pt x="1482" y="2096"/>
                  </a:cubicBezTo>
                  <a:cubicBezTo>
                    <a:pt x="1457" y="1857"/>
                    <a:pt x="1524" y="1843"/>
                    <a:pt x="1516" y="1736"/>
                  </a:cubicBezTo>
                  <a:cubicBezTo>
                    <a:pt x="1508" y="1629"/>
                    <a:pt x="1484" y="1634"/>
                    <a:pt x="1431" y="1453"/>
                  </a:cubicBezTo>
                  <a:cubicBezTo>
                    <a:pt x="1378" y="1272"/>
                    <a:pt x="1249" y="827"/>
                    <a:pt x="1197" y="652"/>
                  </a:cubicBezTo>
                  <a:cubicBezTo>
                    <a:pt x="1145" y="477"/>
                    <a:pt x="1136" y="513"/>
                    <a:pt x="1121" y="404"/>
                  </a:cubicBezTo>
                  <a:cubicBezTo>
                    <a:pt x="1107" y="296"/>
                    <a:pt x="1109" y="84"/>
                    <a:pt x="1106"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758" name="Freeform 158"/>
            <p:cNvSpPr>
              <a:spLocks/>
            </p:cNvSpPr>
            <p:nvPr/>
          </p:nvSpPr>
          <p:spPr bwMode="auto">
            <a:xfrm rot="-6057165">
              <a:off x="4335" y="3484"/>
              <a:ext cx="417" cy="201"/>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5768" name="Oval 168"/>
            <p:cNvSpPr>
              <a:spLocks noChangeArrowheads="1"/>
            </p:cNvSpPr>
            <p:nvPr/>
          </p:nvSpPr>
          <p:spPr bwMode="auto">
            <a:xfrm>
              <a:off x="5136" y="3120"/>
              <a:ext cx="48" cy="48"/>
            </a:xfrm>
            <a:prstGeom prst="ellipse">
              <a:avLst/>
            </a:prstGeom>
            <a:solidFill>
              <a:schemeClr val="bg1"/>
            </a:solidFill>
            <a:ln w="9525">
              <a:solidFill>
                <a:schemeClr val="bg1"/>
              </a:solidFill>
              <a:round/>
              <a:headEnd/>
              <a:tailEnd/>
            </a:ln>
            <a:effectLst/>
          </p:spPr>
          <p:txBody>
            <a:bodyPr wrap="none" anchor="ctr"/>
            <a:lstStyle/>
            <a:p>
              <a:endParaRPr lang="it-IT"/>
            </a:p>
          </p:txBody>
        </p:sp>
        <p:sp>
          <p:nvSpPr>
            <p:cNvPr id="25775" name="Freeform 175"/>
            <p:cNvSpPr>
              <a:spLocks/>
            </p:cNvSpPr>
            <p:nvPr/>
          </p:nvSpPr>
          <p:spPr bwMode="auto">
            <a:xfrm>
              <a:off x="4329" y="2536"/>
              <a:ext cx="769" cy="499"/>
            </a:xfrm>
            <a:custGeom>
              <a:avLst/>
              <a:gdLst/>
              <a:ahLst/>
              <a:cxnLst>
                <a:cxn ang="0">
                  <a:pos x="0" y="0"/>
                </a:cxn>
                <a:cxn ang="0">
                  <a:pos x="0" y="499"/>
                </a:cxn>
                <a:cxn ang="0">
                  <a:pos x="769" y="490"/>
                </a:cxn>
              </a:cxnLst>
              <a:rect l="0" t="0" r="r" b="b"/>
              <a:pathLst>
                <a:path w="769" h="499">
                  <a:moveTo>
                    <a:pt x="0" y="0"/>
                  </a:moveTo>
                  <a:lnTo>
                    <a:pt x="0" y="499"/>
                  </a:lnTo>
                  <a:lnTo>
                    <a:pt x="769" y="490"/>
                  </a:lnTo>
                </a:path>
              </a:pathLst>
            </a:custGeom>
            <a:noFill/>
            <a:ln w="76200" cmpd="sng">
              <a:solidFill>
                <a:srgbClr val="FF3300"/>
              </a:solidFill>
              <a:round/>
              <a:headEnd/>
              <a:tailEnd/>
            </a:ln>
            <a:effec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770">
                                            <p:txEl>
                                              <p:pRg st="0" end="0"/>
                                            </p:txEl>
                                          </p:spTgt>
                                        </p:tgtEl>
                                        <p:attrNameLst>
                                          <p:attrName>style.visibility</p:attrName>
                                        </p:attrNameLst>
                                      </p:cBhvr>
                                      <p:to>
                                        <p:strVal val="visible"/>
                                      </p:to>
                                    </p:set>
                                    <p:animEffect transition="in" filter="fade">
                                      <p:cBhvr>
                                        <p:cTn id="7" dur="2000"/>
                                        <p:tgtEl>
                                          <p:spTgt spid="25770">
                                            <p:txEl>
                                              <p:pRg st="0" end="0"/>
                                            </p:txEl>
                                          </p:spTgt>
                                        </p:tgtEl>
                                      </p:cBhvr>
                                    </p:animEffect>
                                  </p:childTnLst>
                                </p:cTn>
                              </p:par>
                            </p:childTnLst>
                          </p:cTn>
                        </p:par>
                        <p:par>
                          <p:cTn id="8" fill="hold">
                            <p:stCondLst>
                              <p:cond delay="2000"/>
                            </p:stCondLst>
                            <p:childTnLst>
                              <p:par>
                                <p:cTn id="9" presetID="42" presetClass="path" presetSubtype="0" accel="50000" decel="50000" fill="hold" nodeType="afterEffect">
                                  <p:stCondLst>
                                    <p:cond delay="0"/>
                                  </p:stCondLst>
                                  <p:childTnLst>
                                    <p:animMotion origin="layout" path="M 4.72222E-6 -2.22222E-6 L -0.00122 0.47732 " pathEditMode="relative" rAng="0" ptsTypes="AA">
                                      <p:cBhvr>
                                        <p:cTn id="10" dur="2000" fill="hold"/>
                                        <p:tgtEl>
                                          <p:spTgt spid="25770">
                                            <p:txEl>
                                              <p:pRg st="0" end="0"/>
                                            </p:txEl>
                                          </p:spTgt>
                                        </p:tgtEl>
                                        <p:attrNameLst>
                                          <p:attrName>ppt_x</p:attrName>
                                          <p:attrName>ppt_y</p:attrName>
                                        </p:attrNameLst>
                                      </p:cBhvr>
                                      <p:rCtr x="-1" y="239"/>
                                    </p:animMotion>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fade">
                                      <p:cBhvr>
                                        <p:cTn id="14" dur="2000"/>
                                        <p:tgtEl>
                                          <p:spTgt spid="2560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645"/>
                                        </p:tgtEl>
                                        <p:attrNameLst>
                                          <p:attrName>style.visibility</p:attrName>
                                        </p:attrNameLst>
                                      </p:cBhvr>
                                      <p:to>
                                        <p:strVal val="visible"/>
                                      </p:to>
                                    </p:set>
                                    <p:animEffect transition="in" filter="fade">
                                      <p:cBhvr>
                                        <p:cTn id="17" dur="2000"/>
                                        <p:tgtEl>
                                          <p:spTgt spid="25645"/>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25649"/>
                                        </p:tgtEl>
                                        <p:attrNameLst>
                                          <p:attrName>style.visibility</p:attrName>
                                        </p:attrNameLst>
                                      </p:cBhvr>
                                      <p:to>
                                        <p:strVal val="visible"/>
                                      </p:to>
                                    </p:set>
                                    <p:animEffect transition="in" filter="fade">
                                      <p:cBhvr>
                                        <p:cTn id="21" dur="2000"/>
                                        <p:tgtEl>
                                          <p:spTgt spid="25649"/>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p:stCondLst>
                              <p:cond delay="12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par>
                          <p:cTn id="34" fill="hold">
                            <p:stCondLst>
                              <p:cond delay="14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p:stCondLst>
                              <p:cond delay="16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45" grpId="0" animBg="1"/>
      <p:bldP spid="25649" grpId="0" animBg="1"/>
      <p:bldP spid="2577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2771800" y="764704"/>
            <a:ext cx="2209800" cy="609329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63688" y="3140968"/>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4676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610672" y="38100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705672"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45290" y="5103548"/>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490182" y="5134161"/>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101210" y="4119165"/>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502568" y="371703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38200" y="3988296"/>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104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4733056" y="3789040"/>
            <a:ext cx="2143200" cy="108012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5215091" y="4139788"/>
            <a:ext cx="1373133" cy="369332"/>
          </a:xfrm>
          <a:prstGeom prst="rect">
            <a:avLst/>
          </a:prstGeom>
          <a:noFill/>
        </p:spPr>
        <p:txBody>
          <a:bodyPr wrap="none">
            <a:spAutoFit/>
          </a:bodyPr>
          <a:lstStyle/>
          <a:p>
            <a:pPr>
              <a:defRPr/>
            </a:pPr>
            <a:r>
              <a:rPr lang="it-IT" b="1" dirty="0">
                <a:solidFill>
                  <a:srgbClr val="002060"/>
                </a:solidFill>
                <a:latin typeface="Times New Roman" pitchFamily="18" charset="0"/>
                <a:cs typeface="Times New Roman" pitchFamily="18" charset="0"/>
              </a:rPr>
              <a:t>DIASTOLE</a:t>
            </a:r>
            <a:endParaRPr lang="it-IT" b="1" dirty="0">
              <a:solidFill>
                <a:srgbClr val="002060"/>
              </a:solidFill>
            </a:endParaRPr>
          </a:p>
        </p:txBody>
      </p:sp>
      <p:sp>
        <p:nvSpPr>
          <p:cNvPr id="25" name="Ovale 24"/>
          <p:cNvSpPr/>
          <p:nvPr/>
        </p:nvSpPr>
        <p:spPr>
          <a:xfrm>
            <a:off x="2179712" y="3159224"/>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043609" y="3717032"/>
            <a:ext cx="2033736"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108721" y="4077072"/>
            <a:ext cx="2020887" cy="369332"/>
          </a:xfrm>
          <a:prstGeom prst="rect">
            <a:avLst/>
          </a:prstGeom>
          <a:noFill/>
        </p:spPr>
        <p:txBody>
          <a:bodyPr>
            <a:spAutoFit/>
          </a:bodyPr>
          <a:lstStyle/>
          <a:p>
            <a:pPr>
              <a:defRPr/>
            </a:pPr>
            <a:r>
              <a:rPr lang="it-IT" b="1" dirty="0" smtClean="0">
                <a:solidFill>
                  <a:srgbClr val="002060"/>
                </a:solidFill>
                <a:latin typeface="Times New Roman" pitchFamily="18" charset="0"/>
                <a:cs typeface="Times New Roman" pitchFamily="18" charset="0"/>
              </a:rPr>
              <a:t>           DIASTOLE</a:t>
            </a:r>
            <a:endParaRPr lang="it-IT" b="1" dirty="0">
              <a:solidFill>
                <a:srgbClr val="002060"/>
              </a:solidFill>
            </a:endParaRPr>
          </a:p>
        </p:txBody>
      </p:sp>
      <p:sp>
        <p:nvSpPr>
          <p:cNvPr id="31" name="Freccia in giù 30"/>
          <p:cNvSpPr/>
          <p:nvPr/>
        </p:nvSpPr>
        <p:spPr>
          <a:xfrm rot="10800000">
            <a:off x="3684712"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4770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0104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821554" y="6307168"/>
            <a:ext cx="657158" cy="27424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7" name="Luna 36"/>
          <p:cNvSpPr/>
          <p:nvPr/>
        </p:nvSpPr>
        <p:spPr>
          <a:xfrm rot="16200000">
            <a:off x="4038464"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174368"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210372" y="6301308"/>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030080" y="6273688"/>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 name="Freccia in su 142"/>
          <p:cNvSpPr/>
          <p:nvPr/>
        </p:nvSpPr>
        <p:spPr>
          <a:xfrm>
            <a:off x="10116616" y="1124744"/>
            <a:ext cx="1152128" cy="5328592"/>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Pentagono 143"/>
          <p:cNvSpPr/>
          <p:nvPr/>
        </p:nvSpPr>
        <p:spPr>
          <a:xfrm>
            <a:off x="6732240" y="5589984"/>
            <a:ext cx="3672408" cy="432048"/>
          </a:xfrm>
          <a:prstGeom prst="homePlat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CasellaDiTesto 144"/>
          <p:cNvSpPr txBox="1"/>
          <p:nvPr/>
        </p:nvSpPr>
        <p:spPr>
          <a:xfrm>
            <a:off x="9324528" y="476672"/>
            <a:ext cx="1735090" cy="369332"/>
          </a:xfrm>
          <a:prstGeom prst="rect">
            <a:avLst/>
          </a:prstGeom>
          <a:solidFill>
            <a:schemeClr val="accent2">
              <a:lumMod val="75000"/>
            </a:schemeClr>
          </a:solidFill>
        </p:spPr>
        <p:txBody>
          <a:bodyPr wrap="none" rtlCol="0">
            <a:spAutoFit/>
          </a:bodyPr>
          <a:lstStyle/>
          <a:p>
            <a:r>
              <a:rPr lang="it-IT" dirty="0" smtClean="0">
                <a:solidFill>
                  <a:schemeClr val="bg1"/>
                </a:solidFill>
              </a:rPr>
              <a:t>SUPERFICIALE</a:t>
            </a:r>
            <a:endParaRPr lang="it-IT" dirty="0">
              <a:solidFill>
                <a:schemeClr val="bg1"/>
              </a:solidFill>
            </a:endParaRPr>
          </a:p>
        </p:txBody>
      </p:sp>
      <p:sp>
        <p:nvSpPr>
          <p:cNvPr id="146" name="Luna 145"/>
          <p:cNvSpPr/>
          <p:nvPr/>
        </p:nvSpPr>
        <p:spPr>
          <a:xfrm rot="10800000">
            <a:off x="6732239" y="5589984"/>
            <a:ext cx="1008112"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Luna 146"/>
          <p:cNvSpPr/>
          <p:nvPr/>
        </p:nvSpPr>
        <p:spPr>
          <a:xfrm rot="10800000">
            <a:off x="6732239" y="5806008"/>
            <a:ext cx="1008113" cy="21602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Luna 147"/>
          <p:cNvSpPr/>
          <p:nvPr/>
        </p:nvSpPr>
        <p:spPr>
          <a:xfrm rot="10800000" flipV="1">
            <a:off x="6732239" y="5589984"/>
            <a:ext cx="756084" cy="1800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Luna 148"/>
          <p:cNvSpPr/>
          <p:nvPr/>
        </p:nvSpPr>
        <p:spPr>
          <a:xfrm rot="16200000">
            <a:off x="10601808"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0" name="Luna 149"/>
          <p:cNvSpPr/>
          <p:nvPr/>
        </p:nvSpPr>
        <p:spPr>
          <a:xfrm rot="10800000" flipV="1">
            <a:off x="6732239" y="5877271"/>
            <a:ext cx="792088" cy="1440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1" name="Luna 150"/>
          <p:cNvSpPr/>
          <p:nvPr/>
        </p:nvSpPr>
        <p:spPr>
          <a:xfrm rot="16200000">
            <a:off x="10241768"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Luna 151"/>
          <p:cNvSpPr/>
          <p:nvPr/>
        </p:nvSpPr>
        <p:spPr>
          <a:xfrm rot="16200000">
            <a:off x="10332640"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Luna 152"/>
          <p:cNvSpPr/>
          <p:nvPr/>
        </p:nvSpPr>
        <p:spPr>
          <a:xfrm rot="16200000">
            <a:off x="10620672"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Freccia in su 153"/>
          <p:cNvSpPr/>
          <p:nvPr/>
        </p:nvSpPr>
        <p:spPr>
          <a:xfrm>
            <a:off x="10620672" y="3068960"/>
            <a:ext cx="144016" cy="1080120"/>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Freccia in giù 154"/>
          <p:cNvSpPr/>
          <p:nvPr/>
        </p:nvSpPr>
        <p:spPr>
          <a:xfrm>
            <a:off x="10404648"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Freccia in giù 155"/>
          <p:cNvSpPr/>
          <p:nvPr/>
        </p:nvSpPr>
        <p:spPr>
          <a:xfrm>
            <a:off x="10764688"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Freccia a sinistra 156"/>
          <p:cNvSpPr/>
          <p:nvPr/>
        </p:nvSpPr>
        <p:spPr>
          <a:xfrm>
            <a:off x="6588224" y="5733256"/>
            <a:ext cx="1440160" cy="144016"/>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Rettangolo 157"/>
          <p:cNvSpPr/>
          <p:nvPr/>
        </p:nvSpPr>
        <p:spPr>
          <a:xfrm>
            <a:off x="6732240" y="1916832"/>
            <a:ext cx="3672408" cy="3600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Freccia a sinistra 158"/>
          <p:cNvSpPr/>
          <p:nvPr/>
        </p:nvSpPr>
        <p:spPr>
          <a:xfrm>
            <a:off x="6588224" y="1988840"/>
            <a:ext cx="1008112" cy="216024"/>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Luna 159"/>
          <p:cNvSpPr/>
          <p:nvPr/>
        </p:nvSpPr>
        <p:spPr>
          <a:xfrm rot="10800000">
            <a:off x="6732240" y="2204864"/>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1" name="Luna 160"/>
          <p:cNvSpPr/>
          <p:nvPr/>
        </p:nvSpPr>
        <p:spPr>
          <a:xfrm rot="10800000">
            <a:off x="6732240" y="1916832"/>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Luna 161"/>
          <p:cNvSpPr/>
          <p:nvPr/>
        </p:nvSpPr>
        <p:spPr>
          <a:xfrm rot="10800000">
            <a:off x="6804248" y="1916830"/>
            <a:ext cx="329952" cy="21602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3" name="Luna 162"/>
          <p:cNvSpPr/>
          <p:nvPr/>
        </p:nvSpPr>
        <p:spPr>
          <a:xfrm rot="10800000">
            <a:off x="6732240" y="2116087"/>
            <a:ext cx="401960" cy="16078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4" name="Freccia a destra 163"/>
          <p:cNvSpPr/>
          <p:nvPr/>
        </p:nvSpPr>
        <p:spPr>
          <a:xfrm>
            <a:off x="6588224" y="19888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5" name="Freccia a destra 164"/>
          <p:cNvSpPr/>
          <p:nvPr/>
        </p:nvSpPr>
        <p:spPr>
          <a:xfrm>
            <a:off x="6588224" y="21412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1979712" y="-531440"/>
            <a:ext cx="1368152" cy="1569660"/>
          </a:xfrm>
          <a:prstGeom prst="rect">
            <a:avLst/>
          </a:prstGeom>
          <a:noFill/>
        </p:spPr>
        <p:txBody>
          <a:bodyPr wrap="square" rtlCol="0">
            <a:spAutoFit/>
          </a:bodyPr>
          <a:lstStyle/>
          <a:p>
            <a:r>
              <a:rPr lang="it-IT" sz="7200" b="1" dirty="0" smtClean="0">
                <a:solidFill>
                  <a:srgbClr val="FF0000"/>
                </a:solidFill>
              </a:rPr>
              <a:t>R</a:t>
            </a:r>
            <a:r>
              <a:rPr lang="it-IT" sz="9600" b="1" dirty="0" smtClean="0">
                <a:solidFill>
                  <a:srgbClr val="FF0000"/>
                </a:solidFill>
              </a:rPr>
              <a:t>1</a:t>
            </a:r>
            <a:endParaRPr lang="it-IT" sz="9600" b="1" dirty="0">
              <a:solidFill>
                <a:srgbClr val="FF0000"/>
              </a:solidFill>
            </a:endParaRPr>
          </a:p>
        </p:txBody>
      </p:sp>
      <p:sp>
        <p:nvSpPr>
          <p:cNvPr id="50" name="CasellaDiTesto 49"/>
          <p:cNvSpPr txBox="1"/>
          <p:nvPr/>
        </p:nvSpPr>
        <p:spPr>
          <a:xfrm>
            <a:off x="3419872" y="-516924"/>
            <a:ext cx="864339" cy="1569660"/>
          </a:xfrm>
          <a:prstGeom prst="rect">
            <a:avLst/>
          </a:prstGeom>
          <a:noFill/>
        </p:spPr>
        <p:txBody>
          <a:bodyPr wrap="none" rtlCol="0">
            <a:spAutoFit/>
          </a:bodyPr>
          <a:lstStyle/>
          <a:p>
            <a:r>
              <a:rPr lang="it-IT" sz="9600" b="1" dirty="0" smtClean="0">
                <a:solidFill>
                  <a:srgbClr val="FF0000"/>
                </a:solidFill>
              </a:rPr>
              <a:t>+</a:t>
            </a:r>
            <a:endParaRPr lang="it-IT" sz="9600" b="1" dirty="0">
              <a:solidFill>
                <a:srgbClr val="FF0000"/>
              </a:solidFill>
            </a:endParaRPr>
          </a:p>
        </p:txBody>
      </p:sp>
      <p:sp>
        <p:nvSpPr>
          <p:cNvPr id="51" name="CasellaDiTesto 50"/>
          <p:cNvSpPr txBox="1"/>
          <p:nvPr/>
        </p:nvSpPr>
        <p:spPr>
          <a:xfrm>
            <a:off x="4499992" y="-531440"/>
            <a:ext cx="1431802" cy="1569660"/>
          </a:xfrm>
          <a:prstGeom prst="rect">
            <a:avLst/>
          </a:prstGeom>
          <a:noFill/>
        </p:spPr>
        <p:txBody>
          <a:bodyPr wrap="none" rtlCol="0">
            <a:spAutoFit/>
          </a:bodyPr>
          <a:lstStyle/>
          <a:p>
            <a:r>
              <a:rPr lang="it-IT" sz="7200" b="1" dirty="0" smtClean="0">
                <a:solidFill>
                  <a:srgbClr val="FF0000"/>
                </a:solidFill>
              </a:rPr>
              <a:t>R</a:t>
            </a:r>
            <a:r>
              <a:rPr lang="it-IT" sz="9600" b="1" dirty="0" smtClean="0">
                <a:solidFill>
                  <a:srgbClr val="FF0000"/>
                </a:solidFill>
              </a:rPr>
              <a:t>2</a:t>
            </a:r>
            <a:endParaRPr lang="it-IT" sz="9600" b="1" dirty="0">
              <a:solidFill>
                <a:srgbClr val="FF0000"/>
              </a:solidFill>
            </a:endParaRPr>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20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2000"/>
                                        <p:tgtEl>
                                          <p:spTgt spid="61"/>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20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000"/>
                                        <p:tgtEl>
                                          <p:spTgt spid="6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0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0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20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2000"/>
                                        <p:tgtEl>
                                          <p:spTgt spid="31"/>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0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0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20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20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20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20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2000"/>
                                        <p:tgtEl>
                                          <p:spTgt spid="4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43"/>
                                        </p:tgtEl>
                                        <p:attrNameLst>
                                          <p:attrName>style.visibility</p:attrName>
                                        </p:attrNameLst>
                                      </p:cBhvr>
                                      <p:to>
                                        <p:strVal val="visible"/>
                                      </p:to>
                                    </p:set>
                                    <p:animEffect transition="in" filter="fade">
                                      <p:cBhvr>
                                        <p:cTn id="93" dur="2000"/>
                                        <p:tgtEl>
                                          <p:spTgt spid="14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fade">
                                      <p:cBhvr>
                                        <p:cTn id="96" dur="2000"/>
                                        <p:tgtEl>
                                          <p:spTgt spid="1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5"/>
                                        </p:tgtEl>
                                        <p:attrNameLst>
                                          <p:attrName>style.visibility</p:attrName>
                                        </p:attrNameLst>
                                      </p:cBhvr>
                                      <p:to>
                                        <p:strVal val="visible"/>
                                      </p:to>
                                    </p:set>
                                    <p:animEffect transition="in" filter="fade">
                                      <p:cBhvr>
                                        <p:cTn id="99" dur="2000"/>
                                        <p:tgtEl>
                                          <p:spTgt spid="1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fade">
                                      <p:cBhvr>
                                        <p:cTn id="102" dur="2000"/>
                                        <p:tgtEl>
                                          <p:spTgt spid="1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47"/>
                                        </p:tgtEl>
                                        <p:attrNameLst>
                                          <p:attrName>style.visibility</p:attrName>
                                        </p:attrNameLst>
                                      </p:cBhvr>
                                      <p:to>
                                        <p:strVal val="visible"/>
                                      </p:to>
                                    </p:set>
                                    <p:animEffect transition="in" filter="fade">
                                      <p:cBhvr>
                                        <p:cTn id="105" dur="2000"/>
                                        <p:tgtEl>
                                          <p:spTgt spid="1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fade">
                                      <p:cBhvr>
                                        <p:cTn id="108" dur="2000"/>
                                        <p:tgtEl>
                                          <p:spTgt spid="14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9"/>
                                        </p:tgtEl>
                                        <p:attrNameLst>
                                          <p:attrName>style.visibility</p:attrName>
                                        </p:attrNameLst>
                                      </p:cBhvr>
                                      <p:to>
                                        <p:strVal val="visible"/>
                                      </p:to>
                                    </p:set>
                                    <p:animEffect transition="in" filter="fade">
                                      <p:cBhvr>
                                        <p:cTn id="111" dur="2000"/>
                                        <p:tgtEl>
                                          <p:spTgt spid="14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50"/>
                                        </p:tgtEl>
                                        <p:attrNameLst>
                                          <p:attrName>style.visibility</p:attrName>
                                        </p:attrNameLst>
                                      </p:cBhvr>
                                      <p:to>
                                        <p:strVal val="visible"/>
                                      </p:to>
                                    </p:set>
                                    <p:animEffect transition="in" filter="fade">
                                      <p:cBhvr>
                                        <p:cTn id="114" dur="2000"/>
                                        <p:tgtEl>
                                          <p:spTgt spid="15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51"/>
                                        </p:tgtEl>
                                        <p:attrNameLst>
                                          <p:attrName>style.visibility</p:attrName>
                                        </p:attrNameLst>
                                      </p:cBhvr>
                                      <p:to>
                                        <p:strVal val="visible"/>
                                      </p:to>
                                    </p:set>
                                    <p:animEffect transition="in" filter="fade">
                                      <p:cBhvr>
                                        <p:cTn id="117" dur="2000"/>
                                        <p:tgtEl>
                                          <p:spTgt spid="15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52"/>
                                        </p:tgtEl>
                                        <p:attrNameLst>
                                          <p:attrName>style.visibility</p:attrName>
                                        </p:attrNameLst>
                                      </p:cBhvr>
                                      <p:to>
                                        <p:strVal val="visible"/>
                                      </p:to>
                                    </p:set>
                                    <p:animEffect transition="in" filter="fade">
                                      <p:cBhvr>
                                        <p:cTn id="120" dur="2000"/>
                                        <p:tgtEl>
                                          <p:spTgt spid="15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53"/>
                                        </p:tgtEl>
                                        <p:attrNameLst>
                                          <p:attrName>style.visibility</p:attrName>
                                        </p:attrNameLst>
                                      </p:cBhvr>
                                      <p:to>
                                        <p:strVal val="visible"/>
                                      </p:to>
                                    </p:set>
                                    <p:animEffect transition="in" filter="fade">
                                      <p:cBhvr>
                                        <p:cTn id="123" dur="2000"/>
                                        <p:tgtEl>
                                          <p:spTgt spid="15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54"/>
                                        </p:tgtEl>
                                        <p:attrNameLst>
                                          <p:attrName>style.visibility</p:attrName>
                                        </p:attrNameLst>
                                      </p:cBhvr>
                                      <p:to>
                                        <p:strVal val="visible"/>
                                      </p:to>
                                    </p:set>
                                    <p:animEffect transition="in" filter="fade">
                                      <p:cBhvr>
                                        <p:cTn id="126" dur="2000"/>
                                        <p:tgtEl>
                                          <p:spTgt spid="15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55"/>
                                        </p:tgtEl>
                                        <p:attrNameLst>
                                          <p:attrName>style.visibility</p:attrName>
                                        </p:attrNameLst>
                                      </p:cBhvr>
                                      <p:to>
                                        <p:strVal val="visible"/>
                                      </p:to>
                                    </p:set>
                                    <p:animEffect transition="in" filter="fade">
                                      <p:cBhvr>
                                        <p:cTn id="129" dur="2000"/>
                                        <p:tgtEl>
                                          <p:spTgt spid="15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56"/>
                                        </p:tgtEl>
                                        <p:attrNameLst>
                                          <p:attrName>style.visibility</p:attrName>
                                        </p:attrNameLst>
                                      </p:cBhvr>
                                      <p:to>
                                        <p:strVal val="visible"/>
                                      </p:to>
                                    </p:set>
                                    <p:animEffect transition="in" filter="fade">
                                      <p:cBhvr>
                                        <p:cTn id="132" dur="2000"/>
                                        <p:tgtEl>
                                          <p:spTgt spid="15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57"/>
                                        </p:tgtEl>
                                        <p:attrNameLst>
                                          <p:attrName>style.visibility</p:attrName>
                                        </p:attrNameLst>
                                      </p:cBhvr>
                                      <p:to>
                                        <p:strVal val="visible"/>
                                      </p:to>
                                    </p:set>
                                    <p:animEffect transition="in" filter="fade">
                                      <p:cBhvr>
                                        <p:cTn id="135" dur="2000"/>
                                        <p:tgtEl>
                                          <p:spTgt spid="15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58"/>
                                        </p:tgtEl>
                                        <p:attrNameLst>
                                          <p:attrName>style.visibility</p:attrName>
                                        </p:attrNameLst>
                                      </p:cBhvr>
                                      <p:to>
                                        <p:strVal val="visible"/>
                                      </p:to>
                                    </p:set>
                                    <p:animEffect transition="in" filter="fade">
                                      <p:cBhvr>
                                        <p:cTn id="138" dur="2000"/>
                                        <p:tgtEl>
                                          <p:spTgt spid="15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59"/>
                                        </p:tgtEl>
                                        <p:attrNameLst>
                                          <p:attrName>style.visibility</p:attrName>
                                        </p:attrNameLst>
                                      </p:cBhvr>
                                      <p:to>
                                        <p:strVal val="visible"/>
                                      </p:to>
                                    </p:set>
                                    <p:animEffect transition="in" filter="fade">
                                      <p:cBhvr>
                                        <p:cTn id="141" dur="2000"/>
                                        <p:tgtEl>
                                          <p:spTgt spid="15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60"/>
                                        </p:tgtEl>
                                        <p:attrNameLst>
                                          <p:attrName>style.visibility</p:attrName>
                                        </p:attrNameLst>
                                      </p:cBhvr>
                                      <p:to>
                                        <p:strVal val="visible"/>
                                      </p:to>
                                    </p:set>
                                    <p:animEffect transition="in" filter="fade">
                                      <p:cBhvr>
                                        <p:cTn id="144" dur="2000"/>
                                        <p:tgtEl>
                                          <p:spTgt spid="16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61"/>
                                        </p:tgtEl>
                                        <p:attrNameLst>
                                          <p:attrName>style.visibility</p:attrName>
                                        </p:attrNameLst>
                                      </p:cBhvr>
                                      <p:to>
                                        <p:strVal val="visible"/>
                                      </p:to>
                                    </p:set>
                                    <p:animEffect transition="in" filter="fade">
                                      <p:cBhvr>
                                        <p:cTn id="147" dur="2000"/>
                                        <p:tgtEl>
                                          <p:spTgt spid="16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62"/>
                                        </p:tgtEl>
                                        <p:attrNameLst>
                                          <p:attrName>style.visibility</p:attrName>
                                        </p:attrNameLst>
                                      </p:cBhvr>
                                      <p:to>
                                        <p:strVal val="visible"/>
                                      </p:to>
                                    </p:set>
                                    <p:animEffect transition="in" filter="fade">
                                      <p:cBhvr>
                                        <p:cTn id="150" dur="2000"/>
                                        <p:tgtEl>
                                          <p:spTgt spid="16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63"/>
                                        </p:tgtEl>
                                        <p:attrNameLst>
                                          <p:attrName>style.visibility</p:attrName>
                                        </p:attrNameLst>
                                      </p:cBhvr>
                                      <p:to>
                                        <p:strVal val="visible"/>
                                      </p:to>
                                    </p:set>
                                    <p:animEffect transition="in" filter="fade">
                                      <p:cBhvr>
                                        <p:cTn id="153" dur="2000"/>
                                        <p:tgtEl>
                                          <p:spTgt spid="16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64"/>
                                        </p:tgtEl>
                                        <p:attrNameLst>
                                          <p:attrName>style.visibility</p:attrName>
                                        </p:attrNameLst>
                                      </p:cBhvr>
                                      <p:to>
                                        <p:strVal val="visible"/>
                                      </p:to>
                                    </p:set>
                                    <p:animEffect transition="in" filter="fade">
                                      <p:cBhvr>
                                        <p:cTn id="156" dur="2000"/>
                                        <p:tgtEl>
                                          <p:spTgt spid="16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65"/>
                                        </p:tgtEl>
                                        <p:attrNameLst>
                                          <p:attrName>style.visibility</p:attrName>
                                        </p:attrNameLst>
                                      </p:cBhvr>
                                      <p:to>
                                        <p:strVal val="visible"/>
                                      </p:to>
                                    </p:set>
                                    <p:animEffect transition="in" filter="fade">
                                      <p:cBhvr>
                                        <p:cTn id="159" dur="2000"/>
                                        <p:tgtEl>
                                          <p:spTgt spid="165"/>
                                        </p:tgtEl>
                                      </p:cBhvr>
                                    </p:animEffect>
                                  </p:childTnLst>
                                </p:cTn>
                              </p:par>
                              <p:par>
                                <p:cTn id="160" presetID="35" presetClass="path" presetSubtype="0" accel="50000" decel="50000" fill="hold" grpId="1" nodeType="withEffect">
                                  <p:stCondLst>
                                    <p:cond delay="0"/>
                                  </p:stCondLst>
                                  <p:childTnLst>
                                    <p:animMotion origin="layout" path="M 0 0  L -0.25 0  E" pathEditMode="relative" ptsTypes="">
                                      <p:cBhvr>
                                        <p:cTn id="161" dur="2000" fill="hold"/>
                                        <p:tgtEl>
                                          <p:spTgt spid="143"/>
                                        </p:tgtEl>
                                        <p:attrNameLst>
                                          <p:attrName>ppt_x</p:attrName>
                                          <p:attrName>ppt_y</p:attrName>
                                        </p:attrNameLst>
                                      </p:cBhvr>
                                    </p:animMotion>
                                  </p:childTnLst>
                                </p:cTn>
                              </p:par>
                              <p:par>
                                <p:cTn id="162" presetID="35" presetClass="path" presetSubtype="0" accel="50000" decel="50000" fill="hold" grpId="1" nodeType="withEffect">
                                  <p:stCondLst>
                                    <p:cond delay="0"/>
                                  </p:stCondLst>
                                  <p:childTnLst>
                                    <p:animMotion origin="layout" path="M 0 0  L -0.25 0  E" pathEditMode="relative" ptsTypes="">
                                      <p:cBhvr>
                                        <p:cTn id="163" dur="2000" fill="hold"/>
                                        <p:tgtEl>
                                          <p:spTgt spid="144"/>
                                        </p:tgtEl>
                                        <p:attrNameLst>
                                          <p:attrName>ppt_x</p:attrName>
                                          <p:attrName>ppt_y</p:attrName>
                                        </p:attrNameLst>
                                      </p:cBhvr>
                                    </p:animMotion>
                                  </p:childTnLst>
                                </p:cTn>
                              </p:par>
                              <p:par>
                                <p:cTn id="164" presetID="35" presetClass="path" presetSubtype="0" accel="50000" decel="50000" fill="hold" grpId="1" nodeType="withEffect">
                                  <p:stCondLst>
                                    <p:cond delay="0"/>
                                  </p:stCondLst>
                                  <p:childTnLst>
                                    <p:animMotion origin="layout" path="M 0 0  L -0.25 0  E" pathEditMode="relative" ptsTypes="">
                                      <p:cBhvr>
                                        <p:cTn id="165" dur="2000" fill="hold"/>
                                        <p:tgtEl>
                                          <p:spTgt spid="145"/>
                                        </p:tgtEl>
                                        <p:attrNameLst>
                                          <p:attrName>ppt_x</p:attrName>
                                          <p:attrName>ppt_y</p:attrName>
                                        </p:attrNameLst>
                                      </p:cBhvr>
                                    </p:animMotion>
                                  </p:childTnLst>
                                </p:cTn>
                              </p:par>
                              <p:par>
                                <p:cTn id="166" presetID="35" presetClass="path" presetSubtype="0" accel="50000" decel="50000" fill="hold" grpId="1" nodeType="withEffect">
                                  <p:stCondLst>
                                    <p:cond delay="0"/>
                                  </p:stCondLst>
                                  <p:childTnLst>
                                    <p:animMotion origin="layout" path="M 0 0  L -0.25 0  E" pathEditMode="relative" ptsTypes="">
                                      <p:cBhvr>
                                        <p:cTn id="167" dur="2000" fill="hold"/>
                                        <p:tgtEl>
                                          <p:spTgt spid="146"/>
                                        </p:tgtEl>
                                        <p:attrNameLst>
                                          <p:attrName>ppt_x</p:attrName>
                                          <p:attrName>ppt_y</p:attrName>
                                        </p:attrNameLst>
                                      </p:cBhvr>
                                    </p:animMotion>
                                  </p:childTnLst>
                                </p:cTn>
                              </p:par>
                              <p:par>
                                <p:cTn id="168" presetID="35" presetClass="path" presetSubtype="0" accel="50000" decel="50000" fill="hold" grpId="1" nodeType="withEffect">
                                  <p:stCondLst>
                                    <p:cond delay="0"/>
                                  </p:stCondLst>
                                  <p:childTnLst>
                                    <p:animMotion origin="layout" path="M 0 0  L -0.25 0  E" pathEditMode="relative" ptsTypes="">
                                      <p:cBhvr>
                                        <p:cTn id="169" dur="2000" fill="hold"/>
                                        <p:tgtEl>
                                          <p:spTgt spid="147"/>
                                        </p:tgtEl>
                                        <p:attrNameLst>
                                          <p:attrName>ppt_x</p:attrName>
                                          <p:attrName>ppt_y</p:attrName>
                                        </p:attrNameLst>
                                      </p:cBhvr>
                                    </p:animMotion>
                                  </p:childTnLst>
                                </p:cTn>
                              </p:par>
                              <p:par>
                                <p:cTn id="170" presetID="35" presetClass="path" presetSubtype="0" accel="50000" decel="50000" fill="hold" grpId="1" nodeType="withEffect">
                                  <p:stCondLst>
                                    <p:cond delay="0"/>
                                  </p:stCondLst>
                                  <p:childTnLst>
                                    <p:animMotion origin="layout" path="M 0 0  L -0.25 0  E" pathEditMode="relative" ptsTypes="">
                                      <p:cBhvr>
                                        <p:cTn id="171" dur="2000" fill="hold"/>
                                        <p:tgtEl>
                                          <p:spTgt spid="148"/>
                                        </p:tgtEl>
                                        <p:attrNameLst>
                                          <p:attrName>ppt_x</p:attrName>
                                          <p:attrName>ppt_y</p:attrName>
                                        </p:attrNameLst>
                                      </p:cBhvr>
                                    </p:animMotion>
                                  </p:childTnLst>
                                </p:cTn>
                              </p:par>
                              <p:par>
                                <p:cTn id="172" presetID="35" presetClass="path" presetSubtype="0" accel="50000" decel="50000" fill="hold" grpId="1" nodeType="withEffect">
                                  <p:stCondLst>
                                    <p:cond delay="0"/>
                                  </p:stCondLst>
                                  <p:childTnLst>
                                    <p:animMotion origin="layout" path="M 0 0  L -0.25 0  E" pathEditMode="relative" ptsTypes="">
                                      <p:cBhvr>
                                        <p:cTn id="173" dur="2000" fill="hold"/>
                                        <p:tgtEl>
                                          <p:spTgt spid="149"/>
                                        </p:tgtEl>
                                        <p:attrNameLst>
                                          <p:attrName>ppt_x</p:attrName>
                                          <p:attrName>ppt_y</p:attrName>
                                        </p:attrNameLst>
                                      </p:cBhvr>
                                    </p:animMotion>
                                  </p:childTnLst>
                                </p:cTn>
                              </p:par>
                              <p:par>
                                <p:cTn id="174" presetID="35" presetClass="path" presetSubtype="0" accel="50000" decel="50000" fill="hold" grpId="1" nodeType="withEffect">
                                  <p:stCondLst>
                                    <p:cond delay="0"/>
                                  </p:stCondLst>
                                  <p:childTnLst>
                                    <p:animMotion origin="layout" path="M 0 0  L -0.25 0  E" pathEditMode="relative" ptsTypes="">
                                      <p:cBhvr>
                                        <p:cTn id="175" dur="2000" fill="hold"/>
                                        <p:tgtEl>
                                          <p:spTgt spid="150"/>
                                        </p:tgtEl>
                                        <p:attrNameLst>
                                          <p:attrName>ppt_x</p:attrName>
                                          <p:attrName>ppt_y</p:attrName>
                                        </p:attrNameLst>
                                      </p:cBhvr>
                                    </p:animMotion>
                                  </p:childTnLst>
                                </p:cTn>
                              </p:par>
                              <p:par>
                                <p:cTn id="176" presetID="35" presetClass="path" presetSubtype="0" accel="50000" decel="50000" fill="hold" grpId="1" nodeType="withEffect">
                                  <p:stCondLst>
                                    <p:cond delay="0"/>
                                  </p:stCondLst>
                                  <p:childTnLst>
                                    <p:animMotion origin="layout" path="M 0 0  L -0.25 0  E" pathEditMode="relative" ptsTypes="">
                                      <p:cBhvr>
                                        <p:cTn id="177" dur="2000" fill="hold"/>
                                        <p:tgtEl>
                                          <p:spTgt spid="151"/>
                                        </p:tgtEl>
                                        <p:attrNameLst>
                                          <p:attrName>ppt_x</p:attrName>
                                          <p:attrName>ppt_y</p:attrName>
                                        </p:attrNameLst>
                                      </p:cBhvr>
                                    </p:animMotion>
                                  </p:childTnLst>
                                </p:cTn>
                              </p:par>
                              <p:par>
                                <p:cTn id="178" presetID="35" presetClass="path" presetSubtype="0" accel="50000" decel="50000" fill="hold" grpId="1" nodeType="withEffect">
                                  <p:stCondLst>
                                    <p:cond delay="0"/>
                                  </p:stCondLst>
                                  <p:childTnLst>
                                    <p:animMotion origin="layout" path="M 0 0  L -0.25 0  E" pathEditMode="relative" ptsTypes="">
                                      <p:cBhvr>
                                        <p:cTn id="179" dur="2000" fill="hold"/>
                                        <p:tgtEl>
                                          <p:spTgt spid="152"/>
                                        </p:tgtEl>
                                        <p:attrNameLst>
                                          <p:attrName>ppt_x</p:attrName>
                                          <p:attrName>ppt_y</p:attrName>
                                        </p:attrNameLst>
                                      </p:cBhvr>
                                    </p:animMotion>
                                  </p:childTnLst>
                                </p:cTn>
                              </p:par>
                              <p:par>
                                <p:cTn id="180" presetID="35" presetClass="path" presetSubtype="0" accel="50000" decel="50000" fill="hold" grpId="1" nodeType="withEffect">
                                  <p:stCondLst>
                                    <p:cond delay="0"/>
                                  </p:stCondLst>
                                  <p:childTnLst>
                                    <p:animMotion origin="layout" path="M 0 0  L -0.25 0  E" pathEditMode="relative" ptsTypes="">
                                      <p:cBhvr>
                                        <p:cTn id="181" dur="2000" fill="hold"/>
                                        <p:tgtEl>
                                          <p:spTgt spid="153"/>
                                        </p:tgtEl>
                                        <p:attrNameLst>
                                          <p:attrName>ppt_x</p:attrName>
                                          <p:attrName>ppt_y</p:attrName>
                                        </p:attrNameLst>
                                      </p:cBhvr>
                                    </p:animMotion>
                                  </p:childTnLst>
                                </p:cTn>
                              </p:par>
                              <p:par>
                                <p:cTn id="182" presetID="35" presetClass="path" presetSubtype="0" accel="50000" decel="50000" fill="hold" grpId="1" nodeType="withEffect">
                                  <p:stCondLst>
                                    <p:cond delay="0"/>
                                  </p:stCondLst>
                                  <p:childTnLst>
                                    <p:animMotion origin="layout" path="M 0 0  L -0.25 0  E" pathEditMode="relative" ptsTypes="">
                                      <p:cBhvr>
                                        <p:cTn id="183" dur="2000" fill="hold"/>
                                        <p:tgtEl>
                                          <p:spTgt spid="154"/>
                                        </p:tgtEl>
                                        <p:attrNameLst>
                                          <p:attrName>ppt_x</p:attrName>
                                          <p:attrName>ppt_y</p:attrName>
                                        </p:attrNameLst>
                                      </p:cBhvr>
                                    </p:animMotion>
                                  </p:childTnLst>
                                </p:cTn>
                              </p:par>
                              <p:par>
                                <p:cTn id="184" presetID="35" presetClass="path" presetSubtype="0" accel="50000" decel="50000" fill="hold" grpId="1" nodeType="withEffect">
                                  <p:stCondLst>
                                    <p:cond delay="0"/>
                                  </p:stCondLst>
                                  <p:childTnLst>
                                    <p:animMotion origin="layout" path="M 0 0  L -0.25 0  E" pathEditMode="relative" ptsTypes="">
                                      <p:cBhvr>
                                        <p:cTn id="185" dur="2000" fill="hold"/>
                                        <p:tgtEl>
                                          <p:spTgt spid="155"/>
                                        </p:tgtEl>
                                        <p:attrNameLst>
                                          <p:attrName>ppt_x</p:attrName>
                                          <p:attrName>ppt_y</p:attrName>
                                        </p:attrNameLst>
                                      </p:cBhvr>
                                    </p:animMotion>
                                  </p:childTnLst>
                                </p:cTn>
                              </p:par>
                              <p:par>
                                <p:cTn id="186" presetID="35" presetClass="path" presetSubtype="0" accel="50000" decel="50000" fill="hold" grpId="1" nodeType="withEffect">
                                  <p:stCondLst>
                                    <p:cond delay="0"/>
                                  </p:stCondLst>
                                  <p:childTnLst>
                                    <p:animMotion origin="layout" path="M 0 0  L -0.25 0  E" pathEditMode="relative" ptsTypes="">
                                      <p:cBhvr>
                                        <p:cTn id="187" dur="2000" fill="hold"/>
                                        <p:tgtEl>
                                          <p:spTgt spid="156"/>
                                        </p:tgtEl>
                                        <p:attrNameLst>
                                          <p:attrName>ppt_x</p:attrName>
                                          <p:attrName>ppt_y</p:attrName>
                                        </p:attrNameLst>
                                      </p:cBhvr>
                                    </p:animMotion>
                                  </p:childTnLst>
                                </p:cTn>
                              </p:par>
                              <p:par>
                                <p:cTn id="188" presetID="35" presetClass="path" presetSubtype="0" accel="50000" decel="50000" fill="hold" grpId="1" nodeType="withEffect">
                                  <p:stCondLst>
                                    <p:cond delay="0"/>
                                  </p:stCondLst>
                                  <p:childTnLst>
                                    <p:animMotion origin="layout" path="M 0 0  L -0.25 0  E" pathEditMode="relative" ptsTypes="">
                                      <p:cBhvr>
                                        <p:cTn id="189" dur="2000" fill="hold"/>
                                        <p:tgtEl>
                                          <p:spTgt spid="157"/>
                                        </p:tgtEl>
                                        <p:attrNameLst>
                                          <p:attrName>ppt_x</p:attrName>
                                          <p:attrName>ppt_y</p:attrName>
                                        </p:attrNameLst>
                                      </p:cBhvr>
                                    </p:animMotion>
                                  </p:childTnLst>
                                </p:cTn>
                              </p:par>
                              <p:par>
                                <p:cTn id="190" presetID="35" presetClass="path" presetSubtype="0" accel="50000" decel="50000" fill="hold" grpId="1" nodeType="withEffect">
                                  <p:stCondLst>
                                    <p:cond delay="0"/>
                                  </p:stCondLst>
                                  <p:childTnLst>
                                    <p:animMotion origin="layout" path="M 0 0  L -0.25 0  E" pathEditMode="relative" ptsTypes="">
                                      <p:cBhvr>
                                        <p:cTn id="191" dur="2000" fill="hold"/>
                                        <p:tgtEl>
                                          <p:spTgt spid="158"/>
                                        </p:tgtEl>
                                        <p:attrNameLst>
                                          <p:attrName>ppt_x</p:attrName>
                                          <p:attrName>ppt_y</p:attrName>
                                        </p:attrNameLst>
                                      </p:cBhvr>
                                    </p:animMotion>
                                  </p:childTnLst>
                                </p:cTn>
                              </p:par>
                              <p:par>
                                <p:cTn id="192" presetID="35" presetClass="path" presetSubtype="0" accel="50000" decel="50000" fill="hold" grpId="1" nodeType="withEffect">
                                  <p:stCondLst>
                                    <p:cond delay="0"/>
                                  </p:stCondLst>
                                  <p:childTnLst>
                                    <p:animMotion origin="layout" path="M 0 0  L -0.25 0  E" pathEditMode="relative" ptsTypes="">
                                      <p:cBhvr>
                                        <p:cTn id="193" dur="2000" fill="hold"/>
                                        <p:tgtEl>
                                          <p:spTgt spid="159"/>
                                        </p:tgtEl>
                                        <p:attrNameLst>
                                          <p:attrName>ppt_x</p:attrName>
                                          <p:attrName>ppt_y</p:attrName>
                                        </p:attrNameLst>
                                      </p:cBhvr>
                                    </p:animMotion>
                                  </p:childTnLst>
                                </p:cTn>
                              </p:par>
                              <p:par>
                                <p:cTn id="194" presetID="35" presetClass="path" presetSubtype="0" accel="50000" decel="50000" fill="hold" grpId="1" nodeType="withEffect">
                                  <p:stCondLst>
                                    <p:cond delay="0"/>
                                  </p:stCondLst>
                                  <p:childTnLst>
                                    <p:animMotion origin="layout" path="M 0 0  L -0.25 0  E" pathEditMode="relative" ptsTypes="">
                                      <p:cBhvr>
                                        <p:cTn id="195" dur="2000" fill="hold"/>
                                        <p:tgtEl>
                                          <p:spTgt spid="160"/>
                                        </p:tgtEl>
                                        <p:attrNameLst>
                                          <p:attrName>ppt_x</p:attrName>
                                          <p:attrName>ppt_y</p:attrName>
                                        </p:attrNameLst>
                                      </p:cBhvr>
                                    </p:animMotion>
                                  </p:childTnLst>
                                </p:cTn>
                              </p:par>
                              <p:par>
                                <p:cTn id="196" presetID="35" presetClass="path" presetSubtype="0" accel="50000" decel="50000" fill="hold" grpId="1" nodeType="withEffect">
                                  <p:stCondLst>
                                    <p:cond delay="0"/>
                                  </p:stCondLst>
                                  <p:childTnLst>
                                    <p:animMotion origin="layout" path="M 0 0  L -0.25 0  E" pathEditMode="relative" ptsTypes="">
                                      <p:cBhvr>
                                        <p:cTn id="197" dur="2000" fill="hold"/>
                                        <p:tgtEl>
                                          <p:spTgt spid="161"/>
                                        </p:tgtEl>
                                        <p:attrNameLst>
                                          <p:attrName>ppt_x</p:attrName>
                                          <p:attrName>ppt_y</p:attrName>
                                        </p:attrNameLst>
                                      </p:cBhvr>
                                    </p:animMotion>
                                  </p:childTnLst>
                                </p:cTn>
                              </p:par>
                              <p:par>
                                <p:cTn id="198" presetID="35" presetClass="path" presetSubtype="0" accel="50000" decel="50000" fill="hold" grpId="1" nodeType="withEffect">
                                  <p:stCondLst>
                                    <p:cond delay="0"/>
                                  </p:stCondLst>
                                  <p:childTnLst>
                                    <p:animMotion origin="layout" path="M 0 0  L -0.25 0  E" pathEditMode="relative" ptsTypes="">
                                      <p:cBhvr>
                                        <p:cTn id="199" dur="2000" fill="hold"/>
                                        <p:tgtEl>
                                          <p:spTgt spid="162"/>
                                        </p:tgtEl>
                                        <p:attrNameLst>
                                          <p:attrName>ppt_x</p:attrName>
                                          <p:attrName>ppt_y</p:attrName>
                                        </p:attrNameLst>
                                      </p:cBhvr>
                                    </p:animMotion>
                                  </p:childTnLst>
                                </p:cTn>
                              </p:par>
                              <p:par>
                                <p:cTn id="200" presetID="35" presetClass="path" presetSubtype="0" accel="50000" decel="50000" fill="hold" grpId="1" nodeType="withEffect">
                                  <p:stCondLst>
                                    <p:cond delay="0"/>
                                  </p:stCondLst>
                                  <p:childTnLst>
                                    <p:animMotion origin="layout" path="M 0 0  L -0.25 0  E" pathEditMode="relative" ptsTypes="">
                                      <p:cBhvr>
                                        <p:cTn id="201" dur="2000" fill="hold"/>
                                        <p:tgtEl>
                                          <p:spTgt spid="163"/>
                                        </p:tgtEl>
                                        <p:attrNameLst>
                                          <p:attrName>ppt_x</p:attrName>
                                          <p:attrName>ppt_y</p:attrName>
                                        </p:attrNameLst>
                                      </p:cBhvr>
                                    </p:animMotion>
                                  </p:childTnLst>
                                </p:cTn>
                              </p:par>
                              <p:par>
                                <p:cTn id="202" presetID="35" presetClass="path" presetSubtype="0" accel="50000" decel="50000" fill="hold" grpId="1" nodeType="withEffect">
                                  <p:stCondLst>
                                    <p:cond delay="0"/>
                                  </p:stCondLst>
                                  <p:childTnLst>
                                    <p:animMotion origin="layout" path="M 0 0  L -0.25 0  E" pathEditMode="relative" ptsTypes="">
                                      <p:cBhvr>
                                        <p:cTn id="203" dur="2000" fill="hold"/>
                                        <p:tgtEl>
                                          <p:spTgt spid="164"/>
                                        </p:tgtEl>
                                        <p:attrNameLst>
                                          <p:attrName>ppt_x</p:attrName>
                                          <p:attrName>ppt_y</p:attrName>
                                        </p:attrNameLst>
                                      </p:cBhvr>
                                    </p:animMotion>
                                  </p:childTnLst>
                                </p:cTn>
                              </p:par>
                              <p:par>
                                <p:cTn id="204" presetID="35" presetClass="path" presetSubtype="0" accel="50000" decel="50000" fill="hold" grpId="1" nodeType="withEffect">
                                  <p:stCondLst>
                                    <p:cond delay="0"/>
                                  </p:stCondLst>
                                  <p:childTnLst>
                                    <p:animMotion origin="layout" path="M 0 0  L -0.25 0  E" pathEditMode="relative" ptsTypes="">
                                      <p:cBhvr>
                                        <p:cTn id="205" dur="2000" fill="hold"/>
                                        <p:tgtEl>
                                          <p:spTgt spid="1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59" grpId="0" animBg="1"/>
      <p:bldP spid="61" grpId="0" animBg="1"/>
      <p:bldP spid="65" grpId="0"/>
      <p:bldP spid="5" grpId="0" animBg="1"/>
      <p:bldP spid="64" grpId="0"/>
      <p:bldP spid="24" grpId="0" animBg="1"/>
      <p:bldP spid="20" grpId="0" animBg="1"/>
      <p:bldP spid="22" grpId="0"/>
      <p:bldP spid="25" grpId="0" animBg="1"/>
      <p:bldP spid="27" grpId="0" animBg="1"/>
      <p:bldP spid="29" grpId="0"/>
      <p:bldP spid="31" grpId="0" animBg="1"/>
      <p:bldP spid="32" grpId="0" animBg="1"/>
      <p:bldP spid="33" grpId="0" animBg="1"/>
      <p:bldP spid="30" grpId="0" animBg="1"/>
      <p:bldP spid="37" grpId="0" animBg="1"/>
      <p:bldP spid="38" grpId="0" animBg="1"/>
      <p:bldP spid="44" grpId="0" animBg="1"/>
      <p:bldP spid="45" grpId="0"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2771800" y="764704"/>
            <a:ext cx="2209800" cy="609329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705672"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45290" y="5103548"/>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490182" y="5134161"/>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 name="Freccia in giù 30"/>
          <p:cNvSpPr/>
          <p:nvPr/>
        </p:nvSpPr>
        <p:spPr>
          <a:xfrm rot="10800000">
            <a:off x="3684712"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4770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0104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821554" y="6307168"/>
            <a:ext cx="657158" cy="27424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7" name="Luna 36"/>
          <p:cNvSpPr/>
          <p:nvPr/>
        </p:nvSpPr>
        <p:spPr>
          <a:xfrm rot="16200000">
            <a:off x="4038464"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174368"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210372" y="6301308"/>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030080" y="6273688"/>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 name="Freccia in su 142"/>
          <p:cNvSpPr/>
          <p:nvPr/>
        </p:nvSpPr>
        <p:spPr>
          <a:xfrm>
            <a:off x="10116616" y="1124744"/>
            <a:ext cx="1152128" cy="5328592"/>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Pentagono 143"/>
          <p:cNvSpPr/>
          <p:nvPr/>
        </p:nvSpPr>
        <p:spPr>
          <a:xfrm>
            <a:off x="6732240" y="5589984"/>
            <a:ext cx="3672408" cy="432048"/>
          </a:xfrm>
          <a:prstGeom prst="homePlat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CasellaDiTesto 144"/>
          <p:cNvSpPr txBox="1"/>
          <p:nvPr/>
        </p:nvSpPr>
        <p:spPr>
          <a:xfrm>
            <a:off x="9324528" y="476672"/>
            <a:ext cx="1735090" cy="369332"/>
          </a:xfrm>
          <a:prstGeom prst="rect">
            <a:avLst/>
          </a:prstGeom>
          <a:solidFill>
            <a:schemeClr val="accent2">
              <a:lumMod val="75000"/>
            </a:schemeClr>
          </a:solidFill>
        </p:spPr>
        <p:txBody>
          <a:bodyPr wrap="none" rtlCol="0">
            <a:spAutoFit/>
          </a:bodyPr>
          <a:lstStyle/>
          <a:p>
            <a:r>
              <a:rPr lang="it-IT" dirty="0" smtClean="0">
                <a:solidFill>
                  <a:schemeClr val="bg1"/>
                </a:solidFill>
              </a:rPr>
              <a:t>SUPERFICIALE</a:t>
            </a:r>
            <a:endParaRPr lang="it-IT" dirty="0">
              <a:solidFill>
                <a:schemeClr val="bg1"/>
              </a:solidFill>
            </a:endParaRPr>
          </a:p>
        </p:txBody>
      </p:sp>
      <p:sp>
        <p:nvSpPr>
          <p:cNvPr id="146" name="Luna 145"/>
          <p:cNvSpPr/>
          <p:nvPr/>
        </p:nvSpPr>
        <p:spPr>
          <a:xfrm rot="10800000">
            <a:off x="6732239" y="5589984"/>
            <a:ext cx="1008112"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Luna 146"/>
          <p:cNvSpPr/>
          <p:nvPr/>
        </p:nvSpPr>
        <p:spPr>
          <a:xfrm rot="10800000">
            <a:off x="6732239" y="5806008"/>
            <a:ext cx="1008113" cy="21602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Luna 147"/>
          <p:cNvSpPr/>
          <p:nvPr/>
        </p:nvSpPr>
        <p:spPr>
          <a:xfrm rot="10800000" flipV="1">
            <a:off x="6732239" y="5589984"/>
            <a:ext cx="756084" cy="1800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Luna 148"/>
          <p:cNvSpPr/>
          <p:nvPr/>
        </p:nvSpPr>
        <p:spPr>
          <a:xfrm rot="16200000">
            <a:off x="10601808"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0" name="Luna 149"/>
          <p:cNvSpPr/>
          <p:nvPr/>
        </p:nvSpPr>
        <p:spPr>
          <a:xfrm rot="10800000" flipV="1">
            <a:off x="6732239" y="5877271"/>
            <a:ext cx="792088" cy="1440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1" name="Luna 150"/>
          <p:cNvSpPr/>
          <p:nvPr/>
        </p:nvSpPr>
        <p:spPr>
          <a:xfrm rot="16200000">
            <a:off x="10241768"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Luna 151"/>
          <p:cNvSpPr/>
          <p:nvPr/>
        </p:nvSpPr>
        <p:spPr>
          <a:xfrm rot="16200000">
            <a:off x="10332640"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Luna 152"/>
          <p:cNvSpPr/>
          <p:nvPr/>
        </p:nvSpPr>
        <p:spPr>
          <a:xfrm rot="16200000">
            <a:off x="10620672"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Freccia in su 153"/>
          <p:cNvSpPr/>
          <p:nvPr/>
        </p:nvSpPr>
        <p:spPr>
          <a:xfrm>
            <a:off x="10620672" y="3068960"/>
            <a:ext cx="144016" cy="1080120"/>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Freccia in giù 154"/>
          <p:cNvSpPr/>
          <p:nvPr/>
        </p:nvSpPr>
        <p:spPr>
          <a:xfrm>
            <a:off x="10404648"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Freccia in giù 155"/>
          <p:cNvSpPr/>
          <p:nvPr/>
        </p:nvSpPr>
        <p:spPr>
          <a:xfrm>
            <a:off x="10764688"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Freccia a sinistra 156"/>
          <p:cNvSpPr/>
          <p:nvPr/>
        </p:nvSpPr>
        <p:spPr>
          <a:xfrm>
            <a:off x="6588224" y="5733256"/>
            <a:ext cx="1440160" cy="144016"/>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Rettangolo 157"/>
          <p:cNvSpPr/>
          <p:nvPr/>
        </p:nvSpPr>
        <p:spPr>
          <a:xfrm>
            <a:off x="6732240" y="1916832"/>
            <a:ext cx="3672408" cy="3600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Freccia a sinistra 158"/>
          <p:cNvSpPr/>
          <p:nvPr/>
        </p:nvSpPr>
        <p:spPr>
          <a:xfrm>
            <a:off x="6588224" y="1988840"/>
            <a:ext cx="1008112" cy="216024"/>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Luna 159"/>
          <p:cNvSpPr/>
          <p:nvPr/>
        </p:nvSpPr>
        <p:spPr>
          <a:xfrm rot="10800000">
            <a:off x="6732240" y="2204864"/>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1" name="Luna 160"/>
          <p:cNvSpPr/>
          <p:nvPr/>
        </p:nvSpPr>
        <p:spPr>
          <a:xfrm rot="10800000">
            <a:off x="6732240" y="1916832"/>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Luna 161"/>
          <p:cNvSpPr/>
          <p:nvPr/>
        </p:nvSpPr>
        <p:spPr>
          <a:xfrm rot="10800000">
            <a:off x="6804248" y="1916830"/>
            <a:ext cx="329952" cy="21602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3" name="Luna 162"/>
          <p:cNvSpPr/>
          <p:nvPr/>
        </p:nvSpPr>
        <p:spPr>
          <a:xfrm rot="10800000">
            <a:off x="6732240" y="2116087"/>
            <a:ext cx="401960" cy="16078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4" name="Freccia a destra 163"/>
          <p:cNvSpPr/>
          <p:nvPr/>
        </p:nvSpPr>
        <p:spPr>
          <a:xfrm>
            <a:off x="6588224" y="19888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5" name="Freccia a destra 164"/>
          <p:cNvSpPr/>
          <p:nvPr/>
        </p:nvSpPr>
        <p:spPr>
          <a:xfrm>
            <a:off x="6588224" y="21412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1979712" y="-531440"/>
            <a:ext cx="1368152" cy="1569660"/>
          </a:xfrm>
          <a:prstGeom prst="rect">
            <a:avLst/>
          </a:prstGeom>
          <a:noFill/>
        </p:spPr>
        <p:txBody>
          <a:bodyPr wrap="square" rtlCol="0">
            <a:spAutoFit/>
          </a:bodyPr>
          <a:lstStyle/>
          <a:p>
            <a:r>
              <a:rPr lang="it-IT" sz="7200" b="1" dirty="0" smtClean="0">
                <a:solidFill>
                  <a:srgbClr val="FF0000"/>
                </a:solidFill>
              </a:rPr>
              <a:t>R</a:t>
            </a:r>
            <a:r>
              <a:rPr lang="it-IT" sz="9600" b="1" dirty="0" smtClean="0">
                <a:solidFill>
                  <a:srgbClr val="FF0000"/>
                </a:solidFill>
              </a:rPr>
              <a:t>1</a:t>
            </a:r>
            <a:endParaRPr lang="it-IT" sz="9600" b="1" dirty="0">
              <a:solidFill>
                <a:srgbClr val="FF0000"/>
              </a:solidFill>
            </a:endParaRPr>
          </a:p>
        </p:txBody>
      </p:sp>
      <p:sp>
        <p:nvSpPr>
          <p:cNvPr id="50" name="CasellaDiTesto 49"/>
          <p:cNvSpPr txBox="1"/>
          <p:nvPr/>
        </p:nvSpPr>
        <p:spPr>
          <a:xfrm>
            <a:off x="3419872" y="-516924"/>
            <a:ext cx="864339" cy="1569660"/>
          </a:xfrm>
          <a:prstGeom prst="rect">
            <a:avLst/>
          </a:prstGeom>
          <a:noFill/>
        </p:spPr>
        <p:txBody>
          <a:bodyPr wrap="none" rtlCol="0">
            <a:spAutoFit/>
          </a:bodyPr>
          <a:lstStyle/>
          <a:p>
            <a:r>
              <a:rPr lang="it-IT" sz="9600" b="1" dirty="0" smtClean="0">
                <a:solidFill>
                  <a:srgbClr val="FF0000"/>
                </a:solidFill>
              </a:rPr>
              <a:t>+</a:t>
            </a:r>
            <a:endParaRPr lang="it-IT" sz="9600" b="1" dirty="0">
              <a:solidFill>
                <a:srgbClr val="FF0000"/>
              </a:solidFill>
            </a:endParaRPr>
          </a:p>
        </p:txBody>
      </p:sp>
      <p:sp>
        <p:nvSpPr>
          <p:cNvPr id="51" name="CasellaDiTesto 50"/>
          <p:cNvSpPr txBox="1"/>
          <p:nvPr/>
        </p:nvSpPr>
        <p:spPr>
          <a:xfrm>
            <a:off x="4499992" y="-531440"/>
            <a:ext cx="1431802" cy="1569660"/>
          </a:xfrm>
          <a:prstGeom prst="rect">
            <a:avLst/>
          </a:prstGeom>
          <a:noFill/>
        </p:spPr>
        <p:txBody>
          <a:bodyPr wrap="none" rtlCol="0">
            <a:spAutoFit/>
          </a:bodyPr>
          <a:lstStyle/>
          <a:p>
            <a:r>
              <a:rPr lang="it-IT" sz="7200" b="1" dirty="0" smtClean="0">
                <a:solidFill>
                  <a:srgbClr val="FF0000"/>
                </a:solidFill>
              </a:rPr>
              <a:t>R</a:t>
            </a:r>
            <a:r>
              <a:rPr lang="it-IT" sz="9600" b="1" dirty="0" smtClean="0">
                <a:solidFill>
                  <a:srgbClr val="FF0000"/>
                </a:solidFill>
              </a:rPr>
              <a:t>2</a:t>
            </a:r>
            <a:endParaRPr lang="it-IT" sz="9600" b="1" dirty="0">
              <a:solidFill>
                <a:srgbClr val="FF0000"/>
              </a:solidFill>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2000"/>
                                        <p:tgtEl>
                                          <p:spTgt spid="5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2000"/>
                                        <p:tgtEl>
                                          <p:spTgt spid="61"/>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0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0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20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20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3"/>
                                        </p:tgtEl>
                                        <p:attrNameLst>
                                          <p:attrName>style.visibility</p:attrName>
                                        </p:attrNameLst>
                                      </p:cBhvr>
                                      <p:to>
                                        <p:strVal val="visible"/>
                                      </p:to>
                                    </p:set>
                                    <p:animEffect transition="in" filter="fade">
                                      <p:cBhvr>
                                        <p:cTn id="57" dur="2000"/>
                                        <p:tgtEl>
                                          <p:spTgt spid="1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fade">
                                      <p:cBhvr>
                                        <p:cTn id="60" dur="2000"/>
                                        <p:tgtEl>
                                          <p:spTgt spid="1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2000"/>
                                        <p:tgtEl>
                                          <p:spTgt spid="1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6"/>
                                        </p:tgtEl>
                                        <p:attrNameLst>
                                          <p:attrName>style.visibility</p:attrName>
                                        </p:attrNameLst>
                                      </p:cBhvr>
                                      <p:to>
                                        <p:strVal val="visible"/>
                                      </p:to>
                                    </p:set>
                                    <p:animEffect transition="in" filter="fade">
                                      <p:cBhvr>
                                        <p:cTn id="66" dur="2000"/>
                                        <p:tgtEl>
                                          <p:spTgt spid="1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fade">
                                      <p:cBhvr>
                                        <p:cTn id="69" dur="2000"/>
                                        <p:tgtEl>
                                          <p:spTgt spid="1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2000"/>
                                        <p:tgtEl>
                                          <p:spTgt spid="1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9"/>
                                        </p:tgtEl>
                                        <p:attrNameLst>
                                          <p:attrName>style.visibility</p:attrName>
                                        </p:attrNameLst>
                                      </p:cBhvr>
                                      <p:to>
                                        <p:strVal val="visible"/>
                                      </p:to>
                                    </p:set>
                                    <p:animEffect transition="in" filter="fade">
                                      <p:cBhvr>
                                        <p:cTn id="75" dur="2000"/>
                                        <p:tgtEl>
                                          <p:spTgt spid="1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0"/>
                                        </p:tgtEl>
                                        <p:attrNameLst>
                                          <p:attrName>style.visibility</p:attrName>
                                        </p:attrNameLst>
                                      </p:cBhvr>
                                      <p:to>
                                        <p:strVal val="visible"/>
                                      </p:to>
                                    </p:set>
                                    <p:animEffect transition="in" filter="fade">
                                      <p:cBhvr>
                                        <p:cTn id="78" dur="2000"/>
                                        <p:tgtEl>
                                          <p:spTgt spid="1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1"/>
                                        </p:tgtEl>
                                        <p:attrNameLst>
                                          <p:attrName>style.visibility</p:attrName>
                                        </p:attrNameLst>
                                      </p:cBhvr>
                                      <p:to>
                                        <p:strVal val="visible"/>
                                      </p:to>
                                    </p:set>
                                    <p:animEffect transition="in" filter="fade">
                                      <p:cBhvr>
                                        <p:cTn id="81" dur="2000"/>
                                        <p:tgtEl>
                                          <p:spTgt spid="1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2"/>
                                        </p:tgtEl>
                                        <p:attrNameLst>
                                          <p:attrName>style.visibility</p:attrName>
                                        </p:attrNameLst>
                                      </p:cBhvr>
                                      <p:to>
                                        <p:strVal val="visible"/>
                                      </p:to>
                                    </p:set>
                                    <p:animEffect transition="in" filter="fade">
                                      <p:cBhvr>
                                        <p:cTn id="84" dur="2000"/>
                                        <p:tgtEl>
                                          <p:spTgt spid="1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3"/>
                                        </p:tgtEl>
                                        <p:attrNameLst>
                                          <p:attrName>style.visibility</p:attrName>
                                        </p:attrNameLst>
                                      </p:cBhvr>
                                      <p:to>
                                        <p:strVal val="visible"/>
                                      </p:to>
                                    </p:set>
                                    <p:animEffect transition="in" filter="fade">
                                      <p:cBhvr>
                                        <p:cTn id="87" dur="2000"/>
                                        <p:tgtEl>
                                          <p:spTgt spid="15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4"/>
                                        </p:tgtEl>
                                        <p:attrNameLst>
                                          <p:attrName>style.visibility</p:attrName>
                                        </p:attrNameLst>
                                      </p:cBhvr>
                                      <p:to>
                                        <p:strVal val="visible"/>
                                      </p:to>
                                    </p:set>
                                    <p:animEffect transition="in" filter="fade">
                                      <p:cBhvr>
                                        <p:cTn id="90" dur="2000"/>
                                        <p:tgtEl>
                                          <p:spTgt spid="15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5"/>
                                        </p:tgtEl>
                                        <p:attrNameLst>
                                          <p:attrName>style.visibility</p:attrName>
                                        </p:attrNameLst>
                                      </p:cBhvr>
                                      <p:to>
                                        <p:strVal val="visible"/>
                                      </p:to>
                                    </p:set>
                                    <p:animEffect transition="in" filter="fade">
                                      <p:cBhvr>
                                        <p:cTn id="93" dur="2000"/>
                                        <p:tgtEl>
                                          <p:spTgt spid="15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6"/>
                                        </p:tgtEl>
                                        <p:attrNameLst>
                                          <p:attrName>style.visibility</p:attrName>
                                        </p:attrNameLst>
                                      </p:cBhvr>
                                      <p:to>
                                        <p:strVal val="visible"/>
                                      </p:to>
                                    </p:set>
                                    <p:animEffect transition="in" filter="fade">
                                      <p:cBhvr>
                                        <p:cTn id="96" dur="2000"/>
                                        <p:tgtEl>
                                          <p:spTgt spid="15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7"/>
                                        </p:tgtEl>
                                        <p:attrNameLst>
                                          <p:attrName>style.visibility</p:attrName>
                                        </p:attrNameLst>
                                      </p:cBhvr>
                                      <p:to>
                                        <p:strVal val="visible"/>
                                      </p:to>
                                    </p:set>
                                    <p:animEffect transition="in" filter="fade">
                                      <p:cBhvr>
                                        <p:cTn id="99" dur="2000"/>
                                        <p:tgtEl>
                                          <p:spTgt spid="1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8"/>
                                        </p:tgtEl>
                                        <p:attrNameLst>
                                          <p:attrName>style.visibility</p:attrName>
                                        </p:attrNameLst>
                                      </p:cBhvr>
                                      <p:to>
                                        <p:strVal val="visible"/>
                                      </p:to>
                                    </p:set>
                                    <p:animEffect transition="in" filter="fade">
                                      <p:cBhvr>
                                        <p:cTn id="102" dur="2000"/>
                                        <p:tgtEl>
                                          <p:spTgt spid="15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9"/>
                                        </p:tgtEl>
                                        <p:attrNameLst>
                                          <p:attrName>style.visibility</p:attrName>
                                        </p:attrNameLst>
                                      </p:cBhvr>
                                      <p:to>
                                        <p:strVal val="visible"/>
                                      </p:to>
                                    </p:set>
                                    <p:animEffect transition="in" filter="fade">
                                      <p:cBhvr>
                                        <p:cTn id="105" dur="2000"/>
                                        <p:tgtEl>
                                          <p:spTgt spid="15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60"/>
                                        </p:tgtEl>
                                        <p:attrNameLst>
                                          <p:attrName>style.visibility</p:attrName>
                                        </p:attrNameLst>
                                      </p:cBhvr>
                                      <p:to>
                                        <p:strVal val="visible"/>
                                      </p:to>
                                    </p:set>
                                    <p:animEffect transition="in" filter="fade">
                                      <p:cBhvr>
                                        <p:cTn id="108" dur="2000"/>
                                        <p:tgtEl>
                                          <p:spTgt spid="16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animEffect transition="in" filter="fade">
                                      <p:cBhvr>
                                        <p:cTn id="111" dur="2000"/>
                                        <p:tgtEl>
                                          <p:spTgt spid="16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62"/>
                                        </p:tgtEl>
                                        <p:attrNameLst>
                                          <p:attrName>style.visibility</p:attrName>
                                        </p:attrNameLst>
                                      </p:cBhvr>
                                      <p:to>
                                        <p:strVal val="visible"/>
                                      </p:to>
                                    </p:set>
                                    <p:animEffect transition="in" filter="fade">
                                      <p:cBhvr>
                                        <p:cTn id="114" dur="2000"/>
                                        <p:tgtEl>
                                          <p:spTgt spid="16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3"/>
                                        </p:tgtEl>
                                        <p:attrNameLst>
                                          <p:attrName>style.visibility</p:attrName>
                                        </p:attrNameLst>
                                      </p:cBhvr>
                                      <p:to>
                                        <p:strVal val="visible"/>
                                      </p:to>
                                    </p:set>
                                    <p:animEffect transition="in" filter="fade">
                                      <p:cBhvr>
                                        <p:cTn id="117" dur="2000"/>
                                        <p:tgtEl>
                                          <p:spTgt spid="16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4"/>
                                        </p:tgtEl>
                                        <p:attrNameLst>
                                          <p:attrName>style.visibility</p:attrName>
                                        </p:attrNameLst>
                                      </p:cBhvr>
                                      <p:to>
                                        <p:strVal val="visible"/>
                                      </p:to>
                                    </p:set>
                                    <p:animEffect transition="in" filter="fade">
                                      <p:cBhvr>
                                        <p:cTn id="120" dur="2000"/>
                                        <p:tgtEl>
                                          <p:spTgt spid="16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5"/>
                                        </p:tgtEl>
                                        <p:attrNameLst>
                                          <p:attrName>style.visibility</p:attrName>
                                        </p:attrNameLst>
                                      </p:cBhvr>
                                      <p:to>
                                        <p:strVal val="visible"/>
                                      </p:to>
                                    </p:set>
                                    <p:animEffect transition="in" filter="fade">
                                      <p:cBhvr>
                                        <p:cTn id="123" dur="2000"/>
                                        <p:tgtEl>
                                          <p:spTgt spid="165"/>
                                        </p:tgtEl>
                                      </p:cBhvr>
                                    </p:animEffect>
                                  </p:childTnLst>
                                </p:cTn>
                              </p:par>
                              <p:par>
                                <p:cTn id="124" presetID="35" presetClass="path" presetSubtype="0" accel="50000" decel="50000" fill="hold" grpId="1" nodeType="withEffect">
                                  <p:stCondLst>
                                    <p:cond delay="0"/>
                                  </p:stCondLst>
                                  <p:childTnLst>
                                    <p:animMotion origin="layout" path="M 0 0  L -0.25 0  E" pathEditMode="relative" ptsTypes="">
                                      <p:cBhvr>
                                        <p:cTn id="125" dur="2000" fill="hold"/>
                                        <p:tgtEl>
                                          <p:spTgt spid="143"/>
                                        </p:tgtEl>
                                        <p:attrNameLst>
                                          <p:attrName>ppt_x</p:attrName>
                                          <p:attrName>ppt_y</p:attrName>
                                        </p:attrNameLst>
                                      </p:cBhvr>
                                    </p:animMotion>
                                  </p:childTnLst>
                                </p:cTn>
                              </p:par>
                              <p:par>
                                <p:cTn id="126" presetID="35" presetClass="path" presetSubtype="0" accel="50000" decel="50000" fill="hold" grpId="1" nodeType="withEffect">
                                  <p:stCondLst>
                                    <p:cond delay="0"/>
                                  </p:stCondLst>
                                  <p:childTnLst>
                                    <p:animMotion origin="layout" path="M 0 0  L -0.25 0  E" pathEditMode="relative" ptsTypes="">
                                      <p:cBhvr>
                                        <p:cTn id="127" dur="2000" fill="hold"/>
                                        <p:tgtEl>
                                          <p:spTgt spid="144"/>
                                        </p:tgtEl>
                                        <p:attrNameLst>
                                          <p:attrName>ppt_x</p:attrName>
                                          <p:attrName>ppt_y</p:attrName>
                                        </p:attrNameLst>
                                      </p:cBhvr>
                                    </p:animMotion>
                                  </p:childTnLst>
                                </p:cTn>
                              </p:par>
                              <p:par>
                                <p:cTn id="128" presetID="35" presetClass="path" presetSubtype="0" accel="50000" decel="50000" fill="hold" grpId="1" nodeType="withEffect">
                                  <p:stCondLst>
                                    <p:cond delay="0"/>
                                  </p:stCondLst>
                                  <p:childTnLst>
                                    <p:animMotion origin="layout" path="M 0 0  L -0.25 0  E" pathEditMode="relative" ptsTypes="">
                                      <p:cBhvr>
                                        <p:cTn id="129" dur="2000" fill="hold"/>
                                        <p:tgtEl>
                                          <p:spTgt spid="145"/>
                                        </p:tgtEl>
                                        <p:attrNameLst>
                                          <p:attrName>ppt_x</p:attrName>
                                          <p:attrName>ppt_y</p:attrName>
                                        </p:attrNameLst>
                                      </p:cBhvr>
                                    </p:animMotion>
                                  </p:childTnLst>
                                </p:cTn>
                              </p:par>
                              <p:par>
                                <p:cTn id="130" presetID="35" presetClass="path" presetSubtype="0" accel="50000" decel="50000" fill="hold" grpId="1" nodeType="withEffect">
                                  <p:stCondLst>
                                    <p:cond delay="0"/>
                                  </p:stCondLst>
                                  <p:childTnLst>
                                    <p:animMotion origin="layout" path="M 0 0  L -0.25 0  E" pathEditMode="relative" ptsTypes="">
                                      <p:cBhvr>
                                        <p:cTn id="131" dur="2000" fill="hold"/>
                                        <p:tgtEl>
                                          <p:spTgt spid="146"/>
                                        </p:tgtEl>
                                        <p:attrNameLst>
                                          <p:attrName>ppt_x</p:attrName>
                                          <p:attrName>ppt_y</p:attrName>
                                        </p:attrNameLst>
                                      </p:cBhvr>
                                    </p:animMotion>
                                  </p:childTnLst>
                                </p:cTn>
                              </p:par>
                              <p:par>
                                <p:cTn id="132" presetID="35" presetClass="path" presetSubtype="0" accel="50000" decel="50000" fill="hold" grpId="1" nodeType="withEffect">
                                  <p:stCondLst>
                                    <p:cond delay="0"/>
                                  </p:stCondLst>
                                  <p:childTnLst>
                                    <p:animMotion origin="layout" path="M 0 0  L -0.25 0  E" pathEditMode="relative" ptsTypes="">
                                      <p:cBhvr>
                                        <p:cTn id="133" dur="2000" fill="hold"/>
                                        <p:tgtEl>
                                          <p:spTgt spid="147"/>
                                        </p:tgtEl>
                                        <p:attrNameLst>
                                          <p:attrName>ppt_x</p:attrName>
                                          <p:attrName>ppt_y</p:attrName>
                                        </p:attrNameLst>
                                      </p:cBhvr>
                                    </p:animMotion>
                                  </p:childTnLst>
                                </p:cTn>
                              </p:par>
                              <p:par>
                                <p:cTn id="134" presetID="35" presetClass="path" presetSubtype="0" accel="50000" decel="50000" fill="hold" grpId="1" nodeType="withEffect">
                                  <p:stCondLst>
                                    <p:cond delay="0"/>
                                  </p:stCondLst>
                                  <p:childTnLst>
                                    <p:animMotion origin="layout" path="M 0 0  L -0.25 0  E" pathEditMode="relative" ptsTypes="">
                                      <p:cBhvr>
                                        <p:cTn id="135" dur="2000" fill="hold"/>
                                        <p:tgtEl>
                                          <p:spTgt spid="148"/>
                                        </p:tgtEl>
                                        <p:attrNameLst>
                                          <p:attrName>ppt_x</p:attrName>
                                          <p:attrName>ppt_y</p:attrName>
                                        </p:attrNameLst>
                                      </p:cBhvr>
                                    </p:animMotion>
                                  </p:childTnLst>
                                </p:cTn>
                              </p:par>
                              <p:par>
                                <p:cTn id="136" presetID="35" presetClass="path" presetSubtype="0" accel="50000" decel="50000" fill="hold" grpId="1" nodeType="withEffect">
                                  <p:stCondLst>
                                    <p:cond delay="0"/>
                                  </p:stCondLst>
                                  <p:childTnLst>
                                    <p:animMotion origin="layout" path="M 0 0  L -0.25 0  E" pathEditMode="relative" ptsTypes="">
                                      <p:cBhvr>
                                        <p:cTn id="137" dur="2000" fill="hold"/>
                                        <p:tgtEl>
                                          <p:spTgt spid="149"/>
                                        </p:tgtEl>
                                        <p:attrNameLst>
                                          <p:attrName>ppt_x</p:attrName>
                                          <p:attrName>ppt_y</p:attrName>
                                        </p:attrNameLst>
                                      </p:cBhvr>
                                    </p:animMotion>
                                  </p:childTnLst>
                                </p:cTn>
                              </p:par>
                              <p:par>
                                <p:cTn id="138" presetID="35" presetClass="path" presetSubtype="0" accel="50000" decel="50000" fill="hold" grpId="1" nodeType="withEffect">
                                  <p:stCondLst>
                                    <p:cond delay="0"/>
                                  </p:stCondLst>
                                  <p:childTnLst>
                                    <p:animMotion origin="layout" path="M 0 0  L -0.25 0  E" pathEditMode="relative" ptsTypes="">
                                      <p:cBhvr>
                                        <p:cTn id="139" dur="2000" fill="hold"/>
                                        <p:tgtEl>
                                          <p:spTgt spid="150"/>
                                        </p:tgtEl>
                                        <p:attrNameLst>
                                          <p:attrName>ppt_x</p:attrName>
                                          <p:attrName>ppt_y</p:attrName>
                                        </p:attrNameLst>
                                      </p:cBhvr>
                                    </p:animMotion>
                                  </p:childTnLst>
                                </p:cTn>
                              </p:par>
                              <p:par>
                                <p:cTn id="140" presetID="35" presetClass="path" presetSubtype="0" accel="50000" decel="50000" fill="hold" grpId="1" nodeType="withEffect">
                                  <p:stCondLst>
                                    <p:cond delay="0"/>
                                  </p:stCondLst>
                                  <p:childTnLst>
                                    <p:animMotion origin="layout" path="M 0 0  L -0.25 0  E" pathEditMode="relative" ptsTypes="">
                                      <p:cBhvr>
                                        <p:cTn id="141" dur="2000" fill="hold"/>
                                        <p:tgtEl>
                                          <p:spTgt spid="151"/>
                                        </p:tgtEl>
                                        <p:attrNameLst>
                                          <p:attrName>ppt_x</p:attrName>
                                          <p:attrName>ppt_y</p:attrName>
                                        </p:attrNameLst>
                                      </p:cBhvr>
                                    </p:animMotion>
                                  </p:childTnLst>
                                </p:cTn>
                              </p:par>
                              <p:par>
                                <p:cTn id="142" presetID="35" presetClass="path" presetSubtype="0" accel="50000" decel="50000" fill="hold" grpId="1" nodeType="withEffect">
                                  <p:stCondLst>
                                    <p:cond delay="0"/>
                                  </p:stCondLst>
                                  <p:childTnLst>
                                    <p:animMotion origin="layout" path="M 0 0  L -0.25 0  E" pathEditMode="relative" ptsTypes="">
                                      <p:cBhvr>
                                        <p:cTn id="143" dur="2000" fill="hold"/>
                                        <p:tgtEl>
                                          <p:spTgt spid="152"/>
                                        </p:tgtEl>
                                        <p:attrNameLst>
                                          <p:attrName>ppt_x</p:attrName>
                                          <p:attrName>ppt_y</p:attrName>
                                        </p:attrNameLst>
                                      </p:cBhvr>
                                    </p:animMotion>
                                  </p:childTnLst>
                                </p:cTn>
                              </p:par>
                              <p:par>
                                <p:cTn id="144" presetID="35" presetClass="path" presetSubtype="0" accel="50000" decel="50000" fill="hold" grpId="1" nodeType="withEffect">
                                  <p:stCondLst>
                                    <p:cond delay="0"/>
                                  </p:stCondLst>
                                  <p:childTnLst>
                                    <p:animMotion origin="layout" path="M 0 0  L -0.25 0  E" pathEditMode="relative" ptsTypes="">
                                      <p:cBhvr>
                                        <p:cTn id="145" dur="2000" fill="hold"/>
                                        <p:tgtEl>
                                          <p:spTgt spid="153"/>
                                        </p:tgtEl>
                                        <p:attrNameLst>
                                          <p:attrName>ppt_x</p:attrName>
                                          <p:attrName>ppt_y</p:attrName>
                                        </p:attrNameLst>
                                      </p:cBhvr>
                                    </p:animMotion>
                                  </p:childTnLst>
                                </p:cTn>
                              </p:par>
                              <p:par>
                                <p:cTn id="146" presetID="35" presetClass="path" presetSubtype="0" accel="50000" decel="50000" fill="hold" grpId="1" nodeType="withEffect">
                                  <p:stCondLst>
                                    <p:cond delay="0"/>
                                  </p:stCondLst>
                                  <p:childTnLst>
                                    <p:animMotion origin="layout" path="M 0 0  L -0.25 0  E" pathEditMode="relative" ptsTypes="">
                                      <p:cBhvr>
                                        <p:cTn id="147" dur="2000" fill="hold"/>
                                        <p:tgtEl>
                                          <p:spTgt spid="154"/>
                                        </p:tgtEl>
                                        <p:attrNameLst>
                                          <p:attrName>ppt_x</p:attrName>
                                          <p:attrName>ppt_y</p:attrName>
                                        </p:attrNameLst>
                                      </p:cBhvr>
                                    </p:animMotion>
                                  </p:childTnLst>
                                </p:cTn>
                              </p:par>
                              <p:par>
                                <p:cTn id="148" presetID="35" presetClass="path" presetSubtype="0" accel="50000" decel="50000" fill="hold" grpId="1" nodeType="withEffect">
                                  <p:stCondLst>
                                    <p:cond delay="0"/>
                                  </p:stCondLst>
                                  <p:childTnLst>
                                    <p:animMotion origin="layout" path="M 0 0  L -0.25 0  E" pathEditMode="relative" ptsTypes="">
                                      <p:cBhvr>
                                        <p:cTn id="149" dur="2000" fill="hold"/>
                                        <p:tgtEl>
                                          <p:spTgt spid="155"/>
                                        </p:tgtEl>
                                        <p:attrNameLst>
                                          <p:attrName>ppt_x</p:attrName>
                                          <p:attrName>ppt_y</p:attrName>
                                        </p:attrNameLst>
                                      </p:cBhvr>
                                    </p:animMotion>
                                  </p:childTnLst>
                                </p:cTn>
                              </p:par>
                              <p:par>
                                <p:cTn id="150" presetID="35" presetClass="path" presetSubtype="0" accel="50000" decel="50000" fill="hold" grpId="1" nodeType="withEffect">
                                  <p:stCondLst>
                                    <p:cond delay="0"/>
                                  </p:stCondLst>
                                  <p:childTnLst>
                                    <p:animMotion origin="layout" path="M 0 0  L -0.25 0  E" pathEditMode="relative" ptsTypes="">
                                      <p:cBhvr>
                                        <p:cTn id="151" dur="2000" fill="hold"/>
                                        <p:tgtEl>
                                          <p:spTgt spid="156"/>
                                        </p:tgtEl>
                                        <p:attrNameLst>
                                          <p:attrName>ppt_x</p:attrName>
                                          <p:attrName>ppt_y</p:attrName>
                                        </p:attrNameLst>
                                      </p:cBhvr>
                                    </p:animMotion>
                                  </p:childTnLst>
                                </p:cTn>
                              </p:par>
                              <p:par>
                                <p:cTn id="152" presetID="35" presetClass="path" presetSubtype="0" accel="50000" decel="50000" fill="hold" grpId="1" nodeType="withEffect">
                                  <p:stCondLst>
                                    <p:cond delay="0"/>
                                  </p:stCondLst>
                                  <p:childTnLst>
                                    <p:animMotion origin="layout" path="M 0 0  L -0.25 0  E" pathEditMode="relative" ptsTypes="">
                                      <p:cBhvr>
                                        <p:cTn id="153" dur="2000" fill="hold"/>
                                        <p:tgtEl>
                                          <p:spTgt spid="157"/>
                                        </p:tgtEl>
                                        <p:attrNameLst>
                                          <p:attrName>ppt_x</p:attrName>
                                          <p:attrName>ppt_y</p:attrName>
                                        </p:attrNameLst>
                                      </p:cBhvr>
                                    </p:animMotion>
                                  </p:childTnLst>
                                </p:cTn>
                              </p:par>
                              <p:par>
                                <p:cTn id="154" presetID="35" presetClass="path" presetSubtype="0" accel="50000" decel="50000" fill="hold" grpId="1" nodeType="withEffect">
                                  <p:stCondLst>
                                    <p:cond delay="0"/>
                                  </p:stCondLst>
                                  <p:childTnLst>
                                    <p:animMotion origin="layout" path="M 0 0  L -0.25 0  E" pathEditMode="relative" ptsTypes="">
                                      <p:cBhvr>
                                        <p:cTn id="155" dur="2000" fill="hold"/>
                                        <p:tgtEl>
                                          <p:spTgt spid="158"/>
                                        </p:tgtEl>
                                        <p:attrNameLst>
                                          <p:attrName>ppt_x</p:attrName>
                                          <p:attrName>ppt_y</p:attrName>
                                        </p:attrNameLst>
                                      </p:cBhvr>
                                    </p:animMotion>
                                  </p:childTnLst>
                                </p:cTn>
                              </p:par>
                              <p:par>
                                <p:cTn id="156" presetID="35" presetClass="path" presetSubtype="0" accel="50000" decel="50000" fill="hold" grpId="1" nodeType="withEffect">
                                  <p:stCondLst>
                                    <p:cond delay="0"/>
                                  </p:stCondLst>
                                  <p:childTnLst>
                                    <p:animMotion origin="layout" path="M 0 0  L -0.25 0  E" pathEditMode="relative" ptsTypes="">
                                      <p:cBhvr>
                                        <p:cTn id="157" dur="2000" fill="hold"/>
                                        <p:tgtEl>
                                          <p:spTgt spid="159"/>
                                        </p:tgtEl>
                                        <p:attrNameLst>
                                          <p:attrName>ppt_x</p:attrName>
                                          <p:attrName>ppt_y</p:attrName>
                                        </p:attrNameLst>
                                      </p:cBhvr>
                                    </p:animMotion>
                                  </p:childTnLst>
                                </p:cTn>
                              </p:par>
                              <p:par>
                                <p:cTn id="158" presetID="35" presetClass="path" presetSubtype="0" accel="50000" decel="50000" fill="hold" grpId="1" nodeType="withEffect">
                                  <p:stCondLst>
                                    <p:cond delay="0"/>
                                  </p:stCondLst>
                                  <p:childTnLst>
                                    <p:animMotion origin="layout" path="M 0 0  L -0.25 0  E" pathEditMode="relative" ptsTypes="">
                                      <p:cBhvr>
                                        <p:cTn id="159" dur="2000" fill="hold"/>
                                        <p:tgtEl>
                                          <p:spTgt spid="160"/>
                                        </p:tgtEl>
                                        <p:attrNameLst>
                                          <p:attrName>ppt_x</p:attrName>
                                          <p:attrName>ppt_y</p:attrName>
                                        </p:attrNameLst>
                                      </p:cBhvr>
                                    </p:animMotion>
                                  </p:childTnLst>
                                </p:cTn>
                              </p:par>
                              <p:par>
                                <p:cTn id="160" presetID="35" presetClass="path" presetSubtype="0" accel="50000" decel="50000" fill="hold" grpId="1" nodeType="withEffect">
                                  <p:stCondLst>
                                    <p:cond delay="0"/>
                                  </p:stCondLst>
                                  <p:childTnLst>
                                    <p:animMotion origin="layout" path="M 0 0  L -0.25 0  E" pathEditMode="relative" ptsTypes="">
                                      <p:cBhvr>
                                        <p:cTn id="161" dur="2000" fill="hold"/>
                                        <p:tgtEl>
                                          <p:spTgt spid="161"/>
                                        </p:tgtEl>
                                        <p:attrNameLst>
                                          <p:attrName>ppt_x</p:attrName>
                                          <p:attrName>ppt_y</p:attrName>
                                        </p:attrNameLst>
                                      </p:cBhvr>
                                    </p:animMotion>
                                  </p:childTnLst>
                                </p:cTn>
                              </p:par>
                              <p:par>
                                <p:cTn id="162" presetID="35" presetClass="path" presetSubtype="0" accel="50000" decel="50000" fill="hold" grpId="1" nodeType="withEffect">
                                  <p:stCondLst>
                                    <p:cond delay="0"/>
                                  </p:stCondLst>
                                  <p:childTnLst>
                                    <p:animMotion origin="layout" path="M 0 0  L -0.25 0  E" pathEditMode="relative" ptsTypes="">
                                      <p:cBhvr>
                                        <p:cTn id="163" dur="2000" fill="hold"/>
                                        <p:tgtEl>
                                          <p:spTgt spid="162"/>
                                        </p:tgtEl>
                                        <p:attrNameLst>
                                          <p:attrName>ppt_x</p:attrName>
                                          <p:attrName>ppt_y</p:attrName>
                                        </p:attrNameLst>
                                      </p:cBhvr>
                                    </p:animMotion>
                                  </p:childTnLst>
                                </p:cTn>
                              </p:par>
                              <p:par>
                                <p:cTn id="164" presetID="35" presetClass="path" presetSubtype="0" accel="50000" decel="50000" fill="hold" grpId="1" nodeType="withEffect">
                                  <p:stCondLst>
                                    <p:cond delay="0"/>
                                  </p:stCondLst>
                                  <p:childTnLst>
                                    <p:animMotion origin="layout" path="M 0 0  L -0.25 0  E" pathEditMode="relative" ptsTypes="">
                                      <p:cBhvr>
                                        <p:cTn id="165" dur="2000" fill="hold"/>
                                        <p:tgtEl>
                                          <p:spTgt spid="163"/>
                                        </p:tgtEl>
                                        <p:attrNameLst>
                                          <p:attrName>ppt_x</p:attrName>
                                          <p:attrName>ppt_y</p:attrName>
                                        </p:attrNameLst>
                                      </p:cBhvr>
                                    </p:animMotion>
                                  </p:childTnLst>
                                </p:cTn>
                              </p:par>
                              <p:par>
                                <p:cTn id="166" presetID="35" presetClass="path" presetSubtype="0" accel="50000" decel="50000" fill="hold" grpId="1" nodeType="withEffect">
                                  <p:stCondLst>
                                    <p:cond delay="0"/>
                                  </p:stCondLst>
                                  <p:childTnLst>
                                    <p:animMotion origin="layout" path="M 0 0  L -0.25 0  E" pathEditMode="relative" ptsTypes="">
                                      <p:cBhvr>
                                        <p:cTn id="167" dur="2000" fill="hold"/>
                                        <p:tgtEl>
                                          <p:spTgt spid="164"/>
                                        </p:tgtEl>
                                        <p:attrNameLst>
                                          <p:attrName>ppt_x</p:attrName>
                                          <p:attrName>ppt_y</p:attrName>
                                        </p:attrNameLst>
                                      </p:cBhvr>
                                    </p:animMotion>
                                  </p:childTnLst>
                                </p:cTn>
                              </p:par>
                              <p:par>
                                <p:cTn id="168" presetID="35" presetClass="path" presetSubtype="0" accel="50000" decel="50000" fill="hold" grpId="1" nodeType="withEffect">
                                  <p:stCondLst>
                                    <p:cond delay="0"/>
                                  </p:stCondLst>
                                  <p:childTnLst>
                                    <p:animMotion origin="layout" path="M 0 0  L -0.25 0  E" pathEditMode="relative" ptsTypes="">
                                      <p:cBhvr>
                                        <p:cTn id="169" dur="2000" fill="hold"/>
                                        <p:tgtEl>
                                          <p:spTgt spid="1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9" grpId="0" animBg="1"/>
      <p:bldP spid="61" grpId="0" animBg="1"/>
      <p:bldP spid="31" grpId="0" animBg="1"/>
      <p:bldP spid="32" grpId="0" animBg="1"/>
      <p:bldP spid="33" grpId="0" animBg="1"/>
      <p:bldP spid="30" grpId="0" animBg="1"/>
      <p:bldP spid="37" grpId="0" animBg="1"/>
      <p:bldP spid="38" grpId="0" animBg="1"/>
      <p:bldP spid="44" grpId="0" animBg="1"/>
      <p:bldP spid="45" grpId="0"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Diagramma 4"/>
          <p:cNvGraphicFramePr/>
          <p:nvPr/>
        </p:nvGraphicFramePr>
        <p:xfrm>
          <a:off x="107504" y="980728"/>
          <a:ext cx="88106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1144973" y="1556792"/>
            <a:ext cx="6832961" cy="2800767"/>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a:t>
            </a:r>
          </a:p>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FISIOLOGIA</a:t>
            </a:r>
            <a:endParaRPr lang="it-IT"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ttangolo 7"/>
          <p:cNvSpPr/>
          <p:nvPr/>
        </p:nvSpPr>
        <p:spPr>
          <a:xfrm>
            <a:off x="899592" y="254258"/>
            <a:ext cx="918841" cy="1446550"/>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ccia in su 45"/>
          <p:cNvSpPr/>
          <p:nvPr/>
        </p:nvSpPr>
        <p:spPr>
          <a:xfrm>
            <a:off x="7812360" y="1124744"/>
            <a:ext cx="1152128" cy="5328592"/>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Pentagono 56"/>
          <p:cNvSpPr/>
          <p:nvPr/>
        </p:nvSpPr>
        <p:spPr>
          <a:xfrm>
            <a:off x="4427984" y="5589984"/>
            <a:ext cx="3672408" cy="432048"/>
          </a:xfrm>
          <a:prstGeom prst="homePlat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769568" y="764704"/>
            <a:ext cx="2209800" cy="609329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63688" y="3140968"/>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4676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610672" y="38100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705672"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45290" y="5103548"/>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490182" y="5134161"/>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101210" y="4119165"/>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502568" y="371703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38200" y="3988296"/>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104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4733056" y="3789040"/>
            <a:ext cx="2143200" cy="108012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5215091" y="4139788"/>
            <a:ext cx="1373133" cy="369332"/>
          </a:xfrm>
          <a:prstGeom prst="rect">
            <a:avLst/>
          </a:prstGeom>
          <a:noFill/>
        </p:spPr>
        <p:txBody>
          <a:bodyPr wrap="none">
            <a:spAutoFit/>
          </a:bodyPr>
          <a:lstStyle/>
          <a:p>
            <a:pPr>
              <a:defRPr/>
            </a:pPr>
            <a:r>
              <a:rPr lang="it-IT" b="1" dirty="0">
                <a:solidFill>
                  <a:srgbClr val="002060"/>
                </a:solidFill>
                <a:latin typeface="Times New Roman" pitchFamily="18" charset="0"/>
                <a:cs typeface="Times New Roman" pitchFamily="18" charset="0"/>
              </a:rPr>
              <a:t>DIASTOLE</a:t>
            </a:r>
            <a:endParaRPr lang="it-IT" b="1" dirty="0">
              <a:solidFill>
                <a:srgbClr val="002060"/>
              </a:solidFill>
            </a:endParaRPr>
          </a:p>
        </p:txBody>
      </p:sp>
      <p:sp>
        <p:nvSpPr>
          <p:cNvPr id="25" name="Ovale 24"/>
          <p:cNvSpPr/>
          <p:nvPr/>
        </p:nvSpPr>
        <p:spPr>
          <a:xfrm>
            <a:off x="2179712" y="3159224"/>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043609" y="3730352"/>
            <a:ext cx="2033736"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108721" y="4077072"/>
            <a:ext cx="2020887" cy="369332"/>
          </a:xfrm>
          <a:prstGeom prst="rect">
            <a:avLst/>
          </a:prstGeom>
          <a:noFill/>
        </p:spPr>
        <p:txBody>
          <a:bodyPr>
            <a:spAutoFit/>
          </a:bodyPr>
          <a:lstStyle/>
          <a:p>
            <a:pPr>
              <a:defRPr/>
            </a:pPr>
            <a:r>
              <a:rPr lang="it-IT" b="1" dirty="0" smtClean="0">
                <a:solidFill>
                  <a:srgbClr val="002060"/>
                </a:solidFill>
                <a:latin typeface="Times New Roman" pitchFamily="18" charset="0"/>
                <a:cs typeface="Times New Roman" pitchFamily="18" charset="0"/>
              </a:rPr>
              <a:t>           DIASTOLE</a:t>
            </a:r>
            <a:endParaRPr lang="it-IT" b="1" dirty="0">
              <a:solidFill>
                <a:srgbClr val="002060"/>
              </a:solidFill>
            </a:endParaRPr>
          </a:p>
        </p:txBody>
      </p:sp>
      <p:sp>
        <p:nvSpPr>
          <p:cNvPr id="31" name="Freccia in giù 30"/>
          <p:cNvSpPr/>
          <p:nvPr/>
        </p:nvSpPr>
        <p:spPr>
          <a:xfrm rot="10800000">
            <a:off x="3684712"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4770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0104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821554" y="6307168"/>
            <a:ext cx="657158" cy="27424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354388" y="6085284"/>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038464"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174368"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822440"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318384"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3858444" y="6085284"/>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210372" y="6301308"/>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030080" y="6273688"/>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3635896" y="836712"/>
            <a:ext cx="442750" cy="523220"/>
          </a:xfrm>
          <a:prstGeom prst="rect">
            <a:avLst/>
          </a:prstGeom>
          <a:solidFill>
            <a:srgbClr val="002060"/>
          </a:solidFill>
        </p:spPr>
        <p:txBody>
          <a:bodyPr wrap="none" rtlCol="0">
            <a:spAutoFit/>
          </a:bodyPr>
          <a:lstStyle/>
          <a:p>
            <a:r>
              <a:rPr lang="it-IT" dirty="0" smtClean="0">
                <a:solidFill>
                  <a:schemeClr val="bg1"/>
                </a:solidFill>
              </a:rPr>
              <a:t>R</a:t>
            </a:r>
            <a:r>
              <a:rPr lang="it-IT" sz="2800" dirty="0" smtClean="0">
                <a:solidFill>
                  <a:schemeClr val="bg1"/>
                </a:solidFill>
              </a:rPr>
              <a:t>1</a:t>
            </a:r>
            <a:endParaRPr lang="it-IT" dirty="0">
              <a:solidFill>
                <a:schemeClr val="bg1"/>
              </a:solidFill>
            </a:endParaRPr>
          </a:p>
        </p:txBody>
      </p:sp>
      <p:sp>
        <p:nvSpPr>
          <p:cNvPr id="41" name="CasellaDiTesto 40"/>
          <p:cNvSpPr txBox="1"/>
          <p:nvPr/>
        </p:nvSpPr>
        <p:spPr>
          <a:xfrm>
            <a:off x="8124830" y="1196752"/>
            <a:ext cx="479618" cy="461665"/>
          </a:xfrm>
          <a:prstGeom prst="rect">
            <a:avLst/>
          </a:prstGeom>
          <a:solidFill>
            <a:schemeClr val="accent2">
              <a:lumMod val="75000"/>
            </a:schemeClr>
          </a:solidFill>
        </p:spPr>
        <p:txBody>
          <a:bodyPr wrap="none" rtlCol="0">
            <a:spAutoFit/>
          </a:bodyPr>
          <a:lstStyle/>
          <a:p>
            <a:r>
              <a:rPr lang="it-IT" dirty="0" smtClean="0">
                <a:solidFill>
                  <a:schemeClr val="bg1"/>
                </a:solidFill>
              </a:rPr>
              <a:t>R</a:t>
            </a:r>
            <a:r>
              <a:rPr lang="it-IT" sz="2400" dirty="0" smtClean="0">
                <a:solidFill>
                  <a:schemeClr val="bg1"/>
                </a:solidFill>
              </a:rPr>
              <a:t>2</a:t>
            </a:r>
            <a:endParaRPr lang="it-IT" dirty="0">
              <a:solidFill>
                <a:schemeClr val="bg1"/>
              </a:solidFill>
            </a:endParaRPr>
          </a:p>
        </p:txBody>
      </p:sp>
      <p:sp>
        <p:nvSpPr>
          <p:cNvPr id="53" name="Luna 52"/>
          <p:cNvSpPr/>
          <p:nvPr/>
        </p:nvSpPr>
        <p:spPr>
          <a:xfrm rot="10800000">
            <a:off x="4427983" y="5589984"/>
            <a:ext cx="1008112"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Luna 53"/>
          <p:cNvSpPr/>
          <p:nvPr/>
        </p:nvSpPr>
        <p:spPr>
          <a:xfrm rot="10800000">
            <a:off x="4427983" y="5806008"/>
            <a:ext cx="1008113" cy="21602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0800000" flipV="1">
            <a:off x="4427983" y="5589984"/>
            <a:ext cx="756084" cy="1800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Luna 51"/>
          <p:cNvSpPr/>
          <p:nvPr/>
        </p:nvSpPr>
        <p:spPr>
          <a:xfrm rot="16200000">
            <a:off x="8297552"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Luna 55"/>
          <p:cNvSpPr/>
          <p:nvPr/>
        </p:nvSpPr>
        <p:spPr>
          <a:xfrm rot="10800000" flipV="1">
            <a:off x="4427983" y="5877271"/>
            <a:ext cx="792088" cy="1440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Luna 62"/>
          <p:cNvSpPr/>
          <p:nvPr/>
        </p:nvSpPr>
        <p:spPr>
          <a:xfrm rot="16200000">
            <a:off x="7937512"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Luna 65"/>
          <p:cNvSpPr/>
          <p:nvPr/>
        </p:nvSpPr>
        <p:spPr>
          <a:xfrm rot="16200000">
            <a:off x="8028384"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Luna 66"/>
          <p:cNvSpPr/>
          <p:nvPr/>
        </p:nvSpPr>
        <p:spPr>
          <a:xfrm rot="16200000">
            <a:off x="8316416"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Freccia in su 54"/>
          <p:cNvSpPr/>
          <p:nvPr/>
        </p:nvSpPr>
        <p:spPr>
          <a:xfrm>
            <a:off x="8316416" y="3068960"/>
            <a:ext cx="144016" cy="1080120"/>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Freccia in giù 57"/>
          <p:cNvSpPr/>
          <p:nvPr/>
        </p:nvSpPr>
        <p:spPr>
          <a:xfrm>
            <a:off x="8100392"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reccia in giù 61"/>
          <p:cNvSpPr/>
          <p:nvPr/>
        </p:nvSpPr>
        <p:spPr>
          <a:xfrm>
            <a:off x="8460432"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Freccia a sinistra 67"/>
          <p:cNvSpPr/>
          <p:nvPr/>
        </p:nvSpPr>
        <p:spPr>
          <a:xfrm>
            <a:off x="4283968" y="5733256"/>
            <a:ext cx="1440160" cy="144016"/>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p:cNvSpPr/>
          <p:nvPr/>
        </p:nvSpPr>
        <p:spPr>
          <a:xfrm>
            <a:off x="4427984" y="1916832"/>
            <a:ext cx="3672408" cy="3600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reccia a sinistra 69"/>
          <p:cNvSpPr/>
          <p:nvPr/>
        </p:nvSpPr>
        <p:spPr>
          <a:xfrm>
            <a:off x="4283968" y="1988840"/>
            <a:ext cx="1008112" cy="216024"/>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Luna 70"/>
          <p:cNvSpPr/>
          <p:nvPr/>
        </p:nvSpPr>
        <p:spPr>
          <a:xfrm rot="10800000">
            <a:off x="4427984" y="2204864"/>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Luna 71"/>
          <p:cNvSpPr/>
          <p:nvPr/>
        </p:nvSpPr>
        <p:spPr>
          <a:xfrm rot="10800000">
            <a:off x="4427984" y="1916832"/>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Luna 72"/>
          <p:cNvSpPr/>
          <p:nvPr/>
        </p:nvSpPr>
        <p:spPr>
          <a:xfrm rot="10800000">
            <a:off x="4499992" y="1916830"/>
            <a:ext cx="329952" cy="21602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Luna 73"/>
          <p:cNvSpPr/>
          <p:nvPr/>
        </p:nvSpPr>
        <p:spPr>
          <a:xfrm rot="10800000">
            <a:off x="4427984" y="2116087"/>
            <a:ext cx="401960" cy="16078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Freccia a destra 74"/>
          <p:cNvSpPr/>
          <p:nvPr/>
        </p:nvSpPr>
        <p:spPr>
          <a:xfrm>
            <a:off x="4283968" y="19888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Freccia a destra 75"/>
          <p:cNvSpPr/>
          <p:nvPr/>
        </p:nvSpPr>
        <p:spPr>
          <a:xfrm>
            <a:off x="4283968" y="21412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8.33333E-7 1.85185E-6 L 0.09253 -0.00625 " pathEditMode="relative" rAng="0" ptsTypes="AA">
                                      <p:cBhvr>
                                        <p:cTn id="6" dur="3000" fill="hold"/>
                                        <p:tgtEl>
                                          <p:spTgt spid="5"/>
                                        </p:tgtEl>
                                        <p:attrNameLst>
                                          <p:attrName>ppt_x</p:attrName>
                                          <p:attrName>ppt_y</p:attrName>
                                        </p:attrNameLst>
                                      </p:cBhvr>
                                      <p:rCtr x="46" y="-3"/>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right)">
                                      <p:cBhvr>
                                        <p:cTn id="30" dur="2000"/>
                                        <p:tgtEl>
                                          <p:spTgt spid="7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2000"/>
                                        <p:tgtEl>
                                          <p:spTgt spid="5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0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0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000"/>
                                        <p:tgtEl>
                                          <p:spTgt spid="53"/>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2000"/>
                                        <p:tgtEl>
                                          <p:spTgt spid="3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2000"/>
                                        <p:tgtEl>
                                          <p:spTgt spid="37"/>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20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par>
                                <p:cTn id="64" presetID="10" presetClass="entr" presetSubtype="0" fill="hold" grpId="3"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2000"/>
                                        <p:tgtEl>
                                          <p:spTgt spid="35"/>
                                        </p:tgtEl>
                                      </p:cBhvr>
                                    </p:animEffect>
                                  </p:childTnLst>
                                </p:cTn>
                              </p:par>
                              <p:par>
                                <p:cTn id="67" presetID="63" presetClass="path" presetSubtype="0" accel="50000" decel="50000" fill="hold" grpId="1" nodeType="withEffect">
                                  <p:stCondLst>
                                    <p:cond delay="0"/>
                                  </p:stCondLst>
                                  <p:childTnLst>
                                    <p:animMotion origin="layout" path="M 5E-6 1.48148E-6 L 0.14219 -0.00162 " pathEditMode="relative" rAng="0" ptsTypes="AA">
                                      <p:cBhvr>
                                        <p:cTn id="68" dur="3000" fill="hold"/>
                                        <p:tgtEl>
                                          <p:spTgt spid="64"/>
                                        </p:tgtEl>
                                        <p:attrNameLst>
                                          <p:attrName>ppt_x</p:attrName>
                                          <p:attrName>ppt_y</p:attrName>
                                        </p:attrNameLst>
                                      </p:cBhvr>
                                      <p:rCtr x="71" y="-1"/>
                                    </p:animMotion>
                                  </p:childTnLst>
                                </p:cTn>
                              </p:par>
                              <p:par>
                                <p:cTn id="69" presetID="35" presetClass="path" presetSubtype="0" accel="50000" decel="50000" fill="hold" grpId="1" nodeType="withEffect">
                                  <p:stCondLst>
                                    <p:cond delay="0"/>
                                  </p:stCondLst>
                                  <p:childTnLst>
                                    <p:animMotion origin="layout" path="M 1.11022E-16 -3.7037E-6 L -0.16875 -0.00023 " pathEditMode="relative" rAng="0" ptsTypes="AA">
                                      <p:cBhvr>
                                        <p:cTn id="70" dur="3000" fill="hold"/>
                                        <p:tgtEl>
                                          <p:spTgt spid="65"/>
                                        </p:tgtEl>
                                        <p:attrNameLst>
                                          <p:attrName>ppt_x</p:attrName>
                                          <p:attrName>ppt_y</p:attrName>
                                        </p:attrNameLst>
                                      </p:cBhvr>
                                      <p:rCtr x="-84" y="0"/>
                                    </p:animMotion>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childTnLst>
                                </p:cTn>
                              </p:par>
                            </p:childTnLst>
                          </p:cTn>
                        </p:par>
                        <p:par>
                          <p:cTn id="74" fill="hold">
                            <p:stCondLst>
                              <p:cond delay="3000"/>
                            </p:stCondLst>
                            <p:childTnLst>
                              <p:par>
                                <p:cTn id="75" presetID="10" presetClass="exit" presetSubtype="0" fill="hold" grpId="1" nodeType="after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9"/>
                                        </p:tgtEl>
                                      </p:cBhvr>
                                    </p:animEffect>
                                    <p:set>
                                      <p:cBhvr>
                                        <p:cTn id="80" dur="1" fill="hold">
                                          <p:stCondLst>
                                            <p:cond delay="1999"/>
                                          </p:stCondLst>
                                        </p:cTn>
                                        <p:tgtEl>
                                          <p:spTgt spid="9"/>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65"/>
                                        </p:tgtEl>
                                      </p:cBhvr>
                                    </p:animEffect>
                                    <p:set>
                                      <p:cBhvr>
                                        <p:cTn id="83" dur="1" fill="hold">
                                          <p:stCondLst>
                                            <p:cond delay="1999"/>
                                          </p:stCondLst>
                                        </p:cTn>
                                        <p:tgtEl>
                                          <p:spTgt spid="6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7"/>
                                        </p:tgtEl>
                                      </p:cBhvr>
                                    </p:animEffect>
                                    <p:set>
                                      <p:cBhvr>
                                        <p:cTn id="86" dur="1" fill="hold">
                                          <p:stCondLst>
                                            <p:cond delay="1999"/>
                                          </p:stCondLst>
                                        </p:cTn>
                                        <p:tgtEl>
                                          <p:spTgt spid="7"/>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000"/>
                                        <p:tgtEl>
                                          <p:spTgt spid="64"/>
                                        </p:tgtEl>
                                      </p:cBhvr>
                                    </p:animEffect>
                                    <p:set>
                                      <p:cBhvr>
                                        <p:cTn id="89" dur="1" fill="hold">
                                          <p:stCondLst>
                                            <p:cond delay="1999"/>
                                          </p:stCondLst>
                                        </p:cTn>
                                        <p:tgtEl>
                                          <p:spTgt spid="6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5"/>
                                        </p:tgtEl>
                                      </p:cBhvr>
                                    </p:animEffect>
                                    <p:set>
                                      <p:cBhvr>
                                        <p:cTn id="92" dur="1" fill="hold">
                                          <p:stCondLst>
                                            <p:cond delay="1999"/>
                                          </p:stCondLst>
                                        </p:cTn>
                                        <p:tgtEl>
                                          <p:spTgt spid="5"/>
                                        </p:tgtEl>
                                        <p:attrNameLst>
                                          <p:attrName>style.visibility</p:attrName>
                                        </p:attrNameLst>
                                      </p:cBhvr>
                                      <p:to>
                                        <p:strVal val="hidden"/>
                                      </p:to>
                                    </p:set>
                                  </p:childTnLst>
                                </p:cTn>
                              </p:par>
                              <p:par>
                                <p:cTn id="93" presetID="22" presetClass="entr" presetSubtype="1"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up)">
                                      <p:cBhvr>
                                        <p:cTn id="95" dur="2000"/>
                                        <p:tgtEl>
                                          <p:spTgt spid="5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up)">
                                      <p:cBhvr>
                                        <p:cTn id="101" dur="2000"/>
                                        <p:tgtEl>
                                          <p:spTgt spid="6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63" presetClass="path" presetSubtype="0" accel="50000" decel="50000" fill="hold" grpId="1" nodeType="withEffect">
                                  <p:stCondLst>
                                    <p:cond delay="0"/>
                                  </p:stCondLst>
                                  <p:childTnLst>
                                    <p:animMotion origin="layout" path="M -0.00625 -3.33333E-6 L 0.05417 0.00023 " pathEditMode="relative" rAng="0" ptsTypes="AA">
                                      <p:cBhvr>
                                        <p:cTn id="106" dur="3000" fill="hold"/>
                                        <p:tgtEl>
                                          <p:spTgt spid="24"/>
                                        </p:tgtEl>
                                        <p:attrNameLst>
                                          <p:attrName>ppt_x</p:attrName>
                                          <p:attrName>ppt_y</p:attrName>
                                        </p:attrNameLst>
                                      </p:cBhvr>
                                      <p:rCtr x="30" y="0"/>
                                    </p:animMotion>
                                  </p:childTnLst>
                                </p:cTn>
                              </p:par>
                              <p:par>
                                <p:cTn id="107" presetID="10"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000"/>
                                        <p:tgtEl>
                                          <p:spTgt spid="5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20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left)">
                                      <p:cBhvr>
                                        <p:cTn id="118" dur="2000"/>
                                        <p:tgtEl>
                                          <p:spTgt spid="75"/>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left)">
                                      <p:cBhvr>
                                        <p:cTn id="121" dur="2000"/>
                                        <p:tgtEl>
                                          <p:spTgt spid="7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3000"/>
                                        <p:tgtEl>
                                          <p:spTgt spid="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2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2000"/>
                                        <p:tgtEl>
                                          <p:spTgt spid="74"/>
                                        </p:tgtEl>
                                      </p:cBhvr>
                                    </p:animEffect>
                                  </p:childTnLst>
                                </p:cTn>
                              </p:par>
                              <p:par>
                                <p:cTn id="131" presetID="10" presetClass="exit" presetSubtype="0" fill="hold" grpId="1" nodeType="withEffect">
                                  <p:stCondLst>
                                    <p:cond delay="0"/>
                                  </p:stCondLst>
                                  <p:childTnLst>
                                    <p:animEffect transition="out" filter="fade">
                                      <p:cBhvr>
                                        <p:cTn id="132" dur="2000"/>
                                        <p:tgtEl>
                                          <p:spTgt spid="72"/>
                                        </p:tgtEl>
                                      </p:cBhvr>
                                    </p:animEffect>
                                    <p:set>
                                      <p:cBhvr>
                                        <p:cTn id="133" dur="1" fill="hold">
                                          <p:stCondLst>
                                            <p:cond delay="1999"/>
                                          </p:stCondLst>
                                        </p:cTn>
                                        <p:tgtEl>
                                          <p:spTgt spid="7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71"/>
                                        </p:tgtEl>
                                      </p:cBhvr>
                                    </p:animEffect>
                                    <p:set>
                                      <p:cBhvr>
                                        <p:cTn id="136" dur="1" fill="hold">
                                          <p:stCondLst>
                                            <p:cond delay="1999"/>
                                          </p:stCondLst>
                                        </p:cTn>
                                        <p:tgtEl>
                                          <p:spTgt spid="71"/>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fade">
                                      <p:cBhvr>
                                        <p:cTn id="139" dur="20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2000"/>
                                        <p:tgtEl>
                                          <p:spTgt spid="66"/>
                                        </p:tgtEl>
                                      </p:cBhvr>
                                    </p:animEffect>
                                  </p:childTnLst>
                                </p:cTn>
                              </p:par>
                              <p:par>
                                <p:cTn id="143" presetID="10" presetClass="exit" presetSubtype="0" fill="hold" grpId="1" nodeType="withEffect">
                                  <p:stCondLst>
                                    <p:cond delay="0"/>
                                  </p:stCondLst>
                                  <p:childTnLst>
                                    <p:animEffect transition="out" filter="fade">
                                      <p:cBhvr>
                                        <p:cTn id="144" dur="2000"/>
                                        <p:tgtEl>
                                          <p:spTgt spid="70"/>
                                        </p:tgtEl>
                                      </p:cBhvr>
                                    </p:animEffect>
                                    <p:set>
                                      <p:cBhvr>
                                        <p:cTn id="145" dur="1" fill="hold">
                                          <p:stCondLst>
                                            <p:cond delay="1999"/>
                                          </p:stCondLst>
                                        </p:cTn>
                                        <p:tgtEl>
                                          <p:spTgt spid="70"/>
                                        </p:tgtEl>
                                        <p:attrNameLst>
                                          <p:attrName>style.visibility</p:attrName>
                                        </p:attrNameLst>
                                      </p:cBhvr>
                                      <p:to>
                                        <p:strVal val="hidden"/>
                                      </p:to>
                                    </p:set>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xit" presetSubtype="0" fill="hold" grpId="1" nodeType="withEffect">
                                  <p:stCondLst>
                                    <p:cond delay="0"/>
                                  </p:stCondLst>
                                  <p:childTnLst>
                                    <p:animEffect transition="out" filter="fade">
                                      <p:cBhvr>
                                        <p:cTn id="151" dur="2000"/>
                                        <p:tgtEl>
                                          <p:spTgt spid="55"/>
                                        </p:tgtEl>
                                      </p:cBhvr>
                                    </p:animEffect>
                                    <p:set>
                                      <p:cBhvr>
                                        <p:cTn id="152" dur="1" fill="hold">
                                          <p:stCondLst>
                                            <p:cond delay="1999"/>
                                          </p:stCondLst>
                                        </p:cTn>
                                        <p:tgtEl>
                                          <p:spTgt spid="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63"/>
                                        </p:tgtEl>
                                      </p:cBhvr>
                                    </p:animEffect>
                                    <p:set>
                                      <p:cBhvr>
                                        <p:cTn id="155" dur="1" fill="hold">
                                          <p:stCondLst>
                                            <p:cond delay="1999"/>
                                          </p:stCondLst>
                                        </p:cTn>
                                        <p:tgtEl>
                                          <p:spTgt spid="63"/>
                                        </p:tgtEl>
                                        <p:attrNameLst>
                                          <p:attrName>style.visibility</p:attrName>
                                        </p:attrNameLst>
                                      </p:cBhvr>
                                      <p:to>
                                        <p:strVal val="hidden"/>
                                      </p:to>
                                    </p:set>
                                  </p:childTnLst>
                                </p:cTn>
                              </p:par>
                              <p:par>
                                <p:cTn id="156" presetID="22" presetClass="entr" presetSubtype="2"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right)">
                                      <p:cBhvr>
                                        <p:cTn id="158" dur="2000"/>
                                        <p:tgtEl>
                                          <p:spTgt spid="6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3000"/>
                                        <p:tgtEl>
                                          <p:spTgt spid="2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
                                        </p:tgtEl>
                                        <p:attrNameLst>
                                          <p:attrName>style.visibility</p:attrName>
                                        </p:attrNameLst>
                                      </p:cBhvr>
                                      <p:to>
                                        <p:strVal val="visible"/>
                                      </p:to>
                                    </p:set>
                                    <p:animEffect transition="in" filter="fade">
                                      <p:cBhvr>
                                        <p:cTn id="164" dur="500"/>
                                        <p:tgtEl>
                                          <p:spTgt spid="25"/>
                                        </p:tgtEl>
                                      </p:cBhvr>
                                    </p:animEffect>
                                  </p:childTnLst>
                                </p:cTn>
                              </p:par>
                              <p:par>
                                <p:cTn id="165" presetID="35" presetClass="path" presetSubtype="0" accel="50000" decel="50000" fill="hold" grpId="1" nodeType="withEffect">
                                  <p:stCondLst>
                                    <p:cond delay="0"/>
                                  </p:stCondLst>
                                  <p:childTnLst>
                                    <p:animMotion origin="layout" path="M 0.01649 0.00602 L -0.07813 0.00602 " pathEditMode="relative" rAng="0" ptsTypes="AA">
                                      <p:cBhvr>
                                        <p:cTn id="166" dur="3000" fill="hold"/>
                                        <p:tgtEl>
                                          <p:spTgt spid="29"/>
                                        </p:tgtEl>
                                        <p:attrNameLst>
                                          <p:attrName>ppt_x</p:attrName>
                                          <p:attrName>ppt_y</p:attrName>
                                        </p:attrNameLst>
                                      </p:cBhvr>
                                      <p:rCtr x="-47" y="0"/>
                                    </p:animMotion>
                                  </p:childTnLst>
                                </p:cTn>
                              </p:par>
                              <p:par>
                                <p:cTn id="167" presetID="10" presetClass="exit" presetSubtype="0" fill="hold" grpId="0" nodeType="withEffect">
                                  <p:stCondLst>
                                    <p:cond delay="0"/>
                                  </p:stCondLst>
                                  <p:childTnLst>
                                    <p:animEffect transition="out" filter="fade">
                                      <p:cBhvr>
                                        <p:cTn id="168" dur="2000"/>
                                        <p:tgtEl>
                                          <p:spTgt spid="43"/>
                                        </p:tgtEl>
                                      </p:cBhvr>
                                    </p:animEffect>
                                    <p:set>
                                      <p:cBhvr>
                                        <p:cTn id="169" dur="1" fill="hold">
                                          <p:stCondLst>
                                            <p:cond delay="1999"/>
                                          </p:stCondLst>
                                        </p:cTn>
                                        <p:tgtEl>
                                          <p:spTgt spid="43"/>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2000"/>
                                        <p:tgtEl>
                                          <p:spTgt spid="53"/>
                                        </p:tgtEl>
                                      </p:cBhvr>
                                    </p:animEffect>
                                    <p:set>
                                      <p:cBhvr>
                                        <p:cTn id="172" dur="1" fill="hold">
                                          <p:stCondLst>
                                            <p:cond delay="1999"/>
                                          </p:stCondLst>
                                        </p:cTn>
                                        <p:tgtEl>
                                          <p:spTgt spid="53"/>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2000"/>
                                        <p:tgtEl>
                                          <p:spTgt spid="54"/>
                                        </p:tgtEl>
                                      </p:cBhvr>
                                    </p:animEffect>
                                    <p:set>
                                      <p:cBhvr>
                                        <p:cTn id="175" dur="1" fill="hold">
                                          <p:stCondLst>
                                            <p:cond delay="1999"/>
                                          </p:stCondLst>
                                        </p:cTn>
                                        <p:tgtEl>
                                          <p:spTgt spid="54"/>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2000"/>
                                        <p:tgtEl>
                                          <p:spTgt spid="38"/>
                                        </p:tgtEl>
                                      </p:cBhvr>
                                    </p:animEffect>
                                    <p:set>
                                      <p:cBhvr>
                                        <p:cTn id="178" dur="1" fill="hold">
                                          <p:stCondLst>
                                            <p:cond delay="1999"/>
                                          </p:stCondLst>
                                        </p:cTn>
                                        <p:tgtEl>
                                          <p:spTgt spid="38"/>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2000"/>
                                        <p:tgtEl>
                                          <p:spTgt spid="37"/>
                                        </p:tgtEl>
                                      </p:cBhvr>
                                    </p:animEffect>
                                    <p:set>
                                      <p:cBhvr>
                                        <p:cTn id="181" dur="1" fill="hold">
                                          <p:stCondLst>
                                            <p:cond delay="1999"/>
                                          </p:stCondLst>
                                        </p:cTn>
                                        <p:tgtEl>
                                          <p:spTgt spid="37"/>
                                        </p:tgtEl>
                                        <p:attrNameLst>
                                          <p:attrName>style.visibility</p:attrName>
                                        </p:attrNameLst>
                                      </p:cBhvr>
                                      <p:to>
                                        <p:strVal val="hidden"/>
                                      </p:to>
                                    </p:set>
                                  </p:childTnLst>
                                </p:cTn>
                              </p:par>
                              <p:par>
                                <p:cTn id="182" presetID="10" presetClass="entr" presetSubtype="0" fill="hold" grpId="1" nodeType="withEffect">
                                  <p:stCondLst>
                                    <p:cond delay="0"/>
                                  </p:stCondLst>
                                  <p:childTnLst>
                                    <p:set>
                                      <p:cBhvr>
                                        <p:cTn id="183" dur="1" fill="hold">
                                          <p:stCondLst>
                                            <p:cond delay="0"/>
                                          </p:stCondLst>
                                        </p:cTn>
                                        <p:tgtEl>
                                          <p:spTgt spid="44"/>
                                        </p:tgtEl>
                                        <p:attrNameLst>
                                          <p:attrName>style.visibility</p:attrName>
                                        </p:attrNameLst>
                                      </p:cBhvr>
                                      <p:to>
                                        <p:strVal val="visible"/>
                                      </p:to>
                                    </p:set>
                                    <p:animEffect transition="in" filter="fade">
                                      <p:cBhvr>
                                        <p:cTn id="184" dur="2000"/>
                                        <p:tgtEl>
                                          <p:spTgt spid="44"/>
                                        </p:tgtEl>
                                      </p:cBhvr>
                                    </p:animEffect>
                                  </p:childTnLst>
                                </p:cTn>
                              </p:par>
                              <p:par>
                                <p:cTn id="185" presetID="10" presetClass="exit" presetSubtype="0" fill="hold" grpId="2" nodeType="withEffect">
                                  <p:stCondLst>
                                    <p:cond delay="0"/>
                                  </p:stCondLst>
                                  <p:childTnLst>
                                    <p:animEffect transition="out" filter="fade">
                                      <p:cBhvr>
                                        <p:cTn id="186" dur="2000"/>
                                        <p:tgtEl>
                                          <p:spTgt spid="35"/>
                                        </p:tgtEl>
                                      </p:cBhvr>
                                    </p:animEffect>
                                    <p:set>
                                      <p:cBhvr>
                                        <p:cTn id="187" dur="1" fill="hold">
                                          <p:stCondLst>
                                            <p:cond delay="1999"/>
                                          </p:stCondLst>
                                        </p:cTn>
                                        <p:tgtEl>
                                          <p:spTgt spid="35"/>
                                        </p:tgtEl>
                                        <p:attrNameLst>
                                          <p:attrName>style.visibility</p:attrName>
                                        </p:attrNameLst>
                                      </p:cBhvr>
                                      <p:to>
                                        <p:strVal val="hidden"/>
                                      </p:to>
                                    </p:set>
                                  </p:childTnLst>
                                </p:cTn>
                              </p:par>
                              <p:par>
                                <p:cTn id="188" presetID="35" presetClass="path" presetSubtype="0" accel="50000" decel="50000" fill="hold" grpId="1" nodeType="withEffect">
                                  <p:stCondLst>
                                    <p:cond delay="0"/>
                                  </p:stCondLst>
                                  <p:childTnLst>
                                    <p:animMotion origin="layout" path="M 0.10938 0.00416 L -0.04826 0.00416 " pathEditMode="relative" rAng="0" ptsTypes="AA">
                                      <p:cBhvr>
                                        <p:cTn id="189" dur="3000" fill="hold"/>
                                        <p:tgtEl>
                                          <p:spTgt spid="27"/>
                                        </p:tgtEl>
                                        <p:attrNameLst>
                                          <p:attrName>ppt_x</p:attrName>
                                          <p:attrName>ppt_y</p:attrName>
                                        </p:attrNameLst>
                                      </p:cBhvr>
                                      <p:rCtr x="-79" y="0"/>
                                    </p:animMotion>
                                  </p:childTnLst>
                                </p:cTn>
                              </p:par>
                              <p:par>
                                <p:cTn id="190" presetID="35" presetClass="path" presetSubtype="0" accel="50000" decel="50000" fill="hold" grpId="1" nodeType="withEffect">
                                  <p:stCondLst>
                                    <p:cond delay="0"/>
                                  </p:stCondLst>
                                  <p:childTnLst>
                                    <p:animMotion origin="layout" path="M -0.00104 -2.22222E-6 L -0.06388 -0.00023 " pathEditMode="relative" rAng="0" ptsTypes="AA">
                                      <p:cBhvr>
                                        <p:cTn id="191" dur="3000" fill="hold"/>
                                        <p:tgtEl>
                                          <p:spTgt spid="25"/>
                                        </p:tgtEl>
                                        <p:attrNameLst>
                                          <p:attrName>ppt_x</p:attrName>
                                          <p:attrName>ppt_y</p:attrName>
                                        </p:attrNameLst>
                                      </p:cBhvr>
                                      <p:rCtr x="-31" y="0"/>
                                    </p:animMotion>
                                  </p:childTnLst>
                                </p:cTn>
                              </p:par>
                              <p:par>
                                <p:cTn id="192" presetID="10" presetClass="entr" presetSubtype="0" fill="hold" grpId="0" nodeType="with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fade">
                                      <p:cBhvr>
                                        <p:cTn id="194" dur="2000"/>
                                        <p:tgtEl>
                                          <p:spTgt spid="4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9"/>
                                        </p:tgtEl>
                                        <p:attrNameLst>
                                          <p:attrName>style.visibility</p:attrName>
                                        </p:attrNameLst>
                                      </p:cBhvr>
                                      <p:to>
                                        <p:strVal val="visible"/>
                                      </p:to>
                                    </p:set>
                                    <p:animEffect transition="in" filter="fade">
                                      <p:cBhvr>
                                        <p:cTn id="197" dur="2000"/>
                                        <p:tgtEl>
                                          <p:spTgt spid="3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4"/>
                                        </p:tgtEl>
                                        <p:attrNameLst>
                                          <p:attrName>style.visibility</p:attrName>
                                        </p:attrNameLst>
                                      </p:cBhvr>
                                      <p:to>
                                        <p:strVal val="visible"/>
                                      </p:to>
                                    </p:set>
                                    <p:animEffect transition="in" filter="fade">
                                      <p:cBhvr>
                                        <p:cTn id="200" dur="2000"/>
                                        <p:tgtEl>
                                          <p:spTgt spid="4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Effect transition="in" filter="fade">
                                      <p:cBhvr>
                                        <p:cTn id="203" dur="2000"/>
                                        <p:tgtEl>
                                          <p:spTgt spid="45"/>
                                        </p:tgtEl>
                                      </p:cBhvr>
                                    </p:animEffect>
                                  </p:childTnLst>
                                </p:cTn>
                              </p:par>
                              <p:par>
                                <p:cTn id="204" presetID="10" presetClass="exit" presetSubtype="0" fill="hold" grpId="1" nodeType="withEffect">
                                  <p:stCondLst>
                                    <p:cond delay="0"/>
                                  </p:stCondLst>
                                  <p:childTnLst>
                                    <p:animEffect transition="out" filter="fade">
                                      <p:cBhvr>
                                        <p:cTn id="205" dur="1000"/>
                                        <p:tgtEl>
                                          <p:spTgt spid="61"/>
                                        </p:tgtEl>
                                      </p:cBhvr>
                                    </p:animEffect>
                                    <p:set>
                                      <p:cBhvr>
                                        <p:cTn id="206" dur="1" fill="hold">
                                          <p:stCondLst>
                                            <p:cond delay="999"/>
                                          </p:stCondLst>
                                        </p:cTn>
                                        <p:tgtEl>
                                          <p:spTgt spid="61"/>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1000"/>
                                        <p:tgtEl>
                                          <p:spTgt spid="59"/>
                                        </p:tgtEl>
                                      </p:cBhvr>
                                    </p:animEffect>
                                    <p:set>
                                      <p:cBhvr>
                                        <p:cTn id="209" dur="1" fill="hold">
                                          <p:stCondLst>
                                            <p:cond delay="999"/>
                                          </p:stCondLst>
                                        </p:cTn>
                                        <p:tgtEl>
                                          <p:spTgt spid="59"/>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1000"/>
                                        <p:tgtEl>
                                          <p:spTgt spid="10"/>
                                        </p:tgtEl>
                                      </p:cBhvr>
                                    </p:animEffect>
                                    <p:set>
                                      <p:cBhvr>
                                        <p:cTn id="212" dur="1" fill="hold">
                                          <p:stCondLst>
                                            <p:cond delay="999"/>
                                          </p:stCondLst>
                                        </p:cTn>
                                        <p:tgtEl>
                                          <p:spTgt spid="10"/>
                                        </p:tgtEl>
                                        <p:attrNameLst>
                                          <p:attrName>style.visibility</p:attrName>
                                        </p:attrNameLst>
                                      </p:cBhvr>
                                      <p:to>
                                        <p:strVal val="hidden"/>
                                      </p:to>
                                    </p:set>
                                  </p:childTnLst>
                                </p:cTn>
                              </p:par>
                              <p:par>
                                <p:cTn id="213" presetID="22" presetClass="entr" presetSubtype="1" fill="hold" grpId="0" nodeType="withEffect">
                                  <p:stCondLst>
                                    <p:cond delay="0"/>
                                  </p:stCondLst>
                                  <p:childTnLst>
                                    <p:set>
                                      <p:cBhvr>
                                        <p:cTn id="214" dur="1" fill="hold">
                                          <p:stCondLst>
                                            <p:cond delay="0"/>
                                          </p:stCondLst>
                                        </p:cTn>
                                        <p:tgtEl>
                                          <p:spTgt spid="33"/>
                                        </p:tgtEl>
                                        <p:attrNameLst>
                                          <p:attrName>style.visibility</p:attrName>
                                        </p:attrNameLst>
                                      </p:cBhvr>
                                      <p:to>
                                        <p:strVal val="visible"/>
                                      </p:to>
                                    </p:set>
                                    <p:animEffect transition="in" filter="wipe(up)">
                                      <p:cBhvr>
                                        <p:cTn id="215" dur="2000"/>
                                        <p:tgtEl>
                                          <p:spTgt spid="33"/>
                                        </p:tgtEl>
                                      </p:cBhvr>
                                    </p:animEffect>
                                  </p:childTnLst>
                                </p:cTn>
                              </p:par>
                              <p:par>
                                <p:cTn id="216" presetID="22" presetClass="entr" presetSubtype="4" fill="hold" grpId="0" nodeType="withEffect">
                                  <p:stCondLst>
                                    <p:cond delay="0"/>
                                  </p:stCondLst>
                                  <p:childTnLst>
                                    <p:set>
                                      <p:cBhvr>
                                        <p:cTn id="217" dur="1" fill="hold">
                                          <p:stCondLst>
                                            <p:cond delay="0"/>
                                          </p:stCondLst>
                                        </p:cTn>
                                        <p:tgtEl>
                                          <p:spTgt spid="31"/>
                                        </p:tgtEl>
                                        <p:attrNameLst>
                                          <p:attrName>style.visibility</p:attrName>
                                        </p:attrNameLst>
                                      </p:cBhvr>
                                      <p:to>
                                        <p:strVal val="visible"/>
                                      </p:to>
                                    </p:set>
                                    <p:animEffect transition="in" filter="wipe(down)">
                                      <p:cBhvr>
                                        <p:cTn id="218" dur="2000"/>
                                        <p:tgtEl>
                                          <p:spTgt spid="31"/>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30"/>
                                        </p:tgtEl>
                                        <p:attrNameLst>
                                          <p:attrName>style.visibility</p:attrName>
                                        </p:attrNameLst>
                                      </p:cBhvr>
                                      <p:to>
                                        <p:strVal val="visible"/>
                                      </p:to>
                                    </p:set>
                                    <p:animEffect transition="in" filter="wipe(down)">
                                      <p:cBhvr>
                                        <p:cTn id="221" dur="2000"/>
                                        <p:tgtEl>
                                          <p:spTgt spid="30"/>
                                        </p:tgtEl>
                                      </p:cBhvr>
                                    </p:animEffect>
                                  </p:childTnLst>
                                </p:cTn>
                              </p:par>
                              <p:par>
                                <p:cTn id="222" presetID="22" presetClass="entr" presetSubtype="1" fill="hold" grpId="0" nodeType="withEffect">
                                  <p:stCondLst>
                                    <p:cond delay="0"/>
                                  </p:stCondLst>
                                  <p:childTnLst>
                                    <p:set>
                                      <p:cBhvr>
                                        <p:cTn id="223" dur="1" fill="hold">
                                          <p:stCondLst>
                                            <p:cond delay="0"/>
                                          </p:stCondLst>
                                        </p:cTn>
                                        <p:tgtEl>
                                          <p:spTgt spid="32"/>
                                        </p:tgtEl>
                                        <p:attrNameLst>
                                          <p:attrName>style.visibility</p:attrName>
                                        </p:attrNameLst>
                                      </p:cBhvr>
                                      <p:to>
                                        <p:strVal val="visible"/>
                                      </p:to>
                                    </p:set>
                                    <p:animEffect transition="in" filter="wipe(up)">
                                      <p:cBhvr>
                                        <p:cTn id="224" dur="2000"/>
                                        <p:tgtEl>
                                          <p:spTgt spid="32"/>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8"/>
                                        </p:tgtEl>
                                        <p:attrNameLst>
                                          <p:attrName>style.visibility</p:attrName>
                                        </p:attrNameLst>
                                      </p:cBhvr>
                                      <p:to>
                                        <p:strVal val="visible"/>
                                      </p:to>
                                    </p:set>
                                    <p:animEffect transition="in" filter="fade">
                                      <p:cBhvr>
                                        <p:cTn id="227" dur="2000"/>
                                        <p:tgtEl>
                                          <p:spTgt spid="3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7"/>
                                        </p:tgtEl>
                                        <p:attrNameLst>
                                          <p:attrName>style.visibility</p:attrName>
                                        </p:attrNameLst>
                                      </p:cBhvr>
                                      <p:to>
                                        <p:strVal val="visible"/>
                                      </p:to>
                                    </p:set>
                                    <p:animEffect transition="in" filter="fade">
                                      <p:cBhvr>
                                        <p:cTn id="230" dur="2000"/>
                                        <p:tgtEl>
                                          <p:spTgt spid="37"/>
                                        </p:tgtEl>
                                      </p:cBhvr>
                                    </p:animEffect>
                                  </p:childTnLst>
                                </p:cTn>
                              </p:par>
                              <p:par>
                                <p:cTn id="231" presetID="10" presetClass="exit" presetSubtype="0" fill="hold" grpId="1" nodeType="withEffect">
                                  <p:stCondLst>
                                    <p:cond delay="0"/>
                                  </p:stCondLst>
                                  <p:childTnLst>
                                    <p:animEffect transition="out" filter="fade">
                                      <p:cBhvr>
                                        <p:cTn id="232" dur="2000"/>
                                        <p:tgtEl>
                                          <p:spTgt spid="52"/>
                                        </p:tgtEl>
                                      </p:cBhvr>
                                    </p:animEffect>
                                    <p:set>
                                      <p:cBhvr>
                                        <p:cTn id="233"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5" grpId="0" animBg="1"/>
      <p:bldP spid="35" grpId="1" animBg="1"/>
      <p:bldP spid="35" grpId="2" animBg="1"/>
      <p:bldP spid="35" grpId="3"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4" grpId="0" animBg="1"/>
      <p:bldP spid="44" grpId="1" animBg="1"/>
      <p:bldP spid="45" grpId="0" animBg="1"/>
      <p:bldP spid="53" grpId="0" animBg="1"/>
      <p:bldP spid="53" grpId="1" animBg="1"/>
      <p:bldP spid="54" grpId="0" animBg="1"/>
      <p:bldP spid="54" grpId="1" animBg="1"/>
      <p:bldP spid="51" grpId="0" animBg="1"/>
      <p:bldP spid="52" grpId="0" animBg="1"/>
      <p:bldP spid="52" grpId="1" animBg="1"/>
      <p:bldP spid="56" grpId="0" animBg="1"/>
      <p:bldP spid="63" grpId="0" animBg="1"/>
      <p:bldP spid="63" grpId="1" animBg="1"/>
      <p:bldP spid="66" grpId="0" animBg="1"/>
      <p:bldP spid="67" grpId="0" animBg="1"/>
      <p:bldP spid="55" grpId="0" animBg="1"/>
      <p:bldP spid="55" grpId="1" animBg="1"/>
      <p:bldP spid="58" grpId="0" animBg="1"/>
      <p:bldP spid="62" grpId="0" animBg="1"/>
      <p:bldP spid="68" grpId="0" animBg="1"/>
      <p:bldP spid="70" grpId="0" animBg="1"/>
      <p:bldP spid="70" grpId="1" animBg="1"/>
      <p:bldP spid="71" grpId="0" animBg="1"/>
      <p:bldP spid="71" grpId="1" animBg="1"/>
      <p:bldP spid="72" grpId="0" animBg="1"/>
      <p:bldP spid="72" grpId="1" animBg="1"/>
      <p:bldP spid="73" grpId="0" animBg="1"/>
      <p:bldP spid="74" grpId="0" animBg="1"/>
      <p:bldP spid="75" grpId="0" animBg="1"/>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ccia in su 45"/>
          <p:cNvSpPr/>
          <p:nvPr/>
        </p:nvSpPr>
        <p:spPr>
          <a:xfrm>
            <a:off x="7812360" y="1124744"/>
            <a:ext cx="1152128" cy="5328592"/>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Pentagono 56"/>
          <p:cNvSpPr/>
          <p:nvPr/>
        </p:nvSpPr>
        <p:spPr>
          <a:xfrm>
            <a:off x="4427984" y="5589984"/>
            <a:ext cx="3672408" cy="432048"/>
          </a:xfrm>
          <a:prstGeom prst="homePlat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769568" y="764704"/>
            <a:ext cx="2209800" cy="609329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63688" y="3140968"/>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4676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610672" y="38100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705672"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45290" y="5103548"/>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490182" y="5134161"/>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101210" y="4119165"/>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502568" y="371703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38200" y="3988296"/>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104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4733056" y="3789040"/>
            <a:ext cx="2143200" cy="108012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5215091" y="4139788"/>
            <a:ext cx="1373133" cy="369332"/>
          </a:xfrm>
          <a:prstGeom prst="rect">
            <a:avLst/>
          </a:prstGeom>
          <a:noFill/>
        </p:spPr>
        <p:txBody>
          <a:bodyPr wrap="none">
            <a:spAutoFit/>
          </a:bodyPr>
          <a:lstStyle/>
          <a:p>
            <a:pPr>
              <a:defRPr/>
            </a:pPr>
            <a:r>
              <a:rPr lang="it-IT" b="1" dirty="0">
                <a:solidFill>
                  <a:srgbClr val="002060"/>
                </a:solidFill>
                <a:latin typeface="Times New Roman" pitchFamily="18" charset="0"/>
                <a:cs typeface="Times New Roman" pitchFamily="18" charset="0"/>
              </a:rPr>
              <a:t>DIASTOLE</a:t>
            </a:r>
            <a:endParaRPr lang="it-IT" b="1" dirty="0">
              <a:solidFill>
                <a:srgbClr val="002060"/>
              </a:solidFill>
            </a:endParaRPr>
          </a:p>
        </p:txBody>
      </p:sp>
      <p:sp>
        <p:nvSpPr>
          <p:cNvPr id="25" name="Ovale 24"/>
          <p:cNvSpPr/>
          <p:nvPr/>
        </p:nvSpPr>
        <p:spPr>
          <a:xfrm>
            <a:off x="2179712" y="3159224"/>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043609" y="3717032"/>
            <a:ext cx="2033736"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108721" y="4077072"/>
            <a:ext cx="2020887" cy="369332"/>
          </a:xfrm>
          <a:prstGeom prst="rect">
            <a:avLst/>
          </a:prstGeom>
          <a:noFill/>
        </p:spPr>
        <p:txBody>
          <a:bodyPr>
            <a:spAutoFit/>
          </a:bodyPr>
          <a:lstStyle/>
          <a:p>
            <a:pPr>
              <a:defRPr/>
            </a:pPr>
            <a:r>
              <a:rPr lang="it-IT" b="1" dirty="0" smtClean="0">
                <a:solidFill>
                  <a:srgbClr val="002060"/>
                </a:solidFill>
                <a:latin typeface="Times New Roman" pitchFamily="18" charset="0"/>
                <a:cs typeface="Times New Roman" pitchFamily="18" charset="0"/>
              </a:rPr>
              <a:t>           DIASTOLE</a:t>
            </a:r>
            <a:endParaRPr lang="it-IT" b="1" dirty="0">
              <a:solidFill>
                <a:srgbClr val="002060"/>
              </a:solidFill>
            </a:endParaRPr>
          </a:p>
        </p:txBody>
      </p:sp>
      <p:sp>
        <p:nvSpPr>
          <p:cNvPr id="31" name="Freccia in giù 30"/>
          <p:cNvSpPr/>
          <p:nvPr/>
        </p:nvSpPr>
        <p:spPr>
          <a:xfrm rot="10800000">
            <a:off x="3684712"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4770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0104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821554" y="6307168"/>
            <a:ext cx="657158" cy="27424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354388" y="6085284"/>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038464"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174368"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822440"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318384"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3858444" y="6085284"/>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210372" y="6301308"/>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030080" y="6273688"/>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3635896" y="836712"/>
            <a:ext cx="442750" cy="523220"/>
          </a:xfrm>
          <a:prstGeom prst="rect">
            <a:avLst/>
          </a:prstGeom>
          <a:solidFill>
            <a:srgbClr val="002060"/>
          </a:solidFill>
        </p:spPr>
        <p:txBody>
          <a:bodyPr wrap="none" rtlCol="0">
            <a:spAutoFit/>
          </a:bodyPr>
          <a:lstStyle/>
          <a:p>
            <a:r>
              <a:rPr lang="it-IT" dirty="0" smtClean="0">
                <a:solidFill>
                  <a:schemeClr val="bg1"/>
                </a:solidFill>
              </a:rPr>
              <a:t>R</a:t>
            </a:r>
            <a:r>
              <a:rPr lang="it-IT" sz="2800" dirty="0" smtClean="0">
                <a:solidFill>
                  <a:schemeClr val="bg1"/>
                </a:solidFill>
              </a:rPr>
              <a:t>1</a:t>
            </a:r>
            <a:endParaRPr lang="it-IT" dirty="0">
              <a:solidFill>
                <a:schemeClr val="bg1"/>
              </a:solidFill>
            </a:endParaRPr>
          </a:p>
        </p:txBody>
      </p:sp>
      <p:sp>
        <p:nvSpPr>
          <p:cNvPr id="41" name="CasellaDiTesto 40"/>
          <p:cNvSpPr txBox="1"/>
          <p:nvPr/>
        </p:nvSpPr>
        <p:spPr>
          <a:xfrm>
            <a:off x="8124830" y="1196752"/>
            <a:ext cx="479618" cy="461665"/>
          </a:xfrm>
          <a:prstGeom prst="rect">
            <a:avLst/>
          </a:prstGeom>
          <a:solidFill>
            <a:schemeClr val="accent2">
              <a:lumMod val="75000"/>
            </a:schemeClr>
          </a:solidFill>
        </p:spPr>
        <p:txBody>
          <a:bodyPr wrap="none" rtlCol="0">
            <a:spAutoFit/>
          </a:bodyPr>
          <a:lstStyle/>
          <a:p>
            <a:r>
              <a:rPr lang="it-IT" dirty="0" smtClean="0">
                <a:solidFill>
                  <a:schemeClr val="bg1"/>
                </a:solidFill>
              </a:rPr>
              <a:t>R</a:t>
            </a:r>
            <a:r>
              <a:rPr lang="it-IT" sz="2400" dirty="0" smtClean="0">
                <a:solidFill>
                  <a:schemeClr val="bg1"/>
                </a:solidFill>
              </a:rPr>
              <a:t>2</a:t>
            </a:r>
            <a:endParaRPr lang="it-IT" dirty="0">
              <a:solidFill>
                <a:schemeClr val="bg1"/>
              </a:solidFill>
            </a:endParaRPr>
          </a:p>
        </p:txBody>
      </p:sp>
      <p:sp>
        <p:nvSpPr>
          <p:cNvPr id="53" name="Luna 52"/>
          <p:cNvSpPr/>
          <p:nvPr/>
        </p:nvSpPr>
        <p:spPr>
          <a:xfrm rot="10800000">
            <a:off x="4427983" y="5589984"/>
            <a:ext cx="1008112"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Luna 53"/>
          <p:cNvSpPr/>
          <p:nvPr/>
        </p:nvSpPr>
        <p:spPr>
          <a:xfrm rot="10800000">
            <a:off x="4427983" y="5806008"/>
            <a:ext cx="1008113" cy="21602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0800000" flipV="1">
            <a:off x="4427983" y="5589984"/>
            <a:ext cx="756084" cy="1800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Luna 51"/>
          <p:cNvSpPr/>
          <p:nvPr/>
        </p:nvSpPr>
        <p:spPr>
          <a:xfrm rot="16200000">
            <a:off x="8297552"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Luna 55"/>
          <p:cNvSpPr/>
          <p:nvPr/>
        </p:nvSpPr>
        <p:spPr>
          <a:xfrm rot="10800000" flipV="1">
            <a:off x="4427983" y="5877271"/>
            <a:ext cx="792088" cy="1440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Luna 62"/>
          <p:cNvSpPr/>
          <p:nvPr/>
        </p:nvSpPr>
        <p:spPr>
          <a:xfrm rot="16200000">
            <a:off x="7937512"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Luna 65"/>
          <p:cNvSpPr/>
          <p:nvPr/>
        </p:nvSpPr>
        <p:spPr>
          <a:xfrm rot="16200000">
            <a:off x="8028384"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Luna 66"/>
          <p:cNvSpPr/>
          <p:nvPr/>
        </p:nvSpPr>
        <p:spPr>
          <a:xfrm rot="16200000">
            <a:off x="8316416"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Freccia in su 54"/>
          <p:cNvSpPr/>
          <p:nvPr/>
        </p:nvSpPr>
        <p:spPr>
          <a:xfrm>
            <a:off x="8316416" y="3068960"/>
            <a:ext cx="144016" cy="1080120"/>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Freccia in giù 57"/>
          <p:cNvSpPr/>
          <p:nvPr/>
        </p:nvSpPr>
        <p:spPr>
          <a:xfrm>
            <a:off x="8100392"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reccia in giù 61"/>
          <p:cNvSpPr/>
          <p:nvPr/>
        </p:nvSpPr>
        <p:spPr>
          <a:xfrm>
            <a:off x="8460432"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Freccia a sinistra 67"/>
          <p:cNvSpPr/>
          <p:nvPr/>
        </p:nvSpPr>
        <p:spPr>
          <a:xfrm>
            <a:off x="4283968" y="5733256"/>
            <a:ext cx="1440160" cy="144016"/>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p:cNvSpPr/>
          <p:nvPr/>
        </p:nvSpPr>
        <p:spPr>
          <a:xfrm>
            <a:off x="4427984" y="1916832"/>
            <a:ext cx="3672408" cy="3600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reccia a sinistra 69"/>
          <p:cNvSpPr/>
          <p:nvPr/>
        </p:nvSpPr>
        <p:spPr>
          <a:xfrm>
            <a:off x="4283968" y="1988840"/>
            <a:ext cx="1008112" cy="216024"/>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Luna 70"/>
          <p:cNvSpPr/>
          <p:nvPr/>
        </p:nvSpPr>
        <p:spPr>
          <a:xfrm rot="10800000">
            <a:off x="4427984" y="2204864"/>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Luna 71"/>
          <p:cNvSpPr/>
          <p:nvPr/>
        </p:nvSpPr>
        <p:spPr>
          <a:xfrm rot="10800000">
            <a:off x="4427984" y="1916832"/>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Luna 72"/>
          <p:cNvSpPr/>
          <p:nvPr/>
        </p:nvSpPr>
        <p:spPr>
          <a:xfrm rot="10800000">
            <a:off x="4499992" y="1916830"/>
            <a:ext cx="329952" cy="21602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Luna 73"/>
          <p:cNvSpPr/>
          <p:nvPr/>
        </p:nvSpPr>
        <p:spPr>
          <a:xfrm rot="10800000">
            <a:off x="4427984" y="2116087"/>
            <a:ext cx="401960" cy="16078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Freccia a destra 74"/>
          <p:cNvSpPr/>
          <p:nvPr/>
        </p:nvSpPr>
        <p:spPr>
          <a:xfrm>
            <a:off x="4283968" y="19888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Freccia a destra 75"/>
          <p:cNvSpPr/>
          <p:nvPr/>
        </p:nvSpPr>
        <p:spPr>
          <a:xfrm>
            <a:off x="4283968" y="21412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8.33333E-7 1.85185E-6 L 0.09253 -0.00625 " pathEditMode="relative" rAng="0" ptsTypes="AA">
                                      <p:cBhvr>
                                        <p:cTn id="6" dur="3000" fill="hold"/>
                                        <p:tgtEl>
                                          <p:spTgt spid="5"/>
                                        </p:tgtEl>
                                        <p:attrNameLst>
                                          <p:attrName>ppt_x</p:attrName>
                                          <p:attrName>ppt_y</p:attrName>
                                        </p:attrNameLst>
                                      </p:cBhvr>
                                      <p:rCtr x="46" y="-3"/>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right)">
                                      <p:cBhvr>
                                        <p:cTn id="30" dur="2000"/>
                                        <p:tgtEl>
                                          <p:spTgt spid="7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2000"/>
                                        <p:tgtEl>
                                          <p:spTgt spid="5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0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0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000"/>
                                        <p:tgtEl>
                                          <p:spTgt spid="53"/>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2000"/>
                                        <p:tgtEl>
                                          <p:spTgt spid="3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2000"/>
                                        <p:tgtEl>
                                          <p:spTgt spid="37"/>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20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par>
                                <p:cTn id="64" presetID="10" presetClass="entr" presetSubtype="0" fill="hold" grpId="3"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2000"/>
                                        <p:tgtEl>
                                          <p:spTgt spid="35"/>
                                        </p:tgtEl>
                                      </p:cBhvr>
                                    </p:animEffect>
                                  </p:childTnLst>
                                </p:cTn>
                              </p:par>
                              <p:par>
                                <p:cTn id="67" presetID="63" presetClass="path" presetSubtype="0" accel="50000" decel="50000" fill="hold" grpId="1" nodeType="withEffect">
                                  <p:stCondLst>
                                    <p:cond delay="0"/>
                                  </p:stCondLst>
                                  <p:childTnLst>
                                    <p:animMotion origin="layout" path="M 5E-6 1.48148E-6 L 0.14219 -0.00162 " pathEditMode="relative" rAng="0" ptsTypes="AA">
                                      <p:cBhvr>
                                        <p:cTn id="68" dur="3000" fill="hold"/>
                                        <p:tgtEl>
                                          <p:spTgt spid="64"/>
                                        </p:tgtEl>
                                        <p:attrNameLst>
                                          <p:attrName>ppt_x</p:attrName>
                                          <p:attrName>ppt_y</p:attrName>
                                        </p:attrNameLst>
                                      </p:cBhvr>
                                      <p:rCtr x="71" y="-1"/>
                                    </p:animMotion>
                                  </p:childTnLst>
                                </p:cTn>
                              </p:par>
                              <p:par>
                                <p:cTn id="69" presetID="35" presetClass="path" presetSubtype="0" accel="50000" decel="50000" fill="hold" grpId="1" nodeType="withEffect">
                                  <p:stCondLst>
                                    <p:cond delay="0"/>
                                  </p:stCondLst>
                                  <p:childTnLst>
                                    <p:animMotion origin="layout" path="M 1.11022E-16 -3.7037E-6 L -0.16875 -0.00023 " pathEditMode="relative" rAng="0" ptsTypes="AA">
                                      <p:cBhvr>
                                        <p:cTn id="70" dur="3000" fill="hold"/>
                                        <p:tgtEl>
                                          <p:spTgt spid="65"/>
                                        </p:tgtEl>
                                        <p:attrNameLst>
                                          <p:attrName>ppt_x</p:attrName>
                                          <p:attrName>ppt_y</p:attrName>
                                        </p:attrNameLst>
                                      </p:cBhvr>
                                      <p:rCtr x="-84" y="0"/>
                                    </p:animMotion>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childTnLst>
                                </p:cTn>
                              </p:par>
                            </p:childTnLst>
                          </p:cTn>
                        </p:par>
                        <p:par>
                          <p:cTn id="74" fill="hold">
                            <p:stCondLst>
                              <p:cond delay="3000"/>
                            </p:stCondLst>
                            <p:childTnLst>
                              <p:par>
                                <p:cTn id="75" presetID="10" presetClass="exit" presetSubtype="0" fill="hold" grpId="1" nodeType="after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9"/>
                                        </p:tgtEl>
                                      </p:cBhvr>
                                    </p:animEffect>
                                    <p:set>
                                      <p:cBhvr>
                                        <p:cTn id="80" dur="1" fill="hold">
                                          <p:stCondLst>
                                            <p:cond delay="1999"/>
                                          </p:stCondLst>
                                        </p:cTn>
                                        <p:tgtEl>
                                          <p:spTgt spid="9"/>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65"/>
                                        </p:tgtEl>
                                      </p:cBhvr>
                                    </p:animEffect>
                                    <p:set>
                                      <p:cBhvr>
                                        <p:cTn id="83" dur="1" fill="hold">
                                          <p:stCondLst>
                                            <p:cond delay="1999"/>
                                          </p:stCondLst>
                                        </p:cTn>
                                        <p:tgtEl>
                                          <p:spTgt spid="6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7"/>
                                        </p:tgtEl>
                                      </p:cBhvr>
                                    </p:animEffect>
                                    <p:set>
                                      <p:cBhvr>
                                        <p:cTn id="86" dur="1" fill="hold">
                                          <p:stCondLst>
                                            <p:cond delay="1999"/>
                                          </p:stCondLst>
                                        </p:cTn>
                                        <p:tgtEl>
                                          <p:spTgt spid="7"/>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000"/>
                                        <p:tgtEl>
                                          <p:spTgt spid="64"/>
                                        </p:tgtEl>
                                      </p:cBhvr>
                                    </p:animEffect>
                                    <p:set>
                                      <p:cBhvr>
                                        <p:cTn id="89" dur="1" fill="hold">
                                          <p:stCondLst>
                                            <p:cond delay="1999"/>
                                          </p:stCondLst>
                                        </p:cTn>
                                        <p:tgtEl>
                                          <p:spTgt spid="6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5"/>
                                        </p:tgtEl>
                                      </p:cBhvr>
                                    </p:animEffect>
                                    <p:set>
                                      <p:cBhvr>
                                        <p:cTn id="92" dur="1" fill="hold">
                                          <p:stCondLst>
                                            <p:cond delay="1999"/>
                                          </p:stCondLst>
                                        </p:cTn>
                                        <p:tgtEl>
                                          <p:spTgt spid="5"/>
                                        </p:tgtEl>
                                        <p:attrNameLst>
                                          <p:attrName>style.visibility</p:attrName>
                                        </p:attrNameLst>
                                      </p:cBhvr>
                                      <p:to>
                                        <p:strVal val="hidden"/>
                                      </p:to>
                                    </p:set>
                                  </p:childTnLst>
                                </p:cTn>
                              </p:par>
                              <p:par>
                                <p:cTn id="93" presetID="22" presetClass="entr" presetSubtype="1"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up)">
                                      <p:cBhvr>
                                        <p:cTn id="95" dur="2000"/>
                                        <p:tgtEl>
                                          <p:spTgt spid="5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up)">
                                      <p:cBhvr>
                                        <p:cTn id="101" dur="2000"/>
                                        <p:tgtEl>
                                          <p:spTgt spid="6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63" presetClass="path" presetSubtype="0" accel="50000" decel="50000" fill="hold" grpId="1" nodeType="withEffect">
                                  <p:stCondLst>
                                    <p:cond delay="0"/>
                                  </p:stCondLst>
                                  <p:childTnLst>
                                    <p:animMotion origin="layout" path="M -0.00625 -3.33333E-6 L 0.05417 0.00023 " pathEditMode="relative" rAng="0" ptsTypes="AA">
                                      <p:cBhvr>
                                        <p:cTn id="106" dur="3000" fill="hold"/>
                                        <p:tgtEl>
                                          <p:spTgt spid="24"/>
                                        </p:tgtEl>
                                        <p:attrNameLst>
                                          <p:attrName>ppt_x</p:attrName>
                                          <p:attrName>ppt_y</p:attrName>
                                        </p:attrNameLst>
                                      </p:cBhvr>
                                      <p:rCtr x="30" y="0"/>
                                    </p:animMotion>
                                  </p:childTnLst>
                                </p:cTn>
                              </p:par>
                              <p:par>
                                <p:cTn id="107" presetID="10"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000"/>
                                        <p:tgtEl>
                                          <p:spTgt spid="5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20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left)">
                                      <p:cBhvr>
                                        <p:cTn id="118" dur="2000"/>
                                        <p:tgtEl>
                                          <p:spTgt spid="75"/>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left)">
                                      <p:cBhvr>
                                        <p:cTn id="121" dur="2000"/>
                                        <p:tgtEl>
                                          <p:spTgt spid="7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3000"/>
                                        <p:tgtEl>
                                          <p:spTgt spid="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2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2000"/>
                                        <p:tgtEl>
                                          <p:spTgt spid="74"/>
                                        </p:tgtEl>
                                      </p:cBhvr>
                                    </p:animEffect>
                                  </p:childTnLst>
                                </p:cTn>
                              </p:par>
                              <p:par>
                                <p:cTn id="131" presetID="10" presetClass="exit" presetSubtype="0" fill="hold" grpId="1" nodeType="withEffect">
                                  <p:stCondLst>
                                    <p:cond delay="0"/>
                                  </p:stCondLst>
                                  <p:childTnLst>
                                    <p:animEffect transition="out" filter="fade">
                                      <p:cBhvr>
                                        <p:cTn id="132" dur="2000"/>
                                        <p:tgtEl>
                                          <p:spTgt spid="72"/>
                                        </p:tgtEl>
                                      </p:cBhvr>
                                    </p:animEffect>
                                    <p:set>
                                      <p:cBhvr>
                                        <p:cTn id="133" dur="1" fill="hold">
                                          <p:stCondLst>
                                            <p:cond delay="1999"/>
                                          </p:stCondLst>
                                        </p:cTn>
                                        <p:tgtEl>
                                          <p:spTgt spid="7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71"/>
                                        </p:tgtEl>
                                      </p:cBhvr>
                                    </p:animEffect>
                                    <p:set>
                                      <p:cBhvr>
                                        <p:cTn id="136" dur="1" fill="hold">
                                          <p:stCondLst>
                                            <p:cond delay="1999"/>
                                          </p:stCondLst>
                                        </p:cTn>
                                        <p:tgtEl>
                                          <p:spTgt spid="71"/>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fade">
                                      <p:cBhvr>
                                        <p:cTn id="139" dur="20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2000"/>
                                        <p:tgtEl>
                                          <p:spTgt spid="66"/>
                                        </p:tgtEl>
                                      </p:cBhvr>
                                    </p:animEffect>
                                  </p:childTnLst>
                                </p:cTn>
                              </p:par>
                              <p:par>
                                <p:cTn id="143" presetID="10" presetClass="exit" presetSubtype="0" fill="hold" grpId="1" nodeType="withEffect">
                                  <p:stCondLst>
                                    <p:cond delay="0"/>
                                  </p:stCondLst>
                                  <p:childTnLst>
                                    <p:animEffect transition="out" filter="fade">
                                      <p:cBhvr>
                                        <p:cTn id="144" dur="2000"/>
                                        <p:tgtEl>
                                          <p:spTgt spid="70"/>
                                        </p:tgtEl>
                                      </p:cBhvr>
                                    </p:animEffect>
                                    <p:set>
                                      <p:cBhvr>
                                        <p:cTn id="145" dur="1" fill="hold">
                                          <p:stCondLst>
                                            <p:cond delay="1999"/>
                                          </p:stCondLst>
                                        </p:cTn>
                                        <p:tgtEl>
                                          <p:spTgt spid="70"/>
                                        </p:tgtEl>
                                        <p:attrNameLst>
                                          <p:attrName>style.visibility</p:attrName>
                                        </p:attrNameLst>
                                      </p:cBhvr>
                                      <p:to>
                                        <p:strVal val="hidden"/>
                                      </p:to>
                                    </p:set>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xit" presetSubtype="0" fill="hold" grpId="1" nodeType="withEffect">
                                  <p:stCondLst>
                                    <p:cond delay="0"/>
                                  </p:stCondLst>
                                  <p:childTnLst>
                                    <p:animEffect transition="out" filter="fade">
                                      <p:cBhvr>
                                        <p:cTn id="151" dur="2000"/>
                                        <p:tgtEl>
                                          <p:spTgt spid="55"/>
                                        </p:tgtEl>
                                      </p:cBhvr>
                                    </p:animEffect>
                                    <p:set>
                                      <p:cBhvr>
                                        <p:cTn id="152" dur="1" fill="hold">
                                          <p:stCondLst>
                                            <p:cond delay="1999"/>
                                          </p:stCondLst>
                                        </p:cTn>
                                        <p:tgtEl>
                                          <p:spTgt spid="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63"/>
                                        </p:tgtEl>
                                      </p:cBhvr>
                                    </p:animEffect>
                                    <p:set>
                                      <p:cBhvr>
                                        <p:cTn id="155" dur="1" fill="hold">
                                          <p:stCondLst>
                                            <p:cond delay="1999"/>
                                          </p:stCondLst>
                                        </p:cTn>
                                        <p:tgtEl>
                                          <p:spTgt spid="63"/>
                                        </p:tgtEl>
                                        <p:attrNameLst>
                                          <p:attrName>style.visibility</p:attrName>
                                        </p:attrNameLst>
                                      </p:cBhvr>
                                      <p:to>
                                        <p:strVal val="hidden"/>
                                      </p:to>
                                    </p:set>
                                  </p:childTnLst>
                                </p:cTn>
                              </p:par>
                              <p:par>
                                <p:cTn id="156" presetID="22" presetClass="entr" presetSubtype="2"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right)">
                                      <p:cBhvr>
                                        <p:cTn id="158" dur="2000"/>
                                        <p:tgtEl>
                                          <p:spTgt spid="6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3000"/>
                                        <p:tgtEl>
                                          <p:spTgt spid="2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
                                        </p:tgtEl>
                                        <p:attrNameLst>
                                          <p:attrName>style.visibility</p:attrName>
                                        </p:attrNameLst>
                                      </p:cBhvr>
                                      <p:to>
                                        <p:strVal val="visible"/>
                                      </p:to>
                                    </p:set>
                                    <p:animEffect transition="in" filter="fade">
                                      <p:cBhvr>
                                        <p:cTn id="164" dur="500"/>
                                        <p:tgtEl>
                                          <p:spTgt spid="25"/>
                                        </p:tgtEl>
                                      </p:cBhvr>
                                    </p:animEffect>
                                  </p:childTnLst>
                                </p:cTn>
                              </p:par>
                              <p:par>
                                <p:cTn id="165" presetID="35" presetClass="path" presetSubtype="0" accel="50000" decel="50000" fill="hold" grpId="1" nodeType="withEffect">
                                  <p:stCondLst>
                                    <p:cond delay="0"/>
                                  </p:stCondLst>
                                  <p:childTnLst>
                                    <p:animMotion origin="layout" path="M 0.01649 0.00602 L -0.07813 0.00602 " pathEditMode="relative" rAng="0" ptsTypes="AA">
                                      <p:cBhvr>
                                        <p:cTn id="166" dur="3000" fill="hold"/>
                                        <p:tgtEl>
                                          <p:spTgt spid="29"/>
                                        </p:tgtEl>
                                        <p:attrNameLst>
                                          <p:attrName>ppt_x</p:attrName>
                                          <p:attrName>ppt_y</p:attrName>
                                        </p:attrNameLst>
                                      </p:cBhvr>
                                      <p:rCtr x="-47" y="0"/>
                                    </p:animMotion>
                                  </p:childTnLst>
                                </p:cTn>
                              </p:par>
                              <p:par>
                                <p:cTn id="167" presetID="10" presetClass="exit" presetSubtype="0" fill="hold" grpId="0" nodeType="withEffect">
                                  <p:stCondLst>
                                    <p:cond delay="0"/>
                                  </p:stCondLst>
                                  <p:childTnLst>
                                    <p:animEffect transition="out" filter="fade">
                                      <p:cBhvr>
                                        <p:cTn id="168" dur="2000"/>
                                        <p:tgtEl>
                                          <p:spTgt spid="43"/>
                                        </p:tgtEl>
                                      </p:cBhvr>
                                    </p:animEffect>
                                    <p:set>
                                      <p:cBhvr>
                                        <p:cTn id="169" dur="1" fill="hold">
                                          <p:stCondLst>
                                            <p:cond delay="1999"/>
                                          </p:stCondLst>
                                        </p:cTn>
                                        <p:tgtEl>
                                          <p:spTgt spid="43"/>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2000"/>
                                        <p:tgtEl>
                                          <p:spTgt spid="53"/>
                                        </p:tgtEl>
                                      </p:cBhvr>
                                    </p:animEffect>
                                    <p:set>
                                      <p:cBhvr>
                                        <p:cTn id="172" dur="1" fill="hold">
                                          <p:stCondLst>
                                            <p:cond delay="1999"/>
                                          </p:stCondLst>
                                        </p:cTn>
                                        <p:tgtEl>
                                          <p:spTgt spid="53"/>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2000"/>
                                        <p:tgtEl>
                                          <p:spTgt spid="54"/>
                                        </p:tgtEl>
                                      </p:cBhvr>
                                    </p:animEffect>
                                    <p:set>
                                      <p:cBhvr>
                                        <p:cTn id="175" dur="1" fill="hold">
                                          <p:stCondLst>
                                            <p:cond delay="1999"/>
                                          </p:stCondLst>
                                        </p:cTn>
                                        <p:tgtEl>
                                          <p:spTgt spid="54"/>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2000"/>
                                        <p:tgtEl>
                                          <p:spTgt spid="38"/>
                                        </p:tgtEl>
                                      </p:cBhvr>
                                    </p:animEffect>
                                    <p:set>
                                      <p:cBhvr>
                                        <p:cTn id="178" dur="1" fill="hold">
                                          <p:stCondLst>
                                            <p:cond delay="1999"/>
                                          </p:stCondLst>
                                        </p:cTn>
                                        <p:tgtEl>
                                          <p:spTgt spid="38"/>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2000"/>
                                        <p:tgtEl>
                                          <p:spTgt spid="37"/>
                                        </p:tgtEl>
                                      </p:cBhvr>
                                    </p:animEffect>
                                    <p:set>
                                      <p:cBhvr>
                                        <p:cTn id="181" dur="1" fill="hold">
                                          <p:stCondLst>
                                            <p:cond delay="1999"/>
                                          </p:stCondLst>
                                        </p:cTn>
                                        <p:tgtEl>
                                          <p:spTgt spid="37"/>
                                        </p:tgtEl>
                                        <p:attrNameLst>
                                          <p:attrName>style.visibility</p:attrName>
                                        </p:attrNameLst>
                                      </p:cBhvr>
                                      <p:to>
                                        <p:strVal val="hidden"/>
                                      </p:to>
                                    </p:set>
                                  </p:childTnLst>
                                </p:cTn>
                              </p:par>
                              <p:par>
                                <p:cTn id="182" presetID="10" presetClass="entr" presetSubtype="0" fill="hold" grpId="1" nodeType="withEffect">
                                  <p:stCondLst>
                                    <p:cond delay="0"/>
                                  </p:stCondLst>
                                  <p:childTnLst>
                                    <p:set>
                                      <p:cBhvr>
                                        <p:cTn id="183" dur="1" fill="hold">
                                          <p:stCondLst>
                                            <p:cond delay="0"/>
                                          </p:stCondLst>
                                        </p:cTn>
                                        <p:tgtEl>
                                          <p:spTgt spid="44"/>
                                        </p:tgtEl>
                                        <p:attrNameLst>
                                          <p:attrName>style.visibility</p:attrName>
                                        </p:attrNameLst>
                                      </p:cBhvr>
                                      <p:to>
                                        <p:strVal val="visible"/>
                                      </p:to>
                                    </p:set>
                                    <p:animEffect transition="in" filter="fade">
                                      <p:cBhvr>
                                        <p:cTn id="184" dur="2000"/>
                                        <p:tgtEl>
                                          <p:spTgt spid="44"/>
                                        </p:tgtEl>
                                      </p:cBhvr>
                                    </p:animEffect>
                                  </p:childTnLst>
                                </p:cTn>
                              </p:par>
                              <p:par>
                                <p:cTn id="185" presetID="10" presetClass="exit" presetSubtype="0" fill="hold" grpId="2" nodeType="withEffect">
                                  <p:stCondLst>
                                    <p:cond delay="0"/>
                                  </p:stCondLst>
                                  <p:childTnLst>
                                    <p:animEffect transition="out" filter="fade">
                                      <p:cBhvr>
                                        <p:cTn id="186" dur="2000"/>
                                        <p:tgtEl>
                                          <p:spTgt spid="35"/>
                                        </p:tgtEl>
                                      </p:cBhvr>
                                    </p:animEffect>
                                    <p:set>
                                      <p:cBhvr>
                                        <p:cTn id="187" dur="1" fill="hold">
                                          <p:stCondLst>
                                            <p:cond delay="1999"/>
                                          </p:stCondLst>
                                        </p:cTn>
                                        <p:tgtEl>
                                          <p:spTgt spid="35"/>
                                        </p:tgtEl>
                                        <p:attrNameLst>
                                          <p:attrName>style.visibility</p:attrName>
                                        </p:attrNameLst>
                                      </p:cBhvr>
                                      <p:to>
                                        <p:strVal val="hidden"/>
                                      </p:to>
                                    </p:set>
                                  </p:childTnLst>
                                </p:cTn>
                              </p:par>
                              <p:par>
                                <p:cTn id="188" presetID="35" presetClass="path" presetSubtype="0" accel="50000" decel="50000" fill="hold" grpId="1" nodeType="withEffect">
                                  <p:stCondLst>
                                    <p:cond delay="0"/>
                                  </p:stCondLst>
                                  <p:childTnLst>
                                    <p:animMotion origin="layout" path="M 0.10938 0.00416 L -0.04826 0.00416 " pathEditMode="relative" rAng="0" ptsTypes="AA">
                                      <p:cBhvr>
                                        <p:cTn id="189" dur="3000" fill="hold"/>
                                        <p:tgtEl>
                                          <p:spTgt spid="27"/>
                                        </p:tgtEl>
                                        <p:attrNameLst>
                                          <p:attrName>ppt_x</p:attrName>
                                          <p:attrName>ppt_y</p:attrName>
                                        </p:attrNameLst>
                                      </p:cBhvr>
                                      <p:rCtr x="-79" y="0"/>
                                    </p:animMotion>
                                  </p:childTnLst>
                                </p:cTn>
                              </p:par>
                              <p:par>
                                <p:cTn id="190" presetID="35" presetClass="path" presetSubtype="0" accel="50000" decel="50000" fill="hold" grpId="1" nodeType="withEffect">
                                  <p:stCondLst>
                                    <p:cond delay="0"/>
                                  </p:stCondLst>
                                  <p:childTnLst>
                                    <p:animMotion origin="layout" path="M -0.00104 -2.22222E-6 L -0.06388 -0.00023 " pathEditMode="relative" rAng="0" ptsTypes="AA">
                                      <p:cBhvr>
                                        <p:cTn id="191" dur="3000" fill="hold"/>
                                        <p:tgtEl>
                                          <p:spTgt spid="25"/>
                                        </p:tgtEl>
                                        <p:attrNameLst>
                                          <p:attrName>ppt_x</p:attrName>
                                          <p:attrName>ppt_y</p:attrName>
                                        </p:attrNameLst>
                                      </p:cBhvr>
                                      <p:rCtr x="-31" y="0"/>
                                    </p:animMotion>
                                  </p:childTnLst>
                                </p:cTn>
                              </p:par>
                              <p:par>
                                <p:cTn id="192" presetID="10" presetClass="entr" presetSubtype="0" fill="hold" grpId="0" nodeType="with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fade">
                                      <p:cBhvr>
                                        <p:cTn id="194" dur="2000"/>
                                        <p:tgtEl>
                                          <p:spTgt spid="4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9"/>
                                        </p:tgtEl>
                                        <p:attrNameLst>
                                          <p:attrName>style.visibility</p:attrName>
                                        </p:attrNameLst>
                                      </p:cBhvr>
                                      <p:to>
                                        <p:strVal val="visible"/>
                                      </p:to>
                                    </p:set>
                                    <p:animEffect transition="in" filter="fade">
                                      <p:cBhvr>
                                        <p:cTn id="197" dur="2000"/>
                                        <p:tgtEl>
                                          <p:spTgt spid="3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4"/>
                                        </p:tgtEl>
                                        <p:attrNameLst>
                                          <p:attrName>style.visibility</p:attrName>
                                        </p:attrNameLst>
                                      </p:cBhvr>
                                      <p:to>
                                        <p:strVal val="visible"/>
                                      </p:to>
                                    </p:set>
                                    <p:animEffect transition="in" filter="fade">
                                      <p:cBhvr>
                                        <p:cTn id="200" dur="2000"/>
                                        <p:tgtEl>
                                          <p:spTgt spid="4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Effect transition="in" filter="fade">
                                      <p:cBhvr>
                                        <p:cTn id="203" dur="2000"/>
                                        <p:tgtEl>
                                          <p:spTgt spid="45"/>
                                        </p:tgtEl>
                                      </p:cBhvr>
                                    </p:animEffect>
                                  </p:childTnLst>
                                </p:cTn>
                              </p:par>
                              <p:par>
                                <p:cTn id="204" presetID="10" presetClass="exit" presetSubtype="0" fill="hold" grpId="1" nodeType="withEffect">
                                  <p:stCondLst>
                                    <p:cond delay="0"/>
                                  </p:stCondLst>
                                  <p:childTnLst>
                                    <p:animEffect transition="out" filter="fade">
                                      <p:cBhvr>
                                        <p:cTn id="205" dur="1000"/>
                                        <p:tgtEl>
                                          <p:spTgt spid="61"/>
                                        </p:tgtEl>
                                      </p:cBhvr>
                                    </p:animEffect>
                                    <p:set>
                                      <p:cBhvr>
                                        <p:cTn id="206" dur="1" fill="hold">
                                          <p:stCondLst>
                                            <p:cond delay="999"/>
                                          </p:stCondLst>
                                        </p:cTn>
                                        <p:tgtEl>
                                          <p:spTgt spid="61"/>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1000"/>
                                        <p:tgtEl>
                                          <p:spTgt spid="59"/>
                                        </p:tgtEl>
                                      </p:cBhvr>
                                    </p:animEffect>
                                    <p:set>
                                      <p:cBhvr>
                                        <p:cTn id="209" dur="1" fill="hold">
                                          <p:stCondLst>
                                            <p:cond delay="999"/>
                                          </p:stCondLst>
                                        </p:cTn>
                                        <p:tgtEl>
                                          <p:spTgt spid="59"/>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1000"/>
                                        <p:tgtEl>
                                          <p:spTgt spid="10"/>
                                        </p:tgtEl>
                                      </p:cBhvr>
                                    </p:animEffect>
                                    <p:set>
                                      <p:cBhvr>
                                        <p:cTn id="212" dur="1" fill="hold">
                                          <p:stCondLst>
                                            <p:cond delay="999"/>
                                          </p:stCondLst>
                                        </p:cTn>
                                        <p:tgtEl>
                                          <p:spTgt spid="10"/>
                                        </p:tgtEl>
                                        <p:attrNameLst>
                                          <p:attrName>style.visibility</p:attrName>
                                        </p:attrNameLst>
                                      </p:cBhvr>
                                      <p:to>
                                        <p:strVal val="hidden"/>
                                      </p:to>
                                    </p:set>
                                  </p:childTnLst>
                                </p:cTn>
                              </p:par>
                              <p:par>
                                <p:cTn id="213" presetID="22" presetClass="entr" presetSubtype="1" fill="hold" grpId="0" nodeType="withEffect">
                                  <p:stCondLst>
                                    <p:cond delay="0"/>
                                  </p:stCondLst>
                                  <p:childTnLst>
                                    <p:set>
                                      <p:cBhvr>
                                        <p:cTn id="214" dur="1" fill="hold">
                                          <p:stCondLst>
                                            <p:cond delay="0"/>
                                          </p:stCondLst>
                                        </p:cTn>
                                        <p:tgtEl>
                                          <p:spTgt spid="33"/>
                                        </p:tgtEl>
                                        <p:attrNameLst>
                                          <p:attrName>style.visibility</p:attrName>
                                        </p:attrNameLst>
                                      </p:cBhvr>
                                      <p:to>
                                        <p:strVal val="visible"/>
                                      </p:to>
                                    </p:set>
                                    <p:animEffect transition="in" filter="wipe(up)">
                                      <p:cBhvr>
                                        <p:cTn id="215" dur="2000"/>
                                        <p:tgtEl>
                                          <p:spTgt spid="33"/>
                                        </p:tgtEl>
                                      </p:cBhvr>
                                    </p:animEffect>
                                  </p:childTnLst>
                                </p:cTn>
                              </p:par>
                              <p:par>
                                <p:cTn id="216" presetID="22" presetClass="entr" presetSubtype="4" fill="hold" grpId="0" nodeType="withEffect">
                                  <p:stCondLst>
                                    <p:cond delay="0"/>
                                  </p:stCondLst>
                                  <p:childTnLst>
                                    <p:set>
                                      <p:cBhvr>
                                        <p:cTn id="217" dur="1" fill="hold">
                                          <p:stCondLst>
                                            <p:cond delay="0"/>
                                          </p:stCondLst>
                                        </p:cTn>
                                        <p:tgtEl>
                                          <p:spTgt spid="31"/>
                                        </p:tgtEl>
                                        <p:attrNameLst>
                                          <p:attrName>style.visibility</p:attrName>
                                        </p:attrNameLst>
                                      </p:cBhvr>
                                      <p:to>
                                        <p:strVal val="visible"/>
                                      </p:to>
                                    </p:set>
                                    <p:animEffect transition="in" filter="wipe(down)">
                                      <p:cBhvr>
                                        <p:cTn id="218" dur="2000"/>
                                        <p:tgtEl>
                                          <p:spTgt spid="31"/>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30"/>
                                        </p:tgtEl>
                                        <p:attrNameLst>
                                          <p:attrName>style.visibility</p:attrName>
                                        </p:attrNameLst>
                                      </p:cBhvr>
                                      <p:to>
                                        <p:strVal val="visible"/>
                                      </p:to>
                                    </p:set>
                                    <p:animEffect transition="in" filter="wipe(down)">
                                      <p:cBhvr>
                                        <p:cTn id="221" dur="2000"/>
                                        <p:tgtEl>
                                          <p:spTgt spid="30"/>
                                        </p:tgtEl>
                                      </p:cBhvr>
                                    </p:animEffect>
                                  </p:childTnLst>
                                </p:cTn>
                              </p:par>
                              <p:par>
                                <p:cTn id="222" presetID="22" presetClass="entr" presetSubtype="1" fill="hold" grpId="0" nodeType="withEffect">
                                  <p:stCondLst>
                                    <p:cond delay="0"/>
                                  </p:stCondLst>
                                  <p:childTnLst>
                                    <p:set>
                                      <p:cBhvr>
                                        <p:cTn id="223" dur="1" fill="hold">
                                          <p:stCondLst>
                                            <p:cond delay="0"/>
                                          </p:stCondLst>
                                        </p:cTn>
                                        <p:tgtEl>
                                          <p:spTgt spid="32"/>
                                        </p:tgtEl>
                                        <p:attrNameLst>
                                          <p:attrName>style.visibility</p:attrName>
                                        </p:attrNameLst>
                                      </p:cBhvr>
                                      <p:to>
                                        <p:strVal val="visible"/>
                                      </p:to>
                                    </p:set>
                                    <p:animEffect transition="in" filter="wipe(up)">
                                      <p:cBhvr>
                                        <p:cTn id="224" dur="2000"/>
                                        <p:tgtEl>
                                          <p:spTgt spid="32"/>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8"/>
                                        </p:tgtEl>
                                        <p:attrNameLst>
                                          <p:attrName>style.visibility</p:attrName>
                                        </p:attrNameLst>
                                      </p:cBhvr>
                                      <p:to>
                                        <p:strVal val="visible"/>
                                      </p:to>
                                    </p:set>
                                    <p:animEffect transition="in" filter="fade">
                                      <p:cBhvr>
                                        <p:cTn id="227" dur="2000"/>
                                        <p:tgtEl>
                                          <p:spTgt spid="3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7"/>
                                        </p:tgtEl>
                                        <p:attrNameLst>
                                          <p:attrName>style.visibility</p:attrName>
                                        </p:attrNameLst>
                                      </p:cBhvr>
                                      <p:to>
                                        <p:strVal val="visible"/>
                                      </p:to>
                                    </p:set>
                                    <p:animEffect transition="in" filter="fade">
                                      <p:cBhvr>
                                        <p:cTn id="230" dur="2000"/>
                                        <p:tgtEl>
                                          <p:spTgt spid="37"/>
                                        </p:tgtEl>
                                      </p:cBhvr>
                                    </p:animEffect>
                                  </p:childTnLst>
                                </p:cTn>
                              </p:par>
                              <p:par>
                                <p:cTn id="231" presetID="10" presetClass="exit" presetSubtype="0" fill="hold" grpId="1" nodeType="withEffect">
                                  <p:stCondLst>
                                    <p:cond delay="0"/>
                                  </p:stCondLst>
                                  <p:childTnLst>
                                    <p:animEffect transition="out" filter="fade">
                                      <p:cBhvr>
                                        <p:cTn id="232" dur="2000"/>
                                        <p:tgtEl>
                                          <p:spTgt spid="52"/>
                                        </p:tgtEl>
                                      </p:cBhvr>
                                    </p:animEffect>
                                    <p:set>
                                      <p:cBhvr>
                                        <p:cTn id="233"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5" grpId="0" animBg="1"/>
      <p:bldP spid="35" grpId="1" animBg="1"/>
      <p:bldP spid="35" grpId="2" animBg="1"/>
      <p:bldP spid="35" grpId="3"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4" grpId="0" animBg="1"/>
      <p:bldP spid="44" grpId="1" animBg="1"/>
      <p:bldP spid="45" grpId="0" animBg="1"/>
      <p:bldP spid="53" grpId="0" animBg="1"/>
      <p:bldP spid="53" grpId="1" animBg="1"/>
      <p:bldP spid="54" grpId="0" animBg="1"/>
      <p:bldP spid="54" grpId="1" animBg="1"/>
      <p:bldP spid="51" grpId="0" animBg="1"/>
      <p:bldP spid="52" grpId="0" animBg="1"/>
      <p:bldP spid="52" grpId="1" animBg="1"/>
      <p:bldP spid="56" grpId="0" animBg="1"/>
      <p:bldP spid="63" grpId="0" animBg="1"/>
      <p:bldP spid="63" grpId="1" animBg="1"/>
      <p:bldP spid="66" grpId="0" animBg="1"/>
      <p:bldP spid="67" grpId="0" animBg="1"/>
      <p:bldP spid="55" grpId="0" animBg="1"/>
      <p:bldP spid="55" grpId="1" animBg="1"/>
      <p:bldP spid="58" grpId="0" animBg="1"/>
      <p:bldP spid="62" grpId="0" animBg="1"/>
      <p:bldP spid="68" grpId="0" animBg="1"/>
      <p:bldP spid="70" grpId="0" animBg="1"/>
      <p:bldP spid="70" grpId="1" animBg="1"/>
      <p:bldP spid="71" grpId="0" animBg="1"/>
      <p:bldP spid="71" grpId="1" animBg="1"/>
      <p:bldP spid="72" grpId="0" animBg="1"/>
      <p:bldP spid="72" grpId="1" animBg="1"/>
      <p:bldP spid="73" grpId="0" animBg="1"/>
      <p:bldP spid="74" grpId="0" animBg="1"/>
      <p:bldP spid="75" grpId="0" animBg="1"/>
      <p:bldP spid="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ccia in su 45"/>
          <p:cNvSpPr/>
          <p:nvPr/>
        </p:nvSpPr>
        <p:spPr>
          <a:xfrm>
            <a:off x="7812360" y="1124744"/>
            <a:ext cx="1152128" cy="5328592"/>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Pentagono 56"/>
          <p:cNvSpPr/>
          <p:nvPr/>
        </p:nvSpPr>
        <p:spPr>
          <a:xfrm>
            <a:off x="4427984" y="5589984"/>
            <a:ext cx="3672408" cy="432048"/>
          </a:xfrm>
          <a:prstGeom prst="homePlat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769568" y="764704"/>
            <a:ext cx="2209800" cy="609329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63688" y="3140968"/>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4676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610672" y="38100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705672"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45290" y="5103548"/>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490182" y="5134161"/>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101210" y="4119165"/>
            <a:ext cx="1495425" cy="461963"/>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502568" y="3717032"/>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638200" y="3988296"/>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10472"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4733056" y="3789040"/>
            <a:ext cx="2143200" cy="108012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5215091" y="4139788"/>
            <a:ext cx="1373133" cy="369332"/>
          </a:xfrm>
          <a:prstGeom prst="rect">
            <a:avLst/>
          </a:prstGeom>
          <a:noFill/>
        </p:spPr>
        <p:txBody>
          <a:bodyPr wrap="none">
            <a:spAutoFit/>
          </a:bodyPr>
          <a:lstStyle/>
          <a:p>
            <a:pPr>
              <a:defRPr/>
            </a:pPr>
            <a:r>
              <a:rPr lang="it-IT" b="1" dirty="0">
                <a:solidFill>
                  <a:srgbClr val="002060"/>
                </a:solidFill>
                <a:latin typeface="Times New Roman" pitchFamily="18" charset="0"/>
                <a:cs typeface="Times New Roman" pitchFamily="18" charset="0"/>
              </a:rPr>
              <a:t>DIASTOLE</a:t>
            </a:r>
            <a:endParaRPr lang="it-IT" b="1" dirty="0">
              <a:solidFill>
                <a:srgbClr val="002060"/>
              </a:solidFill>
            </a:endParaRPr>
          </a:p>
        </p:txBody>
      </p:sp>
      <p:sp>
        <p:nvSpPr>
          <p:cNvPr id="25" name="Ovale 24"/>
          <p:cNvSpPr/>
          <p:nvPr/>
        </p:nvSpPr>
        <p:spPr>
          <a:xfrm>
            <a:off x="2179712" y="3159224"/>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1043609" y="3717032"/>
            <a:ext cx="2033736"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108721" y="4077072"/>
            <a:ext cx="2020887" cy="369332"/>
          </a:xfrm>
          <a:prstGeom prst="rect">
            <a:avLst/>
          </a:prstGeom>
          <a:noFill/>
        </p:spPr>
        <p:txBody>
          <a:bodyPr>
            <a:spAutoFit/>
          </a:bodyPr>
          <a:lstStyle/>
          <a:p>
            <a:pPr>
              <a:defRPr/>
            </a:pPr>
            <a:r>
              <a:rPr lang="it-IT" b="1" dirty="0" smtClean="0">
                <a:solidFill>
                  <a:srgbClr val="002060"/>
                </a:solidFill>
                <a:latin typeface="Times New Roman" pitchFamily="18" charset="0"/>
                <a:cs typeface="Times New Roman" pitchFamily="18" charset="0"/>
              </a:rPr>
              <a:t>           DIASTOLE</a:t>
            </a:r>
            <a:endParaRPr lang="it-IT" b="1" dirty="0">
              <a:solidFill>
                <a:srgbClr val="002060"/>
              </a:solidFill>
            </a:endParaRPr>
          </a:p>
        </p:txBody>
      </p:sp>
      <p:sp>
        <p:nvSpPr>
          <p:cNvPr id="31" name="Freccia in giù 30"/>
          <p:cNvSpPr/>
          <p:nvPr/>
        </p:nvSpPr>
        <p:spPr>
          <a:xfrm rot="10800000">
            <a:off x="3684712" y="3581400"/>
            <a:ext cx="381000" cy="28194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4770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010472"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821554" y="6307168"/>
            <a:ext cx="657158" cy="27424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354388" y="6085284"/>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038464"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174368"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822440"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318384"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3858444" y="6085284"/>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210372" y="6301308"/>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030080" y="6273688"/>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3635896" y="836712"/>
            <a:ext cx="442750" cy="523220"/>
          </a:xfrm>
          <a:prstGeom prst="rect">
            <a:avLst/>
          </a:prstGeom>
          <a:solidFill>
            <a:srgbClr val="002060"/>
          </a:solidFill>
        </p:spPr>
        <p:txBody>
          <a:bodyPr wrap="none" rtlCol="0">
            <a:spAutoFit/>
          </a:bodyPr>
          <a:lstStyle/>
          <a:p>
            <a:r>
              <a:rPr lang="it-IT" dirty="0" smtClean="0">
                <a:solidFill>
                  <a:schemeClr val="bg1"/>
                </a:solidFill>
              </a:rPr>
              <a:t>R</a:t>
            </a:r>
            <a:r>
              <a:rPr lang="it-IT" sz="2800" dirty="0" smtClean="0">
                <a:solidFill>
                  <a:schemeClr val="bg1"/>
                </a:solidFill>
              </a:rPr>
              <a:t>1</a:t>
            </a:r>
            <a:endParaRPr lang="it-IT" dirty="0">
              <a:solidFill>
                <a:schemeClr val="bg1"/>
              </a:solidFill>
            </a:endParaRPr>
          </a:p>
        </p:txBody>
      </p:sp>
      <p:sp>
        <p:nvSpPr>
          <p:cNvPr id="41" name="CasellaDiTesto 40"/>
          <p:cNvSpPr txBox="1"/>
          <p:nvPr/>
        </p:nvSpPr>
        <p:spPr>
          <a:xfrm>
            <a:off x="8124830" y="1196752"/>
            <a:ext cx="479618" cy="461665"/>
          </a:xfrm>
          <a:prstGeom prst="rect">
            <a:avLst/>
          </a:prstGeom>
          <a:solidFill>
            <a:schemeClr val="accent2">
              <a:lumMod val="75000"/>
            </a:schemeClr>
          </a:solidFill>
        </p:spPr>
        <p:txBody>
          <a:bodyPr wrap="none" rtlCol="0">
            <a:spAutoFit/>
          </a:bodyPr>
          <a:lstStyle/>
          <a:p>
            <a:r>
              <a:rPr lang="it-IT" dirty="0" smtClean="0">
                <a:solidFill>
                  <a:schemeClr val="bg1"/>
                </a:solidFill>
              </a:rPr>
              <a:t>R</a:t>
            </a:r>
            <a:r>
              <a:rPr lang="it-IT" sz="2400" dirty="0" smtClean="0">
                <a:solidFill>
                  <a:schemeClr val="bg1"/>
                </a:solidFill>
              </a:rPr>
              <a:t>2</a:t>
            </a:r>
            <a:endParaRPr lang="it-IT" dirty="0">
              <a:solidFill>
                <a:schemeClr val="bg1"/>
              </a:solidFill>
            </a:endParaRPr>
          </a:p>
        </p:txBody>
      </p:sp>
      <p:sp>
        <p:nvSpPr>
          <p:cNvPr id="53" name="Luna 52"/>
          <p:cNvSpPr/>
          <p:nvPr/>
        </p:nvSpPr>
        <p:spPr>
          <a:xfrm rot="10800000">
            <a:off x="4427983" y="5589984"/>
            <a:ext cx="1008112"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Luna 53"/>
          <p:cNvSpPr/>
          <p:nvPr/>
        </p:nvSpPr>
        <p:spPr>
          <a:xfrm rot="10800000">
            <a:off x="4427983" y="5806008"/>
            <a:ext cx="1008113" cy="21602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0800000" flipV="1">
            <a:off x="4427983" y="5589984"/>
            <a:ext cx="756084" cy="1800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Luna 51"/>
          <p:cNvSpPr/>
          <p:nvPr/>
        </p:nvSpPr>
        <p:spPr>
          <a:xfrm rot="16200000">
            <a:off x="8297552"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Luna 55"/>
          <p:cNvSpPr/>
          <p:nvPr/>
        </p:nvSpPr>
        <p:spPr>
          <a:xfrm rot="10800000" flipV="1">
            <a:off x="4427983" y="5877271"/>
            <a:ext cx="792088" cy="1440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Luna 62"/>
          <p:cNvSpPr/>
          <p:nvPr/>
        </p:nvSpPr>
        <p:spPr>
          <a:xfrm rot="16200000">
            <a:off x="7937512" y="3375856"/>
            <a:ext cx="541784"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Luna 65"/>
          <p:cNvSpPr/>
          <p:nvPr/>
        </p:nvSpPr>
        <p:spPr>
          <a:xfrm rot="16200000">
            <a:off x="8028384"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Luna 66"/>
          <p:cNvSpPr/>
          <p:nvPr/>
        </p:nvSpPr>
        <p:spPr>
          <a:xfrm rot="16200000">
            <a:off x="8316416" y="3429000"/>
            <a:ext cx="432048" cy="28803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Freccia in su 54"/>
          <p:cNvSpPr/>
          <p:nvPr/>
        </p:nvSpPr>
        <p:spPr>
          <a:xfrm>
            <a:off x="8316416" y="3068960"/>
            <a:ext cx="144016" cy="1080120"/>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Freccia in giù 57"/>
          <p:cNvSpPr/>
          <p:nvPr/>
        </p:nvSpPr>
        <p:spPr>
          <a:xfrm>
            <a:off x="8100392"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reccia in giù 61"/>
          <p:cNvSpPr/>
          <p:nvPr/>
        </p:nvSpPr>
        <p:spPr>
          <a:xfrm>
            <a:off x="8460432" y="2780928"/>
            <a:ext cx="144016" cy="4743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Freccia a sinistra 67"/>
          <p:cNvSpPr/>
          <p:nvPr/>
        </p:nvSpPr>
        <p:spPr>
          <a:xfrm>
            <a:off x="4283968" y="5733256"/>
            <a:ext cx="1440160" cy="144016"/>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p:cNvSpPr/>
          <p:nvPr/>
        </p:nvSpPr>
        <p:spPr>
          <a:xfrm>
            <a:off x="4427984" y="1916832"/>
            <a:ext cx="3672408" cy="3600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reccia a sinistra 69"/>
          <p:cNvSpPr/>
          <p:nvPr/>
        </p:nvSpPr>
        <p:spPr>
          <a:xfrm>
            <a:off x="4283968" y="1988840"/>
            <a:ext cx="1008112" cy="216024"/>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Luna 70"/>
          <p:cNvSpPr/>
          <p:nvPr/>
        </p:nvSpPr>
        <p:spPr>
          <a:xfrm rot="10800000">
            <a:off x="4427984" y="2204864"/>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Luna 71"/>
          <p:cNvSpPr/>
          <p:nvPr/>
        </p:nvSpPr>
        <p:spPr>
          <a:xfrm rot="10800000">
            <a:off x="4427984" y="1916832"/>
            <a:ext cx="38519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Luna 72"/>
          <p:cNvSpPr/>
          <p:nvPr/>
        </p:nvSpPr>
        <p:spPr>
          <a:xfrm rot="10800000">
            <a:off x="4499992" y="1916830"/>
            <a:ext cx="329952" cy="21602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Luna 73"/>
          <p:cNvSpPr/>
          <p:nvPr/>
        </p:nvSpPr>
        <p:spPr>
          <a:xfrm rot="10800000">
            <a:off x="4427984" y="2116087"/>
            <a:ext cx="401960" cy="16078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Freccia a destra 74"/>
          <p:cNvSpPr/>
          <p:nvPr/>
        </p:nvSpPr>
        <p:spPr>
          <a:xfrm>
            <a:off x="4283968" y="19888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Freccia a destra 75"/>
          <p:cNvSpPr/>
          <p:nvPr/>
        </p:nvSpPr>
        <p:spPr>
          <a:xfrm>
            <a:off x="4283968" y="2141240"/>
            <a:ext cx="21602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8.33333E-7 1.85185E-6 L 0.09253 -0.00625 " pathEditMode="relative" rAng="0" ptsTypes="AA">
                                      <p:cBhvr>
                                        <p:cTn id="6" dur="3000" fill="hold"/>
                                        <p:tgtEl>
                                          <p:spTgt spid="5"/>
                                        </p:tgtEl>
                                        <p:attrNameLst>
                                          <p:attrName>ppt_x</p:attrName>
                                          <p:attrName>ppt_y</p:attrName>
                                        </p:attrNameLst>
                                      </p:cBhvr>
                                      <p:rCtr x="46" y="-3"/>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1.11022E-16 -2.22222E-6 L -0.16667 -2.22222E-6 " pathEditMode="relative"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2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right)">
                                      <p:cBhvr>
                                        <p:cTn id="30" dur="2000"/>
                                        <p:tgtEl>
                                          <p:spTgt spid="7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2000"/>
                                        <p:tgtEl>
                                          <p:spTgt spid="5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0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0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000"/>
                                        <p:tgtEl>
                                          <p:spTgt spid="53"/>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2000"/>
                                        <p:tgtEl>
                                          <p:spTgt spid="3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2000"/>
                                        <p:tgtEl>
                                          <p:spTgt spid="37"/>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20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par>
                                <p:cTn id="64" presetID="10" presetClass="entr" presetSubtype="0" fill="hold" grpId="3"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2000"/>
                                        <p:tgtEl>
                                          <p:spTgt spid="35"/>
                                        </p:tgtEl>
                                      </p:cBhvr>
                                    </p:animEffect>
                                  </p:childTnLst>
                                </p:cTn>
                              </p:par>
                              <p:par>
                                <p:cTn id="67" presetID="63" presetClass="path" presetSubtype="0" accel="50000" decel="50000" fill="hold" grpId="1" nodeType="withEffect">
                                  <p:stCondLst>
                                    <p:cond delay="0"/>
                                  </p:stCondLst>
                                  <p:childTnLst>
                                    <p:animMotion origin="layout" path="M 5E-6 1.48148E-6 L 0.14219 -0.00162 " pathEditMode="relative" rAng="0" ptsTypes="AA">
                                      <p:cBhvr>
                                        <p:cTn id="68" dur="3000" fill="hold"/>
                                        <p:tgtEl>
                                          <p:spTgt spid="64"/>
                                        </p:tgtEl>
                                        <p:attrNameLst>
                                          <p:attrName>ppt_x</p:attrName>
                                          <p:attrName>ppt_y</p:attrName>
                                        </p:attrNameLst>
                                      </p:cBhvr>
                                      <p:rCtr x="71" y="-1"/>
                                    </p:animMotion>
                                  </p:childTnLst>
                                </p:cTn>
                              </p:par>
                              <p:par>
                                <p:cTn id="69" presetID="35" presetClass="path" presetSubtype="0" accel="50000" decel="50000" fill="hold" grpId="1" nodeType="withEffect">
                                  <p:stCondLst>
                                    <p:cond delay="0"/>
                                  </p:stCondLst>
                                  <p:childTnLst>
                                    <p:animMotion origin="layout" path="M 1.11022E-16 -3.7037E-6 L -0.16875 -0.00023 " pathEditMode="relative" rAng="0" ptsTypes="AA">
                                      <p:cBhvr>
                                        <p:cTn id="70" dur="3000" fill="hold"/>
                                        <p:tgtEl>
                                          <p:spTgt spid="65"/>
                                        </p:tgtEl>
                                        <p:attrNameLst>
                                          <p:attrName>ppt_x</p:attrName>
                                          <p:attrName>ppt_y</p:attrName>
                                        </p:attrNameLst>
                                      </p:cBhvr>
                                      <p:rCtr x="-84" y="0"/>
                                    </p:animMotion>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childTnLst>
                                </p:cTn>
                              </p:par>
                            </p:childTnLst>
                          </p:cTn>
                        </p:par>
                        <p:par>
                          <p:cTn id="74" fill="hold">
                            <p:stCondLst>
                              <p:cond delay="3000"/>
                            </p:stCondLst>
                            <p:childTnLst>
                              <p:par>
                                <p:cTn id="75" presetID="10" presetClass="exit" presetSubtype="0" fill="hold" grpId="1" nodeType="after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9"/>
                                        </p:tgtEl>
                                      </p:cBhvr>
                                    </p:animEffect>
                                    <p:set>
                                      <p:cBhvr>
                                        <p:cTn id="80" dur="1" fill="hold">
                                          <p:stCondLst>
                                            <p:cond delay="1999"/>
                                          </p:stCondLst>
                                        </p:cTn>
                                        <p:tgtEl>
                                          <p:spTgt spid="9"/>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65"/>
                                        </p:tgtEl>
                                      </p:cBhvr>
                                    </p:animEffect>
                                    <p:set>
                                      <p:cBhvr>
                                        <p:cTn id="83" dur="1" fill="hold">
                                          <p:stCondLst>
                                            <p:cond delay="1999"/>
                                          </p:stCondLst>
                                        </p:cTn>
                                        <p:tgtEl>
                                          <p:spTgt spid="6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7"/>
                                        </p:tgtEl>
                                      </p:cBhvr>
                                    </p:animEffect>
                                    <p:set>
                                      <p:cBhvr>
                                        <p:cTn id="86" dur="1" fill="hold">
                                          <p:stCondLst>
                                            <p:cond delay="1999"/>
                                          </p:stCondLst>
                                        </p:cTn>
                                        <p:tgtEl>
                                          <p:spTgt spid="7"/>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000"/>
                                        <p:tgtEl>
                                          <p:spTgt spid="64"/>
                                        </p:tgtEl>
                                      </p:cBhvr>
                                    </p:animEffect>
                                    <p:set>
                                      <p:cBhvr>
                                        <p:cTn id="89" dur="1" fill="hold">
                                          <p:stCondLst>
                                            <p:cond delay="1999"/>
                                          </p:stCondLst>
                                        </p:cTn>
                                        <p:tgtEl>
                                          <p:spTgt spid="6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5"/>
                                        </p:tgtEl>
                                      </p:cBhvr>
                                    </p:animEffect>
                                    <p:set>
                                      <p:cBhvr>
                                        <p:cTn id="92" dur="1" fill="hold">
                                          <p:stCondLst>
                                            <p:cond delay="1999"/>
                                          </p:stCondLst>
                                        </p:cTn>
                                        <p:tgtEl>
                                          <p:spTgt spid="5"/>
                                        </p:tgtEl>
                                        <p:attrNameLst>
                                          <p:attrName>style.visibility</p:attrName>
                                        </p:attrNameLst>
                                      </p:cBhvr>
                                      <p:to>
                                        <p:strVal val="hidden"/>
                                      </p:to>
                                    </p:set>
                                  </p:childTnLst>
                                </p:cTn>
                              </p:par>
                              <p:par>
                                <p:cTn id="93" presetID="22" presetClass="entr" presetSubtype="1"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up)">
                                      <p:cBhvr>
                                        <p:cTn id="95" dur="2000"/>
                                        <p:tgtEl>
                                          <p:spTgt spid="5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up)">
                                      <p:cBhvr>
                                        <p:cTn id="101" dur="2000"/>
                                        <p:tgtEl>
                                          <p:spTgt spid="6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63" presetClass="path" presetSubtype="0" accel="50000" decel="50000" fill="hold" grpId="1" nodeType="withEffect">
                                  <p:stCondLst>
                                    <p:cond delay="0"/>
                                  </p:stCondLst>
                                  <p:childTnLst>
                                    <p:animMotion origin="layout" path="M -0.00625 -3.33333E-6 L 0.05417 0.00023 " pathEditMode="relative" rAng="0" ptsTypes="AA">
                                      <p:cBhvr>
                                        <p:cTn id="106" dur="3000" fill="hold"/>
                                        <p:tgtEl>
                                          <p:spTgt spid="24"/>
                                        </p:tgtEl>
                                        <p:attrNameLst>
                                          <p:attrName>ppt_x</p:attrName>
                                          <p:attrName>ppt_y</p:attrName>
                                        </p:attrNameLst>
                                      </p:cBhvr>
                                      <p:rCtr x="30" y="0"/>
                                    </p:animMotion>
                                  </p:childTnLst>
                                </p:cTn>
                              </p:par>
                              <p:par>
                                <p:cTn id="107" presetID="10"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000"/>
                                        <p:tgtEl>
                                          <p:spTgt spid="5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20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left)">
                                      <p:cBhvr>
                                        <p:cTn id="118" dur="2000"/>
                                        <p:tgtEl>
                                          <p:spTgt spid="75"/>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left)">
                                      <p:cBhvr>
                                        <p:cTn id="121" dur="2000"/>
                                        <p:tgtEl>
                                          <p:spTgt spid="7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3000"/>
                                        <p:tgtEl>
                                          <p:spTgt spid="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2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2000"/>
                                        <p:tgtEl>
                                          <p:spTgt spid="74"/>
                                        </p:tgtEl>
                                      </p:cBhvr>
                                    </p:animEffect>
                                  </p:childTnLst>
                                </p:cTn>
                              </p:par>
                              <p:par>
                                <p:cTn id="131" presetID="10" presetClass="exit" presetSubtype="0" fill="hold" grpId="1" nodeType="withEffect">
                                  <p:stCondLst>
                                    <p:cond delay="0"/>
                                  </p:stCondLst>
                                  <p:childTnLst>
                                    <p:animEffect transition="out" filter="fade">
                                      <p:cBhvr>
                                        <p:cTn id="132" dur="2000"/>
                                        <p:tgtEl>
                                          <p:spTgt spid="72"/>
                                        </p:tgtEl>
                                      </p:cBhvr>
                                    </p:animEffect>
                                    <p:set>
                                      <p:cBhvr>
                                        <p:cTn id="133" dur="1" fill="hold">
                                          <p:stCondLst>
                                            <p:cond delay="1999"/>
                                          </p:stCondLst>
                                        </p:cTn>
                                        <p:tgtEl>
                                          <p:spTgt spid="7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71"/>
                                        </p:tgtEl>
                                      </p:cBhvr>
                                    </p:animEffect>
                                    <p:set>
                                      <p:cBhvr>
                                        <p:cTn id="136" dur="1" fill="hold">
                                          <p:stCondLst>
                                            <p:cond delay="1999"/>
                                          </p:stCondLst>
                                        </p:cTn>
                                        <p:tgtEl>
                                          <p:spTgt spid="71"/>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fade">
                                      <p:cBhvr>
                                        <p:cTn id="139" dur="20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2000"/>
                                        <p:tgtEl>
                                          <p:spTgt spid="66"/>
                                        </p:tgtEl>
                                      </p:cBhvr>
                                    </p:animEffect>
                                  </p:childTnLst>
                                </p:cTn>
                              </p:par>
                              <p:par>
                                <p:cTn id="143" presetID="10" presetClass="exit" presetSubtype="0" fill="hold" grpId="1" nodeType="withEffect">
                                  <p:stCondLst>
                                    <p:cond delay="0"/>
                                  </p:stCondLst>
                                  <p:childTnLst>
                                    <p:animEffect transition="out" filter="fade">
                                      <p:cBhvr>
                                        <p:cTn id="144" dur="2000"/>
                                        <p:tgtEl>
                                          <p:spTgt spid="70"/>
                                        </p:tgtEl>
                                      </p:cBhvr>
                                    </p:animEffect>
                                    <p:set>
                                      <p:cBhvr>
                                        <p:cTn id="145" dur="1" fill="hold">
                                          <p:stCondLst>
                                            <p:cond delay="1999"/>
                                          </p:stCondLst>
                                        </p:cTn>
                                        <p:tgtEl>
                                          <p:spTgt spid="70"/>
                                        </p:tgtEl>
                                        <p:attrNameLst>
                                          <p:attrName>style.visibility</p:attrName>
                                        </p:attrNameLst>
                                      </p:cBhvr>
                                      <p:to>
                                        <p:strVal val="hidden"/>
                                      </p:to>
                                    </p:set>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xit" presetSubtype="0" fill="hold" grpId="1" nodeType="withEffect">
                                  <p:stCondLst>
                                    <p:cond delay="0"/>
                                  </p:stCondLst>
                                  <p:childTnLst>
                                    <p:animEffect transition="out" filter="fade">
                                      <p:cBhvr>
                                        <p:cTn id="151" dur="2000"/>
                                        <p:tgtEl>
                                          <p:spTgt spid="55"/>
                                        </p:tgtEl>
                                      </p:cBhvr>
                                    </p:animEffect>
                                    <p:set>
                                      <p:cBhvr>
                                        <p:cTn id="152" dur="1" fill="hold">
                                          <p:stCondLst>
                                            <p:cond delay="1999"/>
                                          </p:stCondLst>
                                        </p:cTn>
                                        <p:tgtEl>
                                          <p:spTgt spid="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63"/>
                                        </p:tgtEl>
                                      </p:cBhvr>
                                    </p:animEffect>
                                    <p:set>
                                      <p:cBhvr>
                                        <p:cTn id="155" dur="1" fill="hold">
                                          <p:stCondLst>
                                            <p:cond delay="1999"/>
                                          </p:stCondLst>
                                        </p:cTn>
                                        <p:tgtEl>
                                          <p:spTgt spid="63"/>
                                        </p:tgtEl>
                                        <p:attrNameLst>
                                          <p:attrName>style.visibility</p:attrName>
                                        </p:attrNameLst>
                                      </p:cBhvr>
                                      <p:to>
                                        <p:strVal val="hidden"/>
                                      </p:to>
                                    </p:set>
                                  </p:childTnLst>
                                </p:cTn>
                              </p:par>
                              <p:par>
                                <p:cTn id="156" presetID="22" presetClass="entr" presetSubtype="2"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right)">
                                      <p:cBhvr>
                                        <p:cTn id="158" dur="2000"/>
                                        <p:tgtEl>
                                          <p:spTgt spid="6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3000"/>
                                        <p:tgtEl>
                                          <p:spTgt spid="2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
                                        </p:tgtEl>
                                        <p:attrNameLst>
                                          <p:attrName>style.visibility</p:attrName>
                                        </p:attrNameLst>
                                      </p:cBhvr>
                                      <p:to>
                                        <p:strVal val="visible"/>
                                      </p:to>
                                    </p:set>
                                    <p:animEffect transition="in" filter="fade">
                                      <p:cBhvr>
                                        <p:cTn id="164" dur="500"/>
                                        <p:tgtEl>
                                          <p:spTgt spid="25"/>
                                        </p:tgtEl>
                                      </p:cBhvr>
                                    </p:animEffect>
                                  </p:childTnLst>
                                </p:cTn>
                              </p:par>
                              <p:par>
                                <p:cTn id="165" presetID="35" presetClass="path" presetSubtype="0" accel="50000" decel="50000" fill="hold" grpId="1" nodeType="withEffect">
                                  <p:stCondLst>
                                    <p:cond delay="0"/>
                                  </p:stCondLst>
                                  <p:childTnLst>
                                    <p:animMotion origin="layout" path="M 0.01649 0.00602 L -0.07813 0.00602 " pathEditMode="relative" rAng="0" ptsTypes="AA">
                                      <p:cBhvr>
                                        <p:cTn id="166" dur="3000" fill="hold"/>
                                        <p:tgtEl>
                                          <p:spTgt spid="29"/>
                                        </p:tgtEl>
                                        <p:attrNameLst>
                                          <p:attrName>ppt_x</p:attrName>
                                          <p:attrName>ppt_y</p:attrName>
                                        </p:attrNameLst>
                                      </p:cBhvr>
                                      <p:rCtr x="-47" y="0"/>
                                    </p:animMotion>
                                  </p:childTnLst>
                                </p:cTn>
                              </p:par>
                              <p:par>
                                <p:cTn id="167" presetID="10" presetClass="exit" presetSubtype="0" fill="hold" grpId="0" nodeType="withEffect">
                                  <p:stCondLst>
                                    <p:cond delay="0"/>
                                  </p:stCondLst>
                                  <p:childTnLst>
                                    <p:animEffect transition="out" filter="fade">
                                      <p:cBhvr>
                                        <p:cTn id="168" dur="2000"/>
                                        <p:tgtEl>
                                          <p:spTgt spid="43"/>
                                        </p:tgtEl>
                                      </p:cBhvr>
                                    </p:animEffect>
                                    <p:set>
                                      <p:cBhvr>
                                        <p:cTn id="169" dur="1" fill="hold">
                                          <p:stCondLst>
                                            <p:cond delay="1999"/>
                                          </p:stCondLst>
                                        </p:cTn>
                                        <p:tgtEl>
                                          <p:spTgt spid="43"/>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2000"/>
                                        <p:tgtEl>
                                          <p:spTgt spid="53"/>
                                        </p:tgtEl>
                                      </p:cBhvr>
                                    </p:animEffect>
                                    <p:set>
                                      <p:cBhvr>
                                        <p:cTn id="172" dur="1" fill="hold">
                                          <p:stCondLst>
                                            <p:cond delay="1999"/>
                                          </p:stCondLst>
                                        </p:cTn>
                                        <p:tgtEl>
                                          <p:spTgt spid="53"/>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2000"/>
                                        <p:tgtEl>
                                          <p:spTgt spid="54"/>
                                        </p:tgtEl>
                                      </p:cBhvr>
                                    </p:animEffect>
                                    <p:set>
                                      <p:cBhvr>
                                        <p:cTn id="175" dur="1" fill="hold">
                                          <p:stCondLst>
                                            <p:cond delay="1999"/>
                                          </p:stCondLst>
                                        </p:cTn>
                                        <p:tgtEl>
                                          <p:spTgt spid="54"/>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2000"/>
                                        <p:tgtEl>
                                          <p:spTgt spid="38"/>
                                        </p:tgtEl>
                                      </p:cBhvr>
                                    </p:animEffect>
                                    <p:set>
                                      <p:cBhvr>
                                        <p:cTn id="178" dur="1" fill="hold">
                                          <p:stCondLst>
                                            <p:cond delay="1999"/>
                                          </p:stCondLst>
                                        </p:cTn>
                                        <p:tgtEl>
                                          <p:spTgt spid="38"/>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2000"/>
                                        <p:tgtEl>
                                          <p:spTgt spid="37"/>
                                        </p:tgtEl>
                                      </p:cBhvr>
                                    </p:animEffect>
                                    <p:set>
                                      <p:cBhvr>
                                        <p:cTn id="181" dur="1" fill="hold">
                                          <p:stCondLst>
                                            <p:cond delay="1999"/>
                                          </p:stCondLst>
                                        </p:cTn>
                                        <p:tgtEl>
                                          <p:spTgt spid="37"/>
                                        </p:tgtEl>
                                        <p:attrNameLst>
                                          <p:attrName>style.visibility</p:attrName>
                                        </p:attrNameLst>
                                      </p:cBhvr>
                                      <p:to>
                                        <p:strVal val="hidden"/>
                                      </p:to>
                                    </p:set>
                                  </p:childTnLst>
                                </p:cTn>
                              </p:par>
                              <p:par>
                                <p:cTn id="182" presetID="10" presetClass="entr" presetSubtype="0" fill="hold" grpId="1" nodeType="withEffect">
                                  <p:stCondLst>
                                    <p:cond delay="0"/>
                                  </p:stCondLst>
                                  <p:childTnLst>
                                    <p:set>
                                      <p:cBhvr>
                                        <p:cTn id="183" dur="1" fill="hold">
                                          <p:stCondLst>
                                            <p:cond delay="0"/>
                                          </p:stCondLst>
                                        </p:cTn>
                                        <p:tgtEl>
                                          <p:spTgt spid="44"/>
                                        </p:tgtEl>
                                        <p:attrNameLst>
                                          <p:attrName>style.visibility</p:attrName>
                                        </p:attrNameLst>
                                      </p:cBhvr>
                                      <p:to>
                                        <p:strVal val="visible"/>
                                      </p:to>
                                    </p:set>
                                    <p:animEffect transition="in" filter="fade">
                                      <p:cBhvr>
                                        <p:cTn id="184" dur="2000"/>
                                        <p:tgtEl>
                                          <p:spTgt spid="44"/>
                                        </p:tgtEl>
                                      </p:cBhvr>
                                    </p:animEffect>
                                  </p:childTnLst>
                                </p:cTn>
                              </p:par>
                              <p:par>
                                <p:cTn id="185" presetID="10" presetClass="exit" presetSubtype="0" fill="hold" grpId="2" nodeType="withEffect">
                                  <p:stCondLst>
                                    <p:cond delay="0"/>
                                  </p:stCondLst>
                                  <p:childTnLst>
                                    <p:animEffect transition="out" filter="fade">
                                      <p:cBhvr>
                                        <p:cTn id="186" dur="2000"/>
                                        <p:tgtEl>
                                          <p:spTgt spid="35"/>
                                        </p:tgtEl>
                                      </p:cBhvr>
                                    </p:animEffect>
                                    <p:set>
                                      <p:cBhvr>
                                        <p:cTn id="187" dur="1" fill="hold">
                                          <p:stCondLst>
                                            <p:cond delay="1999"/>
                                          </p:stCondLst>
                                        </p:cTn>
                                        <p:tgtEl>
                                          <p:spTgt spid="35"/>
                                        </p:tgtEl>
                                        <p:attrNameLst>
                                          <p:attrName>style.visibility</p:attrName>
                                        </p:attrNameLst>
                                      </p:cBhvr>
                                      <p:to>
                                        <p:strVal val="hidden"/>
                                      </p:to>
                                    </p:set>
                                  </p:childTnLst>
                                </p:cTn>
                              </p:par>
                              <p:par>
                                <p:cTn id="188" presetID="35" presetClass="path" presetSubtype="0" accel="50000" decel="50000" fill="hold" grpId="1" nodeType="withEffect">
                                  <p:stCondLst>
                                    <p:cond delay="0"/>
                                  </p:stCondLst>
                                  <p:childTnLst>
                                    <p:animMotion origin="layout" path="M 0.10938 0.00416 L -0.04826 0.00416 " pathEditMode="relative" rAng="0" ptsTypes="AA">
                                      <p:cBhvr>
                                        <p:cTn id="189" dur="3000" fill="hold"/>
                                        <p:tgtEl>
                                          <p:spTgt spid="27"/>
                                        </p:tgtEl>
                                        <p:attrNameLst>
                                          <p:attrName>ppt_x</p:attrName>
                                          <p:attrName>ppt_y</p:attrName>
                                        </p:attrNameLst>
                                      </p:cBhvr>
                                      <p:rCtr x="-79" y="0"/>
                                    </p:animMotion>
                                  </p:childTnLst>
                                </p:cTn>
                              </p:par>
                              <p:par>
                                <p:cTn id="190" presetID="35" presetClass="path" presetSubtype="0" accel="50000" decel="50000" fill="hold" grpId="1" nodeType="withEffect">
                                  <p:stCondLst>
                                    <p:cond delay="0"/>
                                  </p:stCondLst>
                                  <p:childTnLst>
                                    <p:animMotion origin="layout" path="M -0.00104 -2.22222E-6 L -0.06388 -0.00023 " pathEditMode="relative" rAng="0" ptsTypes="AA">
                                      <p:cBhvr>
                                        <p:cTn id="191" dur="3000" fill="hold"/>
                                        <p:tgtEl>
                                          <p:spTgt spid="25"/>
                                        </p:tgtEl>
                                        <p:attrNameLst>
                                          <p:attrName>ppt_x</p:attrName>
                                          <p:attrName>ppt_y</p:attrName>
                                        </p:attrNameLst>
                                      </p:cBhvr>
                                      <p:rCtr x="-31" y="0"/>
                                    </p:animMotion>
                                  </p:childTnLst>
                                </p:cTn>
                              </p:par>
                              <p:par>
                                <p:cTn id="192" presetID="10" presetClass="entr" presetSubtype="0" fill="hold" grpId="0" nodeType="with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fade">
                                      <p:cBhvr>
                                        <p:cTn id="194" dur="2000"/>
                                        <p:tgtEl>
                                          <p:spTgt spid="4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9"/>
                                        </p:tgtEl>
                                        <p:attrNameLst>
                                          <p:attrName>style.visibility</p:attrName>
                                        </p:attrNameLst>
                                      </p:cBhvr>
                                      <p:to>
                                        <p:strVal val="visible"/>
                                      </p:to>
                                    </p:set>
                                    <p:animEffect transition="in" filter="fade">
                                      <p:cBhvr>
                                        <p:cTn id="197" dur="2000"/>
                                        <p:tgtEl>
                                          <p:spTgt spid="3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4"/>
                                        </p:tgtEl>
                                        <p:attrNameLst>
                                          <p:attrName>style.visibility</p:attrName>
                                        </p:attrNameLst>
                                      </p:cBhvr>
                                      <p:to>
                                        <p:strVal val="visible"/>
                                      </p:to>
                                    </p:set>
                                    <p:animEffect transition="in" filter="fade">
                                      <p:cBhvr>
                                        <p:cTn id="200" dur="2000"/>
                                        <p:tgtEl>
                                          <p:spTgt spid="4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Effect transition="in" filter="fade">
                                      <p:cBhvr>
                                        <p:cTn id="203" dur="2000"/>
                                        <p:tgtEl>
                                          <p:spTgt spid="45"/>
                                        </p:tgtEl>
                                      </p:cBhvr>
                                    </p:animEffect>
                                  </p:childTnLst>
                                </p:cTn>
                              </p:par>
                              <p:par>
                                <p:cTn id="204" presetID="10" presetClass="exit" presetSubtype="0" fill="hold" grpId="1" nodeType="withEffect">
                                  <p:stCondLst>
                                    <p:cond delay="0"/>
                                  </p:stCondLst>
                                  <p:childTnLst>
                                    <p:animEffect transition="out" filter="fade">
                                      <p:cBhvr>
                                        <p:cTn id="205" dur="1000"/>
                                        <p:tgtEl>
                                          <p:spTgt spid="61"/>
                                        </p:tgtEl>
                                      </p:cBhvr>
                                    </p:animEffect>
                                    <p:set>
                                      <p:cBhvr>
                                        <p:cTn id="206" dur="1" fill="hold">
                                          <p:stCondLst>
                                            <p:cond delay="999"/>
                                          </p:stCondLst>
                                        </p:cTn>
                                        <p:tgtEl>
                                          <p:spTgt spid="61"/>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1000"/>
                                        <p:tgtEl>
                                          <p:spTgt spid="59"/>
                                        </p:tgtEl>
                                      </p:cBhvr>
                                    </p:animEffect>
                                    <p:set>
                                      <p:cBhvr>
                                        <p:cTn id="209" dur="1" fill="hold">
                                          <p:stCondLst>
                                            <p:cond delay="999"/>
                                          </p:stCondLst>
                                        </p:cTn>
                                        <p:tgtEl>
                                          <p:spTgt spid="59"/>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1000"/>
                                        <p:tgtEl>
                                          <p:spTgt spid="10"/>
                                        </p:tgtEl>
                                      </p:cBhvr>
                                    </p:animEffect>
                                    <p:set>
                                      <p:cBhvr>
                                        <p:cTn id="212" dur="1" fill="hold">
                                          <p:stCondLst>
                                            <p:cond delay="999"/>
                                          </p:stCondLst>
                                        </p:cTn>
                                        <p:tgtEl>
                                          <p:spTgt spid="10"/>
                                        </p:tgtEl>
                                        <p:attrNameLst>
                                          <p:attrName>style.visibility</p:attrName>
                                        </p:attrNameLst>
                                      </p:cBhvr>
                                      <p:to>
                                        <p:strVal val="hidden"/>
                                      </p:to>
                                    </p:set>
                                  </p:childTnLst>
                                </p:cTn>
                              </p:par>
                              <p:par>
                                <p:cTn id="213" presetID="22" presetClass="entr" presetSubtype="1" fill="hold" grpId="0" nodeType="withEffect">
                                  <p:stCondLst>
                                    <p:cond delay="0"/>
                                  </p:stCondLst>
                                  <p:childTnLst>
                                    <p:set>
                                      <p:cBhvr>
                                        <p:cTn id="214" dur="1" fill="hold">
                                          <p:stCondLst>
                                            <p:cond delay="0"/>
                                          </p:stCondLst>
                                        </p:cTn>
                                        <p:tgtEl>
                                          <p:spTgt spid="33"/>
                                        </p:tgtEl>
                                        <p:attrNameLst>
                                          <p:attrName>style.visibility</p:attrName>
                                        </p:attrNameLst>
                                      </p:cBhvr>
                                      <p:to>
                                        <p:strVal val="visible"/>
                                      </p:to>
                                    </p:set>
                                    <p:animEffect transition="in" filter="wipe(up)">
                                      <p:cBhvr>
                                        <p:cTn id="215" dur="2000"/>
                                        <p:tgtEl>
                                          <p:spTgt spid="33"/>
                                        </p:tgtEl>
                                      </p:cBhvr>
                                    </p:animEffect>
                                  </p:childTnLst>
                                </p:cTn>
                              </p:par>
                              <p:par>
                                <p:cTn id="216" presetID="22" presetClass="entr" presetSubtype="4" fill="hold" grpId="0" nodeType="withEffect">
                                  <p:stCondLst>
                                    <p:cond delay="0"/>
                                  </p:stCondLst>
                                  <p:childTnLst>
                                    <p:set>
                                      <p:cBhvr>
                                        <p:cTn id="217" dur="1" fill="hold">
                                          <p:stCondLst>
                                            <p:cond delay="0"/>
                                          </p:stCondLst>
                                        </p:cTn>
                                        <p:tgtEl>
                                          <p:spTgt spid="31"/>
                                        </p:tgtEl>
                                        <p:attrNameLst>
                                          <p:attrName>style.visibility</p:attrName>
                                        </p:attrNameLst>
                                      </p:cBhvr>
                                      <p:to>
                                        <p:strVal val="visible"/>
                                      </p:to>
                                    </p:set>
                                    <p:animEffect transition="in" filter="wipe(down)">
                                      <p:cBhvr>
                                        <p:cTn id="218" dur="2000"/>
                                        <p:tgtEl>
                                          <p:spTgt spid="31"/>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30"/>
                                        </p:tgtEl>
                                        <p:attrNameLst>
                                          <p:attrName>style.visibility</p:attrName>
                                        </p:attrNameLst>
                                      </p:cBhvr>
                                      <p:to>
                                        <p:strVal val="visible"/>
                                      </p:to>
                                    </p:set>
                                    <p:animEffect transition="in" filter="wipe(down)">
                                      <p:cBhvr>
                                        <p:cTn id="221" dur="2000"/>
                                        <p:tgtEl>
                                          <p:spTgt spid="30"/>
                                        </p:tgtEl>
                                      </p:cBhvr>
                                    </p:animEffect>
                                  </p:childTnLst>
                                </p:cTn>
                              </p:par>
                              <p:par>
                                <p:cTn id="222" presetID="22" presetClass="entr" presetSubtype="1" fill="hold" grpId="0" nodeType="withEffect">
                                  <p:stCondLst>
                                    <p:cond delay="0"/>
                                  </p:stCondLst>
                                  <p:childTnLst>
                                    <p:set>
                                      <p:cBhvr>
                                        <p:cTn id="223" dur="1" fill="hold">
                                          <p:stCondLst>
                                            <p:cond delay="0"/>
                                          </p:stCondLst>
                                        </p:cTn>
                                        <p:tgtEl>
                                          <p:spTgt spid="32"/>
                                        </p:tgtEl>
                                        <p:attrNameLst>
                                          <p:attrName>style.visibility</p:attrName>
                                        </p:attrNameLst>
                                      </p:cBhvr>
                                      <p:to>
                                        <p:strVal val="visible"/>
                                      </p:to>
                                    </p:set>
                                    <p:animEffect transition="in" filter="wipe(up)">
                                      <p:cBhvr>
                                        <p:cTn id="224" dur="2000"/>
                                        <p:tgtEl>
                                          <p:spTgt spid="32"/>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8"/>
                                        </p:tgtEl>
                                        <p:attrNameLst>
                                          <p:attrName>style.visibility</p:attrName>
                                        </p:attrNameLst>
                                      </p:cBhvr>
                                      <p:to>
                                        <p:strVal val="visible"/>
                                      </p:to>
                                    </p:set>
                                    <p:animEffect transition="in" filter="fade">
                                      <p:cBhvr>
                                        <p:cTn id="227" dur="2000"/>
                                        <p:tgtEl>
                                          <p:spTgt spid="3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7"/>
                                        </p:tgtEl>
                                        <p:attrNameLst>
                                          <p:attrName>style.visibility</p:attrName>
                                        </p:attrNameLst>
                                      </p:cBhvr>
                                      <p:to>
                                        <p:strVal val="visible"/>
                                      </p:to>
                                    </p:set>
                                    <p:animEffect transition="in" filter="fade">
                                      <p:cBhvr>
                                        <p:cTn id="230" dur="2000"/>
                                        <p:tgtEl>
                                          <p:spTgt spid="37"/>
                                        </p:tgtEl>
                                      </p:cBhvr>
                                    </p:animEffect>
                                  </p:childTnLst>
                                </p:cTn>
                              </p:par>
                              <p:par>
                                <p:cTn id="231" presetID="10" presetClass="exit" presetSubtype="0" fill="hold" grpId="1" nodeType="withEffect">
                                  <p:stCondLst>
                                    <p:cond delay="0"/>
                                  </p:stCondLst>
                                  <p:childTnLst>
                                    <p:animEffect transition="out" filter="fade">
                                      <p:cBhvr>
                                        <p:cTn id="232" dur="2000"/>
                                        <p:tgtEl>
                                          <p:spTgt spid="52"/>
                                        </p:tgtEl>
                                      </p:cBhvr>
                                    </p:animEffect>
                                    <p:set>
                                      <p:cBhvr>
                                        <p:cTn id="233"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59" grpId="0" animBg="1"/>
      <p:bldP spid="59" grpId="1" animBg="1"/>
      <p:bldP spid="61" grpId="0" animBg="1"/>
      <p:bldP spid="61" grpId="1"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1" grpId="0" animBg="1"/>
      <p:bldP spid="32" grpId="0" animBg="1"/>
      <p:bldP spid="33" grpId="0" animBg="1"/>
      <p:bldP spid="30" grpId="0" animBg="1"/>
      <p:bldP spid="35" grpId="0" animBg="1"/>
      <p:bldP spid="35" grpId="1" animBg="1"/>
      <p:bldP spid="35" grpId="2" animBg="1"/>
      <p:bldP spid="35" grpId="3" animBg="1"/>
      <p:bldP spid="37" grpId="0" animBg="1"/>
      <p:bldP spid="37" grpId="1" animBg="1"/>
      <p:bldP spid="37" grpId="2" animBg="1"/>
      <p:bldP spid="38" grpId="0" animBg="1"/>
      <p:bldP spid="38" grpId="1" animBg="1"/>
      <p:bldP spid="38" grpId="2" animBg="1"/>
      <p:bldP spid="39" grpId="0" animBg="1"/>
      <p:bldP spid="42" grpId="0" animBg="1"/>
      <p:bldP spid="43" grpId="0" animBg="1"/>
      <p:bldP spid="43" grpId="1" animBg="1"/>
      <p:bldP spid="44" grpId="0" animBg="1"/>
      <p:bldP spid="44" grpId="1" animBg="1"/>
      <p:bldP spid="45" grpId="0" animBg="1"/>
      <p:bldP spid="53" grpId="0" animBg="1"/>
      <p:bldP spid="53" grpId="1" animBg="1"/>
      <p:bldP spid="54" grpId="0" animBg="1"/>
      <p:bldP spid="54" grpId="1" animBg="1"/>
      <p:bldP spid="51" grpId="0" animBg="1"/>
      <p:bldP spid="52" grpId="0" animBg="1"/>
      <p:bldP spid="52" grpId="1" animBg="1"/>
      <p:bldP spid="56" grpId="0" animBg="1"/>
      <p:bldP spid="63" grpId="0" animBg="1"/>
      <p:bldP spid="63" grpId="1" animBg="1"/>
      <p:bldP spid="66" grpId="0" animBg="1"/>
      <p:bldP spid="67" grpId="0" animBg="1"/>
      <p:bldP spid="55" grpId="0" animBg="1"/>
      <p:bldP spid="55" grpId="1" animBg="1"/>
      <p:bldP spid="58" grpId="0" animBg="1"/>
      <p:bldP spid="62" grpId="0" animBg="1"/>
      <p:bldP spid="68" grpId="0" animBg="1"/>
      <p:bldP spid="70" grpId="0" animBg="1"/>
      <p:bldP spid="70" grpId="1" animBg="1"/>
      <p:bldP spid="71" grpId="0" animBg="1"/>
      <p:bldP spid="71" grpId="1" animBg="1"/>
      <p:bldP spid="72" grpId="0" animBg="1"/>
      <p:bldP spid="72" grpId="1" animBg="1"/>
      <p:bldP spid="73" grpId="0" animBg="1"/>
      <p:bldP spid="74" grpId="0" animBg="1"/>
      <p:bldP spid="75" grpId="0" animBg="1"/>
      <p:bldP spid="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333217"/>
            <a:ext cx="4894545" cy="1015663"/>
          </a:xfrm>
          <a:prstGeom prst="rect">
            <a:avLst/>
          </a:prstGeom>
          <a:noFill/>
        </p:spPr>
        <p:txBody>
          <a:bodyPr wrap="none" rtlCol="0">
            <a:spAutoFit/>
          </a:bodyPr>
          <a:lstStyle/>
          <a:p>
            <a:pPr algn="ctr"/>
            <a:r>
              <a:rPr lang="it-IT" sz="6000" b="1" dirty="0" smtClean="0">
                <a:solidFill>
                  <a:srgbClr val="0000CC"/>
                </a:solidFill>
              </a:rPr>
              <a:t>F</a:t>
            </a:r>
            <a:r>
              <a:rPr lang="it-IT" sz="4000" b="1" dirty="0" smtClean="0">
                <a:solidFill>
                  <a:srgbClr val="0000CC"/>
                </a:solidFill>
              </a:rPr>
              <a:t>RAZIONAMENTO</a:t>
            </a:r>
            <a:endParaRPr lang="it-IT" sz="4000" b="1" dirty="0">
              <a:solidFill>
                <a:srgbClr val="0000CC"/>
              </a:solidFill>
            </a:endParaRPr>
          </a:p>
        </p:txBody>
      </p:sp>
      <p:sp>
        <p:nvSpPr>
          <p:cNvPr id="3" name="CasellaDiTesto 2"/>
          <p:cNvSpPr txBox="1"/>
          <p:nvPr/>
        </p:nvSpPr>
        <p:spPr>
          <a:xfrm>
            <a:off x="3079306" y="5229200"/>
            <a:ext cx="2932854" cy="1292662"/>
          </a:xfrm>
          <a:prstGeom prst="rect">
            <a:avLst/>
          </a:prstGeom>
          <a:noFill/>
        </p:spPr>
        <p:txBody>
          <a:bodyPr wrap="none" rtlCol="0">
            <a:spAutoFit/>
          </a:bodyPr>
          <a:lstStyle/>
          <a:p>
            <a:r>
              <a:rPr lang="it-IT" sz="6000" b="1" dirty="0" smtClean="0">
                <a:solidFill>
                  <a:srgbClr val="0000CC"/>
                </a:solidFill>
              </a:rPr>
              <a:t>(FDPH)</a:t>
            </a:r>
          </a:p>
          <a:p>
            <a:pPr algn="ctr"/>
            <a:r>
              <a:rPr lang="fr-FR" sz="900" dirty="0" smtClean="0">
                <a:solidFill>
                  <a:srgbClr val="FFFF00"/>
                </a:solidFill>
              </a:rPr>
              <a:t>Fractionnement dynamique </a:t>
            </a:r>
          </a:p>
          <a:p>
            <a:pPr algn="ctr"/>
            <a:r>
              <a:rPr lang="fr-FR" sz="900" dirty="0" smtClean="0">
                <a:solidFill>
                  <a:srgbClr val="FFFF00"/>
                </a:solidFill>
              </a:rPr>
              <a:t>de la pression hydrostatique</a:t>
            </a:r>
            <a:endParaRPr lang="it-IT" sz="900" b="1" dirty="0">
              <a:solidFill>
                <a:srgbClr val="0000CC"/>
              </a:solidFill>
            </a:endParaRPr>
          </a:p>
        </p:txBody>
      </p:sp>
      <p:sp>
        <p:nvSpPr>
          <p:cNvPr id="5" name="CasellaDiTesto 4"/>
          <p:cNvSpPr txBox="1"/>
          <p:nvPr/>
        </p:nvSpPr>
        <p:spPr>
          <a:xfrm>
            <a:off x="467544" y="2204864"/>
            <a:ext cx="3148747" cy="1015663"/>
          </a:xfrm>
          <a:prstGeom prst="rect">
            <a:avLst/>
          </a:prstGeom>
          <a:noFill/>
        </p:spPr>
        <p:txBody>
          <a:bodyPr wrap="none" rtlCol="0">
            <a:spAutoFit/>
          </a:bodyPr>
          <a:lstStyle/>
          <a:p>
            <a:r>
              <a:rPr lang="it-IT" sz="6000" b="1" dirty="0" smtClean="0">
                <a:solidFill>
                  <a:srgbClr val="0000CC"/>
                </a:solidFill>
              </a:rPr>
              <a:t>D</a:t>
            </a:r>
            <a:r>
              <a:rPr lang="it-IT" sz="4000" b="1" dirty="0" smtClean="0">
                <a:solidFill>
                  <a:srgbClr val="0000CC"/>
                </a:solidFill>
              </a:rPr>
              <a:t>INAMICO</a:t>
            </a:r>
            <a:endParaRPr lang="it-IT" sz="4000" dirty="0"/>
          </a:p>
        </p:txBody>
      </p:sp>
      <p:sp>
        <p:nvSpPr>
          <p:cNvPr id="6" name="CasellaDiTesto 5"/>
          <p:cNvSpPr txBox="1"/>
          <p:nvPr/>
        </p:nvSpPr>
        <p:spPr>
          <a:xfrm>
            <a:off x="3707904" y="2420888"/>
            <a:ext cx="1848006" cy="984885"/>
          </a:xfrm>
          <a:prstGeom prst="rect">
            <a:avLst/>
          </a:prstGeom>
          <a:noFill/>
        </p:spPr>
        <p:txBody>
          <a:bodyPr wrap="none" rtlCol="0">
            <a:spAutoFit/>
          </a:bodyPr>
          <a:lstStyle/>
          <a:p>
            <a:r>
              <a:rPr lang="it-IT" sz="4000" b="1" dirty="0" smtClean="0">
                <a:solidFill>
                  <a:srgbClr val="0000CC"/>
                </a:solidFill>
              </a:rPr>
              <a:t>DELLA</a:t>
            </a:r>
          </a:p>
          <a:p>
            <a:endParaRPr lang="it-IT" dirty="0"/>
          </a:p>
        </p:txBody>
      </p:sp>
      <p:sp>
        <p:nvSpPr>
          <p:cNvPr id="7" name="CasellaDiTesto 6"/>
          <p:cNvSpPr txBox="1"/>
          <p:nvPr/>
        </p:nvSpPr>
        <p:spPr>
          <a:xfrm>
            <a:off x="1547664" y="3068960"/>
            <a:ext cx="3214341" cy="1015663"/>
          </a:xfrm>
          <a:prstGeom prst="rect">
            <a:avLst/>
          </a:prstGeom>
          <a:noFill/>
        </p:spPr>
        <p:txBody>
          <a:bodyPr wrap="none" rtlCol="0">
            <a:spAutoFit/>
          </a:bodyPr>
          <a:lstStyle/>
          <a:p>
            <a:r>
              <a:rPr lang="it-IT" sz="6000" b="1" dirty="0" smtClean="0">
                <a:solidFill>
                  <a:srgbClr val="0000CC"/>
                </a:solidFill>
              </a:rPr>
              <a:t>P</a:t>
            </a:r>
            <a:r>
              <a:rPr lang="it-IT" sz="4000" b="1" dirty="0" smtClean="0">
                <a:solidFill>
                  <a:srgbClr val="0000CC"/>
                </a:solidFill>
              </a:rPr>
              <a:t>RESSIONE</a:t>
            </a:r>
            <a:endParaRPr lang="it-IT" sz="4000" dirty="0"/>
          </a:p>
        </p:txBody>
      </p:sp>
      <p:sp>
        <p:nvSpPr>
          <p:cNvPr id="11" name="CasellaDiTesto 10"/>
          <p:cNvSpPr txBox="1"/>
          <p:nvPr/>
        </p:nvSpPr>
        <p:spPr>
          <a:xfrm>
            <a:off x="3203848" y="3925505"/>
            <a:ext cx="3739613" cy="1015663"/>
          </a:xfrm>
          <a:prstGeom prst="rect">
            <a:avLst/>
          </a:prstGeom>
          <a:noFill/>
        </p:spPr>
        <p:txBody>
          <a:bodyPr wrap="none" rtlCol="0">
            <a:spAutoFit/>
          </a:bodyPr>
          <a:lstStyle/>
          <a:p>
            <a:r>
              <a:rPr lang="it-IT" sz="6000" b="1" dirty="0" smtClean="0">
                <a:solidFill>
                  <a:srgbClr val="0000CC"/>
                </a:solidFill>
              </a:rPr>
              <a:t>I</a:t>
            </a:r>
            <a:r>
              <a:rPr lang="it-IT" sz="4000" b="1" dirty="0" smtClean="0">
                <a:solidFill>
                  <a:srgbClr val="0000CC"/>
                </a:solidFill>
              </a:rPr>
              <a:t>DROSTATICA</a:t>
            </a:r>
            <a:endParaRPr lang="it-IT" sz="4000" dirty="0"/>
          </a:p>
        </p:txBody>
      </p:sp>
      <p:sp>
        <p:nvSpPr>
          <p:cNvPr id="12" name="CasellaDiTesto 11"/>
          <p:cNvSpPr txBox="1"/>
          <p:nvPr/>
        </p:nvSpPr>
        <p:spPr>
          <a:xfrm>
            <a:off x="3292433" y="-2016031"/>
            <a:ext cx="2215671" cy="4508927"/>
          </a:xfrm>
          <a:prstGeom prst="rect">
            <a:avLst/>
          </a:prstGeom>
          <a:noFill/>
        </p:spPr>
        <p:txBody>
          <a:bodyPr wrap="none" rtlCol="0">
            <a:spAutoFit/>
          </a:bodyPr>
          <a:lstStyle/>
          <a:p>
            <a:r>
              <a:rPr lang="it-IT" sz="28700" b="1" dirty="0" smtClean="0">
                <a:solidFill>
                  <a:srgbClr val="0000CC"/>
                </a:solidFill>
              </a:rPr>
              <a:t>=</a:t>
            </a:r>
            <a:endParaRPr lang="it-IT" sz="28700" b="1" dirty="0"/>
          </a:p>
        </p:txBody>
      </p:sp>
      <p:sp>
        <p:nvSpPr>
          <p:cNvPr id="13" name="CasellaDiTesto 12"/>
          <p:cNvSpPr txBox="1"/>
          <p:nvPr/>
        </p:nvSpPr>
        <p:spPr>
          <a:xfrm>
            <a:off x="3275856" y="-2016031"/>
            <a:ext cx="2215671" cy="4508927"/>
          </a:xfrm>
          <a:prstGeom prst="rect">
            <a:avLst/>
          </a:prstGeom>
          <a:noFill/>
        </p:spPr>
        <p:txBody>
          <a:bodyPr wrap="none" rtlCol="0">
            <a:spAutoFit/>
          </a:bodyPr>
          <a:lstStyle/>
          <a:p>
            <a:r>
              <a:rPr lang="it-IT" sz="28700" b="1" dirty="0" smtClean="0">
                <a:solidFill>
                  <a:srgbClr val="FFFF00"/>
                </a:solidFill>
              </a:rPr>
              <a:t>=</a:t>
            </a:r>
            <a:endParaRPr lang="it-IT" sz="287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xit" presetSubtype="0" fill="hold" grpId="1" nodeType="withEffect">
                                  <p:stCondLst>
                                    <p:cond delay="0"/>
                                  </p:stCondLst>
                                  <p:childTnLst>
                                    <p:animEffect transition="out" filter="fade">
                                      <p:cBhvr>
                                        <p:cTn id="9" dur="5000"/>
                                        <p:tgtEl>
                                          <p:spTgt spid="13"/>
                                        </p:tgtEl>
                                      </p:cBhvr>
                                    </p:animEffect>
                                    <p:set>
                                      <p:cBhvr>
                                        <p:cTn id="10" dur="1" fill="hold">
                                          <p:stCondLst>
                                            <p:cond delay="49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0"/>
                                        <p:tgtEl>
                                          <p:spTgt spid="12"/>
                                        </p:tgtEl>
                                      </p:cBhvr>
                                    </p:animEffect>
                                  </p:childTnLst>
                                </p:cTn>
                              </p:par>
                            </p:childTnLst>
                          </p:cTn>
                        </p:par>
                        <p:par>
                          <p:cTn id="14" fill="hold">
                            <p:stCondLst>
                              <p:cond delay="5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p:stCondLst>
                              <p:cond delay="7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9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1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par>
                          <p:cTn id="30" fill="hold">
                            <p:stCondLst>
                              <p:cond delay="13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childTnLst>
                          </p:cTn>
                        </p:par>
                        <p:par>
                          <p:cTn id="34" fill="hold">
                            <p:stCondLst>
                              <p:cond delay="150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par>
                          <p:cTn id="38" fill="hold">
                            <p:stCondLst>
                              <p:cond delay="17000"/>
                            </p:stCondLst>
                            <p:childTnLst>
                              <p:par>
                                <p:cTn id="39" presetID="10" presetClass="exit" presetSubtype="0" fill="hold" grpId="1" nodeType="afterEffect">
                                  <p:stCondLst>
                                    <p:cond delay="0"/>
                                  </p:stCondLst>
                                  <p:childTnLst>
                                    <p:animEffect transition="out" filter="fade">
                                      <p:cBhvr>
                                        <p:cTn id="40" dur="2000"/>
                                        <p:tgtEl>
                                          <p:spTgt spid="2"/>
                                        </p:tgtEl>
                                      </p:cBhvr>
                                    </p:animEffect>
                                    <p:set>
                                      <p:cBhvr>
                                        <p:cTn id="41" dur="1" fill="hold">
                                          <p:stCondLst>
                                            <p:cond delay="199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5"/>
                                        </p:tgtEl>
                                      </p:cBhvr>
                                    </p:animEffect>
                                    <p:set>
                                      <p:cBhvr>
                                        <p:cTn id="44" dur="1" fill="hold">
                                          <p:stCondLst>
                                            <p:cond delay="19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1"/>
                                        </p:tgtEl>
                                      </p:cBhvr>
                                    </p:animEffect>
                                    <p:set>
                                      <p:cBhvr>
                                        <p:cTn id="53" dur="1" fill="hold">
                                          <p:stCondLst>
                                            <p:cond delay="1999"/>
                                          </p:stCondLst>
                                        </p:cTn>
                                        <p:tgtEl>
                                          <p:spTgt spid="11"/>
                                        </p:tgtEl>
                                        <p:attrNameLst>
                                          <p:attrName>style.visibility</p:attrName>
                                        </p:attrNameLst>
                                      </p:cBhvr>
                                      <p:to>
                                        <p:strVal val="hidden"/>
                                      </p:to>
                                    </p:set>
                                  </p:childTnLst>
                                </p:cTn>
                              </p:par>
                              <p:par>
                                <p:cTn id="54" presetID="6" presetClass="emph" presetSubtype="0" fill="hold" grpId="1" nodeType="withEffect">
                                  <p:stCondLst>
                                    <p:cond delay="0"/>
                                  </p:stCondLst>
                                  <p:childTnLst>
                                    <p:animScale>
                                      <p:cBhvr>
                                        <p:cTn id="55" dur="2000" fill="hold"/>
                                        <p:tgtEl>
                                          <p:spTgt spid="3"/>
                                        </p:tgtEl>
                                      </p:cBhvr>
                                      <p:by x="400000" y="400000"/>
                                    </p:animScale>
                                  </p:childTnLst>
                                </p:cTn>
                              </p:par>
                              <p:par>
                                <p:cTn id="56" presetID="64" presetClass="path" presetSubtype="0" accel="50000" decel="50000" fill="hold" grpId="2" nodeType="withEffect">
                                  <p:stCondLst>
                                    <p:cond delay="0"/>
                                  </p:stCondLst>
                                  <p:childTnLst>
                                    <p:animMotion origin="layout" path="M 1.38889E-6 -4.07407E-6 L -0.00486 -0.37847 " pathEditMode="relative" rAng="0" ptsTypes="AA">
                                      <p:cBhvr>
                                        <p:cTn id="57" dur="2000" fill="hold"/>
                                        <p:tgtEl>
                                          <p:spTgt spid="3"/>
                                        </p:tgtEl>
                                        <p:attrNameLst>
                                          <p:attrName>ppt_x</p:attrName>
                                          <p:attrName>ppt_y</p:attrName>
                                        </p:attrNameLst>
                                      </p:cBhvr>
                                      <p:rCtr x="-2" y="-1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3" grpId="2"/>
      <p:bldP spid="5" grpId="0"/>
      <p:bldP spid="5" grpId="1"/>
      <p:bldP spid="6" grpId="0"/>
      <p:bldP spid="6" grpId="1"/>
      <p:bldP spid="7" grpId="0"/>
      <p:bldP spid="7" grpId="1"/>
      <p:bldP spid="11" grpId="0"/>
      <p:bldP spid="11" grpId="1"/>
      <p:bldP spid="12" grpId="0"/>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11"/>
          <p:cNvSpPr/>
          <p:nvPr/>
        </p:nvSpPr>
        <p:spPr>
          <a:xfrm>
            <a:off x="1903715" y="317241"/>
            <a:ext cx="1626637" cy="6512767"/>
          </a:xfrm>
          <a:custGeom>
            <a:avLst/>
            <a:gdLst>
              <a:gd name="connsiteX0" fmla="*/ 34213 w 1626637"/>
              <a:gd name="connsiteY0" fmla="*/ 0 h 6512767"/>
              <a:gd name="connsiteX1" fmla="*/ 15551 w 1626637"/>
              <a:gd name="connsiteY1" fmla="*/ 802432 h 6512767"/>
              <a:gd name="connsiteX2" fmla="*/ 127519 w 1626637"/>
              <a:gd name="connsiteY2" fmla="*/ 1045028 h 6512767"/>
              <a:gd name="connsiteX3" fmla="*/ 407437 w 1626637"/>
              <a:gd name="connsiteY3" fmla="*/ 1101012 h 6512767"/>
              <a:gd name="connsiteX4" fmla="*/ 1116564 w 1626637"/>
              <a:gd name="connsiteY4" fmla="*/ 1306286 h 6512767"/>
              <a:gd name="connsiteX5" fmla="*/ 1545772 w 1626637"/>
              <a:gd name="connsiteY5" fmla="*/ 1810139 h 6512767"/>
              <a:gd name="connsiteX6" fmla="*/ 1601755 w 1626637"/>
              <a:gd name="connsiteY6" fmla="*/ 2948473 h 6512767"/>
              <a:gd name="connsiteX7" fmla="*/ 1583094 w 1626637"/>
              <a:gd name="connsiteY7" fmla="*/ 6512767 h 6512767"/>
              <a:gd name="connsiteX8" fmla="*/ 1583094 w 1626637"/>
              <a:gd name="connsiteY8" fmla="*/ 6512767 h 6512767"/>
              <a:gd name="connsiteX9" fmla="*/ 1583094 w 1626637"/>
              <a:gd name="connsiteY9" fmla="*/ 6512767 h 65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637" h="6512767">
                <a:moveTo>
                  <a:pt x="34213" y="0"/>
                </a:moveTo>
                <a:cubicBezTo>
                  <a:pt x="17106" y="314130"/>
                  <a:pt x="0" y="628261"/>
                  <a:pt x="15551" y="802432"/>
                </a:cubicBezTo>
                <a:cubicBezTo>
                  <a:pt x="31102" y="976603"/>
                  <a:pt x="62205" y="995265"/>
                  <a:pt x="127519" y="1045028"/>
                </a:cubicBezTo>
                <a:cubicBezTo>
                  <a:pt x="192833" y="1094791"/>
                  <a:pt x="242596" y="1057469"/>
                  <a:pt x="407437" y="1101012"/>
                </a:cubicBezTo>
                <a:cubicBezTo>
                  <a:pt x="572278" y="1144555"/>
                  <a:pt x="926842" y="1188098"/>
                  <a:pt x="1116564" y="1306286"/>
                </a:cubicBezTo>
                <a:cubicBezTo>
                  <a:pt x="1306286" y="1424474"/>
                  <a:pt x="1464907" y="1536441"/>
                  <a:pt x="1545772" y="1810139"/>
                </a:cubicBezTo>
                <a:cubicBezTo>
                  <a:pt x="1626637" y="2083837"/>
                  <a:pt x="1595535" y="2164702"/>
                  <a:pt x="1601755" y="2948473"/>
                </a:cubicBezTo>
                <a:cubicBezTo>
                  <a:pt x="1607975" y="3732244"/>
                  <a:pt x="1583094" y="6512767"/>
                  <a:pt x="1583094" y="6512767"/>
                </a:cubicBezTo>
                <a:lnTo>
                  <a:pt x="1583094" y="6512767"/>
                </a:lnTo>
                <a:lnTo>
                  <a:pt x="1583094" y="6512767"/>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Figura a mano libera 12"/>
          <p:cNvSpPr/>
          <p:nvPr/>
        </p:nvSpPr>
        <p:spPr>
          <a:xfrm>
            <a:off x="1804189" y="1772816"/>
            <a:ext cx="1399592" cy="3159968"/>
          </a:xfrm>
          <a:custGeom>
            <a:avLst/>
            <a:gdLst>
              <a:gd name="connsiteX0" fmla="*/ 189722 w 1399592"/>
              <a:gd name="connsiteY0" fmla="*/ 55984 h 3159968"/>
              <a:gd name="connsiteX1" fmla="*/ 96416 w 1399592"/>
              <a:gd name="connsiteY1" fmla="*/ 895739 h 3159968"/>
              <a:gd name="connsiteX2" fmla="*/ 3110 w 1399592"/>
              <a:gd name="connsiteY2" fmla="*/ 1660849 h 3159968"/>
              <a:gd name="connsiteX3" fmla="*/ 77755 w 1399592"/>
              <a:gd name="connsiteY3" fmla="*/ 2239347 h 3159968"/>
              <a:gd name="connsiteX4" fmla="*/ 133739 w 1399592"/>
              <a:gd name="connsiteY4" fmla="*/ 2463282 h 3159968"/>
              <a:gd name="connsiteX5" fmla="*/ 171061 w 1399592"/>
              <a:gd name="connsiteY5" fmla="*/ 2985796 h 3159968"/>
              <a:gd name="connsiteX6" fmla="*/ 786881 w 1399592"/>
              <a:gd name="connsiteY6" fmla="*/ 3023119 h 3159968"/>
              <a:gd name="connsiteX7" fmla="*/ 1253412 w 1399592"/>
              <a:gd name="connsiteY7" fmla="*/ 3004457 h 3159968"/>
              <a:gd name="connsiteX8" fmla="*/ 1328057 w 1399592"/>
              <a:gd name="connsiteY8" fmla="*/ 2761862 h 3159968"/>
              <a:gd name="connsiteX9" fmla="*/ 1328057 w 1399592"/>
              <a:gd name="connsiteY9" fmla="*/ 615821 h 3159968"/>
              <a:gd name="connsiteX10" fmla="*/ 898849 w 1399592"/>
              <a:gd name="connsiteY10" fmla="*/ 149290 h 3159968"/>
              <a:gd name="connsiteX11" fmla="*/ 227045 w 1399592"/>
              <a:gd name="connsiteY11" fmla="*/ 0 h 315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592" h="3159968">
                <a:moveTo>
                  <a:pt x="189722" y="55984"/>
                </a:moveTo>
                <a:cubicBezTo>
                  <a:pt x="158620" y="342123"/>
                  <a:pt x="127518" y="628262"/>
                  <a:pt x="96416" y="895739"/>
                </a:cubicBezTo>
                <a:cubicBezTo>
                  <a:pt x="65314" y="1163216"/>
                  <a:pt x="6220" y="1436914"/>
                  <a:pt x="3110" y="1660849"/>
                </a:cubicBezTo>
                <a:cubicBezTo>
                  <a:pt x="0" y="1884784"/>
                  <a:pt x="55984" y="2105608"/>
                  <a:pt x="77755" y="2239347"/>
                </a:cubicBezTo>
                <a:cubicBezTo>
                  <a:pt x="99526" y="2373086"/>
                  <a:pt x="118188" y="2338874"/>
                  <a:pt x="133739" y="2463282"/>
                </a:cubicBezTo>
                <a:cubicBezTo>
                  <a:pt x="149290" y="2587690"/>
                  <a:pt x="62204" y="2892490"/>
                  <a:pt x="171061" y="2985796"/>
                </a:cubicBezTo>
                <a:cubicBezTo>
                  <a:pt x="279918" y="3079102"/>
                  <a:pt x="606489" y="3020009"/>
                  <a:pt x="786881" y="3023119"/>
                </a:cubicBezTo>
                <a:cubicBezTo>
                  <a:pt x="967273" y="3026229"/>
                  <a:pt x="1163216" y="3048000"/>
                  <a:pt x="1253412" y="3004457"/>
                </a:cubicBezTo>
                <a:cubicBezTo>
                  <a:pt x="1343608" y="2960914"/>
                  <a:pt x="1315616" y="3159968"/>
                  <a:pt x="1328057" y="2761862"/>
                </a:cubicBezTo>
                <a:cubicBezTo>
                  <a:pt x="1340498" y="2363756"/>
                  <a:pt x="1399592" y="1051250"/>
                  <a:pt x="1328057" y="615821"/>
                </a:cubicBezTo>
                <a:cubicBezTo>
                  <a:pt x="1256522" y="180392"/>
                  <a:pt x="1082351" y="251927"/>
                  <a:pt x="898849" y="149290"/>
                </a:cubicBezTo>
                <a:cubicBezTo>
                  <a:pt x="715347" y="46653"/>
                  <a:pt x="471196" y="23326"/>
                  <a:pt x="227045" y="0"/>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Figura a mano libera 14"/>
          <p:cNvSpPr/>
          <p:nvPr/>
        </p:nvSpPr>
        <p:spPr>
          <a:xfrm>
            <a:off x="1838401" y="5091404"/>
            <a:ext cx="1312506" cy="1738604"/>
          </a:xfrm>
          <a:custGeom>
            <a:avLst/>
            <a:gdLst>
              <a:gd name="connsiteX0" fmla="*/ 1256522 w 1312506"/>
              <a:gd name="connsiteY0" fmla="*/ 1719943 h 1738604"/>
              <a:gd name="connsiteX1" fmla="*/ 1275184 w 1312506"/>
              <a:gd name="connsiteY1" fmla="*/ 1178767 h 1738604"/>
              <a:gd name="connsiteX2" fmla="*/ 1312506 w 1312506"/>
              <a:gd name="connsiteY2" fmla="*/ 227045 h 1738604"/>
              <a:gd name="connsiteX3" fmla="*/ 1275184 w 1312506"/>
              <a:gd name="connsiteY3" fmla="*/ 59094 h 1738604"/>
              <a:gd name="connsiteX4" fmla="*/ 1144555 w 1312506"/>
              <a:gd name="connsiteY4" fmla="*/ 3110 h 1738604"/>
              <a:gd name="connsiteX5" fmla="*/ 379445 w 1312506"/>
              <a:gd name="connsiteY5" fmla="*/ 40433 h 1738604"/>
              <a:gd name="connsiteX6" fmla="*/ 99527 w 1312506"/>
              <a:gd name="connsiteY6" fmla="*/ 77755 h 1738604"/>
              <a:gd name="connsiteX7" fmla="*/ 43543 w 1312506"/>
              <a:gd name="connsiteY7" fmla="*/ 339012 h 1738604"/>
              <a:gd name="connsiteX8" fmla="*/ 6220 w 1312506"/>
              <a:gd name="connsiteY8" fmla="*/ 936172 h 1738604"/>
              <a:gd name="connsiteX9" fmla="*/ 6220 w 1312506"/>
              <a:gd name="connsiteY9" fmla="*/ 1738604 h 173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506" h="1738604">
                <a:moveTo>
                  <a:pt x="1256522" y="1719943"/>
                </a:moveTo>
                <a:cubicBezTo>
                  <a:pt x="1261187" y="1573763"/>
                  <a:pt x="1265853" y="1427583"/>
                  <a:pt x="1275184" y="1178767"/>
                </a:cubicBezTo>
                <a:cubicBezTo>
                  <a:pt x="1284515" y="929951"/>
                  <a:pt x="1312506" y="413657"/>
                  <a:pt x="1312506" y="227045"/>
                </a:cubicBezTo>
                <a:cubicBezTo>
                  <a:pt x="1312506" y="40433"/>
                  <a:pt x="1303176" y="96417"/>
                  <a:pt x="1275184" y="59094"/>
                </a:cubicBezTo>
                <a:cubicBezTo>
                  <a:pt x="1247192" y="21772"/>
                  <a:pt x="1293845" y="6220"/>
                  <a:pt x="1144555" y="3110"/>
                </a:cubicBezTo>
                <a:cubicBezTo>
                  <a:pt x="995265" y="0"/>
                  <a:pt x="553616" y="27992"/>
                  <a:pt x="379445" y="40433"/>
                </a:cubicBezTo>
                <a:cubicBezTo>
                  <a:pt x="205274" y="52874"/>
                  <a:pt x="155511" y="27992"/>
                  <a:pt x="99527" y="77755"/>
                </a:cubicBezTo>
                <a:cubicBezTo>
                  <a:pt x="43543" y="127518"/>
                  <a:pt x="59094" y="195943"/>
                  <a:pt x="43543" y="339012"/>
                </a:cubicBezTo>
                <a:cubicBezTo>
                  <a:pt x="27992" y="482081"/>
                  <a:pt x="12440" y="702907"/>
                  <a:pt x="6220" y="936172"/>
                </a:cubicBezTo>
                <a:cubicBezTo>
                  <a:pt x="0" y="1169437"/>
                  <a:pt x="3110" y="1454020"/>
                  <a:pt x="6220" y="1738604"/>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Figura a mano libera 15"/>
          <p:cNvSpPr/>
          <p:nvPr/>
        </p:nvSpPr>
        <p:spPr>
          <a:xfrm>
            <a:off x="784042" y="317241"/>
            <a:ext cx="335902" cy="6587412"/>
          </a:xfrm>
          <a:custGeom>
            <a:avLst/>
            <a:gdLst>
              <a:gd name="connsiteX0" fmla="*/ 15551 w 335902"/>
              <a:gd name="connsiteY0" fmla="*/ 0 h 6587412"/>
              <a:gd name="connsiteX1" fmla="*/ 15551 w 335902"/>
              <a:gd name="connsiteY1" fmla="*/ 989045 h 6587412"/>
              <a:gd name="connsiteX2" fmla="*/ 108857 w 335902"/>
              <a:gd name="connsiteY2" fmla="*/ 1679510 h 6587412"/>
              <a:gd name="connsiteX3" fmla="*/ 258147 w 335902"/>
              <a:gd name="connsiteY3" fmla="*/ 2425959 h 6587412"/>
              <a:gd name="connsiteX4" fmla="*/ 332792 w 335902"/>
              <a:gd name="connsiteY4" fmla="*/ 3209730 h 6587412"/>
              <a:gd name="connsiteX5" fmla="*/ 276808 w 335902"/>
              <a:gd name="connsiteY5" fmla="*/ 3620277 h 6587412"/>
              <a:gd name="connsiteX6" fmla="*/ 108857 w 335902"/>
              <a:gd name="connsiteY6" fmla="*/ 4236098 h 6587412"/>
              <a:gd name="connsiteX7" fmla="*/ 71534 w 335902"/>
              <a:gd name="connsiteY7" fmla="*/ 4758612 h 6587412"/>
              <a:gd name="connsiteX8" fmla="*/ 71534 w 335902"/>
              <a:gd name="connsiteY8" fmla="*/ 5654351 h 6587412"/>
              <a:gd name="connsiteX9" fmla="*/ 90196 w 335902"/>
              <a:gd name="connsiteY9" fmla="*/ 6587412 h 658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902" h="6587412">
                <a:moveTo>
                  <a:pt x="15551" y="0"/>
                </a:moveTo>
                <a:cubicBezTo>
                  <a:pt x="7775" y="354563"/>
                  <a:pt x="0" y="709127"/>
                  <a:pt x="15551" y="989045"/>
                </a:cubicBezTo>
                <a:cubicBezTo>
                  <a:pt x="31102" y="1268963"/>
                  <a:pt x="68424" y="1440024"/>
                  <a:pt x="108857" y="1679510"/>
                </a:cubicBezTo>
                <a:cubicBezTo>
                  <a:pt x="149290" y="1918996"/>
                  <a:pt x="220825" y="2170922"/>
                  <a:pt x="258147" y="2425959"/>
                </a:cubicBezTo>
                <a:cubicBezTo>
                  <a:pt x="295469" y="2680996"/>
                  <a:pt x="329682" y="3010677"/>
                  <a:pt x="332792" y="3209730"/>
                </a:cubicBezTo>
                <a:cubicBezTo>
                  <a:pt x="335902" y="3408783"/>
                  <a:pt x="314130" y="3449216"/>
                  <a:pt x="276808" y="3620277"/>
                </a:cubicBezTo>
                <a:cubicBezTo>
                  <a:pt x="239486" y="3791338"/>
                  <a:pt x="143069" y="4046376"/>
                  <a:pt x="108857" y="4236098"/>
                </a:cubicBezTo>
                <a:cubicBezTo>
                  <a:pt x="74645" y="4425821"/>
                  <a:pt x="77754" y="4522237"/>
                  <a:pt x="71534" y="4758612"/>
                </a:cubicBezTo>
                <a:cubicBezTo>
                  <a:pt x="65314" y="4994987"/>
                  <a:pt x="68424" y="5349551"/>
                  <a:pt x="71534" y="5654351"/>
                </a:cubicBezTo>
                <a:cubicBezTo>
                  <a:pt x="74644" y="5959151"/>
                  <a:pt x="82420" y="6273281"/>
                  <a:pt x="90196" y="6587412"/>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Ovale 17"/>
          <p:cNvSpPr/>
          <p:nvPr/>
        </p:nvSpPr>
        <p:spPr>
          <a:xfrm>
            <a:off x="-36512" y="1916832"/>
            <a:ext cx="1130424" cy="2816696"/>
          </a:xfrm>
          <a:prstGeom prst="ellips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907704" y="1916832"/>
            <a:ext cx="1130424" cy="2880320"/>
          </a:xfrm>
          <a:prstGeom prst="ellips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Luna 19"/>
          <p:cNvSpPr/>
          <p:nvPr/>
        </p:nvSpPr>
        <p:spPr>
          <a:xfrm rot="11308154">
            <a:off x="1979712" y="1412773"/>
            <a:ext cx="457200" cy="14401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Luna 25"/>
          <p:cNvSpPr/>
          <p:nvPr/>
        </p:nvSpPr>
        <p:spPr>
          <a:xfrm rot="16200000">
            <a:off x="772716" y="891580"/>
            <a:ext cx="457200" cy="3726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Luna 26"/>
          <p:cNvSpPr/>
          <p:nvPr/>
        </p:nvSpPr>
        <p:spPr>
          <a:xfrm rot="16200000">
            <a:off x="1505372" y="879004"/>
            <a:ext cx="457200" cy="37261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Luna 28"/>
          <p:cNvSpPr/>
          <p:nvPr/>
        </p:nvSpPr>
        <p:spPr>
          <a:xfrm rot="10800000">
            <a:off x="1979712" y="1628800"/>
            <a:ext cx="457200" cy="14401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Luna 33"/>
          <p:cNvSpPr/>
          <p:nvPr/>
        </p:nvSpPr>
        <p:spPr>
          <a:xfrm rot="16413825">
            <a:off x="743681" y="5206447"/>
            <a:ext cx="648072" cy="52394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Luna 34"/>
          <p:cNvSpPr/>
          <p:nvPr/>
        </p:nvSpPr>
        <p:spPr>
          <a:xfrm rot="16200000">
            <a:off x="1285810" y="5218129"/>
            <a:ext cx="648072" cy="556411"/>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Luna 35"/>
          <p:cNvSpPr/>
          <p:nvPr/>
        </p:nvSpPr>
        <p:spPr>
          <a:xfrm rot="10800000">
            <a:off x="2051720" y="4797152"/>
            <a:ext cx="288032" cy="17019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3203848" y="5589240"/>
            <a:ext cx="432049" cy="14401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033654" y="5563064"/>
            <a:ext cx="432049" cy="19637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0800000">
            <a:off x="2051720" y="4949552"/>
            <a:ext cx="288032" cy="17019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ccia in su 39"/>
          <p:cNvSpPr/>
          <p:nvPr/>
        </p:nvSpPr>
        <p:spPr>
          <a:xfrm>
            <a:off x="1187624" y="764704"/>
            <a:ext cx="360040" cy="3672408"/>
          </a:xfrm>
          <a:prstGeom prst="upArrow">
            <a:avLst/>
          </a:prstGeom>
          <a:solidFill>
            <a:srgbClr val="FF66CC"/>
          </a:solidFill>
          <a:ln>
            <a:solidFill>
              <a:srgbClr val="24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in giù 40"/>
          <p:cNvSpPr/>
          <p:nvPr/>
        </p:nvSpPr>
        <p:spPr>
          <a:xfrm rot="20859810">
            <a:off x="1396583" y="4653571"/>
            <a:ext cx="360040" cy="646839"/>
          </a:xfrm>
          <a:prstGeom prst="downArrow">
            <a:avLst/>
          </a:prstGeom>
          <a:solidFill>
            <a:srgbClr val="FF66CC"/>
          </a:solidFill>
          <a:ln>
            <a:solidFill>
              <a:srgbClr val="24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in giù 41"/>
          <p:cNvSpPr/>
          <p:nvPr/>
        </p:nvSpPr>
        <p:spPr>
          <a:xfrm rot="1203309">
            <a:off x="963333" y="4624165"/>
            <a:ext cx="360040" cy="698760"/>
          </a:xfrm>
          <a:prstGeom prst="downArrow">
            <a:avLst/>
          </a:prstGeom>
          <a:solidFill>
            <a:srgbClr val="FF66CC"/>
          </a:solidFill>
          <a:ln>
            <a:solidFill>
              <a:srgbClr val="24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igura a mano libera 43"/>
          <p:cNvSpPr/>
          <p:nvPr/>
        </p:nvSpPr>
        <p:spPr>
          <a:xfrm>
            <a:off x="1697003" y="1412776"/>
            <a:ext cx="1637731" cy="3136710"/>
          </a:xfrm>
          <a:custGeom>
            <a:avLst/>
            <a:gdLst>
              <a:gd name="connsiteX0" fmla="*/ 0 w 1637731"/>
              <a:gd name="connsiteY0" fmla="*/ 0 h 3136710"/>
              <a:gd name="connsiteX1" fmla="*/ 109182 w 1637731"/>
              <a:gd name="connsiteY1" fmla="*/ 81887 h 3136710"/>
              <a:gd name="connsiteX2" fmla="*/ 218364 w 1637731"/>
              <a:gd name="connsiteY2" fmla="*/ 136478 h 3136710"/>
              <a:gd name="connsiteX3" fmla="*/ 395785 w 1637731"/>
              <a:gd name="connsiteY3" fmla="*/ 163773 h 3136710"/>
              <a:gd name="connsiteX4" fmla="*/ 655092 w 1637731"/>
              <a:gd name="connsiteY4" fmla="*/ 191069 h 3136710"/>
              <a:gd name="connsiteX5" fmla="*/ 914400 w 1637731"/>
              <a:gd name="connsiteY5" fmla="*/ 245660 h 3136710"/>
              <a:gd name="connsiteX6" fmla="*/ 1160059 w 1637731"/>
              <a:gd name="connsiteY6" fmla="*/ 341194 h 3136710"/>
              <a:gd name="connsiteX7" fmla="*/ 1364776 w 1637731"/>
              <a:gd name="connsiteY7" fmla="*/ 477672 h 3136710"/>
              <a:gd name="connsiteX8" fmla="*/ 1542197 w 1637731"/>
              <a:gd name="connsiteY8" fmla="*/ 736979 h 3136710"/>
              <a:gd name="connsiteX9" fmla="*/ 1596788 w 1637731"/>
              <a:gd name="connsiteY9" fmla="*/ 955343 h 3136710"/>
              <a:gd name="connsiteX10" fmla="*/ 1624083 w 1637731"/>
              <a:gd name="connsiteY10" fmla="*/ 1473958 h 3136710"/>
              <a:gd name="connsiteX11" fmla="*/ 1637731 w 1637731"/>
              <a:gd name="connsiteY11" fmla="*/ 2306472 h 3136710"/>
              <a:gd name="connsiteX12" fmla="*/ 1624083 w 1637731"/>
              <a:gd name="connsiteY12" fmla="*/ 3016155 h 3136710"/>
              <a:gd name="connsiteX13" fmla="*/ 1624083 w 1637731"/>
              <a:gd name="connsiteY13" fmla="*/ 3029803 h 313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731" h="3136710">
                <a:moveTo>
                  <a:pt x="0" y="0"/>
                </a:moveTo>
                <a:cubicBezTo>
                  <a:pt x="36394" y="29570"/>
                  <a:pt x="72788" y="59141"/>
                  <a:pt x="109182" y="81887"/>
                </a:cubicBezTo>
                <a:cubicBezTo>
                  <a:pt x="145576" y="104633"/>
                  <a:pt x="170597" y="122830"/>
                  <a:pt x="218364" y="136478"/>
                </a:cubicBezTo>
                <a:cubicBezTo>
                  <a:pt x="266131" y="150126"/>
                  <a:pt x="322997" y="154675"/>
                  <a:pt x="395785" y="163773"/>
                </a:cubicBezTo>
                <a:cubicBezTo>
                  <a:pt x="468573" y="172871"/>
                  <a:pt x="568656" y="177421"/>
                  <a:pt x="655092" y="191069"/>
                </a:cubicBezTo>
                <a:cubicBezTo>
                  <a:pt x="741528" y="204717"/>
                  <a:pt x="830239" y="220639"/>
                  <a:pt x="914400" y="245660"/>
                </a:cubicBezTo>
                <a:cubicBezTo>
                  <a:pt x="998561" y="270681"/>
                  <a:pt x="1084996" y="302525"/>
                  <a:pt x="1160059" y="341194"/>
                </a:cubicBezTo>
                <a:cubicBezTo>
                  <a:pt x="1235122" y="379863"/>
                  <a:pt x="1301086" y="411708"/>
                  <a:pt x="1364776" y="477672"/>
                </a:cubicBezTo>
                <a:cubicBezTo>
                  <a:pt x="1428466" y="543636"/>
                  <a:pt x="1503528" y="657367"/>
                  <a:pt x="1542197" y="736979"/>
                </a:cubicBezTo>
                <a:cubicBezTo>
                  <a:pt x="1580866" y="816591"/>
                  <a:pt x="1583140" y="832513"/>
                  <a:pt x="1596788" y="955343"/>
                </a:cubicBezTo>
                <a:cubicBezTo>
                  <a:pt x="1610436" y="1078173"/>
                  <a:pt x="1617259" y="1248770"/>
                  <a:pt x="1624083" y="1473958"/>
                </a:cubicBezTo>
                <a:cubicBezTo>
                  <a:pt x="1630907" y="1699146"/>
                  <a:pt x="1637731" y="2049439"/>
                  <a:pt x="1637731" y="2306472"/>
                </a:cubicBezTo>
                <a:cubicBezTo>
                  <a:pt x="1637731" y="2563505"/>
                  <a:pt x="1626358" y="2895600"/>
                  <a:pt x="1624083" y="3016155"/>
                </a:cubicBezTo>
                <a:cubicBezTo>
                  <a:pt x="1621808" y="3136710"/>
                  <a:pt x="1624083" y="3029803"/>
                  <a:pt x="1624083" y="302980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6" name="Connettore 2 45"/>
          <p:cNvCxnSpPr>
            <a:stCxn id="44" idx="1"/>
          </p:cNvCxnSpPr>
          <p:nvPr/>
        </p:nvCxnSpPr>
        <p:spPr>
          <a:xfrm flipH="1" flipV="1">
            <a:off x="1619672" y="1340767"/>
            <a:ext cx="186513" cy="153896"/>
          </a:xfrm>
          <a:prstGeom prst="straightConnector1">
            <a:avLst/>
          </a:prstGeom>
          <a:ln w="28575">
            <a:solidFill>
              <a:srgbClr val="277AF5"/>
            </a:solidFill>
            <a:tailEnd type="arrow"/>
          </a:ln>
        </p:spPr>
        <p:style>
          <a:lnRef idx="1">
            <a:schemeClr val="accent1"/>
          </a:lnRef>
          <a:fillRef idx="0">
            <a:schemeClr val="accent1"/>
          </a:fillRef>
          <a:effectRef idx="0">
            <a:schemeClr val="accent1"/>
          </a:effectRef>
          <a:fontRef idx="minor">
            <a:schemeClr val="tx1"/>
          </a:fontRef>
        </p:style>
      </p:cxnSp>
      <p:sp>
        <p:nvSpPr>
          <p:cNvPr id="70" name="Figura a mano libera 69"/>
          <p:cNvSpPr/>
          <p:nvPr/>
        </p:nvSpPr>
        <p:spPr>
          <a:xfrm>
            <a:off x="6296203" y="260648"/>
            <a:ext cx="1626637" cy="6512767"/>
          </a:xfrm>
          <a:custGeom>
            <a:avLst/>
            <a:gdLst>
              <a:gd name="connsiteX0" fmla="*/ 34213 w 1626637"/>
              <a:gd name="connsiteY0" fmla="*/ 0 h 6512767"/>
              <a:gd name="connsiteX1" fmla="*/ 15551 w 1626637"/>
              <a:gd name="connsiteY1" fmla="*/ 802432 h 6512767"/>
              <a:gd name="connsiteX2" fmla="*/ 127519 w 1626637"/>
              <a:gd name="connsiteY2" fmla="*/ 1045028 h 6512767"/>
              <a:gd name="connsiteX3" fmla="*/ 407437 w 1626637"/>
              <a:gd name="connsiteY3" fmla="*/ 1101012 h 6512767"/>
              <a:gd name="connsiteX4" fmla="*/ 1116564 w 1626637"/>
              <a:gd name="connsiteY4" fmla="*/ 1306286 h 6512767"/>
              <a:gd name="connsiteX5" fmla="*/ 1545772 w 1626637"/>
              <a:gd name="connsiteY5" fmla="*/ 1810139 h 6512767"/>
              <a:gd name="connsiteX6" fmla="*/ 1601755 w 1626637"/>
              <a:gd name="connsiteY6" fmla="*/ 2948473 h 6512767"/>
              <a:gd name="connsiteX7" fmla="*/ 1583094 w 1626637"/>
              <a:gd name="connsiteY7" fmla="*/ 6512767 h 6512767"/>
              <a:gd name="connsiteX8" fmla="*/ 1583094 w 1626637"/>
              <a:gd name="connsiteY8" fmla="*/ 6512767 h 6512767"/>
              <a:gd name="connsiteX9" fmla="*/ 1583094 w 1626637"/>
              <a:gd name="connsiteY9" fmla="*/ 6512767 h 65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637" h="6512767">
                <a:moveTo>
                  <a:pt x="34213" y="0"/>
                </a:moveTo>
                <a:cubicBezTo>
                  <a:pt x="17106" y="314130"/>
                  <a:pt x="0" y="628261"/>
                  <a:pt x="15551" y="802432"/>
                </a:cubicBezTo>
                <a:cubicBezTo>
                  <a:pt x="31102" y="976603"/>
                  <a:pt x="62205" y="995265"/>
                  <a:pt x="127519" y="1045028"/>
                </a:cubicBezTo>
                <a:cubicBezTo>
                  <a:pt x="192833" y="1094791"/>
                  <a:pt x="242596" y="1057469"/>
                  <a:pt x="407437" y="1101012"/>
                </a:cubicBezTo>
                <a:cubicBezTo>
                  <a:pt x="572278" y="1144555"/>
                  <a:pt x="926842" y="1188098"/>
                  <a:pt x="1116564" y="1306286"/>
                </a:cubicBezTo>
                <a:cubicBezTo>
                  <a:pt x="1306286" y="1424474"/>
                  <a:pt x="1464907" y="1536441"/>
                  <a:pt x="1545772" y="1810139"/>
                </a:cubicBezTo>
                <a:cubicBezTo>
                  <a:pt x="1626637" y="2083837"/>
                  <a:pt x="1595535" y="2164702"/>
                  <a:pt x="1601755" y="2948473"/>
                </a:cubicBezTo>
                <a:cubicBezTo>
                  <a:pt x="1607975" y="3732244"/>
                  <a:pt x="1583094" y="6512767"/>
                  <a:pt x="1583094" y="6512767"/>
                </a:cubicBezTo>
                <a:lnTo>
                  <a:pt x="1583094" y="6512767"/>
                </a:lnTo>
                <a:lnTo>
                  <a:pt x="1583094" y="6512767"/>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2" name="Figura a mano libera 71"/>
          <p:cNvSpPr/>
          <p:nvPr/>
        </p:nvSpPr>
        <p:spPr>
          <a:xfrm>
            <a:off x="6230889" y="5034811"/>
            <a:ext cx="1312506" cy="1738604"/>
          </a:xfrm>
          <a:custGeom>
            <a:avLst/>
            <a:gdLst>
              <a:gd name="connsiteX0" fmla="*/ 1256522 w 1312506"/>
              <a:gd name="connsiteY0" fmla="*/ 1719943 h 1738604"/>
              <a:gd name="connsiteX1" fmla="*/ 1275184 w 1312506"/>
              <a:gd name="connsiteY1" fmla="*/ 1178767 h 1738604"/>
              <a:gd name="connsiteX2" fmla="*/ 1312506 w 1312506"/>
              <a:gd name="connsiteY2" fmla="*/ 227045 h 1738604"/>
              <a:gd name="connsiteX3" fmla="*/ 1275184 w 1312506"/>
              <a:gd name="connsiteY3" fmla="*/ 59094 h 1738604"/>
              <a:gd name="connsiteX4" fmla="*/ 1144555 w 1312506"/>
              <a:gd name="connsiteY4" fmla="*/ 3110 h 1738604"/>
              <a:gd name="connsiteX5" fmla="*/ 379445 w 1312506"/>
              <a:gd name="connsiteY5" fmla="*/ 40433 h 1738604"/>
              <a:gd name="connsiteX6" fmla="*/ 99527 w 1312506"/>
              <a:gd name="connsiteY6" fmla="*/ 77755 h 1738604"/>
              <a:gd name="connsiteX7" fmla="*/ 43543 w 1312506"/>
              <a:gd name="connsiteY7" fmla="*/ 339012 h 1738604"/>
              <a:gd name="connsiteX8" fmla="*/ 6220 w 1312506"/>
              <a:gd name="connsiteY8" fmla="*/ 936172 h 1738604"/>
              <a:gd name="connsiteX9" fmla="*/ 6220 w 1312506"/>
              <a:gd name="connsiteY9" fmla="*/ 1738604 h 173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506" h="1738604">
                <a:moveTo>
                  <a:pt x="1256522" y="1719943"/>
                </a:moveTo>
                <a:cubicBezTo>
                  <a:pt x="1261187" y="1573763"/>
                  <a:pt x="1265853" y="1427583"/>
                  <a:pt x="1275184" y="1178767"/>
                </a:cubicBezTo>
                <a:cubicBezTo>
                  <a:pt x="1284515" y="929951"/>
                  <a:pt x="1312506" y="413657"/>
                  <a:pt x="1312506" y="227045"/>
                </a:cubicBezTo>
                <a:cubicBezTo>
                  <a:pt x="1312506" y="40433"/>
                  <a:pt x="1303176" y="96417"/>
                  <a:pt x="1275184" y="59094"/>
                </a:cubicBezTo>
                <a:cubicBezTo>
                  <a:pt x="1247192" y="21772"/>
                  <a:pt x="1293845" y="6220"/>
                  <a:pt x="1144555" y="3110"/>
                </a:cubicBezTo>
                <a:cubicBezTo>
                  <a:pt x="995265" y="0"/>
                  <a:pt x="553616" y="27992"/>
                  <a:pt x="379445" y="40433"/>
                </a:cubicBezTo>
                <a:cubicBezTo>
                  <a:pt x="205274" y="52874"/>
                  <a:pt x="155511" y="27992"/>
                  <a:pt x="99527" y="77755"/>
                </a:cubicBezTo>
                <a:cubicBezTo>
                  <a:pt x="43543" y="127518"/>
                  <a:pt x="59094" y="195943"/>
                  <a:pt x="43543" y="339012"/>
                </a:cubicBezTo>
                <a:cubicBezTo>
                  <a:pt x="27992" y="482081"/>
                  <a:pt x="12440" y="702907"/>
                  <a:pt x="6220" y="936172"/>
                </a:cubicBezTo>
                <a:cubicBezTo>
                  <a:pt x="0" y="1169437"/>
                  <a:pt x="3110" y="1454020"/>
                  <a:pt x="6220" y="1738604"/>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4" name="Ovale 73"/>
          <p:cNvSpPr/>
          <p:nvPr/>
        </p:nvSpPr>
        <p:spPr>
          <a:xfrm>
            <a:off x="4499992" y="1860239"/>
            <a:ext cx="686544" cy="281669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6482680" y="1844824"/>
            <a:ext cx="731912" cy="288032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1308154">
            <a:off x="6368417" y="1355900"/>
            <a:ext cx="457200" cy="19539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7" name="Luna 76"/>
          <p:cNvSpPr/>
          <p:nvPr/>
        </p:nvSpPr>
        <p:spPr>
          <a:xfrm rot="16200000">
            <a:off x="5256448" y="743743"/>
            <a:ext cx="457200" cy="55510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8" name="Luna 77"/>
          <p:cNvSpPr/>
          <p:nvPr/>
        </p:nvSpPr>
        <p:spPr>
          <a:xfrm rot="16200000">
            <a:off x="5809084" y="733635"/>
            <a:ext cx="457200" cy="55016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9" name="Luna 78"/>
          <p:cNvSpPr/>
          <p:nvPr/>
        </p:nvSpPr>
        <p:spPr>
          <a:xfrm rot="10800000">
            <a:off x="6372200" y="1556792"/>
            <a:ext cx="457200" cy="15943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0" name="Luna 79"/>
          <p:cNvSpPr/>
          <p:nvPr/>
        </p:nvSpPr>
        <p:spPr>
          <a:xfrm rot="16413825">
            <a:off x="5049492" y="5231303"/>
            <a:ext cx="648072" cy="35025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Luna 80"/>
          <p:cNvSpPr/>
          <p:nvPr/>
        </p:nvSpPr>
        <p:spPr>
          <a:xfrm rot="16200000">
            <a:off x="5769543" y="5252781"/>
            <a:ext cx="648072" cy="37392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Luna 81"/>
          <p:cNvSpPr/>
          <p:nvPr/>
        </p:nvSpPr>
        <p:spPr>
          <a:xfrm rot="10800000">
            <a:off x="6444208" y="4740559"/>
            <a:ext cx="288032" cy="128601"/>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Luna 82"/>
          <p:cNvSpPr/>
          <p:nvPr/>
        </p:nvSpPr>
        <p:spPr>
          <a:xfrm rot="16200000">
            <a:off x="7596336" y="5532647"/>
            <a:ext cx="432049" cy="14401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Luna 83"/>
          <p:cNvSpPr/>
          <p:nvPr/>
        </p:nvSpPr>
        <p:spPr>
          <a:xfrm rot="16200000">
            <a:off x="7426142" y="5506471"/>
            <a:ext cx="432049" cy="19637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Luna 84"/>
          <p:cNvSpPr/>
          <p:nvPr/>
        </p:nvSpPr>
        <p:spPr>
          <a:xfrm rot="10800000">
            <a:off x="6444208" y="4941167"/>
            <a:ext cx="288032" cy="121985"/>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Figura a mano libera 90"/>
          <p:cNvSpPr/>
          <p:nvPr/>
        </p:nvSpPr>
        <p:spPr>
          <a:xfrm>
            <a:off x="5169525" y="252248"/>
            <a:ext cx="97221" cy="6416566"/>
          </a:xfrm>
          <a:custGeom>
            <a:avLst/>
            <a:gdLst>
              <a:gd name="connsiteX0" fmla="*/ 31531 w 97221"/>
              <a:gd name="connsiteY0" fmla="*/ 0 h 6416566"/>
              <a:gd name="connsiteX1" fmla="*/ 47297 w 97221"/>
              <a:gd name="connsiteY1" fmla="*/ 930166 h 6416566"/>
              <a:gd name="connsiteX2" fmla="*/ 94593 w 97221"/>
              <a:gd name="connsiteY2" fmla="*/ 1876097 h 6416566"/>
              <a:gd name="connsiteX3" fmla="*/ 31531 w 97221"/>
              <a:gd name="connsiteY3" fmla="*/ 5013435 h 6416566"/>
              <a:gd name="connsiteX4" fmla="*/ 0 w 97221"/>
              <a:gd name="connsiteY4" fmla="*/ 6416566 h 64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1" h="6416566">
                <a:moveTo>
                  <a:pt x="31531" y="0"/>
                </a:moveTo>
                <a:cubicBezTo>
                  <a:pt x="34159" y="308741"/>
                  <a:pt x="36787" y="617483"/>
                  <a:pt x="47297" y="930166"/>
                </a:cubicBezTo>
                <a:cubicBezTo>
                  <a:pt x="57807" y="1242849"/>
                  <a:pt x="97221" y="1195552"/>
                  <a:pt x="94593" y="1876097"/>
                </a:cubicBezTo>
                <a:cubicBezTo>
                  <a:pt x="91965" y="2556642"/>
                  <a:pt x="47296" y="4256690"/>
                  <a:pt x="31531" y="5013435"/>
                </a:cubicBezTo>
                <a:cubicBezTo>
                  <a:pt x="15766" y="5770180"/>
                  <a:pt x="7883" y="6093373"/>
                  <a:pt x="0" y="6416566"/>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0" name="Figura a mano libera 99"/>
          <p:cNvSpPr/>
          <p:nvPr/>
        </p:nvSpPr>
        <p:spPr>
          <a:xfrm>
            <a:off x="6241239" y="1698171"/>
            <a:ext cx="1316182" cy="3113315"/>
          </a:xfrm>
          <a:custGeom>
            <a:avLst/>
            <a:gdLst>
              <a:gd name="connsiteX0" fmla="*/ 120733 w 1316182"/>
              <a:gd name="connsiteY0" fmla="*/ 35626 h 3113315"/>
              <a:gd name="connsiteX1" fmla="*/ 370114 w 1316182"/>
              <a:gd name="connsiteY1" fmla="*/ 35626 h 3113315"/>
              <a:gd name="connsiteX2" fmla="*/ 797626 w 1316182"/>
              <a:gd name="connsiteY2" fmla="*/ 59377 h 3113315"/>
              <a:gd name="connsiteX3" fmla="*/ 1035133 w 1316182"/>
              <a:gd name="connsiteY3" fmla="*/ 201881 h 3113315"/>
              <a:gd name="connsiteX4" fmla="*/ 1248888 w 1316182"/>
              <a:gd name="connsiteY4" fmla="*/ 486889 h 3113315"/>
              <a:gd name="connsiteX5" fmla="*/ 1296390 w 1316182"/>
              <a:gd name="connsiteY5" fmla="*/ 938151 h 3113315"/>
              <a:gd name="connsiteX6" fmla="*/ 1296390 w 1316182"/>
              <a:gd name="connsiteY6" fmla="*/ 2766951 h 3113315"/>
              <a:gd name="connsiteX7" fmla="*/ 1177637 w 1316182"/>
              <a:gd name="connsiteY7" fmla="*/ 3016333 h 3113315"/>
              <a:gd name="connsiteX8" fmla="*/ 797626 w 1316182"/>
              <a:gd name="connsiteY8" fmla="*/ 3075710 h 3113315"/>
              <a:gd name="connsiteX9" fmla="*/ 358239 w 1316182"/>
              <a:gd name="connsiteY9" fmla="*/ 3063834 h 3113315"/>
              <a:gd name="connsiteX10" fmla="*/ 120733 w 1316182"/>
              <a:gd name="connsiteY10" fmla="*/ 2945081 h 3113315"/>
              <a:gd name="connsiteX11" fmla="*/ 13855 w 1316182"/>
              <a:gd name="connsiteY11" fmla="*/ 2481943 h 3113315"/>
              <a:gd name="connsiteX12" fmla="*/ 37605 w 1316182"/>
              <a:gd name="connsiteY12" fmla="*/ 534390 h 3113315"/>
              <a:gd name="connsiteX13" fmla="*/ 49481 w 1316182"/>
              <a:gd name="connsiteY13" fmla="*/ 249382 h 3113315"/>
              <a:gd name="connsiteX14" fmla="*/ 120733 w 1316182"/>
              <a:gd name="connsiteY14" fmla="*/ 35626 h 31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6182" h="3113315">
                <a:moveTo>
                  <a:pt x="120733" y="35626"/>
                </a:moveTo>
                <a:cubicBezTo>
                  <a:pt x="174172" y="0"/>
                  <a:pt x="257299" y="31668"/>
                  <a:pt x="370114" y="35626"/>
                </a:cubicBezTo>
                <a:cubicBezTo>
                  <a:pt x="482929" y="39584"/>
                  <a:pt x="686790" y="31668"/>
                  <a:pt x="797626" y="59377"/>
                </a:cubicBezTo>
                <a:cubicBezTo>
                  <a:pt x="908463" y="87086"/>
                  <a:pt x="959923" y="130629"/>
                  <a:pt x="1035133" y="201881"/>
                </a:cubicBezTo>
                <a:cubicBezTo>
                  <a:pt x="1110343" y="273133"/>
                  <a:pt x="1205345" y="364177"/>
                  <a:pt x="1248888" y="486889"/>
                </a:cubicBezTo>
                <a:cubicBezTo>
                  <a:pt x="1292431" y="609601"/>
                  <a:pt x="1288473" y="558141"/>
                  <a:pt x="1296390" y="938151"/>
                </a:cubicBezTo>
                <a:cubicBezTo>
                  <a:pt x="1304307" y="1318161"/>
                  <a:pt x="1316182" y="2420587"/>
                  <a:pt x="1296390" y="2766951"/>
                </a:cubicBezTo>
                <a:cubicBezTo>
                  <a:pt x="1276598" y="3113315"/>
                  <a:pt x="1260764" y="2964873"/>
                  <a:pt x="1177637" y="3016333"/>
                </a:cubicBezTo>
                <a:cubicBezTo>
                  <a:pt x="1094510" y="3067793"/>
                  <a:pt x="934192" y="3067793"/>
                  <a:pt x="797626" y="3075710"/>
                </a:cubicBezTo>
                <a:cubicBezTo>
                  <a:pt x="661060" y="3083627"/>
                  <a:pt x="471055" y="3085606"/>
                  <a:pt x="358239" y="3063834"/>
                </a:cubicBezTo>
                <a:cubicBezTo>
                  <a:pt x="245424" y="3042063"/>
                  <a:pt x="178130" y="3042063"/>
                  <a:pt x="120733" y="2945081"/>
                </a:cubicBezTo>
                <a:cubicBezTo>
                  <a:pt x="63336" y="2848099"/>
                  <a:pt x="27710" y="2883725"/>
                  <a:pt x="13855" y="2481943"/>
                </a:cubicBezTo>
                <a:cubicBezTo>
                  <a:pt x="0" y="2080161"/>
                  <a:pt x="31667" y="906483"/>
                  <a:pt x="37605" y="534390"/>
                </a:cubicBezTo>
                <a:cubicBezTo>
                  <a:pt x="43543" y="162297"/>
                  <a:pt x="35626" y="332509"/>
                  <a:pt x="49481" y="249382"/>
                </a:cubicBezTo>
                <a:cubicBezTo>
                  <a:pt x="63336" y="166255"/>
                  <a:pt x="67294" y="71252"/>
                  <a:pt x="120733" y="35626"/>
                </a:cubicBezTo>
                <a:close/>
              </a:path>
            </a:pathLst>
          </a:custGeom>
          <a:noFill/>
          <a:ln>
            <a:solidFill>
              <a:srgbClr val="298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Freccia in su 100"/>
          <p:cNvSpPr/>
          <p:nvPr/>
        </p:nvSpPr>
        <p:spPr>
          <a:xfrm>
            <a:off x="5474568" y="4653136"/>
            <a:ext cx="484632" cy="144016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Freccia in giù 101"/>
          <p:cNvSpPr/>
          <p:nvPr/>
        </p:nvSpPr>
        <p:spPr>
          <a:xfrm rot="20859810">
            <a:off x="5841673" y="198818"/>
            <a:ext cx="360040" cy="646839"/>
          </a:xfrm>
          <a:prstGeom prst="downArrow">
            <a:avLst/>
          </a:prstGeom>
          <a:solidFill>
            <a:srgbClr val="FF0000"/>
          </a:solidFill>
          <a:ln>
            <a:solidFill>
              <a:srgbClr val="24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Freccia in giù 102"/>
          <p:cNvSpPr/>
          <p:nvPr/>
        </p:nvSpPr>
        <p:spPr>
          <a:xfrm rot="1203309">
            <a:off x="5408423" y="169412"/>
            <a:ext cx="360040" cy="698760"/>
          </a:xfrm>
          <a:prstGeom prst="downArrow">
            <a:avLst/>
          </a:prstGeom>
          <a:solidFill>
            <a:srgbClr val="FF0000"/>
          </a:solidFill>
          <a:ln>
            <a:solidFill>
              <a:srgbClr val="249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Figura a mano libera 103"/>
          <p:cNvSpPr/>
          <p:nvPr/>
        </p:nvSpPr>
        <p:spPr>
          <a:xfrm>
            <a:off x="6187058" y="4295626"/>
            <a:ext cx="1558925" cy="717550"/>
          </a:xfrm>
          <a:custGeom>
            <a:avLst/>
            <a:gdLst>
              <a:gd name="connsiteX0" fmla="*/ 1543050 w 1558925"/>
              <a:gd name="connsiteY0" fmla="*/ 0 h 717550"/>
              <a:gd name="connsiteX1" fmla="*/ 1543050 w 1558925"/>
              <a:gd name="connsiteY1" fmla="*/ 381000 h 717550"/>
              <a:gd name="connsiteX2" fmla="*/ 1447800 w 1558925"/>
              <a:gd name="connsiteY2" fmla="*/ 628650 h 717550"/>
              <a:gd name="connsiteX3" fmla="*/ 1104900 w 1558925"/>
              <a:gd name="connsiteY3" fmla="*/ 704850 h 717550"/>
              <a:gd name="connsiteX4" fmla="*/ 0 w 1558925"/>
              <a:gd name="connsiteY4" fmla="*/ 704850 h 71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925" h="717550">
                <a:moveTo>
                  <a:pt x="1543050" y="0"/>
                </a:moveTo>
                <a:cubicBezTo>
                  <a:pt x="1550987" y="138112"/>
                  <a:pt x="1558925" y="276225"/>
                  <a:pt x="1543050" y="381000"/>
                </a:cubicBezTo>
                <a:cubicBezTo>
                  <a:pt x="1527175" y="485775"/>
                  <a:pt x="1520825" y="574675"/>
                  <a:pt x="1447800" y="628650"/>
                </a:cubicBezTo>
                <a:cubicBezTo>
                  <a:pt x="1374775" y="682625"/>
                  <a:pt x="1346200" y="692150"/>
                  <a:pt x="1104900" y="704850"/>
                </a:cubicBezTo>
                <a:cubicBezTo>
                  <a:pt x="863600" y="717550"/>
                  <a:pt x="431800" y="711200"/>
                  <a:pt x="0" y="704850"/>
                </a:cubicBezTo>
              </a:path>
            </a:pathLst>
          </a:cu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5" name="Connettore 2 104"/>
          <p:cNvCxnSpPr/>
          <p:nvPr/>
        </p:nvCxnSpPr>
        <p:spPr>
          <a:xfrm rot="10800000">
            <a:off x="6050631" y="5011587"/>
            <a:ext cx="28803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7" name="Figura a mano libera 106"/>
          <p:cNvSpPr/>
          <p:nvPr/>
        </p:nvSpPr>
        <p:spPr>
          <a:xfrm>
            <a:off x="6266656" y="4149080"/>
            <a:ext cx="1558925" cy="717550"/>
          </a:xfrm>
          <a:custGeom>
            <a:avLst/>
            <a:gdLst>
              <a:gd name="connsiteX0" fmla="*/ 1543050 w 1558925"/>
              <a:gd name="connsiteY0" fmla="*/ 0 h 717550"/>
              <a:gd name="connsiteX1" fmla="*/ 1543050 w 1558925"/>
              <a:gd name="connsiteY1" fmla="*/ 381000 h 717550"/>
              <a:gd name="connsiteX2" fmla="*/ 1447800 w 1558925"/>
              <a:gd name="connsiteY2" fmla="*/ 628650 h 717550"/>
              <a:gd name="connsiteX3" fmla="*/ 1104900 w 1558925"/>
              <a:gd name="connsiteY3" fmla="*/ 704850 h 717550"/>
              <a:gd name="connsiteX4" fmla="*/ 0 w 1558925"/>
              <a:gd name="connsiteY4" fmla="*/ 704850 h 71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925" h="717550">
                <a:moveTo>
                  <a:pt x="1543050" y="0"/>
                </a:moveTo>
                <a:cubicBezTo>
                  <a:pt x="1550987" y="138112"/>
                  <a:pt x="1558925" y="276225"/>
                  <a:pt x="1543050" y="381000"/>
                </a:cubicBezTo>
                <a:cubicBezTo>
                  <a:pt x="1527175" y="485775"/>
                  <a:pt x="1520825" y="574675"/>
                  <a:pt x="1447800" y="628650"/>
                </a:cubicBezTo>
                <a:cubicBezTo>
                  <a:pt x="1374775" y="682625"/>
                  <a:pt x="1346200" y="692150"/>
                  <a:pt x="1104900" y="704850"/>
                </a:cubicBezTo>
                <a:cubicBezTo>
                  <a:pt x="863600" y="717550"/>
                  <a:pt x="431800" y="711200"/>
                  <a:pt x="0" y="704850"/>
                </a:cubicBezTo>
              </a:path>
            </a:pathLst>
          </a:cu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8" name="Connettore 2 107"/>
          <p:cNvCxnSpPr/>
          <p:nvPr/>
        </p:nvCxnSpPr>
        <p:spPr>
          <a:xfrm rot="10800000">
            <a:off x="6122641" y="4869160"/>
            <a:ext cx="288033"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CasellaDiTesto 108"/>
          <p:cNvSpPr txBox="1"/>
          <p:nvPr/>
        </p:nvSpPr>
        <p:spPr>
          <a:xfrm>
            <a:off x="1979712" y="0"/>
            <a:ext cx="1436547" cy="769441"/>
          </a:xfrm>
          <a:prstGeom prst="rect">
            <a:avLst/>
          </a:prstGeom>
          <a:solidFill>
            <a:schemeClr val="bg2"/>
          </a:solidFill>
        </p:spPr>
        <p:txBody>
          <a:bodyPr wrap="none" rtlCol="0">
            <a:spAutoFit/>
          </a:bodyPr>
          <a:lstStyle/>
          <a:p>
            <a:r>
              <a:rPr lang="it-IT" sz="4400" b="1" dirty="0" smtClean="0">
                <a:solidFill>
                  <a:srgbClr val="FF66CC"/>
                </a:solidFill>
              </a:rPr>
              <a:t>PVM</a:t>
            </a:r>
            <a:endParaRPr lang="it-IT" sz="4400" b="1" dirty="0">
              <a:solidFill>
                <a:srgbClr val="FF66CC"/>
              </a:solidFill>
            </a:endParaRPr>
          </a:p>
        </p:txBody>
      </p:sp>
      <p:sp>
        <p:nvSpPr>
          <p:cNvPr id="111" name="CasellaDiTesto 110"/>
          <p:cNvSpPr txBox="1"/>
          <p:nvPr/>
        </p:nvSpPr>
        <p:spPr>
          <a:xfrm>
            <a:off x="6372200" y="0"/>
            <a:ext cx="1300292" cy="769441"/>
          </a:xfrm>
          <a:prstGeom prst="rect">
            <a:avLst/>
          </a:prstGeom>
          <a:solidFill>
            <a:schemeClr val="bg2"/>
          </a:solidFill>
          <a:ln>
            <a:noFill/>
          </a:ln>
        </p:spPr>
        <p:txBody>
          <a:bodyPr wrap="none" rtlCol="0">
            <a:spAutoFit/>
          </a:bodyPr>
          <a:lstStyle/>
          <a:p>
            <a:r>
              <a:rPr lang="it-IT" sz="4400" b="1" dirty="0" smtClean="0">
                <a:solidFill>
                  <a:srgbClr val="FF0000"/>
                </a:solidFill>
              </a:rPr>
              <a:t>PHS</a:t>
            </a:r>
            <a:endParaRPr lang="it-IT" sz="6600" b="1" dirty="0">
              <a:solidFill>
                <a:srgbClr val="FF0000"/>
              </a:solidFill>
            </a:endParaRPr>
          </a:p>
        </p:txBody>
      </p:sp>
      <p:sp>
        <p:nvSpPr>
          <p:cNvPr id="112" name="CasellaDiTesto 111"/>
          <p:cNvSpPr txBox="1"/>
          <p:nvPr/>
        </p:nvSpPr>
        <p:spPr>
          <a:xfrm>
            <a:off x="7843708" y="0"/>
            <a:ext cx="933204" cy="769441"/>
          </a:xfrm>
          <a:prstGeom prst="rect">
            <a:avLst/>
          </a:prstGeom>
          <a:solidFill>
            <a:srgbClr val="C00000"/>
          </a:solidFill>
          <a:ln>
            <a:solidFill>
              <a:schemeClr val="bg1"/>
            </a:solidFill>
          </a:ln>
        </p:spPr>
        <p:txBody>
          <a:bodyPr wrap="none" rtlCol="0">
            <a:spAutoFit/>
          </a:bodyPr>
          <a:lstStyle/>
          <a:p>
            <a:r>
              <a:rPr lang="it-IT" sz="4400" b="1" dirty="0" smtClean="0">
                <a:solidFill>
                  <a:schemeClr val="bg1"/>
                </a:solidFill>
              </a:rPr>
              <a:t>PR</a:t>
            </a:r>
            <a:endParaRPr lang="it-IT" sz="6600" b="1" dirty="0">
              <a:solidFill>
                <a:schemeClr val="bg1"/>
              </a:solidFill>
            </a:endParaRPr>
          </a:p>
        </p:txBody>
      </p:sp>
      <p:sp>
        <p:nvSpPr>
          <p:cNvPr id="113" name="CasellaDiTesto 112"/>
          <p:cNvSpPr txBox="1"/>
          <p:nvPr/>
        </p:nvSpPr>
        <p:spPr>
          <a:xfrm>
            <a:off x="2051720" y="1124744"/>
            <a:ext cx="935577" cy="369332"/>
          </a:xfrm>
          <a:prstGeom prst="rect">
            <a:avLst/>
          </a:prstGeom>
          <a:noFill/>
        </p:spPr>
        <p:txBody>
          <a:bodyPr wrap="none" rtlCol="0">
            <a:spAutoFit/>
          </a:bodyPr>
          <a:lstStyle/>
          <a:p>
            <a:r>
              <a:rPr lang="it-IT" dirty="0" smtClean="0">
                <a:solidFill>
                  <a:srgbClr val="FF0000"/>
                </a:solidFill>
              </a:rPr>
              <a:t>Venturi</a:t>
            </a:r>
            <a:endParaRPr lang="it-IT" dirty="0">
              <a:solidFill>
                <a:srgbClr val="FF0000"/>
              </a:solidFill>
            </a:endParaRPr>
          </a:p>
        </p:txBody>
      </p:sp>
      <p:cxnSp>
        <p:nvCxnSpPr>
          <p:cNvPr id="115" name="Connettore 1 114"/>
          <p:cNvCxnSpPr/>
          <p:nvPr/>
        </p:nvCxnSpPr>
        <p:spPr>
          <a:xfrm>
            <a:off x="7956376" y="2780928"/>
            <a:ext cx="504056" cy="432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Connettore 1 116"/>
          <p:cNvCxnSpPr/>
          <p:nvPr/>
        </p:nvCxnSpPr>
        <p:spPr>
          <a:xfrm>
            <a:off x="7524328" y="1628800"/>
            <a:ext cx="720080" cy="1440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Connettore 1 117"/>
          <p:cNvCxnSpPr/>
          <p:nvPr/>
        </p:nvCxnSpPr>
        <p:spPr>
          <a:xfrm>
            <a:off x="7884368" y="3429000"/>
            <a:ext cx="504056" cy="432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CasellaDiTesto 119"/>
          <p:cNvSpPr txBox="1"/>
          <p:nvPr/>
        </p:nvSpPr>
        <p:spPr>
          <a:xfrm>
            <a:off x="6807014" y="764704"/>
            <a:ext cx="2336986" cy="646331"/>
          </a:xfrm>
          <a:prstGeom prst="rect">
            <a:avLst/>
          </a:prstGeom>
          <a:solidFill>
            <a:srgbClr val="C00000"/>
          </a:solidFill>
          <a:ln>
            <a:solidFill>
              <a:schemeClr val="bg1"/>
            </a:solidFill>
          </a:ln>
        </p:spPr>
        <p:txBody>
          <a:bodyPr wrap="none" rtlCol="0">
            <a:spAutoFit/>
          </a:bodyPr>
          <a:lstStyle/>
          <a:p>
            <a:r>
              <a:rPr lang="it-IT" dirty="0" smtClean="0">
                <a:solidFill>
                  <a:schemeClr val="bg1"/>
                </a:solidFill>
              </a:rPr>
              <a:t>Deflusso in segmento</a:t>
            </a:r>
          </a:p>
          <a:p>
            <a:pPr algn="ctr"/>
            <a:r>
              <a:rPr lang="it-IT" dirty="0" smtClean="0">
                <a:solidFill>
                  <a:schemeClr val="bg1"/>
                </a:solidFill>
              </a:rPr>
              <a:t> intervalvolare</a:t>
            </a:r>
            <a:endParaRPr lang="it-IT" dirty="0">
              <a:solidFill>
                <a:schemeClr val="bg1"/>
              </a:solidFill>
            </a:endParaRPr>
          </a:p>
        </p:txBody>
      </p:sp>
      <p:sp>
        <p:nvSpPr>
          <p:cNvPr id="121" name="CasellaDiTesto 120"/>
          <p:cNvSpPr txBox="1"/>
          <p:nvPr/>
        </p:nvSpPr>
        <p:spPr>
          <a:xfrm>
            <a:off x="0" y="6525344"/>
            <a:ext cx="2744662"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55" name="CasellaDiTesto 54"/>
          <p:cNvSpPr txBox="1"/>
          <p:nvPr/>
        </p:nvSpPr>
        <p:spPr>
          <a:xfrm>
            <a:off x="7884368" y="2132856"/>
            <a:ext cx="1259632" cy="1446550"/>
          </a:xfrm>
          <a:prstGeom prst="rect">
            <a:avLst/>
          </a:prstGeom>
          <a:solidFill>
            <a:srgbClr val="C00000"/>
          </a:solidFill>
        </p:spPr>
        <p:txBody>
          <a:bodyPr wrap="square" rtlCol="0">
            <a:spAutoFit/>
          </a:bodyPr>
          <a:lstStyle/>
          <a:p>
            <a:pPr algn="ctr"/>
            <a:r>
              <a:rPr lang="it-IT" sz="1600" dirty="0" smtClean="0">
                <a:solidFill>
                  <a:schemeClr val="bg1"/>
                </a:solidFill>
              </a:rPr>
              <a:t>La safena “scarica”  in </a:t>
            </a:r>
            <a:r>
              <a:rPr lang="it-IT" sz="2000" b="1" dirty="0" smtClean="0">
                <a:solidFill>
                  <a:schemeClr val="bg1"/>
                </a:solidFill>
              </a:rPr>
              <a:t>sistole</a:t>
            </a:r>
            <a:r>
              <a:rPr lang="it-IT" sz="1600" dirty="0" smtClean="0">
                <a:solidFill>
                  <a:schemeClr val="bg1"/>
                </a:solidFill>
              </a:rPr>
              <a:t>, ma anche in </a:t>
            </a:r>
            <a:r>
              <a:rPr lang="it-IT" sz="2000" b="1" dirty="0" smtClean="0">
                <a:solidFill>
                  <a:schemeClr val="bg1"/>
                </a:solidFill>
              </a:rPr>
              <a:t>diastole</a:t>
            </a:r>
            <a:endParaRPr lang="it-IT" sz="1600" b="1" dirty="0">
              <a:solidFill>
                <a:schemeClr val="bg1"/>
              </a:solidFill>
            </a:endParaRPr>
          </a:p>
        </p:txBody>
      </p:sp>
      <p:sp>
        <p:nvSpPr>
          <p:cNvPr id="56" name="CasellaDiTesto 55"/>
          <p:cNvSpPr txBox="1"/>
          <p:nvPr/>
        </p:nvSpPr>
        <p:spPr>
          <a:xfrm>
            <a:off x="6948264" y="6453336"/>
            <a:ext cx="1362874" cy="369332"/>
          </a:xfrm>
          <a:prstGeom prst="rect">
            <a:avLst/>
          </a:prstGeom>
          <a:noFill/>
        </p:spPr>
        <p:txBody>
          <a:bodyPr wrap="none" rtlCol="0">
            <a:spAutoFit/>
          </a:bodyPr>
          <a:lstStyle/>
          <a:p>
            <a:r>
              <a:rPr lang="it-IT" dirty="0" err="1"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0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20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20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20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20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20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20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0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2000"/>
                                        <p:tgtEl>
                                          <p:spTgt spid="10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2000"/>
                                        <p:tgtEl>
                                          <p:spTgt spid="113"/>
                                        </p:tgtEl>
                                      </p:cBhvr>
                                    </p:animEffect>
                                  </p:childTnLst>
                                </p:cTn>
                              </p:par>
                            </p:childTnLst>
                          </p:cTn>
                        </p:par>
                        <p:par>
                          <p:cTn id="74" fill="hold">
                            <p:stCondLst>
                              <p:cond delay="200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21"/>
                                        </p:tgtEl>
                                        <p:attrNameLst>
                                          <p:attrName>style.visibility</p:attrName>
                                        </p:attrNameLst>
                                      </p:cBhvr>
                                      <p:to>
                                        <p:strVal val="visible"/>
                                      </p:to>
                                    </p:set>
                                    <p:anim calcmode="discrete" valueType="clr">
                                      <p:cBhvr override="childStyle">
                                        <p:cTn id="77" dur="500"/>
                                        <p:tgtEl>
                                          <p:spTgt spid="121"/>
                                        </p:tgtEl>
                                        <p:attrNameLst>
                                          <p:attrName>style.color</p:attrName>
                                        </p:attrNameLst>
                                      </p:cBhvr>
                                      <p:tavLst>
                                        <p:tav tm="0">
                                          <p:val>
                                            <p:clrVal>
                                              <a:schemeClr val="accent2"/>
                                            </p:clrVal>
                                          </p:val>
                                        </p:tav>
                                        <p:tav tm="50000">
                                          <p:val>
                                            <p:clrVal>
                                              <a:schemeClr val="hlink"/>
                                            </p:clrVal>
                                          </p:val>
                                        </p:tav>
                                      </p:tavLst>
                                    </p:anim>
                                    <p:anim calcmode="discrete" valueType="clr">
                                      <p:cBhvr>
                                        <p:cTn id="78" dur="500"/>
                                        <p:tgtEl>
                                          <p:spTgt spid="121"/>
                                        </p:tgtEl>
                                        <p:attrNameLst>
                                          <p:attrName>fillcolor</p:attrName>
                                        </p:attrNameLst>
                                      </p:cBhvr>
                                      <p:tavLst>
                                        <p:tav tm="0">
                                          <p:val>
                                            <p:clrVal>
                                              <a:schemeClr val="accent2"/>
                                            </p:clrVal>
                                          </p:val>
                                        </p:tav>
                                        <p:tav tm="50000">
                                          <p:val>
                                            <p:clrVal>
                                              <a:schemeClr val="hlink"/>
                                            </p:clrVal>
                                          </p:val>
                                        </p:tav>
                                      </p:tavLst>
                                    </p:anim>
                                    <p:set>
                                      <p:cBhvr>
                                        <p:cTn id="79" dur="500"/>
                                        <p:tgtEl>
                                          <p:spTgt spid="121"/>
                                        </p:tgtEl>
                                        <p:attrNameLst>
                                          <p:attrName>fill.type</p:attrName>
                                        </p:attrNameLst>
                                      </p:cBhvr>
                                      <p:to>
                                        <p:strVal val="solid"/>
                                      </p:to>
                                    </p:set>
                                  </p:childTnLst>
                                </p:cTn>
                              </p:par>
                            </p:childTnLst>
                          </p:cTn>
                        </p:par>
                        <p:par>
                          <p:cTn id="80" fill="hold">
                            <p:stCondLst>
                              <p:cond delay="6250"/>
                            </p:stCondLst>
                            <p:childTnLst>
                              <p:par>
                                <p:cTn id="81" presetID="10"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2000"/>
                                        <p:tgtEl>
                                          <p:spTgt spid="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2000"/>
                                        <p:tgtEl>
                                          <p:spTgt spid="7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20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20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20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2000"/>
                                        <p:tgtEl>
                                          <p:spTgt spid="7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2000"/>
                                        <p:tgtEl>
                                          <p:spTgt spid="7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2000"/>
                                        <p:tgtEl>
                                          <p:spTgt spid="7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2000"/>
                                        <p:tgtEl>
                                          <p:spTgt spid="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2000"/>
                                        <p:tgtEl>
                                          <p:spTgt spid="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2000"/>
                                        <p:tgtEl>
                                          <p:spTgt spid="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2000"/>
                                        <p:tgtEl>
                                          <p:spTgt spid="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2000"/>
                                        <p:tgtEl>
                                          <p:spTgt spid="8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2000"/>
                                        <p:tgtEl>
                                          <p:spTgt spid="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1"/>
                                        </p:tgtEl>
                                        <p:attrNameLst>
                                          <p:attrName>style.visibility</p:attrName>
                                        </p:attrNameLst>
                                      </p:cBhvr>
                                      <p:to>
                                        <p:strVal val="visible"/>
                                      </p:to>
                                    </p:set>
                                    <p:animEffect transition="in" filter="fade">
                                      <p:cBhvr>
                                        <p:cTn id="125" dur="2000"/>
                                        <p:tgtEl>
                                          <p:spTgt spid="9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0"/>
                                        </p:tgtEl>
                                        <p:attrNameLst>
                                          <p:attrName>style.visibility</p:attrName>
                                        </p:attrNameLst>
                                      </p:cBhvr>
                                      <p:to>
                                        <p:strVal val="visible"/>
                                      </p:to>
                                    </p:set>
                                    <p:animEffect transition="in" filter="fade">
                                      <p:cBhvr>
                                        <p:cTn id="128" dur="2000"/>
                                        <p:tgtEl>
                                          <p:spTgt spid="10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1"/>
                                        </p:tgtEl>
                                        <p:attrNameLst>
                                          <p:attrName>style.visibility</p:attrName>
                                        </p:attrNameLst>
                                      </p:cBhvr>
                                      <p:to>
                                        <p:strVal val="visible"/>
                                      </p:to>
                                    </p:set>
                                    <p:animEffect transition="in" filter="fade">
                                      <p:cBhvr>
                                        <p:cTn id="131" dur="2000"/>
                                        <p:tgtEl>
                                          <p:spTgt spid="10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fade">
                                      <p:cBhvr>
                                        <p:cTn id="134" dur="2000"/>
                                        <p:tgtEl>
                                          <p:spTgt spid="10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3"/>
                                        </p:tgtEl>
                                        <p:attrNameLst>
                                          <p:attrName>style.visibility</p:attrName>
                                        </p:attrNameLst>
                                      </p:cBhvr>
                                      <p:to>
                                        <p:strVal val="visible"/>
                                      </p:to>
                                    </p:set>
                                    <p:animEffect transition="in" filter="fade">
                                      <p:cBhvr>
                                        <p:cTn id="137" dur="2000"/>
                                        <p:tgtEl>
                                          <p:spTgt spid="10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4"/>
                                        </p:tgtEl>
                                        <p:attrNameLst>
                                          <p:attrName>style.visibility</p:attrName>
                                        </p:attrNameLst>
                                      </p:cBhvr>
                                      <p:to>
                                        <p:strVal val="visible"/>
                                      </p:to>
                                    </p:set>
                                    <p:animEffect transition="in" filter="fade">
                                      <p:cBhvr>
                                        <p:cTn id="140" dur="2000"/>
                                        <p:tgtEl>
                                          <p:spTgt spid="104"/>
                                        </p:tgtEl>
                                      </p:cBhvr>
                                    </p:animEffect>
                                  </p:childTnLst>
                                </p:cTn>
                              </p:par>
                              <p:par>
                                <p:cTn id="141" presetID="10" presetClass="entr" presetSubtype="0" fill="hold" nodeType="with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fade">
                                      <p:cBhvr>
                                        <p:cTn id="143" dur="2000"/>
                                        <p:tgtEl>
                                          <p:spTgt spid="10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2000"/>
                                        <p:tgtEl>
                                          <p:spTgt spid="107"/>
                                        </p:tgtEl>
                                      </p:cBhvr>
                                    </p:animEffect>
                                  </p:childTnLst>
                                </p:cTn>
                              </p:par>
                              <p:par>
                                <p:cTn id="147" presetID="10" presetClass="entr" presetSubtype="0" fill="hold" nodeType="withEffect">
                                  <p:stCondLst>
                                    <p:cond delay="0"/>
                                  </p:stCondLst>
                                  <p:childTnLst>
                                    <p:set>
                                      <p:cBhvr>
                                        <p:cTn id="148" dur="1" fill="hold">
                                          <p:stCondLst>
                                            <p:cond delay="0"/>
                                          </p:stCondLst>
                                        </p:cTn>
                                        <p:tgtEl>
                                          <p:spTgt spid="108"/>
                                        </p:tgtEl>
                                        <p:attrNameLst>
                                          <p:attrName>style.visibility</p:attrName>
                                        </p:attrNameLst>
                                      </p:cBhvr>
                                      <p:to>
                                        <p:strVal val="visible"/>
                                      </p:to>
                                    </p:set>
                                    <p:animEffect transition="in" filter="fade">
                                      <p:cBhvr>
                                        <p:cTn id="149" dur="2000"/>
                                        <p:tgtEl>
                                          <p:spTgt spid="10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1"/>
                                        </p:tgtEl>
                                        <p:attrNameLst>
                                          <p:attrName>style.visibility</p:attrName>
                                        </p:attrNameLst>
                                      </p:cBhvr>
                                      <p:to>
                                        <p:strVal val="visible"/>
                                      </p:to>
                                    </p:set>
                                    <p:animEffect transition="in" filter="fade">
                                      <p:cBhvr>
                                        <p:cTn id="152" dur="2000"/>
                                        <p:tgtEl>
                                          <p:spTgt spid="11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2"/>
                                        </p:tgtEl>
                                        <p:attrNameLst>
                                          <p:attrName>style.visibility</p:attrName>
                                        </p:attrNameLst>
                                      </p:cBhvr>
                                      <p:to>
                                        <p:strVal val="visible"/>
                                      </p:to>
                                    </p:set>
                                    <p:animEffect transition="in" filter="fade">
                                      <p:cBhvr>
                                        <p:cTn id="155" dur="2000"/>
                                        <p:tgtEl>
                                          <p:spTgt spid="112"/>
                                        </p:tgtEl>
                                      </p:cBhvr>
                                    </p:animEffect>
                                  </p:childTnLst>
                                </p:cTn>
                              </p:par>
                              <p:par>
                                <p:cTn id="156" presetID="10" presetClass="entr" presetSubtype="0" fill="hold" nodeType="withEffect">
                                  <p:stCondLst>
                                    <p:cond delay="0"/>
                                  </p:stCondLst>
                                  <p:childTnLst>
                                    <p:set>
                                      <p:cBhvr>
                                        <p:cTn id="157" dur="1" fill="hold">
                                          <p:stCondLst>
                                            <p:cond delay="0"/>
                                          </p:stCondLst>
                                        </p:cTn>
                                        <p:tgtEl>
                                          <p:spTgt spid="115"/>
                                        </p:tgtEl>
                                        <p:attrNameLst>
                                          <p:attrName>style.visibility</p:attrName>
                                        </p:attrNameLst>
                                      </p:cBhvr>
                                      <p:to>
                                        <p:strVal val="visible"/>
                                      </p:to>
                                    </p:set>
                                    <p:animEffect transition="in" filter="fade">
                                      <p:cBhvr>
                                        <p:cTn id="158" dur="2000"/>
                                        <p:tgtEl>
                                          <p:spTgt spid="115"/>
                                        </p:tgtEl>
                                      </p:cBhvr>
                                    </p:animEffect>
                                  </p:childTnLst>
                                </p:cTn>
                              </p:par>
                              <p:par>
                                <p:cTn id="159" presetID="10" presetClass="entr" presetSubtype="0" fill="hold" nodeType="withEffect">
                                  <p:stCondLst>
                                    <p:cond delay="0"/>
                                  </p:stCondLst>
                                  <p:childTnLst>
                                    <p:set>
                                      <p:cBhvr>
                                        <p:cTn id="160" dur="1" fill="hold">
                                          <p:stCondLst>
                                            <p:cond delay="0"/>
                                          </p:stCondLst>
                                        </p:cTn>
                                        <p:tgtEl>
                                          <p:spTgt spid="117"/>
                                        </p:tgtEl>
                                        <p:attrNameLst>
                                          <p:attrName>style.visibility</p:attrName>
                                        </p:attrNameLst>
                                      </p:cBhvr>
                                      <p:to>
                                        <p:strVal val="visible"/>
                                      </p:to>
                                    </p:set>
                                    <p:animEffect transition="in" filter="fade">
                                      <p:cBhvr>
                                        <p:cTn id="161" dur="2000"/>
                                        <p:tgtEl>
                                          <p:spTgt spid="117"/>
                                        </p:tgtEl>
                                      </p:cBhvr>
                                    </p:animEffect>
                                  </p:childTnLst>
                                </p:cTn>
                              </p:par>
                              <p:par>
                                <p:cTn id="162" presetID="10" presetClass="entr" presetSubtype="0" fill="hold" nodeType="withEffect">
                                  <p:stCondLst>
                                    <p:cond delay="0"/>
                                  </p:stCondLst>
                                  <p:childTnLst>
                                    <p:set>
                                      <p:cBhvr>
                                        <p:cTn id="163" dur="1" fill="hold">
                                          <p:stCondLst>
                                            <p:cond delay="0"/>
                                          </p:stCondLst>
                                        </p:cTn>
                                        <p:tgtEl>
                                          <p:spTgt spid="118"/>
                                        </p:tgtEl>
                                        <p:attrNameLst>
                                          <p:attrName>style.visibility</p:attrName>
                                        </p:attrNameLst>
                                      </p:cBhvr>
                                      <p:to>
                                        <p:strVal val="visible"/>
                                      </p:to>
                                    </p:set>
                                    <p:animEffect transition="in" filter="fade">
                                      <p:cBhvr>
                                        <p:cTn id="164" dur="2000"/>
                                        <p:tgtEl>
                                          <p:spTgt spid="118"/>
                                        </p:tgtEl>
                                      </p:cBhvr>
                                    </p:animEffect>
                                  </p:childTnLst>
                                </p:cTn>
                              </p:par>
                            </p:childTnLst>
                          </p:cTn>
                        </p:par>
                        <p:par>
                          <p:cTn id="165" fill="hold">
                            <p:stCondLst>
                              <p:cond delay="8250"/>
                            </p:stCondLst>
                            <p:childTnLst>
                              <p:par>
                                <p:cTn id="166" presetID="10" presetClass="entr" presetSubtype="0" fill="hold" grpId="0" nodeType="afterEffect">
                                  <p:stCondLst>
                                    <p:cond delay="0"/>
                                  </p:stCondLst>
                                  <p:childTnLst>
                                    <p:set>
                                      <p:cBhvr>
                                        <p:cTn id="167" dur="1" fill="hold">
                                          <p:stCondLst>
                                            <p:cond delay="0"/>
                                          </p:stCondLst>
                                        </p:cTn>
                                        <p:tgtEl>
                                          <p:spTgt spid="120"/>
                                        </p:tgtEl>
                                        <p:attrNameLst>
                                          <p:attrName>style.visibility</p:attrName>
                                        </p:attrNameLst>
                                      </p:cBhvr>
                                      <p:to>
                                        <p:strVal val="visible"/>
                                      </p:to>
                                    </p:set>
                                    <p:animEffect transition="in" filter="fade">
                                      <p:cBhvr>
                                        <p:cTn id="168" dur="2000"/>
                                        <p:tgtEl>
                                          <p:spTgt spid="120"/>
                                        </p:tgtEl>
                                      </p:cBhvr>
                                    </p:animEffect>
                                  </p:childTnLst>
                                </p:cTn>
                              </p:par>
                            </p:childTnLst>
                          </p:cTn>
                        </p:par>
                        <p:par>
                          <p:cTn id="169" fill="hold">
                            <p:stCondLst>
                              <p:cond delay="10250"/>
                            </p:stCondLst>
                            <p:childTnLst>
                              <p:par>
                                <p:cTn id="170" presetID="10" presetClass="entr" presetSubtype="0" fill="hold" grpId="0" nodeType="afterEffect">
                                  <p:stCondLst>
                                    <p:cond delay="0"/>
                                  </p:stCondLst>
                                  <p:childTnLst>
                                    <p:set>
                                      <p:cBhvr>
                                        <p:cTn id="171" dur="1" fill="hold">
                                          <p:stCondLst>
                                            <p:cond delay="0"/>
                                          </p:stCondLst>
                                        </p:cTn>
                                        <p:tgtEl>
                                          <p:spTgt spid="55"/>
                                        </p:tgtEl>
                                        <p:attrNameLst>
                                          <p:attrName>style.visibility</p:attrName>
                                        </p:attrNameLst>
                                      </p:cBhvr>
                                      <p:to>
                                        <p:strVal val="visible"/>
                                      </p:to>
                                    </p:set>
                                    <p:animEffect transition="in" filter="fade">
                                      <p:cBhvr>
                                        <p:cTn id="172" dur="2000"/>
                                        <p:tgtEl>
                                          <p:spTgt spid="55"/>
                                        </p:tgtEl>
                                      </p:cBhvr>
                                    </p:animEffect>
                                  </p:childTnLst>
                                </p:cTn>
                              </p:par>
                            </p:childTnLst>
                          </p:cTn>
                        </p:par>
                        <p:par>
                          <p:cTn id="173" fill="hold">
                            <p:stCondLst>
                              <p:cond delay="12250"/>
                            </p:stCondLst>
                            <p:childTnLst>
                              <p:par>
                                <p:cTn id="174" presetID="27" presetClass="entr" presetSubtype="0" fill="hold" grpId="0" nodeType="afterEffect">
                                  <p:stCondLst>
                                    <p:cond delay="0"/>
                                  </p:stCondLst>
                                  <p:iterate type="lt">
                                    <p:tmPct val="50000"/>
                                  </p:iterate>
                                  <p:childTnLst>
                                    <p:set>
                                      <p:cBhvr>
                                        <p:cTn id="175" dur="1" fill="hold">
                                          <p:stCondLst>
                                            <p:cond delay="0"/>
                                          </p:stCondLst>
                                        </p:cTn>
                                        <p:tgtEl>
                                          <p:spTgt spid="56"/>
                                        </p:tgtEl>
                                        <p:attrNameLst>
                                          <p:attrName>style.visibility</p:attrName>
                                        </p:attrNameLst>
                                      </p:cBhvr>
                                      <p:to>
                                        <p:strVal val="visible"/>
                                      </p:to>
                                    </p:set>
                                    <p:anim calcmode="discrete" valueType="clr">
                                      <p:cBhvr override="childStyle">
                                        <p:cTn id="176" dur="50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177" dur="500"/>
                                        <p:tgtEl>
                                          <p:spTgt spid="56"/>
                                        </p:tgtEl>
                                        <p:attrNameLst>
                                          <p:attrName>fillcolor</p:attrName>
                                        </p:attrNameLst>
                                      </p:cBhvr>
                                      <p:tavLst>
                                        <p:tav tm="0">
                                          <p:val>
                                            <p:clrVal>
                                              <a:schemeClr val="accent2"/>
                                            </p:clrVal>
                                          </p:val>
                                        </p:tav>
                                        <p:tav tm="50000">
                                          <p:val>
                                            <p:clrVal>
                                              <a:schemeClr val="hlink"/>
                                            </p:clrVal>
                                          </p:val>
                                        </p:tav>
                                      </p:tavLst>
                                    </p:anim>
                                    <p:set>
                                      <p:cBhvr>
                                        <p:cTn id="178" dur="5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8" grpId="0" animBg="1"/>
      <p:bldP spid="19" grpId="0" animBg="1"/>
      <p:bldP spid="20" grpId="0" animBg="1"/>
      <p:bldP spid="26" grpId="0" animBg="1"/>
      <p:bldP spid="27" grpId="0" animBg="1"/>
      <p:bldP spid="29"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animBg="1"/>
      <p:bldP spid="70" grpId="0" animBg="1"/>
      <p:bldP spid="72"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91" grpId="0" animBg="1"/>
      <p:bldP spid="100" grpId="0" animBg="1"/>
      <p:bldP spid="101" grpId="0" animBg="1"/>
      <p:bldP spid="102" grpId="0" animBg="1"/>
      <p:bldP spid="103" grpId="0" animBg="1"/>
      <p:bldP spid="104" grpId="0" animBg="1"/>
      <p:bldP spid="107" grpId="0" animBg="1"/>
      <p:bldP spid="109" grpId="0" animBg="1"/>
      <p:bldP spid="111" grpId="0" animBg="1"/>
      <p:bldP spid="112" grpId="0" animBg="1"/>
      <p:bldP spid="113" grpId="0"/>
      <p:bldP spid="120" grpId="0" animBg="1"/>
      <p:bldP spid="121" grpId="0"/>
      <p:bldP spid="55"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Diagramma 4"/>
          <p:cNvGraphicFramePr/>
          <p:nvPr/>
        </p:nvGraphicFramePr>
        <p:xfrm>
          <a:off x="107504" y="980728"/>
          <a:ext cx="88106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1187903" y="1556792"/>
            <a:ext cx="6747103" cy="2800767"/>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a:t>
            </a:r>
          </a:p>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PATOLOGIA</a:t>
            </a:r>
            <a:endParaRPr lang="it-IT"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ttangolo 7"/>
          <p:cNvSpPr/>
          <p:nvPr/>
        </p:nvSpPr>
        <p:spPr>
          <a:xfrm>
            <a:off x="832265" y="254258"/>
            <a:ext cx="1053495" cy="1446550"/>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AutoShape 60"/>
          <p:cNvSpPr>
            <a:spLocks noChangeArrowheads="1"/>
          </p:cNvSpPr>
          <p:nvPr/>
        </p:nvSpPr>
        <p:spPr bwMode="auto">
          <a:xfrm>
            <a:off x="827584" y="836712"/>
            <a:ext cx="7776864" cy="5688632"/>
          </a:xfrm>
          <a:prstGeom prst="star24">
            <a:avLst>
              <a:gd name="adj" fmla="val 37500"/>
            </a:avLst>
          </a:prstGeom>
          <a:solidFill>
            <a:schemeClr val="accent1">
              <a:lumMod val="50000"/>
            </a:schemeClr>
          </a:solidFill>
          <a:ln w="76200" algn="ctr">
            <a:solidFill>
              <a:srgbClr val="FFFF00"/>
            </a:solidFill>
            <a:miter lim="800000"/>
            <a:headEnd/>
            <a:tailEnd/>
          </a:ln>
        </p:spPr>
        <p:txBody>
          <a:bodyPr wrap="none" anchor="ctr"/>
          <a:lstStyle/>
          <a:p>
            <a:endParaRPr lang="it-IT"/>
          </a:p>
        </p:txBody>
      </p:sp>
      <p:sp>
        <p:nvSpPr>
          <p:cNvPr id="2" name="Text Box 59"/>
          <p:cNvSpPr txBox="1">
            <a:spLocks noChangeArrowheads="1"/>
          </p:cNvSpPr>
          <p:nvPr/>
        </p:nvSpPr>
        <p:spPr bwMode="auto">
          <a:xfrm>
            <a:off x="1986405" y="2622080"/>
            <a:ext cx="5177883" cy="2123658"/>
          </a:xfrm>
          <a:prstGeom prst="rect">
            <a:avLst/>
          </a:prstGeom>
          <a:noFill/>
          <a:ln w="38100" algn="ctr">
            <a:noFill/>
            <a:miter lim="800000"/>
            <a:headEnd/>
            <a:tailEnd/>
          </a:ln>
        </p:spPr>
        <p:txBody>
          <a:bodyPr wrap="square">
            <a:spAutoFit/>
          </a:bodyPr>
          <a:lstStyle/>
          <a:p>
            <a:pPr algn="ctr"/>
            <a:r>
              <a:rPr lang="it-IT" sz="6600" b="1" dirty="0">
                <a:solidFill>
                  <a:srgbClr val="FFFF00"/>
                </a:solidFill>
                <a:latin typeface="Times New Roman" pitchFamily="18" charset="0"/>
              </a:rPr>
              <a:t>Guasto valvolare</a:t>
            </a:r>
          </a:p>
        </p:txBody>
      </p:sp>
      <p:sp>
        <p:nvSpPr>
          <p:cNvPr id="4" name="Titolo 1"/>
          <p:cNvSpPr txBox="1">
            <a:spLocks/>
          </p:cNvSpPr>
          <p:nvPr/>
        </p:nvSpPr>
        <p:spPr>
          <a:xfrm>
            <a:off x="374848" y="1844824"/>
            <a:ext cx="8229600" cy="237626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80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LO SHUNT VENO-VENOSO</a:t>
            </a:r>
          </a:p>
        </p:txBody>
      </p:sp>
      <p:sp>
        <p:nvSpPr>
          <p:cNvPr id="5" name="CasellaDiTesto 4"/>
          <p:cNvSpPr txBox="1"/>
          <p:nvPr/>
        </p:nvSpPr>
        <p:spPr>
          <a:xfrm>
            <a:off x="2699792" y="4941168"/>
            <a:ext cx="4108561" cy="461665"/>
          </a:xfrm>
          <a:prstGeom prst="rect">
            <a:avLst/>
          </a:prstGeom>
          <a:noFill/>
        </p:spPr>
        <p:txBody>
          <a:bodyPr wrap="none" rtlCol="0">
            <a:spAutoFit/>
          </a:bodyPr>
          <a:lstStyle/>
          <a:p>
            <a:r>
              <a:rPr lang="it-IT" b="1" dirty="0" smtClean="0">
                <a:solidFill>
                  <a:srgbClr val="FFFF00"/>
                </a:solidFill>
              </a:rPr>
              <a:t>Ma  stesse </a:t>
            </a:r>
            <a:r>
              <a:rPr lang="it-IT" sz="2400" b="1" dirty="0" smtClean="0">
                <a:solidFill>
                  <a:srgbClr val="FFFF00"/>
                </a:solidFill>
              </a:rPr>
              <a:t>PRESSIONI</a:t>
            </a:r>
            <a:r>
              <a:rPr lang="it-IT" b="1" dirty="0" smtClean="0">
                <a:solidFill>
                  <a:srgbClr val="FFFF00"/>
                </a:solidFill>
              </a:rPr>
              <a:t> in </a:t>
            </a:r>
            <a:r>
              <a:rPr lang="it-IT" b="1" dirty="0" err="1" smtClean="0">
                <a:solidFill>
                  <a:srgbClr val="FFFF00"/>
                </a:solidFill>
              </a:rPr>
              <a:t>gioco…</a:t>
            </a:r>
            <a:r>
              <a:rPr lang="it-IT" b="1" dirty="0" smtClean="0">
                <a:solidFill>
                  <a:srgbClr val="FFFF00"/>
                </a:solidFill>
              </a:rPr>
              <a:t>.</a:t>
            </a:r>
            <a:endParaRPr lang="it-IT" b="1" dirty="0">
              <a:solidFill>
                <a:srgbClr val="FFFF00"/>
              </a:solidFill>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4" grpId="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692275" y="2492375"/>
            <a:ext cx="2100255" cy="830997"/>
          </a:xfrm>
          <a:prstGeom prst="rect">
            <a:avLst/>
          </a:prstGeom>
          <a:noFill/>
          <a:ln w="9525">
            <a:solidFill>
              <a:srgbClr val="66FFFF"/>
            </a:solidFill>
            <a:miter lim="800000"/>
            <a:headEnd/>
            <a:tailEnd/>
          </a:ln>
          <a:effectLst/>
        </p:spPr>
        <p:txBody>
          <a:bodyPr wrap="none">
            <a:spAutoFit/>
          </a:bodyPr>
          <a:lstStyle/>
          <a:p>
            <a:pPr algn="l">
              <a:defRPr/>
            </a:pPr>
            <a:r>
              <a:rPr lang="it-IT" sz="4800" b="1" dirty="0" smtClean="0">
                <a:solidFill>
                  <a:schemeClr val="bg1"/>
                </a:solidFill>
                <a:effectLst>
                  <a:outerShdw blurRad="38100" dist="38100" dir="2700000" algn="tl">
                    <a:srgbClr val="000000"/>
                  </a:outerShdw>
                </a:effectLst>
                <a:latin typeface="Times New Roman" pitchFamily="18" charset="0"/>
                <a:cs typeface="Arial" charset="0"/>
              </a:rPr>
              <a:t>R1 - </a:t>
            </a:r>
            <a:r>
              <a:rPr lang="it-IT" sz="4800" b="1" dirty="0" smtClean="0">
                <a:solidFill>
                  <a:srgbClr val="D60093"/>
                </a:solidFill>
                <a:effectLst>
                  <a:outerShdw blurRad="38100" dist="38100" dir="2700000" algn="tl">
                    <a:srgbClr val="000000"/>
                  </a:outerShdw>
                </a:effectLst>
                <a:latin typeface="Times New Roman" pitchFamily="18" charset="0"/>
                <a:cs typeface="Arial" charset="0"/>
              </a:rPr>
              <a:t>p</a:t>
            </a:r>
            <a:r>
              <a:rPr lang="it-IT" sz="4800" b="1" dirty="0" smtClean="0">
                <a:solidFill>
                  <a:schemeClr val="bg1"/>
                </a:solidFill>
                <a:effectLst>
                  <a:outerShdw blurRad="38100" dist="38100" dir="2700000" algn="tl">
                    <a:srgbClr val="000000"/>
                  </a:outerShdw>
                </a:effectLst>
                <a:latin typeface="Times New Roman" pitchFamily="18" charset="0"/>
                <a:cs typeface="Arial" charset="0"/>
              </a:rPr>
              <a:t>1</a:t>
            </a:r>
            <a:endParaRPr lang="it-IT" sz="4800" b="1" dirty="0">
              <a:solidFill>
                <a:schemeClr val="bg1"/>
              </a:solidFill>
              <a:effectLst>
                <a:outerShdw blurRad="38100" dist="38100" dir="2700000" algn="tl">
                  <a:srgbClr val="000000"/>
                </a:outerShdw>
              </a:effectLst>
              <a:latin typeface="Times New Roman" pitchFamily="18" charset="0"/>
              <a:cs typeface="Arial" charset="0"/>
            </a:endParaRPr>
          </a:p>
        </p:txBody>
      </p:sp>
      <p:sp>
        <p:nvSpPr>
          <p:cNvPr id="113667" name="Text Box 3"/>
          <p:cNvSpPr txBox="1">
            <a:spLocks noChangeArrowheads="1"/>
          </p:cNvSpPr>
          <p:nvPr/>
        </p:nvSpPr>
        <p:spPr bwMode="auto">
          <a:xfrm>
            <a:off x="1835150" y="3429000"/>
            <a:ext cx="1866217" cy="707886"/>
          </a:xfrm>
          <a:prstGeom prst="rect">
            <a:avLst/>
          </a:prstGeom>
          <a:noFill/>
          <a:ln w="9525">
            <a:solidFill>
              <a:srgbClr val="66FFFF"/>
            </a:solidFill>
            <a:miter lim="800000"/>
            <a:headEnd/>
            <a:tailEnd/>
          </a:ln>
          <a:effectLst/>
        </p:spPr>
        <p:txBody>
          <a:bodyPr wrap="none">
            <a:spAutoFit/>
          </a:bodyPr>
          <a:lstStyle/>
          <a:p>
            <a:pPr algn="l">
              <a:defRPr/>
            </a:pPr>
            <a:r>
              <a:rPr lang="it-IT" sz="4000" b="1" dirty="0" smtClean="0">
                <a:solidFill>
                  <a:schemeClr val="bg1"/>
                </a:solidFill>
                <a:effectLst>
                  <a:outerShdw blurRad="38100" dist="38100" dir="2700000" algn="tl">
                    <a:srgbClr val="000000"/>
                  </a:outerShdw>
                </a:effectLst>
                <a:latin typeface="Times New Roman" pitchFamily="18" charset="0"/>
                <a:cs typeface="Arial" charset="0"/>
              </a:rPr>
              <a:t>R2 – </a:t>
            </a:r>
            <a:r>
              <a:rPr lang="it-IT" sz="4000" b="1" dirty="0" smtClean="0">
                <a:solidFill>
                  <a:srgbClr val="D60093"/>
                </a:solidFill>
                <a:effectLst>
                  <a:outerShdw blurRad="38100" dist="38100" dir="2700000" algn="tl">
                    <a:srgbClr val="000000"/>
                  </a:outerShdw>
                </a:effectLst>
                <a:latin typeface="Times New Roman" pitchFamily="18" charset="0"/>
                <a:cs typeface="Arial" charset="0"/>
              </a:rPr>
              <a:t>p</a:t>
            </a:r>
            <a:r>
              <a:rPr lang="it-IT" sz="4000" b="1" dirty="0" smtClean="0">
                <a:solidFill>
                  <a:schemeClr val="bg1"/>
                </a:solidFill>
                <a:effectLst>
                  <a:outerShdw blurRad="38100" dist="38100" dir="2700000" algn="tl">
                    <a:srgbClr val="000000"/>
                  </a:outerShdw>
                </a:effectLst>
                <a:latin typeface="Times New Roman" pitchFamily="18" charset="0"/>
                <a:cs typeface="Arial" charset="0"/>
              </a:rPr>
              <a:t>2</a:t>
            </a:r>
            <a:endParaRPr lang="it-IT" sz="4000" b="1" dirty="0">
              <a:solidFill>
                <a:schemeClr val="bg1"/>
              </a:solidFill>
              <a:effectLst>
                <a:outerShdw blurRad="38100" dist="38100" dir="2700000" algn="tl">
                  <a:srgbClr val="000000"/>
                </a:outerShdw>
              </a:effectLst>
              <a:latin typeface="Times New Roman" pitchFamily="18" charset="0"/>
              <a:cs typeface="Arial" charset="0"/>
            </a:endParaRPr>
          </a:p>
        </p:txBody>
      </p:sp>
      <p:sp>
        <p:nvSpPr>
          <p:cNvPr id="113668" name="Text Box 4"/>
          <p:cNvSpPr txBox="1">
            <a:spLocks noChangeArrowheads="1"/>
          </p:cNvSpPr>
          <p:nvPr/>
        </p:nvSpPr>
        <p:spPr bwMode="auto">
          <a:xfrm>
            <a:off x="2124075" y="4365625"/>
            <a:ext cx="1362874" cy="523220"/>
          </a:xfrm>
          <a:prstGeom prst="rect">
            <a:avLst/>
          </a:prstGeom>
          <a:noFill/>
          <a:ln w="9525">
            <a:solidFill>
              <a:srgbClr val="66FFFF"/>
            </a:solidFill>
            <a:miter lim="800000"/>
            <a:headEnd/>
            <a:tailEnd/>
          </a:ln>
          <a:effectLst/>
        </p:spPr>
        <p:txBody>
          <a:bodyPr wrap="none">
            <a:spAutoFit/>
          </a:bodyPr>
          <a:lstStyle/>
          <a:p>
            <a:pPr algn="l">
              <a:defRPr/>
            </a:pPr>
            <a:r>
              <a:rPr lang="it-IT"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R3 – </a:t>
            </a:r>
            <a:r>
              <a:rPr lang="it-IT" sz="2800" b="1" dirty="0" smtClean="0">
                <a:solidFill>
                  <a:srgbClr val="D60093"/>
                </a:solidFill>
                <a:effectLst>
                  <a:outerShdw blurRad="38100" dist="38100" dir="2700000" algn="tl">
                    <a:srgbClr val="000000"/>
                  </a:outerShdw>
                </a:effectLst>
                <a:latin typeface="Times New Roman" pitchFamily="18" charset="0"/>
                <a:cs typeface="Times New Roman" pitchFamily="18" charset="0"/>
              </a:rPr>
              <a:t>p</a:t>
            </a:r>
            <a:r>
              <a:rPr lang="it-IT"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3</a:t>
            </a:r>
            <a:endParaRPr lang="it-IT" sz="2800"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44037" name="AutoShape 5"/>
          <p:cNvSpPr>
            <a:spLocks noChangeArrowheads="1"/>
          </p:cNvSpPr>
          <p:nvPr/>
        </p:nvSpPr>
        <p:spPr bwMode="auto">
          <a:xfrm rot="-5400000">
            <a:off x="3606304" y="3746624"/>
            <a:ext cx="936625" cy="733425"/>
          </a:xfrm>
          <a:prstGeom prst="curvedUpArrow">
            <a:avLst>
              <a:gd name="adj1" fmla="val 10820"/>
              <a:gd name="adj2" fmla="val 51082"/>
              <a:gd name="adj3" fmla="val 36579"/>
            </a:avLst>
          </a:prstGeom>
          <a:solidFill>
            <a:srgbClr val="53CBE3"/>
          </a:solidFill>
          <a:ln w="9525">
            <a:solidFill>
              <a:srgbClr val="33CCFF"/>
            </a:solidFill>
            <a:miter lim="800000"/>
            <a:headEnd/>
            <a:tailEnd/>
          </a:ln>
        </p:spPr>
        <p:txBody>
          <a:bodyPr wrap="none" anchor="ctr"/>
          <a:lstStyle/>
          <a:p>
            <a:endParaRPr lang="it-IT"/>
          </a:p>
        </p:txBody>
      </p:sp>
      <p:sp>
        <p:nvSpPr>
          <p:cNvPr id="44038" name="AutoShape 6"/>
          <p:cNvSpPr>
            <a:spLocks noChangeArrowheads="1"/>
          </p:cNvSpPr>
          <p:nvPr/>
        </p:nvSpPr>
        <p:spPr bwMode="auto">
          <a:xfrm rot="-5400000">
            <a:off x="3678312" y="2810520"/>
            <a:ext cx="936625" cy="733425"/>
          </a:xfrm>
          <a:prstGeom prst="curvedUpArrow">
            <a:avLst>
              <a:gd name="adj1" fmla="val 25541"/>
              <a:gd name="adj2" fmla="val 51082"/>
              <a:gd name="adj3" fmla="val 36579"/>
            </a:avLst>
          </a:prstGeom>
          <a:solidFill>
            <a:srgbClr val="0000FF"/>
          </a:solidFill>
          <a:ln w="9525">
            <a:solidFill>
              <a:schemeClr val="accent1"/>
            </a:solidFill>
            <a:miter lim="800000"/>
            <a:headEnd/>
            <a:tailEnd/>
          </a:ln>
        </p:spPr>
        <p:txBody>
          <a:bodyPr wrap="none" anchor="ctr"/>
          <a:lstStyle/>
          <a:p>
            <a:endParaRPr lang="it-IT"/>
          </a:p>
        </p:txBody>
      </p:sp>
      <p:sp>
        <p:nvSpPr>
          <p:cNvPr id="44039" name="AutoShape 7"/>
          <p:cNvSpPr>
            <a:spLocks noChangeArrowheads="1"/>
          </p:cNvSpPr>
          <p:nvPr/>
        </p:nvSpPr>
        <p:spPr bwMode="auto">
          <a:xfrm>
            <a:off x="2627313" y="1700213"/>
            <a:ext cx="936625" cy="831850"/>
          </a:xfrm>
          <a:prstGeom prst="upArrow">
            <a:avLst>
              <a:gd name="adj1" fmla="val 50000"/>
              <a:gd name="adj2" fmla="val 25000"/>
            </a:avLst>
          </a:prstGeom>
          <a:solidFill>
            <a:schemeClr val="accent2"/>
          </a:solidFill>
          <a:ln w="9525">
            <a:solidFill>
              <a:schemeClr val="accent1"/>
            </a:solidFill>
            <a:miter lim="800000"/>
            <a:headEnd/>
            <a:tailEnd/>
          </a:ln>
        </p:spPr>
        <p:txBody>
          <a:bodyPr wrap="none" anchor="ctr"/>
          <a:lstStyle/>
          <a:p>
            <a:pPr algn="l"/>
            <a:endParaRPr lang="it-IT">
              <a:solidFill>
                <a:schemeClr val="bg1"/>
              </a:solidFill>
              <a:latin typeface="Times New Roman" pitchFamily="18" charset="0"/>
            </a:endParaRPr>
          </a:p>
        </p:txBody>
      </p:sp>
      <p:sp>
        <p:nvSpPr>
          <p:cNvPr id="113694" name="AutoShape 30"/>
          <p:cNvSpPr>
            <a:spLocks noChangeArrowheads="1"/>
          </p:cNvSpPr>
          <p:nvPr/>
        </p:nvSpPr>
        <p:spPr bwMode="auto">
          <a:xfrm>
            <a:off x="900113" y="2636838"/>
            <a:ext cx="733425" cy="1214437"/>
          </a:xfrm>
          <a:prstGeom prst="curvedRightArrow">
            <a:avLst>
              <a:gd name="adj1" fmla="val 33117"/>
              <a:gd name="adj2" fmla="val 66234"/>
              <a:gd name="adj3" fmla="val 33333"/>
            </a:avLst>
          </a:prstGeom>
          <a:solidFill>
            <a:srgbClr val="F40617"/>
          </a:solidFill>
          <a:ln w="38100">
            <a:solidFill>
              <a:srgbClr val="FF6D6D"/>
            </a:solidFill>
            <a:miter lim="800000"/>
            <a:headEnd/>
            <a:tailEnd/>
          </a:ln>
        </p:spPr>
        <p:txBody>
          <a:bodyPr wrap="none" anchor="ctr"/>
          <a:lstStyle/>
          <a:p>
            <a:endParaRPr lang="it-IT"/>
          </a:p>
        </p:txBody>
      </p:sp>
      <p:sp>
        <p:nvSpPr>
          <p:cNvPr id="113695" name="AutoShape 31"/>
          <p:cNvSpPr>
            <a:spLocks noChangeArrowheads="1"/>
          </p:cNvSpPr>
          <p:nvPr/>
        </p:nvSpPr>
        <p:spPr bwMode="auto">
          <a:xfrm>
            <a:off x="1116013" y="3933825"/>
            <a:ext cx="554037" cy="792163"/>
          </a:xfrm>
          <a:prstGeom prst="curvedRightArrow">
            <a:avLst>
              <a:gd name="adj1" fmla="val 28596"/>
              <a:gd name="adj2" fmla="val 57192"/>
              <a:gd name="adj3" fmla="val 33333"/>
            </a:avLst>
          </a:prstGeom>
          <a:solidFill>
            <a:srgbClr val="F40617"/>
          </a:solidFill>
          <a:ln w="38100">
            <a:solidFill>
              <a:srgbClr val="FF6D6D"/>
            </a:solidFill>
            <a:miter lim="800000"/>
            <a:headEnd/>
            <a:tailEnd/>
          </a:ln>
        </p:spPr>
        <p:txBody>
          <a:bodyPr wrap="none" anchor="ctr"/>
          <a:lstStyle/>
          <a:p>
            <a:endParaRPr lang="it-IT"/>
          </a:p>
        </p:txBody>
      </p:sp>
      <p:sp>
        <p:nvSpPr>
          <p:cNvPr id="113708" name="Text Box 44"/>
          <p:cNvSpPr txBox="1">
            <a:spLocks noChangeArrowheads="1"/>
          </p:cNvSpPr>
          <p:nvPr/>
        </p:nvSpPr>
        <p:spPr bwMode="auto">
          <a:xfrm>
            <a:off x="-36513" y="549275"/>
            <a:ext cx="3211135" cy="369332"/>
          </a:xfrm>
          <a:prstGeom prst="rect">
            <a:avLst/>
          </a:prstGeom>
          <a:noFill/>
          <a:ln w="38100" algn="ctr">
            <a:noFill/>
            <a:miter lim="800000"/>
            <a:headEnd/>
            <a:tailEnd/>
          </a:ln>
          <a:effectLst/>
        </p:spPr>
        <p:txBody>
          <a:bodyPr wrap="none">
            <a:spAutoFit/>
          </a:bodyPr>
          <a:lstStyle/>
          <a:p>
            <a:pPr>
              <a:spcBef>
                <a:spcPct val="50000"/>
              </a:spcBef>
              <a:defRPr/>
            </a:pPr>
            <a:r>
              <a:rPr lang="es-ES_tradnl" b="1" dirty="0">
                <a:solidFill>
                  <a:srgbClr val="FF0000"/>
                </a:solidFill>
                <a:effectLst>
                  <a:outerShdw blurRad="38100" dist="38100" dir="2700000" algn="tl">
                    <a:srgbClr val="000000"/>
                  </a:outerShdw>
                </a:effectLst>
                <a:latin typeface="Arial" charset="0"/>
                <a:cs typeface="Arial" charset="0"/>
              </a:rPr>
              <a:t>LO SHUNT  </a:t>
            </a:r>
            <a:r>
              <a:rPr lang="es-ES_tradnl" b="1" dirty="0" smtClean="0">
                <a:solidFill>
                  <a:srgbClr val="FF0000"/>
                </a:solidFill>
                <a:effectLst>
                  <a:outerShdw blurRad="38100" dist="38100" dir="2700000" algn="tl">
                    <a:srgbClr val="000000"/>
                  </a:outerShdw>
                </a:effectLst>
                <a:latin typeface="Arial" charset="0"/>
                <a:cs typeface="Arial" charset="0"/>
              </a:rPr>
              <a:t>VENO-VENOSO</a:t>
            </a:r>
            <a:endParaRPr lang="it-IT" dirty="0">
              <a:latin typeface="Arial" charset="0"/>
              <a:cs typeface="Arial" charset="0"/>
            </a:endParaRPr>
          </a:p>
        </p:txBody>
      </p:sp>
      <p:sp>
        <p:nvSpPr>
          <p:cNvPr id="113723" name="Text Box 59"/>
          <p:cNvSpPr txBox="1">
            <a:spLocks noChangeArrowheads="1"/>
          </p:cNvSpPr>
          <p:nvPr/>
        </p:nvSpPr>
        <p:spPr bwMode="auto">
          <a:xfrm>
            <a:off x="5292080" y="2420888"/>
            <a:ext cx="2952328" cy="523220"/>
          </a:xfrm>
          <a:prstGeom prst="rect">
            <a:avLst/>
          </a:prstGeom>
          <a:noFill/>
          <a:ln w="38100" algn="ctr">
            <a:noFill/>
            <a:miter lim="800000"/>
            <a:headEnd/>
            <a:tailEnd/>
          </a:ln>
        </p:spPr>
        <p:txBody>
          <a:bodyPr wrap="square">
            <a:spAutoFit/>
          </a:bodyPr>
          <a:lstStyle/>
          <a:p>
            <a:r>
              <a:rPr lang="it-IT" sz="2800" b="1" dirty="0">
                <a:solidFill>
                  <a:srgbClr val="FFFF00"/>
                </a:solidFill>
                <a:latin typeface="Times New Roman" pitchFamily="18" charset="0"/>
              </a:rPr>
              <a:t>Guasto valvolare</a:t>
            </a:r>
          </a:p>
        </p:txBody>
      </p:sp>
      <p:sp>
        <p:nvSpPr>
          <p:cNvPr id="113724" name="AutoShape 60"/>
          <p:cNvSpPr>
            <a:spLocks noChangeArrowheads="1"/>
          </p:cNvSpPr>
          <p:nvPr/>
        </p:nvSpPr>
        <p:spPr bwMode="auto">
          <a:xfrm>
            <a:off x="4572000" y="1916832"/>
            <a:ext cx="4248472" cy="1656184"/>
          </a:xfrm>
          <a:prstGeom prst="star24">
            <a:avLst>
              <a:gd name="adj" fmla="val 37500"/>
            </a:avLst>
          </a:prstGeom>
          <a:noFill/>
          <a:ln w="38100" algn="ctr">
            <a:solidFill>
              <a:srgbClr val="FFFF00"/>
            </a:solidFill>
            <a:miter lim="800000"/>
            <a:headEnd/>
            <a:tailEnd/>
          </a:ln>
        </p:spPr>
        <p:txBody>
          <a:bodyPr wrap="none" anchor="ctr"/>
          <a:lstStyle/>
          <a:p>
            <a:endParaRPr lang="it-IT"/>
          </a:p>
        </p:txBody>
      </p:sp>
      <p:sp>
        <p:nvSpPr>
          <p:cNvPr id="54" name="Freccia circolare a destra 53"/>
          <p:cNvSpPr/>
          <p:nvPr/>
        </p:nvSpPr>
        <p:spPr>
          <a:xfrm>
            <a:off x="467544" y="2564904"/>
            <a:ext cx="576064" cy="2232248"/>
          </a:xfrm>
          <a:prstGeom prst="curvedRigh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55" name="Picture 18" descr="heart"/>
          <p:cNvPicPr>
            <a:picLocks noChangeAspect="1" noChangeArrowheads="1"/>
          </p:cNvPicPr>
          <p:nvPr/>
        </p:nvPicPr>
        <p:blipFill>
          <a:blip r:embed="rId3" cstate="print"/>
          <a:srcRect/>
          <a:stretch>
            <a:fillRect/>
          </a:stretch>
        </p:blipFill>
        <p:spPr>
          <a:xfrm>
            <a:off x="2699792" y="1124744"/>
            <a:ext cx="720080" cy="565963"/>
          </a:xfrm>
          <a:prstGeom prst="rect">
            <a:avLst/>
          </a:prstGeom>
          <a:noFill/>
        </p:spPr>
      </p:pic>
      <p:sp>
        <p:nvSpPr>
          <p:cNvPr id="56" name="Stella a 5 punte 55"/>
          <p:cNvSpPr/>
          <p:nvPr/>
        </p:nvSpPr>
        <p:spPr>
          <a:xfrm>
            <a:off x="1475656" y="2420888"/>
            <a:ext cx="360040" cy="288032"/>
          </a:xfrm>
          <a:prstGeom prst="star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Stella a 5 punte 56"/>
          <p:cNvSpPr/>
          <p:nvPr/>
        </p:nvSpPr>
        <p:spPr>
          <a:xfrm>
            <a:off x="1475656" y="3140968"/>
            <a:ext cx="423664" cy="351656"/>
          </a:xfrm>
          <a:prstGeom prst="star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Stella a 5 punte 57"/>
          <p:cNvSpPr/>
          <p:nvPr/>
        </p:nvSpPr>
        <p:spPr>
          <a:xfrm>
            <a:off x="1475656" y="4077072"/>
            <a:ext cx="432048" cy="360040"/>
          </a:xfrm>
          <a:prstGeom prst="star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Stella a 5 punte 58"/>
          <p:cNvSpPr/>
          <p:nvPr/>
        </p:nvSpPr>
        <p:spPr>
          <a:xfrm>
            <a:off x="1547664" y="3140968"/>
            <a:ext cx="343272" cy="34327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Stella a 5 punte 59"/>
          <p:cNvSpPr/>
          <p:nvPr/>
        </p:nvSpPr>
        <p:spPr>
          <a:xfrm>
            <a:off x="1475656" y="2420888"/>
            <a:ext cx="343272" cy="34327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Stella a 5 punte 60"/>
          <p:cNvSpPr/>
          <p:nvPr/>
        </p:nvSpPr>
        <p:spPr>
          <a:xfrm>
            <a:off x="1564432" y="4077072"/>
            <a:ext cx="343272" cy="34327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CasellaDiTesto 61"/>
          <p:cNvSpPr txBox="1"/>
          <p:nvPr/>
        </p:nvSpPr>
        <p:spPr>
          <a:xfrm>
            <a:off x="3438295" y="908720"/>
            <a:ext cx="5526193" cy="1015663"/>
          </a:xfrm>
          <a:prstGeom prst="rect">
            <a:avLst/>
          </a:prstGeom>
          <a:noFill/>
        </p:spPr>
        <p:txBody>
          <a:bodyPr wrap="none" rtlCol="0">
            <a:spAutoFit/>
          </a:bodyPr>
          <a:lstStyle/>
          <a:p>
            <a:pPr algn="ctr"/>
            <a:r>
              <a:rPr lang="it-IT" sz="2000" b="1" dirty="0" smtClean="0">
                <a:solidFill>
                  <a:schemeClr val="accent1">
                    <a:lumMod val="75000"/>
                  </a:schemeClr>
                </a:solidFill>
              </a:rPr>
              <a:t>I VALORI PRESSORI</a:t>
            </a:r>
          </a:p>
          <a:p>
            <a:pPr algn="ctr"/>
            <a:r>
              <a:rPr lang="it-IT" sz="2000" b="1" dirty="0" smtClean="0">
                <a:solidFill>
                  <a:schemeClr val="accent1">
                    <a:lumMod val="75000"/>
                  </a:schemeClr>
                </a:solidFill>
              </a:rPr>
              <a:t> DEI SINGOLI COMPARTIMENTI (R1, R2, R3)</a:t>
            </a:r>
          </a:p>
          <a:p>
            <a:pPr algn="ctr"/>
            <a:r>
              <a:rPr lang="it-IT" sz="2000" b="1" dirty="0" smtClean="0">
                <a:solidFill>
                  <a:schemeClr val="accent1">
                    <a:lumMod val="75000"/>
                  </a:schemeClr>
                </a:solidFill>
              </a:rPr>
              <a:t>SONO SEPARATI DALLE VALVOLE </a:t>
            </a:r>
            <a:endParaRPr lang="it-IT" sz="2000" b="1" dirty="0">
              <a:solidFill>
                <a:schemeClr val="accent1">
                  <a:lumMod val="75000"/>
                </a:schemeClr>
              </a:solidFill>
            </a:endParaRPr>
          </a:p>
        </p:txBody>
      </p:sp>
      <p:sp>
        <p:nvSpPr>
          <p:cNvPr id="63" name="CasellaDiTesto 62"/>
          <p:cNvSpPr txBox="1"/>
          <p:nvPr/>
        </p:nvSpPr>
        <p:spPr>
          <a:xfrm>
            <a:off x="5059308" y="4797152"/>
            <a:ext cx="3401124" cy="707886"/>
          </a:xfrm>
          <a:prstGeom prst="rect">
            <a:avLst/>
          </a:prstGeom>
          <a:noFill/>
        </p:spPr>
        <p:txBody>
          <a:bodyPr wrap="none" rtlCol="0">
            <a:spAutoFit/>
          </a:bodyPr>
          <a:lstStyle/>
          <a:p>
            <a:r>
              <a:rPr lang="it-IT" sz="4000" b="1" dirty="0" smtClean="0">
                <a:solidFill>
                  <a:srgbClr val="FF0000"/>
                </a:solidFill>
              </a:rPr>
              <a:t>IL REFLUSSO</a:t>
            </a:r>
            <a:endParaRPr lang="it-IT" sz="4000" b="1" dirty="0">
              <a:solidFill>
                <a:srgbClr val="FF0000"/>
              </a:solidFill>
            </a:endParaRPr>
          </a:p>
        </p:txBody>
      </p:sp>
      <p:sp>
        <p:nvSpPr>
          <p:cNvPr id="64" name="Rettangolo 63"/>
          <p:cNvSpPr/>
          <p:nvPr/>
        </p:nvSpPr>
        <p:spPr>
          <a:xfrm>
            <a:off x="3995936" y="5445224"/>
            <a:ext cx="5112568" cy="369332"/>
          </a:xfrm>
          <a:prstGeom prst="rect">
            <a:avLst/>
          </a:prstGeom>
        </p:spPr>
        <p:txBody>
          <a:bodyPr wrap="square">
            <a:spAutoFit/>
          </a:bodyPr>
          <a:lstStyle/>
          <a:p>
            <a:pPr algn="ctr"/>
            <a:r>
              <a:rPr lang="it-IT" b="1" dirty="0" smtClean="0">
                <a:solidFill>
                  <a:srgbClr val="FF0000"/>
                </a:solidFill>
              </a:rPr>
              <a:t>un flusso invertito rispetto al flusso normale</a:t>
            </a:r>
          </a:p>
        </p:txBody>
      </p:sp>
      <p:sp>
        <p:nvSpPr>
          <p:cNvPr id="65" name="Rettangolo 64"/>
          <p:cNvSpPr/>
          <p:nvPr/>
        </p:nvSpPr>
        <p:spPr>
          <a:xfrm>
            <a:off x="4283968" y="6011996"/>
            <a:ext cx="4608512" cy="369332"/>
          </a:xfrm>
          <a:prstGeom prst="rect">
            <a:avLst/>
          </a:prstGeom>
        </p:spPr>
        <p:txBody>
          <a:bodyPr wrap="square">
            <a:spAutoFit/>
          </a:bodyPr>
          <a:lstStyle/>
          <a:p>
            <a:pPr algn="ctr"/>
            <a:r>
              <a:rPr lang="it-IT" b="1" dirty="0" smtClean="0">
                <a:solidFill>
                  <a:srgbClr val="FF0000"/>
                </a:solidFill>
              </a:rPr>
              <a:t>per un cedimento valvolare  che tende  a</a:t>
            </a:r>
          </a:p>
        </p:txBody>
      </p:sp>
      <p:sp>
        <p:nvSpPr>
          <p:cNvPr id="66" name="Rettangolo 65"/>
          <p:cNvSpPr/>
          <p:nvPr/>
        </p:nvSpPr>
        <p:spPr>
          <a:xfrm>
            <a:off x="5076056" y="5723964"/>
            <a:ext cx="3059832" cy="369332"/>
          </a:xfrm>
          <a:prstGeom prst="rect">
            <a:avLst/>
          </a:prstGeom>
        </p:spPr>
        <p:txBody>
          <a:bodyPr wrap="square">
            <a:spAutoFit/>
          </a:bodyPr>
          <a:lstStyle/>
          <a:p>
            <a:pPr algn="ctr"/>
            <a:r>
              <a:rPr lang="it-IT" b="1" dirty="0" smtClean="0">
                <a:solidFill>
                  <a:srgbClr val="FF0000"/>
                </a:solidFill>
              </a:rPr>
              <a:t>tra due compartimenti </a:t>
            </a:r>
          </a:p>
        </p:txBody>
      </p:sp>
      <p:sp>
        <p:nvSpPr>
          <p:cNvPr id="67" name="Rettangolo 66"/>
          <p:cNvSpPr/>
          <p:nvPr/>
        </p:nvSpPr>
        <p:spPr>
          <a:xfrm>
            <a:off x="4283968" y="6300028"/>
            <a:ext cx="4572000" cy="646331"/>
          </a:xfrm>
          <a:prstGeom prst="rect">
            <a:avLst/>
          </a:prstGeom>
        </p:spPr>
        <p:txBody>
          <a:bodyPr wrap="square">
            <a:spAutoFit/>
          </a:bodyPr>
          <a:lstStyle/>
          <a:p>
            <a:pPr algn="ctr"/>
            <a:r>
              <a:rPr lang="it-IT" b="1" dirty="0" err="1" smtClean="0">
                <a:solidFill>
                  <a:srgbClr val="FF0000"/>
                </a:solidFill>
              </a:rPr>
              <a:t>Realzzare</a:t>
            </a:r>
            <a:r>
              <a:rPr lang="it-IT" b="1" dirty="0" smtClean="0">
                <a:solidFill>
                  <a:srgbClr val="FF0000"/>
                </a:solidFill>
              </a:rPr>
              <a:t> la condizione di equilibrio idrostatico</a:t>
            </a:r>
          </a:p>
        </p:txBody>
      </p:sp>
      <p:sp>
        <p:nvSpPr>
          <p:cNvPr id="69" name="CasellaDiTesto 68"/>
          <p:cNvSpPr txBox="1"/>
          <p:nvPr/>
        </p:nvSpPr>
        <p:spPr>
          <a:xfrm>
            <a:off x="4644008" y="4005064"/>
            <a:ext cx="4589654" cy="830997"/>
          </a:xfrm>
          <a:prstGeom prst="rect">
            <a:avLst/>
          </a:prstGeom>
          <a:noFill/>
        </p:spPr>
        <p:txBody>
          <a:bodyPr wrap="none" rtlCol="0">
            <a:spAutoFit/>
          </a:bodyPr>
          <a:lstStyle/>
          <a:p>
            <a:r>
              <a:rPr lang="it-IT" sz="2400" b="1" dirty="0" smtClean="0">
                <a:solidFill>
                  <a:srgbClr val="D60093"/>
                </a:solidFill>
              </a:rPr>
              <a:t>Livellamento delle PRESSIONI</a:t>
            </a:r>
          </a:p>
          <a:p>
            <a:pPr algn="ctr"/>
            <a:r>
              <a:rPr lang="it-IT" sz="2400" b="1" dirty="0" smtClean="0">
                <a:solidFill>
                  <a:srgbClr val="D60093"/>
                </a:solidFill>
              </a:rPr>
              <a:t>tramite</a:t>
            </a:r>
            <a:endParaRPr lang="it-IT" sz="2400" b="1" dirty="0">
              <a:solidFill>
                <a:srgbClr val="D60093"/>
              </a:solidFill>
            </a:endParaRPr>
          </a:p>
        </p:txBody>
      </p:sp>
      <p:sp>
        <p:nvSpPr>
          <p:cNvPr id="70" name="CasellaDiTesto 69"/>
          <p:cNvSpPr txBox="1"/>
          <p:nvPr/>
        </p:nvSpPr>
        <p:spPr>
          <a:xfrm>
            <a:off x="395536" y="5877272"/>
            <a:ext cx="3260893" cy="923330"/>
          </a:xfrm>
          <a:prstGeom prst="rect">
            <a:avLst/>
          </a:prstGeom>
          <a:solidFill>
            <a:schemeClr val="tx2">
              <a:lumMod val="20000"/>
              <a:lumOff val="80000"/>
            </a:schemeClr>
          </a:solidFill>
          <a:ln>
            <a:solidFill>
              <a:srgbClr val="FF3300"/>
            </a:solidFill>
          </a:ln>
        </p:spPr>
        <p:txBody>
          <a:bodyPr wrap="none" rtlCol="0">
            <a:spAutoFit/>
          </a:bodyPr>
          <a:lstStyle/>
          <a:p>
            <a:r>
              <a:rPr lang="it-IT" i="1" dirty="0" smtClean="0">
                <a:solidFill>
                  <a:srgbClr val="FF0000"/>
                </a:solidFill>
              </a:rPr>
              <a:t>N.B.: il REFLUSSO rappresenta</a:t>
            </a:r>
          </a:p>
          <a:p>
            <a:r>
              <a:rPr lang="it-IT" i="1" dirty="0" smtClean="0">
                <a:solidFill>
                  <a:srgbClr val="FF0000"/>
                </a:solidFill>
              </a:rPr>
              <a:t>La via di fuga di uno SHUNT</a:t>
            </a:r>
          </a:p>
          <a:p>
            <a:r>
              <a:rPr lang="it-IT" i="1" dirty="0" smtClean="0">
                <a:solidFill>
                  <a:srgbClr val="FF0000"/>
                </a:solidFill>
              </a:rPr>
              <a:t>(v. in seguito)</a:t>
            </a:r>
            <a:endParaRPr lang="it-IT" i="1" dirty="0">
              <a:solidFill>
                <a:srgbClr val="FF0000"/>
              </a:solidFill>
            </a:endParaRPr>
          </a:p>
        </p:txBody>
      </p:sp>
    </p:spTree>
  </p:cSld>
  <p:clrMapOvr>
    <a:masterClrMapping/>
  </p:clrMapOvr>
  <p:transition advTm="344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2000"/>
                                        <p:tgtEl>
                                          <p:spTgt spid="5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2000"/>
                                        <p:tgtEl>
                                          <p:spTgt spid="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000"/>
                                        <p:tgtEl>
                                          <p:spTgt spid="58"/>
                                        </p:tgtEl>
                                      </p:cBhvr>
                                    </p:animEffect>
                                  </p:childTnLst>
                                </p:cTn>
                              </p:par>
                            </p:childTnLst>
                          </p:cTn>
                        </p:par>
                        <p:par>
                          <p:cTn id="18" fill="hold">
                            <p:stCondLst>
                              <p:cond delay="4000"/>
                            </p:stCondLst>
                            <p:childTnLst>
                              <p:par>
                                <p:cTn id="19" presetID="10" presetClass="exit" presetSubtype="0" fill="hold" grpId="1" nodeType="afterEffect">
                                  <p:stCondLst>
                                    <p:cond delay="0"/>
                                  </p:stCondLst>
                                  <p:childTnLst>
                                    <p:animEffect transition="out" filter="fade">
                                      <p:cBhvr>
                                        <p:cTn id="20" dur="2000"/>
                                        <p:tgtEl>
                                          <p:spTgt spid="56"/>
                                        </p:tgtEl>
                                      </p:cBhvr>
                                    </p:animEffect>
                                    <p:set>
                                      <p:cBhvr>
                                        <p:cTn id="21" dur="1" fill="hold">
                                          <p:stCondLst>
                                            <p:cond delay="1999"/>
                                          </p:stCondLst>
                                        </p:cTn>
                                        <p:tgtEl>
                                          <p:spTgt spid="5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57"/>
                                        </p:tgtEl>
                                      </p:cBhvr>
                                    </p:animEffect>
                                    <p:set>
                                      <p:cBhvr>
                                        <p:cTn id="24" dur="1" fill="hold">
                                          <p:stCondLst>
                                            <p:cond delay="1999"/>
                                          </p:stCondLst>
                                        </p:cTn>
                                        <p:tgtEl>
                                          <p:spTgt spid="5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58"/>
                                        </p:tgtEl>
                                      </p:cBhvr>
                                    </p:animEffect>
                                    <p:set>
                                      <p:cBhvr>
                                        <p:cTn id="27" dur="1" fill="hold">
                                          <p:stCondLst>
                                            <p:cond delay="1999"/>
                                          </p:stCondLst>
                                        </p:cTn>
                                        <p:tgtEl>
                                          <p:spTgt spid="58"/>
                                        </p:tgtEl>
                                        <p:attrNameLst>
                                          <p:attrName>style.visibility</p:attrName>
                                        </p:attrNameLst>
                                      </p:cBhvr>
                                      <p:to>
                                        <p:strVal val="hidden"/>
                                      </p:to>
                                    </p:set>
                                  </p:childTnLst>
                                </p:cTn>
                              </p:par>
                              <p:par>
                                <p:cTn id="28" presetID="10" presetClass="entr" presetSubtype="0" fill="hold" grpId="1" nodeType="withEffect">
                                  <p:stCondLst>
                                    <p:cond delay="0"/>
                                  </p:stCondLst>
                                  <p:childTnLst>
                                    <p:set>
                                      <p:cBhvr>
                                        <p:cTn id="29" dur="1" fill="hold">
                                          <p:stCondLst>
                                            <p:cond delay="0"/>
                                          </p:stCondLst>
                                        </p:cTn>
                                        <p:tgtEl>
                                          <p:spTgt spid="113724"/>
                                        </p:tgtEl>
                                        <p:attrNameLst>
                                          <p:attrName>style.visibility</p:attrName>
                                        </p:attrNameLst>
                                      </p:cBhvr>
                                      <p:to>
                                        <p:strVal val="visible"/>
                                      </p:to>
                                    </p:set>
                                    <p:animEffect transition="in" filter="fade">
                                      <p:cBhvr>
                                        <p:cTn id="30" dur="2000"/>
                                        <p:tgtEl>
                                          <p:spTgt spid="1137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3723"/>
                                        </p:tgtEl>
                                        <p:attrNameLst>
                                          <p:attrName>style.visibility</p:attrName>
                                        </p:attrNameLst>
                                      </p:cBhvr>
                                      <p:to>
                                        <p:strVal val="visible"/>
                                      </p:to>
                                    </p:set>
                                    <p:animEffect transition="in" filter="fade">
                                      <p:cBhvr>
                                        <p:cTn id="33" dur="2000"/>
                                        <p:tgtEl>
                                          <p:spTgt spid="113723"/>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2000"/>
                                        <p:tgtEl>
                                          <p:spTgt spid="69"/>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20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0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childTnLst>
                                </p:cTn>
                              </p:par>
                            </p:childTnLst>
                          </p:cTn>
                        </p:par>
                        <p:par>
                          <p:cTn id="48" fill="hold">
                            <p:stCondLst>
                              <p:cond delay="10000"/>
                            </p:stCondLst>
                            <p:childTnLst>
                              <p:par>
                                <p:cTn id="49" presetID="22" presetClass="entr" presetSubtype="1" fill="hold" grpId="0" nodeType="afterEffect">
                                  <p:stCondLst>
                                    <p:cond delay="0"/>
                                  </p:stCondLst>
                                  <p:childTnLst>
                                    <p:set>
                                      <p:cBhvr>
                                        <p:cTn id="50" dur="1" fill="hold">
                                          <p:stCondLst>
                                            <p:cond delay="0"/>
                                          </p:stCondLst>
                                        </p:cTn>
                                        <p:tgtEl>
                                          <p:spTgt spid="113694"/>
                                        </p:tgtEl>
                                        <p:attrNameLst>
                                          <p:attrName>style.visibility</p:attrName>
                                        </p:attrNameLst>
                                      </p:cBhvr>
                                      <p:to>
                                        <p:strVal val="visible"/>
                                      </p:to>
                                    </p:set>
                                    <p:animEffect transition="in" filter="wipe(up)">
                                      <p:cBhvr>
                                        <p:cTn id="51" dur="2000"/>
                                        <p:tgtEl>
                                          <p:spTgt spid="11369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2000"/>
                                        <p:tgtEl>
                                          <p:spTgt spid="63"/>
                                        </p:tgtEl>
                                      </p:cBhvr>
                                    </p:animEffect>
                                  </p:childTnLst>
                                </p:cTn>
                              </p:par>
                            </p:childTnLst>
                          </p:cTn>
                        </p:par>
                        <p:par>
                          <p:cTn id="55" fill="hold">
                            <p:stCondLst>
                              <p:cond delay="12000"/>
                            </p:stCondLst>
                            <p:childTnLst>
                              <p:par>
                                <p:cTn id="56" presetID="22" presetClass="entr" presetSubtype="1" fill="hold" grpId="1" nodeType="afterEffect">
                                  <p:stCondLst>
                                    <p:cond delay="0"/>
                                  </p:stCondLst>
                                  <p:childTnLst>
                                    <p:set>
                                      <p:cBhvr>
                                        <p:cTn id="57" dur="1" fill="hold">
                                          <p:stCondLst>
                                            <p:cond delay="0"/>
                                          </p:stCondLst>
                                        </p:cTn>
                                        <p:tgtEl>
                                          <p:spTgt spid="113695"/>
                                        </p:tgtEl>
                                        <p:attrNameLst>
                                          <p:attrName>style.visibility</p:attrName>
                                        </p:attrNameLst>
                                      </p:cBhvr>
                                      <p:to>
                                        <p:strVal val="visible"/>
                                      </p:to>
                                    </p:set>
                                    <p:animEffect transition="in" filter="wipe(up)">
                                      <p:cBhvr>
                                        <p:cTn id="58" dur="2000"/>
                                        <p:tgtEl>
                                          <p:spTgt spid="113695"/>
                                        </p:tgtEl>
                                      </p:cBhvr>
                                    </p:animEffect>
                                  </p:childTnLst>
                                </p:cTn>
                              </p:par>
                            </p:childTnLst>
                          </p:cTn>
                        </p:par>
                        <p:par>
                          <p:cTn id="59" fill="hold">
                            <p:stCondLst>
                              <p:cond delay="14000"/>
                            </p:stCondLst>
                            <p:childTnLst>
                              <p:par>
                                <p:cTn id="60" presetID="22" presetClass="entr" presetSubtype="1"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up)">
                                      <p:cBhvr>
                                        <p:cTn id="62" dur="2000"/>
                                        <p:tgtEl>
                                          <p:spTgt spid="54"/>
                                        </p:tgtEl>
                                      </p:cBhvr>
                                    </p:animEffect>
                                  </p:childTnLst>
                                </p:cTn>
                              </p:par>
                            </p:childTnLst>
                          </p:cTn>
                        </p:par>
                        <p:par>
                          <p:cTn id="63" fill="hold">
                            <p:stCondLst>
                              <p:cond delay="16000"/>
                            </p:stCondLst>
                            <p:childTnLst>
                              <p:par>
                                <p:cTn id="64" presetID="10"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2000"/>
                                        <p:tgtEl>
                                          <p:spTgt spid="64"/>
                                        </p:tgtEl>
                                      </p:cBhvr>
                                    </p:animEffect>
                                  </p:childTnLst>
                                </p:cTn>
                              </p:par>
                            </p:childTnLst>
                          </p:cTn>
                        </p:par>
                        <p:par>
                          <p:cTn id="67" fill="hold">
                            <p:stCondLst>
                              <p:cond delay="18000"/>
                            </p:stCondLst>
                            <p:childTnLst>
                              <p:par>
                                <p:cTn id="68" presetID="10" presetClass="entr" presetSubtype="0"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2000"/>
                                        <p:tgtEl>
                                          <p:spTgt spid="66"/>
                                        </p:tgtEl>
                                      </p:cBhvr>
                                    </p:animEffect>
                                  </p:childTnLst>
                                </p:cTn>
                              </p:par>
                            </p:childTnLst>
                          </p:cTn>
                        </p:par>
                        <p:par>
                          <p:cTn id="71" fill="hold">
                            <p:stCondLst>
                              <p:cond delay="200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2000"/>
                                        <p:tgtEl>
                                          <p:spTgt spid="65"/>
                                        </p:tgtEl>
                                      </p:cBhvr>
                                    </p:animEffect>
                                  </p:childTnLst>
                                </p:cTn>
                              </p:par>
                            </p:childTnLst>
                          </p:cTn>
                        </p:par>
                        <p:par>
                          <p:cTn id="75" fill="hold">
                            <p:stCondLst>
                              <p:cond delay="220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2000"/>
                                        <p:tgtEl>
                                          <p:spTgt spid="67"/>
                                        </p:tgtEl>
                                      </p:cBhvr>
                                    </p:animEffect>
                                  </p:childTnLst>
                                </p:cTn>
                              </p:par>
                            </p:childTnLst>
                          </p:cTn>
                        </p:par>
                        <p:par>
                          <p:cTn id="79" fill="hold">
                            <p:stCondLst>
                              <p:cond delay="24000"/>
                            </p:stCondLst>
                            <p:childTnLst>
                              <p:par>
                                <p:cTn id="80" presetID="10" presetClass="entr" presetSubtype="0"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4" grpId="0" animBg="1"/>
      <p:bldP spid="113695" grpId="1" animBg="1"/>
      <p:bldP spid="113723" grpId="0"/>
      <p:bldP spid="113724" grpId="1" animBg="1"/>
      <p:bldP spid="54" grpId="0" animBg="1"/>
      <p:bldP spid="56" grpId="0" animBg="1"/>
      <p:bldP spid="56" grpId="1" animBg="1"/>
      <p:bldP spid="57" grpId="0" animBg="1"/>
      <p:bldP spid="57" grpId="1" animBg="1"/>
      <p:bldP spid="58" grpId="0" animBg="1"/>
      <p:bldP spid="58" grpId="1" animBg="1"/>
      <p:bldP spid="59" grpId="0" animBg="1"/>
      <p:bldP spid="60" grpId="0" animBg="1"/>
      <p:bldP spid="61" grpId="0" animBg="1"/>
      <p:bldP spid="62" grpId="0"/>
      <p:bldP spid="63" grpId="0"/>
      <p:bldP spid="64" grpId="0"/>
      <p:bldP spid="65" grpId="0"/>
      <p:bldP spid="66" grpId="0"/>
      <p:bldP spid="67" grpId="0"/>
      <p:bldP spid="69" grpId="0"/>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7905849" y="3501008"/>
            <a:ext cx="1325877" cy="923330"/>
          </a:xfrm>
          <a:prstGeom prst="rect">
            <a:avLst/>
          </a:prstGeom>
          <a:noFill/>
        </p:spPr>
        <p:txBody>
          <a:bodyPr wrap="none" rtlCol="0">
            <a:spAutoFit/>
          </a:bodyPr>
          <a:lstStyle/>
          <a:p>
            <a:pPr algn="ctr"/>
            <a:r>
              <a:rPr lang="it-IT" b="1" dirty="0" smtClean="0">
                <a:solidFill>
                  <a:srgbClr val="FFFF00"/>
                </a:solidFill>
              </a:rPr>
              <a:t>Gradiente </a:t>
            </a:r>
          </a:p>
          <a:p>
            <a:pPr algn="ctr"/>
            <a:r>
              <a:rPr lang="it-IT" b="1" dirty="0" smtClean="0">
                <a:solidFill>
                  <a:srgbClr val="FFFF00"/>
                </a:solidFill>
              </a:rPr>
              <a:t>di</a:t>
            </a:r>
          </a:p>
          <a:p>
            <a:pPr algn="ctr"/>
            <a:r>
              <a:rPr lang="it-IT" b="1" dirty="0" smtClean="0">
                <a:solidFill>
                  <a:srgbClr val="FFFF00"/>
                </a:solidFill>
              </a:rPr>
              <a:t>pressione</a:t>
            </a:r>
            <a:endParaRPr lang="it-IT" b="1" dirty="0">
              <a:solidFill>
                <a:srgbClr val="FFFF00"/>
              </a:solidFill>
            </a:endParaRPr>
          </a:p>
        </p:txBody>
      </p:sp>
      <p:sp>
        <p:nvSpPr>
          <p:cNvPr id="87" name="Rettangolo 86"/>
          <p:cNvSpPr/>
          <p:nvPr/>
        </p:nvSpPr>
        <p:spPr>
          <a:xfrm>
            <a:off x="0" y="0"/>
            <a:ext cx="9144000" cy="6858000"/>
          </a:xfrm>
          <a:prstGeom prst="rect">
            <a:avLst/>
          </a:prstGeom>
          <a:solidFill>
            <a:srgbClr val="00CCF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0" b="1" dirty="0" smtClean="0">
                <a:solidFill>
                  <a:srgbClr val="002060"/>
                </a:solidFill>
              </a:rPr>
              <a:t>Per avere un reflusso occorrono:</a:t>
            </a:r>
          </a:p>
          <a:p>
            <a:pPr algn="ctr"/>
            <a:endParaRPr lang="it-IT" sz="6000" dirty="0" smtClean="0">
              <a:solidFill>
                <a:srgbClr val="002060"/>
              </a:solidFill>
            </a:endParaRPr>
          </a:p>
          <a:p>
            <a:pPr algn="ctr"/>
            <a:r>
              <a:rPr lang="it-IT" sz="6000" b="1" dirty="0" smtClean="0">
                <a:solidFill>
                  <a:srgbClr val="FF0000"/>
                </a:solidFill>
              </a:rPr>
              <a:t>1.Guasto valvolare</a:t>
            </a:r>
          </a:p>
          <a:p>
            <a:pPr algn="ctr"/>
            <a:r>
              <a:rPr lang="it-IT" sz="7200" b="1" dirty="0" smtClean="0">
                <a:solidFill>
                  <a:srgbClr val="FF0000"/>
                </a:solidFill>
              </a:rPr>
              <a:t>+</a:t>
            </a:r>
          </a:p>
          <a:p>
            <a:pPr algn="ctr"/>
            <a:r>
              <a:rPr lang="it-IT" sz="6000" b="1" dirty="0" smtClean="0">
                <a:solidFill>
                  <a:srgbClr val="FF0000"/>
                </a:solidFill>
              </a:rPr>
              <a:t>2.Gradiente di pressione</a:t>
            </a:r>
          </a:p>
          <a:p>
            <a:pPr algn="ctr"/>
            <a:r>
              <a:rPr lang="it-IT" sz="6000" b="1" dirty="0" smtClean="0">
                <a:solidFill>
                  <a:srgbClr val="FF0000"/>
                </a:solidFill>
              </a:rPr>
              <a:t>invertito</a:t>
            </a:r>
            <a:endParaRPr lang="it-IT" sz="6000" b="1" dirty="0">
              <a:solidFill>
                <a:srgbClr val="FF0000"/>
              </a:solidFill>
            </a:endParaRPr>
          </a:p>
        </p:txBody>
      </p:sp>
      <p:sp>
        <p:nvSpPr>
          <p:cNvPr id="88" name="CasellaDiTesto 87"/>
          <p:cNvSpPr txBox="1"/>
          <p:nvPr/>
        </p:nvSpPr>
        <p:spPr>
          <a:xfrm>
            <a:off x="971600" y="6858000"/>
            <a:ext cx="4019049" cy="369332"/>
          </a:xfrm>
          <a:prstGeom prst="rect">
            <a:avLst/>
          </a:prstGeom>
          <a:noFill/>
        </p:spPr>
        <p:txBody>
          <a:bodyPr wrap="none" rtlCol="0">
            <a:spAutoFit/>
          </a:bodyPr>
          <a:lstStyle/>
          <a:p>
            <a:r>
              <a:rPr lang="it-IT" dirty="0" err="1" smtClean="0"/>
              <a:t>……………………………………………………………</a:t>
            </a:r>
            <a:endParaRPr lang="it-IT"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00173 -0.01319 L 0.00226 -0.63752 " pathEditMode="relative" rAng="0" ptsTypes="AA">
                                      <p:cBhvr>
                                        <p:cTn id="32" dur="2000" fill="hold"/>
                                        <p:tgtEl>
                                          <p:spTgt spid="68"/>
                                        </p:tgtEl>
                                        <p:attrNameLst>
                                          <p:attrName>ppt_x</p:attrName>
                                          <p:attrName>ppt_y</p:attrName>
                                        </p:attrNameLst>
                                      </p:cBhvr>
                                      <p:rCtr x="2" y="-312"/>
                                    </p:animMotion>
                                  </p:childTnLst>
                                </p:cTn>
                              </p:par>
                              <p:par>
                                <p:cTn id="33" presetID="64" presetClass="path" presetSubtype="0" accel="50000" decel="50000" fill="hold" grpId="1" nodeType="withEffect">
                                  <p:stCondLst>
                                    <p:cond delay="0"/>
                                  </p:stCondLst>
                                  <p:childTnLst>
                                    <p:animMotion origin="layout" path="M -0.01754 -0.02361 L -0.02934 -0.7007 " pathEditMode="relative" rAng="0" ptsTypes="AA">
                                      <p:cBhvr>
                                        <p:cTn id="34" dur="2000" fill="hold"/>
                                        <p:tgtEl>
                                          <p:spTgt spid="63"/>
                                        </p:tgtEl>
                                        <p:attrNameLst>
                                          <p:attrName>ppt_x</p:attrName>
                                          <p:attrName>ppt_y</p:attrName>
                                        </p:attrNameLst>
                                      </p:cBhvr>
                                      <p:rCtr x="-6" y="-33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0.00105 -0.01111 L 0.00869 -0.5177 L 0.00869 -0.49919 " pathEditMode="relative" rAng="0" ptsTypes="AAA">
                                      <p:cBhvr>
                                        <p:cTn id="47" dur="2000" fill="hold"/>
                                        <p:tgtEl>
                                          <p:spTgt spid="62"/>
                                        </p:tgtEl>
                                        <p:attrNameLst>
                                          <p:attrName>ppt_x</p:attrName>
                                          <p:attrName>ppt_y</p:attrName>
                                        </p:attrNameLst>
                                      </p:cBhvr>
                                      <p:rCtr x="4" y="-253"/>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2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2000" fill="hold"/>
                                        <p:tgtEl>
                                          <p:spTgt spid="67"/>
                                        </p:tgtEl>
                                        <p:attrNameLst>
                                          <p:attrName>ppt_x</p:attrName>
                                          <p:attrName>ppt_y</p:attrName>
                                        </p:attrNameLst>
                                      </p:cBhvr>
                                      <p:rCtr x="-95" y="-130"/>
                                    </p:animMotion>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ntr" presetSubtype="0"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3000"/>
                                        <p:tgtEl>
                                          <p:spTgt spid="2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3000"/>
                                        <p:tgtEl>
                                          <p:spTgt spid="27"/>
                                        </p:tgtEl>
                                      </p:cBhvr>
                                    </p:animEffect>
                                  </p:childTnLst>
                                </p:cTn>
                              </p:par>
                              <p:par>
                                <p:cTn id="156" presetID="35" presetClass="path" presetSubtype="0" accel="50000" decel="50000" fill="hold" grpId="1" nodeType="withEffect">
                                  <p:stCondLst>
                                    <p:cond delay="0"/>
                                  </p:stCondLst>
                                  <p:childTnLst>
                                    <p:animMotion origin="layout" path="M 0.10417 0 L -0.0875 0 " pathEditMode="relative" rAng="0" ptsTypes="AA">
                                      <p:cBhvr>
                                        <p:cTn id="157" dur="3000" fill="hold"/>
                                        <p:tgtEl>
                                          <p:spTgt spid="27"/>
                                        </p:tgtEl>
                                        <p:attrNameLst>
                                          <p:attrName>ppt_x</p:attrName>
                                          <p:attrName>ppt_y</p:attrName>
                                        </p:attrNameLst>
                                      </p:cBhvr>
                                      <p:rCtr x="-96" y="0"/>
                                    </p:animMotion>
                                  </p:childTnLst>
                                </p:cTn>
                              </p:par>
                              <p:par>
                                <p:cTn id="158" presetID="35" presetClass="path" presetSubtype="0" accel="50000" decel="50000" fill="hold" grpId="1" nodeType="withEffect">
                                  <p:stCondLst>
                                    <p:cond delay="0"/>
                                  </p:stCondLst>
                                  <p:childTnLst>
                                    <p:animMotion origin="layout" path="M -1.11111E-6 2.48844E-6 L -0.175 0.00162 " pathEditMode="relative" rAng="0" ptsTypes="AA">
                                      <p:cBhvr>
                                        <p:cTn id="159" dur="3000" fill="hold"/>
                                        <p:tgtEl>
                                          <p:spTgt spid="29"/>
                                        </p:tgtEl>
                                        <p:attrNameLst>
                                          <p:attrName>ppt_x</p:attrName>
                                          <p:attrName>ppt_y</p:attrName>
                                        </p:attrNameLst>
                                      </p:cBhvr>
                                      <p:rCtr x="-87" y="1"/>
                                    </p:animMotion>
                                  </p:childTnLst>
                                </p:cTn>
                              </p:par>
                              <p:par>
                                <p:cTn id="160" presetID="10" presetClass="exit" presetSubtype="0" fill="hold" grpId="0" nodeType="withEffect">
                                  <p:stCondLst>
                                    <p:cond delay="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51"/>
                                        </p:tgtEl>
                                      </p:cBhvr>
                                    </p:animEffect>
                                    <p:set>
                                      <p:cBhvr>
                                        <p:cTn id="165" dur="1" fill="hold">
                                          <p:stCondLst>
                                            <p:cond delay="1999"/>
                                          </p:stCondLst>
                                        </p:cTn>
                                        <p:tgtEl>
                                          <p:spTgt spid="5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20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2000"/>
                                        <p:tgtEl>
                                          <p:spTgt spid="77"/>
                                        </p:tgtEl>
                                      </p:cBhvr>
                                    </p:animEffect>
                                  </p:childTnLst>
                                </p:cTn>
                              </p:par>
                              <p:par>
                                <p:cTn id="172" presetID="10" presetClass="exit" presetSubtype="0" fill="hold" grpId="1" nodeType="withEffect">
                                  <p:stCondLst>
                                    <p:cond delay="0"/>
                                  </p:stCondLst>
                                  <p:childTnLst>
                                    <p:animEffect transition="out" filter="fade">
                                      <p:cBhvr>
                                        <p:cTn id="173" dur="3000"/>
                                        <p:tgtEl>
                                          <p:spTgt spid="38"/>
                                        </p:tgtEl>
                                      </p:cBhvr>
                                    </p:animEffect>
                                    <p:set>
                                      <p:cBhvr>
                                        <p:cTn id="174" dur="1" fill="hold">
                                          <p:stCondLst>
                                            <p:cond delay="2999"/>
                                          </p:stCondLst>
                                        </p:cTn>
                                        <p:tgtEl>
                                          <p:spTgt spid="3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3000"/>
                                        <p:tgtEl>
                                          <p:spTgt spid="37"/>
                                        </p:tgtEl>
                                      </p:cBhvr>
                                    </p:animEffect>
                                    <p:set>
                                      <p:cBhvr>
                                        <p:cTn id="177" dur="1" fill="hold">
                                          <p:stCondLst>
                                            <p:cond delay="2999"/>
                                          </p:stCondLst>
                                        </p:cTn>
                                        <p:tgtEl>
                                          <p:spTgt spid="37"/>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3000"/>
                                        <p:tgtEl>
                                          <p:spTgt spid="4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fade">
                                      <p:cBhvr>
                                        <p:cTn id="183" dur="2000"/>
                                        <p:tgtEl>
                                          <p:spTgt spid="44"/>
                                        </p:tgtEl>
                                      </p:cBhvr>
                                    </p:animEffect>
                                  </p:childTnLst>
                                </p:cTn>
                              </p:par>
                              <p:par>
                                <p:cTn id="184" presetID="10" presetClass="exit" presetSubtype="0" fill="hold" grpId="1" nodeType="withEffect">
                                  <p:stCondLst>
                                    <p:cond delay="0"/>
                                  </p:stCondLst>
                                  <p:childTnLst>
                                    <p:animEffect transition="out" filter="fade">
                                      <p:cBhvr>
                                        <p:cTn id="185" dur="3000"/>
                                        <p:tgtEl>
                                          <p:spTgt spid="35"/>
                                        </p:tgtEl>
                                      </p:cBhvr>
                                    </p:animEffect>
                                    <p:set>
                                      <p:cBhvr>
                                        <p:cTn id="186" dur="1" fill="hold">
                                          <p:stCondLst>
                                            <p:cond delay="2999"/>
                                          </p:stCondLst>
                                        </p:cTn>
                                        <p:tgtEl>
                                          <p:spTgt spid="3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0"/>
                                        <p:tgtEl>
                                          <p:spTgt spid="43"/>
                                        </p:tgtEl>
                                      </p:cBhvr>
                                    </p:animEffect>
                                    <p:set>
                                      <p:cBhvr>
                                        <p:cTn id="189" dur="1" fill="hold">
                                          <p:stCondLst>
                                            <p:cond delay="2999"/>
                                          </p:stCondLst>
                                        </p:cTn>
                                        <p:tgtEl>
                                          <p:spTgt spid="43"/>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3000"/>
                                        <p:tgtEl>
                                          <p:spTgt spid="4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3000"/>
                                        <p:tgtEl>
                                          <p:spTgt spid="39"/>
                                        </p:tgtEl>
                                      </p:cBhvr>
                                    </p:animEffect>
                                  </p:childTnLst>
                                </p:cTn>
                              </p:par>
                              <p:par>
                                <p:cTn id="196" presetID="10" presetClass="entr" presetSubtype="0" fill="hold"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3000"/>
                                        <p:tgtEl>
                                          <p:spTgt spid="44"/>
                                        </p:tgtEl>
                                      </p:cBhvr>
                                    </p:animEffect>
                                  </p:childTnLst>
                                </p:cTn>
                              </p:par>
                              <p:par>
                                <p:cTn id="199" presetID="10"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3000"/>
                                        <p:tgtEl>
                                          <p:spTgt spid="45"/>
                                        </p:tgtEl>
                                      </p:cBhvr>
                                    </p:animEffect>
                                  </p:childTnLst>
                                </p:cTn>
                              </p:par>
                              <p:par>
                                <p:cTn id="202" presetID="10" presetClass="exit" presetSubtype="0" fill="hold" nodeType="withEffect">
                                  <p:stCondLst>
                                    <p:cond delay="0"/>
                                  </p:stCondLst>
                                  <p:childTnLst>
                                    <p:animEffect transition="out" filter="fade">
                                      <p:cBhvr>
                                        <p:cTn id="203" dur="3000"/>
                                        <p:tgtEl>
                                          <p:spTgt spid="61"/>
                                        </p:tgtEl>
                                      </p:cBhvr>
                                    </p:animEffect>
                                    <p:set>
                                      <p:cBhvr>
                                        <p:cTn id="204" dur="1" fill="hold">
                                          <p:stCondLst>
                                            <p:cond delay="2999"/>
                                          </p:stCondLst>
                                        </p:cTn>
                                        <p:tgtEl>
                                          <p:spTgt spid="61"/>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3000"/>
                                        <p:tgtEl>
                                          <p:spTgt spid="59"/>
                                        </p:tgtEl>
                                      </p:cBhvr>
                                    </p:animEffect>
                                    <p:set>
                                      <p:cBhvr>
                                        <p:cTn id="207" dur="1" fill="hold">
                                          <p:stCondLst>
                                            <p:cond delay="2999"/>
                                          </p:stCondLst>
                                        </p:cTn>
                                        <p:tgtEl>
                                          <p:spTgt spid="59"/>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3000"/>
                                        <p:tgtEl>
                                          <p:spTgt spid="10"/>
                                        </p:tgtEl>
                                      </p:cBhvr>
                                    </p:animEffect>
                                    <p:set>
                                      <p:cBhvr>
                                        <p:cTn id="210" dur="1" fill="hold">
                                          <p:stCondLst>
                                            <p:cond delay="2999"/>
                                          </p:stCondLst>
                                        </p:cTn>
                                        <p:tgtEl>
                                          <p:spTgt spid="10"/>
                                        </p:tgtEl>
                                        <p:attrNameLst>
                                          <p:attrName>style.visibility</p:attrName>
                                        </p:attrNameLst>
                                      </p:cBhvr>
                                      <p:to>
                                        <p:strVal val="hidden"/>
                                      </p:to>
                                    </p:set>
                                  </p:childTnLst>
                                </p:cTn>
                              </p:par>
                              <p:par>
                                <p:cTn id="211" presetID="22" presetClass="entr" presetSubtype="1" fill="hold" nodeType="withEffect">
                                  <p:stCondLst>
                                    <p:cond delay="0"/>
                                  </p:stCondLst>
                                  <p:childTnLst>
                                    <p:set>
                                      <p:cBhvr>
                                        <p:cTn id="212" dur="1" fill="hold">
                                          <p:stCondLst>
                                            <p:cond delay="0"/>
                                          </p:stCondLst>
                                        </p:cTn>
                                        <p:tgtEl>
                                          <p:spTgt spid="33"/>
                                        </p:tgtEl>
                                        <p:attrNameLst>
                                          <p:attrName>style.visibility</p:attrName>
                                        </p:attrNameLst>
                                      </p:cBhvr>
                                      <p:to>
                                        <p:strVal val="visible"/>
                                      </p:to>
                                    </p:set>
                                    <p:animEffect transition="in" filter="wipe(up)">
                                      <p:cBhvr>
                                        <p:cTn id="213" dur="2000"/>
                                        <p:tgtEl>
                                          <p:spTgt spid="33"/>
                                        </p:tgtEl>
                                      </p:cBhvr>
                                    </p:animEffect>
                                  </p:childTnLst>
                                </p:cTn>
                              </p:par>
                              <p:par>
                                <p:cTn id="214" presetID="22" presetClass="entr" presetSubtype="4" fill="hold" nodeType="with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wipe(down)">
                                      <p:cBhvr>
                                        <p:cTn id="216" dur="1000"/>
                                        <p:tgtEl>
                                          <p:spTgt spid="31"/>
                                        </p:tgtEl>
                                      </p:cBhvr>
                                    </p:animEffect>
                                  </p:childTnLst>
                                </p:cTn>
                              </p:par>
                              <p:par>
                                <p:cTn id="217" presetID="22" presetClass="entr" presetSubtype="4" fill="hold" nodeType="withEffect">
                                  <p:stCondLst>
                                    <p:cond delay="0"/>
                                  </p:stCondLst>
                                  <p:childTnLst>
                                    <p:set>
                                      <p:cBhvr>
                                        <p:cTn id="218" dur="1" fill="hold">
                                          <p:stCondLst>
                                            <p:cond delay="0"/>
                                          </p:stCondLst>
                                        </p:cTn>
                                        <p:tgtEl>
                                          <p:spTgt spid="30"/>
                                        </p:tgtEl>
                                        <p:attrNameLst>
                                          <p:attrName>style.visibility</p:attrName>
                                        </p:attrNameLst>
                                      </p:cBhvr>
                                      <p:to>
                                        <p:strVal val="visible"/>
                                      </p:to>
                                    </p:set>
                                    <p:animEffect transition="in" filter="wipe(down)">
                                      <p:cBhvr>
                                        <p:cTn id="219" dur="2000"/>
                                        <p:tgtEl>
                                          <p:spTgt spid="30"/>
                                        </p:tgtEl>
                                      </p:cBhvr>
                                    </p:animEffect>
                                  </p:childTnLst>
                                </p:cTn>
                              </p:par>
                              <p:par>
                                <p:cTn id="220" presetID="22" presetClass="entr" presetSubtype="1" fill="hold" nodeType="with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up)">
                                      <p:cBhvr>
                                        <p:cTn id="222" dur="2000"/>
                                        <p:tgtEl>
                                          <p:spTgt spid="32"/>
                                        </p:tgtEl>
                                      </p:cBhvr>
                                    </p:animEffect>
                                  </p:childTnLst>
                                </p:cTn>
                              </p:par>
                              <p:par>
                                <p:cTn id="223" presetID="10" presetClass="entr" presetSubtype="0" fill="hold" nodeType="withEffect">
                                  <p:stCondLst>
                                    <p:cond delay="0"/>
                                  </p:stCondLst>
                                  <p:childTnLst>
                                    <p:set>
                                      <p:cBhvr>
                                        <p:cTn id="224" dur="1" fill="hold">
                                          <p:stCondLst>
                                            <p:cond delay="0"/>
                                          </p:stCondLst>
                                        </p:cTn>
                                        <p:tgtEl>
                                          <p:spTgt spid="38"/>
                                        </p:tgtEl>
                                        <p:attrNameLst>
                                          <p:attrName>style.visibility</p:attrName>
                                        </p:attrNameLst>
                                      </p:cBhvr>
                                      <p:to>
                                        <p:strVal val="visible"/>
                                      </p:to>
                                    </p:set>
                                    <p:animEffect transition="in" filter="fade">
                                      <p:cBhvr>
                                        <p:cTn id="225" dur="3000"/>
                                        <p:tgtEl>
                                          <p:spTgt spid="38"/>
                                        </p:tgtEl>
                                      </p:cBhvr>
                                    </p:animEffect>
                                  </p:childTnLst>
                                </p:cTn>
                              </p:par>
                              <p:par>
                                <p:cTn id="226" presetID="10" presetClass="entr" presetSubtype="0" fill="hold" nodeType="with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fade">
                                      <p:cBhvr>
                                        <p:cTn id="228" dur="3000"/>
                                        <p:tgtEl>
                                          <p:spTgt spid="37"/>
                                        </p:tgtEl>
                                      </p:cBhvr>
                                    </p:animEffect>
                                  </p:childTnLst>
                                </p:cTn>
                              </p:par>
                              <p:par>
                                <p:cTn id="229" presetID="10" presetClass="entr" presetSubtype="0" fill="hold" nodeType="with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fade">
                                      <p:cBhvr>
                                        <p:cTn id="231" dur="3000"/>
                                        <p:tgtEl>
                                          <p:spTgt spid="43"/>
                                        </p:tgtEl>
                                      </p:cBhvr>
                                    </p:animEffect>
                                  </p:childTnLst>
                                </p:cTn>
                              </p:par>
                            </p:childTnLst>
                          </p:cTn>
                        </p:par>
                        <p:par>
                          <p:cTn id="232" fill="hold">
                            <p:stCondLst>
                              <p:cond delay="6000"/>
                            </p:stCondLst>
                            <p:childTnLst>
                              <p:par>
                                <p:cTn id="233" presetID="10" presetClass="entr" presetSubtype="0" fill="hold" grpId="0" nodeType="afterEffect">
                                  <p:stCondLst>
                                    <p:cond delay="0"/>
                                  </p:stCondLst>
                                  <p:childTnLst>
                                    <p:set>
                                      <p:cBhvr>
                                        <p:cTn id="234" dur="1" fill="hold">
                                          <p:stCondLst>
                                            <p:cond delay="0"/>
                                          </p:stCondLst>
                                        </p:cTn>
                                        <p:tgtEl>
                                          <p:spTgt spid="87"/>
                                        </p:tgtEl>
                                        <p:attrNameLst>
                                          <p:attrName>style.visibility</p:attrName>
                                        </p:attrNameLst>
                                      </p:cBhvr>
                                      <p:to>
                                        <p:strVal val="visible"/>
                                      </p:to>
                                    </p:set>
                                    <p:animEffect transition="in" filter="fade">
                                      <p:cBhvr>
                                        <p:cTn id="235" dur="2000"/>
                                        <p:tgtEl>
                                          <p:spTgt spid="87"/>
                                        </p:tgtEl>
                                      </p:cBhvr>
                                    </p:animEffect>
                                  </p:childTnLst>
                                </p:cTn>
                              </p:par>
                            </p:childTnLst>
                          </p:cTn>
                        </p:par>
                        <p:par>
                          <p:cTn id="236" fill="hold">
                            <p:stCondLst>
                              <p:cond delay="8000"/>
                            </p:stCondLst>
                            <p:childTnLst>
                              <p:par>
                                <p:cTn id="237" presetID="27" presetClass="entr" presetSubtype="0" fill="hold" grpId="0" nodeType="afterEffect">
                                  <p:stCondLst>
                                    <p:cond delay="0"/>
                                  </p:stCondLst>
                                  <p:iterate type="lt">
                                    <p:tmPct val="50000"/>
                                  </p:iterate>
                                  <p:childTnLst>
                                    <p:set>
                                      <p:cBhvr>
                                        <p:cTn id="238" dur="1" fill="hold">
                                          <p:stCondLst>
                                            <p:cond delay="0"/>
                                          </p:stCondLst>
                                        </p:cTn>
                                        <p:tgtEl>
                                          <p:spTgt spid="88"/>
                                        </p:tgtEl>
                                        <p:attrNameLst>
                                          <p:attrName>style.visibility</p:attrName>
                                        </p:attrNameLst>
                                      </p:cBhvr>
                                      <p:to>
                                        <p:strVal val="visible"/>
                                      </p:to>
                                    </p:set>
                                    <p:anim calcmode="discrete" valueType="clr">
                                      <p:cBhvr override="childStyle">
                                        <p:cTn id="239" dur="1000"/>
                                        <p:tgtEl>
                                          <p:spTgt spid="88"/>
                                        </p:tgtEl>
                                        <p:attrNameLst>
                                          <p:attrName>style.color</p:attrName>
                                        </p:attrNameLst>
                                      </p:cBhvr>
                                      <p:tavLst>
                                        <p:tav tm="0">
                                          <p:val>
                                            <p:clrVal>
                                              <a:schemeClr val="accent2"/>
                                            </p:clrVal>
                                          </p:val>
                                        </p:tav>
                                        <p:tav tm="50000">
                                          <p:val>
                                            <p:clrVal>
                                              <a:schemeClr val="hlink"/>
                                            </p:clrVal>
                                          </p:val>
                                        </p:tav>
                                      </p:tavLst>
                                    </p:anim>
                                    <p:anim calcmode="discrete" valueType="clr">
                                      <p:cBhvr>
                                        <p:cTn id="240" dur="1000"/>
                                        <p:tgtEl>
                                          <p:spTgt spid="88"/>
                                        </p:tgtEl>
                                        <p:attrNameLst>
                                          <p:attrName>fillcolor</p:attrName>
                                        </p:attrNameLst>
                                      </p:cBhvr>
                                      <p:tavLst>
                                        <p:tav tm="0">
                                          <p:val>
                                            <p:clrVal>
                                              <a:schemeClr val="accent2"/>
                                            </p:clrVal>
                                          </p:val>
                                        </p:tav>
                                        <p:tav tm="50000">
                                          <p:val>
                                            <p:clrVal>
                                              <a:schemeClr val="hlink"/>
                                            </p:clrVal>
                                          </p:val>
                                        </p:tav>
                                      </p:tavLst>
                                    </p:anim>
                                    <p:set>
                                      <p:cBhvr>
                                        <p:cTn id="241" dur="1000"/>
                                        <p:tgtEl>
                                          <p:spTgt spid="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87" grpId="0" animBg="1"/>
      <p:bldP spid="8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179512" y="2204864"/>
            <a:ext cx="9180718" cy="2585323"/>
          </a:xfrm>
          <a:prstGeom prst="rect">
            <a:avLst/>
          </a:prstGeom>
          <a:noFill/>
        </p:spPr>
        <p:txBody>
          <a:bodyPr wrap="none" rtlCol="0">
            <a:spAutoFit/>
          </a:bodyPr>
          <a:lstStyle/>
          <a:p>
            <a:r>
              <a:rPr lang="it-IT" dirty="0" smtClean="0">
                <a:solidFill>
                  <a:schemeClr val="bg1"/>
                </a:solidFill>
              </a:rPr>
              <a:t>La condizione di partenza:</a:t>
            </a:r>
          </a:p>
          <a:p>
            <a:r>
              <a:rPr lang="it-IT" dirty="0" smtClean="0">
                <a:solidFill>
                  <a:schemeClr val="bg1"/>
                </a:solidFill>
              </a:rPr>
              <a:t>EQUILIBRIO IDROSTATICO:  In assenza di  forze esterne il sistema tende </a:t>
            </a:r>
          </a:p>
          <a:p>
            <a:r>
              <a:rPr lang="it-IT" dirty="0" smtClean="0">
                <a:solidFill>
                  <a:schemeClr val="bg1"/>
                </a:solidFill>
              </a:rPr>
              <a:t>                                                      all’ EQULIBRIO IDROSTATICO</a:t>
            </a:r>
          </a:p>
          <a:p>
            <a:r>
              <a:rPr lang="it-IT" dirty="0" smtClean="0">
                <a:solidFill>
                  <a:schemeClr val="bg1"/>
                </a:solidFill>
              </a:rPr>
              <a:t>                                                      le pressioni variano a seconda della posizione </a:t>
            </a:r>
          </a:p>
          <a:p>
            <a:r>
              <a:rPr lang="it-IT" dirty="0" smtClean="0">
                <a:solidFill>
                  <a:schemeClr val="bg1"/>
                </a:solidFill>
              </a:rPr>
              <a:t>                                                     (</a:t>
            </a:r>
            <a:r>
              <a:rPr lang="it-IT" dirty="0" err="1" smtClean="0">
                <a:solidFill>
                  <a:schemeClr val="bg1"/>
                </a:solidFill>
              </a:rPr>
              <a:t>clinostatismo-ortostatismo</a:t>
            </a:r>
            <a:r>
              <a:rPr lang="it-IT" dirty="0" smtClean="0">
                <a:solidFill>
                  <a:schemeClr val="bg1"/>
                </a:solidFill>
              </a:rPr>
              <a:t>)</a:t>
            </a:r>
          </a:p>
          <a:p>
            <a:r>
              <a:rPr lang="it-IT" dirty="0" smtClean="0">
                <a:solidFill>
                  <a:schemeClr val="bg1"/>
                </a:solidFill>
              </a:rPr>
              <a:t>                                                      Le valvole, se integre, trasformano il sistema in sottosistemi</a:t>
            </a:r>
          </a:p>
          <a:p>
            <a:r>
              <a:rPr lang="it-IT" dirty="0" smtClean="0">
                <a:solidFill>
                  <a:schemeClr val="bg1"/>
                </a:solidFill>
              </a:rPr>
              <a:t>                                                       indipendenti  tutti in condizioni  di</a:t>
            </a:r>
          </a:p>
          <a:p>
            <a:r>
              <a:rPr lang="it-IT" dirty="0" smtClean="0">
                <a:solidFill>
                  <a:schemeClr val="bg1"/>
                </a:solidFill>
              </a:rPr>
              <a:t>                                                       EQUILIBRIO IDROSTATICO</a:t>
            </a:r>
          </a:p>
          <a:p>
            <a:endParaRPr lang="it-IT"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alpha val="0"/>
              </a:srgbClr>
            </a:gs>
            <a:gs pos="30000">
              <a:srgbClr val="66008F"/>
            </a:gs>
            <a:gs pos="100000">
              <a:srgbClr val="66008F"/>
            </a:gs>
            <a:gs pos="64999">
              <a:srgbClr val="BA0066"/>
            </a:gs>
            <a:gs pos="89999">
              <a:srgbClr val="FF0000"/>
            </a:gs>
            <a:gs pos="100000">
              <a:srgbClr val="FF8200"/>
            </a:gs>
          </a:gsLst>
          <a:lin ang="18900000" scaled="1"/>
          <a:tileRect/>
        </a:gradFill>
        <a:effectLst/>
      </p:bgPr>
    </p:bg>
    <p:spTree>
      <p:nvGrpSpPr>
        <p:cNvPr id="1" name=""/>
        <p:cNvGrpSpPr/>
        <p:nvPr/>
      </p:nvGrpSpPr>
      <p:grpSpPr>
        <a:xfrm>
          <a:off x="0" y="0"/>
          <a:ext cx="0" cy="0"/>
          <a:chOff x="0" y="0"/>
          <a:chExt cx="0" cy="0"/>
        </a:xfrm>
      </p:grpSpPr>
      <p:sp>
        <p:nvSpPr>
          <p:cNvPr id="97282" name="Line 2"/>
          <p:cNvSpPr>
            <a:spLocks noChangeShapeType="1"/>
          </p:cNvSpPr>
          <p:nvPr/>
        </p:nvSpPr>
        <p:spPr bwMode="auto">
          <a:xfrm>
            <a:off x="4230688" y="2060575"/>
            <a:ext cx="0" cy="0"/>
          </a:xfrm>
          <a:prstGeom prst="line">
            <a:avLst/>
          </a:prstGeom>
          <a:noFill/>
          <a:ln w="9525">
            <a:solidFill>
              <a:schemeClr val="tx1"/>
            </a:solidFill>
            <a:round/>
            <a:headEnd/>
            <a:tailEnd/>
          </a:ln>
        </p:spPr>
        <p:txBody>
          <a:bodyPr/>
          <a:lstStyle/>
          <a:p>
            <a:endParaRPr lang="it-IT"/>
          </a:p>
        </p:txBody>
      </p:sp>
      <p:cxnSp>
        <p:nvCxnSpPr>
          <p:cNvPr id="97283" name="AutoShape 3"/>
          <p:cNvCxnSpPr>
            <a:cxnSpLocks noChangeShapeType="1"/>
          </p:cNvCxnSpPr>
          <p:nvPr/>
        </p:nvCxnSpPr>
        <p:spPr bwMode="auto">
          <a:xfrm>
            <a:off x="2914650" y="3752850"/>
            <a:ext cx="1588" cy="1588"/>
          </a:xfrm>
          <a:prstGeom prst="curvedConnector2">
            <a:avLst/>
          </a:prstGeom>
          <a:noFill/>
          <a:ln w="9525">
            <a:solidFill>
              <a:schemeClr val="tx1"/>
            </a:solidFill>
            <a:round/>
            <a:headEnd/>
            <a:tailEnd/>
          </a:ln>
        </p:spPr>
      </p:cxnSp>
      <p:sp>
        <p:nvSpPr>
          <p:cNvPr id="6148" name="Text Box 4"/>
          <p:cNvSpPr txBox="1">
            <a:spLocks noChangeArrowheads="1"/>
          </p:cNvSpPr>
          <p:nvPr/>
        </p:nvSpPr>
        <p:spPr bwMode="auto">
          <a:xfrm>
            <a:off x="179388" y="260350"/>
            <a:ext cx="3240087" cy="2492990"/>
          </a:xfrm>
          <a:prstGeom prst="rect">
            <a:avLst/>
          </a:prstGeom>
          <a:solidFill>
            <a:srgbClr val="0070C0"/>
          </a:solidFill>
          <a:ln w="3175">
            <a:solidFill>
              <a:srgbClr val="FF0000"/>
            </a:solidFill>
            <a:miter lim="800000"/>
            <a:headEnd/>
            <a:tailEnd/>
          </a:ln>
        </p:spPr>
        <p:txBody>
          <a:bodyPr>
            <a:spAutoFit/>
          </a:bodyPr>
          <a:lstStyle/>
          <a:p>
            <a:pPr algn="ctr"/>
            <a:r>
              <a:rPr lang="it-IT" sz="3200" b="1" dirty="0" smtClean="0">
                <a:solidFill>
                  <a:schemeClr val="bg1"/>
                </a:solidFill>
                <a:latin typeface="Times New Roman" pitchFamily="18" charset="0"/>
              </a:rPr>
              <a:t>IL </a:t>
            </a:r>
            <a:r>
              <a:rPr lang="it-IT" sz="6000" b="1" dirty="0" smtClean="0">
                <a:solidFill>
                  <a:schemeClr val="bg1"/>
                </a:solidFill>
                <a:latin typeface="Times New Roman" pitchFamily="18" charset="0"/>
              </a:rPr>
              <a:t>FLUSSO</a:t>
            </a:r>
            <a:r>
              <a:rPr lang="it-IT" sz="3200" b="1" dirty="0" smtClean="0">
                <a:solidFill>
                  <a:schemeClr val="bg1"/>
                </a:solidFill>
                <a:latin typeface="Times New Roman" pitchFamily="18" charset="0"/>
              </a:rPr>
              <a:t> NEL SISTEMA VENOSO</a:t>
            </a:r>
            <a:endParaRPr lang="it-IT" sz="3200" b="1" dirty="0">
              <a:solidFill>
                <a:schemeClr val="bg1"/>
              </a:solidFill>
              <a:latin typeface="Times New Roman" pitchFamily="18" charset="0"/>
            </a:endParaRPr>
          </a:p>
        </p:txBody>
      </p:sp>
      <p:sp>
        <p:nvSpPr>
          <p:cNvPr id="6149" name="Text Box 5"/>
          <p:cNvSpPr txBox="1">
            <a:spLocks noChangeArrowheads="1"/>
          </p:cNvSpPr>
          <p:nvPr/>
        </p:nvSpPr>
        <p:spPr bwMode="auto">
          <a:xfrm>
            <a:off x="179388" y="3068638"/>
            <a:ext cx="1936750" cy="466725"/>
          </a:xfrm>
          <a:prstGeom prst="rect">
            <a:avLst/>
          </a:prstGeom>
          <a:solidFill>
            <a:srgbClr val="0070C0"/>
          </a:solidFill>
          <a:ln w="9525">
            <a:solidFill>
              <a:srgbClr val="FF0000"/>
            </a:solidFill>
            <a:miter lim="800000"/>
            <a:headEnd/>
            <a:tailEnd/>
          </a:ln>
        </p:spPr>
        <p:txBody>
          <a:bodyPr wrap="none">
            <a:spAutoFit/>
          </a:bodyPr>
          <a:lstStyle/>
          <a:p>
            <a:pPr algn="l"/>
            <a:r>
              <a:rPr lang="it-IT" b="1">
                <a:solidFill>
                  <a:schemeClr val="bg1"/>
                </a:solidFill>
                <a:latin typeface="Times New Roman" pitchFamily="18" charset="0"/>
              </a:rPr>
              <a:t>PROFONDO</a:t>
            </a:r>
          </a:p>
        </p:txBody>
      </p:sp>
      <p:sp>
        <p:nvSpPr>
          <p:cNvPr id="6150" name="Text Box 6"/>
          <p:cNvSpPr txBox="1">
            <a:spLocks noChangeArrowheads="1"/>
          </p:cNvSpPr>
          <p:nvPr/>
        </p:nvSpPr>
        <p:spPr bwMode="auto">
          <a:xfrm>
            <a:off x="179388" y="3860800"/>
            <a:ext cx="1800225" cy="466725"/>
          </a:xfrm>
          <a:prstGeom prst="rect">
            <a:avLst/>
          </a:prstGeom>
          <a:solidFill>
            <a:srgbClr val="0070C0"/>
          </a:solidFill>
          <a:ln w="9525">
            <a:solidFill>
              <a:srgbClr val="FF0000"/>
            </a:solidFill>
            <a:miter lim="800000"/>
            <a:headEnd/>
            <a:tailEnd/>
          </a:ln>
        </p:spPr>
        <p:txBody>
          <a:bodyPr>
            <a:spAutoFit/>
          </a:bodyPr>
          <a:lstStyle/>
          <a:p>
            <a:pPr algn="l"/>
            <a:r>
              <a:rPr lang="it-IT" b="1">
                <a:solidFill>
                  <a:schemeClr val="bg1"/>
                </a:solidFill>
                <a:latin typeface="Times New Roman" pitchFamily="18" charset="0"/>
              </a:rPr>
              <a:t>SAFENICO</a:t>
            </a:r>
          </a:p>
        </p:txBody>
      </p:sp>
      <p:sp>
        <p:nvSpPr>
          <p:cNvPr id="6151" name="Text Box 7"/>
          <p:cNvSpPr txBox="1">
            <a:spLocks noChangeArrowheads="1"/>
          </p:cNvSpPr>
          <p:nvPr/>
        </p:nvSpPr>
        <p:spPr bwMode="auto">
          <a:xfrm>
            <a:off x="179388" y="4724400"/>
            <a:ext cx="2465387" cy="466725"/>
          </a:xfrm>
          <a:prstGeom prst="rect">
            <a:avLst/>
          </a:prstGeom>
          <a:solidFill>
            <a:srgbClr val="0070C0"/>
          </a:solidFill>
          <a:ln w="9525">
            <a:solidFill>
              <a:srgbClr val="FF0000"/>
            </a:solidFill>
            <a:miter lim="800000"/>
            <a:headEnd/>
            <a:tailEnd/>
          </a:ln>
        </p:spPr>
        <p:txBody>
          <a:bodyPr wrap="none">
            <a:spAutoFit/>
          </a:bodyPr>
          <a:lstStyle/>
          <a:p>
            <a:pPr algn="l"/>
            <a:r>
              <a:rPr lang="it-IT" b="1">
                <a:solidFill>
                  <a:schemeClr val="bg1"/>
                </a:solidFill>
                <a:latin typeface="Times New Roman" pitchFamily="18" charset="0"/>
              </a:rPr>
              <a:t>SUPERFICIALE</a:t>
            </a:r>
          </a:p>
        </p:txBody>
      </p:sp>
      <p:sp>
        <p:nvSpPr>
          <p:cNvPr id="6152" name="Text Box 8"/>
          <p:cNvSpPr txBox="1">
            <a:spLocks noChangeArrowheads="1"/>
          </p:cNvSpPr>
          <p:nvPr/>
        </p:nvSpPr>
        <p:spPr bwMode="auto">
          <a:xfrm>
            <a:off x="3059113" y="2852738"/>
            <a:ext cx="938212" cy="833437"/>
          </a:xfrm>
          <a:prstGeom prst="rect">
            <a:avLst/>
          </a:prstGeom>
          <a:noFill/>
          <a:ln w="9525">
            <a:solidFill>
              <a:srgbClr val="66FFFF"/>
            </a:solidFill>
            <a:miter lim="800000"/>
            <a:headEnd/>
            <a:tailEnd/>
          </a:ln>
          <a:effectLst/>
        </p:spPr>
        <p:txBody>
          <a:bodyPr wrap="none">
            <a:spAutoFit/>
          </a:bodyPr>
          <a:lstStyle/>
          <a:p>
            <a:pPr algn="l">
              <a:defRPr/>
            </a:pPr>
            <a:r>
              <a:rPr lang="it-IT" sz="4800" b="1">
                <a:solidFill>
                  <a:schemeClr val="bg1"/>
                </a:solidFill>
                <a:effectLst>
                  <a:outerShdw blurRad="38100" dist="38100" dir="2700000" algn="tl">
                    <a:srgbClr val="000000"/>
                  </a:outerShdw>
                </a:effectLst>
                <a:latin typeface="Times New Roman" pitchFamily="18" charset="0"/>
                <a:cs typeface="Arial" charset="0"/>
              </a:rPr>
              <a:t>R1</a:t>
            </a:r>
          </a:p>
        </p:txBody>
      </p:sp>
      <p:sp>
        <p:nvSpPr>
          <p:cNvPr id="6153" name="Text Box 9"/>
          <p:cNvSpPr txBox="1">
            <a:spLocks noChangeArrowheads="1"/>
          </p:cNvSpPr>
          <p:nvPr/>
        </p:nvSpPr>
        <p:spPr bwMode="auto">
          <a:xfrm>
            <a:off x="3132138" y="3789363"/>
            <a:ext cx="814387" cy="711200"/>
          </a:xfrm>
          <a:prstGeom prst="rect">
            <a:avLst/>
          </a:prstGeom>
          <a:noFill/>
          <a:ln w="9525">
            <a:solidFill>
              <a:srgbClr val="66FFFF"/>
            </a:solidFill>
            <a:miter lim="800000"/>
            <a:headEnd/>
            <a:tailEnd/>
          </a:ln>
          <a:effectLst/>
        </p:spPr>
        <p:txBody>
          <a:bodyPr wrap="none">
            <a:spAutoFit/>
          </a:bodyPr>
          <a:lstStyle/>
          <a:p>
            <a:pPr algn="l">
              <a:defRPr/>
            </a:pPr>
            <a:r>
              <a:rPr lang="it-IT" sz="4000" b="1">
                <a:solidFill>
                  <a:schemeClr val="bg1"/>
                </a:solidFill>
                <a:effectLst>
                  <a:outerShdw blurRad="38100" dist="38100" dir="2700000" algn="tl">
                    <a:srgbClr val="000000"/>
                  </a:outerShdw>
                </a:effectLst>
                <a:latin typeface="Times New Roman" pitchFamily="18" charset="0"/>
                <a:cs typeface="Arial" charset="0"/>
              </a:rPr>
              <a:t>R2</a:t>
            </a:r>
          </a:p>
        </p:txBody>
      </p:sp>
      <p:sp>
        <p:nvSpPr>
          <p:cNvPr id="6154" name="Text Box 10"/>
          <p:cNvSpPr txBox="1">
            <a:spLocks noChangeArrowheads="1"/>
          </p:cNvSpPr>
          <p:nvPr/>
        </p:nvSpPr>
        <p:spPr bwMode="auto">
          <a:xfrm>
            <a:off x="3275013" y="4724400"/>
            <a:ext cx="566737" cy="466725"/>
          </a:xfrm>
          <a:prstGeom prst="rect">
            <a:avLst/>
          </a:prstGeom>
          <a:noFill/>
          <a:ln w="9525">
            <a:solidFill>
              <a:srgbClr val="66FFFF"/>
            </a:solidFill>
            <a:miter lim="800000"/>
            <a:headEnd/>
            <a:tailEnd/>
          </a:ln>
          <a:effectLst/>
        </p:spPr>
        <p:txBody>
          <a:bodyPr wrap="none">
            <a:spAutoFit/>
          </a:bodyPr>
          <a:lstStyle/>
          <a:p>
            <a:pPr algn="l">
              <a:defRPr/>
            </a:pPr>
            <a:r>
              <a:rPr lang="it-IT" b="1">
                <a:solidFill>
                  <a:schemeClr val="bg1"/>
                </a:solidFill>
                <a:effectLst>
                  <a:outerShdw blurRad="38100" dist="38100" dir="2700000" algn="tl">
                    <a:srgbClr val="000000"/>
                  </a:outerShdw>
                </a:effectLst>
                <a:latin typeface="Times New Roman" pitchFamily="18" charset="0"/>
                <a:cs typeface="Arial" charset="0"/>
              </a:rPr>
              <a:t>R3</a:t>
            </a:r>
          </a:p>
        </p:txBody>
      </p:sp>
      <p:sp>
        <p:nvSpPr>
          <p:cNvPr id="6155" name="AutoShape 11"/>
          <p:cNvSpPr>
            <a:spLocks noChangeArrowheads="1"/>
          </p:cNvSpPr>
          <p:nvPr/>
        </p:nvSpPr>
        <p:spPr bwMode="auto">
          <a:xfrm rot="-5400000">
            <a:off x="4181475" y="4178300"/>
            <a:ext cx="936625" cy="733425"/>
          </a:xfrm>
          <a:prstGeom prst="curvedUpArrow">
            <a:avLst>
              <a:gd name="adj1" fmla="val 10820"/>
              <a:gd name="adj2" fmla="val 51082"/>
              <a:gd name="adj3" fmla="val 36579"/>
            </a:avLst>
          </a:prstGeom>
          <a:solidFill>
            <a:schemeClr val="accent2"/>
          </a:solidFill>
          <a:ln w="9525">
            <a:solidFill>
              <a:schemeClr val="accent1"/>
            </a:solidFill>
            <a:miter lim="800000"/>
            <a:headEnd/>
            <a:tailEnd/>
          </a:ln>
        </p:spPr>
        <p:txBody>
          <a:bodyPr wrap="none" anchor="ctr"/>
          <a:lstStyle/>
          <a:p>
            <a:endParaRPr lang="it-IT"/>
          </a:p>
        </p:txBody>
      </p:sp>
      <p:sp>
        <p:nvSpPr>
          <p:cNvPr id="6156" name="AutoShape 12"/>
          <p:cNvSpPr>
            <a:spLocks noChangeArrowheads="1"/>
          </p:cNvSpPr>
          <p:nvPr/>
        </p:nvSpPr>
        <p:spPr bwMode="auto">
          <a:xfrm rot="-5400000">
            <a:off x="4181475" y="3170238"/>
            <a:ext cx="936625" cy="733425"/>
          </a:xfrm>
          <a:prstGeom prst="curvedUpArrow">
            <a:avLst>
              <a:gd name="adj1" fmla="val 25541"/>
              <a:gd name="adj2" fmla="val 51082"/>
              <a:gd name="adj3" fmla="val 36579"/>
            </a:avLst>
          </a:prstGeom>
          <a:solidFill>
            <a:schemeClr val="accent2"/>
          </a:solidFill>
          <a:ln w="9525">
            <a:solidFill>
              <a:schemeClr val="accent1"/>
            </a:solidFill>
            <a:miter lim="800000"/>
            <a:headEnd/>
            <a:tailEnd/>
          </a:ln>
        </p:spPr>
        <p:txBody>
          <a:bodyPr wrap="none" anchor="ctr"/>
          <a:lstStyle/>
          <a:p>
            <a:endParaRPr lang="it-IT"/>
          </a:p>
        </p:txBody>
      </p:sp>
      <p:sp>
        <p:nvSpPr>
          <p:cNvPr id="6157" name="AutoShape 13"/>
          <p:cNvSpPr>
            <a:spLocks noChangeArrowheads="1"/>
          </p:cNvSpPr>
          <p:nvPr/>
        </p:nvSpPr>
        <p:spPr bwMode="auto">
          <a:xfrm>
            <a:off x="4283075" y="1989138"/>
            <a:ext cx="936625" cy="831850"/>
          </a:xfrm>
          <a:prstGeom prst="upArrow">
            <a:avLst>
              <a:gd name="adj1" fmla="val 50000"/>
              <a:gd name="adj2" fmla="val 25000"/>
            </a:avLst>
          </a:prstGeom>
          <a:solidFill>
            <a:schemeClr val="accent2"/>
          </a:solidFill>
          <a:ln w="9525">
            <a:solidFill>
              <a:schemeClr val="accent1"/>
            </a:solidFill>
            <a:miter lim="800000"/>
            <a:headEnd/>
            <a:tailEnd/>
          </a:ln>
        </p:spPr>
        <p:txBody>
          <a:bodyPr wrap="none" anchor="ctr"/>
          <a:lstStyle/>
          <a:p>
            <a:pPr algn="l"/>
            <a:endParaRPr lang="it-IT">
              <a:solidFill>
                <a:schemeClr val="bg1"/>
              </a:solidFill>
              <a:latin typeface="Times New Roman" pitchFamily="18" charset="0"/>
            </a:endParaRPr>
          </a:p>
        </p:txBody>
      </p:sp>
      <p:pic>
        <p:nvPicPr>
          <p:cNvPr id="6161" name="Picture 17" descr="heart"/>
          <p:cNvPicPr>
            <a:picLocks noChangeAspect="1" noChangeArrowheads="1"/>
          </p:cNvPicPr>
          <p:nvPr/>
        </p:nvPicPr>
        <p:blipFill>
          <a:blip r:embed="rId2" cstate="print"/>
          <a:srcRect/>
          <a:stretch>
            <a:fillRect/>
          </a:stretch>
        </p:blipFill>
        <p:spPr bwMode="auto">
          <a:xfrm>
            <a:off x="3778250" y="260350"/>
            <a:ext cx="2016125" cy="1584325"/>
          </a:xfrm>
          <a:prstGeom prst="rect">
            <a:avLst/>
          </a:prstGeom>
          <a:noFill/>
          <a:ln w="9525">
            <a:noFill/>
            <a:miter lim="800000"/>
            <a:headEnd/>
            <a:tailEnd/>
          </a:ln>
        </p:spPr>
      </p:pic>
      <p:sp>
        <p:nvSpPr>
          <p:cNvPr id="6164" name="Text Box 20"/>
          <p:cNvSpPr txBox="1">
            <a:spLocks noChangeArrowheads="1"/>
          </p:cNvSpPr>
          <p:nvPr/>
        </p:nvSpPr>
        <p:spPr bwMode="auto">
          <a:xfrm>
            <a:off x="1084700" y="3951054"/>
            <a:ext cx="6128601" cy="2862322"/>
          </a:xfrm>
          <a:prstGeom prst="rect">
            <a:avLst/>
          </a:prstGeom>
          <a:noFill/>
          <a:ln w="38100" algn="ctr">
            <a:noFill/>
            <a:miter lim="800000"/>
            <a:headEnd/>
            <a:tailEnd/>
          </a:ln>
        </p:spPr>
        <p:txBody>
          <a:bodyPr wrap="none">
            <a:spAutoFit/>
          </a:bodyPr>
          <a:lstStyle/>
          <a:p>
            <a:pPr algn="ctr"/>
            <a:r>
              <a:rPr lang="it-IT" sz="6000" b="1" dirty="0" smtClean="0">
                <a:solidFill>
                  <a:schemeClr val="tx2">
                    <a:lumMod val="20000"/>
                    <a:lumOff val="80000"/>
                  </a:schemeClr>
                </a:solidFill>
                <a:latin typeface="Times New Roman" pitchFamily="18" charset="0"/>
              </a:rPr>
              <a:t>1.LE VALVOLE</a:t>
            </a:r>
          </a:p>
          <a:p>
            <a:pPr algn="ctr"/>
            <a:endParaRPr lang="it-IT" sz="6000" b="1" dirty="0" smtClean="0">
              <a:solidFill>
                <a:schemeClr val="tx2">
                  <a:lumMod val="20000"/>
                  <a:lumOff val="80000"/>
                </a:schemeClr>
              </a:solidFill>
              <a:latin typeface="Times New Roman" pitchFamily="18" charset="0"/>
            </a:endParaRPr>
          </a:p>
          <a:p>
            <a:pPr algn="ctr"/>
            <a:r>
              <a:rPr lang="it-IT" sz="6000" b="1" dirty="0" smtClean="0">
                <a:solidFill>
                  <a:schemeClr val="tx2">
                    <a:lumMod val="20000"/>
                    <a:lumOff val="80000"/>
                  </a:schemeClr>
                </a:solidFill>
                <a:latin typeface="Times New Roman" pitchFamily="18" charset="0"/>
              </a:rPr>
              <a:t>2.LE PRESSIONI</a:t>
            </a:r>
            <a:endParaRPr lang="it-IT" sz="6000" b="1" dirty="0">
              <a:solidFill>
                <a:schemeClr val="tx2">
                  <a:lumMod val="20000"/>
                  <a:lumOff val="80000"/>
                </a:schemeClr>
              </a:solidFill>
              <a:latin typeface="Times New Roman" pitchFamily="18" charset="0"/>
            </a:endParaRPr>
          </a:p>
        </p:txBody>
      </p:sp>
    </p:spTree>
  </p:cSld>
  <p:clrMapOvr>
    <a:masterClrMapping/>
  </p:clrMapOvr>
  <p:transition advTm="222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up)">
                                      <p:cBhvr>
                                        <p:cTn id="7" dur="1000"/>
                                        <p:tgtEl>
                                          <p:spTgt spid="614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ipe(up)">
                                      <p:cBhvr>
                                        <p:cTn id="11" dur="1000"/>
                                        <p:tgtEl>
                                          <p:spTgt spid="6149"/>
                                        </p:tgtEl>
                                      </p:cBhvr>
                                    </p:animEffect>
                                  </p:childTnLst>
                                </p:cTn>
                              </p:par>
                              <p:par>
                                <p:cTn id="12" presetID="2" presetClass="entr" presetSubtype="3" fill="hold" grpId="0" nodeType="withEffect">
                                  <p:stCondLst>
                                    <p:cond delay="0"/>
                                  </p:stCondLst>
                                  <p:childTnLst>
                                    <p:set>
                                      <p:cBhvr>
                                        <p:cTn id="13" dur="1" fill="hold">
                                          <p:stCondLst>
                                            <p:cond delay="0"/>
                                          </p:stCondLst>
                                        </p:cTn>
                                        <p:tgtEl>
                                          <p:spTgt spid="6152"/>
                                        </p:tgtEl>
                                        <p:attrNameLst>
                                          <p:attrName>style.visibility</p:attrName>
                                        </p:attrNameLst>
                                      </p:cBhvr>
                                      <p:to>
                                        <p:strVal val="visible"/>
                                      </p:to>
                                    </p:set>
                                    <p:anim calcmode="lin" valueType="num">
                                      <p:cBhvr additive="base">
                                        <p:cTn id="14" dur="500" fill="hold"/>
                                        <p:tgtEl>
                                          <p:spTgt spid="6152"/>
                                        </p:tgtEl>
                                        <p:attrNameLst>
                                          <p:attrName>ppt_x</p:attrName>
                                        </p:attrNameLst>
                                      </p:cBhvr>
                                      <p:tavLst>
                                        <p:tav tm="0">
                                          <p:val>
                                            <p:strVal val="1+#ppt_w/2"/>
                                          </p:val>
                                        </p:tav>
                                        <p:tav tm="100000">
                                          <p:val>
                                            <p:strVal val="#ppt_x"/>
                                          </p:val>
                                        </p:tav>
                                      </p:tavLst>
                                    </p:anim>
                                    <p:anim calcmode="lin" valueType="num">
                                      <p:cBhvr additive="base">
                                        <p:cTn id="15" dur="500" fill="hold"/>
                                        <p:tgtEl>
                                          <p:spTgt spid="6152"/>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wipe(up)">
                                      <p:cBhvr>
                                        <p:cTn id="19" dur="1000"/>
                                        <p:tgtEl>
                                          <p:spTgt spid="6150"/>
                                        </p:tgtEl>
                                      </p:cBhvr>
                                    </p:animEffect>
                                  </p:childTnLst>
                                </p:cTn>
                              </p:par>
                              <p:par>
                                <p:cTn id="20" presetID="2" presetClass="entr" presetSubtype="3" fill="hold" grpId="0" nodeType="withEffect">
                                  <p:stCondLst>
                                    <p:cond delay="0"/>
                                  </p:stCondLst>
                                  <p:childTnLst>
                                    <p:set>
                                      <p:cBhvr>
                                        <p:cTn id="21" dur="1" fill="hold">
                                          <p:stCondLst>
                                            <p:cond delay="0"/>
                                          </p:stCondLst>
                                        </p:cTn>
                                        <p:tgtEl>
                                          <p:spTgt spid="6153"/>
                                        </p:tgtEl>
                                        <p:attrNameLst>
                                          <p:attrName>style.visibility</p:attrName>
                                        </p:attrNameLst>
                                      </p:cBhvr>
                                      <p:to>
                                        <p:strVal val="visible"/>
                                      </p:to>
                                    </p:set>
                                    <p:anim calcmode="lin" valueType="num">
                                      <p:cBhvr additive="base">
                                        <p:cTn id="22" dur="500" fill="hold"/>
                                        <p:tgtEl>
                                          <p:spTgt spid="6153"/>
                                        </p:tgtEl>
                                        <p:attrNameLst>
                                          <p:attrName>ppt_x</p:attrName>
                                        </p:attrNameLst>
                                      </p:cBhvr>
                                      <p:tavLst>
                                        <p:tav tm="0">
                                          <p:val>
                                            <p:strVal val="1+#ppt_w/2"/>
                                          </p:val>
                                        </p:tav>
                                        <p:tav tm="100000">
                                          <p:val>
                                            <p:strVal val="#ppt_x"/>
                                          </p:val>
                                        </p:tav>
                                      </p:tavLst>
                                    </p:anim>
                                    <p:anim calcmode="lin" valueType="num">
                                      <p:cBhvr additive="base">
                                        <p:cTn id="23" dur="500" fill="hold"/>
                                        <p:tgtEl>
                                          <p:spTgt spid="6153"/>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up)">
                                      <p:cBhvr>
                                        <p:cTn id="27" dur="1000"/>
                                        <p:tgtEl>
                                          <p:spTgt spid="6151"/>
                                        </p:tgtEl>
                                      </p:cBhvr>
                                    </p:animEffect>
                                  </p:childTnLst>
                                </p:cTn>
                              </p:par>
                              <p:par>
                                <p:cTn id="28" presetID="2" presetClass="entr" presetSubtype="3" fill="hold" grpId="0" nodeType="withEffect">
                                  <p:stCondLst>
                                    <p:cond delay="0"/>
                                  </p:stCondLst>
                                  <p:childTnLst>
                                    <p:set>
                                      <p:cBhvr>
                                        <p:cTn id="29" dur="1" fill="hold">
                                          <p:stCondLst>
                                            <p:cond delay="0"/>
                                          </p:stCondLst>
                                        </p:cTn>
                                        <p:tgtEl>
                                          <p:spTgt spid="6154"/>
                                        </p:tgtEl>
                                        <p:attrNameLst>
                                          <p:attrName>style.visibility</p:attrName>
                                        </p:attrNameLst>
                                      </p:cBhvr>
                                      <p:to>
                                        <p:strVal val="visible"/>
                                      </p:to>
                                    </p:set>
                                    <p:anim calcmode="lin" valueType="num">
                                      <p:cBhvr additive="base">
                                        <p:cTn id="30" dur="500" fill="hold"/>
                                        <p:tgtEl>
                                          <p:spTgt spid="6154"/>
                                        </p:tgtEl>
                                        <p:attrNameLst>
                                          <p:attrName>ppt_x</p:attrName>
                                        </p:attrNameLst>
                                      </p:cBhvr>
                                      <p:tavLst>
                                        <p:tav tm="0">
                                          <p:val>
                                            <p:strVal val="1+#ppt_w/2"/>
                                          </p:val>
                                        </p:tav>
                                        <p:tav tm="100000">
                                          <p:val>
                                            <p:strVal val="#ppt_x"/>
                                          </p:val>
                                        </p:tav>
                                      </p:tavLst>
                                    </p:anim>
                                    <p:anim calcmode="lin" valueType="num">
                                      <p:cBhvr additive="base">
                                        <p:cTn id="31" dur="500" fill="hold"/>
                                        <p:tgtEl>
                                          <p:spTgt spid="6154"/>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6155"/>
                                        </p:tgtEl>
                                        <p:attrNameLst>
                                          <p:attrName>style.visibility</p:attrName>
                                        </p:attrNameLst>
                                      </p:cBhvr>
                                      <p:to>
                                        <p:strVal val="visible"/>
                                      </p:to>
                                    </p:set>
                                    <p:animEffect transition="in" filter="wipe(down)">
                                      <p:cBhvr>
                                        <p:cTn id="35" dur="1000"/>
                                        <p:tgtEl>
                                          <p:spTgt spid="615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6156"/>
                                        </p:tgtEl>
                                        <p:attrNameLst>
                                          <p:attrName>style.visibility</p:attrName>
                                        </p:attrNameLst>
                                      </p:cBhvr>
                                      <p:to>
                                        <p:strVal val="visible"/>
                                      </p:to>
                                    </p:set>
                                    <p:animEffect transition="in" filter="wipe(down)">
                                      <p:cBhvr>
                                        <p:cTn id="39" dur="1000"/>
                                        <p:tgtEl>
                                          <p:spTgt spid="6156"/>
                                        </p:tgtEl>
                                      </p:cBhvr>
                                    </p:animEffect>
                                  </p:childTnLst>
                                </p:cTn>
                              </p:par>
                            </p:childTnLst>
                          </p:cTn>
                        </p:par>
                        <p:par>
                          <p:cTn id="40" fill="hold">
                            <p:stCondLst>
                              <p:cond delay="6000"/>
                            </p:stCondLst>
                            <p:childTnLst>
                              <p:par>
                                <p:cTn id="41" presetID="22" presetClass="entr" presetSubtype="4" fill="hold" grpId="0" nodeType="afterEffect">
                                  <p:stCondLst>
                                    <p:cond delay="0"/>
                                  </p:stCondLst>
                                  <p:childTnLst>
                                    <p:set>
                                      <p:cBhvr>
                                        <p:cTn id="42" dur="1" fill="hold">
                                          <p:stCondLst>
                                            <p:cond delay="0"/>
                                          </p:stCondLst>
                                        </p:cTn>
                                        <p:tgtEl>
                                          <p:spTgt spid="6157"/>
                                        </p:tgtEl>
                                        <p:attrNameLst>
                                          <p:attrName>style.visibility</p:attrName>
                                        </p:attrNameLst>
                                      </p:cBhvr>
                                      <p:to>
                                        <p:strVal val="visible"/>
                                      </p:to>
                                    </p:set>
                                    <p:animEffect transition="in" filter="wipe(down)">
                                      <p:cBhvr>
                                        <p:cTn id="43" dur="1000"/>
                                        <p:tgtEl>
                                          <p:spTgt spid="6157"/>
                                        </p:tgtEl>
                                      </p:cBhvr>
                                    </p:animEffect>
                                  </p:childTnLst>
                                </p:cTn>
                              </p:par>
                            </p:childTnLst>
                          </p:cTn>
                        </p:par>
                        <p:par>
                          <p:cTn id="44" fill="hold">
                            <p:stCondLst>
                              <p:cond delay="7000"/>
                            </p:stCondLst>
                            <p:childTnLst>
                              <p:par>
                                <p:cTn id="45" presetID="10" presetClass="entr" presetSubtype="0" fill="hold" nodeType="afterEffect">
                                  <p:stCondLst>
                                    <p:cond delay="0"/>
                                  </p:stCondLst>
                                  <p:childTnLst>
                                    <p:set>
                                      <p:cBhvr>
                                        <p:cTn id="46" dur="1" fill="hold">
                                          <p:stCondLst>
                                            <p:cond delay="0"/>
                                          </p:stCondLst>
                                        </p:cTn>
                                        <p:tgtEl>
                                          <p:spTgt spid="6161"/>
                                        </p:tgtEl>
                                        <p:attrNameLst>
                                          <p:attrName>style.visibility</p:attrName>
                                        </p:attrNameLst>
                                      </p:cBhvr>
                                      <p:to>
                                        <p:strVal val="visible"/>
                                      </p:to>
                                    </p:set>
                                    <p:animEffect transition="in" filter="fade">
                                      <p:cBhvr>
                                        <p:cTn id="47" dur="3000"/>
                                        <p:tgtEl>
                                          <p:spTgt spid="6161"/>
                                        </p:tgtEl>
                                      </p:cBhvr>
                                    </p:animEffect>
                                  </p:childTnLst>
                                </p:cTn>
                              </p:par>
                            </p:childTnLst>
                          </p:cTn>
                        </p:par>
                        <p:par>
                          <p:cTn id="48" fill="hold">
                            <p:stCondLst>
                              <p:cond delay="10000"/>
                            </p:stCondLst>
                            <p:childTnLst>
                              <p:par>
                                <p:cTn id="49" presetID="10" presetClass="exit" presetSubtype="0" fill="hold" grpId="0" nodeType="afterEffect">
                                  <p:stCondLst>
                                    <p:cond delay="0"/>
                                  </p:stCondLst>
                                  <p:childTnLst>
                                    <p:animEffect transition="out" filter="fade">
                                      <p:cBhvr>
                                        <p:cTn id="50" dur="2000"/>
                                        <p:tgtEl>
                                          <p:spTgt spid="97282"/>
                                        </p:tgtEl>
                                      </p:cBhvr>
                                    </p:animEffect>
                                    <p:set>
                                      <p:cBhvr>
                                        <p:cTn id="51" dur="1" fill="hold">
                                          <p:stCondLst>
                                            <p:cond delay="1999"/>
                                          </p:stCondLst>
                                        </p:cTn>
                                        <p:tgtEl>
                                          <p:spTgt spid="9728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97283"/>
                                        </p:tgtEl>
                                      </p:cBhvr>
                                    </p:animEffect>
                                    <p:set>
                                      <p:cBhvr>
                                        <p:cTn id="54" dur="1" fill="hold">
                                          <p:stCondLst>
                                            <p:cond delay="1999"/>
                                          </p:stCondLst>
                                        </p:cTn>
                                        <p:tgtEl>
                                          <p:spTgt spid="9728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6148"/>
                                        </p:tgtEl>
                                      </p:cBhvr>
                                    </p:animEffect>
                                    <p:set>
                                      <p:cBhvr>
                                        <p:cTn id="57" dur="1" fill="hold">
                                          <p:stCondLst>
                                            <p:cond delay="1999"/>
                                          </p:stCondLst>
                                        </p:cTn>
                                        <p:tgtEl>
                                          <p:spTgt spid="614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6149"/>
                                        </p:tgtEl>
                                      </p:cBhvr>
                                    </p:animEffect>
                                    <p:set>
                                      <p:cBhvr>
                                        <p:cTn id="60" dur="1" fill="hold">
                                          <p:stCondLst>
                                            <p:cond delay="1999"/>
                                          </p:stCondLst>
                                        </p:cTn>
                                        <p:tgtEl>
                                          <p:spTgt spid="614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6150"/>
                                        </p:tgtEl>
                                      </p:cBhvr>
                                    </p:animEffect>
                                    <p:set>
                                      <p:cBhvr>
                                        <p:cTn id="63" dur="1" fill="hold">
                                          <p:stCondLst>
                                            <p:cond delay="1999"/>
                                          </p:stCondLst>
                                        </p:cTn>
                                        <p:tgtEl>
                                          <p:spTgt spid="615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6151"/>
                                        </p:tgtEl>
                                      </p:cBhvr>
                                    </p:animEffect>
                                    <p:set>
                                      <p:cBhvr>
                                        <p:cTn id="66" dur="1" fill="hold">
                                          <p:stCondLst>
                                            <p:cond delay="1999"/>
                                          </p:stCondLst>
                                        </p:cTn>
                                        <p:tgtEl>
                                          <p:spTgt spid="615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6152"/>
                                        </p:tgtEl>
                                      </p:cBhvr>
                                    </p:animEffect>
                                    <p:set>
                                      <p:cBhvr>
                                        <p:cTn id="69" dur="1" fill="hold">
                                          <p:stCondLst>
                                            <p:cond delay="1999"/>
                                          </p:stCondLst>
                                        </p:cTn>
                                        <p:tgtEl>
                                          <p:spTgt spid="615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6153"/>
                                        </p:tgtEl>
                                      </p:cBhvr>
                                    </p:animEffect>
                                    <p:set>
                                      <p:cBhvr>
                                        <p:cTn id="72" dur="1" fill="hold">
                                          <p:stCondLst>
                                            <p:cond delay="1999"/>
                                          </p:stCondLst>
                                        </p:cTn>
                                        <p:tgtEl>
                                          <p:spTgt spid="615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6154"/>
                                        </p:tgtEl>
                                      </p:cBhvr>
                                    </p:animEffect>
                                    <p:set>
                                      <p:cBhvr>
                                        <p:cTn id="75" dur="1" fill="hold">
                                          <p:stCondLst>
                                            <p:cond delay="1999"/>
                                          </p:stCondLst>
                                        </p:cTn>
                                        <p:tgtEl>
                                          <p:spTgt spid="615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6155"/>
                                        </p:tgtEl>
                                      </p:cBhvr>
                                    </p:animEffect>
                                    <p:set>
                                      <p:cBhvr>
                                        <p:cTn id="78" dur="1" fill="hold">
                                          <p:stCondLst>
                                            <p:cond delay="999"/>
                                          </p:stCondLst>
                                        </p:cTn>
                                        <p:tgtEl>
                                          <p:spTgt spid="615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000"/>
                                        <p:tgtEl>
                                          <p:spTgt spid="6156"/>
                                        </p:tgtEl>
                                      </p:cBhvr>
                                    </p:animEffect>
                                    <p:set>
                                      <p:cBhvr>
                                        <p:cTn id="81" dur="1" fill="hold">
                                          <p:stCondLst>
                                            <p:cond delay="999"/>
                                          </p:stCondLst>
                                        </p:cTn>
                                        <p:tgtEl>
                                          <p:spTgt spid="615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1000"/>
                                        <p:tgtEl>
                                          <p:spTgt spid="6157"/>
                                        </p:tgtEl>
                                      </p:cBhvr>
                                    </p:animEffect>
                                    <p:set>
                                      <p:cBhvr>
                                        <p:cTn id="84" dur="1" fill="hold">
                                          <p:stCondLst>
                                            <p:cond delay="999"/>
                                          </p:stCondLst>
                                        </p:cTn>
                                        <p:tgtEl>
                                          <p:spTgt spid="615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6161"/>
                                        </p:tgtEl>
                                      </p:cBhvr>
                                    </p:animEffect>
                                    <p:set>
                                      <p:cBhvr>
                                        <p:cTn id="87" dur="1" fill="hold">
                                          <p:stCondLst>
                                            <p:cond delay="1999"/>
                                          </p:stCondLst>
                                        </p:cTn>
                                        <p:tgtEl>
                                          <p:spTgt spid="6161"/>
                                        </p:tgtEl>
                                        <p:attrNameLst>
                                          <p:attrName>style.visibility</p:attrName>
                                        </p:attrNameLst>
                                      </p:cBhvr>
                                      <p:to>
                                        <p:strVal val="hidden"/>
                                      </p:to>
                                    </p:set>
                                  </p:childTnLst>
                                </p:cTn>
                              </p:par>
                            </p:childTnLst>
                          </p:cTn>
                        </p:par>
                        <p:par>
                          <p:cTn id="88" fill="hold">
                            <p:stCondLst>
                              <p:cond delay="12000"/>
                            </p:stCondLst>
                            <p:childTnLst>
                              <p:par>
                                <p:cTn id="89" presetID="27" presetClass="entr" presetSubtype="0" fill="hold" grpId="0" nodeType="afterEffect">
                                  <p:stCondLst>
                                    <p:cond delay="0"/>
                                  </p:stCondLst>
                                  <p:iterate type="lt">
                                    <p:tmPct val="50000"/>
                                  </p:iterate>
                                  <p:childTnLst>
                                    <p:set>
                                      <p:cBhvr>
                                        <p:cTn id="90" dur="1" fill="hold">
                                          <p:stCondLst>
                                            <p:cond delay="0"/>
                                          </p:stCondLst>
                                        </p:cTn>
                                        <p:tgtEl>
                                          <p:spTgt spid="6164"/>
                                        </p:tgtEl>
                                        <p:attrNameLst>
                                          <p:attrName>style.visibility</p:attrName>
                                        </p:attrNameLst>
                                      </p:cBhvr>
                                      <p:to>
                                        <p:strVal val="visible"/>
                                      </p:to>
                                    </p:set>
                                    <p:anim calcmode="discrete" valueType="clr">
                                      <p:cBhvr override="childStyle">
                                        <p:cTn id="91" dur="500"/>
                                        <p:tgtEl>
                                          <p:spTgt spid="6164"/>
                                        </p:tgtEl>
                                        <p:attrNameLst>
                                          <p:attrName>style.color</p:attrName>
                                        </p:attrNameLst>
                                      </p:cBhvr>
                                      <p:tavLst>
                                        <p:tav tm="0">
                                          <p:val>
                                            <p:clrVal>
                                              <a:schemeClr val="accent2"/>
                                            </p:clrVal>
                                          </p:val>
                                        </p:tav>
                                        <p:tav tm="50000">
                                          <p:val>
                                            <p:clrVal>
                                              <a:schemeClr val="hlink"/>
                                            </p:clrVal>
                                          </p:val>
                                        </p:tav>
                                      </p:tavLst>
                                    </p:anim>
                                    <p:anim calcmode="discrete" valueType="clr">
                                      <p:cBhvr>
                                        <p:cTn id="92" dur="500"/>
                                        <p:tgtEl>
                                          <p:spTgt spid="6164"/>
                                        </p:tgtEl>
                                        <p:attrNameLst>
                                          <p:attrName>fillcolor</p:attrName>
                                        </p:attrNameLst>
                                      </p:cBhvr>
                                      <p:tavLst>
                                        <p:tav tm="0">
                                          <p:val>
                                            <p:clrVal>
                                              <a:schemeClr val="accent2"/>
                                            </p:clrVal>
                                          </p:val>
                                        </p:tav>
                                        <p:tav tm="50000">
                                          <p:val>
                                            <p:clrVal>
                                              <a:schemeClr val="hlink"/>
                                            </p:clrVal>
                                          </p:val>
                                        </p:tav>
                                      </p:tavLst>
                                    </p:anim>
                                    <p:set>
                                      <p:cBhvr>
                                        <p:cTn id="93" dur="500"/>
                                        <p:tgtEl>
                                          <p:spTgt spid="6164"/>
                                        </p:tgtEl>
                                        <p:attrNameLst>
                                          <p:attrName>fill.type</p:attrName>
                                        </p:attrNameLst>
                                      </p:cBhvr>
                                      <p:to>
                                        <p:strVal val="solid"/>
                                      </p:to>
                                    </p:set>
                                  </p:childTnLst>
                                </p:cTn>
                              </p:par>
                              <p:par>
                                <p:cTn id="94" presetID="56" presetClass="path" presetSubtype="0" accel="50000" decel="50000" fill="hold" grpId="1" nodeType="withEffect">
                                  <p:stCondLst>
                                    <p:cond delay="0"/>
                                  </p:stCondLst>
                                  <p:iterate type="lt">
                                    <p:tmPct val="0"/>
                                  </p:iterate>
                                  <p:childTnLst>
                                    <p:animMotion origin="layout" path="M 4.44444E-6 4.81481E-6 L 0.03923 -0.39653 " pathEditMode="relative" rAng="0" ptsTypes="AA">
                                      <p:cBhvr>
                                        <p:cTn id="95" dur="2000" fill="hold"/>
                                        <p:tgtEl>
                                          <p:spTgt spid="6164"/>
                                        </p:tgtEl>
                                        <p:attrNameLst>
                                          <p:attrName>ppt_x</p:attrName>
                                          <p:attrName>ppt_y</p:attrName>
                                        </p:attrNameLst>
                                      </p:cBhvr>
                                      <p:rCtr x="20"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P spid="6148" grpId="0" animBg="1"/>
      <p:bldP spid="6148" grpId="1" animBg="1"/>
      <p:bldP spid="6149" grpId="0" animBg="1"/>
      <p:bldP spid="6149" grpId="1" animBg="1"/>
      <p:bldP spid="6150" grpId="0" animBg="1"/>
      <p:bldP spid="6150" grpId="1" animBg="1"/>
      <p:bldP spid="6151" grpId="0" animBg="1"/>
      <p:bldP spid="6151" grpId="1" animBg="1"/>
      <p:bldP spid="6152" grpId="0" animBg="1"/>
      <p:bldP spid="6152" grpId="1" animBg="1"/>
      <p:bldP spid="6153" grpId="0" animBg="1"/>
      <p:bldP spid="6153" grpId="1" animBg="1"/>
      <p:bldP spid="6154" grpId="0" animBg="1"/>
      <p:bldP spid="6154" grpId="1" animBg="1"/>
      <p:bldP spid="6155" grpId="0" animBg="1"/>
      <p:bldP spid="6155" grpId="1" animBg="1"/>
      <p:bldP spid="6156" grpId="0" animBg="1"/>
      <p:bldP spid="6156" grpId="1" animBg="1"/>
      <p:bldP spid="6157" grpId="0" animBg="1"/>
      <p:bldP spid="6157" grpId="1" animBg="1"/>
      <p:bldP spid="6164" grpId="0"/>
      <p:bldP spid="6164"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83893" y="0"/>
            <a:ext cx="8598700" cy="5847755"/>
          </a:xfrm>
          <a:prstGeom prst="rect">
            <a:avLst/>
          </a:prstGeom>
          <a:noFill/>
        </p:spPr>
        <p:txBody>
          <a:bodyPr wrap="none" rtlCol="0">
            <a:spAutoFit/>
          </a:bodyPr>
          <a:lstStyle/>
          <a:p>
            <a:pPr algn="ctr"/>
            <a:r>
              <a:rPr lang="it-IT" sz="8000" b="1" dirty="0" smtClean="0">
                <a:solidFill>
                  <a:srgbClr val="0000CC"/>
                </a:solidFill>
              </a:rPr>
              <a:t>1.</a:t>
            </a:r>
          </a:p>
          <a:p>
            <a:pPr algn="ctr"/>
            <a:r>
              <a:rPr lang="it-IT" sz="5400" b="1" dirty="0" smtClean="0">
                <a:solidFill>
                  <a:srgbClr val="0000CC"/>
                </a:solidFill>
              </a:rPr>
              <a:t>GUASTO VALVOLARE</a:t>
            </a:r>
            <a:r>
              <a:rPr lang="it-IT" sz="4800" b="1" dirty="0" smtClean="0">
                <a:solidFill>
                  <a:srgbClr val="0000CC"/>
                </a:solidFill>
              </a:rPr>
              <a:t>:</a:t>
            </a:r>
          </a:p>
          <a:p>
            <a:pPr algn="ctr"/>
            <a:endParaRPr lang="it-IT" sz="4800" b="1" dirty="0" smtClean="0">
              <a:solidFill>
                <a:srgbClr val="0000CC"/>
              </a:solidFill>
            </a:endParaRPr>
          </a:p>
          <a:p>
            <a:pPr algn="ctr"/>
            <a:r>
              <a:rPr lang="it-IT" sz="4800" b="1" dirty="0" smtClean="0">
                <a:solidFill>
                  <a:srgbClr val="0000CC"/>
                </a:solidFill>
              </a:rPr>
              <a:t> </a:t>
            </a:r>
          </a:p>
          <a:p>
            <a:pPr algn="ctr"/>
            <a:r>
              <a:rPr lang="it-IT" sz="4800" b="1" dirty="0" smtClean="0">
                <a:solidFill>
                  <a:srgbClr val="0000CC"/>
                </a:solidFill>
              </a:rPr>
              <a:t>   condizione indispensabile, </a:t>
            </a:r>
          </a:p>
          <a:p>
            <a:pPr algn="ctr"/>
            <a:r>
              <a:rPr lang="it-IT" sz="4800" b="1" dirty="0" smtClean="0">
                <a:solidFill>
                  <a:srgbClr val="0000CC"/>
                </a:solidFill>
              </a:rPr>
              <a:t>ma non sufficiente</a:t>
            </a:r>
          </a:p>
          <a:p>
            <a:pPr algn="ctr"/>
            <a:r>
              <a:rPr lang="it-IT" sz="4800" b="1" dirty="0" smtClean="0">
                <a:solidFill>
                  <a:srgbClr val="0000CC"/>
                </a:solidFill>
              </a:rPr>
              <a:t>per creare reflusso</a:t>
            </a:r>
            <a:endParaRPr lang="it-IT" sz="4800" b="1" dirty="0">
              <a:solidFill>
                <a:srgbClr val="0000CC"/>
              </a:solidFill>
            </a:endParaRPr>
          </a:p>
        </p:txBody>
      </p:sp>
      <p:sp>
        <p:nvSpPr>
          <p:cNvPr id="3" name="CasellaDiTesto 2"/>
          <p:cNvSpPr txBox="1"/>
          <p:nvPr/>
        </p:nvSpPr>
        <p:spPr>
          <a:xfrm>
            <a:off x="0" y="6669360"/>
            <a:ext cx="636713"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4" name="CasellaDiTesto 3"/>
          <p:cNvSpPr txBox="1"/>
          <p:nvPr/>
        </p:nvSpPr>
        <p:spPr>
          <a:xfrm>
            <a:off x="1691680" y="2060848"/>
            <a:ext cx="184731" cy="369332"/>
          </a:xfrm>
          <a:prstGeom prst="rect">
            <a:avLst/>
          </a:prstGeom>
          <a:noFill/>
        </p:spPr>
        <p:txBody>
          <a:bodyPr wrap="none" rtlCol="0">
            <a:spAutoFit/>
          </a:bodyPr>
          <a:lstStyle/>
          <a:p>
            <a:endParaRPr lang="it-IT"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xit" presetSubtype="0" fill="hold" grpId="1" nodeType="after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776569" y="0"/>
            <a:ext cx="6877780" cy="3631763"/>
          </a:xfrm>
          <a:prstGeom prst="rect">
            <a:avLst/>
          </a:prstGeom>
          <a:noFill/>
        </p:spPr>
        <p:txBody>
          <a:bodyPr wrap="none" rtlCol="0">
            <a:spAutoFit/>
          </a:bodyPr>
          <a:lstStyle/>
          <a:p>
            <a:r>
              <a:rPr lang="it-IT" sz="8000" b="1" dirty="0" smtClean="0">
                <a:solidFill>
                  <a:srgbClr val="0000CC"/>
                </a:solidFill>
              </a:rPr>
              <a:t>2.</a:t>
            </a:r>
          </a:p>
          <a:p>
            <a:pPr algn="ctr"/>
            <a:r>
              <a:rPr lang="it-IT" sz="5400" b="1" dirty="0" smtClean="0">
                <a:solidFill>
                  <a:srgbClr val="0000CC"/>
                </a:solidFill>
              </a:rPr>
              <a:t>GRADIENTE  </a:t>
            </a:r>
            <a:r>
              <a:rPr lang="it-IT" sz="5400" b="1" dirty="0" err="1" smtClean="0">
                <a:solidFill>
                  <a:srgbClr val="0000CC"/>
                </a:solidFill>
              </a:rPr>
              <a:t>DI</a:t>
            </a:r>
            <a:r>
              <a:rPr lang="it-IT" sz="5400" b="1" dirty="0" smtClean="0">
                <a:solidFill>
                  <a:srgbClr val="0000CC"/>
                </a:solidFill>
              </a:rPr>
              <a:t> </a:t>
            </a:r>
          </a:p>
          <a:p>
            <a:pPr algn="ctr"/>
            <a:r>
              <a:rPr lang="it-IT" sz="5400" b="1" dirty="0" smtClean="0">
                <a:solidFill>
                  <a:srgbClr val="0000CC"/>
                </a:solidFill>
              </a:rPr>
              <a:t>PRESSIONE</a:t>
            </a:r>
            <a:r>
              <a:rPr lang="it-IT" sz="9600" b="1" dirty="0" smtClean="0">
                <a:solidFill>
                  <a:srgbClr val="0000CC"/>
                </a:solidFill>
              </a:rPr>
              <a:t> (</a:t>
            </a:r>
            <a:r>
              <a:rPr lang="el-GR" sz="9600" b="1" dirty="0" smtClean="0">
                <a:solidFill>
                  <a:srgbClr val="0000CC"/>
                </a:solidFill>
              </a:rPr>
              <a:t>Δ</a:t>
            </a:r>
            <a:r>
              <a:rPr lang="it-IT" sz="9600" b="1" dirty="0" smtClean="0">
                <a:solidFill>
                  <a:srgbClr val="0000CC"/>
                </a:solidFill>
              </a:rPr>
              <a:t>P)</a:t>
            </a:r>
          </a:p>
        </p:txBody>
      </p:sp>
      <p:sp>
        <p:nvSpPr>
          <p:cNvPr id="3" name="CasellaDiTesto 2"/>
          <p:cNvSpPr txBox="1"/>
          <p:nvPr/>
        </p:nvSpPr>
        <p:spPr>
          <a:xfrm>
            <a:off x="0" y="6669360"/>
            <a:ext cx="636713"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4" name="CasellaDiTesto 3"/>
          <p:cNvSpPr txBox="1"/>
          <p:nvPr/>
        </p:nvSpPr>
        <p:spPr>
          <a:xfrm>
            <a:off x="1691680" y="2060848"/>
            <a:ext cx="184731" cy="369332"/>
          </a:xfrm>
          <a:prstGeom prst="rect">
            <a:avLst/>
          </a:prstGeom>
          <a:noFill/>
        </p:spPr>
        <p:txBody>
          <a:bodyPr wrap="none" rtlCol="0">
            <a:spAutoFit/>
          </a:bodyPr>
          <a:lstStyle/>
          <a:p>
            <a:endParaRPr lang="it-IT" dirty="0"/>
          </a:p>
        </p:txBody>
      </p:sp>
      <p:sp>
        <p:nvSpPr>
          <p:cNvPr id="6" name="CasellaDiTesto 5"/>
          <p:cNvSpPr txBox="1"/>
          <p:nvPr/>
        </p:nvSpPr>
        <p:spPr>
          <a:xfrm>
            <a:off x="899592" y="4437112"/>
            <a:ext cx="3989105" cy="707886"/>
          </a:xfrm>
          <a:prstGeom prst="rect">
            <a:avLst/>
          </a:prstGeom>
          <a:noFill/>
        </p:spPr>
        <p:txBody>
          <a:bodyPr wrap="none" rtlCol="0">
            <a:spAutoFit/>
          </a:bodyPr>
          <a:lstStyle/>
          <a:p>
            <a:r>
              <a:rPr lang="it-IT" dirty="0" smtClean="0"/>
              <a:t>Se </a:t>
            </a:r>
            <a:r>
              <a:rPr lang="el-GR" dirty="0" smtClean="0"/>
              <a:t>Δ</a:t>
            </a:r>
            <a:r>
              <a:rPr lang="it-IT" dirty="0" smtClean="0"/>
              <a:t>P = </a:t>
            </a:r>
            <a:r>
              <a:rPr lang="it-IT" sz="4000" dirty="0" smtClean="0"/>
              <a:t>0  </a:t>
            </a:r>
            <a:r>
              <a:rPr lang="it-IT" dirty="0" smtClean="0"/>
              <a:t> non si verifica il reflusso</a:t>
            </a:r>
            <a:endParaRPr lang="it-IT"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xit" presetSubtype="0" fill="hold" grpId="1" nodeType="after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5894875">
            <a:off x="5851988" y="2931149"/>
            <a:ext cx="485795" cy="9676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4730012" flipV="1">
            <a:off x="5531010" y="2935886"/>
            <a:ext cx="484019" cy="98375"/>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20680" y="6459625"/>
            <a:ext cx="397768" cy="2411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3" name="Ovale 82"/>
          <p:cNvSpPr/>
          <p:nvPr/>
        </p:nvSpPr>
        <p:spPr>
          <a:xfrm>
            <a:off x="4427984" y="105273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652120" y="256490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5831632" y="0"/>
            <a:ext cx="3312368" cy="1661993"/>
          </a:xfrm>
          <a:prstGeom prst="rect">
            <a:avLst/>
          </a:prstGeom>
          <a:noFill/>
        </p:spPr>
        <p:txBody>
          <a:bodyPr wrap="square" rtlCol="0">
            <a:spAutoFit/>
          </a:bodyPr>
          <a:lstStyle/>
          <a:p>
            <a:r>
              <a:rPr lang="it-IT" sz="3200" b="1" dirty="0" smtClean="0">
                <a:solidFill>
                  <a:srgbClr val="FF0000"/>
                </a:solidFill>
              </a:rPr>
              <a:t>1.Guasto valvolare </a:t>
            </a:r>
            <a:r>
              <a:rPr lang="it-IT" sz="2000" b="1" dirty="0" smtClean="0">
                <a:solidFill>
                  <a:srgbClr val="FFFF00"/>
                </a:solidFill>
              </a:rPr>
              <a:t>(in uno dei due compartimenti)</a:t>
            </a:r>
            <a:endParaRPr lang="it-IT" sz="3200" b="1" dirty="0" smtClean="0">
              <a:solidFill>
                <a:srgbClr val="FFFF00"/>
              </a:solidFill>
            </a:endParaRPr>
          </a:p>
          <a:p>
            <a:endParaRPr lang="it-IT" dirty="0"/>
          </a:p>
        </p:txBody>
      </p:sp>
      <p:sp>
        <p:nvSpPr>
          <p:cNvPr id="90" name="CasellaDiTesto 89"/>
          <p:cNvSpPr txBox="1"/>
          <p:nvPr/>
        </p:nvSpPr>
        <p:spPr>
          <a:xfrm>
            <a:off x="683568" y="4946392"/>
            <a:ext cx="2664296" cy="1938992"/>
          </a:xfrm>
          <a:prstGeom prst="rect">
            <a:avLst/>
          </a:prstGeom>
          <a:noFill/>
        </p:spPr>
        <p:txBody>
          <a:bodyPr wrap="square" rtlCol="0">
            <a:spAutoFit/>
          </a:bodyPr>
          <a:lstStyle/>
          <a:p>
            <a:pPr algn="ctr"/>
            <a:r>
              <a:rPr lang="it-IT" sz="3200" b="1" dirty="0" smtClean="0">
                <a:solidFill>
                  <a:srgbClr val="0000CC"/>
                </a:solidFill>
              </a:rPr>
              <a:t>2.Gradientedi Pressione</a:t>
            </a:r>
          </a:p>
          <a:p>
            <a:pPr algn="ctr"/>
            <a:r>
              <a:rPr lang="it-IT" sz="2000" b="1" dirty="0" smtClean="0">
                <a:solidFill>
                  <a:srgbClr val="0000CC"/>
                </a:solidFill>
              </a:rPr>
              <a:t>tra </a:t>
            </a:r>
            <a:r>
              <a:rPr lang="it-IT" sz="2000" b="1" dirty="0" err="1" smtClean="0">
                <a:solidFill>
                  <a:srgbClr val="0000CC"/>
                </a:solidFill>
              </a:rPr>
              <a:t>p.fuga</a:t>
            </a:r>
            <a:r>
              <a:rPr lang="it-IT" sz="2000" b="1" dirty="0" smtClean="0">
                <a:solidFill>
                  <a:srgbClr val="0000CC"/>
                </a:solidFill>
              </a:rPr>
              <a:t> e </a:t>
            </a:r>
            <a:r>
              <a:rPr lang="it-IT" sz="2000" b="1" dirty="0" err="1" smtClean="0">
                <a:solidFill>
                  <a:srgbClr val="0000CC"/>
                </a:solidFill>
              </a:rPr>
              <a:t>p.rientro</a:t>
            </a:r>
            <a:endParaRPr lang="it-IT" sz="2000" b="1" dirty="0" smtClean="0">
              <a:solidFill>
                <a:srgbClr val="0000CC"/>
              </a:solidFill>
            </a:endParaRPr>
          </a:p>
          <a:p>
            <a:pPr algn="ctr"/>
            <a:r>
              <a:rPr lang="it-IT" sz="3200" b="1" dirty="0" smtClean="0">
                <a:solidFill>
                  <a:srgbClr val="0000CC"/>
                </a:solidFill>
              </a:rPr>
              <a:t>(</a:t>
            </a:r>
            <a:r>
              <a:rPr lang="it-IT" sz="3200" b="1" dirty="0" err="1" smtClean="0">
                <a:solidFill>
                  <a:srgbClr val="0000CC"/>
                </a:solidFill>
              </a:rPr>
              <a:t>=</a:t>
            </a:r>
            <a:r>
              <a:rPr lang="it-IT" sz="3600" b="1" dirty="0" err="1" smtClean="0">
                <a:solidFill>
                  <a:srgbClr val="0000CC"/>
                </a:solidFill>
                <a:latin typeface="Symbol" pitchFamily="18" charset="2"/>
              </a:rPr>
              <a:t>D</a:t>
            </a:r>
            <a:r>
              <a:rPr lang="it-IT" sz="3200" b="1" dirty="0" err="1" smtClean="0">
                <a:solidFill>
                  <a:srgbClr val="0000CC"/>
                </a:solidFill>
              </a:rPr>
              <a:t>P</a:t>
            </a:r>
            <a:r>
              <a:rPr lang="it-IT" sz="3200" b="1" dirty="0" smtClean="0">
                <a:solidFill>
                  <a:srgbClr val="0000CC"/>
                </a:solidFill>
              </a:rPr>
              <a:t>)</a:t>
            </a:r>
            <a:endParaRPr lang="it-IT" sz="3200" b="1" dirty="0">
              <a:solidFill>
                <a:srgbClr val="0000CC"/>
              </a:solidFill>
            </a:endParaRPr>
          </a:p>
        </p:txBody>
      </p:sp>
      <p:sp>
        <p:nvSpPr>
          <p:cNvPr id="91" name="Ovale 90"/>
          <p:cNvSpPr/>
          <p:nvPr/>
        </p:nvSpPr>
        <p:spPr>
          <a:xfrm>
            <a:off x="4788024" y="5517232"/>
            <a:ext cx="914400" cy="914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a:off x="3635896" y="692696"/>
            <a:ext cx="914400" cy="914400"/>
          </a:xfrm>
          <a:prstGeom prst="ellipse">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CasellaDiTesto 92"/>
          <p:cNvSpPr txBox="1"/>
          <p:nvPr/>
        </p:nvSpPr>
        <p:spPr>
          <a:xfrm>
            <a:off x="3635896" y="692696"/>
            <a:ext cx="918841" cy="830997"/>
          </a:xfrm>
          <a:prstGeom prst="rect">
            <a:avLst/>
          </a:prstGeom>
          <a:noFill/>
        </p:spPr>
        <p:txBody>
          <a:bodyPr wrap="none" rtlCol="0">
            <a:spAutoFit/>
          </a:bodyPr>
          <a:lstStyle/>
          <a:p>
            <a:r>
              <a:rPr lang="it-IT" sz="4800" b="1" dirty="0" err="1" smtClean="0">
                <a:solidFill>
                  <a:srgbClr val="FF0000"/>
                </a:solidFill>
              </a:rPr>
              <a:t>P+</a:t>
            </a:r>
            <a:endParaRPr lang="it-IT" sz="4800" b="1" dirty="0">
              <a:solidFill>
                <a:srgbClr val="FF0000"/>
              </a:solidFill>
            </a:endParaRPr>
          </a:p>
        </p:txBody>
      </p:sp>
      <p:sp>
        <p:nvSpPr>
          <p:cNvPr id="94" name="CasellaDiTesto 93"/>
          <p:cNvSpPr txBox="1"/>
          <p:nvPr/>
        </p:nvSpPr>
        <p:spPr>
          <a:xfrm>
            <a:off x="4860032" y="5589240"/>
            <a:ext cx="744114" cy="769441"/>
          </a:xfrm>
          <a:prstGeom prst="rect">
            <a:avLst/>
          </a:prstGeom>
          <a:noFill/>
        </p:spPr>
        <p:txBody>
          <a:bodyPr wrap="none" rtlCol="0">
            <a:spAutoFit/>
          </a:bodyPr>
          <a:lstStyle/>
          <a:p>
            <a:r>
              <a:rPr lang="it-IT" sz="4400" b="1" dirty="0" smtClean="0">
                <a:solidFill>
                  <a:srgbClr val="FF0000"/>
                </a:solidFill>
              </a:rPr>
              <a:t>P-</a:t>
            </a:r>
            <a:endParaRPr lang="it-IT" sz="4400" b="1" dirty="0">
              <a:solidFill>
                <a:srgbClr val="FF0000"/>
              </a:solidFill>
            </a:endParaRPr>
          </a:p>
        </p:txBody>
      </p:sp>
      <p:sp>
        <p:nvSpPr>
          <p:cNvPr id="82" name="CasellaDiTesto 81"/>
          <p:cNvSpPr txBox="1"/>
          <p:nvPr/>
        </p:nvSpPr>
        <p:spPr>
          <a:xfrm>
            <a:off x="539552" y="6525344"/>
            <a:ext cx="2363147" cy="369332"/>
          </a:xfrm>
          <a:prstGeom prst="rect">
            <a:avLst/>
          </a:prstGeom>
          <a:noFill/>
        </p:spPr>
        <p:txBody>
          <a:bodyPr wrap="none" rtlCol="0">
            <a:spAutoFit/>
          </a:bodyPr>
          <a:lstStyle/>
          <a:p>
            <a:r>
              <a:rPr lang="it-IT" dirty="0" err="1" smtClean="0"/>
              <a:t>…………………………………</a:t>
            </a:r>
            <a:endParaRPr lang="it-IT" dirty="0"/>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 -4.07407E-6 L 0.00573 -0.67453 " pathEditMode="relative" rAng="0" ptsTypes="AA">
                                      <p:cBhvr>
                                        <p:cTn id="32" dur="2000" fill="hold"/>
                                        <p:tgtEl>
                                          <p:spTgt spid="68"/>
                                        </p:tgtEl>
                                        <p:attrNameLst>
                                          <p:attrName>ppt_x</p:attrName>
                                          <p:attrName>ppt_y</p:attrName>
                                        </p:attrNameLst>
                                      </p:cBhvr>
                                      <p:rCtr x="3" y="-337"/>
                                    </p:animMotion>
                                  </p:childTnLst>
                                </p:cTn>
                              </p:par>
                              <p:par>
                                <p:cTn id="33" presetID="64" presetClass="path" presetSubtype="0" accel="50000" decel="50000" fill="hold" grpId="1" nodeType="withEffect">
                                  <p:stCondLst>
                                    <p:cond delay="0"/>
                                  </p:stCondLst>
                                  <p:childTnLst>
                                    <p:animMotion origin="layout" path="M -0.01754 -0.02361 L -0.02153 -0.72176 " pathEditMode="relative" rAng="0" ptsTypes="AA">
                                      <p:cBhvr>
                                        <p:cTn id="34" dur="2000" fill="hold"/>
                                        <p:tgtEl>
                                          <p:spTgt spid="63"/>
                                        </p:tgtEl>
                                        <p:attrNameLst>
                                          <p:attrName>ppt_x</p:attrName>
                                          <p:attrName>ppt_y</p:attrName>
                                        </p:attrNameLst>
                                      </p:cBhvr>
                                      <p:rCtr x="-2" y="-34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2.22222E-6 3.7037E-7 L 0.01076 -0.61366 L 0.01076 -0.59144 " pathEditMode="relative" rAng="0" ptsTypes="AAA">
                                      <p:cBhvr>
                                        <p:cTn id="47" dur="2000" fill="hold"/>
                                        <p:tgtEl>
                                          <p:spTgt spid="62"/>
                                        </p:tgtEl>
                                        <p:attrNameLst>
                                          <p:attrName>ppt_x</p:attrName>
                                          <p:attrName>ppt_y</p:attrName>
                                        </p:attrNameLst>
                                      </p:cBhvr>
                                      <p:rCtr x="5" y="-307"/>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3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3000" fill="hold"/>
                                        <p:tgtEl>
                                          <p:spTgt spid="67"/>
                                        </p:tgtEl>
                                        <p:attrNameLst>
                                          <p:attrName>ppt_x</p:attrName>
                                          <p:attrName>ppt_y</p:attrName>
                                        </p:attrNameLst>
                                      </p:cBhvr>
                                      <p:rCtr x="-95" y="-130"/>
                                    </p:animMotion>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ntr" presetSubtype="0"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3000"/>
                                        <p:tgtEl>
                                          <p:spTgt spid="2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3000"/>
                                        <p:tgtEl>
                                          <p:spTgt spid="27"/>
                                        </p:tgtEl>
                                      </p:cBhvr>
                                    </p:animEffect>
                                  </p:childTnLst>
                                </p:cTn>
                              </p:par>
                              <p:par>
                                <p:cTn id="156" presetID="35" presetClass="path" presetSubtype="0" accel="50000" decel="50000" fill="hold" grpId="1" nodeType="withEffect">
                                  <p:stCondLst>
                                    <p:cond delay="0"/>
                                  </p:stCondLst>
                                  <p:childTnLst>
                                    <p:animMotion origin="layout" path="M 0.10417 0 L -0.0875 0 " pathEditMode="relative" rAng="0" ptsTypes="AA">
                                      <p:cBhvr>
                                        <p:cTn id="157" dur="3000" fill="hold"/>
                                        <p:tgtEl>
                                          <p:spTgt spid="27"/>
                                        </p:tgtEl>
                                        <p:attrNameLst>
                                          <p:attrName>ppt_x</p:attrName>
                                          <p:attrName>ppt_y</p:attrName>
                                        </p:attrNameLst>
                                      </p:cBhvr>
                                      <p:rCtr x="-96" y="0"/>
                                    </p:animMotion>
                                  </p:childTnLst>
                                </p:cTn>
                              </p:par>
                              <p:par>
                                <p:cTn id="158" presetID="35" presetClass="path" presetSubtype="0" accel="50000" decel="50000" fill="hold" grpId="1" nodeType="withEffect">
                                  <p:stCondLst>
                                    <p:cond delay="0"/>
                                  </p:stCondLst>
                                  <p:childTnLst>
                                    <p:animMotion origin="layout" path="M -1.11111E-6 2.48844E-6 L -0.175 0.00162 " pathEditMode="relative" rAng="0" ptsTypes="AA">
                                      <p:cBhvr>
                                        <p:cTn id="159" dur="3000" fill="hold"/>
                                        <p:tgtEl>
                                          <p:spTgt spid="29"/>
                                        </p:tgtEl>
                                        <p:attrNameLst>
                                          <p:attrName>ppt_x</p:attrName>
                                          <p:attrName>ppt_y</p:attrName>
                                        </p:attrNameLst>
                                      </p:cBhvr>
                                      <p:rCtr x="-87" y="1"/>
                                    </p:animMotion>
                                  </p:childTnLst>
                                </p:cTn>
                              </p:par>
                              <p:par>
                                <p:cTn id="160" presetID="10" presetClass="exit" presetSubtype="0" fill="hold" grpId="0" nodeType="withEffect">
                                  <p:stCondLst>
                                    <p:cond delay="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51"/>
                                        </p:tgtEl>
                                      </p:cBhvr>
                                    </p:animEffect>
                                    <p:set>
                                      <p:cBhvr>
                                        <p:cTn id="165" dur="1" fill="hold">
                                          <p:stCondLst>
                                            <p:cond delay="1999"/>
                                          </p:stCondLst>
                                        </p:cTn>
                                        <p:tgtEl>
                                          <p:spTgt spid="5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20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2000"/>
                                        <p:tgtEl>
                                          <p:spTgt spid="77"/>
                                        </p:tgtEl>
                                      </p:cBhvr>
                                    </p:animEffect>
                                  </p:childTnLst>
                                </p:cTn>
                              </p:par>
                              <p:par>
                                <p:cTn id="172" presetID="10" presetClass="exit" presetSubtype="0" fill="hold" grpId="1" nodeType="withEffect">
                                  <p:stCondLst>
                                    <p:cond delay="0"/>
                                  </p:stCondLst>
                                  <p:childTnLst>
                                    <p:animEffect transition="out" filter="fade">
                                      <p:cBhvr>
                                        <p:cTn id="173" dur="3000"/>
                                        <p:tgtEl>
                                          <p:spTgt spid="38"/>
                                        </p:tgtEl>
                                      </p:cBhvr>
                                    </p:animEffect>
                                    <p:set>
                                      <p:cBhvr>
                                        <p:cTn id="174" dur="1" fill="hold">
                                          <p:stCondLst>
                                            <p:cond delay="2999"/>
                                          </p:stCondLst>
                                        </p:cTn>
                                        <p:tgtEl>
                                          <p:spTgt spid="3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3000"/>
                                        <p:tgtEl>
                                          <p:spTgt spid="37"/>
                                        </p:tgtEl>
                                      </p:cBhvr>
                                    </p:animEffect>
                                    <p:set>
                                      <p:cBhvr>
                                        <p:cTn id="177" dur="1" fill="hold">
                                          <p:stCondLst>
                                            <p:cond delay="2999"/>
                                          </p:stCondLst>
                                        </p:cTn>
                                        <p:tgtEl>
                                          <p:spTgt spid="37"/>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3000"/>
                                        <p:tgtEl>
                                          <p:spTgt spid="4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fade">
                                      <p:cBhvr>
                                        <p:cTn id="183" dur="2000"/>
                                        <p:tgtEl>
                                          <p:spTgt spid="44"/>
                                        </p:tgtEl>
                                      </p:cBhvr>
                                    </p:animEffect>
                                  </p:childTnLst>
                                </p:cTn>
                              </p:par>
                              <p:par>
                                <p:cTn id="184" presetID="10" presetClass="exit" presetSubtype="0" fill="hold" grpId="1" nodeType="withEffect">
                                  <p:stCondLst>
                                    <p:cond delay="0"/>
                                  </p:stCondLst>
                                  <p:childTnLst>
                                    <p:animEffect transition="out" filter="fade">
                                      <p:cBhvr>
                                        <p:cTn id="185" dur="3000"/>
                                        <p:tgtEl>
                                          <p:spTgt spid="35"/>
                                        </p:tgtEl>
                                      </p:cBhvr>
                                    </p:animEffect>
                                    <p:set>
                                      <p:cBhvr>
                                        <p:cTn id="186" dur="1" fill="hold">
                                          <p:stCondLst>
                                            <p:cond delay="2999"/>
                                          </p:stCondLst>
                                        </p:cTn>
                                        <p:tgtEl>
                                          <p:spTgt spid="3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0"/>
                                        <p:tgtEl>
                                          <p:spTgt spid="43"/>
                                        </p:tgtEl>
                                      </p:cBhvr>
                                    </p:animEffect>
                                    <p:set>
                                      <p:cBhvr>
                                        <p:cTn id="189" dur="1" fill="hold">
                                          <p:stCondLst>
                                            <p:cond delay="2999"/>
                                          </p:stCondLst>
                                        </p:cTn>
                                        <p:tgtEl>
                                          <p:spTgt spid="43"/>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3000"/>
                                        <p:tgtEl>
                                          <p:spTgt spid="4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3000"/>
                                        <p:tgtEl>
                                          <p:spTgt spid="39"/>
                                        </p:tgtEl>
                                      </p:cBhvr>
                                    </p:animEffect>
                                  </p:childTnLst>
                                </p:cTn>
                              </p:par>
                              <p:par>
                                <p:cTn id="196" presetID="10" presetClass="entr" presetSubtype="0" fill="hold"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3000"/>
                                        <p:tgtEl>
                                          <p:spTgt spid="44"/>
                                        </p:tgtEl>
                                      </p:cBhvr>
                                    </p:animEffect>
                                  </p:childTnLst>
                                </p:cTn>
                              </p:par>
                              <p:par>
                                <p:cTn id="199" presetID="10"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3000"/>
                                        <p:tgtEl>
                                          <p:spTgt spid="45"/>
                                        </p:tgtEl>
                                      </p:cBhvr>
                                    </p:animEffect>
                                  </p:childTnLst>
                                </p:cTn>
                              </p:par>
                              <p:par>
                                <p:cTn id="202" presetID="10" presetClass="exit" presetSubtype="0" fill="hold" nodeType="withEffect">
                                  <p:stCondLst>
                                    <p:cond delay="0"/>
                                  </p:stCondLst>
                                  <p:childTnLst>
                                    <p:animEffect transition="out" filter="fade">
                                      <p:cBhvr>
                                        <p:cTn id="203" dur="3000"/>
                                        <p:tgtEl>
                                          <p:spTgt spid="61"/>
                                        </p:tgtEl>
                                      </p:cBhvr>
                                    </p:animEffect>
                                    <p:set>
                                      <p:cBhvr>
                                        <p:cTn id="204" dur="1" fill="hold">
                                          <p:stCondLst>
                                            <p:cond delay="2999"/>
                                          </p:stCondLst>
                                        </p:cTn>
                                        <p:tgtEl>
                                          <p:spTgt spid="61"/>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3000"/>
                                        <p:tgtEl>
                                          <p:spTgt spid="59"/>
                                        </p:tgtEl>
                                      </p:cBhvr>
                                    </p:animEffect>
                                    <p:set>
                                      <p:cBhvr>
                                        <p:cTn id="207" dur="1" fill="hold">
                                          <p:stCondLst>
                                            <p:cond delay="2999"/>
                                          </p:stCondLst>
                                        </p:cTn>
                                        <p:tgtEl>
                                          <p:spTgt spid="59"/>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3000"/>
                                        <p:tgtEl>
                                          <p:spTgt spid="10"/>
                                        </p:tgtEl>
                                      </p:cBhvr>
                                    </p:animEffect>
                                    <p:set>
                                      <p:cBhvr>
                                        <p:cTn id="210" dur="1" fill="hold">
                                          <p:stCondLst>
                                            <p:cond delay="2999"/>
                                          </p:stCondLst>
                                        </p:cTn>
                                        <p:tgtEl>
                                          <p:spTgt spid="10"/>
                                        </p:tgtEl>
                                        <p:attrNameLst>
                                          <p:attrName>style.visibility</p:attrName>
                                        </p:attrNameLst>
                                      </p:cBhvr>
                                      <p:to>
                                        <p:strVal val="hidden"/>
                                      </p:to>
                                    </p:set>
                                  </p:childTnLst>
                                </p:cTn>
                              </p:par>
                              <p:par>
                                <p:cTn id="211" presetID="22" presetClass="entr" presetSubtype="1" fill="hold" nodeType="withEffect">
                                  <p:stCondLst>
                                    <p:cond delay="0"/>
                                  </p:stCondLst>
                                  <p:childTnLst>
                                    <p:set>
                                      <p:cBhvr>
                                        <p:cTn id="212" dur="1" fill="hold">
                                          <p:stCondLst>
                                            <p:cond delay="0"/>
                                          </p:stCondLst>
                                        </p:cTn>
                                        <p:tgtEl>
                                          <p:spTgt spid="33"/>
                                        </p:tgtEl>
                                        <p:attrNameLst>
                                          <p:attrName>style.visibility</p:attrName>
                                        </p:attrNameLst>
                                      </p:cBhvr>
                                      <p:to>
                                        <p:strVal val="visible"/>
                                      </p:to>
                                    </p:set>
                                    <p:animEffect transition="in" filter="wipe(up)">
                                      <p:cBhvr>
                                        <p:cTn id="213" dur="2000"/>
                                        <p:tgtEl>
                                          <p:spTgt spid="33"/>
                                        </p:tgtEl>
                                      </p:cBhvr>
                                    </p:animEffect>
                                  </p:childTnLst>
                                </p:cTn>
                              </p:par>
                              <p:par>
                                <p:cTn id="214" presetID="22" presetClass="entr" presetSubtype="4" fill="hold" nodeType="with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wipe(down)">
                                      <p:cBhvr>
                                        <p:cTn id="216" dur="1000"/>
                                        <p:tgtEl>
                                          <p:spTgt spid="31"/>
                                        </p:tgtEl>
                                      </p:cBhvr>
                                    </p:animEffect>
                                  </p:childTnLst>
                                </p:cTn>
                              </p:par>
                              <p:par>
                                <p:cTn id="217" presetID="22" presetClass="entr" presetSubtype="4" fill="hold" nodeType="withEffect">
                                  <p:stCondLst>
                                    <p:cond delay="0"/>
                                  </p:stCondLst>
                                  <p:childTnLst>
                                    <p:set>
                                      <p:cBhvr>
                                        <p:cTn id="218" dur="1" fill="hold">
                                          <p:stCondLst>
                                            <p:cond delay="0"/>
                                          </p:stCondLst>
                                        </p:cTn>
                                        <p:tgtEl>
                                          <p:spTgt spid="30"/>
                                        </p:tgtEl>
                                        <p:attrNameLst>
                                          <p:attrName>style.visibility</p:attrName>
                                        </p:attrNameLst>
                                      </p:cBhvr>
                                      <p:to>
                                        <p:strVal val="visible"/>
                                      </p:to>
                                    </p:set>
                                    <p:animEffect transition="in" filter="wipe(down)">
                                      <p:cBhvr>
                                        <p:cTn id="219" dur="2000"/>
                                        <p:tgtEl>
                                          <p:spTgt spid="30"/>
                                        </p:tgtEl>
                                      </p:cBhvr>
                                    </p:animEffect>
                                  </p:childTnLst>
                                </p:cTn>
                              </p:par>
                              <p:par>
                                <p:cTn id="220" presetID="22" presetClass="entr" presetSubtype="1" fill="hold" nodeType="with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up)">
                                      <p:cBhvr>
                                        <p:cTn id="222" dur="2000"/>
                                        <p:tgtEl>
                                          <p:spTgt spid="32"/>
                                        </p:tgtEl>
                                      </p:cBhvr>
                                    </p:animEffect>
                                  </p:childTnLst>
                                </p:cTn>
                              </p:par>
                              <p:par>
                                <p:cTn id="223" presetID="10" presetClass="entr" presetSubtype="0" fill="hold" nodeType="withEffect">
                                  <p:stCondLst>
                                    <p:cond delay="0"/>
                                  </p:stCondLst>
                                  <p:childTnLst>
                                    <p:set>
                                      <p:cBhvr>
                                        <p:cTn id="224" dur="1" fill="hold">
                                          <p:stCondLst>
                                            <p:cond delay="0"/>
                                          </p:stCondLst>
                                        </p:cTn>
                                        <p:tgtEl>
                                          <p:spTgt spid="38"/>
                                        </p:tgtEl>
                                        <p:attrNameLst>
                                          <p:attrName>style.visibility</p:attrName>
                                        </p:attrNameLst>
                                      </p:cBhvr>
                                      <p:to>
                                        <p:strVal val="visible"/>
                                      </p:to>
                                    </p:set>
                                    <p:animEffect transition="in" filter="fade">
                                      <p:cBhvr>
                                        <p:cTn id="225" dur="3000"/>
                                        <p:tgtEl>
                                          <p:spTgt spid="38"/>
                                        </p:tgtEl>
                                      </p:cBhvr>
                                    </p:animEffect>
                                  </p:childTnLst>
                                </p:cTn>
                              </p:par>
                              <p:par>
                                <p:cTn id="226" presetID="10" presetClass="entr" presetSubtype="0" fill="hold" nodeType="with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fade">
                                      <p:cBhvr>
                                        <p:cTn id="228" dur="3000"/>
                                        <p:tgtEl>
                                          <p:spTgt spid="37"/>
                                        </p:tgtEl>
                                      </p:cBhvr>
                                    </p:animEffect>
                                  </p:childTnLst>
                                </p:cTn>
                              </p:par>
                              <p:par>
                                <p:cTn id="229" presetID="10" presetClass="entr" presetSubtype="0" fill="hold" nodeType="with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fade">
                                      <p:cBhvr>
                                        <p:cTn id="231" dur="3000"/>
                                        <p:tgtEl>
                                          <p:spTgt spid="43"/>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90"/>
                                        </p:tgtEl>
                                        <p:attrNameLst>
                                          <p:attrName>style.visibility</p:attrName>
                                        </p:attrNameLst>
                                      </p:cBhvr>
                                      <p:to>
                                        <p:strVal val="visible"/>
                                      </p:to>
                                    </p:set>
                                    <p:animEffect transition="in" filter="fade">
                                      <p:cBhvr>
                                        <p:cTn id="234" dur="2000"/>
                                        <p:tgtEl>
                                          <p:spTgt spid="90"/>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93">
                                            <p:txEl>
                                              <p:pRg st="0" end="0"/>
                                            </p:txEl>
                                          </p:spTgt>
                                        </p:tgtEl>
                                        <p:attrNameLst>
                                          <p:attrName>style.visibility</p:attrName>
                                        </p:attrNameLst>
                                      </p:cBhvr>
                                      <p:to>
                                        <p:strVal val="visible"/>
                                      </p:to>
                                    </p:set>
                                    <p:animEffect transition="in" filter="fade">
                                      <p:cBhvr>
                                        <p:cTn id="237" dur="2000"/>
                                        <p:tgtEl>
                                          <p:spTgt spid="93">
                                            <p:txEl>
                                              <p:pRg st="0" end="0"/>
                                            </p:txEl>
                                          </p:spTgt>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92"/>
                                        </p:tgtEl>
                                        <p:attrNameLst>
                                          <p:attrName>style.visibility</p:attrName>
                                        </p:attrNameLst>
                                      </p:cBhvr>
                                      <p:to>
                                        <p:strVal val="visible"/>
                                      </p:to>
                                    </p:set>
                                    <p:animEffect transition="in" filter="fade">
                                      <p:cBhvr>
                                        <p:cTn id="240" dur="2000"/>
                                        <p:tgtEl>
                                          <p:spTgt spid="92"/>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94">
                                            <p:txEl>
                                              <p:pRg st="0" end="0"/>
                                            </p:txEl>
                                          </p:spTgt>
                                        </p:tgtEl>
                                        <p:attrNameLst>
                                          <p:attrName>style.visibility</p:attrName>
                                        </p:attrNameLst>
                                      </p:cBhvr>
                                      <p:to>
                                        <p:strVal val="visible"/>
                                      </p:to>
                                    </p:set>
                                    <p:animEffect transition="in" filter="fade">
                                      <p:cBhvr>
                                        <p:cTn id="243" dur="2000"/>
                                        <p:tgtEl>
                                          <p:spTgt spid="94">
                                            <p:txEl>
                                              <p:pRg st="0" end="0"/>
                                            </p:txEl>
                                          </p:spTgt>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91"/>
                                        </p:tgtEl>
                                        <p:attrNameLst>
                                          <p:attrName>style.visibility</p:attrName>
                                        </p:attrNameLst>
                                      </p:cBhvr>
                                      <p:to>
                                        <p:strVal val="visible"/>
                                      </p:to>
                                    </p:set>
                                    <p:animEffect transition="in" filter="fade">
                                      <p:cBhvr>
                                        <p:cTn id="246" dur="2000"/>
                                        <p:tgtEl>
                                          <p:spTgt spid="91"/>
                                        </p:tgtEl>
                                      </p:cBhvr>
                                    </p:animEffect>
                                  </p:childTnLst>
                                </p:cTn>
                              </p:par>
                            </p:childTnLst>
                          </p:cTn>
                        </p:par>
                        <p:par>
                          <p:cTn id="247" fill="hold">
                            <p:stCondLst>
                              <p:cond delay="6000"/>
                            </p:stCondLst>
                            <p:childTnLst>
                              <p:par>
                                <p:cTn id="248" presetID="27" presetClass="entr" presetSubtype="0" fill="hold" grpId="0" nodeType="afterEffect">
                                  <p:stCondLst>
                                    <p:cond delay="0"/>
                                  </p:stCondLst>
                                  <p:iterate type="lt">
                                    <p:tmPct val="50000"/>
                                  </p:iterate>
                                  <p:childTnLst>
                                    <p:set>
                                      <p:cBhvr>
                                        <p:cTn id="249" dur="1" fill="hold">
                                          <p:stCondLst>
                                            <p:cond delay="0"/>
                                          </p:stCondLst>
                                        </p:cTn>
                                        <p:tgtEl>
                                          <p:spTgt spid="82"/>
                                        </p:tgtEl>
                                        <p:attrNameLst>
                                          <p:attrName>style.visibility</p:attrName>
                                        </p:attrNameLst>
                                      </p:cBhvr>
                                      <p:to>
                                        <p:strVal val="visible"/>
                                      </p:to>
                                    </p:set>
                                    <p:anim calcmode="discrete" valueType="clr">
                                      <p:cBhvr override="childStyle">
                                        <p:cTn id="250" dur="3000"/>
                                        <p:tgtEl>
                                          <p:spTgt spid="82"/>
                                        </p:tgtEl>
                                        <p:attrNameLst>
                                          <p:attrName>style.color</p:attrName>
                                        </p:attrNameLst>
                                      </p:cBhvr>
                                      <p:tavLst>
                                        <p:tav tm="0">
                                          <p:val>
                                            <p:clrVal>
                                              <a:schemeClr val="accent2"/>
                                            </p:clrVal>
                                          </p:val>
                                        </p:tav>
                                        <p:tav tm="50000">
                                          <p:val>
                                            <p:clrVal>
                                              <a:schemeClr val="hlink"/>
                                            </p:clrVal>
                                          </p:val>
                                        </p:tav>
                                      </p:tavLst>
                                    </p:anim>
                                    <p:anim calcmode="discrete" valueType="clr">
                                      <p:cBhvr>
                                        <p:cTn id="251" dur="3000"/>
                                        <p:tgtEl>
                                          <p:spTgt spid="82"/>
                                        </p:tgtEl>
                                        <p:attrNameLst>
                                          <p:attrName>fillcolor</p:attrName>
                                        </p:attrNameLst>
                                      </p:cBhvr>
                                      <p:tavLst>
                                        <p:tav tm="0">
                                          <p:val>
                                            <p:clrVal>
                                              <a:schemeClr val="accent2"/>
                                            </p:clrVal>
                                          </p:val>
                                        </p:tav>
                                        <p:tav tm="50000">
                                          <p:val>
                                            <p:clrVal>
                                              <a:schemeClr val="hlink"/>
                                            </p:clrVal>
                                          </p:val>
                                        </p:tav>
                                      </p:tavLst>
                                    </p:anim>
                                    <p:set>
                                      <p:cBhvr>
                                        <p:cTn id="252" dur="3000"/>
                                        <p:tgtEl>
                                          <p:spTgt spid="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90" grpId="0"/>
      <p:bldP spid="91" grpId="0" animBg="1"/>
      <p:bldP spid="92" grpId="0" animBg="1"/>
      <p:bldP spid="93" grpId="0" build="allAtOnce"/>
      <p:bldP spid="94" grpId="0" build="allAtOnce"/>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5894875">
            <a:off x="5851988" y="2931149"/>
            <a:ext cx="485795" cy="9676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4730012" flipV="1">
            <a:off x="5531010" y="2935886"/>
            <a:ext cx="484019" cy="98375"/>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20680" y="6459625"/>
            <a:ext cx="397768" cy="2411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3" name="Ovale 82"/>
          <p:cNvSpPr/>
          <p:nvPr/>
        </p:nvSpPr>
        <p:spPr>
          <a:xfrm>
            <a:off x="4427984" y="105273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652120" y="256490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5831632" y="0"/>
            <a:ext cx="3312368" cy="1661993"/>
          </a:xfrm>
          <a:prstGeom prst="rect">
            <a:avLst/>
          </a:prstGeom>
          <a:noFill/>
        </p:spPr>
        <p:txBody>
          <a:bodyPr wrap="square" rtlCol="0">
            <a:spAutoFit/>
          </a:bodyPr>
          <a:lstStyle/>
          <a:p>
            <a:r>
              <a:rPr lang="it-IT" sz="3200" b="1" dirty="0" smtClean="0">
                <a:solidFill>
                  <a:srgbClr val="FF0000"/>
                </a:solidFill>
              </a:rPr>
              <a:t>1.Guasto valvolare </a:t>
            </a:r>
            <a:r>
              <a:rPr lang="it-IT" sz="2000" b="1" dirty="0" smtClean="0">
                <a:solidFill>
                  <a:srgbClr val="FFFF00"/>
                </a:solidFill>
              </a:rPr>
              <a:t>(in uno dei due compartimenti)</a:t>
            </a:r>
            <a:endParaRPr lang="it-IT" sz="3200" b="1" dirty="0" smtClean="0">
              <a:solidFill>
                <a:srgbClr val="FFFF00"/>
              </a:solidFill>
            </a:endParaRPr>
          </a:p>
          <a:p>
            <a:endParaRPr lang="it-IT" dirty="0"/>
          </a:p>
        </p:txBody>
      </p:sp>
      <p:sp>
        <p:nvSpPr>
          <p:cNvPr id="90" name="CasellaDiTesto 89"/>
          <p:cNvSpPr txBox="1"/>
          <p:nvPr/>
        </p:nvSpPr>
        <p:spPr>
          <a:xfrm>
            <a:off x="683568" y="4946392"/>
            <a:ext cx="2664296" cy="1938992"/>
          </a:xfrm>
          <a:prstGeom prst="rect">
            <a:avLst/>
          </a:prstGeom>
          <a:noFill/>
        </p:spPr>
        <p:txBody>
          <a:bodyPr wrap="square" rtlCol="0">
            <a:spAutoFit/>
          </a:bodyPr>
          <a:lstStyle/>
          <a:p>
            <a:pPr algn="ctr"/>
            <a:r>
              <a:rPr lang="it-IT" sz="3200" b="1" dirty="0" smtClean="0">
                <a:solidFill>
                  <a:srgbClr val="0000CC"/>
                </a:solidFill>
              </a:rPr>
              <a:t>2.Gradientedi Pressione</a:t>
            </a:r>
          </a:p>
          <a:p>
            <a:pPr algn="ctr"/>
            <a:r>
              <a:rPr lang="it-IT" sz="2000" b="1" dirty="0" smtClean="0">
                <a:solidFill>
                  <a:srgbClr val="0000CC"/>
                </a:solidFill>
              </a:rPr>
              <a:t>tra </a:t>
            </a:r>
            <a:r>
              <a:rPr lang="it-IT" sz="2000" b="1" dirty="0" err="1" smtClean="0">
                <a:solidFill>
                  <a:srgbClr val="0000CC"/>
                </a:solidFill>
              </a:rPr>
              <a:t>p.fuga</a:t>
            </a:r>
            <a:r>
              <a:rPr lang="it-IT" sz="2000" b="1" dirty="0" smtClean="0">
                <a:solidFill>
                  <a:srgbClr val="0000CC"/>
                </a:solidFill>
              </a:rPr>
              <a:t> e </a:t>
            </a:r>
            <a:r>
              <a:rPr lang="it-IT" sz="2000" b="1" dirty="0" err="1" smtClean="0">
                <a:solidFill>
                  <a:srgbClr val="0000CC"/>
                </a:solidFill>
              </a:rPr>
              <a:t>p.rientro</a:t>
            </a:r>
            <a:endParaRPr lang="it-IT" sz="2000" b="1" dirty="0" smtClean="0">
              <a:solidFill>
                <a:srgbClr val="0000CC"/>
              </a:solidFill>
            </a:endParaRPr>
          </a:p>
          <a:p>
            <a:pPr algn="ctr"/>
            <a:r>
              <a:rPr lang="it-IT" sz="3200" b="1" dirty="0" smtClean="0">
                <a:solidFill>
                  <a:srgbClr val="0000CC"/>
                </a:solidFill>
              </a:rPr>
              <a:t>(</a:t>
            </a:r>
            <a:r>
              <a:rPr lang="it-IT" sz="3200" b="1" dirty="0" err="1" smtClean="0">
                <a:solidFill>
                  <a:srgbClr val="0000CC"/>
                </a:solidFill>
              </a:rPr>
              <a:t>=</a:t>
            </a:r>
            <a:r>
              <a:rPr lang="it-IT" sz="3600" b="1" dirty="0" err="1" smtClean="0">
                <a:solidFill>
                  <a:srgbClr val="0000CC"/>
                </a:solidFill>
                <a:latin typeface="Symbol" pitchFamily="18" charset="2"/>
              </a:rPr>
              <a:t>D</a:t>
            </a:r>
            <a:r>
              <a:rPr lang="it-IT" sz="3200" b="1" dirty="0" err="1" smtClean="0">
                <a:solidFill>
                  <a:srgbClr val="0000CC"/>
                </a:solidFill>
              </a:rPr>
              <a:t>P</a:t>
            </a:r>
            <a:r>
              <a:rPr lang="it-IT" sz="3200" b="1" dirty="0" smtClean="0">
                <a:solidFill>
                  <a:srgbClr val="0000CC"/>
                </a:solidFill>
              </a:rPr>
              <a:t>)</a:t>
            </a:r>
            <a:endParaRPr lang="it-IT" sz="3200" b="1" dirty="0">
              <a:solidFill>
                <a:srgbClr val="0000CC"/>
              </a:solidFill>
            </a:endParaRPr>
          </a:p>
        </p:txBody>
      </p:sp>
      <p:sp>
        <p:nvSpPr>
          <p:cNvPr id="91" name="Ovale 90"/>
          <p:cNvSpPr/>
          <p:nvPr/>
        </p:nvSpPr>
        <p:spPr>
          <a:xfrm>
            <a:off x="4788024" y="5517232"/>
            <a:ext cx="914400" cy="914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a:off x="3635896" y="692696"/>
            <a:ext cx="914400" cy="914400"/>
          </a:xfrm>
          <a:prstGeom prst="ellipse">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CasellaDiTesto 92"/>
          <p:cNvSpPr txBox="1"/>
          <p:nvPr/>
        </p:nvSpPr>
        <p:spPr>
          <a:xfrm>
            <a:off x="3635896" y="692696"/>
            <a:ext cx="918841" cy="830997"/>
          </a:xfrm>
          <a:prstGeom prst="rect">
            <a:avLst/>
          </a:prstGeom>
          <a:noFill/>
        </p:spPr>
        <p:txBody>
          <a:bodyPr wrap="none" rtlCol="0">
            <a:spAutoFit/>
          </a:bodyPr>
          <a:lstStyle/>
          <a:p>
            <a:r>
              <a:rPr lang="it-IT" sz="4800" b="1" dirty="0" err="1" smtClean="0">
                <a:solidFill>
                  <a:srgbClr val="FF0000"/>
                </a:solidFill>
              </a:rPr>
              <a:t>P+</a:t>
            </a:r>
            <a:endParaRPr lang="it-IT" sz="4800" b="1" dirty="0">
              <a:solidFill>
                <a:srgbClr val="FF0000"/>
              </a:solidFill>
            </a:endParaRPr>
          </a:p>
        </p:txBody>
      </p:sp>
      <p:sp>
        <p:nvSpPr>
          <p:cNvPr id="94" name="CasellaDiTesto 93"/>
          <p:cNvSpPr txBox="1"/>
          <p:nvPr/>
        </p:nvSpPr>
        <p:spPr>
          <a:xfrm>
            <a:off x="4860032" y="5589240"/>
            <a:ext cx="744114" cy="769441"/>
          </a:xfrm>
          <a:prstGeom prst="rect">
            <a:avLst/>
          </a:prstGeom>
          <a:noFill/>
        </p:spPr>
        <p:txBody>
          <a:bodyPr wrap="none" rtlCol="0">
            <a:spAutoFit/>
          </a:bodyPr>
          <a:lstStyle/>
          <a:p>
            <a:r>
              <a:rPr lang="it-IT" sz="4400" b="1" dirty="0" smtClean="0">
                <a:solidFill>
                  <a:srgbClr val="FF0000"/>
                </a:solidFill>
              </a:rPr>
              <a:t>P-</a:t>
            </a:r>
            <a:endParaRPr lang="it-IT" sz="4400" b="1" dirty="0">
              <a:solidFill>
                <a:srgbClr val="FF0000"/>
              </a:solidFill>
            </a:endParaRPr>
          </a:p>
        </p:txBody>
      </p:sp>
      <p:sp>
        <p:nvSpPr>
          <p:cNvPr id="82" name="CasellaDiTesto 81"/>
          <p:cNvSpPr txBox="1"/>
          <p:nvPr/>
        </p:nvSpPr>
        <p:spPr>
          <a:xfrm>
            <a:off x="539552" y="6525344"/>
            <a:ext cx="2363147" cy="369332"/>
          </a:xfrm>
          <a:prstGeom prst="rect">
            <a:avLst/>
          </a:prstGeom>
          <a:noFill/>
        </p:spPr>
        <p:txBody>
          <a:bodyPr wrap="none" rtlCol="0">
            <a:spAutoFit/>
          </a:bodyPr>
          <a:lstStyle/>
          <a:p>
            <a:r>
              <a:rPr lang="it-IT" dirty="0" err="1" smtClean="0"/>
              <a:t>…………………………………</a:t>
            </a:r>
            <a:endParaRPr lang="it-IT" dirty="0"/>
          </a:p>
        </p:txBody>
      </p:sp>
      <p:sp>
        <p:nvSpPr>
          <p:cNvPr id="98" name="Ovale 97"/>
          <p:cNvSpPr/>
          <p:nvPr/>
        </p:nvSpPr>
        <p:spPr>
          <a:xfrm>
            <a:off x="3923928" y="98072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98"/>
          <p:cNvSpPr/>
          <p:nvPr/>
        </p:nvSpPr>
        <p:spPr>
          <a:xfrm>
            <a:off x="4355976" y="119675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p:cNvSpPr/>
          <p:nvPr/>
        </p:nvSpPr>
        <p:spPr>
          <a:xfrm>
            <a:off x="3923928" y="-21602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 -4.07407E-6 L 0.00573 -0.67453 " pathEditMode="relative" rAng="0" ptsTypes="AA">
                                      <p:cBhvr>
                                        <p:cTn id="32" dur="2000" fill="hold"/>
                                        <p:tgtEl>
                                          <p:spTgt spid="68"/>
                                        </p:tgtEl>
                                        <p:attrNameLst>
                                          <p:attrName>ppt_x</p:attrName>
                                          <p:attrName>ppt_y</p:attrName>
                                        </p:attrNameLst>
                                      </p:cBhvr>
                                      <p:rCtr x="3" y="-337"/>
                                    </p:animMotion>
                                  </p:childTnLst>
                                </p:cTn>
                              </p:par>
                              <p:par>
                                <p:cTn id="33" presetID="64" presetClass="path" presetSubtype="0" accel="50000" decel="50000" fill="hold" grpId="1" nodeType="withEffect">
                                  <p:stCondLst>
                                    <p:cond delay="0"/>
                                  </p:stCondLst>
                                  <p:childTnLst>
                                    <p:animMotion origin="layout" path="M -0.01754 -0.02361 L -0.02153 -0.72176 " pathEditMode="relative" rAng="0" ptsTypes="AA">
                                      <p:cBhvr>
                                        <p:cTn id="34" dur="2000" fill="hold"/>
                                        <p:tgtEl>
                                          <p:spTgt spid="63"/>
                                        </p:tgtEl>
                                        <p:attrNameLst>
                                          <p:attrName>ppt_x</p:attrName>
                                          <p:attrName>ppt_y</p:attrName>
                                        </p:attrNameLst>
                                      </p:cBhvr>
                                      <p:rCtr x="-2" y="-34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2.22222E-6 3.7037E-7 L 0.01076 -0.61366 L 0.01076 -0.59144 " pathEditMode="relative" rAng="0" ptsTypes="AAA">
                                      <p:cBhvr>
                                        <p:cTn id="47" dur="2000" fill="hold"/>
                                        <p:tgtEl>
                                          <p:spTgt spid="62"/>
                                        </p:tgtEl>
                                        <p:attrNameLst>
                                          <p:attrName>ppt_x</p:attrName>
                                          <p:attrName>ppt_y</p:attrName>
                                        </p:attrNameLst>
                                      </p:cBhvr>
                                      <p:rCtr x="5" y="-307"/>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3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3000" fill="hold"/>
                                        <p:tgtEl>
                                          <p:spTgt spid="67"/>
                                        </p:tgtEl>
                                        <p:attrNameLst>
                                          <p:attrName>ppt_x</p:attrName>
                                          <p:attrName>ppt_y</p:attrName>
                                        </p:attrNameLst>
                                      </p:cBhvr>
                                      <p:rCtr x="-95" y="-130"/>
                                    </p:animMotion>
                                  </p:childTnLst>
                                </p:cTn>
                              </p:par>
                              <p:par>
                                <p:cTn id="146" presetID="10" presetClass="entr" presetSubtype="0" fill="hold" grpId="0" nodeType="withEffect">
                                  <p:stCondLst>
                                    <p:cond delay="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2000"/>
                                        <p:tgtEl>
                                          <p:spTgt spid="100"/>
                                        </p:tgtEl>
                                      </p:cBhvr>
                                    </p:animEffect>
                                  </p:childTnLst>
                                </p:cTn>
                              </p:par>
                              <p:par>
                                <p:cTn id="149" presetID="0" presetClass="path" presetSubtype="0" accel="50000" decel="50000" fill="hold" grpId="1" nodeType="withEffect">
                                  <p:stCondLst>
                                    <p:cond delay="0"/>
                                  </p:stCondLst>
                                  <p:childTnLst>
                                    <p:animMotion origin="layout" path="M -2.22222E-6 0.02614 L -2.22222E-6 0.11564 L -2.22222E-6 0.17924 L 0.00747 0.18733 L 0.04618 0.20722 L 0.10747 0.20907 L 0.179 0.23497 L 0.19844 0.26272 L 0.20434 0.32632 L 0.20295 0.84529 L 0.20139 0.86726 L 0.19254 0.8772 L 0.1566 0.88113 L 0.05521 0.87905 L 0.02969 0.88506 L 0.01042 0.91097 L 0.00139 0.93479 L -0.00312 0.96254 L -0.00451 0.98451 L -0.00451 1.00833 " pathEditMode="relative" rAng="0" ptsTypes="AAAAAAAAAAAAAAAAAAAA">
                                      <p:cBhvr>
                                        <p:cTn id="150" dur="2000" fill="hold"/>
                                        <p:tgtEl>
                                          <p:spTgt spid="100"/>
                                        </p:tgtEl>
                                        <p:attrNameLst>
                                          <p:attrName>ppt_x</p:attrName>
                                          <p:attrName>ppt_y</p:attrName>
                                        </p:attrNameLst>
                                      </p:cBhvr>
                                      <p:rCtr x="100" y="491"/>
                                    </p:animMotion>
                                  </p:childTnLst>
                                </p:cTn>
                              </p:par>
                              <p:par>
                                <p:cTn id="151" presetID="10" presetClass="entr" presetSubtype="0" fill="hold" grpId="0" nodeType="with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fade">
                                      <p:cBhvr>
                                        <p:cTn id="153" dur="2000"/>
                                        <p:tgtEl>
                                          <p:spTgt spid="98"/>
                                        </p:tgtEl>
                                      </p:cBhvr>
                                    </p:animEffect>
                                  </p:childTnLst>
                                </p:cTn>
                              </p:par>
                              <p:par>
                                <p:cTn id="154" presetID="0" presetClass="path" presetSubtype="0" accel="50000" decel="50000" fill="hold" grpId="1" nodeType="withEffect">
                                  <p:stCondLst>
                                    <p:cond delay="0"/>
                                  </p:stCondLst>
                                  <p:childTnLst>
                                    <p:animMotion origin="layout" path="M 0 0 L 0.01041 0.0377 L 0.06267 0.04371 L 0.16267 0.05573 L 0.19861 0.09736 L 0.20746 0.15518 L 0.20903 0.29232 L 0.20451 0.68802 L 0.1941 0.70976 L 0.16423 0.70976 L 0.13281 0.70976 L 0.10156 0.70976 L 0.05816 0.70976 L 0.02986 0.70976 L 0.01337 0.71369 L 0.00607 0.73358 L 0.00295 0.75948 L 0.00295 0.7833 L 0.00607 0.80319 " pathEditMode="relative" ptsTypes="AAAAAAAAAAAAAAAAAAA">
                                      <p:cBhvr>
                                        <p:cTn id="155" dur="2000" fill="hold"/>
                                        <p:tgtEl>
                                          <p:spTgt spid="98"/>
                                        </p:tgtEl>
                                        <p:attrNameLst>
                                          <p:attrName>ppt_x</p:attrName>
                                          <p:attrName>ppt_y</p:attrName>
                                        </p:attrNameLst>
                                      </p:cBhvr>
                                    </p:animMotion>
                                  </p:childTnLst>
                                </p:cTn>
                              </p:par>
                              <p:par>
                                <p:cTn id="156" presetID="10" presetClass="entr" presetSubtype="0" fill="hold" grpId="0" nodeType="withEffect">
                                  <p:stCondLst>
                                    <p:cond delay="0"/>
                                  </p:stCondLst>
                                  <p:childTnLst>
                                    <p:set>
                                      <p:cBhvr>
                                        <p:cTn id="157" dur="1" fill="hold">
                                          <p:stCondLst>
                                            <p:cond delay="0"/>
                                          </p:stCondLst>
                                        </p:cTn>
                                        <p:tgtEl>
                                          <p:spTgt spid="99"/>
                                        </p:tgtEl>
                                        <p:attrNameLst>
                                          <p:attrName>style.visibility</p:attrName>
                                        </p:attrNameLst>
                                      </p:cBhvr>
                                      <p:to>
                                        <p:strVal val="visible"/>
                                      </p:to>
                                    </p:set>
                                    <p:animEffect transition="in" filter="fade">
                                      <p:cBhvr>
                                        <p:cTn id="158" dur="2000"/>
                                        <p:tgtEl>
                                          <p:spTgt spid="99"/>
                                        </p:tgtEl>
                                      </p:cBhvr>
                                    </p:animEffect>
                                  </p:childTnLst>
                                </p:cTn>
                              </p:par>
                              <p:par>
                                <p:cTn id="159" presetID="0" presetClass="path" presetSubtype="0" accel="50000" decel="50000" fill="hold" grpId="1" nodeType="withEffect">
                                  <p:stCondLst>
                                    <p:cond delay="0"/>
                                  </p:stCondLst>
                                  <p:childTnLst>
                                    <p:animMotion origin="layout" path="M 0 0 L 0.08212 0.01387 L 0.13281 0.05157 L 0.15226 0.13113 L 0.14479 0.64616 L 0.13281 0.67784 L 0.08507 0.68177 L -0.01945 0.67992 L -0.04028 0.69773 L -0.04028 0.73751 " pathEditMode="relative" ptsTypes="AAAAAAAAAA">
                                      <p:cBhvr>
                                        <p:cTn id="160" dur="2000" fill="hold"/>
                                        <p:tgtEl>
                                          <p:spTgt spid="99"/>
                                        </p:tgtEl>
                                        <p:attrNameLst>
                                          <p:attrName>ppt_x</p:attrName>
                                          <p:attrName>ppt_y</p:attrName>
                                        </p:attrNameLst>
                                      </p:cBhvr>
                                    </p:animMotion>
                                  </p:childTnLst>
                                </p:cTn>
                              </p:par>
                              <p:par>
                                <p:cTn id="161" presetID="63" presetClass="path" presetSubtype="0" accel="50000" decel="50000" fill="hold" grpId="1" nodeType="withEffect">
                                  <p:stCondLst>
                                    <p:cond delay="0"/>
                                  </p:stCondLst>
                                  <p:childTnLst>
                                    <p:animMotion origin="layout" path="M -0.15834 0.00486 L 3.33333E-6 0.00486 " pathEditMode="relative" rAng="0" ptsTypes="AA">
                                      <p:cBhvr>
                                        <p:cTn id="162" dur="3000" fill="hold"/>
                                        <p:tgtEl>
                                          <p:spTgt spid="22"/>
                                        </p:tgtEl>
                                        <p:attrNameLst>
                                          <p:attrName>ppt_x</p:attrName>
                                          <p:attrName>ppt_y</p:attrName>
                                        </p:attrNameLst>
                                      </p:cBhvr>
                                      <p:rCtr x="79" y="0"/>
                                    </p:animMotion>
                                  </p:childTnLst>
                                </p:cTn>
                              </p:par>
                              <p:par>
                                <p:cTn id="163" presetID="63" presetClass="path" presetSubtype="0" accel="50000" decel="50000" fill="hold" grpId="1" nodeType="withEffect">
                                  <p:stCondLst>
                                    <p:cond delay="0"/>
                                  </p:stCondLst>
                                  <p:childTnLst>
                                    <p:animMotion origin="layout" path="M -0.09167 0.00023 L 0.0375 0.00023 " pathEditMode="relative" rAng="0" ptsTypes="AA">
                                      <p:cBhvr>
                                        <p:cTn id="164" dur="3000" fill="hold"/>
                                        <p:tgtEl>
                                          <p:spTgt spid="20"/>
                                        </p:tgtEl>
                                        <p:attrNameLst>
                                          <p:attrName>ppt_x</p:attrName>
                                          <p:attrName>ppt_y</p:attrName>
                                        </p:attrNameLst>
                                      </p:cBhvr>
                                      <p:rCtr x="65" y="0"/>
                                    </p:animMotion>
                                  </p:childTnLst>
                                </p:cTn>
                              </p:par>
                              <p:par>
                                <p:cTn id="165" presetID="10" presetClass="entr" presetSubtype="0" fill="hold" grpId="0" nodeType="with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fade">
                                      <p:cBhvr>
                                        <p:cTn id="167" dur="3000"/>
                                        <p:tgtEl>
                                          <p:spTgt spid="2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35" presetClass="path" presetSubtype="0" accel="50000" decel="50000" fill="hold" grpId="1" nodeType="withEffect">
                                  <p:stCondLst>
                                    <p:cond delay="0"/>
                                  </p:stCondLst>
                                  <p:childTnLst>
                                    <p:animMotion origin="layout" path="M 0.10417 0 L -0.0875 0 " pathEditMode="relative" rAng="0" ptsTypes="AA">
                                      <p:cBhvr>
                                        <p:cTn id="172" dur="3000" fill="hold"/>
                                        <p:tgtEl>
                                          <p:spTgt spid="27"/>
                                        </p:tgtEl>
                                        <p:attrNameLst>
                                          <p:attrName>ppt_x</p:attrName>
                                          <p:attrName>ppt_y</p:attrName>
                                        </p:attrNameLst>
                                      </p:cBhvr>
                                      <p:rCtr x="-96" y="0"/>
                                    </p:animMotion>
                                  </p:childTnLst>
                                </p:cTn>
                              </p:par>
                              <p:par>
                                <p:cTn id="173" presetID="35" presetClass="path" presetSubtype="0" accel="50000" decel="50000" fill="hold" grpId="1" nodeType="withEffect">
                                  <p:stCondLst>
                                    <p:cond delay="0"/>
                                  </p:stCondLst>
                                  <p:childTnLst>
                                    <p:animMotion origin="layout" path="M -1.11111E-6 2.48844E-6 L -0.175 0.00162 " pathEditMode="relative" rAng="0" ptsTypes="AA">
                                      <p:cBhvr>
                                        <p:cTn id="174" dur="3000" fill="hold"/>
                                        <p:tgtEl>
                                          <p:spTgt spid="29"/>
                                        </p:tgtEl>
                                        <p:attrNameLst>
                                          <p:attrName>ppt_x</p:attrName>
                                          <p:attrName>ppt_y</p:attrName>
                                        </p:attrNameLst>
                                      </p:cBhvr>
                                      <p:rCtr x="-87" y="1"/>
                                    </p:animMotion>
                                  </p:childTnLst>
                                </p:cTn>
                              </p:par>
                              <p:par>
                                <p:cTn id="175" presetID="10" presetClass="exit" presetSubtype="0" fill="hold" grpId="0" nodeType="withEffect">
                                  <p:stCondLst>
                                    <p:cond delay="0"/>
                                  </p:stCondLst>
                                  <p:childTnLst>
                                    <p:animEffect transition="out" filter="fade">
                                      <p:cBhvr>
                                        <p:cTn id="176" dur="2000"/>
                                        <p:tgtEl>
                                          <p:spTgt spid="50"/>
                                        </p:tgtEl>
                                      </p:cBhvr>
                                    </p:animEffect>
                                    <p:set>
                                      <p:cBhvr>
                                        <p:cTn id="177" dur="1" fill="hold">
                                          <p:stCondLst>
                                            <p:cond delay="1999"/>
                                          </p:stCondLst>
                                        </p:cTn>
                                        <p:tgtEl>
                                          <p:spTgt spid="50"/>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2000"/>
                                        <p:tgtEl>
                                          <p:spTgt spid="51"/>
                                        </p:tgtEl>
                                      </p:cBhvr>
                                    </p:animEffect>
                                    <p:set>
                                      <p:cBhvr>
                                        <p:cTn id="180" dur="1" fill="hold">
                                          <p:stCondLst>
                                            <p:cond delay="1999"/>
                                          </p:stCondLst>
                                        </p:cTn>
                                        <p:tgtEl>
                                          <p:spTgt spid="51"/>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fade">
                                      <p:cBhvr>
                                        <p:cTn id="183" dur="2000"/>
                                        <p:tgtEl>
                                          <p:spTgt spid="7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2000"/>
                                        <p:tgtEl>
                                          <p:spTgt spid="77"/>
                                        </p:tgtEl>
                                      </p:cBhvr>
                                    </p:animEffect>
                                  </p:childTnLst>
                                </p:cTn>
                              </p:par>
                              <p:par>
                                <p:cTn id="187" presetID="10" presetClass="exit" presetSubtype="0" fill="hold" grpId="1" nodeType="withEffect">
                                  <p:stCondLst>
                                    <p:cond delay="0"/>
                                  </p:stCondLst>
                                  <p:childTnLst>
                                    <p:animEffect transition="out" filter="fade">
                                      <p:cBhvr>
                                        <p:cTn id="188" dur="3000"/>
                                        <p:tgtEl>
                                          <p:spTgt spid="38"/>
                                        </p:tgtEl>
                                      </p:cBhvr>
                                    </p:animEffect>
                                    <p:set>
                                      <p:cBhvr>
                                        <p:cTn id="189" dur="1" fill="hold">
                                          <p:stCondLst>
                                            <p:cond delay="2999"/>
                                          </p:stCondLst>
                                        </p:cTn>
                                        <p:tgtEl>
                                          <p:spTgt spid="3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3000"/>
                                        <p:tgtEl>
                                          <p:spTgt spid="37"/>
                                        </p:tgtEl>
                                      </p:cBhvr>
                                    </p:animEffect>
                                    <p:set>
                                      <p:cBhvr>
                                        <p:cTn id="192" dur="1" fill="hold">
                                          <p:stCondLst>
                                            <p:cond delay="2999"/>
                                          </p:stCondLst>
                                        </p:cTn>
                                        <p:tgtEl>
                                          <p:spTgt spid="37"/>
                                        </p:tgtEl>
                                        <p:attrNameLst>
                                          <p:attrName>style.visibility</p:attrName>
                                        </p:attrNameLst>
                                      </p:cBhvr>
                                      <p:to>
                                        <p:strVal val="hidden"/>
                                      </p:to>
                                    </p:set>
                                  </p:childTnLst>
                                </p:cTn>
                              </p:par>
                              <p:par>
                                <p:cTn id="193" presetID="10" presetClass="entr" presetSubtype="0" fill="hold" grpId="0" nodeType="with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3000"/>
                                        <p:tgtEl>
                                          <p:spTgt spid="4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2000"/>
                                        <p:tgtEl>
                                          <p:spTgt spid="44"/>
                                        </p:tgtEl>
                                      </p:cBhvr>
                                    </p:animEffect>
                                  </p:childTnLst>
                                </p:cTn>
                              </p:par>
                              <p:par>
                                <p:cTn id="199" presetID="10" presetClass="exit" presetSubtype="0" fill="hold" grpId="1" nodeType="withEffect">
                                  <p:stCondLst>
                                    <p:cond delay="0"/>
                                  </p:stCondLst>
                                  <p:childTnLst>
                                    <p:animEffect transition="out" filter="fade">
                                      <p:cBhvr>
                                        <p:cTn id="200" dur="3000"/>
                                        <p:tgtEl>
                                          <p:spTgt spid="35"/>
                                        </p:tgtEl>
                                      </p:cBhvr>
                                    </p:animEffect>
                                    <p:set>
                                      <p:cBhvr>
                                        <p:cTn id="201" dur="1" fill="hold">
                                          <p:stCondLst>
                                            <p:cond delay="2999"/>
                                          </p:stCondLst>
                                        </p:cTn>
                                        <p:tgtEl>
                                          <p:spTgt spid="35"/>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3000"/>
                                        <p:tgtEl>
                                          <p:spTgt spid="43"/>
                                        </p:tgtEl>
                                      </p:cBhvr>
                                    </p:animEffect>
                                    <p:set>
                                      <p:cBhvr>
                                        <p:cTn id="204" dur="1" fill="hold">
                                          <p:stCondLst>
                                            <p:cond delay="2999"/>
                                          </p:stCondLst>
                                        </p:cTn>
                                        <p:tgtEl>
                                          <p:spTgt spid="43"/>
                                        </p:tgtEl>
                                        <p:attrNameLst>
                                          <p:attrName>style.visibility</p:attrName>
                                        </p:attrNameLst>
                                      </p:cBhvr>
                                      <p:to>
                                        <p:strVal val="hidden"/>
                                      </p:to>
                                    </p:set>
                                  </p:childTnLst>
                                </p:cTn>
                              </p:par>
                              <p:par>
                                <p:cTn id="205" presetID="10" presetClass="entr" presetSubtype="0"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fade">
                                      <p:cBhvr>
                                        <p:cTn id="207" dur="3000"/>
                                        <p:tgtEl>
                                          <p:spTgt spid="4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fade">
                                      <p:cBhvr>
                                        <p:cTn id="210" dur="3000"/>
                                        <p:tgtEl>
                                          <p:spTgt spid="39"/>
                                        </p:tgtEl>
                                      </p:cBhvr>
                                    </p:animEffect>
                                  </p:childTnLst>
                                </p:cTn>
                              </p:par>
                              <p:par>
                                <p:cTn id="211" presetID="10" presetClass="entr" presetSubtype="0"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3000"/>
                                        <p:tgtEl>
                                          <p:spTgt spid="44"/>
                                        </p:tgtEl>
                                      </p:cBhvr>
                                    </p:animEffect>
                                  </p:childTnLst>
                                </p:cTn>
                              </p:par>
                              <p:par>
                                <p:cTn id="214" presetID="10" presetClass="entr" presetSubtype="0" fill="hold" nodeType="withEffect">
                                  <p:stCondLst>
                                    <p:cond delay="0"/>
                                  </p:stCondLst>
                                  <p:childTnLst>
                                    <p:set>
                                      <p:cBhvr>
                                        <p:cTn id="215" dur="1" fill="hold">
                                          <p:stCondLst>
                                            <p:cond delay="0"/>
                                          </p:stCondLst>
                                        </p:cTn>
                                        <p:tgtEl>
                                          <p:spTgt spid="45"/>
                                        </p:tgtEl>
                                        <p:attrNameLst>
                                          <p:attrName>style.visibility</p:attrName>
                                        </p:attrNameLst>
                                      </p:cBhvr>
                                      <p:to>
                                        <p:strVal val="visible"/>
                                      </p:to>
                                    </p:set>
                                    <p:animEffect transition="in" filter="fade">
                                      <p:cBhvr>
                                        <p:cTn id="216" dur="3000"/>
                                        <p:tgtEl>
                                          <p:spTgt spid="45"/>
                                        </p:tgtEl>
                                      </p:cBhvr>
                                    </p:animEffect>
                                  </p:childTnLst>
                                </p:cTn>
                              </p:par>
                              <p:par>
                                <p:cTn id="217" presetID="10" presetClass="exit" presetSubtype="0" fill="hold" nodeType="withEffect">
                                  <p:stCondLst>
                                    <p:cond delay="0"/>
                                  </p:stCondLst>
                                  <p:childTnLst>
                                    <p:animEffect transition="out" filter="fade">
                                      <p:cBhvr>
                                        <p:cTn id="218" dur="3000"/>
                                        <p:tgtEl>
                                          <p:spTgt spid="61"/>
                                        </p:tgtEl>
                                      </p:cBhvr>
                                    </p:animEffect>
                                    <p:set>
                                      <p:cBhvr>
                                        <p:cTn id="219" dur="1" fill="hold">
                                          <p:stCondLst>
                                            <p:cond delay="2999"/>
                                          </p:stCondLst>
                                        </p:cTn>
                                        <p:tgtEl>
                                          <p:spTgt spid="61"/>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3000"/>
                                        <p:tgtEl>
                                          <p:spTgt spid="59"/>
                                        </p:tgtEl>
                                      </p:cBhvr>
                                    </p:animEffect>
                                    <p:set>
                                      <p:cBhvr>
                                        <p:cTn id="222" dur="1" fill="hold">
                                          <p:stCondLst>
                                            <p:cond delay="2999"/>
                                          </p:stCondLst>
                                        </p:cTn>
                                        <p:tgtEl>
                                          <p:spTgt spid="59"/>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3000"/>
                                        <p:tgtEl>
                                          <p:spTgt spid="10"/>
                                        </p:tgtEl>
                                      </p:cBhvr>
                                    </p:animEffect>
                                    <p:set>
                                      <p:cBhvr>
                                        <p:cTn id="225" dur="1" fill="hold">
                                          <p:stCondLst>
                                            <p:cond delay="2999"/>
                                          </p:stCondLst>
                                        </p:cTn>
                                        <p:tgtEl>
                                          <p:spTgt spid="10"/>
                                        </p:tgtEl>
                                        <p:attrNameLst>
                                          <p:attrName>style.visibility</p:attrName>
                                        </p:attrNameLst>
                                      </p:cBhvr>
                                      <p:to>
                                        <p:strVal val="hidden"/>
                                      </p:to>
                                    </p:set>
                                  </p:childTnLst>
                                </p:cTn>
                              </p:par>
                              <p:par>
                                <p:cTn id="226" presetID="22" presetClass="entr" presetSubtype="1" fill="hold" nodeType="withEffect">
                                  <p:stCondLst>
                                    <p:cond delay="0"/>
                                  </p:stCondLst>
                                  <p:childTnLst>
                                    <p:set>
                                      <p:cBhvr>
                                        <p:cTn id="227" dur="1" fill="hold">
                                          <p:stCondLst>
                                            <p:cond delay="0"/>
                                          </p:stCondLst>
                                        </p:cTn>
                                        <p:tgtEl>
                                          <p:spTgt spid="33"/>
                                        </p:tgtEl>
                                        <p:attrNameLst>
                                          <p:attrName>style.visibility</p:attrName>
                                        </p:attrNameLst>
                                      </p:cBhvr>
                                      <p:to>
                                        <p:strVal val="visible"/>
                                      </p:to>
                                    </p:set>
                                    <p:animEffect transition="in" filter="wipe(up)">
                                      <p:cBhvr>
                                        <p:cTn id="228" dur="2000"/>
                                        <p:tgtEl>
                                          <p:spTgt spid="33"/>
                                        </p:tgtEl>
                                      </p:cBhvr>
                                    </p:animEffect>
                                  </p:childTnLst>
                                </p:cTn>
                              </p:par>
                              <p:par>
                                <p:cTn id="229" presetID="22" presetClass="entr" presetSubtype="4" fill="hold" nodeType="withEffect">
                                  <p:stCondLst>
                                    <p:cond delay="0"/>
                                  </p:stCondLst>
                                  <p:childTnLst>
                                    <p:set>
                                      <p:cBhvr>
                                        <p:cTn id="230" dur="1" fill="hold">
                                          <p:stCondLst>
                                            <p:cond delay="0"/>
                                          </p:stCondLst>
                                        </p:cTn>
                                        <p:tgtEl>
                                          <p:spTgt spid="31"/>
                                        </p:tgtEl>
                                        <p:attrNameLst>
                                          <p:attrName>style.visibility</p:attrName>
                                        </p:attrNameLst>
                                      </p:cBhvr>
                                      <p:to>
                                        <p:strVal val="visible"/>
                                      </p:to>
                                    </p:set>
                                    <p:animEffect transition="in" filter="wipe(down)">
                                      <p:cBhvr>
                                        <p:cTn id="231" dur="1000"/>
                                        <p:tgtEl>
                                          <p:spTgt spid="31"/>
                                        </p:tgtEl>
                                      </p:cBhvr>
                                    </p:animEffect>
                                  </p:childTnLst>
                                </p:cTn>
                              </p:par>
                              <p:par>
                                <p:cTn id="232" presetID="22" presetClass="entr" presetSubtype="4" fill="hold" nodeType="with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wipe(down)">
                                      <p:cBhvr>
                                        <p:cTn id="234" dur="2000"/>
                                        <p:tgtEl>
                                          <p:spTgt spid="30"/>
                                        </p:tgtEl>
                                      </p:cBhvr>
                                    </p:animEffect>
                                  </p:childTnLst>
                                </p:cTn>
                              </p:par>
                              <p:par>
                                <p:cTn id="235" presetID="22" presetClass="entr" presetSubtype="1" fill="hold" nodeType="withEffect">
                                  <p:stCondLst>
                                    <p:cond delay="0"/>
                                  </p:stCondLst>
                                  <p:childTnLst>
                                    <p:set>
                                      <p:cBhvr>
                                        <p:cTn id="236" dur="1" fill="hold">
                                          <p:stCondLst>
                                            <p:cond delay="0"/>
                                          </p:stCondLst>
                                        </p:cTn>
                                        <p:tgtEl>
                                          <p:spTgt spid="32"/>
                                        </p:tgtEl>
                                        <p:attrNameLst>
                                          <p:attrName>style.visibility</p:attrName>
                                        </p:attrNameLst>
                                      </p:cBhvr>
                                      <p:to>
                                        <p:strVal val="visible"/>
                                      </p:to>
                                    </p:set>
                                    <p:animEffect transition="in" filter="wipe(up)">
                                      <p:cBhvr>
                                        <p:cTn id="237" dur="2000"/>
                                        <p:tgtEl>
                                          <p:spTgt spid="32"/>
                                        </p:tgtEl>
                                      </p:cBhvr>
                                    </p:animEffect>
                                  </p:childTnLst>
                                </p:cTn>
                              </p:par>
                              <p:par>
                                <p:cTn id="238" presetID="10" presetClass="entr" presetSubtype="0" fill="hold" nodeType="withEffect">
                                  <p:stCondLst>
                                    <p:cond delay="0"/>
                                  </p:stCondLst>
                                  <p:childTnLst>
                                    <p:set>
                                      <p:cBhvr>
                                        <p:cTn id="239" dur="1" fill="hold">
                                          <p:stCondLst>
                                            <p:cond delay="0"/>
                                          </p:stCondLst>
                                        </p:cTn>
                                        <p:tgtEl>
                                          <p:spTgt spid="38"/>
                                        </p:tgtEl>
                                        <p:attrNameLst>
                                          <p:attrName>style.visibility</p:attrName>
                                        </p:attrNameLst>
                                      </p:cBhvr>
                                      <p:to>
                                        <p:strVal val="visible"/>
                                      </p:to>
                                    </p:set>
                                    <p:animEffect transition="in" filter="fade">
                                      <p:cBhvr>
                                        <p:cTn id="240" dur="3000"/>
                                        <p:tgtEl>
                                          <p:spTgt spid="38"/>
                                        </p:tgtEl>
                                      </p:cBhvr>
                                    </p:animEffect>
                                  </p:childTnLst>
                                </p:cTn>
                              </p:par>
                              <p:par>
                                <p:cTn id="241" presetID="10" presetClass="entr" presetSubtype="0" fill="hold" nodeType="withEffect">
                                  <p:stCondLst>
                                    <p:cond delay="0"/>
                                  </p:stCondLst>
                                  <p:childTnLst>
                                    <p:set>
                                      <p:cBhvr>
                                        <p:cTn id="242" dur="1" fill="hold">
                                          <p:stCondLst>
                                            <p:cond delay="0"/>
                                          </p:stCondLst>
                                        </p:cTn>
                                        <p:tgtEl>
                                          <p:spTgt spid="37"/>
                                        </p:tgtEl>
                                        <p:attrNameLst>
                                          <p:attrName>style.visibility</p:attrName>
                                        </p:attrNameLst>
                                      </p:cBhvr>
                                      <p:to>
                                        <p:strVal val="visible"/>
                                      </p:to>
                                    </p:set>
                                    <p:animEffect transition="in" filter="fade">
                                      <p:cBhvr>
                                        <p:cTn id="243" dur="3000"/>
                                        <p:tgtEl>
                                          <p:spTgt spid="37"/>
                                        </p:tgtEl>
                                      </p:cBhvr>
                                    </p:animEffect>
                                  </p:childTnLst>
                                </p:cTn>
                              </p:par>
                              <p:par>
                                <p:cTn id="244" presetID="10" presetClass="entr" presetSubtype="0" fill="hold" nodeType="withEffect">
                                  <p:stCondLst>
                                    <p:cond delay="0"/>
                                  </p:stCondLst>
                                  <p:childTnLst>
                                    <p:set>
                                      <p:cBhvr>
                                        <p:cTn id="245" dur="1" fill="hold">
                                          <p:stCondLst>
                                            <p:cond delay="0"/>
                                          </p:stCondLst>
                                        </p:cTn>
                                        <p:tgtEl>
                                          <p:spTgt spid="43"/>
                                        </p:tgtEl>
                                        <p:attrNameLst>
                                          <p:attrName>style.visibility</p:attrName>
                                        </p:attrNameLst>
                                      </p:cBhvr>
                                      <p:to>
                                        <p:strVal val="visible"/>
                                      </p:to>
                                    </p:set>
                                    <p:animEffect transition="in" filter="fade">
                                      <p:cBhvr>
                                        <p:cTn id="246" dur="3000"/>
                                        <p:tgtEl>
                                          <p:spTgt spid="4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90"/>
                                        </p:tgtEl>
                                        <p:attrNameLst>
                                          <p:attrName>style.visibility</p:attrName>
                                        </p:attrNameLst>
                                      </p:cBhvr>
                                      <p:to>
                                        <p:strVal val="visible"/>
                                      </p:to>
                                    </p:set>
                                    <p:animEffect transition="in" filter="fade">
                                      <p:cBhvr>
                                        <p:cTn id="249" dur="2000"/>
                                        <p:tgtEl>
                                          <p:spTgt spid="90"/>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93">
                                            <p:txEl>
                                              <p:pRg st="0" end="0"/>
                                            </p:txEl>
                                          </p:spTgt>
                                        </p:tgtEl>
                                        <p:attrNameLst>
                                          <p:attrName>style.visibility</p:attrName>
                                        </p:attrNameLst>
                                      </p:cBhvr>
                                      <p:to>
                                        <p:strVal val="visible"/>
                                      </p:to>
                                    </p:set>
                                    <p:animEffect transition="in" filter="fade">
                                      <p:cBhvr>
                                        <p:cTn id="252" dur="2000"/>
                                        <p:tgtEl>
                                          <p:spTgt spid="93">
                                            <p:txEl>
                                              <p:pRg st="0" end="0"/>
                                            </p:txEl>
                                          </p:spTgt>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92"/>
                                        </p:tgtEl>
                                        <p:attrNameLst>
                                          <p:attrName>style.visibility</p:attrName>
                                        </p:attrNameLst>
                                      </p:cBhvr>
                                      <p:to>
                                        <p:strVal val="visible"/>
                                      </p:to>
                                    </p:set>
                                    <p:animEffect transition="in" filter="fade">
                                      <p:cBhvr>
                                        <p:cTn id="255" dur="2000"/>
                                        <p:tgtEl>
                                          <p:spTgt spid="92"/>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94">
                                            <p:txEl>
                                              <p:pRg st="0" end="0"/>
                                            </p:txEl>
                                          </p:spTgt>
                                        </p:tgtEl>
                                        <p:attrNameLst>
                                          <p:attrName>style.visibility</p:attrName>
                                        </p:attrNameLst>
                                      </p:cBhvr>
                                      <p:to>
                                        <p:strVal val="visible"/>
                                      </p:to>
                                    </p:set>
                                    <p:animEffect transition="in" filter="fade">
                                      <p:cBhvr>
                                        <p:cTn id="258" dur="2000"/>
                                        <p:tgtEl>
                                          <p:spTgt spid="94">
                                            <p:txEl>
                                              <p:pRg st="0" end="0"/>
                                            </p:txEl>
                                          </p:spTgt>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1"/>
                                        </p:tgtEl>
                                        <p:attrNameLst>
                                          <p:attrName>style.visibility</p:attrName>
                                        </p:attrNameLst>
                                      </p:cBhvr>
                                      <p:to>
                                        <p:strVal val="visible"/>
                                      </p:to>
                                    </p:set>
                                    <p:animEffect transition="in" filter="fade">
                                      <p:cBhvr>
                                        <p:cTn id="261" dur="2000"/>
                                        <p:tgtEl>
                                          <p:spTgt spid="91"/>
                                        </p:tgtEl>
                                      </p:cBhvr>
                                    </p:animEffect>
                                  </p:childTnLst>
                                </p:cTn>
                              </p:par>
                            </p:childTnLst>
                          </p:cTn>
                        </p:par>
                        <p:par>
                          <p:cTn id="262" fill="hold">
                            <p:stCondLst>
                              <p:cond delay="6000"/>
                            </p:stCondLst>
                            <p:childTnLst>
                              <p:par>
                                <p:cTn id="263" presetID="27" presetClass="entr" presetSubtype="0" fill="hold" grpId="0" nodeType="afterEffect">
                                  <p:stCondLst>
                                    <p:cond delay="0"/>
                                  </p:stCondLst>
                                  <p:iterate type="lt">
                                    <p:tmPct val="50000"/>
                                  </p:iterate>
                                  <p:childTnLst>
                                    <p:set>
                                      <p:cBhvr>
                                        <p:cTn id="264" dur="1" fill="hold">
                                          <p:stCondLst>
                                            <p:cond delay="0"/>
                                          </p:stCondLst>
                                        </p:cTn>
                                        <p:tgtEl>
                                          <p:spTgt spid="82"/>
                                        </p:tgtEl>
                                        <p:attrNameLst>
                                          <p:attrName>style.visibility</p:attrName>
                                        </p:attrNameLst>
                                      </p:cBhvr>
                                      <p:to>
                                        <p:strVal val="visible"/>
                                      </p:to>
                                    </p:set>
                                    <p:anim calcmode="discrete" valueType="clr">
                                      <p:cBhvr override="childStyle">
                                        <p:cTn id="265" dur="3000"/>
                                        <p:tgtEl>
                                          <p:spTgt spid="82"/>
                                        </p:tgtEl>
                                        <p:attrNameLst>
                                          <p:attrName>style.color</p:attrName>
                                        </p:attrNameLst>
                                      </p:cBhvr>
                                      <p:tavLst>
                                        <p:tav tm="0">
                                          <p:val>
                                            <p:clrVal>
                                              <a:schemeClr val="accent2"/>
                                            </p:clrVal>
                                          </p:val>
                                        </p:tav>
                                        <p:tav tm="50000">
                                          <p:val>
                                            <p:clrVal>
                                              <a:schemeClr val="hlink"/>
                                            </p:clrVal>
                                          </p:val>
                                        </p:tav>
                                      </p:tavLst>
                                    </p:anim>
                                    <p:anim calcmode="discrete" valueType="clr">
                                      <p:cBhvr>
                                        <p:cTn id="266" dur="3000"/>
                                        <p:tgtEl>
                                          <p:spTgt spid="82"/>
                                        </p:tgtEl>
                                        <p:attrNameLst>
                                          <p:attrName>fillcolor</p:attrName>
                                        </p:attrNameLst>
                                      </p:cBhvr>
                                      <p:tavLst>
                                        <p:tav tm="0">
                                          <p:val>
                                            <p:clrVal>
                                              <a:schemeClr val="accent2"/>
                                            </p:clrVal>
                                          </p:val>
                                        </p:tav>
                                        <p:tav tm="50000">
                                          <p:val>
                                            <p:clrVal>
                                              <a:schemeClr val="hlink"/>
                                            </p:clrVal>
                                          </p:val>
                                        </p:tav>
                                      </p:tavLst>
                                    </p:anim>
                                    <p:set>
                                      <p:cBhvr>
                                        <p:cTn id="267" dur="3000"/>
                                        <p:tgtEl>
                                          <p:spTgt spid="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90" grpId="0"/>
      <p:bldP spid="91" grpId="0" animBg="1"/>
      <p:bldP spid="92" grpId="0" animBg="1"/>
      <p:bldP spid="93" grpId="0" build="allAtOnce"/>
      <p:bldP spid="94" grpId="0" build="allAtOnce"/>
      <p:bldP spid="82" grpId="0"/>
      <p:bldP spid="98" grpId="0" animBg="1"/>
      <p:bldP spid="98" grpId="1" animBg="1"/>
      <p:bldP spid="99" grpId="0" animBg="1"/>
      <p:bldP spid="99" grpId="1" animBg="1"/>
      <p:bldP spid="100" grpId="0" animBg="1"/>
      <p:bldP spid="10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20680" y="6459625"/>
            <a:ext cx="397768" cy="2411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50"/>
                                        </p:tgtEl>
                                      </p:cBhvr>
                                    </p:animEffect>
                                    <p:set>
                                      <p:cBhvr>
                                        <p:cTn id="7" dur="1" fill="hold">
                                          <p:stCondLst>
                                            <p:cond delay="1999"/>
                                          </p:stCondLst>
                                        </p:cTn>
                                        <p:tgtEl>
                                          <p:spTgt spid="5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1"/>
                                        </p:tgtEl>
                                      </p:cBhvr>
                                    </p:animEffect>
                                    <p:set>
                                      <p:cBhvr>
                                        <p:cTn id="10" dur="1" fill="hold">
                                          <p:stCondLst>
                                            <p:cond delay="1999"/>
                                          </p:stCondLst>
                                        </p:cTn>
                                        <p:tgtEl>
                                          <p:spTgt spid="5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20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76" grpId="0" animBg="1"/>
      <p:bldP spid="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ccia in giù 18"/>
          <p:cNvSpPr/>
          <p:nvPr/>
        </p:nvSpPr>
        <p:spPr>
          <a:xfrm flipV="1">
            <a:off x="5314528"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 name="Freccia in giù 5"/>
          <p:cNvSpPr/>
          <p:nvPr/>
        </p:nvSpPr>
        <p:spPr>
          <a:xfrm flipV="1">
            <a:off x="1518496" y="764704"/>
            <a:ext cx="2209800" cy="56388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49" name="CasellaDiTesto 48"/>
          <p:cNvSpPr txBox="1"/>
          <p:nvPr/>
        </p:nvSpPr>
        <p:spPr>
          <a:xfrm>
            <a:off x="0" y="7101408"/>
            <a:ext cx="5530681" cy="369332"/>
          </a:xfrm>
          <a:prstGeom prst="rect">
            <a:avLst/>
          </a:prstGeom>
          <a:noFill/>
        </p:spPr>
        <p:txBody>
          <a:bodyPr wrap="none" rtlCol="0">
            <a:spAutoFit/>
          </a:bodyPr>
          <a:lstStyle/>
          <a:p>
            <a:r>
              <a:rPr lang="it-IT" dirty="0" err="1" smtClean="0"/>
              <a:t>……………………………………………………………………………………</a:t>
            </a:r>
            <a:endParaRPr lang="it-IT" dirty="0"/>
          </a:p>
        </p:txBody>
      </p:sp>
      <p:sp>
        <p:nvSpPr>
          <p:cNvPr id="52" name="CasellaDiTesto 51"/>
          <p:cNvSpPr txBox="1"/>
          <p:nvPr/>
        </p:nvSpPr>
        <p:spPr>
          <a:xfrm>
            <a:off x="5796136" y="6957392"/>
            <a:ext cx="3637534"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54" name="Rettangolo 53"/>
          <p:cNvSpPr/>
          <p:nvPr/>
        </p:nvSpPr>
        <p:spPr>
          <a:xfrm>
            <a:off x="2094560" y="2996952"/>
            <a:ext cx="1080120" cy="27363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2067312"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2571368"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Luna 34"/>
          <p:cNvSpPr/>
          <p:nvPr/>
        </p:nvSpPr>
        <p:spPr>
          <a:xfrm rot="16200000">
            <a:off x="2103316"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2607372"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in su 55"/>
          <p:cNvSpPr/>
          <p:nvPr/>
        </p:nvSpPr>
        <p:spPr>
          <a:xfrm>
            <a:off x="2382592" y="2132856"/>
            <a:ext cx="484632" cy="324036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CasellaDiTesto 56"/>
          <p:cNvSpPr txBox="1"/>
          <p:nvPr/>
        </p:nvSpPr>
        <p:spPr>
          <a:xfrm>
            <a:off x="-36512" y="3501008"/>
            <a:ext cx="1503039" cy="738664"/>
          </a:xfrm>
          <a:prstGeom prst="rect">
            <a:avLst/>
          </a:prstGeom>
          <a:noFill/>
        </p:spPr>
        <p:txBody>
          <a:bodyPr wrap="none" rtlCol="0">
            <a:spAutoFit/>
          </a:bodyPr>
          <a:lstStyle/>
          <a:p>
            <a:pPr algn="ctr"/>
            <a:r>
              <a:rPr lang="it-IT" b="1" dirty="0" smtClean="0">
                <a:solidFill>
                  <a:srgbClr val="FF0000"/>
                </a:solidFill>
              </a:rPr>
              <a:t>IN SISTOLE:</a:t>
            </a:r>
          </a:p>
          <a:p>
            <a:pPr algn="ctr"/>
            <a:r>
              <a:rPr lang="it-IT" sz="1200" b="1" dirty="0" smtClean="0">
                <a:solidFill>
                  <a:srgbClr val="FF0000"/>
                </a:solidFill>
              </a:rPr>
              <a:t>PRESSIONE</a:t>
            </a:r>
          </a:p>
          <a:p>
            <a:pPr algn="ctr"/>
            <a:r>
              <a:rPr lang="it-IT" sz="1200" b="1" dirty="0" smtClean="0">
                <a:solidFill>
                  <a:srgbClr val="FF0000"/>
                </a:solidFill>
              </a:rPr>
              <a:t>DELLA PVM</a:t>
            </a:r>
            <a:endParaRPr lang="it-IT" sz="1200" b="1" dirty="0">
              <a:solidFill>
                <a:srgbClr val="FF0000"/>
              </a:solidFill>
            </a:endParaRPr>
          </a:p>
        </p:txBody>
      </p:sp>
      <p:sp>
        <p:nvSpPr>
          <p:cNvPr id="58" name="Freccia in su 57"/>
          <p:cNvSpPr/>
          <p:nvPr/>
        </p:nvSpPr>
        <p:spPr>
          <a:xfrm>
            <a:off x="2382592" y="3861048"/>
            <a:ext cx="484632" cy="2520280"/>
          </a:xfrm>
          <a:prstGeom prst="upArrow">
            <a:avLst/>
          </a:prstGeom>
          <a:solidFill>
            <a:srgbClr val="0066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Freccia a destra 59"/>
          <p:cNvSpPr/>
          <p:nvPr/>
        </p:nvSpPr>
        <p:spPr>
          <a:xfrm rot="20080828">
            <a:off x="1112371" y="4750480"/>
            <a:ext cx="1237594" cy="484632"/>
          </a:xfrm>
          <a:prstGeom prst="righ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reccia a sinistra 61"/>
          <p:cNvSpPr/>
          <p:nvPr/>
        </p:nvSpPr>
        <p:spPr>
          <a:xfrm rot="1462319">
            <a:off x="2931269" y="4807927"/>
            <a:ext cx="1507501" cy="484632"/>
          </a:xfrm>
          <a:prstGeom prst="lef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CasellaDiTesto 65"/>
          <p:cNvSpPr txBox="1"/>
          <p:nvPr/>
        </p:nvSpPr>
        <p:spPr>
          <a:xfrm>
            <a:off x="3528495" y="3501008"/>
            <a:ext cx="1717842" cy="738664"/>
          </a:xfrm>
          <a:prstGeom prst="rect">
            <a:avLst/>
          </a:prstGeom>
          <a:noFill/>
        </p:spPr>
        <p:txBody>
          <a:bodyPr wrap="none" rtlCol="0">
            <a:spAutoFit/>
          </a:bodyPr>
          <a:lstStyle/>
          <a:p>
            <a:pPr algn="ctr"/>
            <a:r>
              <a:rPr lang="it-IT" b="1" dirty="0" smtClean="0">
                <a:solidFill>
                  <a:srgbClr val="0000CC"/>
                </a:solidFill>
              </a:rPr>
              <a:t>IN DIASTOLE:</a:t>
            </a:r>
          </a:p>
          <a:p>
            <a:pPr algn="ctr"/>
            <a:r>
              <a:rPr lang="it-IT" sz="1200" b="1" dirty="0" smtClean="0">
                <a:solidFill>
                  <a:srgbClr val="0000CC"/>
                </a:solidFill>
              </a:rPr>
              <a:t>PRESSIONE</a:t>
            </a:r>
          </a:p>
          <a:p>
            <a:pPr algn="ctr"/>
            <a:r>
              <a:rPr lang="it-IT" sz="1200" b="1" dirty="0" smtClean="0">
                <a:solidFill>
                  <a:srgbClr val="0000CC"/>
                </a:solidFill>
              </a:rPr>
              <a:t> RESIDUA</a:t>
            </a:r>
            <a:endParaRPr lang="it-IT" sz="1200" b="1" dirty="0">
              <a:solidFill>
                <a:srgbClr val="0000CC"/>
              </a:solidFill>
            </a:endParaRPr>
          </a:p>
        </p:txBody>
      </p:sp>
      <p:sp>
        <p:nvSpPr>
          <p:cNvPr id="67" name="CasellaDiTesto 66"/>
          <p:cNvSpPr txBox="1"/>
          <p:nvPr/>
        </p:nvSpPr>
        <p:spPr>
          <a:xfrm>
            <a:off x="1979712" y="6669360"/>
            <a:ext cx="1018227" cy="369332"/>
          </a:xfrm>
          <a:prstGeom prst="rect">
            <a:avLst/>
          </a:prstGeom>
          <a:noFill/>
        </p:spPr>
        <p:txBody>
          <a:bodyPr wrap="none" rtlCol="0">
            <a:spAutoFit/>
          </a:bodyPr>
          <a:lstStyle/>
          <a:p>
            <a:r>
              <a:rPr lang="it-IT" dirty="0" err="1" smtClean="0"/>
              <a:t>……………</a:t>
            </a:r>
            <a:endParaRPr lang="it-IT" dirty="0"/>
          </a:p>
        </p:txBody>
      </p:sp>
      <p:sp>
        <p:nvSpPr>
          <p:cNvPr id="68" name="CasellaDiTesto 67"/>
          <p:cNvSpPr txBox="1"/>
          <p:nvPr/>
        </p:nvSpPr>
        <p:spPr>
          <a:xfrm>
            <a:off x="6328" y="4293096"/>
            <a:ext cx="1373196" cy="369332"/>
          </a:xfrm>
          <a:prstGeom prst="rect">
            <a:avLst/>
          </a:prstGeom>
          <a:noFill/>
        </p:spPr>
        <p:txBody>
          <a:bodyPr wrap="none" rtlCol="0">
            <a:spAutoFit/>
          </a:bodyPr>
          <a:lstStyle/>
          <a:p>
            <a:r>
              <a:rPr lang="it-IT" b="1" dirty="0" smtClean="0">
                <a:solidFill>
                  <a:srgbClr val="FF0000"/>
                </a:solidFill>
              </a:rPr>
              <a:t>SI SVUOTA</a:t>
            </a:r>
            <a:endParaRPr lang="it-IT" b="1" dirty="0">
              <a:solidFill>
                <a:srgbClr val="FF0000"/>
              </a:solidFill>
            </a:endParaRPr>
          </a:p>
        </p:txBody>
      </p:sp>
      <p:sp>
        <p:nvSpPr>
          <p:cNvPr id="69" name="CasellaDiTesto 68"/>
          <p:cNvSpPr txBox="1"/>
          <p:nvPr/>
        </p:nvSpPr>
        <p:spPr>
          <a:xfrm>
            <a:off x="3606728" y="4293096"/>
            <a:ext cx="1431995" cy="369332"/>
          </a:xfrm>
          <a:prstGeom prst="rect">
            <a:avLst/>
          </a:prstGeom>
          <a:noFill/>
        </p:spPr>
        <p:txBody>
          <a:bodyPr wrap="none" rtlCol="0">
            <a:spAutoFit/>
          </a:bodyPr>
          <a:lstStyle/>
          <a:p>
            <a:r>
              <a:rPr lang="it-IT" b="1" dirty="0" smtClean="0">
                <a:solidFill>
                  <a:srgbClr val="0000CC"/>
                </a:solidFill>
              </a:rPr>
              <a:t>SI RIEMPIE</a:t>
            </a:r>
            <a:endParaRPr lang="it-IT" b="1" dirty="0">
              <a:solidFill>
                <a:srgbClr val="0000CC"/>
              </a:solidFill>
            </a:endParaRPr>
          </a:p>
        </p:txBody>
      </p:sp>
      <p:sp>
        <p:nvSpPr>
          <p:cNvPr id="26" name="CasellaDiTesto 25"/>
          <p:cNvSpPr txBox="1"/>
          <p:nvPr/>
        </p:nvSpPr>
        <p:spPr>
          <a:xfrm>
            <a:off x="3753647" y="3501008"/>
            <a:ext cx="1503039" cy="738664"/>
          </a:xfrm>
          <a:prstGeom prst="rect">
            <a:avLst/>
          </a:prstGeom>
          <a:noFill/>
        </p:spPr>
        <p:txBody>
          <a:bodyPr wrap="none" rtlCol="0">
            <a:spAutoFit/>
          </a:bodyPr>
          <a:lstStyle/>
          <a:p>
            <a:pPr algn="ctr"/>
            <a:r>
              <a:rPr lang="it-IT" b="1" dirty="0" smtClean="0">
                <a:solidFill>
                  <a:srgbClr val="FF0000"/>
                </a:solidFill>
              </a:rPr>
              <a:t>IN SISTOLE:</a:t>
            </a:r>
          </a:p>
          <a:p>
            <a:pPr algn="ctr"/>
            <a:r>
              <a:rPr lang="it-IT" sz="1200" b="1" dirty="0" smtClean="0">
                <a:solidFill>
                  <a:srgbClr val="FF0000"/>
                </a:solidFill>
              </a:rPr>
              <a:t>PRESSIONE</a:t>
            </a:r>
          </a:p>
          <a:p>
            <a:pPr algn="ctr"/>
            <a:r>
              <a:rPr lang="it-IT" sz="1200" b="1" dirty="0" smtClean="0">
                <a:solidFill>
                  <a:srgbClr val="FF0000"/>
                </a:solidFill>
              </a:rPr>
              <a:t>DELLA PVM</a:t>
            </a:r>
            <a:endParaRPr lang="it-IT" sz="1200" b="1" dirty="0">
              <a:solidFill>
                <a:srgbClr val="FF0000"/>
              </a:solidFill>
            </a:endParaRPr>
          </a:p>
        </p:txBody>
      </p:sp>
      <p:sp>
        <p:nvSpPr>
          <p:cNvPr id="30" name="CasellaDiTesto 29"/>
          <p:cNvSpPr txBox="1"/>
          <p:nvPr/>
        </p:nvSpPr>
        <p:spPr>
          <a:xfrm>
            <a:off x="7030622" y="-99392"/>
            <a:ext cx="1717842" cy="738664"/>
          </a:xfrm>
          <a:prstGeom prst="rect">
            <a:avLst/>
          </a:prstGeom>
          <a:noFill/>
        </p:spPr>
        <p:txBody>
          <a:bodyPr wrap="none" rtlCol="0">
            <a:spAutoFit/>
          </a:bodyPr>
          <a:lstStyle/>
          <a:p>
            <a:pPr algn="ctr"/>
            <a:r>
              <a:rPr lang="it-IT" b="1" dirty="0" smtClean="0">
                <a:solidFill>
                  <a:srgbClr val="0000CC"/>
                </a:solidFill>
              </a:rPr>
              <a:t>IN DIASTOLE:</a:t>
            </a:r>
          </a:p>
          <a:p>
            <a:pPr algn="ctr"/>
            <a:r>
              <a:rPr lang="it-IT" sz="1200" b="1" dirty="0" smtClean="0">
                <a:solidFill>
                  <a:srgbClr val="0000CC"/>
                </a:solidFill>
              </a:rPr>
              <a:t>PRESSIONE</a:t>
            </a:r>
          </a:p>
          <a:p>
            <a:pPr algn="ctr"/>
            <a:r>
              <a:rPr lang="it-IT" sz="1200" b="1" dirty="0" smtClean="0">
                <a:solidFill>
                  <a:srgbClr val="0000CC"/>
                </a:solidFill>
              </a:rPr>
              <a:t> RESIDUA + PH</a:t>
            </a:r>
            <a:endParaRPr lang="it-IT" sz="1200" b="1" dirty="0">
              <a:solidFill>
                <a:srgbClr val="0000CC"/>
              </a:solidFill>
            </a:endParaRPr>
          </a:p>
        </p:txBody>
      </p:sp>
      <p:sp>
        <p:nvSpPr>
          <p:cNvPr id="31" name="CasellaDiTesto 30"/>
          <p:cNvSpPr txBox="1"/>
          <p:nvPr/>
        </p:nvSpPr>
        <p:spPr>
          <a:xfrm>
            <a:off x="3796487" y="4293096"/>
            <a:ext cx="1373196" cy="369332"/>
          </a:xfrm>
          <a:prstGeom prst="rect">
            <a:avLst/>
          </a:prstGeom>
          <a:noFill/>
        </p:spPr>
        <p:txBody>
          <a:bodyPr wrap="none" rtlCol="0">
            <a:spAutoFit/>
          </a:bodyPr>
          <a:lstStyle/>
          <a:p>
            <a:r>
              <a:rPr lang="it-IT" b="1" dirty="0" smtClean="0">
                <a:solidFill>
                  <a:srgbClr val="FF0000"/>
                </a:solidFill>
              </a:rPr>
              <a:t>SI SVUOTA</a:t>
            </a:r>
            <a:endParaRPr lang="it-IT" b="1" dirty="0">
              <a:solidFill>
                <a:srgbClr val="FF0000"/>
              </a:solidFill>
            </a:endParaRPr>
          </a:p>
        </p:txBody>
      </p:sp>
      <p:sp>
        <p:nvSpPr>
          <p:cNvPr id="32" name="CasellaDiTesto 31"/>
          <p:cNvSpPr txBox="1"/>
          <p:nvPr/>
        </p:nvSpPr>
        <p:spPr>
          <a:xfrm>
            <a:off x="7108855" y="548680"/>
            <a:ext cx="1431995" cy="369332"/>
          </a:xfrm>
          <a:prstGeom prst="rect">
            <a:avLst/>
          </a:prstGeom>
          <a:noFill/>
        </p:spPr>
        <p:txBody>
          <a:bodyPr wrap="none" rtlCol="0">
            <a:spAutoFit/>
          </a:bodyPr>
          <a:lstStyle/>
          <a:p>
            <a:r>
              <a:rPr lang="it-IT" b="1" dirty="0" smtClean="0">
                <a:solidFill>
                  <a:srgbClr val="0000CC"/>
                </a:solidFill>
              </a:rPr>
              <a:t>SI RIEMPIE</a:t>
            </a:r>
            <a:endParaRPr lang="it-IT" b="1" dirty="0">
              <a:solidFill>
                <a:srgbClr val="0000CC"/>
              </a:solidFill>
            </a:endParaRPr>
          </a:p>
        </p:txBody>
      </p:sp>
      <p:sp>
        <p:nvSpPr>
          <p:cNvPr id="33" name="CasellaDiTesto 32"/>
          <p:cNvSpPr txBox="1"/>
          <p:nvPr/>
        </p:nvSpPr>
        <p:spPr>
          <a:xfrm>
            <a:off x="7236296" y="908720"/>
            <a:ext cx="758541" cy="369332"/>
          </a:xfrm>
          <a:prstGeom prst="rect">
            <a:avLst/>
          </a:prstGeom>
          <a:noFill/>
        </p:spPr>
        <p:txBody>
          <a:bodyPr wrap="none" rtlCol="0">
            <a:spAutoFit/>
          </a:bodyPr>
          <a:lstStyle/>
          <a:p>
            <a:r>
              <a:rPr lang="it-IT" dirty="0" smtClean="0"/>
              <a:t>shunt</a:t>
            </a:r>
            <a:endParaRPr lang="it-IT" dirty="0"/>
          </a:p>
        </p:txBody>
      </p:sp>
      <p:sp>
        <p:nvSpPr>
          <p:cNvPr id="34" name="Freccia curva 33"/>
          <p:cNvSpPr/>
          <p:nvPr/>
        </p:nvSpPr>
        <p:spPr>
          <a:xfrm flipH="1">
            <a:off x="6516216" y="1052736"/>
            <a:ext cx="1800200" cy="5472608"/>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0" name="Saetta 39"/>
          <p:cNvSpPr/>
          <p:nvPr/>
        </p:nvSpPr>
        <p:spPr>
          <a:xfrm rot="9817147">
            <a:off x="754455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Saetta 40"/>
          <p:cNvSpPr/>
          <p:nvPr/>
        </p:nvSpPr>
        <p:spPr>
          <a:xfrm rot="9817147">
            <a:off x="740054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7986092" y="6051004"/>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7780920" y="6027577"/>
            <a:ext cx="397768" cy="2411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745232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p:cNvSpPr txBox="1"/>
          <p:nvPr/>
        </p:nvSpPr>
        <p:spPr>
          <a:xfrm rot="20005849">
            <a:off x="5064952" y="4913571"/>
            <a:ext cx="491032" cy="369332"/>
          </a:xfrm>
          <a:prstGeom prst="rect">
            <a:avLst/>
          </a:prstGeom>
          <a:noFill/>
        </p:spPr>
        <p:txBody>
          <a:bodyPr wrap="none" rtlCol="0">
            <a:spAutoFit/>
          </a:bodyPr>
          <a:lstStyle/>
          <a:p>
            <a:r>
              <a:rPr lang="it-IT" b="1" dirty="0" smtClean="0">
                <a:solidFill>
                  <a:schemeClr val="bg1"/>
                </a:solidFill>
              </a:rPr>
              <a:t>PR</a:t>
            </a:r>
            <a:endParaRPr lang="it-IT" b="1" dirty="0">
              <a:solidFill>
                <a:schemeClr val="bg1"/>
              </a:solidFill>
            </a:endParaRPr>
          </a:p>
        </p:txBody>
      </p:sp>
      <p:sp>
        <p:nvSpPr>
          <p:cNvPr id="48" name="CasellaDiTesto 47"/>
          <p:cNvSpPr txBox="1"/>
          <p:nvPr/>
        </p:nvSpPr>
        <p:spPr>
          <a:xfrm rot="20005849">
            <a:off x="1244294" y="4913571"/>
            <a:ext cx="491032" cy="369332"/>
          </a:xfrm>
          <a:prstGeom prst="rect">
            <a:avLst/>
          </a:prstGeom>
          <a:noFill/>
        </p:spPr>
        <p:txBody>
          <a:bodyPr wrap="none" rtlCol="0">
            <a:spAutoFit/>
          </a:bodyPr>
          <a:lstStyle/>
          <a:p>
            <a:r>
              <a:rPr lang="it-IT" b="1" dirty="0" smtClean="0">
                <a:solidFill>
                  <a:schemeClr val="bg1"/>
                </a:solidFill>
              </a:rPr>
              <a:t>PR</a:t>
            </a:r>
            <a:endParaRPr lang="it-IT" b="1" dirty="0">
              <a:solidFill>
                <a:schemeClr val="bg1"/>
              </a:solidFill>
            </a:endParaRPr>
          </a:p>
        </p:txBody>
      </p:sp>
      <p:sp>
        <p:nvSpPr>
          <p:cNvPr id="50" name="CasellaDiTesto 49"/>
          <p:cNvSpPr txBox="1"/>
          <p:nvPr/>
        </p:nvSpPr>
        <p:spPr>
          <a:xfrm rot="1581917">
            <a:off x="3548549" y="4887465"/>
            <a:ext cx="491032" cy="369332"/>
          </a:xfrm>
          <a:prstGeom prst="rect">
            <a:avLst/>
          </a:prstGeom>
          <a:noFill/>
        </p:spPr>
        <p:txBody>
          <a:bodyPr wrap="none" rtlCol="0">
            <a:spAutoFit/>
          </a:bodyPr>
          <a:lstStyle/>
          <a:p>
            <a:r>
              <a:rPr lang="it-IT" b="1" dirty="0" smtClean="0">
                <a:solidFill>
                  <a:schemeClr val="bg1"/>
                </a:solidFill>
              </a:rPr>
              <a:t>PR</a:t>
            </a:r>
            <a:endParaRPr lang="it-IT" b="1" dirty="0">
              <a:solidFill>
                <a:schemeClr val="bg1"/>
              </a:solidFill>
            </a:endParaRPr>
          </a:p>
        </p:txBody>
      </p:sp>
      <p:sp>
        <p:nvSpPr>
          <p:cNvPr id="51" name="CasellaDiTesto 50"/>
          <p:cNvSpPr txBox="1"/>
          <p:nvPr/>
        </p:nvSpPr>
        <p:spPr>
          <a:xfrm>
            <a:off x="2420679" y="6039593"/>
            <a:ext cx="423129" cy="307777"/>
          </a:xfrm>
          <a:prstGeom prst="rect">
            <a:avLst/>
          </a:prstGeom>
          <a:noFill/>
        </p:spPr>
        <p:txBody>
          <a:bodyPr wrap="none" rtlCol="0">
            <a:spAutoFit/>
          </a:bodyPr>
          <a:lstStyle/>
          <a:p>
            <a:r>
              <a:rPr lang="it-IT" sz="1400" b="1" dirty="0" smtClean="0">
                <a:solidFill>
                  <a:schemeClr val="bg1"/>
                </a:solidFill>
              </a:rPr>
              <a:t>PR</a:t>
            </a:r>
            <a:endParaRPr lang="it-IT" sz="1400" b="1" dirty="0">
              <a:solidFill>
                <a:schemeClr val="bg1"/>
              </a:solidFill>
            </a:endParaRPr>
          </a:p>
        </p:txBody>
      </p:sp>
      <p:sp>
        <p:nvSpPr>
          <p:cNvPr id="53" name="CasellaDiTesto 52"/>
          <p:cNvSpPr txBox="1"/>
          <p:nvPr/>
        </p:nvSpPr>
        <p:spPr>
          <a:xfrm>
            <a:off x="6237103" y="6093296"/>
            <a:ext cx="423129" cy="307777"/>
          </a:xfrm>
          <a:prstGeom prst="rect">
            <a:avLst/>
          </a:prstGeom>
          <a:noFill/>
        </p:spPr>
        <p:txBody>
          <a:bodyPr wrap="none" rtlCol="0">
            <a:spAutoFit/>
          </a:bodyPr>
          <a:lstStyle/>
          <a:p>
            <a:r>
              <a:rPr lang="it-IT" sz="1400" b="1" dirty="0" smtClean="0">
                <a:solidFill>
                  <a:schemeClr val="bg1"/>
                </a:solidFill>
              </a:rPr>
              <a:t>PR</a:t>
            </a:r>
            <a:endParaRPr lang="it-IT" sz="1400" b="1" dirty="0">
              <a:solidFill>
                <a:schemeClr val="bg1"/>
              </a:solidFill>
            </a:endParaRPr>
          </a:p>
        </p:txBody>
      </p:sp>
      <p:sp>
        <p:nvSpPr>
          <p:cNvPr id="55" name="Rettangolo 54"/>
          <p:cNvSpPr/>
          <p:nvPr/>
        </p:nvSpPr>
        <p:spPr>
          <a:xfrm>
            <a:off x="6948264" y="4797152"/>
            <a:ext cx="1080120"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8"/>
          <p:cNvSpPr txBox="1"/>
          <p:nvPr/>
        </p:nvSpPr>
        <p:spPr>
          <a:xfrm>
            <a:off x="7840722" y="2636912"/>
            <a:ext cx="547702" cy="369332"/>
          </a:xfrm>
          <a:prstGeom prst="rect">
            <a:avLst/>
          </a:prstGeom>
          <a:noFill/>
        </p:spPr>
        <p:txBody>
          <a:bodyPr wrap="square" rtlCol="0">
            <a:spAutoFit/>
          </a:bodyPr>
          <a:lstStyle/>
          <a:p>
            <a:r>
              <a:rPr lang="it-IT" b="1" dirty="0" smtClean="0">
                <a:solidFill>
                  <a:schemeClr val="bg1"/>
                </a:solidFill>
              </a:rPr>
              <a:t>PH</a:t>
            </a:r>
            <a:endParaRPr lang="it-IT" b="1" dirty="0">
              <a:solidFill>
                <a:schemeClr val="bg1"/>
              </a:solidFill>
            </a:endParaRPr>
          </a:p>
        </p:txBody>
      </p:sp>
      <p:sp>
        <p:nvSpPr>
          <p:cNvPr id="61" name="CasellaDiTesto 60"/>
          <p:cNvSpPr txBox="1"/>
          <p:nvPr/>
        </p:nvSpPr>
        <p:spPr>
          <a:xfrm>
            <a:off x="7740352" y="4715852"/>
            <a:ext cx="547702" cy="369332"/>
          </a:xfrm>
          <a:prstGeom prst="rect">
            <a:avLst/>
          </a:prstGeom>
          <a:noFill/>
        </p:spPr>
        <p:txBody>
          <a:bodyPr wrap="square" rtlCol="0">
            <a:spAutoFit/>
          </a:bodyPr>
          <a:lstStyle/>
          <a:p>
            <a:r>
              <a:rPr lang="it-IT" b="1" dirty="0" smtClean="0">
                <a:solidFill>
                  <a:schemeClr val="bg1"/>
                </a:solidFill>
              </a:rPr>
              <a:t>PH</a:t>
            </a:r>
            <a:endParaRPr lang="it-IT" b="1" dirty="0">
              <a:solidFill>
                <a:schemeClr val="bg1"/>
              </a:solidFill>
            </a:endParaRPr>
          </a:p>
        </p:txBody>
      </p:sp>
      <p:sp>
        <p:nvSpPr>
          <p:cNvPr id="70" name="Figura a mano libera 69"/>
          <p:cNvSpPr/>
          <p:nvPr/>
        </p:nvSpPr>
        <p:spPr>
          <a:xfrm>
            <a:off x="7031421" y="1429407"/>
            <a:ext cx="1024758" cy="241738"/>
          </a:xfrm>
          <a:custGeom>
            <a:avLst/>
            <a:gdLst>
              <a:gd name="connsiteX0" fmla="*/ 0 w 1024758"/>
              <a:gd name="connsiteY0" fmla="*/ 21021 h 241738"/>
              <a:gd name="connsiteX1" fmla="*/ 331076 w 1024758"/>
              <a:gd name="connsiteY1" fmla="*/ 5255 h 241738"/>
              <a:gd name="connsiteX2" fmla="*/ 835572 w 1024758"/>
              <a:gd name="connsiteY2" fmla="*/ 52552 h 241738"/>
              <a:gd name="connsiteX3" fmla="*/ 1024758 w 1024758"/>
              <a:gd name="connsiteY3" fmla="*/ 241738 h 241738"/>
              <a:gd name="connsiteX4" fmla="*/ 1024758 w 1024758"/>
              <a:gd name="connsiteY4" fmla="*/ 241738 h 241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58" h="241738">
                <a:moveTo>
                  <a:pt x="0" y="21021"/>
                </a:moveTo>
                <a:cubicBezTo>
                  <a:pt x="95907" y="10510"/>
                  <a:pt x="191814" y="0"/>
                  <a:pt x="331076" y="5255"/>
                </a:cubicBezTo>
                <a:cubicBezTo>
                  <a:pt x="470338" y="10510"/>
                  <a:pt x="719958" y="13138"/>
                  <a:pt x="835572" y="52552"/>
                </a:cubicBezTo>
                <a:cubicBezTo>
                  <a:pt x="951186" y="91966"/>
                  <a:pt x="1024758" y="241738"/>
                  <a:pt x="1024758" y="241738"/>
                </a:cubicBezTo>
                <a:lnTo>
                  <a:pt x="1024758" y="241738"/>
                </a:ln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3" name="Figura a mano libera 72"/>
          <p:cNvSpPr/>
          <p:nvPr/>
        </p:nvSpPr>
        <p:spPr>
          <a:xfrm>
            <a:off x="7893101" y="1653235"/>
            <a:ext cx="198729" cy="3255264"/>
          </a:xfrm>
          <a:custGeom>
            <a:avLst/>
            <a:gdLst>
              <a:gd name="connsiteX0" fmla="*/ 153619 w 198729"/>
              <a:gd name="connsiteY0" fmla="*/ 0 h 3255264"/>
              <a:gd name="connsiteX1" fmla="*/ 175565 w 198729"/>
              <a:gd name="connsiteY1" fmla="*/ 51207 h 3255264"/>
              <a:gd name="connsiteX2" fmla="*/ 182880 w 198729"/>
              <a:gd name="connsiteY2" fmla="*/ 153619 h 3255264"/>
              <a:gd name="connsiteX3" fmla="*/ 197510 w 198729"/>
              <a:gd name="connsiteY3" fmla="*/ 870509 h 3255264"/>
              <a:gd name="connsiteX4" fmla="*/ 190195 w 198729"/>
              <a:gd name="connsiteY4" fmla="*/ 1843431 h 3255264"/>
              <a:gd name="connsiteX5" fmla="*/ 182880 w 198729"/>
              <a:gd name="connsiteY5" fmla="*/ 2406701 h 3255264"/>
              <a:gd name="connsiteX6" fmla="*/ 182880 w 198729"/>
              <a:gd name="connsiteY6" fmla="*/ 2904135 h 3255264"/>
              <a:gd name="connsiteX7" fmla="*/ 190195 w 198729"/>
              <a:gd name="connsiteY7" fmla="*/ 3072384 h 3255264"/>
              <a:gd name="connsiteX8" fmla="*/ 131673 w 198729"/>
              <a:gd name="connsiteY8" fmla="*/ 3211373 h 3255264"/>
              <a:gd name="connsiteX9" fmla="*/ 0 w 198729"/>
              <a:gd name="connsiteY9" fmla="*/ 3255264 h 325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29" h="3255264">
                <a:moveTo>
                  <a:pt x="153619" y="0"/>
                </a:moveTo>
                <a:cubicBezTo>
                  <a:pt x="162153" y="12802"/>
                  <a:pt x="170688" y="25604"/>
                  <a:pt x="175565" y="51207"/>
                </a:cubicBezTo>
                <a:cubicBezTo>
                  <a:pt x="180442" y="76810"/>
                  <a:pt x="179222" y="17069"/>
                  <a:pt x="182880" y="153619"/>
                </a:cubicBezTo>
                <a:cubicBezTo>
                  <a:pt x="186538" y="290169"/>
                  <a:pt x="196291" y="588874"/>
                  <a:pt x="197510" y="870509"/>
                </a:cubicBezTo>
                <a:cubicBezTo>
                  <a:pt x="198729" y="1152144"/>
                  <a:pt x="192633" y="1587399"/>
                  <a:pt x="190195" y="1843431"/>
                </a:cubicBezTo>
                <a:cubicBezTo>
                  <a:pt x="187757" y="2099463"/>
                  <a:pt x="184099" y="2229917"/>
                  <a:pt x="182880" y="2406701"/>
                </a:cubicBezTo>
                <a:cubicBezTo>
                  <a:pt x="181661" y="2583485"/>
                  <a:pt x="181661" y="2793188"/>
                  <a:pt x="182880" y="2904135"/>
                </a:cubicBezTo>
                <a:cubicBezTo>
                  <a:pt x="184099" y="3015082"/>
                  <a:pt x="198729" y="3021178"/>
                  <a:pt x="190195" y="3072384"/>
                </a:cubicBezTo>
                <a:cubicBezTo>
                  <a:pt x="181661" y="3123590"/>
                  <a:pt x="163372" y="3180893"/>
                  <a:pt x="131673" y="3211373"/>
                </a:cubicBezTo>
                <a:cubicBezTo>
                  <a:pt x="99974" y="3241853"/>
                  <a:pt x="49987" y="3248558"/>
                  <a:pt x="0" y="3255264"/>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5" name="CasellaDiTesto 74"/>
          <p:cNvSpPr txBox="1"/>
          <p:nvPr/>
        </p:nvSpPr>
        <p:spPr>
          <a:xfrm>
            <a:off x="5652120" y="6858000"/>
            <a:ext cx="2911374"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20" name="Rettangolo 19"/>
          <p:cNvSpPr/>
          <p:nvPr/>
        </p:nvSpPr>
        <p:spPr>
          <a:xfrm>
            <a:off x="5868144" y="2996952"/>
            <a:ext cx="1080120" cy="27363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p:cNvSpPr/>
          <p:nvPr/>
        </p:nvSpPr>
        <p:spPr>
          <a:xfrm>
            <a:off x="5868144" y="2996952"/>
            <a:ext cx="1080120" cy="2736304"/>
          </a:xfrm>
          <a:prstGeom prst="rect">
            <a:avLst/>
          </a:prstGeom>
          <a:solidFill>
            <a:srgbClr val="D60093">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Luna 20"/>
          <p:cNvSpPr/>
          <p:nvPr/>
        </p:nvSpPr>
        <p:spPr>
          <a:xfrm rot="16200000">
            <a:off x="5857471"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Luna 21"/>
          <p:cNvSpPr/>
          <p:nvPr/>
        </p:nvSpPr>
        <p:spPr>
          <a:xfrm rot="16200000">
            <a:off x="6361527"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Luna 22"/>
          <p:cNvSpPr/>
          <p:nvPr/>
        </p:nvSpPr>
        <p:spPr>
          <a:xfrm rot="16200000">
            <a:off x="5893475"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Luna 23"/>
          <p:cNvSpPr/>
          <p:nvPr/>
        </p:nvSpPr>
        <p:spPr>
          <a:xfrm rot="16200000">
            <a:off x="6397531"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su 24"/>
          <p:cNvSpPr/>
          <p:nvPr/>
        </p:nvSpPr>
        <p:spPr>
          <a:xfrm>
            <a:off x="6172751" y="2132856"/>
            <a:ext cx="484632" cy="324036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su 26"/>
          <p:cNvSpPr/>
          <p:nvPr/>
        </p:nvSpPr>
        <p:spPr>
          <a:xfrm>
            <a:off x="6172751" y="3861048"/>
            <a:ext cx="484632" cy="2520280"/>
          </a:xfrm>
          <a:prstGeom prst="upArrow">
            <a:avLst/>
          </a:prstGeom>
          <a:solidFill>
            <a:srgbClr val="0066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p:cNvSpPr/>
          <p:nvPr/>
        </p:nvSpPr>
        <p:spPr>
          <a:xfrm rot="20080828">
            <a:off x="4688195" y="4863247"/>
            <a:ext cx="1237594" cy="484632"/>
          </a:xfrm>
          <a:prstGeom prst="righ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Figura a mano libera 73"/>
          <p:cNvSpPr/>
          <p:nvPr/>
        </p:nvSpPr>
        <p:spPr>
          <a:xfrm>
            <a:off x="6737299" y="4791456"/>
            <a:ext cx="1170432" cy="126796"/>
          </a:xfrm>
          <a:custGeom>
            <a:avLst/>
            <a:gdLst>
              <a:gd name="connsiteX0" fmla="*/ 1170432 w 1170432"/>
              <a:gd name="connsiteY0" fmla="*/ 109728 h 126796"/>
              <a:gd name="connsiteX1" fmla="*/ 570586 w 1170432"/>
              <a:gd name="connsiteY1" fmla="*/ 117043 h 126796"/>
              <a:gd name="connsiteX2" fmla="*/ 277978 w 1170432"/>
              <a:gd name="connsiteY2" fmla="*/ 124358 h 126796"/>
              <a:gd name="connsiteX3" fmla="*/ 160935 w 1170432"/>
              <a:gd name="connsiteY3" fmla="*/ 102413 h 126796"/>
              <a:gd name="connsiteX4" fmla="*/ 0 w 1170432"/>
              <a:gd name="connsiteY4" fmla="*/ 0 h 126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432" h="126796">
                <a:moveTo>
                  <a:pt x="1170432" y="109728"/>
                </a:moveTo>
                <a:lnTo>
                  <a:pt x="570586" y="117043"/>
                </a:lnTo>
                <a:cubicBezTo>
                  <a:pt x="421844" y="119481"/>
                  <a:pt x="346253" y="126796"/>
                  <a:pt x="277978" y="124358"/>
                </a:cubicBezTo>
                <a:cubicBezTo>
                  <a:pt x="209703" y="121920"/>
                  <a:pt x="207264" y="123139"/>
                  <a:pt x="160935" y="102413"/>
                </a:cubicBezTo>
                <a:cubicBezTo>
                  <a:pt x="114606" y="81687"/>
                  <a:pt x="0" y="0"/>
                  <a:pt x="0" y="0"/>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ransition advTm="61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20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2000"/>
                                        <p:tgtEl>
                                          <p:spTgt spid="56"/>
                                        </p:tgtEl>
                                      </p:cBhvr>
                                    </p:animEffect>
                                  </p:childTnLst>
                                </p:cTn>
                              </p:par>
                            </p:childTnLst>
                          </p:cTn>
                        </p:par>
                        <p:par>
                          <p:cTn id="14" fill="hold">
                            <p:stCondLst>
                              <p:cond delay="2000"/>
                            </p:stCondLst>
                            <p:childTnLst>
                              <p:par>
                                <p:cTn id="15" presetID="10" presetClass="exit" presetSubtype="0" fill="hold" grpId="1" nodeType="afterEffect">
                                  <p:stCondLst>
                                    <p:cond delay="0"/>
                                  </p:stCondLst>
                                  <p:childTnLst>
                                    <p:animEffect transition="out" filter="fade">
                                      <p:cBhvr>
                                        <p:cTn id="16" dur="2000"/>
                                        <p:tgtEl>
                                          <p:spTgt spid="56"/>
                                        </p:tgtEl>
                                      </p:cBhvr>
                                    </p:animEffect>
                                    <p:set>
                                      <p:cBhvr>
                                        <p:cTn id="17" dur="1" fill="hold">
                                          <p:stCondLst>
                                            <p:cond delay="1999"/>
                                          </p:stCondLst>
                                        </p:cTn>
                                        <p:tgtEl>
                                          <p:spTgt spid="5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20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2000"/>
                                        <p:tgtEl>
                                          <p:spTgt spid="6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down)">
                                      <p:cBhvr>
                                        <p:cTn id="28" dur="2000"/>
                                        <p:tgtEl>
                                          <p:spTgt spid="6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2000"/>
                                        <p:tgtEl>
                                          <p:spTgt spid="5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2000"/>
                                        <p:tgtEl>
                                          <p:spTgt spid="62"/>
                                        </p:tgtEl>
                                      </p:cBhvr>
                                    </p:animEffect>
                                  </p:childTnLst>
                                </p:cTn>
                              </p:par>
                            </p:childTnLst>
                          </p:cTn>
                        </p:par>
                        <p:par>
                          <p:cTn id="35" fill="hold">
                            <p:stCondLst>
                              <p:cond delay="20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7"/>
                                        </p:tgtEl>
                                        <p:attrNameLst>
                                          <p:attrName>style.visibility</p:attrName>
                                        </p:attrNameLst>
                                      </p:cBhvr>
                                      <p:to>
                                        <p:strVal val="visible"/>
                                      </p:to>
                                    </p:set>
                                    <p:anim calcmode="discrete" valueType="clr">
                                      <p:cBhvr override="childStyle">
                                        <p:cTn id="38" dur="500"/>
                                        <p:tgtEl>
                                          <p:spTgt spid="67"/>
                                        </p:tgtEl>
                                        <p:attrNameLst>
                                          <p:attrName>style.color</p:attrName>
                                        </p:attrNameLst>
                                      </p:cBhvr>
                                      <p:tavLst>
                                        <p:tav tm="0">
                                          <p:val>
                                            <p:clrVal>
                                              <a:schemeClr val="accent2"/>
                                            </p:clrVal>
                                          </p:val>
                                        </p:tav>
                                        <p:tav tm="50000">
                                          <p:val>
                                            <p:clrVal>
                                              <a:schemeClr val="hlink"/>
                                            </p:clrVal>
                                          </p:val>
                                        </p:tav>
                                      </p:tavLst>
                                    </p:anim>
                                    <p:anim calcmode="discrete" valueType="clr">
                                      <p:cBhvr>
                                        <p:cTn id="39" dur="500"/>
                                        <p:tgtEl>
                                          <p:spTgt spid="67"/>
                                        </p:tgtEl>
                                        <p:attrNameLst>
                                          <p:attrName>fillcolor</p:attrName>
                                        </p:attrNameLst>
                                      </p:cBhvr>
                                      <p:tavLst>
                                        <p:tav tm="0">
                                          <p:val>
                                            <p:clrVal>
                                              <a:schemeClr val="accent2"/>
                                            </p:clrVal>
                                          </p:val>
                                        </p:tav>
                                        <p:tav tm="50000">
                                          <p:val>
                                            <p:clrVal>
                                              <a:schemeClr val="hlink"/>
                                            </p:clrVal>
                                          </p:val>
                                        </p:tav>
                                      </p:tavLst>
                                    </p:anim>
                                    <p:set>
                                      <p:cBhvr>
                                        <p:cTn id="40" dur="500"/>
                                        <p:tgtEl>
                                          <p:spTgt spid="67"/>
                                        </p:tgtEl>
                                        <p:attrNameLst>
                                          <p:attrName>fill.type</p:attrName>
                                        </p:attrNameLst>
                                      </p:cBhvr>
                                      <p:to>
                                        <p:strVal val="solid"/>
                                      </p:to>
                                    </p:se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20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000"/>
                                        <p:tgtEl>
                                          <p:spTgt spid="3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2000"/>
                                        <p:tgtEl>
                                          <p:spTgt spid="25"/>
                                        </p:tgtEl>
                                      </p:cBhvr>
                                    </p:animEffect>
                                  </p:childTnLst>
                                </p:cTn>
                              </p:par>
                            </p:childTnLst>
                          </p:cTn>
                        </p:par>
                        <p:par>
                          <p:cTn id="51" fill="hold">
                            <p:stCondLst>
                              <p:cond delay="5500"/>
                            </p:stCondLst>
                            <p:childTnLst>
                              <p:par>
                                <p:cTn id="52" presetID="10" presetClass="exit" presetSubtype="0" fill="hold" grpId="1" nodeType="afterEffect">
                                  <p:stCondLst>
                                    <p:cond delay="0"/>
                                  </p:stCondLst>
                                  <p:childTnLst>
                                    <p:animEffect transition="out" filter="fade">
                                      <p:cBhvr>
                                        <p:cTn id="53" dur="2000"/>
                                        <p:tgtEl>
                                          <p:spTgt spid="25"/>
                                        </p:tgtEl>
                                      </p:cBhvr>
                                    </p:animEffect>
                                    <p:set>
                                      <p:cBhvr>
                                        <p:cTn id="54" dur="1" fill="hold">
                                          <p:stCondLst>
                                            <p:cond delay="1999"/>
                                          </p:stCondLst>
                                        </p:cTn>
                                        <p:tgtEl>
                                          <p:spTgt spid="25"/>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0"/>
                                        <p:tgtEl>
                                          <p:spTgt spid="30"/>
                                        </p:tgtEl>
                                      </p:cBhvr>
                                    </p:animEffect>
                                  </p:childTnLst>
                                </p:cTn>
                              </p:par>
                            </p:childTnLst>
                          </p:cTn>
                        </p:par>
                        <p:par>
                          <p:cTn id="58" fill="hold">
                            <p:stCondLst>
                              <p:cond delay="7500"/>
                            </p:stCondLst>
                            <p:childTnLst>
                              <p:par>
                                <p:cTn id="59" presetID="22" presetClass="entr" presetSubtype="8"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left)">
                                      <p:cBhvr>
                                        <p:cTn id="61" dur="2000"/>
                                        <p:tgtEl>
                                          <p:spTgt spid="70"/>
                                        </p:tgtEl>
                                      </p:cBhvr>
                                    </p:animEffect>
                                  </p:childTnLst>
                                </p:cTn>
                              </p:par>
                            </p:childTnLst>
                          </p:cTn>
                        </p:par>
                        <p:par>
                          <p:cTn id="62" fill="hold">
                            <p:stCondLst>
                              <p:cond delay="9500"/>
                            </p:stCondLst>
                            <p:childTnLst>
                              <p:par>
                                <p:cTn id="63" presetID="22" presetClass="entr" presetSubtype="1"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up)">
                                      <p:cBhvr>
                                        <p:cTn id="65" dur="500"/>
                                        <p:tgtEl>
                                          <p:spTgt spid="73"/>
                                        </p:tgtEl>
                                      </p:cBhvr>
                                    </p:animEffect>
                                  </p:childTnLst>
                                </p:cTn>
                              </p:par>
                            </p:childTnLst>
                          </p:cTn>
                        </p:par>
                        <p:par>
                          <p:cTn id="66" fill="hold">
                            <p:stCondLst>
                              <p:cond delay="10000"/>
                            </p:stCondLst>
                            <p:childTnLst>
                              <p:par>
                                <p:cTn id="67" presetID="22" presetClass="entr" presetSubtype="2"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right)">
                                      <p:cBhvr>
                                        <p:cTn id="69" dur="2000"/>
                                        <p:tgtEl>
                                          <p:spTgt spid="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2000"/>
                                        <p:tgtEl>
                                          <p:spTgt spid="3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2000"/>
                                        <p:tgtEl>
                                          <p:spTgt spid="28"/>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20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20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2000"/>
                                        <p:tgtEl>
                                          <p:spTgt spid="45"/>
                                        </p:tgtEl>
                                      </p:cBhvr>
                                    </p:animEffect>
                                  </p:childTnLst>
                                </p:cTn>
                              </p:par>
                            </p:childTnLst>
                          </p:cTn>
                        </p:par>
                        <p:par>
                          <p:cTn id="85" fill="hold">
                            <p:stCondLst>
                              <p:cond delay="12000"/>
                            </p:stCondLst>
                            <p:childTnLst>
                              <p:par>
                                <p:cTn id="86" presetID="27" presetClass="entr" presetSubtype="0" fill="hold" grpId="0" nodeType="afterEffect">
                                  <p:stCondLst>
                                    <p:cond delay="0"/>
                                  </p:stCondLst>
                                  <p:iterate type="lt">
                                    <p:tmPct val="50000"/>
                                  </p:iterate>
                                  <p:childTnLst>
                                    <p:set>
                                      <p:cBhvr>
                                        <p:cTn id="87" dur="1" fill="hold">
                                          <p:stCondLst>
                                            <p:cond delay="0"/>
                                          </p:stCondLst>
                                        </p:cTn>
                                        <p:tgtEl>
                                          <p:spTgt spid="75"/>
                                        </p:tgtEl>
                                        <p:attrNameLst>
                                          <p:attrName>style.visibility</p:attrName>
                                        </p:attrNameLst>
                                      </p:cBhvr>
                                      <p:to>
                                        <p:strVal val="visible"/>
                                      </p:to>
                                    </p:set>
                                    <p:anim calcmode="discrete" valueType="clr">
                                      <p:cBhvr override="childStyle">
                                        <p:cTn id="88" dur="1000"/>
                                        <p:tgtEl>
                                          <p:spTgt spid="75"/>
                                        </p:tgtEl>
                                        <p:attrNameLst>
                                          <p:attrName>style.color</p:attrName>
                                        </p:attrNameLst>
                                      </p:cBhvr>
                                      <p:tavLst>
                                        <p:tav tm="0">
                                          <p:val>
                                            <p:clrVal>
                                              <a:schemeClr val="accent2"/>
                                            </p:clrVal>
                                          </p:val>
                                        </p:tav>
                                        <p:tav tm="50000">
                                          <p:val>
                                            <p:clrVal>
                                              <a:schemeClr val="hlink"/>
                                            </p:clrVal>
                                          </p:val>
                                        </p:tav>
                                      </p:tavLst>
                                    </p:anim>
                                    <p:anim calcmode="discrete" valueType="clr">
                                      <p:cBhvr>
                                        <p:cTn id="89" dur="1000"/>
                                        <p:tgtEl>
                                          <p:spTgt spid="75"/>
                                        </p:tgtEl>
                                        <p:attrNameLst>
                                          <p:attrName>fillcolor</p:attrName>
                                        </p:attrNameLst>
                                      </p:cBhvr>
                                      <p:tavLst>
                                        <p:tav tm="0">
                                          <p:val>
                                            <p:clrVal>
                                              <a:schemeClr val="accent2"/>
                                            </p:clrVal>
                                          </p:val>
                                        </p:tav>
                                        <p:tav tm="50000">
                                          <p:val>
                                            <p:clrVal>
                                              <a:schemeClr val="hlink"/>
                                            </p:clrVal>
                                          </p:val>
                                        </p:tav>
                                      </p:tavLst>
                                    </p:anim>
                                    <p:set>
                                      <p:cBhvr>
                                        <p:cTn id="90" dur="1000"/>
                                        <p:tgtEl>
                                          <p:spTgt spid="75"/>
                                        </p:tgtEl>
                                        <p:attrNameLst>
                                          <p:attrName>fill.type</p:attrName>
                                        </p:attrNameLst>
                                      </p:cBhvr>
                                      <p:to>
                                        <p:strVal val="solid"/>
                                      </p:to>
                                    </p:set>
                                  </p:childTnLst>
                                </p:cTn>
                              </p:par>
                              <p:par>
                                <p:cTn id="91" presetID="10" presetClass="exit" presetSubtype="0" fill="hold" grpId="0" nodeType="withEffect">
                                  <p:stCondLst>
                                    <p:cond delay="0"/>
                                  </p:stCondLst>
                                  <p:childTnLst>
                                    <p:animEffect transition="out" filter="fade">
                                      <p:cBhvr>
                                        <p:cTn id="92" dur="2000"/>
                                        <p:tgtEl>
                                          <p:spTgt spid="20"/>
                                        </p:tgtEl>
                                      </p:cBhvr>
                                    </p:animEffect>
                                    <p:set>
                                      <p:cBhvr>
                                        <p:cTn id="93" dur="1" fill="hold">
                                          <p:stCondLst>
                                            <p:cond delay="1999"/>
                                          </p:stCondLst>
                                        </p:cTn>
                                        <p:tgtEl>
                                          <p:spTgt spid="20"/>
                                        </p:tgtEl>
                                        <p:attrNameLst>
                                          <p:attrName>style.visibility</p:attrName>
                                        </p:attrNameLst>
                                      </p:cBhvr>
                                      <p:to>
                                        <p:strVal val="hidden"/>
                                      </p:to>
                                    </p:set>
                                  </p:childTnLst>
                                </p:cTn>
                              </p:par>
                              <p:par>
                                <p:cTn id="94" presetID="10"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2000"/>
                                        <p:tgtEl>
                                          <p:spTgt spid="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p:bldP spid="58" grpId="0" animBg="1"/>
      <p:bldP spid="60" grpId="0" animBg="1"/>
      <p:bldP spid="62" grpId="0" animBg="1"/>
      <p:bldP spid="66" grpId="0"/>
      <p:bldP spid="67" grpId="0"/>
      <p:bldP spid="68" grpId="0"/>
      <p:bldP spid="69" grpId="0"/>
      <p:bldP spid="26" grpId="0"/>
      <p:bldP spid="30" grpId="0"/>
      <p:bldP spid="31" grpId="0"/>
      <p:bldP spid="32" grpId="0"/>
      <p:bldP spid="44" grpId="0" animBg="1"/>
      <p:bldP spid="45" grpId="0" animBg="1"/>
      <p:bldP spid="70" grpId="0" animBg="1"/>
      <p:bldP spid="73" grpId="0" animBg="1"/>
      <p:bldP spid="75" grpId="0"/>
      <p:bldP spid="20" grpId="0" animBg="1"/>
      <p:bldP spid="20" grpId="1" animBg="1"/>
      <p:bldP spid="76" grpId="0" animBg="1"/>
      <p:bldP spid="25" grpId="0" animBg="1"/>
      <p:bldP spid="25" grpId="1" animBg="1"/>
      <p:bldP spid="27" grpId="0" animBg="1"/>
      <p:bldP spid="28" grpId="0" animBg="1"/>
      <p:bldP spid="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1331640" y="836712"/>
            <a:ext cx="6310830" cy="4893647"/>
          </a:xfrm>
          <a:prstGeom prst="rect">
            <a:avLst/>
          </a:prstGeom>
          <a:noFill/>
        </p:spPr>
        <p:txBody>
          <a:bodyPr wrap="none" rtlCol="0">
            <a:spAutoFit/>
          </a:bodyPr>
          <a:lstStyle/>
          <a:p>
            <a:pPr algn="ctr"/>
            <a:r>
              <a:rPr lang="it-IT" sz="9600" b="1" dirty="0" smtClean="0">
                <a:solidFill>
                  <a:srgbClr val="0000CC"/>
                </a:solidFill>
              </a:rPr>
              <a:t>Il </a:t>
            </a:r>
            <a:r>
              <a:rPr lang="el-GR" sz="9600" b="1" dirty="0" smtClean="0">
                <a:solidFill>
                  <a:srgbClr val="0000CC"/>
                </a:solidFill>
              </a:rPr>
              <a:t>Δ</a:t>
            </a:r>
            <a:r>
              <a:rPr lang="it-IT" sz="9600" b="1" dirty="0" smtClean="0">
                <a:solidFill>
                  <a:srgbClr val="0000CC"/>
                </a:solidFill>
              </a:rPr>
              <a:t>P</a:t>
            </a:r>
          </a:p>
          <a:p>
            <a:pPr algn="ctr"/>
            <a:r>
              <a:rPr lang="it-IT" sz="5400" b="1" dirty="0" smtClean="0">
                <a:solidFill>
                  <a:srgbClr val="0000CC"/>
                </a:solidFill>
              </a:rPr>
              <a:t>del rientro </a:t>
            </a:r>
          </a:p>
          <a:p>
            <a:pPr algn="ctr"/>
            <a:r>
              <a:rPr lang="it-IT" sz="5400" b="1" dirty="0" smtClean="0">
                <a:solidFill>
                  <a:srgbClr val="0000CC"/>
                </a:solidFill>
              </a:rPr>
              <a:t>è garantito</a:t>
            </a:r>
          </a:p>
          <a:p>
            <a:pPr algn="ctr"/>
            <a:r>
              <a:rPr lang="it-IT" sz="5400" b="1" dirty="0" smtClean="0">
                <a:solidFill>
                  <a:srgbClr val="0000CC"/>
                </a:solidFill>
              </a:rPr>
              <a:t>  dalla</a:t>
            </a:r>
          </a:p>
          <a:p>
            <a:pPr algn="ctr"/>
            <a:r>
              <a:rPr lang="it-IT" sz="5400" b="1" dirty="0" smtClean="0">
                <a:solidFill>
                  <a:srgbClr val="0000CC"/>
                </a:solidFill>
              </a:rPr>
              <a:t> pompa muscolare </a:t>
            </a:r>
          </a:p>
        </p:txBody>
      </p:sp>
      <p:sp>
        <p:nvSpPr>
          <p:cNvPr id="3" name="CasellaDiTesto 2"/>
          <p:cNvSpPr txBox="1"/>
          <p:nvPr/>
        </p:nvSpPr>
        <p:spPr>
          <a:xfrm>
            <a:off x="0" y="6669360"/>
            <a:ext cx="636713"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4" name="CasellaDiTesto 3"/>
          <p:cNvSpPr txBox="1"/>
          <p:nvPr/>
        </p:nvSpPr>
        <p:spPr>
          <a:xfrm>
            <a:off x="1691680" y="2060848"/>
            <a:ext cx="184731" cy="369332"/>
          </a:xfrm>
          <a:prstGeom prst="rect">
            <a:avLst/>
          </a:prstGeom>
          <a:noFill/>
        </p:spPr>
        <p:txBody>
          <a:bodyPr wrap="none" rtlCol="0">
            <a:spAutoFit/>
          </a:bodyPr>
          <a:lstStyle/>
          <a:p>
            <a:endParaRPr lang="it-IT" dirty="0"/>
          </a:p>
        </p:txBody>
      </p:sp>
      <p:sp>
        <p:nvSpPr>
          <p:cNvPr id="5" name="CasellaDiTesto 4"/>
          <p:cNvSpPr txBox="1"/>
          <p:nvPr/>
        </p:nvSpPr>
        <p:spPr>
          <a:xfrm>
            <a:off x="1331640" y="2564904"/>
            <a:ext cx="6276398" cy="1754326"/>
          </a:xfrm>
          <a:prstGeom prst="rect">
            <a:avLst/>
          </a:prstGeom>
          <a:noFill/>
        </p:spPr>
        <p:txBody>
          <a:bodyPr wrap="none" rtlCol="0">
            <a:spAutoFit/>
          </a:bodyPr>
          <a:lstStyle/>
          <a:p>
            <a:pPr algn="ctr"/>
            <a:r>
              <a:rPr lang="it-IT" sz="5400" b="1" dirty="0" smtClean="0">
                <a:solidFill>
                  <a:srgbClr val="0000CC"/>
                </a:solidFill>
              </a:rPr>
              <a:t>e dall’integrità del </a:t>
            </a:r>
          </a:p>
          <a:p>
            <a:pPr algn="ctr"/>
            <a:r>
              <a:rPr lang="it-IT" sz="5400" b="1" dirty="0" smtClean="0">
                <a:solidFill>
                  <a:srgbClr val="0000CC"/>
                </a:solidFill>
              </a:rPr>
              <a:t>sistema di rientro</a:t>
            </a:r>
            <a:endParaRPr lang="it-IT" sz="5400" b="1" dirty="0">
              <a:solidFill>
                <a:srgbClr val="0000CC"/>
              </a:solidFill>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xit" presetSubtype="0" fill="hold" grpId="1" nodeType="after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8716" name="Freeform 44"/>
          <p:cNvSpPr>
            <a:spLocks/>
          </p:cNvSpPr>
          <p:nvPr/>
        </p:nvSpPr>
        <p:spPr bwMode="auto">
          <a:xfrm>
            <a:off x="1371600" y="1143000"/>
            <a:ext cx="2743200" cy="1981200"/>
          </a:xfrm>
          <a:custGeom>
            <a:avLst/>
            <a:gdLst/>
            <a:ahLst/>
            <a:cxnLst>
              <a:cxn ang="0">
                <a:pos x="0" y="0"/>
              </a:cxn>
              <a:cxn ang="0">
                <a:pos x="336" y="1248"/>
              </a:cxn>
              <a:cxn ang="0">
                <a:pos x="1584" y="1248"/>
              </a:cxn>
              <a:cxn ang="0">
                <a:pos x="1728" y="0"/>
              </a:cxn>
            </a:cxnLst>
            <a:rect l="0" t="0" r="r" b="b"/>
            <a:pathLst>
              <a:path w="1728" h="1248">
                <a:moveTo>
                  <a:pt x="0" y="0"/>
                </a:moveTo>
                <a:lnTo>
                  <a:pt x="336" y="1248"/>
                </a:lnTo>
                <a:lnTo>
                  <a:pt x="1584" y="1248"/>
                </a:lnTo>
                <a:lnTo>
                  <a:pt x="1728" y="0"/>
                </a:lnTo>
              </a:path>
            </a:pathLst>
          </a:custGeom>
          <a:solidFill>
            <a:srgbClr val="C9FAFC">
              <a:alpha val="65098"/>
            </a:srgbClr>
          </a:solidFill>
          <a:ln w="9525">
            <a:noFill/>
            <a:round/>
            <a:headEnd/>
            <a:tailEnd/>
          </a:ln>
          <a:effectLst/>
        </p:spPr>
        <p:txBody>
          <a:bodyPr/>
          <a:lstStyle/>
          <a:p>
            <a:endParaRPr lang="it-IT"/>
          </a:p>
        </p:txBody>
      </p:sp>
      <p:sp>
        <p:nvSpPr>
          <p:cNvPr id="28679" name="Text Box 7"/>
          <p:cNvSpPr txBox="1">
            <a:spLocks noChangeArrowheads="1"/>
          </p:cNvSpPr>
          <p:nvPr/>
        </p:nvSpPr>
        <p:spPr bwMode="auto">
          <a:xfrm>
            <a:off x="685800" y="152400"/>
            <a:ext cx="1797968" cy="784830"/>
          </a:xfrm>
          <a:prstGeom prst="rect">
            <a:avLst/>
          </a:prstGeom>
          <a:noFill/>
          <a:ln w="9525">
            <a:solidFill>
              <a:schemeClr val="bg1"/>
            </a:solidFill>
            <a:miter lim="800000"/>
            <a:headEnd/>
            <a:tailEnd/>
          </a:ln>
          <a:effectLst/>
        </p:spPr>
        <p:txBody>
          <a:bodyPr wrap="square">
            <a:spAutoFit/>
          </a:bodyPr>
          <a:lstStyle/>
          <a:p>
            <a:pPr eaLnBrk="0" hangingPunct="0">
              <a:spcBef>
                <a:spcPct val="50000"/>
              </a:spcBef>
            </a:pPr>
            <a:r>
              <a:rPr lang="fr-FR" b="1" dirty="0" err="1" smtClean="0">
                <a:solidFill>
                  <a:srgbClr val="FFFF00"/>
                </a:solidFill>
              </a:rPr>
              <a:t>Pressione</a:t>
            </a:r>
            <a:r>
              <a:rPr lang="fr-FR" b="1" dirty="0" smtClean="0">
                <a:solidFill>
                  <a:srgbClr val="FFFF00"/>
                </a:solidFill>
              </a:rPr>
              <a:t> </a:t>
            </a:r>
          </a:p>
          <a:p>
            <a:pPr eaLnBrk="0" hangingPunct="0">
              <a:spcBef>
                <a:spcPct val="50000"/>
              </a:spcBef>
            </a:pPr>
            <a:r>
              <a:rPr lang="fr-FR" b="1" dirty="0" smtClean="0">
                <a:solidFill>
                  <a:srgbClr val="FFFF00"/>
                </a:solidFill>
              </a:rPr>
              <a:t>alla </a:t>
            </a:r>
            <a:r>
              <a:rPr lang="fr-FR" b="1" dirty="0" err="1" smtClean="0">
                <a:solidFill>
                  <a:srgbClr val="FFFF00"/>
                </a:solidFill>
              </a:rPr>
              <a:t>caviglia</a:t>
            </a:r>
            <a:endParaRPr lang="fr-FR" b="1" dirty="0">
              <a:solidFill>
                <a:srgbClr val="FFFF00"/>
              </a:solidFill>
            </a:endParaRPr>
          </a:p>
        </p:txBody>
      </p:sp>
      <p:sp>
        <p:nvSpPr>
          <p:cNvPr id="28680" name="Line 8"/>
          <p:cNvSpPr>
            <a:spLocks noChangeShapeType="1"/>
          </p:cNvSpPr>
          <p:nvPr/>
        </p:nvSpPr>
        <p:spPr bwMode="auto">
          <a:xfrm>
            <a:off x="4876800" y="381000"/>
            <a:ext cx="914400" cy="0"/>
          </a:xfrm>
          <a:prstGeom prst="line">
            <a:avLst/>
          </a:prstGeom>
          <a:noFill/>
          <a:ln w="57150">
            <a:solidFill>
              <a:srgbClr val="FF3300"/>
            </a:solidFill>
            <a:round/>
            <a:headEnd/>
            <a:tailEnd/>
          </a:ln>
          <a:effectLst/>
        </p:spPr>
        <p:txBody>
          <a:bodyPr/>
          <a:lstStyle/>
          <a:p>
            <a:endParaRPr lang="it-IT"/>
          </a:p>
        </p:txBody>
      </p:sp>
      <p:sp>
        <p:nvSpPr>
          <p:cNvPr id="28683" name="Text Box 11"/>
          <p:cNvSpPr txBox="1">
            <a:spLocks noChangeArrowheads="1"/>
          </p:cNvSpPr>
          <p:nvPr/>
        </p:nvSpPr>
        <p:spPr bwMode="auto">
          <a:xfrm>
            <a:off x="5867400" y="76200"/>
            <a:ext cx="2667000" cy="784830"/>
          </a:xfrm>
          <a:prstGeom prst="rect">
            <a:avLst/>
          </a:prstGeom>
          <a:noFill/>
          <a:ln w="9525">
            <a:noFill/>
            <a:miter lim="800000"/>
            <a:headEnd/>
            <a:tailEnd/>
          </a:ln>
          <a:effectLst/>
        </p:spPr>
        <p:txBody>
          <a:bodyPr>
            <a:spAutoFit/>
          </a:bodyPr>
          <a:lstStyle/>
          <a:p>
            <a:pPr eaLnBrk="0" hangingPunct="0">
              <a:spcBef>
                <a:spcPct val="50000"/>
              </a:spcBef>
            </a:pPr>
            <a:r>
              <a:rPr lang="fr-FR" b="1" dirty="0" smtClean="0">
                <a:solidFill>
                  <a:srgbClr val="FFFF00"/>
                </a:solidFill>
              </a:rPr>
              <a:t>Normale </a:t>
            </a:r>
            <a:r>
              <a:rPr lang="fr-FR" b="1" dirty="0" err="1" smtClean="0">
                <a:solidFill>
                  <a:srgbClr val="FFFF00"/>
                </a:solidFill>
              </a:rPr>
              <a:t>continenza</a:t>
            </a:r>
            <a:endParaRPr lang="fr-FR" b="1" dirty="0" smtClean="0">
              <a:solidFill>
                <a:srgbClr val="FFFF00"/>
              </a:solidFill>
            </a:endParaRPr>
          </a:p>
          <a:p>
            <a:pPr eaLnBrk="0" hangingPunct="0">
              <a:spcBef>
                <a:spcPct val="50000"/>
              </a:spcBef>
            </a:pPr>
            <a:r>
              <a:rPr lang="fr-FR" b="1" dirty="0" err="1" smtClean="0">
                <a:solidFill>
                  <a:srgbClr val="FFFF00"/>
                </a:solidFill>
              </a:rPr>
              <a:t>valvolare</a:t>
            </a:r>
            <a:endParaRPr lang="fr-FR" b="1" dirty="0">
              <a:solidFill>
                <a:srgbClr val="FFFF00"/>
              </a:solidFill>
            </a:endParaRPr>
          </a:p>
        </p:txBody>
      </p:sp>
      <p:grpSp>
        <p:nvGrpSpPr>
          <p:cNvPr id="2" name="Group 41"/>
          <p:cNvGrpSpPr>
            <a:grpSpLocks/>
          </p:cNvGrpSpPr>
          <p:nvPr/>
        </p:nvGrpSpPr>
        <p:grpSpPr bwMode="auto">
          <a:xfrm>
            <a:off x="5029200" y="1916835"/>
            <a:ext cx="4038600" cy="369888"/>
            <a:chOff x="3168" y="1248"/>
            <a:chExt cx="2544" cy="233"/>
          </a:xfrm>
        </p:grpSpPr>
        <p:sp>
          <p:nvSpPr>
            <p:cNvPr id="28681" name="Line 9"/>
            <p:cNvSpPr>
              <a:spLocks noChangeShapeType="1"/>
            </p:cNvSpPr>
            <p:nvPr/>
          </p:nvSpPr>
          <p:spPr bwMode="auto">
            <a:xfrm>
              <a:off x="3168" y="1392"/>
              <a:ext cx="576" cy="0"/>
            </a:xfrm>
            <a:prstGeom prst="line">
              <a:avLst/>
            </a:prstGeom>
            <a:noFill/>
            <a:ln w="57150">
              <a:solidFill>
                <a:srgbClr val="FFFF00"/>
              </a:solidFill>
              <a:round/>
              <a:headEnd/>
              <a:tailEnd/>
            </a:ln>
            <a:effectLst/>
          </p:spPr>
          <p:txBody>
            <a:bodyPr/>
            <a:lstStyle/>
            <a:p>
              <a:endParaRPr lang="it-IT"/>
            </a:p>
          </p:txBody>
        </p:sp>
        <p:sp>
          <p:nvSpPr>
            <p:cNvPr id="28684" name="Text Box 12"/>
            <p:cNvSpPr txBox="1">
              <a:spLocks noChangeArrowheads="1"/>
            </p:cNvSpPr>
            <p:nvPr/>
          </p:nvSpPr>
          <p:spPr bwMode="auto">
            <a:xfrm>
              <a:off x="3792" y="1248"/>
              <a:ext cx="1920" cy="233"/>
            </a:xfrm>
            <a:prstGeom prst="rect">
              <a:avLst/>
            </a:prstGeom>
            <a:noFill/>
            <a:ln w="9525">
              <a:noFill/>
              <a:miter lim="800000"/>
              <a:headEnd/>
              <a:tailEnd/>
            </a:ln>
            <a:effectLst/>
          </p:spPr>
          <p:txBody>
            <a:bodyPr>
              <a:spAutoFit/>
            </a:bodyPr>
            <a:lstStyle/>
            <a:p>
              <a:pPr eaLnBrk="0" hangingPunct="0">
                <a:spcBef>
                  <a:spcPct val="50000"/>
                </a:spcBef>
              </a:pPr>
              <a:r>
                <a:rPr lang="fr-FR" dirty="0" err="1" smtClean="0">
                  <a:solidFill>
                    <a:srgbClr val="FFFF00"/>
                  </a:solidFill>
                </a:rPr>
                <a:t>Incontinenxa</a:t>
              </a:r>
              <a:r>
                <a:rPr lang="fr-FR" dirty="0" smtClean="0">
                  <a:solidFill>
                    <a:srgbClr val="FFFF00"/>
                  </a:solidFill>
                </a:rPr>
                <a:t> </a:t>
              </a:r>
              <a:r>
                <a:rPr lang="fr-FR" dirty="0" err="1" smtClean="0">
                  <a:solidFill>
                    <a:srgbClr val="FFFF00"/>
                  </a:solidFill>
                </a:rPr>
                <a:t>moderata</a:t>
              </a:r>
              <a:endParaRPr lang="fr-FR" dirty="0">
                <a:solidFill>
                  <a:srgbClr val="FFFF00"/>
                </a:solidFill>
              </a:endParaRPr>
            </a:p>
          </p:txBody>
        </p:sp>
      </p:grpSp>
      <p:grpSp>
        <p:nvGrpSpPr>
          <p:cNvPr id="3" name="Group 42"/>
          <p:cNvGrpSpPr>
            <a:grpSpLocks/>
          </p:cNvGrpSpPr>
          <p:nvPr/>
        </p:nvGrpSpPr>
        <p:grpSpPr bwMode="auto">
          <a:xfrm>
            <a:off x="5029200" y="2286003"/>
            <a:ext cx="4038600" cy="369888"/>
            <a:chOff x="3168" y="1440"/>
            <a:chExt cx="2544" cy="233"/>
          </a:xfrm>
        </p:grpSpPr>
        <p:sp>
          <p:nvSpPr>
            <p:cNvPr id="28682" name="Line 10"/>
            <p:cNvSpPr>
              <a:spLocks noChangeShapeType="1"/>
            </p:cNvSpPr>
            <p:nvPr/>
          </p:nvSpPr>
          <p:spPr bwMode="auto">
            <a:xfrm>
              <a:off x="3168" y="1632"/>
              <a:ext cx="576" cy="0"/>
            </a:xfrm>
            <a:prstGeom prst="line">
              <a:avLst/>
            </a:prstGeom>
            <a:noFill/>
            <a:ln w="57150">
              <a:solidFill>
                <a:schemeClr val="bg1"/>
              </a:solidFill>
              <a:round/>
              <a:headEnd/>
              <a:tailEnd/>
            </a:ln>
            <a:effectLst/>
          </p:spPr>
          <p:txBody>
            <a:bodyPr/>
            <a:lstStyle/>
            <a:p>
              <a:endParaRPr lang="it-IT"/>
            </a:p>
          </p:txBody>
        </p:sp>
        <p:sp>
          <p:nvSpPr>
            <p:cNvPr id="28685" name="Text Box 13"/>
            <p:cNvSpPr txBox="1">
              <a:spLocks noChangeArrowheads="1"/>
            </p:cNvSpPr>
            <p:nvPr/>
          </p:nvSpPr>
          <p:spPr bwMode="auto">
            <a:xfrm>
              <a:off x="3792" y="1440"/>
              <a:ext cx="1920" cy="233"/>
            </a:xfrm>
            <a:prstGeom prst="rect">
              <a:avLst/>
            </a:prstGeom>
            <a:noFill/>
            <a:ln w="9525">
              <a:noFill/>
              <a:miter lim="800000"/>
              <a:headEnd/>
              <a:tailEnd/>
            </a:ln>
            <a:effectLst/>
          </p:spPr>
          <p:txBody>
            <a:bodyPr>
              <a:spAutoFit/>
            </a:bodyPr>
            <a:lstStyle/>
            <a:p>
              <a:pPr eaLnBrk="0" hangingPunct="0">
                <a:spcBef>
                  <a:spcPct val="50000"/>
                </a:spcBef>
              </a:pPr>
              <a:r>
                <a:rPr lang="fr-FR" dirty="0" err="1" smtClean="0">
                  <a:solidFill>
                    <a:srgbClr val="FFFF00"/>
                  </a:solidFill>
                </a:rPr>
                <a:t>Incontinenza</a:t>
              </a:r>
              <a:r>
                <a:rPr lang="fr-FR" dirty="0" smtClean="0">
                  <a:solidFill>
                    <a:srgbClr val="FFFF00"/>
                  </a:solidFill>
                </a:rPr>
                <a:t>  grave</a:t>
              </a:r>
              <a:endParaRPr lang="fr-FR" dirty="0">
                <a:solidFill>
                  <a:srgbClr val="FFFF00"/>
                </a:solidFill>
              </a:endParaRPr>
            </a:p>
          </p:txBody>
        </p:sp>
      </p:grpSp>
      <p:sp>
        <p:nvSpPr>
          <p:cNvPr id="28687" name="Freeform 15"/>
          <p:cNvSpPr>
            <a:spLocks/>
          </p:cNvSpPr>
          <p:nvPr/>
        </p:nvSpPr>
        <p:spPr bwMode="auto">
          <a:xfrm>
            <a:off x="2267744" y="4581525"/>
            <a:ext cx="1163637" cy="1344613"/>
          </a:xfrm>
          <a:custGeom>
            <a:avLst/>
            <a:gdLst/>
            <a:ahLst/>
            <a:cxnLst>
              <a:cxn ang="0">
                <a:pos x="0" y="462"/>
              </a:cxn>
              <a:cxn ang="0">
                <a:pos x="219" y="799"/>
              </a:cxn>
              <a:cxn ang="0">
                <a:pos x="585" y="987"/>
              </a:cxn>
              <a:cxn ang="0">
                <a:pos x="1079" y="2036"/>
              </a:cxn>
              <a:cxn ang="0">
                <a:pos x="1148" y="2653"/>
              </a:cxn>
              <a:cxn ang="0">
                <a:pos x="1421" y="3301"/>
              </a:cxn>
              <a:cxn ang="0">
                <a:pos x="1405" y="3529"/>
              </a:cxn>
              <a:cxn ang="0">
                <a:pos x="1444" y="3631"/>
              </a:cxn>
              <a:cxn ang="0">
                <a:pos x="1629" y="3580"/>
              </a:cxn>
              <a:cxn ang="0">
                <a:pos x="1662" y="3521"/>
              </a:cxn>
              <a:cxn ang="0">
                <a:pos x="1894" y="3570"/>
              </a:cxn>
              <a:cxn ang="0">
                <a:pos x="2151" y="3579"/>
              </a:cxn>
              <a:cxn ang="0">
                <a:pos x="2159" y="3493"/>
              </a:cxn>
              <a:cxn ang="0">
                <a:pos x="1945" y="3399"/>
              </a:cxn>
              <a:cxn ang="0">
                <a:pos x="1665" y="3172"/>
              </a:cxn>
              <a:cxn ang="0">
                <a:pos x="1482" y="2096"/>
              </a:cxn>
              <a:cxn ang="0">
                <a:pos x="1516" y="1736"/>
              </a:cxn>
              <a:cxn ang="0">
                <a:pos x="1431" y="1453"/>
              </a:cxn>
              <a:cxn ang="0">
                <a:pos x="1197" y="652"/>
              </a:cxn>
              <a:cxn ang="0">
                <a:pos x="1121" y="404"/>
              </a:cxn>
              <a:cxn ang="0">
                <a:pos x="1106" y="0"/>
              </a:cxn>
            </a:cxnLst>
            <a:rect l="0" t="0" r="r" b="b"/>
            <a:pathLst>
              <a:path w="2195" h="3639">
                <a:moveTo>
                  <a:pt x="0" y="462"/>
                </a:moveTo>
                <a:cubicBezTo>
                  <a:pt x="39" y="518"/>
                  <a:pt x="122" y="712"/>
                  <a:pt x="219" y="799"/>
                </a:cubicBezTo>
                <a:cubicBezTo>
                  <a:pt x="316" y="887"/>
                  <a:pt x="442" y="781"/>
                  <a:pt x="585" y="987"/>
                </a:cubicBezTo>
                <a:cubicBezTo>
                  <a:pt x="728" y="1193"/>
                  <a:pt x="985" y="1758"/>
                  <a:pt x="1079" y="2036"/>
                </a:cubicBezTo>
                <a:cubicBezTo>
                  <a:pt x="1173" y="2314"/>
                  <a:pt x="1091" y="2442"/>
                  <a:pt x="1148" y="2653"/>
                </a:cubicBezTo>
                <a:cubicBezTo>
                  <a:pt x="1205" y="2864"/>
                  <a:pt x="1378" y="3155"/>
                  <a:pt x="1421" y="3301"/>
                </a:cubicBezTo>
                <a:cubicBezTo>
                  <a:pt x="1464" y="3447"/>
                  <a:pt x="1401" y="3474"/>
                  <a:pt x="1405" y="3529"/>
                </a:cubicBezTo>
                <a:cubicBezTo>
                  <a:pt x="1408" y="3584"/>
                  <a:pt x="1406" y="3623"/>
                  <a:pt x="1444" y="3631"/>
                </a:cubicBezTo>
                <a:cubicBezTo>
                  <a:pt x="1481" y="3639"/>
                  <a:pt x="1592" y="3599"/>
                  <a:pt x="1629" y="3580"/>
                </a:cubicBezTo>
                <a:cubicBezTo>
                  <a:pt x="1665" y="3561"/>
                  <a:pt x="1618" y="3523"/>
                  <a:pt x="1662" y="3521"/>
                </a:cubicBezTo>
                <a:cubicBezTo>
                  <a:pt x="1706" y="3519"/>
                  <a:pt x="1813" y="3560"/>
                  <a:pt x="1894" y="3570"/>
                </a:cubicBezTo>
                <a:cubicBezTo>
                  <a:pt x="1975" y="3580"/>
                  <a:pt x="2107" y="3592"/>
                  <a:pt x="2151" y="3579"/>
                </a:cubicBezTo>
                <a:cubicBezTo>
                  <a:pt x="2195" y="3566"/>
                  <a:pt x="2193" y="3523"/>
                  <a:pt x="2159" y="3493"/>
                </a:cubicBezTo>
                <a:cubicBezTo>
                  <a:pt x="2125" y="3463"/>
                  <a:pt x="2027" y="3452"/>
                  <a:pt x="1945" y="3399"/>
                </a:cubicBezTo>
                <a:cubicBezTo>
                  <a:pt x="1863" y="3346"/>
                  <a:pt x="1742" y="3389"/>
                  <a:pt x="1665" y="3172"/>
                </a:cubicBezTo>
                <a:cubicBezTo>
                  <a:pt x="1588" y="2955"/>
                  <a:pt x="1507" y="2335"/>
                  <a:pt x="1482" y="2096"/>
                </a:cubicBezTo>
                <a:cubicBezTo>
                  <a:pt x="1457" y="1857"/>
                  <a:pt x="1524" y="1843"/>
                  <a:pt x="1516" y="1736"/>
                </a:cubicBezTo>
                <a:cubicBezTo>
                  <a:pt x="1508" y="1629"/>
                  <a:pt x="1484" y="1634"/>
                  <a:pt x="1431" y="1453"/>
                </a:cubicBezTo>
                <a:cubicBezTo>
                  <a:pt x="1378" y="1272"/>
                  <a:pt x="1249" y="827"/>
                  <a:pt x="1197" y="652"/>
                </a:cubicBezTo>
                <a:cubicBezTo>
                  <a:pt x="1145" y="477"/>
                  <a:pt x="1136" y="513"/>
                  <a:pt x="1121" y="404"/>
                </a:cubicBezTo>
                <a:cubicBezTo>
                  <a:pt x="1107" y="296"/>
                  <a:pt x="1109" y="84"/>
                  <a:pt x="1106"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688" name="Freeform 16"/>
          <p:cNvSpPr>
            <a:spLocks/>
          </p:cNvSpPr>
          <p:nvPr/>
        </p:nvSpPr>
        <p:spPr bwMode="auto">
          <a:xfrm>
            <a:off x="2171725" y="4781550"/>
            <a:ext cx="600075" cy="1314450"/>
          </a:xfrm>
          <a:custGeom>
            <a:avLst/>
            <a:gdLst/>
            <a:ahLst/>
            <a:cxnLst>
              <a:cxn ang="0">
                <a:pos x="194" y="0"/>
              </a:cxn>
              <a:cxn ang="0">
                <a:pos x="201" y="159"/>
              </a:cxn>
              <a:cxn ang="0">
                <a:pos x="289" y="388"/>
              </a:cxn>
              <a:cxn ang="0">
                <a:pos x="237" y="1138"/>
              </a:cxn>
              <a:cxn ang="0">
                <a:pos x="133" y="1501"/>
              </a:cxn>
              <a:cxn ang="0">
                <a:pos x="94" y="1955"/>
              </a:cxn>
              <a:cxn ang="0">
                <a:pos x="24" y="2077"/>
              </a:cxn>
              <a:cxn ang="0">
                <a:pos x="18" y="2145"/>
              </a:cxn>
              <a:cxn ang="0">
                <a:pos x="133" y="2166"/>
              </a:cxn>
              <a:cxn ang="0">
                <a:pos x="167" y="2143"/>
              </a:cxn>
              <a:cxn ang="0">
                <a:pos x="289" y="2179"/>
              </a:cxn>
              <a:cxn ang="0">
                <a:pos x="466" y="2200"/>
              </a:cxn>
              <a:cxn ang="0">
                <a:pos x="497" y="2136"/>
              </a:cxn>
              <a:cxn ang="0">
                <a:pos x="379" y="2121"/>
              </a:cxn>
              <a:cxn ang="0">
                <a:pos x="261" y="1948"/>
              </a:cxn>
              <a:cxn ang="0">
                <a:pos x="465" y="1324"/>
              </a:cxn>
              <a:cxn ang="0">
                <a:pos x="532" y="1216"/>
              </a:cxn>
              <a:cxn ang="0">
                <a:pos x="582" y="1116"/>
              </a:cxn>
              <a:cxn ang="0">
                <a:pos x="582" y="915"/>
              </a:cxn>
              <a:cxn ang="0">
                <a:pos x="686" y="213"/>
              </a:cxn>
              <a:cxn ang="0">
                <a:pos x="597" y="21"/>
              </a:cxn>
            </a:cxnLst>
            <a:rect l="0" t="0" r="r" b="b"/>
            <a:pathLst>
              <a:path w="689" h="2207">
                <a:moveTo>
                  <a:pt x="194" y="0"/>
                </a:moveTo>
                <a:cubicBezTo>
                  <a:pt x="195" y="27"/>
                  <a:pt x="185" y="95"/>
                  <a:pt x="201" y="159"/>
                </a:cubicBezTo>
                <a:cubicBezTo>
                  <a:pt x="216" y="224"/>
                  <a:pt x="283" y="225"/>
                  <a:pt x="289" y="388"/>
                </a:cubicBezTo>
                <a:cubicBezTo>
                  <a:pt x="295" y="551"/>
                  <a:pt x="263" y="952"/>
                  <a:pt x="237" y="1138"/>
                </a:cubicBezTo>
                <a:cubicBezTo>
                  <a:pt x="211" y="1323"/>
                  <a:pt x="157" y="1364"/>
                  <a:pt x="133" y="1501"/>
                </a:cubicBezTo>
                <a:cubicBezTo>
                  <a:pt x="109" y="1637"/>
                  <a:pt x="112" y="1859"/>
                  <a:pt x="94" y="1955"/>
                </a:cubicBezTo>
                <a:cubicBezTo>
                  <a:pt x="75" y="2051"/>
                  <a:pt x="37" y="2046"/>
                  <a:pt x="24" y="2077"/>
                </a:cubicBezTo>
                <a:cubicBezTo>
                  <a:pt x="12" y="2109"/>
                  <a:pt x="0" y="2130"/>
                  <a:pt x="18" y="2145"/>
                </a:cubicBezTo>
                <a:cubicBezTo>
                  <a:pt x="37" y="2160"/>
                  <a:pt x="108" y="2167"/>
                  <a:pt x="133" y="2166"/>
                </a:cubicBezTo>
                <a:cubicBezTo>
                  <a:pt x="158" y="2166"/>
                  <a:pt x="141" y="2141"/>
                  <a:pt x="167" y="2143"/>
                </a:cubicBezTo>
                <a:cubicBezTo>
                  <a:pt x="193" y="2144"/>
                  <a:pt x="239" y="2170"/>
                  <a:pt x="289" y="2179"/>
                </a:cubicBezTo>
                <a:cubicBezTo>
                  <a:pt x="339" y="2188"/>
                  <a:pt x="432" y="2207"/>
                  <a:pt x="466" y="2200"/>
                </a:cubicBezTo>
                <a:cubicBezTo>
                  <a:pt x="501" y="2193"/>
                  <a:pt x="512" y="2149"/>
                  <a:pt x="497" y="2136"/>
                </a:cubicBezTo>
                <a:cubicBezTo>
                  <a:pt x="483" y="2123"/>
                  <a:pt x="418" y="2152"/>
                  <a:pt x="379" y="2121"/>
                </a:cubicBezTo>
                <a:cubicBezTo>
                  <a:pt x="339" y="2089"/>
                  <a:pt x="247" y="2081"/>
                  <a:pt x="261" y="1948"/>
                </a:cubicBezTo>
                <a:cubicBezTo>
                  <a:pt x="275" y="1815"/>
                  <a:pt x="420" y="1446"/>
                  <a:pt x="465" y="1324"/>
                </a:cubicBezTo>
                <a:cubicBezTo>
                  <a:pt x="510" y="1202"/>
                  <a:pt x="513" y="1251"/>
                  <a:pt x="532" y="1216"/>
                </a:cubicBezTo>
                <a:cubicBezTo>
                  <a:pt x="551" y="1181"/>
                  <a:pt x="574" y="1166"/>
                  <a:pt x="582" y="1116"/>
                </a:cubicBezTo>
                <a:cubicBezTo>
                  <a:pt x="590" y="1066"/>
                  <a:pt x="565" y="1065"/>
                  <a:pt x="582" y="915"/>
                </a:cubicBezTo>
                <a:cubicBezTo>
                  <a:pt x="599" y="765"/>
                  <a:pt x="683" y="362"/>
                  <a:pt x="686" y="213"/>
                </a:cubicBezTo>
                <a:cubicBezTo>
                  <a:pt x="689" y="64"/>
                  <a:pt x="616" y="61"/>
                  <a:pt x="597"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689" name="Freeform 17"/>
          <p:cNvSpPr>
            <a:spLocks/>
          </p:cNvSpPr>
          <p:nvPr/>
        </p:nvSpPr>
        <p:spPr bwMode="auto">
          <a:xfrm>
            <a:off x="2295525" y="4519613"/>
            <a:ext cx="661988" cy="319087"/>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8691" name="Freeform 19"/>
          <p:cNvSpPr>
            <a:spLocks/>
          </p:cNvSpPr>
          <p:nvPr/>
        </p:nvSpPr>
        <p:spPr bwMode="auto">
          <a:xfrm>
            <a:off x="899592" y="4710113"/>
            <a:ext cx="598487" cy="1282700"/>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692" name="Freeform 20"/>
          <p:cNvSpPr>
            <a:spLocks/>
          </p:cNvSpPr>
          <p:nvPr/>
        </p:nvSpPr>
        <p:spPr bwMode="auto">
          <a:xfrm>
            <a:off x="806748" y="4767263"/>
            <a:ext cx="596900" cy="1282700"/>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693" name="Freeform 21"/>
          <p:cNvSpPr>
            <a:spLocks/>
          </p:cNvSpPr>
          <p:nvPr/>
        </p:nvSpPr>
        <p:spPr bwMode="auto">
          <a:xfrm>
            <a:off x="762000" y="4519613"/>
            <a:ext cx="660400" cy="319087"/>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8695" name="Freeform 23"/>
          <p:cNvSpPr>
            <a:spLocks/>
          </p:cNvSpPr>
          <p:nvPr/>
        </p:nvSpPr>
        <p:spPr bwMode="auto">
          <a:xfrm>
            <a:off x="3851920" y="4771628"/>
            <a:ext cx="598487" cy="1282700"/>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696" name="Freeform 24"/>
          <p:cNvSpPr>
            <a:spLocks/>
          </p:cNvSpPr>
          <p:nvPr/>
        </p:nvSpPr>
        <p:spPr bwMode="auto">
          <a:xfrm>
            <a:off x="3759076" y="4767263"/>
            <a:ext cx="596900" cy="1282700"/>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697" name="Freeform 25"/>
          <p:cNvSpPr>
            <a:spLocks/>
          </p:cNvSpPr>
          <p:nvPr/>
        </p:nvSpPr>
        <p:spPr bwMode="auto">
          <a:xfrm>
            <a:off x="3733800" y="4581128"/>
            <a:ext cx="660400" cy="319087"/>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8699" name="Freeform 27"/>
          <p:cNvSpPr>
            <a:spLocks/>
          </p:cNvSpPr>
          <p:nvPr/>
        </p:nvSpPr>
        <p:spPr bwMode="auto">
          <a:xfrm rot="-5400000">
            <a:off x="5706269" y="5103118"/>
            <a:ext cx="598487" cy="1282700"/>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700" name="Freeform 28"/>
          <p:cNvSpPr>
            <a:spLocks/>
          </p:cNvSpPr>
          <p:nvPr/>
        </p:nvSpPr>
        <p:spPr bwMode="auto">
          <a:xfrm rot="-5400000">
            <a:off x="5778996" y="5153496"/>
            <a:ext cx="596900" cy="1282700"/>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701" name="Freeform 29"/>
          <p:cNvSpPr>
            <a:spLocks/>
          </p:cNvSpPr>
          <p:nvPr/>
        </p:nvSpPr>
        <p:spPr bwMode="auto">
          <a:xfrm rot="-5400000">
            <a:off x="5003007" y="5603552"/>
            <a:ext cx="660400" cy="319087"/>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8702" name="Freeform 30"/>
          <p:cNvSpPr>
            <a:spLocks/>
          </p:cNvSpPr>
          <p:nvPr/>
        </p:nvSpPr>
        <p:spPr bwMode="auto">
          <a:xfrm rot="-6057165">
            <a:off x="7694612" y="5160642"/>
            <a:ext cx="600075" cy="1314450"/>
          </a:xfrm>
          <a:custGeom>
            <a:avLst/>
            <a:gdLst/>
            <a:ahLst/>
            <a:cxnLst>
              <a:cxn ang="0">
                <a:pos x="194" y="0"/>
              </a:cxn>
              <a:cxn ang="0">
                <a:pos x="201" y="159"/>
              </a:cxn>
              <a:cxn ang="0">
                <a:pos x="289" y="388"/>
              </a:cxn>
              <a:cxn ang="0">
                <a:pos x="237" y="1138"/>
              </a:cxn>
              <a:cxn ang="0">
                <a:pos x="133" y="1501"/>
              </a:cxn>
              <a:cxn ang="0">
                <a:pos x="94" y="1955"/>
              </a:cxn>
              <a:cxn ang="0">
                <a:pos x="24" y="2077"/>
              </a:cxn>
              <a:cxn ang="0">
                <a:pos x="18" y="2145"/>
              </a:cxn>
              <a:cxn ang="0">
                <a:pos x="133" y="2166"/>
              </a:cxn>
              <a:cxn ang="0">
                <a:pos x="167" y="2143"/>
              </a:cxn>
              <a:cxn ang="0">
                <a:pos x="289" y="2179"/>
              </a:cxn>
              <a:cxn ang="0">
                <a:pos x="466" y="2200"/>
              </a:cxn>
              <a:cxn ang="0">
                <a:pos x="497" y="2136"/>
              </a:cxn>
              <a:cxn ang="0">
                <a:pos x="379" y="2121"/>
              </a:cxn>
              <a:cxn ang="0">
                <a:pos x="261" y="1948"/>
              </a:cxn>
              <a:cxn ang="0">
                <a:pos x="465" y="1324"/>
              </a:cxn>
              <a:cxn ang="0">
                <a:pos x="532" y="1216"/>
              </a:cxn>
              <a:cxn ang="0">
                <a:pos x="582" y="1116"/>
              </a:cxn>
              <a:cxn ang="0">
                <a:pos x="582" y="915"/>
              </a:cxn>
              <a:cxn ang="0">
                <a:pos x="686" y="213"/>
              </a:cxn>
              <a:cxn ang="0">
                <a:pos x="597" y="21"/>
              </a:cxn>
            </a:cxnLst>
            <a:rect l="0" t="0" r="r" b="b"/>
            <a:pathLst>
              <a:path w="689" h="2207">
                <a:moveTo>
                  <a:pt x="194" y="0"/>
                </a:moveTo>
                <a:cubicBezTo>
                  <a:pt x="195" y="27"/>
                  <a:pt x="185" y="95"/>
                  <a:pt x="201" y="159"/>
                </a:cubicBezTo>
                <a:cubicBezTo>
                  <a:pt x="216" y="224"/>
                  <a:pt x="283" y="225"/>
                  <a:pt x="289" y="388"/>
                </a:cubicBezTo>
                <a:cubicBezTo>
                  <a:pt x="295" y="551"/>
                  <a:pt x="263" y="952"/>
                  <a:pt x="237" y="1138"/>
                </a:cubicBezTo>
                <a:cubicBezTo>
                  <a:pt x="211" y="1323"/>
                  <a:pt x="157" y="1364"/>
                  <a:pt x="133" y="1501"/>
                </a:cubicBezTo>
                <a:cubicBezTo>
                  <a:pt x="109" y="1637"/>
                  <a:pt x="112" y="1859"/>
                  <a:pt x="94" y="1955"/>
                </a:cubicBezTo>
                <a:cubicBezTo>
                  <a:pt x="75" y="2051"/>
                  <a:pt x="37" y="2046"/>
                  <a:pt x="24" y="2077"/>
                </a:cubicBezTo>
                <a:cubicBezTo>
                  <a:pt x="12" y="2109"/>
                  <a:pt x="0" y="2130"/>
                  <a:pt x="18" y="2145"/>
                </a:cubicBezTo>
                <a:cubicBezTo>
                  <a:pt x="37" y="2160"/>
                  <a:pt x="108" y="2167"/>
                  <a:pt x="133" y="2166"/>
                </a:cubicBezTo>
                <a:cubicBezTo>
                  <a:pt x="158" y="2166"/>
                  <a:pt x="141" y="2141"/>
                  <a:pt x="167" y="2143"/>
                </a:cubicBezTo>
                <a:cubicBezTo>
                  <a:pt x="193" y="2144"/>
                  <a:pt x="239" y="2170"/>
                  <a:pt x="289" y="2179"/>
                </a:cubicBezTo>
                <a:cubicBezTo>
                  <a:pt x="339" y="2188"/>
                  <a:pt x="432" y="2207"/>
                  <a:pt x="466" y="2200"/>
                </a:cubicBezTo>
                <a:cubicBezTo>
                  <a:pt x="501" y="2193"/>
                  <a:pt x="512" y="2149"/>
                  <a:pt x="497" y="2136"/>
                </a:cubicBezTo>
                <a:cubicBezTo>
                  <a:pt x="483" y="2123"/>
                  <a:pt x="418" y="2152"/>
                  <a:pt x="379" y="2121"/>
                </a:cubicBezTo>
                <a:cubicBezTo>
                  <a:pt x="339" y="2089"/>
                  <a:pt x="247" y="2081"/>
                  <a:pt x="261" y="1948"/>
                </a:cubicBezTo>
                <a:cubicBezTo>
                  <a:pt x="275" y="1815"/>
                  <a:pt x="420" y="1446"/>
                  <a:pt x="465" y="1324"/>
                </a:cubicBezTo>
                <a:cubicBezTo>
                  <a:pt x="510" y="1202"/>
                  <a:pt x="513" y="1251"/>
                  <a:pt x="532" y="1216"/>
                </a:cubicBezTo>
                <a:cubicBezTo>
                  <a:pt x="551" y="1181"/>
                  <a:pt x="574" y="1166"/>
                  <a:pt x="582" y="1116"/>
                </a:cubicBezTo>
                <a:cubicBezTo>
                  <a:pt x="590" y="1066"/>
                  <a:pt x="565" y="1065"/>
                  <a:pt x="582" y="915"/>
                </a:cubicBezTo>
                <a:cubicBezTo>
                  <a:pt x="599" y="765"/>
                  <a:pt x="683" y="362"/>
                  <a:pt x="686" y="213"/>
                </a:cubicBezTo>
                <a:cubicBezTo>
                  <a:pt x="689" y="64"/>
                  <a:pt x="616" y="61"/>
                  <a:pt x="597"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703" name="Freeform 31"/>
          <p:cNvSpPr>
            <a:spLocks/>
          </p:cNvSpPr>
          <p:nvPr/>
        </p:nvSpPr>
        <p:spPr bwMode="auto">
          <a:xfrm rot="-6057165">
            <a:off x="7148513" y="4751796"/>
            <a:ext cx="1163637" cy="1344613"/>
          </a:xfrm>
          <a:custGeom>
            <a:avLst/>
            <a:gdLst/>
            <a:ahLst/>
            <a:cxnLst>
              <a:cxn ang="0">
                <a:pos x="0" y="462"/>
              </a:cxn>
              <a:cxn ang="0">
                <a:pos x="219" y="799"/>
              </a:cxn>
              <a:cxn ang="0">
                <a:pos x="585" y="987"/>
              </a:cxn>
              <a:cxn ang="0">
                <a:pos x="1079" y="2036"/>
              </a:cxn>
              <a:cxn ang="0">
                <a:pos x="1148" y="2653"/>
              </a:cxn>
              <a:cxn ang="0">
                <a:pos x="1421" y="3301"/>
              </a:cxn>
              <a:cxn ang="0">
                <a:pos x="1405" y="3529"/>
              </a:cxn>
              <a:cxn ang="0">
                <a:pos x="1444" y="3631"/>
              </a:cxn>
              <a:cxn ang="0">
                <a:pos x="1629" y="3580"/>
              </a:cxn>
              <a:cxn ang="0">
                <a:pos x="1662" y="3521"/>
              </a:cxn>
              <a:cxn ang="0">
                <a:pos x="1894" y="3570"/>
              </a:cxn>
              <a:cxn ang="0">
                <a:pos x="2151" y="3579"/>
              </a:cxn>
              <a:cxn ang="0">
                <a:pos x="2159" y="3493"/>
              </a:cxn>
              <a:cxn ang="0">
                <a:pos x="1945" y="3399"/>
              </a:cxn>
              <a:cxn ang="0">
                <a:pos x="1665" y="3172"/>
              </a:cxn>
              <a:cxn ang="0">
                <a:pos x="1482" y="2096"/>
              </a:cxn>
              <a:cxn ang="0">
                <a:pos x="1516" y="1736"/>
              </a:cxn>
              <a:cxn ang="0">
                <a:pos x="1431" y="1453"/>
              </a:cxn>
              <a:cxn ang="0">
                <a:pos x="1197" y="652"/>
              </a:cxn>
              <a:cxn ang="0">
                <a:pos x="1121" y="404"/>
              </a:cxn>
              <a:cxn ang="0">
                <a:pos x="1106" y="0"/>
              </a:cxn>
            </a:cxnLst>
            <a:rect l="0" t="0" r="r" b="b"/>
            <a:pathLst>
              <a:path w="2195" h="3639">
                <a:moveTo>
                  <a:pt x="0" y="462"/>
                </a:moveTo>
                <a:cubicBezTo>
                  <a:pt x="39" y="518"/>
                  <a:pt x="122" y="712"/>
                  <a:pt x="219" y="799"/>
                </a:cubicBezTo>
                <a:cubicBezTo>
                  <a:pt x="316" y="887"/>
                  <a:pt x="442" y="781"/>
                  <a:pt x="585" y="987"/>
                </a:cubicBezTo>
                <a:cubicBezTo>
                  <a:pt x="728" y="1193"/>
                  <a:pt x="985" y="1758"/>
                  <a:pt x="1079" y="2036"/>
                </a:cubicBezTo>
                <a:cubicBezTo>
                  <a:pt x="1173" y="2314"/>
                  <a:pt x="1091" y="2442"/>
                  <a:pt x="1148" y="2653"/>
                </a:cubicBezTo>
                <a:cubicBezTo>
                  <a:pt x="1205" y="2864"/>
                  <a:pt x="1378" y="3155"/>
                  <a:pt x="1421" y="3301"/>
                </a:cubicBezTo>
                <a:cubicBezTo>
                  <a:pt x="1464" y="3447"/>
                  <a:pt x="1401" y="3474"/>
                  <a:pt x="1405" y="3529"/>
                </a:cubicBezTo>
                <a:cubicBezTo>
                  <a:pt x="1408" y="3584"/>
                  <a:pt x="1406" y="3623"/>
                  <a:pt x="1444" y="3631"/>
                </a:cubicBezTo>
                <a:cubicBezTo>
                  <a:pt x="1481" y="3639"/>
                  <a:pt x="1592" y="3599"/>
                  <a:pt x="1629" y="3580"/>
                </a:cubicBezTo>
                <a:cubicBezTo>
                  <a:pt x="1665" y="3561"/>
                  <a:pt x="1618" y="3523"/>
                  <a:pt x="1662" y="3521"/>
                </a:cubicBezTo>
                <a:cubicBezTo>
                  <a:pt x="1706" y="3519"/>
                  <a:pt x="1813" y="3560"/>
                  <a:pt x="1894" y="3570"/>
                </a:cubicBezTo>
                <a:cubicBezTo>
                  <a:pt x="1975" y="3580"/>
                  <a:pt x="2107" y="3592"/>
                  <a:pt x="2151" y="3579"/>
                </a:cubicBezTo>
                <a:cubicBezTo>
                  <a:pt x="2195" y="3566"/>
                  <a:pt x="2193" y="3523"/>
                  <a:pt x="2159" y="3493"/>
                </a:cubicBezTo>
                <a:cubicBezTo>
                  <a:pt x="2125" y="3463"/>
                  <a:pt x="2027" y="3452"/>
                  <a:pt x="1945" y="3399"/>
                </a:cubicBezTo>
                <a:cubicBezTo>
                  <a:pt x="1863" y="3346"/>
                  <a:pt x="1742" y="3389"/>
                  <a:pt x="1665" y="3172"/>
                </a:cubicBezTo>
                <a:cubicBezTo>
                  <a:pt x="1588" y="2955"/>
                  <a:pt x="1507" y="2335"/>
                  <a:pt x="1482" y="2096"/>
                </a:cubicBezTo>
                <a:cubicBezTo>
                  <a:pt x="1457" y="1857"/>
                  <a:pt x="1524" y="1843"/>
                  <a:pt x="1516" y="1736"/>
                </a:cubicBezTo>
                <a:cubicBezTo>
                  <a:pt x="1508" y="1629"/>
                  <a:pt x="1484" y="1634"/>
                  <a:pt x="1431" y="1453"/>
                </a:cubicBezTo>
                <a:cubicBezTo>
                  <a:pt x="1378" y="1272"/>
                  <a:pt x="1249" y="827"/>
                  <a:pt x="1197" y="652"/>
                </a:cubicBezTo>
                <a:cubicBezTo>
                  <a:pt x="1145" y="477"/>
                  <a:pt x="1136" y="513"/>
                  <a:pt x="1121" y="404"/>
                </a:cubicBezTo>
                <a:cubicBezTo>
                  <a:pt x="1107" y="296"/>
                  <a:pt x="1109" y="84"/>
                  <a:pt x="1106"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8704" name="Freeform 32"/>
          <p:cNvSpPr>
            <a:spLocks/>
          </p:cNvSpPr>
          <p:nvPr/>
        </p:nvSpPr>
        <p:spPr bwMode="auto">
          <a:xfrm rot="-6057165">
            <a:off x="6881813" y="5650482"/>
            <a:ext cx="661988" cy="319087"/>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endParaRPr lang="it-IT"/>
          </a:p>
        </p:txBody>
      </p:sp>
      <p:sp>
        <p:nvSpPr>
          <p:cNvPr id="28711" name="Text Box 39"/>
          <p:cNvSpPr txBox="1">
            <a:spLocks noChangeArrowheads="1"/>
          </p:cNvSpPr>
          <p:nvPr/>
        </p:nvSpPr>
        <p:spPr bwMode="auto">
          <a:xfrm>
            <a:off x="2339752" y="2492896"/>
            <a:ext cx="4248472" cy="861774"/>
          </a:xfrm>
          <a:prstGeom prst="rect">
            <a:avLst/>
          </a:prstGeom>
          <a:noFill/>
          <a:ln w="9525">
            <a:noFill/>
            <a:miter lim="800000"/>
            <a:headEnd/>
            <a:tailEnd/>
          </a:ln>
          <a:effectLst/>
        </p:spPr>
        <p:txBody>
          <a:bodyPr wrap="square">
            <a:spAutoFit/>
          </a:bodyPr>
          <a:lstStyle/>
          <a:p>
            <a:pPr algn="ctr">
              <a:spcBef>
                <a:spcPct val="50000"/>
              </a:spcBef>
            </a:pPr>
            <a:r>
              <a:rPr lang="fr-FR" sz="2000" b="1" dirty="0" smtClean="0">
                <a:solidFill>
                  <a:srgbClr val="FFFF00"/>
                </a:solidFill>
              </a:rPr>
              <a:t>PVM  e</a:t>
            </a:r>
          </a:p>
          <a:p>
            <a:pPr algn="ctr">
              <a:spcBef>
                <a:spcPct val="50000"/>
              </a:spcBef>
            </a:pPr>
            <a:r>
              <a:rPr lang="fr-FR" sz="2000" b="1" dirty="0" smtClean="0">
                <a:solidFill>
                  <a:srgbClr val="FFFF00"/>
                </a:solidFill>
              </a:rPr>
              <a:t>  PRESSIONE </a:t>
            </a:r>
            <a:r>
              <a:rPr lang="fr-FR" sz="2000" b="1" dirty="0" err="1" smtClean="0">
                <a:solidFill>
                  <a:srgbClr val="FFFF00"/>
                </a:solidFill>
              </a:rPr>
              <a:t>venosa</a:t>
            </a:r>
            <a:endParaRPr lang="fr-FR" sz="2000" b="1" dirty="0">
              <a:solidFill>
                <a:srgbClr val="FFFF00"/>
              </a:solidFill>
            </a:endParaRPr>
          </a:p>
        </p:txBody>
      </p:sp>
      <p:sp>
        <p:nvSpPr>
          <p:cNvPr id="28712" name="Text Box 40"/>
          <p:cNvSpPr txBox="1">
            <a:spLocks noChangeArrowheads="1"/>
          </p:cNvSpPr>
          <p:nvPr/>
        </p:nvSpPr>
        <p:spPr bwMode="auto">
          <a:xfrm>
            <a:off x="5940152" y="1052736"/>
            <a:ext cx="2664296" cy="769441"/>
          </a:xfrm>
          <a:prstGeom prst="rect">
            <a:avLst/>
          </a:prstGeom>
          <a:noFill/>
          <a:ln w="9525">
            <a:noFill/>
            <a:miter lim="800000"/>
            <a:headEnd/>
            <a:tailEnd/>
          </a:ln>
          <a:effectLst/>
        </p:spPr>
        <p:txBody>
          <a:bodyPr wrap="square">
            <a:spAutoFit/>
          </a:bodyPr>
          <a:lstStyle/>
          <a:p>
            <a:pPr>
              <a:spcBef>
                <a:spcPct val="50000"/>
              </a:spcBef>
            </a:pPr>
            <a:r>
              <a:rPr lang="fr-FR" sz="4400" b="1" dirty="0">
                <a:solidFill>
                  <a:srgbClr val="FF0000"/>
                </a:solidFill>
              </a:rPr>
              <a:t>SHUNTS</a:t>
            </a:r>
          </a:p>
        </p:txBody>
      </p:sp>
      <p:sp>
        <p:nvSpPr>
          <p:cNvPr id="28715" name="Text Box 43"/>
          <p:cNvSpPr txBox="1">
            <a:spLocks noChangeArrowheads="1"/>
          </p:cNvSpPr>
          <p:nvPr/>
        </p:nvSpPr>
        <p:spPr bwMode="auto">
          <a:xfrm>
            <a:off x="685800" y="3048000"/>
            <a:ext cx="4495800" cy="1077218"/>
          </a:xfrm>
          <a:prstGeom prst="rect">
            <a:avLst/>
          </a:prstGeom>
          <a:noFill/>
          <a:ln w="9525">
            <a:noFill/>
            <a:miter lim="800000"/>
            <a:headEnd/>
            <a:tailEnd/>
          </a:ln>
          <a:effectLst/>
        </p:spPr>
        <p:txBody>
          <a:bodyPr>
            <a:spAutoFit/>
          </a:bodyPr>
          <a:lstStyle/>
          <a:p>
            <a:pPr algn="ctr">
              <a:spcBef>
                <a:spcPct val="50000"/>
              </a:spcBef>
            </a:pPr>
            <a:r>
              <a:rPr lang="fr-FR" sz="1600" b="1" dirty="0" smtClean="0">
                <a:solidFill>
                  <a:srgbClr val="FFCC66"/>
                </a:solidFill>
              </a:rPr>
              <a:t>Normale  e incontinente</a:t>
            </a:r>
          </a:p>
          <a:p>
            <a:pPr algn="ctr">
              <a:spcBef>
                <a:spcPct val="50000"/>
              </a:spcBef>
            </a:pPr>
            <a:r>
              <a:rPr lang="fr-FR" sz="1600" b="1" dirty="0" smtClean="0">
                <a:solidFill>
                  <a:srgbClr val="FFCC66"/>
                </a:solidFill>
              </a:rPr>
              <a:t> </a:t>
            </a:r>
            <a:r>
              <a:rPr lang="fr-FR" sz="1600" b="1" dirty="0" err="1" smtClean="0">
                <a:solidFill>
                  <a:srgbClr val="FFCC66"/>
                </a:solidFill>
              </a:rPr>
              <a:t>differiscono</a:t>
            </a:r>
            <a:endParaRPr lang="fr-FR" sz="1600" b="1" dirty="0" smtClean="0">
              <a:solidFill>
                <a:srgbClr val="FFCC66"/>
              </a:solidFill>
            </a:endParaRPr>
          </a:p>
          <a:p>
            <a:pPr algn="ctr">
              <a:spcBef>
                <a:spcPct val="50000"/>
              </a:spcBef>
            </a:pPr>
            <a:r>
              <a:rPr lang="fr-FR" sz="1600" b="1" dirty="0" smtClean="0">
                <a:solidFill>
                  <a:srgbClr val="FFCC66"/>
                </a:solidFill>
              </a:rPr>
              <a:t>solo  </a:t>
            </a:r>
            <a:r>
              <a:rPr lang="fr-FR" sz="1600" b="1" dirty="0" err="1" smtClean="0">
                <a:solidFill>
                  <a:srgbClr val="FFCC66"/>
                </a:solidFill>
              </a:rPr>
              <a:t>durante</a:t>
            </a:r>
            <a:r>
              <a:rPr lang="fr-FR" sz="1600" b="1" dirty="0" smtClean="0">
                <a:solidFill>
                  <a:srgbClr val="FFCC66"/>
                </a:solidFill>
              </a:rPr>
              <a:t> l’</a:t>
            </a:r>
            <a:r>
              <a:rPr lang="fr-FR" sz="1600" b="1" dirty="0" err="1" smtClean="0">
                <a:solidFill>
                  <a:srgbClr val="FFCC66"/>
                </a:solidFill>
              </a:rPr>
              <a:t>attivazione</a:t>
            </a:r>
            <a:r>
              <a:rPr lang="fr-FR" sz="1600" b="1" dirty="0" smtClean="0">
                <a:solidFill>
                  <a:srgbClr val="FFCC66"/>
                </a:solidFill>
              </a:rPr>
              <a:t> </a:t>
            </a:r>
            <a:r>
              <a:rPr lang="fr-FR" sz="1600" b="1" dirty="0" err="1" smtClean="0">
                <a:solidFill>
                  <a:srgbClr val="FFCC66"/>
                </a:solidFill>
              </a:rPr>
              <a:t>della</a:t>
            </a:r>
            <a:r>
              <a:rPr lang="fr-FR" sz="1600" b="1" dirty="0" smtClean="0">
                <a:solidFill>
                  <a:srgbClr val="FFCC66"/>
                </a:solidFill>
              </a:rPr>
              <a:t> PVM</a:t>
            </a:r>
            <a:endParaRPr lang="fr-FR" sz="1600" b="1" dirty="0">
              <a:solidFill>
                <a:srgbClr val="FFCC66"/>
              </a:solidFill>
            </a:endParaRPr>
          </a:p>
        </p:txBody>
      </p:sp>
      <p:sp>
        <p:nvSpPr>
          <p:cNvPr id="45" name="Figura a mano libera 44"/>
          <p:cNvSpPr/>
          <p:nvPr/>
        </p:nvSpPr>
        <p:spPr>
          <a:xfrm>
            <a:off x="646386" y="1182414"/>
            <a:ext cx="914400" cy="31531"/>
          </a:xfrm>
          <a:custGeom>
            <a:avLst/>
            <a:gdLst>
              <a:gd name="connsiteX0" fmla="*/ 0 w 914400"/>
              <a:gd name="connsiteY0" fmla="*/ 0 h 31531"/>
              <a:gd name="connsiteX1" fmla="*/ 914400 w 914400"/>
              <a:gd name="connsiteY1" fmla="*/ 31531 h 31531"/>
            </a:gdLst>
            <a:ahLst/>
            <a:cxnLst>
              <a:cxn ang="0">
                <a:pos x="connsiteX0" y="connsiteY0"/>
              </a:cxn>
              <a:cxn ang="0">
                <a:pos x="connsiteX1" y="connsiteY1"/>
              </a:cxn>
            </a:cxnLst>
            <a:rect l="l" t="t" r="r" b="b"/>
            <a:pathLst>
              <a:path w="914400" h="31531">
                <a:moveTo>
                  <a:pt x="0" y="0"/>
                </a:moveTo>
                <a:lnTo>
                  <a:pt x="914400" y="31531"/>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6" name="Figura a mano libera 45"/>
          <p:cNvSpPr/>
          <p:nvPr/>
        </p:nvSpPr>
        <p:spPr>
          <a:xfrm>
            <a:off x="1560786" y="1198179"/>
            <a:ext cx="1623848" cy="1844566"/>
          </a:xfrm>
          <a:custGeom>
            <a:avLst/>
            <a:gdLst>
              <a:gd name="connsiteX0" fmla="*/ 0 w 1623848"/>
              <a:gd name="connsiteY0" fmla="*/ 0 h 1844566"/>
              <a:gd name="connsiteX1" fmla="*/ 488731 w 1623848"/>
              <a:gd name="connsiteY1" fmla="*/ 1844566 h 1844566"/>
              <a:gd name="connsiteX2" fmla="*/ 1623848 w 1623848"/>
              <a:gd name="connsiteY2" fmla="*/ 1828800 h 1844566"/>
              <a:gd name="connsiteX3" fmla="*/ 1592317 w 1623848"/>
              <a:gd name="connsiteY3" fmla="*/ 1828800 h 1844566"/>
            </a:gdLst>
            <a:ahLst/>
            <a:cxnLst>
              <a:cxn ang="0">
                <a:pos x="connsiteX0" y="connsiteY0"/>
              </a:cxn>
              <a:cxn ang="0">
                <a:pos x="connsiteX1" y="connsiteY1"/>
              </a:cxn>
              <a:cxn ang="0">
                <a:pos x="connsiteX2" y="connsiteY2"/>
              </a:cxn>
              <a:cxn ang="0">
                <a:pos x="connsiteX3" y="connsiteY3"/>
              </a:cxn>
            </a:cxnLst>
            <a:rect l="l" t="t" r="r" b="b"/>
            <a:pathLst>
              <a:path w="1623848" h="1844566">
                <a:moveTo>
                  <a:pt x="0" y="0"/>
                </a:moveTo>
                <a:lnTo>
                  <a:pt x="488731" y="1844566"/>
                </a:lnTo>
                <a:lnTo>
                  <a:pt x="1623848" y="1828800"/>
                </a:lnTo>
                <a:lnTo>
                  <a:pt x="1592317" y="182880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7" name="Figura a mano libera 46"/>
          <p:cNvSpPr/>
          <p:nvPr/>
        </p:nvSpPr>
        <p:spPr>
          <a:xfrm>
            <a:off x="3168869" y="1182414"/>
            <a:ext cx="1259115" cy="1860331"/>
          </a:xfrm>
          <a:custGeom>
            <a:avLst/>
            <a:gdLst>
              <a:gd name="connsiteX0" fmla="*/ 0 w 1213945"/>
              <a:gd name="connsiteY0" fmla="*/ 1860331 h 1860331"/>
              <a:gd name="connsiteX1" fmla="*/ 0 w 1213945"/>
              <a:gd name="connsiteY1" fmla="*/ 1860331 h 1860331"/>
              <a:gd name="connsiteX2" fmla="*/ 63062 w 1213945"/>
              <a:gd name="connsiteY2" fmla="*/ 1686910 h 1860331"/>
              <a:gd name="connsiteX3" fmla="*/ 94593 w 1213945"/>
              <a:gd name="connsiteY3" fmla="*/ 1592317 h 1860331"/>
              <a:gd name="connsiteX4" fmla="*/ 551793 w 1213945"/>
              <a:gd name="connsiteY4" fmla="*/ 0 h 1860331"/>
              <a:gd name="connsiteX5" fmla="*/ 1213945 w 1213945"/>
              <a:gd name="connsiteY5" fmla="*/ 0 h 186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945" h="1860331">
                <a:moveTo>
                  <a:pt x="0" y="1860331"/>
                </a:moveTo>
                <a:lnTo>
                  <a:pt x="0" y="1860331"/>
                </a:lnTo>
                <a:cubicBezTo>
                  <a:pt x="4572" y="1848139"/>
                  <a:pt x="51072" y="1728876"/>
                  <a:pt x="63062" y="1686910"/>
                </a:cubicBezTo>
                <a:cubicBezTo>
                  <a:pt x="87882" y="1600040"/>
                  <a:pt x="65774" y="1649957"/>
                  <a:pt x="94593" y="1592317"/>
                </a:cubicBezTo>
                <a:lnTo>
                  <a:pt x="551793" y="0"/>
                </a:lnTo>
                <a:lnTo>
                  <a:pt x="1213945"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8" name="Figura a mano libera 47"/>
          <p:cNvSpPr/>
          <p:nvPr/>
        </p:nvSpPr>
        <p:spPr>
          <a:xfrm>
            <a:off x="4382814" y="1182414"/>
            <a:ext cx="2506717" cy="2900855"/>
          </a:xfrm>
          <a:custGeom>
            <a:avLst/>
            <a:gdLst>
              <a:gd name="connsiteX0" fmla="*/ 0 w 2506717"/>
              <a:gd name="connsiteY0" fmla="*/ 0 h 2900855"/>
              <a:gd name="connsiteX1" fmla="*/ 756745 w 2506717"/>
              <a:gd name="connsiteY1" fmla="*/ 2869324 h 2900855"/>
              <a:gd name="connsiteX2" fmla="*/ 2506717 w 2506717"/>
              <a:gd name="connsiteY2" fmla="*/ 2900855 h 2900855"/>
              <a:gd name="connsiteX3" fmla="*/ 2490952 w 2506717"/>
              <a:gd name="connsiteY3" fmla="*/ 2900855 h 2900855"/>
            </a:gdLst>
            <a:ahLst/>
            <a:cxnLst>
              <a:cxn ang="0">
                <a:pos x="connsiteX0" y="connsiteY0"/>
              </a:cxn>
              <a:cxn ang="0">
                <a:pos x="connsiteX1" y="connsiteY1"/>
              </a:cxn>
              <a:cxn ang="0">
                <a:pos x="connsiteX2" y="connsiteY2"/>
              </a:cxn>
              <a:cxn ang="0">
                <a:pos x="connsiteX3" y="connsiteY3"/>
              </a:cxn>
            </a:cxnLst>
            <a:rect l="l" t="t" r="r" b="b"/>
            <a:pathLst>
              <a:path w="2506717" h="2900855">
                <a:moveTo>
                  <a:pt x="0" y="0"/>
                </a:moveTo>
                <a:lnTo>
                  <a:pt x="756745" y="2869324"/>
                </a:lnTo>
                <a:lnTo>
                  <a:pt x="2506717" y="2900855"/>
                </a:lnTo>
                <a:lnTo>
                  <a:pt x="2490952" y="2900855"/>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9" name="Figura a mano libera 48"/>
          <p:cNvSpPr/>
          <p:nvPr/>
        </p:nvSpPr>
        <p:spPr>
          <a:xfrm>
            <a:off x="6873766" y="4056172"/>
            <a:ext cx="1135117" cy="740980"/>
          </a:xfrm>
          <a:custGeom>
            <a:avLst/>
            <a:gdLst>
              <a:gd name="connsiteX0" fmla="*/ 0 w 1135117"/>
              <a:gd name="connsiteY0" fmla="*/ 0 h 740980"/>
              <a:gd name="connsiteX1" fmla="*/ 0 w 1135117"/>
              <a:gd name="connsiteY1" fmla="*/ 0 h 740980"/>
              <a:gd name="connsiteX2" fmla="*/ 15765 w 1135117"/>
              <a:gd name="connsiteY2" fmla="*/ 725214 h 740980"/>
              <a:gd name="connsiteX3" fmla="*/ 1135117 w 1135117"/>
              <a:gd name="connsiteY3" fmla="*/ 740980 h 740980"/>
            </a:gdLst>
            <a:ahLst/>
            <a:cxnLst>
              <a:cxn ang="0">
                <a:pos x="connsiteX0" y="connsiteY0"/>
              </a:cxn>
              <a:cxn ang="0">
                <a:pos x="connsiteX1" y="connsiteY1"/>
              </a:cxn>
              <a:cxn ang="0">
                <a:pos x="connsiteX2" y="connsiteY2"/>
              </a:cxn>
              <a:cxn ang="0">
                <a:pos x="connsiteX3" y="connsiteY3"/>
              </a:cxn>
            </a:cxnLst>
            <a:rect l="l" t="t" r="r" b="b"/>
            <a:pathLst>
              <a:path w="1135117" h="740980">
                <a:moveTo>
                  <a:pt x="0" y="0"/>
                </a:moveTo>
                <a:lnTo>
                  <a:pt x="0" y="0"/>
                </a:lnTo>
                <a:lnTo>
                  <a:pt x="15765" y="725214"/>
                </a:lnTo>
                <a:lnTo>
                  <a:pt x="1135117" y="74098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4" name="Connettore 2 53"/>
          <p:cNvCxnSpPr/>
          <p:nvPr/>
        </p:nvCxnSpPr>
        <p:spPr>
          <a:xfrm rot="16200000" flipV="1">
            <a:off x="-1306304" y="2252920"/>
            <a:ext cx="3837688" cy="196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611560" y="4149080"/>
            <a:ext cx="756084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 name="Figura a mano libera 59"/>
          <p:cNvSpPr/>
          <p:nvPr/>
        </p:nvSpPr>
        <p:spPr>
          <a:xfrm>
            <a:off x="611560" y="1196713"/>
            <a:ext cx="967563" cy="45719"/>
          </a:xfrm>
          <a:custGeom>
            <a:avLst/>
            <a:gdLst>
              <a:gd name="connsiteX0" fmla="*/ 0 w 967563"/>
              <a:gd name="connsiteY0" fmla="*/ 0 h 21266"/>
              <a:gd name="connsiteX1" fmla="*/ 967563 w 967563"/>
              <a:gd name="connsiteY1" fmla="*/ 21266 h 21266"/>
              <a:gd name="connsiteX2" fmla="*/ 967563 w 967563"/>
              <a:gd name="connsiteY2" fmla="*/ 21266 h 21266"/>
            </a:gdLst>
            <a:ahLst/>
            <a:cxnLst>
              <a:cxn ang="0">
                <a:pos x="connsiteX0" y="connsiteY0"/>
              </a:cxn>
              <a:cxn ang="0">
                <a:pos x="connsiteX1" y="connsiteY1"/>
              </a:cxn>
              <a:cxn ang="0">
                <a:pos x="connsiteX2" y="connsiteY2"/>
              </a:cxn>
            </a:cxnLst>
            <a:rect l="l" t="t" r="r" b="b"/>
            <a:pathLst>
              <a:path w="967563" h="21266">
                <a:moveTo>
                  <a:pt x="0" y="0"/>
                </a:moveTo>
                <a:lnTo>
                  <a:pt x="967563" y="21266"/>
                </a:lnTo>
                <a:lnTo>
                  <a:pt x="967563" y="21266"/>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1" name="Figura a mano libera 60"/>
          <p:cNvSpPr/>
          <p:nvPr/>
        </p:nvSpPr>
        <p:spPr>
          <a:xfrm>
            <a:off x="1579123" y="1207347"/>
            <a:ext cx="1573619" cy="1275907"/>
          </a:xfrm>
          <a:custGeom>
            <a:avLst/>
            <a:gdLst>
              <a:gd name="connsiteX0" fmla="*/ 0 w 1573619"/>
              <a:gd name="connsiteY0" fmla="*/ 0 h 1275907"/>
              <a:gd name="connsiteX1" fmla="*/ 372140 w 1573619"/>
              <a:gd name="connsiteY1" fmla="*/ 1265274 h 1275907"/>
              <a:gd name="connsiteX2" fmla="*/ 1573619 w 1573619"/>
              <a:gd name="connsiteY2" fmla="*/ 1275907 h 1275907"/>
            </a:gdLst>
            <a:ahLst/>
            <a:cxnLst>
              <a:cxn ang="0">
                <a:pos x="connsiteX0" y="connsiteY0"/>
              </a:cxn>
              <a:cxn ang="0">
                <a:pos x="connsiteX1" y="connsiteY1"/>
              </a:cxn>
              <a:cxn ang="0">
                <a:pos x="connsiteX2" y="connsiteY2"/>
              </a:cxn>
            </a:cxnLst>
            <a:rect l="l" t="t" r="r" b="b"/>
            <a:pathLst>
              <a:path w="1573619" h="1275907">
                <a:moveTo>
                  <a:pt x="0" y="0"/>
                </a:moveTo>
                <a:lnTo>
                  <a:pt x="372140" y="1265274"/>
                </a:lnTo>
                <a:lnTo>
                  <a:pt x="1573619" y="1275907"/>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3" name="Figura a mano libera 62"/>
          <p:cNvSpPr/>
          <p:nvPr/>
        </p:nvSpPr>
        <p:spPr>
          <a:xfrm>
            <a:off x="3142109" y="1207347"/>
            <a:ext cx="1213867" cy="1265274"/>
          </a:xfrm>
          <a:custGeom>
            <a:avLst/>
            <a:gdLst>
              <a:gd name="connsiteX0" fmla="*/ 0 w 1297172"/>
              <a:gd name="connsiteY0" fmla="*/ 1265274 h 1265274"/>
              <a:gd name="connsiteX1" fmla="*/ 733647 w 1297172"/>
              <a:gd name="connsiteY1" fmla="*/ 0 h 1265274"/>
              <a:gd name="connsiteX2" fmla="*/ 1297172 w 1297172"/>
              <a:gd name="connsiteY2" fmla="*/ 21265 h 1265274"/>
            </a:gdLst>
            <a:ahLst/>
            <a:cxnLst>
              <a:cxn ang="0">
                <a:pos x="connsiteX0" y="connsiteY0"/>
              </a:cxn>
              <a:cxn ang="0">
                <a:pos x="connsiteX1" y="connsiteY1"/>
              </a:cxn>
              <a:cxn ang="0">
                <a:pos x="connsiteX2" y="connsiteY2"/>
              </a:cxn>
            </a:cxnLst>
            <a:rect l="l" t="t" r="r" b="b"/>
            <a:pathLst>
              <a:path w="1297172" h="1265274">
                <a:moveTo>
                  <a:pt x="0" y="1265274"/>
                </a:moveTo>
                <a:lnTo>
                  <a:pt x="733647" y="0"/>
                </a:lnTo>
                <a:lnTo>
                  <a:pt x="1297172" y="21265"/>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4" name="Figura a mano libera 63"/>
          <p:cNvSpPr/>
          <p:nvPr/>
        </p:nvSpPr>
        <p:spPr>
          <a:xfrm>
            <a:off x="4355976" y="1207347"/>
            <a:ext cx="2509284" cy="2902688"/>
          </a:xfrm>
          <a:custGeom>
            <a:avLst/>
            <a:gdLst>
              <a:gd name="connsiteX0" fmla="*/ 0 w 2509284"/>
              <a:gd name="connsiteY0" fmla="*/ 0 h 2902688"/>
              <a:gd name="connsiteX1" fmla="*/ 744279 w 2509284"/>
              <a:gd name="connsiteY1" fmla="*/ 2902688 h 2902688"/>
              <a:gd name="connsiteX2" fmla="*/ 2509284 w 2509284"/>
              <a:gd name="connsiteY2" fmla="*/ 2902688 h 2902688"/>
            </a:gdLst>
            <a:ahLst/>
            <a:cxnLst>
              <a:cxn ang="0">
                <a:pos x="connsiteX0" y="connsiteY0"/>
              </a:cxn>
              <a:cxn ang="0">
                <a:pos x="connsiteX1" y="connsiteY1"/>
              </a:cxn>
              <a:cxn ang="0">
                <a:pos x="connsiteX2" y="connsiteY2"/>
              </a:cxn>
            </a:cxnLst>
            <a:rect l="l" t="t" r="r" b="b"/>
            <a:pathLst>
              <a:path w="2509284" h="2902688">
                <a:moveTo>
                  <a:pt x="0" y="0"/>
                </a:moveTo>
                <a:lnTo>
                  <a:pt x="744279" y="2902688"/>
                </a:lnTo>
                <a:lnTo>
                  <a:pt x="2509284" y="2902688"/>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6" name="Figura a mano libera 65"/>
          <p:cNvSpPr/>
          <p:nvPr/>
        </p:nvSpPr>
        <p:spPr>
          <a:xfrm>
            <a:off x="6876256" y="4092983"/>
            <a:ext cx="1114300" cy="704169"/>
          </a:xfrm>
          <a:custGeom>
            <a:avLst/>
            <a:gdLst>
              <a:gd name="connsiteX0" fmla="*/ 0 w 1063256"/>
              <a:gd name="connsiteY0" fmla="*/ 0 h 776177"/>
              <a:gd name="connsiteX1" fmla="*/ 31898 w 1063256"/>
              <a:gd name="connsiteY1" fmla="*/ 776177 h 776177"/>
              <a:gd name="connsiteX2" fmla="*/ 1063256 w 1063256"/>
              <a:gd name="connsiteY2" fmla="*/ 776177 h 776177"/>
            </a:gdLst>
            <a:ahLst/>
            <a:cxnLst>
              <a:cxn ang="0">
                <a:pos x="connsiteX0" y="connsiteY0"/>
              </a:cxn>
              <a:cxn ang="0">
                <a:pos x="connsiteX1" y="connsiteY1"/>
              </a:cxn>
              <a:cxn ang="0">
                <a:pos x="connsiteX2" y="connsiteY2"/>
              </a:cxn>
            </a:cxnLst>
            <a:rect l="l" t="t" r="r" b="b"/>
            <a:pathLst>
              <a:path w="1063256" h="776177">
                <a:moveTo>
                  <a:pt x="0" y="0"/>
                </a:moveTo>
                <a:lnTo>
                  <a:pt x="31898" y="776177"/>
                </a:lnTo>
                <a:lnTo>
                  <a:pt x="1063256" y="776177"/>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7" name="Figura a mano libera 66"/>
          <p:cNvSpPr/>
          <p:nvPr/>
        </p:nvSpPr>
        <p:spPr>
          <a:xfrm>
            <a:off x="611560" y="1233673"/>
            <a:ext cx="897975" cy="45719"/>
          </a:xfrm>
          <a:custGeom>
            <a:avLst/>
            <a:gdLst>
              <a:gd name="connsiteX0" fmla="*/ 0 w 1041991"/>
              <a:gd name="connsiteY0" fmla="*/ 0 h 10632"/>
              <a:gd name="connsiteX1" fmla="*/ 1041991 w 1041991"/>
              <a:gd name="connsiteY1" fmla="*/ 10632 h 10632"/>
              <a:gd name="connsiteX2" fmla="*/ 1041991 w 1041991"/>
              <a:gd name="connsiteY2" fmla="*/ 10632 h 10632"/>
            </a:gdLst>
            <a:ahLst/>
            <a:cxnLst>
              <a:cxn ang="0">
                <a:pos x="connsiteX0" y="connsiteY0"/>
              </a:cxn>
              <a:cxn ang="0">
                <a:pos x="connsiteX1" y="connsiteY1"/>
              </a:cxn>
              <a:cxn ang="0">
                <a:pos x="connsiteX2" y="connsiteY2"/>
              </a:cxn>
            </a:cxnLst>
            <a:rect l="l" t="t" r="r" b="b"/>
            <a:pathLst>
              <a:path w="1041991" h="10632">
                <a:moveTo>
                  <a:pt x="0" y="0"/>
                </a:moveTo>
                <a:lnTo>
                  <a:pt x="1041991" y="10632"/>
                </a:lnTo>
                <a:lnTo>
                  <a:pt x="1041991" y="10632"/>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8" name="Figura a mano libera 67"/>
          <p:cNvSpPr/>
          <p:nvPr/>
        </p:nvSpPr>
        <p:spPr>
          <a:xfrm>
            <a:off x="1509535" y="1268760"/>
            <a:ext cx="1616148" cy="435935"/>
          </a:xfrm>
          <a:custGeom>
            <a:avLst/>
            <a:gdLst>
              <a:gd name="connsiteX0" fmla="*/ 0 w 1616148"/>
              <a:gd name="connsiteY0" fmla="*/ 0 h 435935"/>
              <a:gd name="connsiteX1" fmla="*/ 202018 w 1616148"/>
              <a:gd name="connsiteY1" fmla="*/ 435935 h 435935"/>
              <a:gd name="connsiteX2" fmla="*/ 1616148 w 1616148"/>
              <a:gd name="connsiteY2" fmla="*/ 425302 h 435935"/>
              <a:gd name="connsiteX3" fmla="*/ 1616148 w 1616148"/>
              <a:gd name="connsiteY3" fmla="*/ 425302 h 435935"/>
            </a:gdLst>
            <a:ahLst/>
            <a:cxnLst>
              <a:cxn ang="0">
                <a:pos x="connsiteX0" y="connsiteY0"/>
              </a:cxn>
              <a:cxn ang="0">
                <a:pos x="connsiteX1" y="connsiteY1"/>
              </a:cxn>
              <a:cxn ang="0">
                <a:pos x="connsiteX2" y="connsiteY2"/>
              </a:cxn>
              <a:cxn ang="0">
                <a:pos x="connsiteX3" y="connsiteY3"/>
              </a:cxn>
            </a:cxnLst>
            <a:rect l="l" t="t" r="r" b="b"/>
            <a:pathLst>
              <a:path w="1616148" h="435935">
                <a:moveTo>
                  <a:pt x="0" y="0"/>
                </a:moveTo>
                <a:lnTo>
                  <a:pt x="202018" y="435935"/>
                </a:lnTo>
                <a:lnTo>
                  <a:pt x="1616148" y="425302"/>
                </a:lnTo>
                <a:lnTo>
                  <a:pt x="1616148" y="425302"/>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9" name="Figura a mano libera 68"/>
          <p:cNvSpPr/>
          <p:nvPr/>
        </p:nvSpPr>
        <p:spPr>
          <a:xfrm>
            <a:off x="3125683" y="1279392"/>
            <a:ext cx="1254642" cy="404038"/>
          </a:xfrm>
          <a:custGeom>
            <a:avLst/>
            <a:gdLst>
              <a:gd name="connsiteX0" fmla="*/ 0 w 1254642"/>
              <a:gd name="connsiteY0" fmla="*/ 404038 h 404038"/>
              <a:gd name="connsiteX1" fmla="*/ 935665 w 1254642"/>
              <a:gd name="connsiteY1" fmla="*/ 0 h 404038"/>
              <a:gd name="connsiteX2" fmla="*/ 1254642 w 1254642"/>
              <a:gd name="connsiteY2" fmla="*/ 10633 h 404038"/>
            </a:gdLst>
            <a:ahLst/>
            <a:cxnLst>
              <a:cxn ang="0">
                <a:pos x="connsiteX0" y="connsiteY0"/>
              </a:cxn>
              <a:cxn ang="0">
                <a:pos x="connsiteX1" y="connsiteY1"/>
              </a:cxn>
              <a:cxn ang="0">
                <a:pos x="connsiteX2" y="connsiteY2"/>
              </a:cxn>
            </a:cxnLst>
            <a:rect l="l" t="t" r="r" b="b"/>
            <a:pathLst>
              <a:path w="1254642" h="404038">
                <a:moveTo>
                  <a:pt x="0" y="404038"/>
                </a:moveTo>
                <a:lnTo>
                  <a:pt x="935665" y="0"/>
                </a:lnTo>
                <a:lnTo>
                  <a:pt x="1254642" y="10633"/>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0" name="Figura a mano libera 69"/>
          <p:cNvSpPr/>
          <p:nvPr/>
        </p:nvSpPr>
        <p:spPr>
          <a:xfrm>
            <a:off x="4380325" y="1268760"/>
            <a:ext cx="2509284" cy="2778433"/>
          </a:xfrm>
          <a:custGeom>
            <a:avLst/>
            <a:gdLst>
              <a:gd name="connsiteX0" fmla="*/ 0 w 2509284"/>
              <a:gd name="connsiteY0" fmla="*/ 0 h 2594344"/>
              <a:gd name="connsiteX1" fmla="*/ 733647 w 2509284"/>
              <a:gd name="connsiteY1" fmla="*/ 2573079 h 2594344"/>
              <a:gd name="connsiteX2" fmla="*/ 2509284 w 2509284"/>
              <a:gd name="connsiteY2" fmla="*/ 2594344 h 2594344"/>
            </a:gdLst>
            <a:ahLst/>
            <a:cxnLst>
              <a:cxn ang="0">
                <a:pos x="connsiteX0" y="connsiteY0"/>
              </a:cxn>
              <a:cxn ang="0">
                <a:pos x="connsiteX1" y="connsiteY1"/>
              </a:cxn>
              <a:cxn ang="0">
                <a:pos x="connsiteX2" y="connsiteY2"/>
              </a:cxn>
            </a:cxnLst>
            <a:rect l="l" t="t" r="r" b="b"/>
            <a:pathLst>
              <a:path w="2509284" h="2594344">
                <a:moveTo>
                  <a:pt x="0" y="0"/>
                </a:moveTo>
                <a:lnTo>
                  <a:pt x="733647" y="2573079"/>
                </a:lnTo>
                <a:lnTo>
                  <a:pt x="2509284" y="2594344"/>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1" name="Figura a mano libera 70"/>
          <p:cNvSpPr/>
          <p:nvPr/>
        </p:nvSpPr>
        <p:spPr>
          <a:xfrm>
            <a:off x="6878976" y="4052873"/>
            <a:ext cx="978196" cy="744279"/>
          </a:xfrm>
          <a:custGeom>
            <a:avLst/>
            <a:gdLst>
              <a:gd name="connsiteX0" fmla="*/ 0 w 978196"/>
              <a:gd name="connsiteY0" fmla="*/ 0 h 744279"/>
              <a:gd name="connsiteX1" fmla="*/ 21265 w 978196"/>
              <a:gd name="connsiteY1" fmla="*/ 744279 h 744279"/>
              <a:gd name="connsiteX2" fmla="*/ 978196 w 978196"/>
              <a:gd name="connsiteY2" fmla="*/ 744279 h 744279"/>
            </a:gdLst>
            <a:ahLst/>
            <a:cxnLst>
              <a:cxn ang="0">
                <a:pos x="connsiteX0" y="connsiteY0"/>
              </a:cxn>
              <a:cxn ang="0">
                <a:pos x="connsiteX1" y="connsiteY1"/>
              </a:cxn>
              <a:cxn ang="0">
                <a:pos x="connsiteX2" y="connsiteY2"/>
              </a:cxn>
            </a:cxnLst>
            <a:rect l="l" t="t" r="r" b="b"/>
            <a:pathLst>
              <a:path w="978196" h="744279">
                <a:moveTo>
                  <a:pt x="0" y="0"/>
                </a:moveTo>
                <a:lnTo>
                  <a:pt x="21265" y="744279"/>
                </a:lnTo>
                <a:lnTo>
                  <a:pt x="978196" y="744279"/>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2" name="Freeform 44"/>
          <p:cNvSpPr>
            <a:spLocks/>
          </p:cNvSpPr>
          <p:nvPr/>
        </p:nvSpPr>
        <p:spPr bwMode="auto">
          <a:xfrm>
            <a:off x="1396752" y="1124744"/>
            <a:ext cx="2743200" cy="1981200"/>
          </a:xfrm>
          <a:custGeom>
            <a:avLst/>
            <a:gdLst/>
            <a:ahLst/>
            <a:cxnLst>
              <a:cxn ang="0">
                <a:pos x="0" y="0"/>
              </a:cxn>
              <a:cxn ang="0">
                <a:pos x="336" y="1248"/>
              </a:cxn>
              <a:cxn ang="0">
                <a:pos x="1584" y="1248"/>
              </a:cxn>
              <a:cxn ang="0">
                <a:pos x="1728" y="0"/>
              </a:cxn>
            </a:cxnLst>
            <a:rect l="0" t="0" r="r" b="b"/>
            <a:pathLst>
              <a:path w="1728" h="1248">
                <a:moveTo>
                  <a:pt x="0" y="0"/>
                </a:moveTo>
                <a:lnTo>
                  <a:pt x="336" y="1248"/>
                </a:lnTo>
                <a:lnTo>
                  <a:pt x="1584" y="1248"/>
                </a:lnTo>
                <a:lnTo>
                  <a:pt x="1728" y="0"/>
                </a:lnTo>
              </a:path>
            </a:pathLst>
          </a:custGeom>
          <a:solidFill>
            <a:srgbClr val="77D9E8">
              <a:alpha val="65882"/>
            </a:srgbClr>
          </a:solidFill>
          <a:ln w="9525">
            <a:noFill/>
            <a:round/>
            <a:headEnd/>
            <a:tailEnd/>
          </a:ln>
          <a:effectLst/>
        </p:spPr>
        <p:txBody>
          <a:bodyPr/>
          <a:lstStyle/>
          <a:p>
            <a:endParaRPr lang="it-IT"/>
          </a:p>
        </p:txBody>
      </p:sp>
      <p:sp>
        <p:nvSpPr>
          <p:cNvPr id="55" name="Rettangolo 54"/>
          <p:cNvSpPr/>
          <p:nvPr/>
        </p:nvSpPr>
        <p:spPr>
          <a:xfrm>
            <a:off x="2195736" y="1340768"/>
            <a:ext cx="1573892" cy="1754326"/>
          </a:xfrm>
          <a:prstGeom prst="rect">
            <a:avLst/>
          </a:prstGeom>
          <a:noFill/>
        </p:spPr>
        <p:txBody>
          <a:bodyPr wrap="none" lIns="91440" tIns="45720" rIns="91440" bIns="45720">
            <a:spAutoFit/>
          </a:bodyPr>
          <a:lstStyle/>
          <a:p>
            <a:pPr algn="ctr"/>
            <a:r>
              <a:rPr lang="it-IT" sz="36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AREA </a:t>
            </a:r>
          </a:p>
          <a:p>
            <a:pPr algn="ctr"/>
            <a:endParaRPr lang="it-IT" sz="36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endParaRPr>
          </a:p>
          <a:p>
            <a:pPr algn="ctr"/>
            <a:r>
              <a:rPr lang="it-IT" sz="36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FDPH</a:t>
            </a:r>
            <a:endParaRPr lang="it-IT" sz="3600" b="1" cap="none" spc="100" dirty="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endParaRPr>
          </a:p>
        </p:txBody>
      </p:sp>
      <p:sp>
        <p:nvSpPr>
          <p:cNvPr id="56" name="CasellaDiTesto 55"/>
          <p:cNvSpPr txBox="1"/>
          <p:nvPr/>
        </p:nvSpPr>
        <p:spPr>
          <a:xfrm>
            <a:off x="2483768" y="2852936"/>
            <a:ext cx="1529586" cy="369332"/>
          </a:xfrm>
          <a:prstGeom prst="rect">
            <a:avLst/>
          </a:prstGeom>
          <a:noFill/>
        </p:spPr>
        <p:txBody>
          <a:bodyPr wrap="none" rtlCol="0">
            <a:spAutoFit/>
          </a:bodyPr>
          <a:lstStyle/>
          <a:p>
            <a:r>
              <a:rPr lang="it-IT" dirty="0" err="1" smtClean="0">
                <a:solidFill>
                  <a:schemeClr val="tx2">
                    <a:lumMod val="40000"/>
                    <a:lumOff val="60000"/>
                  </a:schemeClr>
                </a:solidFill>
              </a:rPr>
              <a:t>……………………</a:t>
            </a:r>
            <a:endParaRPr lang="it-IT" dirty="0">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8711"/>
                                        </p:tgtEl>
                                        <p:attrNameLst>
                                          <p:attrName>style.visibility</p:attrName>
                                        </p:attrNameLst>
                                      </p:cBhvr>
                                      <p:to>
                                        <p:strVal val="visible"/>
                                      </p:to>
                                    </p:set>
                                    <p:anim calcmode="lin" valueType="num">
                                      <p:cBhvr>
                                        <p:cTn id="7" dur="5000" fill="hold"/>
                                        <p:tgtEl>
                                          <p:spTgt spid="28711"/>
                                        </p:tgtEl>
                                        <p:attrNameLst>
                                          <p:attrName>ppt_w</p:attrName>
                                        </p:attrNameLst>
                                      </p:cBhvr>
                                      <p:tavLst>
                                        <p:tav tm="0">
                                          <p:val>
                                            <p:strVal val="#ppt_w+.3"/>
                                          </p:val>
                                        </p:tav>
                                        <p:tav tm="100000">
                                          <p:val>
                                            <p:strVal val="#ppt_w"/>
                                          </p:val>
                                        </p:tav>
                                      </p:tavLst>
                                    </p:anim>
                                    <p:anim calcmode="lin" valueType="num">
                                      <p:cBhvr>
                                        <p:cTn id="8" dur="5000" fill="hold"/>
                                        <p:tgtEl>
                                          <p:spTgt spid="28711"/>
                                        </p:tgtEl>
                                        <p:attrNameLst>
                                          <p:attrName>ppt_h</p:attrName>
                                        </p:attrNameLst>
                                      </p:cBhvr>
                                      <p:tavLst>
                                        <p:tav tm="0">
                                          <p:val>
                                            <p:strVal val="#ppt_h"/>
                                          </p:val>
                                        </p:tav>
                                        <p:tav tm="100000">
                                          <p:val>
                                            <p:strVal val="#ppt_h"/>
                                          </p:val>
                                        </p:tav>
                                      </p:tavLst>
                                    </p:anim>
                                    <p:animEffect transition="in" filter="fade">
                                      <p:cBhvr>
                                        <p:cTn id="9" dur="5000"/>
                                        <p:tgtEl>
                                          <p:spTgt spid="28711"/>
                                        </p:tgtEl>
                                      </p:cBhvr>
                                    </p:animEffect>
                                  </p:childTnLst>
                                </p:cTn>
                              </p:par>
                            </p:childTnLst>
                          </p:cTn>
                        </p:par>
                        <p:par>
                          <p:cTn id="10" fill="hold">
                            <p:stCondLst>
                              <p:cond delay="5000"/>
                            </p:stCondLst>
                            <p:childTnLst>
                              <p:par>
                                <p:cTn id="11" presetID="42" presetClass="path" presetSubtype="0" accel="50000" decel="50000" fill="hold" grpId="1" nodeType="afterEffect">
                                  <p:stCondLst>
                                    <p:cond delay="0"/>
                                  </p:stCondLst>
                                  <p:childTnLst>
                                    <p:animMotion origin="layout" path="M -4.44444E-6 2.59259E-6 L 0.004 0.5044 " pathEditMode="relative" rAng="0" ptsTypes="AA">
                                      <p:cBhvr>
                                        <p:cTn id="12" dur="2000" fill="hold"/>
                                        <p:tgtEl>
                                          <p:spTgt spid="28711"/>
                                        </p:tgtEl>
                                        <p:attrNameLst>
                                          <p:attrName>ppt_x</p:attrName>
                                          <p:attrName>ppt_y</p:attrName>
                                        </p:attrNameLst>
                                      </p:cBhvr>
                                      <p:rCtr x="2" y="252"/>
                                    </p:animMotion>
                                  </p:childTnLst>
                                </p:cTn>
                              </p:par>
                            </p:childTnLst>
                          </p:cTn>
                        </p:par>
                        <p:par>
                          <p:cTn id="13" fill="hold">
                            <p:stCondLst>
                              <p:cond delay="7000"/>
                            </p:stCondLst>
                            <p:childTnLst>
                              <p:par>
                                <p:cTn id="14" presetID="22" presetClass="entr" presetSubtype="8"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1000"/>
                                        <p:tgtEl>
                                          <p:spTgt spid="57"/>
                                        </p:tgtEl>
                                      </p:cBhvr>
                                    </p:animEffect>
                                  </p:childTnLst>
                                </p:cTn>
                              </p:par>
                              <p:par>
                                <p:cTn id="17" presetID="2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2000"/>
                                        <p:tgtEl>
                                          <p:spTgt spid="54"/>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28683"/>
                                        </p:tgtEl>
                                        <p:attrNameLst>
                                          <p:attrName>style.visibility</p:attrName>
                                        </p:attrNameLst>
                                      </p:cBhvr>
                                      <p:to>
                                        <p:strVal val="visible"/>
                                      </p:to>
                                    </p:set>
                                    <p:animEffect transition="in" filter="fade">
                                      <p:cBhvr>
                                        <p:cTn id="23" dur="2000"/>
                                        <p:tgtEl>
                                          <p:spTgt spid="286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679"/>
                                        </p:tgtEl>
                                        <p:attrNameLst>
                                          <p:attrName>style.visibility</p:attrName>
                                        </p:attrNameLst>
                                      </p:cBhvr>
                                      <p:to>
                                        <p:strVal val="visible"/>
                                      </p:to>
                                    </p:set>
                                    <p:animEffect transition="in" filter="fade">
                                      <p:cBhvr>
                                        <p:cTn id="26" dur="2000"/>
                                        <p:tgtEl>
                                          <p:spTgt spid="286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680"/>
                                        </p:tgtEl>
                                        <p:attrNameLst>
                                          <p:attrName>style.visibility</p:attrName>
                                        </p:attrNameLst>
                                      </p:cBhvr>
                                      <p:to>
                                        <p:strVal val="visible"/>
                                      </p:to>
                                    </p:set>
                                    <p:animEffect transition="in" filter="fade">
                                      <p:cBhvr>
                                        <p:cTn id="29" dur="2000"/>
                                        <p:tgtEl>
                                          <p:spTgt spid="28680"/>
                                        </p:tgtEl>
                                      </p:cBhvr>
                                    </p:animEffect>
                                  </p:childTnLst>
                                </p:cTn>
                              </p:par>
                            </p:childTnLst>
                          </p:cTn>
                        </p:par>
                        <p:par>
                          <p:cTn id="30" fill="hold">
                            <p:stCondLst>
                              <p:cond delay="11000"/>
                            </p:stCondLst>
                            <p:childTnLst>
                              <p:par>
                                <p:cTn id="31" presetID="22" presetClass="entr" presetSubtype="8"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20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693"/>
                                        </p:tgtEl>
                                        <p:attrNameLst>
                                          <p:attrName>style.visibility</p:attrName>
                                        </p:attrNameLst>
                                      </p:cBhvr>
                                      <p:to>
                                        <p:strVal val="visible"/>
                                      </p:to>
                                    </p:set>
                                    <p:animEffect transition="in" filter="fade">
                                      <p:cBhvr>
                                        <p:cTn id="36" dur="2000"/>
                                        <p:tgtEl>
                                          <p:spTgt spid="2869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691"/>
                                        </p:tgtEl>
                                        <p:attrNameLst>
                                          <p:attrName>style.visibility</p:attrName>
                                        </p:attrNameLst>
                                      </p:cBhvr>
                                      <p:to>
                                        <p:strVal val="visible"/>
                                      </p:to>
                                    </p:set>
                                    <p:animEffect transition="in" filter="fade">
                                      <p:cBhvr>
                                        <p:cTn id="39" dur="2000"/>
                                        <p:tgtEl>
                                          <p:spTgt spid="2869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692"/>
                                        </p:tgtEl>
                                        <p:attrNameLst>
                                          <p:attrName>style.visibility</p:attrName>
                                        </p:attrNameLst>
                                      </p:cBhvr>
                                      <p:to>
                                        <p:strVal val="visible"/>
                                      </p:to>
                                    </p:set>
                                    <p:animEffect transition="in" filter="fade">
                                      <p:cBhvr>
                                        <p:cTn id="42" dur="2000"/>
                                        <p:tgtEl>
                                          <p:spTgt spid="28692"/>
                                        </p:tgtEl>
                                      </p:cBhvr>
                                    </p:animEffect>
                                  </p:childTnLst>
                                </p:cTn>
                              </p:par>
                            </p:childTnLst>
                          </p:cTn>
                        </p:par>
                        <p:par>
                          <p:cTn id="43" fill="hold">
                            <p:stCondLst>
                              <p:cond delay="13000"/>
                            </p:stCondLst>
                            <p:childTnLst>
                              <p:par>
                                <p:cTn id="44" presetID="22" presetClass="entr" presetSubtype="8"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20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689"/>
                                        </p:tgtEl>
                                        <p:attrNameLst>
                                          <p:attrName>style.visibility</p:attrName>
                                        </p:attrNameLst>
                                      </p:cBhvr>
                                      <p:to>
                                        <p:strVal val="visible"/>
                                      </p:to>
                                    </p:set>
                                    <p:animEffect transition="in" filter="fade">
                                      <p:cBhvr>
                                        <p:cTn id="49" dur="2000"/>
                                        <p:tgtEl>
                                          <p:spTgt spid="2868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688"/>
                                        </p:tgtEl>
                                        <p:attrNameLst>
                                          <p:attrName>style.visibility</p:attrName>
                                        </p:attrNameLst>
                                      </p:cBhvr>
                                      <p:to>
                                        <p:strVal val="visible"/>
                                      </p:to>
                                    </p:set>
                                    <p:animEffect transition="in" filter="fade">
                                      <p:cBhvr>
                                        <p:cTn id="52" dur="2000"/>
                                        <p:tgtEl>
                                          <p:spTgt spid="2868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687"/>
                                        </p:tgtEl>
                                        <p:attrNameLst>
                                          <p:attrName>style.visibility</p:attrName>
                                        </p:attrNameLst>
                                      </p:cBhvr>
                                      <p:to>
                                        <p:strVal val="visible"/>
                                      </p:to>
                                    </p:set>
                                    <p:animEffect transition="in" filter="fade">
                                      <p:cBhvr>
                                        <p:cTn id="55" dur="2000"/>
                                        <p:tgtEl>
                                          <p:spTgt spid="28687"/>
                                        </p:tgtEl>
                                      </p:cBhvr>
                                    </p:animEffect>
                                  </p:childTnLst>
                                </p:cTn>
                              </p:par>
                            </p:childTnLst>
                          </p:cTn>
                        </p:par>
                        <p:par>
                          <p:cTn id="56" fill="hold">
                            <p:stCondLst>
                              <p:cond delay="15000"/>
                            </p:stCondLst>
                            <p:childTnLst>
                              <p:par>
                                <p:cTn id="57" presetID="22" presetClass="entr" presetSubtype="8"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20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697"/>
                                        </p:tgtEl>
                                        <p:attrNameLst>
                                          <p:attrName>style.visibility</p:attrName>
                                        </p:attrNameLst>
                                      </p:cBhvr>
                                      <p:to>
                                        <p:strVal val="visible"/>
                                      </p:to>
                                    </p:set>
                                    <p:animEffect transition="in" filter="fade">
                                      <p:cBhvr>
                                        <p:cTn id="62" dur="2000"/>
                                        <p:tgtEl>
                                          <p:spTgt spid="2869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695"/>
                                        </p:tgtEl>
                                        <p:attrNameLst>
                                          <p:attrName>style.visibility</p:attrName>
                                        </p:attrNameLst>
                                      </p:cBhvr>
                                      <p:to>
                                        <p:strVal val="visible"/>
                                      </p:to>
                                    </p:set>
                                    <p:animEffect transition="in" filter="fade">
                                      <p:cBhvr>
                                        <p:cTn id="65" dur="2000"/>
                                        <p:tgtEl>
                                          <p:spTgt spid="2869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696"/>
                                        </p:tgtEl>
                                        <p:attrNameLst>
                                          <p:attrName>style.visibility</p:attrName>
                                        </p:attrNameLst>
                                      </p:cBhvr>
                                      <p:to>
                                        <p:strVal val="visible"/>
                                      </p:to>
                                    </p:set>
                                    <p:animEffect transition="in" filter="fade">
                                      <p:cBhvr>
                                        <p:cTn id="68" dur="2000"/>
                                        <p:tgtEl>
                                          <p:spTgt spid="28696"/>
                                        </p:tgtEl>
                                      </p:cBhvr>
                                    </p:animEffect>
                                  </p:childTnLst>
                                </p:cTn>
                              </p:par>
                            </p:childTnLst>
                          </p:cTn>
                        </p:par>
                        <p:par>
                          <p:cTn id="69" fill="hold">
                            <p:stCondLst>
                              <p:cond delay="17000"/>
                            </p:stCondLst>
                            <p:childTnLst>
                              <p:par>
                                <p:cTn id="70" presetID="22"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20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699"/>
                                        </p:tgtEl>
                                        <p:attrNameLst>
                                          <p:attrName>style.visibility</p:attrName>
                                        </p:attrNameLst>
                                      </p:cBhvr>
                                      <p:to>
                                        <p:strVal val="visible"/>
                                      </p:to>
                                    </p:set>
                                    <p:animEffect transition="in" filter="fade">
                                      <p:cBhvr>
                                        <p:cTn id="75" dur="2000"/>
                                        <p:tgtEl>
                                          <p:spTgt spid="2869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701"/>
                                        </p:tgtEl>
                                        <p:attrNameLst>
                                          <p:attrName>style.visibility</p:attrName>
                                        </p:attrNameLst>
                                      </p:cBhvr>
                                      <p:to>
                                        <p:strVal val="visible"/>
                                      </p:to>
                                    </p:set>
                                    <p:animEffect transition="in" filter="fade">
                                      <p:cBhvr>
                                        <p:cTn id="78" dur="2000"/>
                                        <p:tgtEl>
                                          <p:spTgt spid="2870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700"/>
                                        </p:tgtEl>
                                        <p:attrNameLst>
                                          <p:attrName>style.visibility</p:attrName>
                                        </p:attrNameLst>
                                      </p:cBhvr>
                                      <p:to>
                                        <p:strVal val="visible"/>
                                      </p:to>
                                    </p:set>
                                    <p:animEffect transition="in" filter="fade">
                                      <p:cBhvr>
                                        <p:cTn id="81" dur="2000"/>
                                        <p:tgtEl>
                                          <p:spTgt spid="28700"/>
                                        </p:tgtEl>
                                      </p:cBhvr>
                                    </p:animEffect>
                                  </p:childTnLst>
                                </p:cTn>
                              </p:par>
                            </p:childTnLst>
                          </p:cTn>
                        </p:par>
                        <p:par>
                          <p:cTn id="82" fill="hold">
                            <p:stCondLst>
                              <p:cond delay="190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20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704"/>
                                        </p:tgtEl>
                                        <p:attrNameLst>
                                          <p:attrName>style.visibility</p:attrName>
                                        </p:attrNameLst>
                                      </p:cBhvr>
                                      <p:to>
                                        <p:strVal val="visible"/>
                                      </p:to>
                                    </p:set>
                                    <p:animEffect transition="in" filter="fade">
                                      <p:cBhvr>
                                        <p:cTn id="88" dur="2000"/>
                                        <p:tgtEl>
                                          <p:spTgt spid="287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703"/>
                                        </p:tgtEl>
                                        <p:attrNameLst>
                                          <p:attrName>style.visibility</p:attrName>
                                        </p:attrNameLst>
                                      </p:cBhvr>
                                      <p:to>
                                        <p:strVal val="visible"/>
                                      </p:to>
                                    </p:set>
                                    <p:animEffect transition="in" filter="fade">
                                      <p:cBhvr>
                                        <p:cTn id="91" dur="2000"/>
                                        <p:tgtEl>
                                          <p:spTgt spid="2870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702"/>
                                        </p:tgtEl>
                                        <p:attrNameLst>
                                          <p:attrName>style.visibility</p:attrName>
                                        </p:attrNameLst>
                                      </p:cBhvr>
                                      <p:to>
                                        <p:strVal val="visible"/>
                                      </p:to>
                                    </p:set>
                                    <p:animEffect transition="in" filter="fade">
                                      <p:cBhvr>
                                        <p:cTn id="94" dur="2000"/>
                                        <p:tgtEl>
                                          <p:spTgt spid="28702"/>
                                        </p:tgtEl>
                                      </p:cBhvr>
                                    </p:animEffect>
                                  </p:childTnLst>
                                </p:cTn>
                              </p:par>
                            </p:childTnLst>
                          </p:cTn>
                        </p:par>
                        <p:par>
                          <p:cTn id="95" fill="hold">
                            <p:stCondLst>
                              <p:cond delay="21000"/>
                            </p:stCondLst>
                            <p:childTnLst>
                              <p:par>
                                <p:cTn id="96" presetID="10" presetClass="entr" presetSubtype="0" fill="hold" grpId="0" nodeType="afterEffect">
                                  <p:stCondLst>
                                    <p:cond delay="0"/>
                                  </p:stCondLst>
                                  <p:childTnLst>
                                    <p:set>
                                      <p:cBhvr>
                                        <p:cTn id="97" dur="1" fill="hold">
                                          <p:stCondLst>
                                            <p:cond delay="0"/>
                                          </p:stCondLst>
                                        </p:cTn>
                                        <p:tgtEl>
                                          <p:spTgt spid="28712"/>
                                        </p:tgtEl>
                                        <p:attrNameLst>
                                          <p:attrName>style.visibility</p:attrName>
                                        </p:attrNameLst>
                                      </p:cBhvr>
                                      <p:to>
                                        <p:strVal val="visible"/>
                                      </p:to>
                                    </p:set>
                                    <p:animEffect transition="in" filter="fade">
                                      <p:cBhvr>
                                        <p:cTn id="98" dur="2000"/>
                                        <p:tgtEl>
                                          <p:spTgt spid="28712"/>
                                        </p:tgtEl>
                                      </p:cBhvr>
                                    </p:animEffect>
                                  </p:childTnLst>
                                </p:cTn>
                              </p:par>
                            </p:childTnLst>
                          </p:cTn>
                        </p:par>
                        <p:par>
                          <p:cTn id="99" fill="hold">
                            <p:stCondLst>
                              <p:cond delay="23000"/>
                            </p:stCondLst>
                            <p:childTnLst>
                              <p:par>
                                <p:cTn id="100" presetID="10" presetClass="entr" presetSubtype="0"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fade">
                                      <p:cBhvr>
                                        <p:cTn id="102" dur="2000"/>
                                        <p:tgtEl>
                                          <p:spTgt spid="2"/>
                                        </p:tgtEl>
                                      </p:cBhvr>
                                    </p:animEffect>
                                  </p:childTnLst>
                                </p:cTn>
                              </p:par>
                            </p:childTnLst>
                          </p:cTn>
                        </p:par>
                        <p:par>
                          <p:cTn id="103" fill="hold">
                            <p:stCondLst>
                              <p:cond delay="25000"/>
                            </p:stCondLst>
                            <p:childTnLst>
                              <p:par>
                                <p:cTn id="104" presetID="22" presetClass="entr" presetSubtype="8"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left)">
                                      <p:cBhvr>
                                        <p:cTn id="106" dur="1000"/>
                                        <p:tgtEl>
                                          <p:spTgt spid="60"/>
                                        </p:tgtEl>
                                      </p:cBhvr>
                                    </p:animEffect>
                                  </p:childTnLst>
                                </p:cTn>
                              </p:par>
                            </p:childTnLst>
                          </p:cTn>
                        </p:par>
                        <p:par>
                          <p:cTn id="107" fill="hold">
                            <p:stCondLst>
                              <p:cond delay="26000"/>
                            </p:stCondLst>
                            <p:childTnLst>
                              <p:par>
                                <p:cTn id="108" presetID="22" presetClass="entr" presetSubtype="8"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left)">
                                      <p:cBhvr>
                                        <p:cTn id="110" dur="1000"/>
                                        <p:tgtEl>
                                          <p:spTgt spid="61"/>
                                        </p:tgtEl>
                                      </p:cBhvr>
                                    </p:animEffect>
                                  </p:childTnLst>
                                </p:cTn>
                              </p:par>
                            </p:childTnLst>
                          </p:cTn>
                        </p:par>
                        <p:par>
                          <p:cTn id="111" fill="hold">
                            <p:stCondLst>
                              <p:cond delay="27000"/>
                            </p:stCondLst>
                            <p:childTnLst>
                              <p:par>
                                <p:cTn id="112" presetID="22" presetClass="entr" presetSubtype="8" fill="hold" grpId="0" nodeType="after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wipe(left)">
                                      <p:cBhvr>
                                        <p:cTn id="114" dur="1000"/>
                                        <p:tgtEl>
                                          <p:spTgt spid="63"/>
                                        </p:tgtEl>
                                      </p:cBhvr>
                                    </p:animEffect>
                                  </p:childTnLst>
                                </p:cTn>
                              </p:par>
                            </p:childTnLst>
                          </p:cTn>
                        </p:par>
                        <p:par>
                          <p:cTn id="115" fill="hold">
                            <p:stCondLst>
                              <p:cond delay="28000"/>
                            </p:stCondLst>
                            <p:childTnLst>
                              <p:par>
                                <p:cTn id="116" presetID="22" presetClass="entr" presetSubtype="8"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left)">
                                      <p:cBhvr>
                                        <p:cTn id="118" dur="1000"/>
                                        <p:tgtEl>
                                          <p:spTgt spid="64"/>
                                        </p:tgtEl>
                                      </p:cBhvr>
                                    </p:animEffect>
                                  </p:childTnLst>
                                </p:cTn>
                              </p:par>
                            </p:childTnLst>
                          </p:cTn>
                        </p:par>
                        <p:par>
                          <p:cTn id="119" fill="hold">
                            <p:stCondLst>
                              <p:cond delay="29000"/>
                            </p:stCondLst>
                            <p:childTnLst>
                              <p:par>
                                <p:cTn id="120" presetID="22" presetClass="entr" presetSubtype="8"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wipe(left)">
                                      <p:cBhvr>
                                        <p:cTn id="122" dur="1000"/>
                                        <p:tgtEl>
                                          <p:spTgt spid="66"/>
                                        </p:tgtEl>
                                      </p:cBhvr>
                                    </p:animEffect>
                                  </p:childTnLst>
                                </p:cTn>
                              </p:par>
                            </p:childTnLst>
                          </p:cTn>
                        </p:par>
                        <p:par>
                          <p:cTn id="123" fill="hold">
                            <p:stCondLst>
                              <p:cond delay="30000"/>
                            </p:stCondLst>
                            <p:childTnLst>
                              <p:par>
                                <p:cTn id="124" presetID="10" presetClass="entr" presetSubtype="0" fill="hold" nodeType="after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fade">
                                      <p:cBhvr>
                                        <p:cTn id="126" dur="2000"/>
                                        <p:tgtEl>
                                          <p:spTgt spid="3"/>
                                        </p:tgtEl>
                                      </p:cBhvr>
                                    </p:animEffect>
                                  </p:childTnLst>
                                </p:cTn>
                              </p:par>
                            </p:childTnLst>
                          </p:cTn>
                        </p:par>
                        <p:par>
                          <p:cTn id="127" fill="hold">
                            <p:stCondLst>
                              <p:cond delay="32000"/>
                            </p:stCondLst>
                            <p:childTnLst>
                              <p:par>
                                <p:cTn id="128" presetID="22" presetClass="entr" presetSubtype="8" fill="hold" grpId="0" nodeType="after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wipe(left)">
                                      <p:cBhvr>
                                        <p:cTn id="130" dur="1000"/>
                                        <p:tgtEl>
                                          <p:spTgt spid="67"/>
                                        </p:tgtEl>
                                      </p:cBhvr>
                                    </p:animEffect>
                                  </p:childTnLst>
                                </p:cTn>
                              </p:par>
                            </p:childTnLst>
                          </p:cTn>
                        </p:par>
                        <p:par>
                          <p:cTn id="131" fill="hold">
                            <p:stCondLst>
                              <p:cond delay="33000"/>
                            </p:stCondLst>
                            <p:childTnLst>
                              <p:par>
                                <p:cTn id="132" presetID="22" presetClass="entr" presetSubtype="8" fill="hold" grpId="0" nodeType="after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wipe(left)">
                                      <p:cBhvr>
                                        <p:cTn id="134" dur="1000"/>
                                        <p:tgtEl>
                                          <p:spTgt spid="68"/>
                                        </p:tgtEl>
                                      </p:cBhvr>
                                    </p:animEffect>
                                  </p:childTnLst>
                                </p:cTn>
                              </p:par>
                            </p:childTnLst>
                          </p:cTn>
                        </p:par>
                        <p:par>
                          <p:cTn id="135" fill="hold">
                            <p:stCondLst>
                              <p:cond delay="34000"/>
                            </p:stCondLst>
                            <p:childTnLst>
                              <p:par>
                                <p:cTn id="136" presetID="22" presetClass="entr" presetSubtype="8" fill="hold" grpId="0" nodeType="after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wipe(left)">
                                      <p:cBhvr>
                                        <p:cTn id="138" dur="1000"/>
                                        <p:tgtEl>
                                          <p:spTgt spid="69"/>
                                        </p:tgtEl>
                                      </p:cBhvr>
                                    </p:animEffect>
                                  </p:childTnLst>
                                </p:cTn>
                              </p:par>
                            </p:childTnLst>
                          </p:cTn>
                        </p:par>
                        <p:par>
                          <p:cTn id="139" fill="hold">
                            <p:stCondLst>
                              <p:cond delay="35000"/>
                            </p:stCondLst>
                            <p:childTnLst>
                              <p:par>
                                <p:cTn id="140" presetID="22" presetClass="entr" presetSubtype="8" fill="hold" grpId="0" nodeType="after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wipe(left)">
                                      <p:cBhvr>
                                        <p:cTn id="142" dur="1000"/>
                                        <p:tgtEl>
                                          <p:spTgt spid="70"/>
                                        </p:tgtEl>
                                      </p:cBhvr>
                                    </p:animEffect>
                                  </p:childTnLst>
                                </p:cTn>
                              </p:par>
                            </p:childTnLst>
                          </p:cTn>
                        </p:par>
                        <p:par>
                          <p:cTn id="143" fill="hold">
                            <p:stCondLst>
                              <p:cond delay="36000"/>
                            </p:stCondLst>
                            <p:childTnLst>
                              <p:par>
                                <p:cTn id="144" presetID="22" presetClass="entr" presetSubtype="8"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wipe(left)">
                                      <p:cBhvr>
                                        <p:cTn id="146" dur="1000"/>
                                        <p:tgtEl>
                                          <p:spTgt spid="71"/>
                                        </p:tgtEl>
                                      </p:cBhvr>
                                    </p:animEffect>
                                  </p:childTnLst>
                                </p:cTn>
                              </p:par>
                            </p:childTnLst>
                          </p:cTn>
                        </p:par>
                        <p:par>
                          <p:cTn id="147" fill="hold">
                            <p:stCondLst>
                              <p:cond delay="37000"/>
                            </p:stCondLst>
                            <p:childTnLst>
                              <p:par>
                                <p:cTn id="148" presetID="10" presetClass="entr" presetSubtype="0" fill="hold" grpId="0" nodeType="afterEffect">
                                  <p:stCondLst>
                                    <p:cond delay="0"/>
                                  </p:stCondLst>
                                  <p:childTnLst>
                                    <p:set>
                                      <p:cBhvr>
                                        <p:cTn id="149" dur="1" fill="hold">
                                          <p:stCondLst>
                                            <p:cond delay="0"/>
                                          </p:stCondLst>
                                        </p:cTn>
                                        <p:tgtEl>
                                          <p:spTgt spid="28715"/>
                                        </p:tgtEl>
                                        <p:attrNameLst>
                                          <p:attrName>style.visibility</p:attrName>
                                        </p:attrNameLst>
                                      </p:cBhvr>
                                      <p:to>
                                        <p:strVal val="visible"/>
                                      </p:to>
                                    </p:set>
                                    <p:animEffect transition="in" filter="fade">
                                      <p:cBhvr>
                                        <p:cTn id="150" dur="2000"/>
                                        <p:tgtEl>
                                          <p:spTgt spid="287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2000"/>
                                        <p:tgtEl>
                                          <p:spTgt spid="5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2000"/>
                                        <p:tgtEl>
                                          <p:spTgt spid="55"/>
                                        </p:tgtEl>
                                      </p:cBhvr>
                                    </p:animEffect>
                                  </p:childTnLst>
                                </p:cTn>
                              </p:par>
                            </p:childTnLst>
                          </p:cTn>
                        </p:par>
                        <p:par>
                          <p:cTn id="157" fill="hold">
                            <p:stCondLst>
                              <p:cond delay="39000"/>
                            </p:stCondLst>
                            <p:childTnLst>
                              <p:par>
                                <p:cTn id="158" presetID="27" presetClass="entr" presetSubtype="0" fill="hold" grpId="0" nodeType="afterEffect">
                                  <p:stCondLst>
                                    <p:cond delay="0"/>
                                  </p:stCondLst>
                                  <p:iterate type="lt">
                                    <p:tmPct val="50000"/>
                                  </p:iterate>
                                  <p:childTnLst>
                                    <p:set>
                                      <p:cBhvr>
                                        <p:cTn id="159" dur="1" fill="hold">
                                          <p:stCondLst>
                                            <p:cond delay="0"/>
                                          </p:stCondLst>
                                        </p:cTn>
                                        <p:tgtEl>
                                          <p:spTgt spid="56"/>
                                        </p:tgtEl>
                                        <p:attrNameLst>
                                          <p:attrName>style.visibility</p:attrName>
                                        </p:attrNameLst>
                                      </p:cBhvr>
                                      <p:to>
                                        <p:strVal val="visible"/>
                                      </p:to>
                                    </p:set>
                                    <p:anim calcmode="discrete" valueType="clr">
                                      <p:cBhvr override="childStyle">
                                        <p:cTn id="160" dur="100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161" dur="1000"/>
                                        <p:tgtEl>
                                          <p:spTgt spid="56"/>
                                        </p:tgtEl>
                                        <p:attrNameLst>
                                          <p:attrName>fillcolor</p:attrName>
                                        </p:attrNameLst>
                                      </p:cBhvr>
                                      <p:tavLst>
                                        <p:tav tm="0">
                                          <p:val>
                                            <p:clrVal>
                                              <a:schemeClr val="accent2"/>
                                            </p:clrVal>
                                          </p:val>
                                        </p:tav>
                                        <p:tav tm="50000">
                                          <p:val>
                                            <p:clrVal>
                                              <a:schemeClr val="hlink"/>
                                            </p:clrVal>
                                          </p:val>
                                        </p:tav>
                                      </p:tavLst>
                                    </p:anim>
                                    <p:set>
                                      <p:cBhvr>
                                        <p:cTn id="162" dur="1000"/>
                                        <p:tgtEl>
                                          <p:spTgt spid="56"/>
                                        </p:tgtEl>
                                        <p:attrNameLst>
                                          <p:attrName>fill.type</p:attrName>
                                        </p:attrNameLst>
                                      </p:cBhvr>
                                      <p:to>
                                        <p:strVal val="solid"/>
                                      </p:to>
                                    </p:set>
                                  </p:childTnLst>
                                </p:cTn>
                              </p:par>
                              <p:par>
                                <p:cTn id="163" presetID="10" presetClass="entr" presetSubtype="0" fill="hold" grpId="0" nodeType="withEffect">
                                  <p:stCondLst>
                                    <p:cond delay="0"/>
                                  </p:stCondLst>
                                  <p:childTnLst>
                                    <p:set>
                                      <p:cBhvr>
                                        <p:cTn id="164" dur="1" fill="hold">
                                          <p:stCondLst>
                                            <p:cond delay="0"/>
                                          </p:stCondLst>
                                        </p:cTn>
                                        <p:tgtEl>
                                          <p:spTgt spid="28716"/>
                                        </p:tgtEl>
                                        <p:attrNameLst>
                                          <p:attrName>style.visibility</p:attrName>
                                        </p:attrNameLst>
                                      </p:cBhvr>
                                      <p:to>
                                        <p:strVal val="visible"/>
                                      </p:to>
                                    </p:set>
                                    <p:animEffect transition="in" filter="fade">
                                      <p:cBhvr>
                                        <p:cTn id="165" dur="2000"/>
                                        <p:tgtEl>
                                          <p:spTgt spid="28716"/>
                                        </p:tgtEl>
                                      </p:cBhvr>
                                    </p:animEffect>
                                  </p:childTnLst>
                                </p:cTn>
                              </p:par>
                            </p:childTnLst>
                          </p:cTn>
                        </p:par>
                        <p:par>
                          <p:cTn id="166" fill="hold">
                            <p:stCondLst>
                              <p:cond delay="43500"/>
                            </p:stCondLst>
                            <p:childTnLst>
                              <p:par>
                                <p:cTn id="167" presetID="10" presetClass="exit" presetSubtype="0" fill="hold" grpId="1" nodeType="afterEffect">
                                  <p:stCondLst>
                                    <p:cond delay="0"/>
                                  </p:stCondLst>
                                  <p:childTnLst>
                                    <p:animEffect transition="out" filter="fade">
                                      <p:cBhvr>
                                        <p:cTn id="168" dur="2000"/>
                                        <p:tgtEl>
                                          <p:spTgt spid="52"/>
                                        </p:tgtEl>
                                      </p:cBhvr>
                                    </p:animEffect>
                                    <p:set>
                                      <p:cBhvr>
                                        <p:cTn id="169" dur="1" fill="hold">
                                          <p:stCondLst>
                                            <p:cond delay="1999"/>
                                          </p:stCondLst>
                                        </p:cTn>
                                        <p:tgtEl>
                                          <p:spTgt spid="52"/>
                                        </p:tgtEl>
                                        <p:attrNameLst>
                                          <p:attrName>style.visibility</p:attrName>
                                        </p:attrNameLst>
                                      </p:cBhvr>
                                      <p:to>
                                        <p:strVal val="hidden"/>
                                      </p:to>
                                    </p:set>
                                  </p:childTnLst>
                                </p:cTn>
                              </p:par>
                              <p:par>
                                <p:cTn id="170" presetID="10" presetClass="exit" presetSubtype="0" fill="hold" grpId="1" nodeType="withEffect">
                                  <p:stCondLst>
                                    <p:cond delay="0"/>
                                  </p:stCondLst>
                                  <p:iterate type="lt">
                                    <p:tmPct val="0"/>
                                  </p:iterate>
                                  <p:childTnLst>
                                    <p:animEffect transition="out" filter="fade">
                                      <p:cBhvr>
                                        <p:cTn id="171" dur="2000"/>
                                        <p:tgtEl>
                                          <p:spTgt spid="56"/>
                                        </p:tgtEl>
                                      </p:cBhvr>
                                    </p:animEffect>
                                    <p:set>
                                      <p:cBhvr>
                                        <p:cTn id="172" dur="1" fill="hold">
                                          <p:stCondLst>
                                            <p:cond delay="19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6" grpId="0" animBg="1"/>
      <p:bldP spid="28679" grpId="0" animBg="1"/>
      <p:bldP spid="28680" grpId="0" animBg="1"/>
      <p:bldP spid="28683" grpId="0"/>
      <p:bldP spid="28687" grpId="0" animBg="1"/>
      <p:bldP spid="28688" grpId="0" animBg="1"/>
      <p:bldP spid="28689" grpId="0" animBg="1"/>
      <p:bldP spid="28691" grpId="0" animBg="1"/>
      <p:bldP spid="28692" grpId="0" animBg="1"/>
      <p:bldP spid="28693" grpId="0" animBg="1"/>
      <p:bldP spid="28695" grpId="0" animBg="1"/>
      <p:bldP spid="28696" grpId="0" animBg="1"/>
      <p:bldP spid="28697" grpId="0" animBg="1"/>
      <p:bldP spid="28699" grpId="0" animBg="1"/>
      <p:bldP spid="28700" grpId="0" animBg="1"/>
      <p:bldP spid="28701" grpId="0" animBg="1"/>
      <p:bldP spid="28702" grpId="0" animBg="1"/>
      <p:bldP spid="28703" grpId="0" animBg="1"/>
      <p:bldP spid="28704" grpId="0" animBg="1"/>
      <p:bldP spid="28711" grpId="0"/>
      <p:bldP spid="28711" grpId="1"/>
      <p:bldP spid="28712" grpId="0"/>
      <p:bldP spid="28715" grpId="0"/>
      <p:bldP spid="45" grpId="0" animBg="1"/>
      <p:bldP spid="46" grpId="0" animBg="1"/>
      <p:bldP spid="47" grpId="0" animBg="1"/>
      <p:bldP spid="48" grpId="0" animBg="1"/>
      <p:bldP spid="49" grpId="0" animBg="1"/>
      <p:bldP spid="60" grpId="0" animBg="1"/>
      <p:bldP spid="61" grpId="0" animBg="1"/>
      <p:bldP spid="63" grpId="0" animBg="1"/>
      <p:bldP spid="64" grpId="0" animBg="1"/>
      <p:bldP spid="66" grpId="0" animBg="1"/>
      <p:bldP spid="67" grpId="0" animBg="1"/>
      <p:bldP spid="68" grpId="0" animBg="1"/>
      <p:bldP spid="69" grpId="0" animBg="1"/>
      <p:bldP spid="70" grpId="0" animBg="1"/>
      <p:bldP spid="71" grpId="0" animBg="1"/>
      <p:bldP spid="52" grpId="0" animBg="1"/>
      <p:bldP spid="52" grpId="1" animBg="1"/>
      <p:bldP spid="55" grpId="0"/>
      <p:bldP spid="56" grpId="0"/>
      <p:bldP spid="56"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 name="Trapezio 3"/>
          <p:cNvSpPr/>
          <p:nvPr/>
        </p:nvSpPr>
        <p:spPr>
          <a:xfrm rot="10800000">
            <a:off x="1547664" y="1412776"/>
            <a:ext cx="6336704" cy="44644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699792" y="1916832"/>
            <a:ext cx="3515654" cy="3416320"/>
          </a:xfrm>
          <a:prstGeom prst="rect">
            <a:avLst/>
          </a:prstGeom>
          <a:noFill/>
        </p:spPr>
        <p:txBody>
          <a:bodyPr wrap="square" lIns="91440" tIns="45720" rIns="91440" bIns="45720">
            <a:spAutoFit/>
          </a:bodyPr>
          <a:lstStyle/>
          <a:p>
            <a:pPr algn="ctr"/>
            <a:r>
              <a:rPr lang="it-IT" sz="72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AREA </a:t>
            </a:r>
          </a:p>
          <a:p>
            <a:pPr algn="ctr"/>
            <a:endParaRPr lang="it-IT" sz="72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endParaRPr>
          </a:p>
          <a:p>
            <a:pPr algn="ctr"/>
            <a:r>
              <a:rPr lang="it-IT" sz="72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FDPH</a:t>
            </a:r>
            <a:endParaRPr lang="it-IT" sz="7200" b="1" cap="none" spc="100" dirty="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endParaRPr>
          </a:p>
        </p:txBody>
      </p:sp>
      <p:sp>
        <p:nvSpPr>
          <p:cNvPr id="5" name="CasellaDiTesto 4"/>
          <p:cNvSpPr txBox="1"/>
          <p:nvPr/>
        </p:nvSpPr>
        <p:spPr>
          <a:xfrm>
            <a:off x="3716388" y="2006258"/>
            <a:ext cx="1359668" cy="2646878"/>
          </a:xfrm>
          <a:prstGeom prst="rect">
            <a:avLst/>
          </a:prstGeom>
          <a:noFill/>
        </p:spPr>
        <p:txBody>
          <a:bodyPr wrap="none" rtlCol="0">
            <a:spAutoFit/>
          </a:bodyPr>
          <a:lstStyle/>
          <a:p>
            <a:r>
              <a:rPr lang="it-IT" sz="16600" b="1" dirty="0" smtClean="0">
                <a:solidFill>
                  <a:srgbClr val="FF0066"/>
                </a:solidFill>
              </a:rPr>
              <a:t>=</a:t>
            </a:r>
            <a:endParaRPr lang="it-IT" sz="1400" b="1" dirty="0">
              <a:solidFill>
                <a:srgbClr val="FF0066"/>
              </a:solidFill>
            </a:endParaRPr>
          </a:p>
        </p:txBody>
      </p:sp>
      <p:sp>
        <p:nvSpPr>
          <p:cNvPr id="8" name="Rettangolo 7"/>
          <p:cNvSpPr/>
          <p:nvPr/>
        </p:nvSpPr>
        <p:spPr>
          <a:xfrm>
            <a:off x="2411760" y="1895341"/>
            <a:ext cx="4536504" cy="4154984"/>
          </a:xfrm>
          <a:prstGeom prst="rect">
            <a:avLst/>
          </a:prstGeom>
          <a:noFill/>
        </p:spPr>
        <p:txBody>
          <a:bodyPr wrap="square" lIns="91440" tIns="45720" rIns="91440" bIns="45720">
            <a:spAutoFit/>
          </a:bodyPr>
          <a:lstStyle/>
          <a:p>
            <a:pPr algn="ctr"/>
            <a:r>
              <a:rPr lang="it-IT" sz="44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AREA </a:t>
            </a:r>
          </a:p>
          <a:p>
            <a:pPr algn="ctr"/>
            <a:endParaRPr lang="it-IT" sz="44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endParaRPr>
          </a:p>
          <a:p>
            <a:pPr algn="ctr"/>
            <a:r>
              <a:rPr lang="it-IT" sz="4400" b="1"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in cui si concretizza l’</a:t>
            </a:r>
            <a:r>
              <a:rPr lang="it-IT" sz="4400" b="1" cap="none" spc="100" dirty="0" smtClean="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rPr>
              <a:t>insufficienza venosa</a:t>
            </a:r>
            <a:endParaRPr lang="it-IT" sz="4400" b="1" cap="none" spc="100" dirty="0">
              <a:ln w="18000">
                <a:solidFill>
                  <a:schemeClr val="accent1">
                    <a:satMod val="200000"/>
                    <a:tint val="72000"/>
                  </a:schemeClr>
                </a:solidFill>
                <a:prstDash val="solid"/>
              </a:ln>
              <a:solidFill>
                <a:srgbClr val="FF0066"/>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xit" presetSubtype="0" fill="hold" grpId="1"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5894875">
            <a:off x="5851988" y="2931149"/>
            <a:ext cx="485795" cy="9676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4730012" flipV="1">
            <a:off x="5531010" y="2935886"/>
            <a:ext cx="484019" cy="98375"/>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20680" y="6459625"/>
            <a:ext cx="397768" cy="2411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3" name="Ovale 82"/>
          <p:cNvSpPr/>
          <p:nvPr/>
        </p:nvSpPr>
        <p:spPr>
          <a:xfrm>
            <a:off x="4427984" y="105273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652120" y="256490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5831632" y="0"/>
            <a:ext cx="3312368" cy="1661993"/>
          </a:xfrm>
          <a:prstGeom prst="rect">
            <a:avLst/>
          </a:prstGeom>
          <a:noFill/>
        </p:spPr>
        <p:txBody>
          <a:bodyPr wrap="square" rtlCol="0">
            <a:spAutoFit/>
          </a:bodyPr>
          <a:lstStyle/>
          <a:p>
            <a:r>
              <a:rPr lang="it-IT" sz="3200" b="1" dirty="0" smtClean="0">
                <a:solidFill>
                  <a:srgbClr val="FF0000"/>
                </a:solidFill>
              </a:rPr>
              <a:t>1.Guasto valvolare </a:t>
            </a:r>
            <a:r>
              <a:rPr lang="it-IT" sz="2000" b="1" dirty="0" smtClean="0">
                <a:solidFill>
                  <a:srgbClr val="FFFF00"/>
                </a:solidFill>
              </a:rPr>
              <a:t>(in uno dei due compartimenti)</a:t>
            </a:r>
            <a:endParaRPr lang="it-IT" sz="3200" b="1" dirty="0" smtClean="0">
              <a:solidFill>
                <a:srgbClr val="FFFF00"/>
              </a:solidFill>
            </a:endParaRPr>
          </a:p>
          <a:p>
            <a:endParaRPr lang="it-IT" dirty="0"/>
          </a:p>
        </p:txBody>
      </p:sp>
      <p:sp>
        <p:nvSpPr>
          <p:cNvPr id="90" name="CasellaDiTesto 89"/>
          <p:cNvSpPr txBox="1"/>
          <p:nvPr/>
        </p:nvSpPr>
        <p:spPr>
          <a:xfrm>
            <a:off x="683568" y="4946392"/>
            <a:ext cx="2664296" cy="1938992"/>
          </a:xfrm>
          <a:prstGeom prst="rect">
            <a:avLst/>
          </a:prstGeom>
          <a:noFill/>
        </p:spPr>
        <p:txBody>
          <a:bodyPr wrap="square" rtlCol="0">
            <a:spAutoFit/>
          </a:bodyPr>
          <a:lstStyle/>
          <a:p>
            <a:pPr algn="ctr"/>
            <a:r>
              <a:rPr lang="it-IT" sz="3200" b="1" dirty="0" smtClean="0">
                <a:solidFill>
                  <a:srgbClr val="0000CC"/>
                </a:solidFill>
              </a:rPr>
              <a:t>2.Gradientedi Pressione</a:t>
            </a:r>
          </a:p>
          <a:p>
            <a:pPr algn="ctr"/>
            <a:r>
              <a:rPr lang="it-IT" sz="2000" b="1" dirty="0" smtClean="0">
                <a:solidFill>
                  <a:srgbClr val="0000CC"/>
                </a:solidFill>
              </a:rPr>
              <a:t>tra </a:t>
            </a:r>
            <a:r>
              <a:rPr lang="it-IT" sz="2000" b="1" dirty="0" err="1" smtClean="0">
                <a:solidFill>
                  <a:srgbClr val="0000CC"/>
                </a:solidFill>
              </a:rPr>
              <a:t>p.fuga</a:t>
            </a:r>
            <a:r>
              <a:rPr lang="it-IT" sz="2000" b="1" dirty="0" smtClean="0">
                <a:solidFill>
                  <a:srgbClr val="0000CC"/>
                </a:solidFill>
              </a:rPr>
              <a:t> e </a:t>
            </a:r>
            <a:r>
              <a:rPr lang="it-IT" sz="2000" b="1" dirty="0" err="1" smtClean="0">
                <a:solidFill>
                  <a:srgbClr val="0000CC"/>
                </a:solidFill>
              </a:rPr>
              <a:t>p.rientro</a:t>
            </a:r>
            <a:endParaRPr lang="it-IT" sz="2000" b="1" dirty="0" smtClean="0">
              <a:solidFill>
                <a:srgbClr val="0000CC"/>
              </a:solidFill>
            </a:endParaRPr>
          </a:p>
          <a:p>
            <a:pPr algn="ctr"/>
            <a:r>
              <a:rPr lang="it-IT" sz="3200" b="1" dirty="0" smtClean="0">
                <a:solidFill>
                  <a:srgbClr val="0000CC"/>
                </a:solidFill>
              </a:rPr>
              <a:t>(</a:t>
            </a:r>
            <a:r>
              <a:rPr lang="it-IT" sz="3200" b="1" dirty="0" err="1" smtClean="0">
                <a:solidFill>
                  <a:srgbClr val="0000CC"/>
                </a:solidFill>
              </a:rPr>
              <a:t>=</a:t>
            </a:r>
            <a:r>
              <a:rPr lang="it-IT" sz="3600" b="1" dirty="0" err="1" smtClean="0">
                <a:solidFill>
                  <a:srgbClr val="0000CC"/>
                </a:solidFill>
                <a:latin typeface="Symbol" pitchFamily="18" charset="2"/>
              </a:rPr>
              <a:t>D</a:t>
            </a:r>
            <a:r>
              <a:rPr lang="it-IT" sz="3200" b="1" dirty="0" err="1" smtClean="0">
                <a:solidFill>
                  <a:srgbClr val="0000CC"/>
                </a:solidFill>
              </a:rPr>
              <a:t>P</a:t>
            </a:r>
            <a:r>
              <a:rPr lang="it-IT" sz="3200" b="1" dirty="0" smtClean="0">
                <a:solidFill>
                  <a:srgbClr val="0000CC"/>
                </a:solidFill>
              </a:rPr>
              <a:t>)</a:t>
            </a:r>
            <a:endParaRPr lang="it-IT" sz="3200" b="1" dirty="0">
              <a:solidFill>
                <a:srgbClr val="0000CC"/>
              </a:solidFill>
            </a:endParaRPr>
          </a:p>
        </p:txBody>
      </p:sp>
      <p:sp>
        <p:nvSpPr>
          <p:cNvPr id="91" name="Ovale 90"/>
          <p:cNvSpPr/>
          <p:nvPr/>
        </p:nvSpPr>
        <p:spPr>
          <a:xfrm>
            <a:off x="4788024" y="5517232"/>
            <a:ext cx="914400" cy="914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a:off x="3635896" y="692696"/>
            <a:ext cx="914400" cy="914400"/>
          </a:xfrm>
          <a:prstGeom prst="ellipse">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CasellaDiTesto 92"/>
          <p:cNvSpPr txBox="1"/>
          <p:nvPr/>
        </p:nvSpPr>
        <p:spPr>
          <a:xfrm>
            <a:off x="3635896" y="692696"/>
            <a:ext cx="918841" cy="830997"/>
          </a:xfrm>
          <a:prstGeom prst="rect">
            <a:avLst/>
          </a:prstGeom>
          <a:noFill/>
        </p:spPr>
        <p:txBody>
          <a:bodyPr wrap="none" rtlCol="0">
            <a:spAutoFit/>
          </a:bodyPr>
          <a:lstStyle/>
          <a:p>
            <a:r>
              <a:rPr lang="it-IT" sz="4800" b="1" dirty="0" err="1" smtClean="0">
                <a:solidFill>
                  <a:srgbClr val="FF0000"/>
                </a:solidFill>
              </a:rPr>
              <a:t>P+</a:t>
            </a:r>
            <a:endParaRPr lang="it-IT" sz="4800" b="1" dirty="0">
              <a:solidFill>
                <a:srgbClr val="FF0000"/>
              </a:solidFill>
            </a:endParaRPr>
          </a:p>
        </p:txBody>
      </p:sp>
      <p:sp>
        <p:nvSpPr>
          <p:cNvPr id="94" name="CasellaDiTesto 93"/>
          <p:cNvSpPr txBox="1"/>
          <p:nvPr/>
        </p:nvSpPr>
        <p:spPr>
          <a:xfrm>
            <a:off x="4860032" y="5589240"/>
            <a:ext cx="744114" cy="769441"/>
          </a:xfrm>
          <a:prstGeom prst="rect">
            <a:avLst/>
          </a:prstGeom>
          <a:noFill/>
        </p:spPr>
        <p:txBody>
          <a:bodyPr wrap="none" rtlCol="0">
            <a:spAutoFit/>
          </a:bodyPr>
          <a:lstStyle/>
          <a:p>
            <a:r>
              <a:rPr lang="it-IT" sz="4400" b="1" dirty="0" smtClean="0">
                <a:solidFill>
                  <a:srgbClr val="FF0000"/>
                </a:solidFill>
              </a:rPr>
              <a:t>P-</a:t>
            </a:r>
            <a:endParaRPr lang="it-IT" sz="4400" b="1" dirty="0">
              <a:solidFill>
                <a:srgbClr val="FF0000"/>
              </a:solidFill>
            </a:endParaRPr>
          </a:p>
        </p:txBody>
      </p:sp>
      <p:sp>
        <p:nvSpPr>
          <p:cNvPr id="82" name="CasellaDiTesto 81"/>
          <p:cNvSpPr txBox="1"/>
          <p:nvPr/>
        </p:nvSpPr>
        <p:spPr>
          <a:xfrm>
            <a:off x="539552" y="6525344"/>
            <a:ext cx="2363147" cy="369332"/>
          </a:xfrm>
          <a:prstGeom prst="rect">
            <a:avLst/>
          </a:prstGeom>
          <a:noFill/>
        </p:spPr>
        <p:txBody>
          <a:bodyPr wrap="none" rtlCol="0">
            <a:spAutoFit/>
          </a:bodyPr>
          <a:lstStyle/>
          <a:p>
            <a:r>
              <a:rPr lang="it-IT" dirty="0" err="1" smtClean="0"/>
              <a:t>…………………………………</a:t>
            </a:r>
            <a:endParaRPr lang="it-IT" dirty="0"/>
          </a:p>
        </p:txBody>
      </p:sp>
      <p:sp>
        <p:nvSpPr>
          <p:cNvPr id="98" name="Ovale 97"/>
          <p:cNvSpPr/>
          <p:nvPr/>
        </p:nvSpPr>
        <p:spPr>
          <a:xfrm>
            <a:off x="3923928" y="98072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98"/>
          <p:cNvSpPr/>
          <p:nvPr/>
        </p:nvSpPr>
        <p:spPr>
          <a:xfrm>
            <a:off x="4355976" y="119675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p:cNvSpPr/>
          <p:nvPr/>
        </p:nvSpPr>
        <p:spPr>
          <a:xfrm>
            <a:off x="3923928" y="-21602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 -4.07407E-6 L 0.00573 -0.67453 " pathEditMode="relative" rAng="0" ptsTypes="AA">
                                      <p:cBhvr>
                                        <p:cTn id="32" dur="2000" fill="hold"/>
                                        <p:tgtEl>
                                          <p:spTgt spid="68"/>
                                        </p:tgtEl>
                                        <p:attrNameLst>
                                          <p:attrName>ppt_x</p:attrName>
                                          <p:attrName>ppt_y</p:attrName>
                                        </p:attrNameLst>
                                      </p:cBhvr>
                                      <p:rCtr x="3" y="-337"/>
                                    </p:animMotion>
                                  </p:childTnLst>
                                </p:cTn>
                              </p:par>
                              <p:par>
                                <p:cTn id="33" presetID="64" presetClass="path" presetSubtype="0" accel="50000" decel="50000" fill="hold" grpId="1" nodeType="withEffect">
                                  <p:stCondLst>
                                    <p:cond delay="0"/>
                                  </p:stCondLst>
                                  <p:childTnLst>
                                    <p:animMotion origin="layout" path="M -0.01754 -0.02361 L -0.02153 -0.72176 " pathEditMode="relative" rAng="0" ptsTypes="AA">
                                      <p:cBhvr>
                                        <p:cTn id="34" dur="2000" fill="hold"/>
                                        <p:tgtEl>
                                          <p:spTgt spid="63"/>
                                        </p:tgtEl>
                                        <p:attrNameLst>
                                          <p:attrName>ppt_x</p:attrName>
                                          <p:attrName>ppt_y</p:attrName>
                                        </p:attrNameLst>
                                      </p:cBhvr>
                                      <p:rCtr x="-2" y="-34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2.22222E-6 3.7037E-7 L 0.01076 -0.61366 L 0.01076 -0.59144 " pathEditMode="relative" rAng="0" ptsTypes="AAA">
                                      <p:cBhvr>
                                        <p:cTn id="47" dur="2000" fill="hold"/>
                                        <p:tgtEl>
                                          <p:spTgt spid="62"/>
                                        </p:tgtEl>
                                        <p:attrNameLst>
                                          <p:attrName>ppt_x</p:attrName>
                                          <p:attrName>ppt_y</p:attrName>
                                        </p:attrNameLst>
                                      </p:cBhvr>
                                      <p:rCtr x="5" y="-307"/>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3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3000" fill="hold"/>
                                        <p:tgtEl>
                                          <p:spTgt spid="67"/>
                                        </p:tgtEl>
                                        <p:attrNameLst>
                                          <p:attrName>ppt_x</p:attrName>
                                          <p:attrName>ppt_y</p:attrName>
                                        </p:attrNameLst>
                                      </p:cBhvr>
                                      <p:rCtr x="-95" y="-130"/>
                                    </p:animMotion>
                                  </p:childTnLst>
                                </p:cTn>
                              </p:par>
                              <p:par>
                                <p:cTn id="146" presetID="10" presetClass="entr" presetSubtype="0" fill="hold" grpId="0" nodeType="withEffect">
                                  <p:stCondLst>
                                    <p:cond delay="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2000"/>
                                        <p:tgtEl>
                                          <p:spTgt spid="100"/>
                                        </p:tgtEl>
                                      </p:cBhvr>
                                    </p:animEffect>
                                  </p:childTnLst>
                                </p:cTn>
                              </p:par>
                              <p:par>
                                <p:cTn id="149" presetID="0" presetClass="path" presetSubtype="0" accel="50000" decel="50000" fill="hold" grpId="1" nodeType="withEffect">
                                  <p:stCondLst>
                                    <p:cond delay="0"/>
                                  </p:stCondLst>
                                  <p:childTnLst>
                                    <p:animMotion origin="layout" path="M -2.22222E-6 0.02614 L -2.22222E-6 0.11564 L -2.22222E-6 0.17924 L 0.00747 0.18733 L 0.04618 0.20722 L 0.10747 0.20907 L 0.179 0.23497 L 0.19844 0.26272 L 0.20434 0.32632 L 0.20295 0.84529 L 0.20139 0.86726 L 0.19254 0.8772 L 0.1566 0.88113 L 0.05521 0.87905 L 0.02969 0.88506 L 0.01042 0.91097 L 0.00139 0.93479 L -0.00312 0.96254 L -0.00451 0.98451 L -0.00451 1.00833 " pathEditMode="relative" rAng="0" ptsTypes="AAAAAAAAAAAAAAAAAAAA">
                                      <p:cBhvr>
                                        <p:cTn id="150" dur="2000" fill="hold"/>
                                        <p:tgtEl>
                                          <p:spTgt spid="100"/>
                                        </p:tgtEl>
                                        <p:attrNameLst>
                                          <p:attrName>ppt_x</p:attrName>
                                          <p:attrName>ppt_y</p:attrName>
                                        </p:attrNameLst>
                                      </p:cBhvr>
                                      <p:rCtr x="100" y="491"/>
                                    </p:animMotion>
                                  </p:childTnLst>
                                </p:cTn>
                              </p:par>
                              <p:par>
                                <p:cTn id="151" presetID="10" presetClass="entr" presetSubtype="0" fill="hold" grpId="0" nodeType="with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fade">
                                      <p:cBhvr>
                                        <p:cTn id="153" dur="2000"/>
                                        <p:tgtEl>
                                          <p:spTgt spid="98"/>
                                        </p:tgtEl>
                                      </p:cBhvr>
                                    </p:animEffect>
                                  </p:childTnLst>
                                </p:cTn>
                              </p:par>
                              <p:par>
                                <p:cTn id="154" presetID="0" presetClass="path" presetSubtype="0" accel="50000" decel="50000" fill="hold" grpId="1" nodeType="withEffect">
                                  <p:stCondLst>
                                    <p:cond delay="0"/>
                                  </p:stCondLst>
                                  <p:childTnLst>
                                    <p:animMotion origin="layout" path="M 0 0 L 0.01041 0.0377 L 0.06267 0.04371 L 0.16267 0.05573 L 0.19861 0.09736 L 0.20746 0.15518 L 0.20903 0.29232 L 0.20451 0.68802 L 0.1941 0.70976 L 0.16423 0.70976 L 0.13281 0.70976 L 0.10156 0.70976 L 0.05816 0.70976 L 0.02986 0.70976 L 0.01337 0.71369 L 0.00607 0.73358 L 0.00295 0.75948 L 0.00295 0.7833 L 0.00607 0.80319 " pathEditMode="relative" ptsTypes="AAAAAAAAAAAAAAAAAAA">
                                      <p:cBhvr>
                                        <p:cTn id="155" dur="2000" fill="hold"/>
                                        <p:tgtEl>
                                          <p:spTgt spid="98"/>
                                        </p:tgtEl>
                                        <p:attrNameLst>
                                          <p:attrName>ppt_x</p:attrName>
                                          <p:attrName>ppt_y</p:attrName>
                                        </p:attrNameLst>
                                      </p:cBhvr>
                                    </p:animMotion>
                                  </p:childTnLst>
                                </p:cTn>
                              </p:par>
                              <p:par>
                                <p:cTn id="156" presetID="10" presetClass="entr" presetSubtype="0" fill="hold" grpId="0" nodeType="withEffect">
                                  <p:stCondLst>
                                    <p:cond delay="0"/>
                                  </p:stCondLst>
                                  <p:childTnLst>
                                    <p:set>
                                      <p:cBhvr>
                                        <p:cTn id="157" dur="1" fill="hold">
                                          <p:stCondLst>
                                            <p:cond delay="0"/>
                                          </p:stCondLst>
                                        </p:cTn>
                                        <p:tgtEl>
                                          <p:spTgt spid="99"/>
                                        </p:tgtEl>
                                        <p:attrNameLst>
                                          <p:attrName>style.visibility</p:attrName>
                                        </p:attrNameLst>
                                      </p:cBhvr>
                                      <p:to>
                                        <p:strVal val="visible"/>
                                      </p:to>
                                    </p:set>
                                    <p:animEffect transition="in" filter="fade">
                                      <p:cBhvr>
                                        <p:cTn id="158" dur="2000"/>
                                        <p:tgtEl>
                                          <p:spTgt spid="99"/>
                                        </p:tgtEl>
                                      </p:cBhvr>
                                    </p:animEffect>
                                  </p:childTnLst>
                                </p:cTn>
                              </p:par>
                              <p:par>
                                <p:cTn id="159" presetID="0" presetClass="path" presetSubtype="0" accel="50000" decel="50000" fill="hold" grpId="1" nodeType="withEffect">
                                  <p:stCondLst>
                                    <p:cond delay="0"/>
                                  </p:stCondLst>
                                  <p:childTnLst>
                                    <p:animMotion origin="layout" path="M 0 0 L 0.08212 0.01387 L 0.13281 0.05157 L 0.15226 0.13113 L 0.14479 0.64616 L 0.13281 0.67784 L 0.08507 0.68177 L -0.01945 0.67992 L -0.04028 0.69773 L -0.04028 0.73751 " pathEditMode="relative" ptsTypes="AAAAAAAAAA">
                                      <p:cBhvr>
                                        <p:cTn id="160" dur="2000" fill="hold"/>
                                        <p:tgtEl>
                                          <p:spTgt spid="99"/>
                                        </p:tgtEl>
                                        <p:attrNameLst>
                                          <p:attrName>ppt_x</p:attrName>
                                          <p:attrName>ppt_y</p:attrName>
                                        </p:attrNameLst>
                                      </p:cBhvr>
                                    </p:animMotion>
                                  </p:childTnLst>
                                </p:cTn>
                              </p:par>
                              <p:par>
                                <p:cTn id="161" presetID="63" presetClass="path" presetSubtype="0" accel="50000" decel="50000" fill="hold" grpId="1" nodeType="withEffect">
                                  <p:stCondLst>
                                    <p:cond delay="0"/>
                                  </p:stCondLst>
                                  <p:childTnLst>
                                    <p:animMotion origin="layout" path="M -0.15834 0.00486 L 3.33333E-6 0.00486 " pathEditMode="relative" rAng="0" ptsTypes="AA">
                                      <p:cBhvr>
                                        <p:cTn id="162" dur="3000" fill="hold"/>
                                        <p:tgtEl>
                                          <p:spTgt spid="22"/>
                                        </p:tgtEl>
                                        <p:attrNameLst>
                                          <p:attrName>ppt_x</p:attrName>
                                          <p:attrName>ppt_y</p:attrName>
                                        </p:attrNameLst>
                                      </p:cBhvr>
                                      <p:rCtr x="79" y="0"/>
                                    </p:animMotion>
                                  </p:childTnLst>
                                </p:cTn>
                              </p:par>
                              <p:par>
                                <p:cTn id="163" presetID="63" presetClass="path" presetSubtype="0" accel="50000" decel="50000" fill="hold" grpId="1" nodeType="withEffect">
                                  <p:stCondLst>
                                    <p:cond delay="0"/>
                                  </p:stCondLst>
                                  <p:childTnLst>
                                    <p:animMotion origin="layout" path="M -0.09167 0.00023 L 0.0375 0.00023 " pathEditMode="relative" rAng="0" ptsTypes="AA">
                                      <p:cBhvr>
                                        <p:cTn id="164" dur="3000" fill="hold"/>
                                        <p:tgtEl>
                                          <p:spTgt spid="20"/>
                                        </p:tgtEl>
                                        <p:attrNameLst>
                                          <p:attrName>ppt_x</p:attrName>
                                          <p:attrName>ppt_y</p:attrName>
                                        </p:attrNameLst>
                                      </p:cBhvr>
                                      <p:rCtr x="65" y="0"/>
                                    </p:animMotion>
                                  </p:childTnLst>
                                </p:cTn>
                              </p:par>
                              <p:par>
                                <p:cTn id="165" presetID="10" presetClass="entr" presetSubtype="0" fill="hold" grpId="0" nodeType="with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fade">
                                      <p:cBhvr>
                                        <p:cTn id="167" dur="3000"/>
                                        <p:tgtEl>
                                          <p:spTgt spid="2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35" presetClass="path" presetSubtype="0" accel="50000" decel="50000" fill="hold" grpId="1" nodeType="withEffect">
                                  <p:stCondLst>
                                    <p:cond delay="0"/>
                                  </p:stCondLst>
                                  <p:childTnLst>
                                    <p:animMotion origin="layout" path="M 0.10417 0 L -0.0875 0 " pathEditMode="relative" rAng="0" ptsTypes="AA">
                                      <p:cBhvr>
                                        <p:cTn id="172" dur="3000" fill="hold"/>
                                        <p:tgtEl>
                                          <p:spTgt spid="27"/>
                                        </p:tgtEl>
                                        <p:attrNameLst>
                                          <p:attrName>ppt_x</p:attrName>
                                          <p:attrName>ppt_y</p:attrName>
                                        </p:attrNameLst>
                                      </p:cBhvr>
                                      <p:rCtr x="-96" y="0"/>
                                    </p:animMotion>
                                  </p:childTnLst>
                                </p:cTn>
                              </p:par>
                              <p:par>
                                <p:cTn id="173" presetID="35" presetClass="path" presetSubtype="0" accel="50000" decel="50000" fill="hold" grpId="1" nodeType="withEffect">
                                  <p:stCondLst>
                                    <p:cond delay="0"/>
                                  </p:stCondLst>
                                  <p:childTnLst>
                                    <p:animMotion origin="layout" path="M -1.11111E-6 2.48844E-6 L -0.175 0.00162 " pathEditMode="relative" rAng="0" ptsTypes="AA">
                                      <p:cBhvr>
                                        <p:cTn id="174" dur="3000" fill="hold"/>
                                        <p:tgtEl>
                                          <p:spTgt spid="29"/>
                                        </p:tgtEl>
                                        <p:attrNameLst>
                                          <p:attrName>ppt_x</p:attrName>
                                          <p:attrName>ppt_y</p:attrName>
                                        </p:attrNameLst>
                                      </p:cBhvr>
                                      <p:rCtr x="-87" y="1"/>
                                    </p:animMotion>
                                  </p:childTnLst>
                                </p:cTn>
                              </p:par>
                              <p:par>
                                <p:cTn id="175" presetID="10" presetClass="exit" presetSubtype="0" fill="hold" grpId="0" nodeType="withEffect">
                                  <p:stCondLst>
                                    <p:cond delay="0"/>
                                  </p:stCondLst>
                                  <p:childTnLst>
                                    <p:animEffect transition="out" filter="fade">
                                      <p:cBhvr>
                                        <p:cTn id="176" dur="2000"/>
                                        <p:tgtEl>
                                          <p:spTgt spid="50"/>
                                        </p:tgtEl>
                                      </p:cBhvr>
                                    </p:animEffect>
                                    <p:set>
                                      <p:cBhvr>
                                        <p:cTn id="177" dur="1" fill="hold">
                                          <p:stCondLst>
                                            <p:cond delay="1999"/>
                                          </p:stCondLst>
                                        </p:cTn>
                                        <p:tgtEl>
                                          <p:spTgt spid="50"/>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2000"/>
                                        <p:tgtEl>
                                          <p:spTgt spid="51"/>
                                        </p:tgtEl>
                                      </p:cBhvr>
                                    </p:animEffect>
                                    <p:set>
                                      <p:cBhvr>
                                        <p:cTn id="180" dur="1" fill="hold">
                                          <p:stCondLst>
                                            <p:cond delay="1999"/>
                                          </p:stCondLst>
                                        </p:cTn>
                                        <p:tgtEl>
                                          <p:spTgt spid="51"/>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fade">
                                      <p:cBhvr>
                                        <p:cTn id="183" dur="2000"/>
                                        <p:tgtEl>
                                          <p:spTgt spid="7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2000"/>
                                        <p:tgtEl>
                                          <p:spTgt spid="77"/>
                                        </p:tgtEl>
                                      </p:cBhvr>
                                    </p:animEffect>
                                  </p:childTnLst>
                                </p:cTn>
                              </p:par>
                              <p:par>
                                <p:cTn id="187" presetID="10" presetClass="exit" presetSubtype="0" fill="hold" grpId="1" nodeType="withEffect">
                                  <p:stCondLst>
                                    <p:cond delay="0"/>
                                  </p:stCondLst>
                                  <p:childTnLst>
                                    <p:animEffect transition="out" filter="fade">
                                      <p:cBhvr>
                                        <p:cTn id="188" dur="3000"/>
                                        <p:tgtEl>
                                          <p:spTgt spid="38"/>
                                        </p:tgtEl>
                                      </p:cBhvr>
                                    </p:animEffect>
                                    <p:set>
                                      <p:cBhvr>
                                        <p:cTn id="189" dur="1" fill="hold">
                                          <p:stCondLst>
                                            <p:cond delay="2999"/>
                                          </p:stCondLst>
                                        </p:cTn>
                                        <p:tgtEl>
                                          <p:spTgt spid="3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3000"/>
                                        <p:tgtEl>
                                          <p:spTgt spid="37"/>
                                        </p:tgtEl>
                                      </p:cBhvr>
                                    </p:animEffect>
                                    <p:set>
                                      <p:cBhvr>
                                        <p:cTn id="192" dur="1" fill="hold">
                                          <p:stCondLst>
                                            <p:cond delay="2999"/>
                                          </p:stCondLst>
                                        </p:cTn>
                                        <p:tgtEl>
                                          <p:spTgt spid="37"/>
                                        </p:tgtEl>
                                        <p:attrNameLst>
                                          <p:attrName>style.visibility</p:attrName>
                                        </p:attrNameLst>
                                      </p:cBhvr>
                                      <p:to>
                                        <p:strVal val="hidden"/>
                                      </p:to>
                                    </p:set>
                                  </p:childTnLst>
                                </p:cTn>
                              </p:par>
                              <p:par>
                                <p:cTn id="193" presetID="10" presetClass="entr" presetSubtype="0" fill="hold" grpId="0" nodeType="with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3000"/>
                                        <p:tgtEl>
                                          <p:spTgt spid="4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2000"/>
                                        <p:tgtEl>
                                          <p:spTgt spid="44"/>
                                        </p:tgtEl>
                                      </p:cBhvr>
                                    </p:animEffect>
                                  </p:childTnLst>
                                </p:cTn>
                              </p:par>
                              <p:par>
                                <p:cTn id="199" presetID="10" presetClass="exit" presetSubtype="0" fill="hold" grpId="1" nodeType="withEffect">
                                  <p:stCondLst>
                                    <p:cond delay="0"/>
                                  </p:stCondLst>
                                  <p:childTnLst>
                                    <p:animEffect transition="out" filter="fade">
                                      <p:cBhvr>
                                        <p:cTn id="200" dur="3000"/>
                                        <p:tgtEl>
                                          <p:spTgt spid="35"/>
                                        </p:tgtEl>
                                      </p:cBhvr>
                                    </p:animEffect>
                                    <p:set>
                                      <p:cBhvr>
                                        <p:cTn id="201" dur="1" fill="hold">
                                          <p:stCondLst>
                                            <p:cond delay="2999"/>
                                          </p:stCondLst>
                                        </p:cTn>
                                        <p:tgtEl>
                                          <p:spTgt spid="35"/>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3000"/>
                                        <p:tgtEl>
                                          <p:spTgt spid="43"/>
                                        </p:tgtEl>
                                      </p:cBhvr>
                                    </p:animEffect>
                                    <p:set>
                                      <p:cBhvr>
                                        <p:cTn id="204" dur="1" fill="hold">
                                          <p:stCondLst>
                                            <p:cond delay="2999"/>
                                          </p:stCondLst>
                                        </p:cTn>
                                        <p:tgtEl>
                                          <p:spTgt spid="43"/>
                                        </p:tgtEl>
                                        <p:attrNameLst>
                                          <p:attrName>style.visibility</p:attrName>
                                        </p:attrNameLst>
                                      </p:cBhvr>
                                      <p:to>
                                        <p:strVal val="hidden"/>
                                      </p:to>
                                    </p:set>
                                  </p:childTnLst>
                                </p:cTn>
                              </p:par>
                              <p:par>
                                <p:cTn id="205" presetID="10" presetClass="entr" presetSubtype="0"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fade">
                                      <p:cBhvr>
                                        <p:cTn id="207" dur="3000"/>
                                        <p:tgtEl>
                                          <p:spTgt spid="4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fade">
                                      <p:cBhvr>
                                        <p:cTn id="210" dur="3000"/>
                                        <p:tgtEl>
                                          <p:spTgt spid="39"/>
                                        </p:tgtEl>
                                      </p:cBhvr>
                                    </p:animEffect>
                                  </p:childTnLst>
                                </p:cTn>
                              </p:par>
                              <p:par>
                                <p:cTn id="211" presetID="10" presetClass="entr" presetSubtype="0"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3000"/>
                                        <p:tgtEl>
                                          <p:spTgt spid="44"/>
                                        </p:tgtEl>
                                      </p:cBhvr>
                                    </p:animEffect>
                                  </p:childTnLst>
                                </p:cTn>
                              </p:par>
                              <p:par>
                                <p:cTn id="214" presetID="10" presetClass="entr" presetSubtype="0" fill="hold" nodeType="withEffect">
                                  <p:stCondLst>
                                    <p:cond delay="0"/>
                                  </p:stCondLst>
                                  <p:childTnLst>
                                    <p:set>
                                      <p:cBhvr>
                                        <p:cTn id="215" dur="1" fill="hold">
                                          <p:stCondLst>
                                            <p:cond delay="0"/>
                                          </p:stCondLst>
                                        </p:cTn>
                                        <p:tgtEl>
                                          <p:spTgt spid="45"/>
                                        </p:tgtEl>
                                        <p:attrNameLst>
                                          <p:attrName>style.visibility</p:attrName>
                                        </p:attrNameLst>
                                      </p:cBhvr>
                                      <p:to>
                                        <p:strVal val="visible"/>
                                      </p:to>
                                    </p:set>
                                    <p:animEffect transition="in" filter="fade">
                                      <p:cBhvr>
                                        <p:cTn id="216" dur="3000"/>
                                        <p:tgtEl>
                                          <p:spTgt spid="45"/>
                                        </p:tgtEl>
                                      </p:cBhvr>
                                    </p:animEffect>
                                  </p:childTnLst>
                                </p:cTn>
                              </p:par>
                              <p:par>
                                <p:cTn id="217" presetID="10" presetClass="exit" presetSubtype="0" fill="hold" nodeType="withEffect">
                                  <p:stCondLst>
                                    <p:cond delay="0"/>
                                  </p:stCondLst>
                                  <p:childTnLst>
                                    <p:animEffect transition="out" filter="fade">
                                      <p:cBhvr>
                                        <p:cTn id="218" dur="3000"/>
                                        <p:tgtEl>
                                          <p:spTgt spid="61"/>
                                        </p:tgtEl>
                                      </p:cBhvr>
                                    </p:animEffect>
                                    <p:set>
                                      <p:cBhvr>
                                        <p:cTn id="219" dur="1" fill="hold">
                                          <p:stCondLst>
                                            <p:cond delay="2999"/>
                                          </p:stCondLst>
                                        </p:cTn>
                                        <p:tgtEl>
                                          <p:spTgt spid="61"/>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3000"/>
                                        <p:tgtEl>
                                          <p:spTgt spid="59"/>
                                        </p:tgtEl>
                                      </p:cBhvr>
                                    </p:animEffect>
                                    <p:set>
                                      <p:cBhvr>
                                        <p:cTn id="222" dur="1" fill="hold">
                                          <p:stCondLst>
                                            <p:cond delay="2999"/>
                                          </p:stCondLst>
                                        </p:cTn>
                                        <p:tgtEl>
                                          <p:spTgt spid="59"/>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3000"/>
                                        <p:tgtEl>
                                          <p:spTgt spid="10"/>
                                        </p:tgtEl>
                                      </p:cBhvr>
                                    </p:animEffect>
                                    <p:set>
                                      <p:cBhvr>
                                        <p:cTn id="225" dur="1" fill="hold">
                                          <p:stCondLst>
                                            <p:cond delay="2999"/>
                                          </p:stCondLst>
                                        </p:cTn>
                                        <p:tgtEl>
                                          <p:spTgt spid="10"/>
                                        </p:tgtEl>
                                        <p:attrNameLst>
                                          <p:attrName>style.visibility</p:attrName>
                                        </p:attrNameLst>
                                      </p:cBhvr>
                                      <p:to>
                                        <p:strVal val="hidden"/>
                                      </p:to>
                                    </p:set>
                                  </p:childTnLst>
                                </p:cTn>
                              </p:par>
                              <p:par>
                                <p:cTn id="226" presetID="22" presetClass="entr" presetSubtype="1" fill="hold" nodeType="withEffect">
                                  <p:stCondLst>
                                    <p:cond delay="0"/>
                                  </p:stCondLst>
                                  <p:childTnLst>
                                    <p:set>
                                      <p:cBhvr>
                                        <p:cTn id="227" dur="1" fill="hold">
                                          <p:stCondLst>
                                            <p:cond delay="0"/>
                                          </p:stCondLst>
                                        </p:cTn>
                                        <p:tgtEl>
                                          <p:spTgt spid="33"/>
                                        </p:tgtEl>
                                        <p:attrNameLst>
                                          <p:attrName>style.visibility</p:attrName>
                                        </p:attrNameLst>
                                      </p:cBhvr>
                                      <p:to>
                                        <p:strVal val="visible"/>
                                      </p:to>
                                    </p:set>
                                    <p:animEffect transition="in" filter="wipe(up)">
                                      <p:cBhvr>
                                        <p:cTn id="228" dur="2000"/>
                                        <p:tgtEl>
                                          <p:spTgt spid="33"/>
                                        </p:tgtEl>
                                      </p:cBhvr>
                                    </p:animEffect>
                                  </p:childTnLst>
                                </p:cTn>
                              </p:par>
                              <p:par>
                                <p:cTn id="229" presetID="22" presetClass="entr" presetSubtype="4" fill="hold" nodeType="withEffect">
                                  <p:stCondLst>
                                    <p:cond delay="0"/>
                                  </p:stCondLst>
                                  <p:childTnLst>
                                    <p:set>
                                      <p:cBhvr>
                                        <p:cTn id="230" dur="1" fill="hold">
                                          <p:stCondLst>
                                            <p:cond delay="0"/>
                                          </p:stCondLst>
                                        </p:cTn>
                                        <p:tgtEl>
                                          <p:spTgt spid="31"/>
                                        </p:tgtEl>
                                        <p:attrNameLst>
                                          <p:attrName>style.visibility</p:attrName>
                                        </p:attrNameLst>
                                      </p:cBhvr>
                                      <p:to>
                                        <p:strVal val="visible"/>
                                      </p:to>
                                    </p:set>
                                    <p:animEffect transition="in" filter="wipe(down)">
                                      <p:cBhvr>
                                        <p:cTn id="231" dur="1000"/>
                                        <p:tgtEl>
                                          <p:spTgt spid="31"/>
                                        </p:tgtEl>
                                      </p:cBhvr>
                                    </p:animEffect>
                                  </p:childTnLst>
                                </p:cTn>
                              </p:par>
                              <p:par>
                                <p:cTn id="232" presetID="22" presetClass="entr" presetSubtype="4" fill="hold" nodeType="with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wipe(down)">
                                      <p:cBhvr>
                                        <p:cTn id="234" dur="2000"/>
                                        <p:tgtEl>
                                          <p:spTgt spid="30"/>
                                        </p:tgtEl>
                                      </p:cBhvr>
                                    </p:animEffect>
                                  </p:childTnLst>
                                </p:cTn>
                              </p:par>
                              <p:par>
                                <p:cTn id="235" presetID="22" presetClass="entr" presetSubtype="1" fill="hold" nodeType="withEffect">
                                  <p:stCondLst>
                                    <p:cond delay="0"/>
                                  </p:stCondLst>
                                  <p:childTnLst>
                                    <p:set>
                                      <p:cBhvr>
                                        <p:cTn id="236" dur="1" fill="hold">
                                          <p:stCondLst>
                                            <p:cond delay="0"/>
                                          </p:stCondLst>
                                        </p:cTn>
                                        <p:tgtEl>
                                          <p:spTgt spid="32"/>
                                        </p:tgtEl>
                                        <p:attrNameLst>
                                          <p:attrName>style.visibility</p:attrName>
                                        </p:attrNameLst>
                                      </p:cBhvr>
                                      <p:to>
                                        <p:strVal val="visible"/>
                                      </p:to>
                                    </p:set>
                                    <p:animEffect transition="in" filter="wipe(up)">
                                      <p:cBhvr>
                                        <p:cTn id="237" dur="2000"/>
                                        <p:tgtEl>
                                          <p:spTgt spid="32"/>
                                        </p:tgtEl>
                                      </p:cBhvr>
                                    </p:animEffect>
                                  </p:childTnLst>
                                </p:cTn>
                              </p:par>
                              <p:par>
                                <p:cTn id="238" presetID="10" presetClass="entr" presetSubtype="0" fill="hold" nodeType="withEffect">
                                  <p:stCondLst>
                                    <p:cond delay="0"/>
                                  </p:stCondLst>
                                  <p:childTnLst>
                                    <p:set>
                                      <p:cBhvr>
                                        <p:cTn id="239" dur="1" fill="hold">
                                          <p:stCondLst>
                                            <p:cond delay="0"/>
                                          </p:stCondLst>
                                        </p:cTn>
                                        <p:tgtEl>
                                          <p:spTgt spid="38"/>
                                        </p:tgtEl>
                                        <p:attrNameLst>
                                          <p:attrName>style.visibility</p:attrName>
                                        </p:attrNameLst>
                                      </p:cBhvr>
                                      <p:to>
                                        <p:strVal val="visible"/>
                                      </p:to>
                                    </p:set>
                                    <p:animEffect transition="in" filter="fade">
                                      <p:cBhvr>
                                        <p:cTn id="240" dur="3000"/>
                                        <p:tgtEl>
                                          <p:spTgt spid="38"/>
                                        </p:tgtEl>
                                      </p:cBhvr>
                                    </p:animEffect>
                                  </p:childTnLst>
                                </p:cTn>
                              </p:par>
                              <p:par>
                                <p:cTn id="241" presetID="10" presetClass="entr" presetSubtype="0" fill="hold" nodeType="withEffect">
                                  <p:stCondLst>
                                    <p:cond delay="0"/>
                                  </p:stCondLst>
                                  <p:childTnLst>
                                    <p:set>
                                      <p:cBhvr>
                                        <p:cTn id="242" dur="1" fill="hold">
                                          <p:stCondLst>
                                            <p:cond delay="0"/>
                                          </p:stCondLst>
                                        </p:cTn>
                                        <p:tgtEl>
                                          <p:spTgt spid="37"/>
                                        </p:tgtEl>
                                        <p:attrNameLst>
                                          <p:attrName>style.visibility</p:attrName>
                                        </p:attrNameLst>
                                      </p:cBhvr>
                                      <p:to>
                                        <p:strVal val="visible"/>
                                      </p:to>
                                    </p:set>
                                    <p:animEffect transition="in" filter="fade">
                                      <p:cBhvr>
                                        <p:cTn id="243" dur="3000"/>
                                        <p:tgtEl>
                                          <p:spTgt spid="37"/>
                                        </p:tgtEl>
                                      </p:cBhvr>
                                    </p:animEffect>
                                  </p:childTnLst>
                                </p:cTn>
                              </p:par>
                              <p:par>
                                <p:cTn id="244" presetID="10" presetClass="entr" presetSubtype="0" fill="hold" nodeType="withEffect">
                                  <p:stCondLst>
                                    <p:cond delay="0"/>
                                  </p:stCondLst>
                                  <p:childTnLst>
                                    <p:set>
                                      <p:cBhvr>
                                        <p:cTn id="245" dur="1" fill="hold">
                                          <p:stCondLst>
                                            <p:cond delay="0"/>
                                          </p:stCondLst>
                                        </p:cTn>
                                        <p:tgtEl>
                                          <p:spTgt spid="43"/>
                                        </p:tgtEl>
                                        <p:attrNameLst>
                                          <p:attrName>style.visibility</p:attrName>
                                        </p:attrNameLst>
                                      </p:cBhvr>
                                      <p:to>
                                        <p:strVal val="visible"/>
                                      </p:to>
                                    </p:set>
                                    <p:animEffect transition="in" filter="fade">
                                      <p:cBhvr>
                                        <p:cTn id="246" dur="3000"/>
                                        <p:tgtEl>
                                          <p:spTgt spid="4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90"/>
                                        </p:tgtEl>
                                        <p:attrNameLst>
                                          <p:attrName>style.visibility</p:attrName>
                                        </p:attrNameLst>
                                      </p:cBhvr>
                                      <p:to>
                                        <p:strVal val="visible"/>
                                      </p:to>
                                    </p:set>
                                    <p:animEffect transition="in" filter="fade">
                                      <p:cBhvr>
                                        <p:cTn id="249" dur="2000"/>
                                        <p:tgtEl>
                                          <p:spTgt spid="90"/>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93">
                                            <p:txEl>
                                              <p:pRg st="0" end="0"/>
                                            </p:txEl>
                                          </p:spTgt>
                                        </p:tgtEl>
                                        <p:attrNameLst>
                                          <p:attrName>style.visibility</p:attrName>
                                        </p:attrNameLst>
                                      </p:cBhvr>
                                      <p:to>
                                        <p:strVal val="visible"/>
                                      </p:to>
                                    </p:set>
                                    <p:animEffect transition="in" filter="fade">
                                      <p:cBhvr>
                                        <p:cTn id="252" dur="2000"/>
                                        <p:tgtEl>
                                          <p:spTgt spid="93">
                                            <p:txEl>
                                              <p:pRg st="0" end="0"/>
                                            </p:txEl>
                                          </p:spTgt>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92"/>
                                        </p:tgtEl>
                                        <p:attrNameLst>
                                          <p:attrName>style.visibility</p:attrName>
                                        </p:attrNameLst>
                                      </p:cBhvr>
                                      <p:to>
                                        <p:strVal val="visible"/>
                                      </p:to>
                                    </p:set>
                                    <p:animEffect transition="in" filter="fade">
                                      <p:cBhvr>
                                        <p:cTn id="255" dur="2000"/>
                                        <p:tgtEl>
                                          <p:spTgt spid="92"/>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94">
                                            <p:txEl>
                                              <p:pRg st="0" end="0"/>
                                            </p:txEl>
                                          </p:spTgt>
                                        </p:tgtEl>
                                        <p:attrNameLst>
                                          <p:attrName>style.visibility</p:attrName>
                                        </p:attrNameLst>
                                      </p:cBhvr>
                                      <p:to>
                                        <p:strVal val="visible"/>
                                      </p:to>
                                    </p:set>
                                    <p:animEffect transition="in" filter="fade">
                                      <p:cBhvr>
                                        <p:cTn id="258" dur="2000"/>
                                        <p:tgtEl>
                                          <p:spTgt spid="94">
                                            <p:txEl>
                                              <p:pRg st="0" end="0"/>
                                            </p:txEl>
                                          </p:spTgt>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1"/>
                                        </p:tgtEl>
                                        <p:attrNameLst>
                                          <p:attrName>style.visibility</p:attrName>
                                        </p:attrNameLst>
                                      </p:cBhvr>
                                      <p:to>
                                        <p:strVal val="visible"/>
                                      </p:to>
                                    </p:set>
                                    <p:animEffect transition="in" filter="fade">
                                      <p:cBhvr>
                                        <p:cTn id="261" dur="2000"/>
                                        <p:tgtEl>
                                          <p:spTgt spid="91"/>
                                        </p:tgtEl>
                                      </p:cBhvr>
                                    </p:animEffect>
                                  </p:childTnLst>
                                </p:cTn>
                              </p:par>
                            </p:childTnLst>
                          </p:cTn>
                        </p:par>
                        <p:par>
                          <p:cTn id="262" fill="hold">
                            <p:stCondLst>
                              <p:cond delay="6000"/>
                            </p:stCondLst>
                            <p:childTnLst>
                              <p:par>
                                <p:cTn id="263" presetID="27" presetClass="entr" presetSubtype="0" fill="hold" grpId="0" nodeType="afterEffect">
                                  <p:stCondLst>
                                    <p:cond delay="0"/>
                                  </p:stCondLst>
                                  <p:iterate type="lt">
                                    <p:tmPct val="50000"/>
                                  </p:iterate>
                                  <p:childTnLst>
                                    <p:set>
                                      <p:cBhvr>
                                        <p:cTn id="264" dur="1" fill="hold">
                                          <p:stCondLst>
                                            <p:cond delay="0"/>
                                          </p:stCondLst>
                                        </p:cTn>
                                        <p:tgtEl>
                                          <p:spTgt spid="82"/>
                                        </p:tgtEl>
                                        <p:attrNameLst>
                                          <p:attrName>style.visibility</p:attrName>
                                        </p:attrNameLst>
                                      </p:cBhvr>
                                      <p:to>
                                        <p:strVal val="visible"/>
                                      </p:to>
                                    </p:set>
                                    <p:anim calcmode="discrete" valueType="clr">
                                      <p:cBhvr override="childStyle">
                                        <p:cTn id="265" dur="3000"/>
                                        <p:tgtEl>
                                          <p:spTgt spid="82"/>
                                        </p:tgtEl>
                                        <p:attrNameLst>
                                          <p:attrName>style.color</p:attrName>
                                        </p:attrNameLst>
                                      </p:cBhvr>
                                      <p:tavLst>
                                        <p:tav tm="0">
                                          <p:val>
                                            <p:clrVal>
                                              <a:schemeClr val="accent2"/>
                                            </p:clrVal>
                                          </p:val>
                                        </p:tav>
                                        <p:tav tm="50000">
                                          <p:val>
                                            <p:clrVal>
                                              <a:schemeClr val="hlink"/>
                                            </p:clrVal>
                                          </p:val>
                                        </p:tav>
                                      </p:tavLst>
                                    </p:anim>
                                    <p:anim calcmode="discrete" valueType="clr">
                                      <p:cBhvr>
                                        <p:cTn id="266" dur="3000"/>
                                        <p:tgtEl>
                                          <p:spTgt spid="82"/>
                                        </p:tgtEl>
                                        <p:attrNameLst>
                                          <p:attrName>fillcolor</p:attrName>
                                        </p:attrNameLst>
                                      </p:cBhvr>
                                      <p:tavLst>
                                        <p:tav tm="0">
                                          <p:val>
                                            <p:clrVal>
                                              <a:schemeClr val="accent2"/>
                                            </p:clrVal>
                                          </p:val>
                                        </p:tav>
                                        <p:tav tm="50000">
                                          <p:val>
                                            <p:clrVal>
                                              <a:schemeClr val="hlink"/>
                                            </p:clrVal>
                                          </p:val>
                                        </p:tav>
                                      </p:tavLst>
                                    </p:anim>
                                    <p:set>
                                      <p:cBhvr>
                                        <p:cTn id="267" dur="3000"/>
                                        <p:tgtEl>
                                          <p:spTgt spid="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90" grpId="0"/>
      <p:bldP spid="91" grpId="0" animBg="1"/>
      <p:bldP spid="92" grpId="0" animBg="1"/>
      <p:bldP spid="93" grpId="0" build="allAtOnce"/>
      <p:bldP spid="94" grpId="0" build="allAtOnce"/>
      <p:bldP spid="82" grpId="0"/>
      <p:bldP spid="98" grpId="0" animBg="1"/>
      <p:bldP spid="98" grpId="1" animBg="1"/>
      <p:bldP spid="99" grpId="0" animBg="1"/>
      <p:bldP spid="99" grpId="1" animBg="1"/>
      <p:bldP spid="100" grpId="0" animBg="1"/>
      <p:bldP spid="10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asellaDiTesto 1"/>
          <p:cNvSpPr txBox="1">
            <a:spLocks noChangeArrowheads="1"/>
          </p:cNvSpPr>
          <p:nvPr/>
        </p:nvSpPr>
        <p:spPr bwMode="auto">
          <a:xfrm>
            <a:off x="155575" y="-179388"/>
            <a:ext cx="4500563" cy="1016001"/>
          </a:xfrm>
          <a:prstGeom prst="rect">
            <a:avLst/>
          </a:prstGeom>
          <a:noFill/>
          <a:ln w="9525">
            <a:noFill/>
            <a:miter lim="800000"/>
            <a:headEnd/>
            <a:tailEnd/>
          </a:ln>
        </p:spPr>
        <p:txBody>
          <a:bodyPr wrap="none">
            <a:spAutoFit/>
          </a:bodyPr>
          <a:lstStyle/>
          <a:p>
            <a:r>
              <a:rPr lang="it-IT" sz="6000" b="1" dirty="0">
                <a:solidFill>
                  <a:srgbClr val="FFFF00"/>
                </a:solidFill>
                <a:latin typeface="Times New Roman" pitchFamily="18" charset="0"/>
                <a:cs typeface="Times New Roman" pitchFamily="18" charset="0"/>
              </a:rPr>
              <a:t> </a:t>
            </a:r>
            <a:r>
              <a:rPr lang="it-IT" sz="6000" b="1" dirty="0">
                <a:solidFill>
                  <a:srgbClr val="002060"/>
                </a:solidFill>
                <a:latin typeface="Times New Roman" pitchFamily="18" charset="0"/>
                <a:cs typeface="Times New Roman" pitchFamily="18" charset="0"/>
              </a:rPr>
              <a:t>Le </a:t>
            </a:r>
            <a:r>
              <a:rPr lang="it-IT" sz="6000" b="1" dirty="0" err="1">
                <a:solidFill>
                  <a:srgbClr val="002060"/>
                </a:solidFill>
                <a:latin typeface="Times New Roman" pitchFamily="18" charset="0"/>
                <a:cs typeface="Times New Roman" pitchFamily="18" charset="0"/>
              </a:rPr>
              <a:t>valvole…</a:t>
            </a:r>
            <a:endParaRPr lang="it-IT" sz="6000" b="1" dirty="0">
              <a:solidFill>
                <a:srgbClr val="002060"/>
              </a:solidFill>
              <a:latin typeface="Times New Roman" pitchFamily="18" charset="0"/>
              <a:cs typeface="Times New Roman" pitchFamily="18" charset="0"/>
            </a:endParaRPr>
          </a:p>
        </p:txBody>
      </p:sp>
      <p:pic>
        <p:nvPicPr>
          <p:cNvPr id="98307" name="Immagine 2" descr="spaccato vene e valvole092.jpg"/>
          <p:cNvPicPr>
            <a:picLocks noChangeAspect="1"/>
          </p:cNvPicPr>
          <p:nvPr/>
        </p:nvPicPr>
        <p:blipFill>
          <a:blip r:embed="rId2" cstate="print"/>
          <a:srcRect/>
          <a:stretch>
            <a:fillRect/>
          </a:stretch>
        </p:blipFill>
        <p:spPr bwMode="auto">
          <a:xfrm>
            <a:off x="5148064" y="0"/>
            <a:ext cx="4011612" cy="6858000"/>
          </a:xfrm>
          <a:prstGeom prst="rect">
            <a:avLst/>
          </a:prstGeom>
          <a:noFill/>
          <a:ln w="9525">
            <a:noFill/>
            <a:miter lim="800000"/>
            <a:headEnd/>
            <a:tailEnd/>
          </a:ln>
        </p:spPr>
      </p:pic>
      <p:sp>
        <p:nvSpPr>
          <p:cNvPr id="4" name="CasellaDiTesto 3"/>
          <p:cNvSpPr txBox="1">
            <a:spLocks noChangeArrowheads="1"/>
          </p:cNvSpPr>
          <p:nvPr/>
        </p:nvSpPr>
        <p:spPr bwMode="auto">
          <a:xfrm>
            <a:off x="-41275" y="1340768"/>
            <a:ext cx="2081019" cy="646331"/>
          </a:xfrm>
          <a:prstGeom prst="rect">
            <a:avLst/>
          </a:prstGeom>
          <a:noFill/>
          <a:ln w="9525">
            <a:noFill/>
            <a:miter lim="800000"/>
            <a:headEnd/>
            <a:tailEnd/>
          </a:ln>
        </p:spPr>
        <p:txBody>
          <a:bodyPr wrap="none">
            <a:spAutoFit/>
          </a:bodyPr>
          <a:lstStyle/>
          <a:p>
            <a:pPr marL="457200" indent="-457200" algn="l"/>
            <a:r>
              <a:rPr lang="it-IT" sz="3600" b="1" dirty="0">
                <a:solidFill>
                  <a:srgbClr val="002060"/>
                </a:solidFill>
              </a:rPr>
              <a:t>Assiali:   </a:t>
            </a:r>
            <a:endParaRPr lang="it-IT" sz="3600" b="1" dirty="0"/>
          </a:p>
        </p:txBody>
      </p:sp>
      <p:sp>
        <p:nvSpPr>
          <p:cNvPr id="5" name="CasellaDiTesto 4"/>
          <p:cNvSpPr txBox="1">
            <a:spLocks noChangeArrowheads="1"/>
          </p:cNvSpPr>
          <p:nvPr/>
        </p:nvSpPr>
        <p:spPr bwMode="auto">
          <a:xfrm>
            <a:off x="0" y="3284984"/>
            <a:ext cx="2671244" cy="646331"/>
          </a:xfrm>
          <a:prstGeom prst="rect">
            <a:avLst/>
          </a:prstGeom>
          <a:noFill/>
          <a:ln w="9525">
            <a:noFill/>
            <a:miter lim="800000"/>
            <a:headEnd/>
            <a:tailEnd/>
          </a:ln>
        </p:spPr>
        <p:txBody>
          <a:bodyPr wrap="none">
            <a:spAutoFit/>
          </a:bodyPr>
          <a:lstStyle/>
          <a:p>
            <a:r>
              <a:rPr lang="it-IT" sz="3600" b="1" dirty="0">
                <a:solidFill>
                  <a:srgbClr val="002060"/>
                </a:solidFill>
              </a:rPr>
              <a:t>“Cardinali”:</a:t>
            </a:r>
          </a:p>
        </p:txBody>
      </p:sp>
      <p:sp>
        <p:nvSpPr>
          <p:cNvPr id="6" name="CasellaDiTesto 5"/>
          <p:cNvSpPr txBox="1">
            <a:spLocks noChangeArrowheads="1"/>
          </p:cNvSpPr>
          <p:nvPr/>
        </p:nvSpPr>
        <p:spPr bwMode="auto">
          <a:xfrm>
            <a:off x="611188" y="2247900"/>
            <a:ext cx="6697662" cy="460375"/>
          </a:xfrm>
          <a:prstGeom prst="rect">
            <a:avLst/>
          </a:prstGeom>
          <a:noFill/>
          <a:ln w="9525">
            <a:noFill/>
            <a:miter lim="800000"/>
            <a:headEnd/>
            <a:tailEnd/>
          </a:ln>
        </p:spPr>
        <p:txBody>
          <a:bodyPr>
            <a:spAutoFit/>
          </a:bodyPr>
          <a:lstStyle/>
          <a:p>
            <a:pPr marL="457200" indent="-457200" algn="l"/>
            <a:r>
              <a:rPr lang="it-IT">
                <a:solidFill>
                  <a:srgbClr val="002060"/>
                </a:solidFill>
              </a:rPr>
              <a:t>Frammentazione della colonna idrostatica</a:t>
            </a:r>
            <a:endParaRPr lang="it-IT"/>
          </a:p>
        </p:txBody>
      </p:sp>
      <p:sp>
        <p:nvSpPr>
          <p:cNvPr id="7" name="CasellaDiTesto 6"/>
          <p:cNvSpPr txBox="1">
            <a:spLocks noChangeArrowheads="1"/>
          </p:cNvSpPr>
          <p:nvPr/>
        </p:nvSpPr>
        <p:spPr bwMode="auto">
          <a:xfrm>
            <a:off x="627204" y="2636838"/>
            <a:ext cx="4088812" cy="369332"/>
          </a:xfrm>
          <a:prstGeom prst="rect">
            <a:avLst/>
          </a:prstGeom>
          <a:noFill/>
          <a:ln w="9525">
            <a:noFill/>
            <a:miter lim="800000"/>
            <a:headEnd/>
            <a:tailEnd/>
          </a:ln>
        </p:spPr>
        <p:txBody>
          <a:bodyPr wrap="none">
            <a:spAutoFit/>
          </a:bodyPr>
          <a:lstStyle/>
          <a:p>
            <a:r>
              <a:rPr lang="it-IT" dirty="0">
                <a:solidFill>
                  <a:srgbClr val="002060"/>
                </a:solidFill>
              </a:rPr>
              <a:t>Direzionalità del </a:t>
            </a:r>
            <a:r>
              <a:rPr lang="it-IT" dirty="0" smtClean="0">
                <a:solidFill>
                  <a:srgbClr val="002060"/>
                </a:solidFill>
              </a:rPr>
              <a:t>flusso nella stessa rete</a:t>
            </a:r>
            <a:endParaRPr lang="it-IT" dirty="0">
              <a:solidFill>
                <a:srgbClr val="002060"/>
              </a:solidFill>
            </a:endParaRPr>
          </a:p>
        </p:txBody>
      </p:sp>
      <p:sp>
        <p:nvSpPr>
          <p:cNvPr id="8" name="CasellaDiTesto 7"/>
          <p:cNvSpPr txBox="1">
            <a:spLocks noChangeArrowheads="1"/>
          </p:cNvSpPr>
          <p:nvPr/>
        </p:nvSpPr>
        <p:spPr bwMode="auto">
          <a:xfrm>
            <a:off x="611188" y="4191000"/>
            <a:ext cx="7804150" cy="461963"/>
          </a:xfrm>
          <a:prstGeom prst="rect">
            <a:avLst/>
          </a:prstGeom>
          <a:noFill/>
          <a:ln w="9525">
            <a:noFill/>
            <a:miter lim="800000"/>
            <a:headEnd/>
            <a:tailEnd/>
          </a:ln>
        </p:spPr>
        <p:txBody>
          <a:bodyPr wrap="none">
            <a:spAutoFit/>
          </a:bodyPr>
          <a:lstStyle/>
          <a:p>
            <a:r>
              <a:rPr lang="it-IT">
                <a:solidFill>
                  <a:srgbClr val="002060"/>
                </a:solidFill>
              </a:rPr>
              <a:t>Separazione dei gradienti pressori di due RETI o sistemi</a:t>
            </a:r>
          </a:p>
        </p:txBody>
      </p:sp>
      <p:sp>
        <p:nvSpPr>
          <p:cNvPr id="9" name="CasellaDiTesto 8"/>
          <p:cNvSpPr txBox="1">
            <a:spLocks noChangeArrowheads="1"/>
          </p:cNvSpPr>
          <p:nvPr/>
        </p:nvSpPr>
        <p:spPr bwMode="auto">
          <a:xfrm>
            <a:off x="614363" y="4622800"/>
            <a:ext cx="4731745" cy="369332"/>
          </a:xfrm>
          <a:prstGeom prst="rect">
            <a:avLst/>
          </a:prstGeom>
          <a:noFill/>
          <a:ln w="9525">
            <a:noFill/>
            <a:miter lim="800000"/>
            <a:headEnd/>
            <a:tailEnd/>
          </a:ln>
        </p:spPr>
        <p:txBody>
          <a:bodyPr wrap="none">
            <a:spAutoFit/>
          </a:bodyPr>
          <a:lstStyle/>
          <a:p>
            <a:r>
              <a:rPr lang="it-IT" dirty="0">
                <a:solidFill>
                  <a:srgbClr val="002060"/>
                </a:solidFill>
              </a:rPr>
              <a:t>Direzionalità del </a:t>
            </a:r>
            <a:r>
              <a:rPr lang="it-IT" dirty="0" smtClean="0">
                <a:solidFill>
                  <a:srgbClr val="002060"/>
                </a:solidFill>
              </a:rPr>
              <a:t>flusso da una rete ad un’altra</a:t>
            </a:r>
            <a:endParaRPr lang="it-IT" dirty="0">
              <a:solidFill>
                <a:srgbClr val="002060"/>
              </a:solidFill>
            </a:endParaRPr>
          </a:p>
        </p:txBody>
      </p:sp>
      <p:sp>
        <p:nvSpPr>
          <p:cNvPr id="10" name="Ovale 9"/>
          <p:cNvSpPr/>
          <p:nvPr/>
        </p:nvSpPr>
        <p:spPr>
          <a:xfrm>
            <a:off x="6804025" y="1557338"/>
            <a:ext cx="863600" cy="8636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 name="Ovale 10"/>
          <p:cNvSpPr/>
          <p:nvPr/>
        </p:nvSpPr>
        <p:spPr>
          <a:xfrm>
            <a:off x="7308850" y="5013325"/>
            <a:ext cx="647700" cy="719138"/>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sp>
        <p:nvSpPr>
          <p:cNvPr id="12" name="Ovale 11"/>
          <p:cNvSpPr/>
          <p:nvPr/>
        </p:nvSpPr>
        <p:spPr>
          <a:xfrm>
            <a:off x="7812088" y="3716338"/>
            <a:ext cx="863600" cy="865187"/>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4" name="Ovale 13"/>
          <p:cNvSpPr/>
          <p:nvPr/>
        </p:nvSpPr>
        <p:spPr>
          <a:xfrm>
            <a:off x="7524750" y="6137275"/>
            <a:ext cx="647700" cy="72072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sp>
        <p:nvSpPr>
          <p:cNvPr id="15" name="Rettangolo 14"/>
          <p:cNvSpPr/>
          <p:nvPr/>
        </p:nvSpPr>
        <p:spPr>
          <a:xfrm>
            <a:off x="5148064" y="0"/>
            <a:ext cx="3995936" cy="6858000"/>
          </a:xfrm>
          <a:prstGeom prst="rect">
            <a:avLst/>
          </a:prstGeom>
          <a:solidFill>
            <a:schemeClr val="accent3">
              <a:lumMod val="40000"/>
              <a:lumOff val="60000"/>
              <a:alpha val="3215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142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63" presetClass="path" presetSubtype="0" accel="50000" decel="50000" fill="hold" grpId="1" nodeType="withEffect">
                                  <p:stCondLst>
                                    <p:cond delay="0"/>
                                  </p:stCondLst>
                                  <p:childTnLst>
                                    <p:animMotion origin="layout" path="M -0.66146 0.01041 L 5.55556E-7 3.7037E-6 " pathEditMode="relative" rAng="0" ptsTypes="AA">
                                      <p:cBhvr>
                                        <p:cTn id="18" dur="2000" fill="hold"/>
                                        <p:tgtEl>
                                          <p:spTgt spid="10"/>
                                        </p:tgtEl>
                                        <p:attrNameLst>
                                          <p:attrName>ppt_x</p:attrName>
                                          <p:attrName>ppt_y</p:attrName>
                                        </p:attrNameLst>
                                      </p:cBhvr>
                                      <p:rCtr x="331" y="-5"/>
                                    </p:animMotion>
                                  </p:childTnLst>
                                </p:cTn>
                              </p:par>
                              <p:par>
                                <p:cTn id="19" presetID="49" presetClass="path" presetSubtype="0" accel="50000" decel="50000" fill="hold" grpId="1" nodeType="withEffect">
                                  <p:stCondLst>
                                    <p:cond delay="0"/>
                                  </p:stCondLst>
                                  <p:childTnLst>
                                    <p:animMotion origin="layout" path="M -0.77188 -0.3044 L 1.38889E-6 7.40741E-7 " pathEditMode="relative" rAng="0" ptsTypes="AA">
                                      <p:cBhvr>
                                        <p:cTn id="20" dur="2000" fill="hold"/>
                                        <p:tgtEl>
                                          <p:spTgt spid="12"/>
                                        </p:tgtEl>
                                        <p:attrNameLst>
                                          <p:attrName>ppt_x</p:attrName>
                                          <p:attrName>ppt_y</p:attrName>
                                        </p:attrNameLst>
                                      </p:cBhvr>
                                      <p:rCtr x="386" y="152"/>
                                    </p:animMotion>
                                  </p:childTnLst>
                                </p:cTn>
                              </p:par>
                              <p:par>
                                <p:cTn id="21" presetID="49" presetClass="path" presetSubtype="0" accel="50000" decel="50000" fill="hold" grpId="1" nodeType="withEffect">
                                  <p:stCondLst>
                                    <p:cond delay="0"/>
                                  </p:stCondLst>
                                  <p:childTnLst>
                                    <p:animMotion origin="layout" path="M -0.71649 -0.62986 L -1.38889E-6 2.59259E-6 " pathEditMode="relative" rAng="0" ptsTypes="AA">
                                      <p:cBhvr>
                                        <p:cTn id="22" dur="2000" fill="hold"/>
                                        <p:tgtEl>
                                          <p:spTgt spid="14"/>
                                        </p:tgtEl>
                                        <p:attrNameLst>
                                          <p:attrName>ppt_x</p:attrName>
                                          <p:attrName>ppt_y</p:attrName>
                                        </p:attrNameLst>
                                      </p:cBhvr>
                                      <p:rCtr x="358" y="315"/>
                                    </p:animMotion>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par>
                                <p:cTn id="38" presetID="49" presetClass="path" presetSubtype="0" accel="50000" decel="50000" fill="hold" grpId="0" nodeType="withEffect">
                                  <p:stCondLst>
                                    <p:cond delay="0"/>
                                  </p:stCondLst>
                                  <p:childTnLst>
                                    <p:animMotion origin="layout" path="M -0.62604 -0.25185 L -2.22222E-6 -3.33333E-6 " pathEditMode="relative" rAng="0" ptsTypes="AA">
                                      <p:cBhvr>
                                        <p:cTn id="39" dur="2000" fill="hold"/>
                                        <p:tgtEl>
                                          <p:spTgt spid="11"/>
                                        </p:tgtEl>
                                        <p:attrNameLst>
                                          <p:attrName>ppt_x</p:attrName>
                                          <p:attrName>ppt_y</p:attrName>
                                        </p:attrNameLst>
                                      </p:cBhvr>
                                      <p:rCtr x="313" y="126"/>
                                    </p:animMotion>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0" grpId="1" animBg="1"/>
      <p:bldP spid="11" grpId="0" animBg="1"/>
      <p:bldP spid="11" grpId="1" animBg="1"/>
      <p:bldP spid="12" grpId="0" animBg="1"/>
      <p:bldP spid="12"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95650" y="1012825"/>
            <a:ext cx="649288" cy="3165475"/>
            <a:chOff x="3120" y="720"/>
            <a:chExt cx="672" cy="3216"/>
          </a:xfrm>
        </p:grpSpPr>
        <p:sp>
          <p:nvSpPr>
            <p:cNvPr id="31747" name="Line 3"/>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31748" name="Line 4"/>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31749" name="Line 5"/>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50" name="Line 6"/>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51" name="Line 7"/>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52" name="Line 8"/>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3" name="Group 9"/>
          <p:cNvGrpSpPr>
            <a:grpSpLocks/>
          </p:cNvGrpSpPr>
          <p:nvPr/>
        </p:nvGrpSpPr>
        <p:grpSpPr bwMode="auto">
          <a:xfrm>
            <a:off x="3295650" y="1012825"/>
            <a:ext cx="649288" cy="3024188"/>
            <a:chOff x="1296" y="720"/>
            <a:chExt cx="672" cy="3072"/>
          </a:xfrm>
        </p:grpSpPr>
        <p:sp>
          <p:nvSpPr>
            <p:cNvPr id="31754" name="Line 10"/>
            <p:cNvSpPr>
              <a:spLocks noChangeShapeType="1"/>
            </p:cNvSpPr>
            <p:nvPr/>
          </p:nvSpPr>
          <p:spPr bwMode="auto">
            <a:xfrm>
              <a:off x="1488" y="720"/>
              <a:ext cx="384" cy="1632"/>
            </a:xfrm>
            <a:prstGeom prst="line">
              <a:avLst/>
            </a:prstGeom>
            <a:noFill/>
            <a:ln w="28575">
              <a:noFill/>
              <a:round/>
              <a:headEnd type="oval" w="med" len="med"/>
              <a:tailEnd type="oval" w="med" len="med"/>
            </a:ln>
            <a:effectLst/>
          </p:spPr>
          <p:txBody>
            <a:bodyPr wrap="none" anchor="ctr"/>
            <a:lstStyle/>
            <a:p>
              <a:endParaRPr lang="it-IT"/>
            </a:p>
          </p:txBody>
        </p:sp>
        <p:sp>
          <p:nvSpPr>
            <p:cNvPr id="31755" name="Line 11"/>
            <p:cNvSpPr>
              <a:spLocks noChangeShapeType="1"/>
            </p:cNvSpPr>
            <p:nvPr/>
          </p:nvSpPr>
          <p:spPr bwMode="auto">
            <a:xfrm flipH="1">
              <a:off x="1536" y="2352"/>
              <a:ext cx="336" cy="1248"/>
            </a:xfrm>
            <a:prstGeom prst="line">
              <a:avLst/>
            </a:prstGeom>
            <a:noFill/>
            <a:ln w="28575">
              <a:noFill/>
              <a:round/>
              <a:headEnd type="oval" w="med" len="med"/>
              <a:tailEnd type="oval" w="med" len="med"/>
            </a:ln>
            <a:effectLst/>
          </p:spPr>
          <p:txBody>
            <a:bodyPr wrap="none" anchor="ctr"/>
            <a:lstStyle/>
            <a:p>
              <a:endParaRPr lang="it-IT"/>
            </a:p>
          </p:txBody>
        </p:sp>
        <p:grpSp>
          <p:nvGrpSpPr>
            <p:cNvPr id="4" name="Group 12"/>
            <p:cNvGrpSpPr>
              <a:grpSpLocks/>
            </p:cNvGrpSpPr>
            <p:nvPr/>
          </p:nvGrpSpPr>
          <p:grpSpPr bwMode="auto">
            <a:xfrm rot="1036445">
              <a:off x="1296" y="3648"/>
              <a:ext cx="672" cy="144"/>
              <a:chOff x="1344" y="3600"/>
              <a:chExt cx="672" cy="144"/>
            </a:xfrm>
          </p:grpSpPr>
          <p:sp>
            <p:nvSpPr>
              <p:cNvPr id="31757" name="Line 13"/>
              <p:cNvSpPr>
                <a:spLocks noChangeShapeType="1"/>
              </p:cNvSpPr>
              <p:nvPr/>
            </p:nvSpPr>
            <p:spPr bwMode="auto">
              <a:xfrm>
                <a:off x="1344" y="3744"/>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58" name="Line 14"/>
              <p:cNvSpPr>
                <a:spLocks noChangeShapeType="1"/>
              </p:cNvSpPr>
              <p:nvPr/>
            </p:nvSpPr>
            <p:spPr bwMode="auto">
              <a:xfrm flipV="1">
                <a:off x="1440" y="3600"/>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59" name="Line 15"/>
              <p:cNvSpPr>
                <a:spLocks noChangeShapeType="1"/>
              </p:cNvSpPr>
              <p:nvPr/>
            </p:nvSpPr>
            <p:spPr bwMode="auto">
              <a:xfrm>
                <a:off x="1536" y="3600"/>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60" name="Line 16"/>
              <p:cNvSpPr>
                <a:spLocks noChangeShapeType="1"/>
              </p:cNvSpPr>
              <p:nvPr/>
            </p:nvSpPr>
            <p:spPr bwMode="auto">
              <a:xfrm>
                <a:off x="1872" y="3744"/>
                <a:ext cx="144" cy="0"/>
              </a:xfrm>
              <a:prstGeom prst="line">
                <a:avLst/>
              </a:prstGeom>
              <a:noFill/>
              <a:ln w="28575">
                <a:noFill/>
                <a:round/>
                <a:headEnd type="oval" w="med" len="med"/>
                <a:tailEnd type="oval" w="med" len="med"/>
              </a:ln>
              <a:effectLst/>
            </p:spPr>
            <p:txBody>
              <a:bodyPr wrap="none" anchor="ctr"/>
              <a:lstStyle/>
              <a:p>
                <a:endParaRPr lang="it-IT"/>
              </a:p>
            </p:txBody>
          </p:sp>
        </p:grpSp>
      </p:grpSp>
      <p:sp>
        <p:nvSpPr>
          <p:cNvPr id="31761" name="Freeform 17"/>
          <p:cNvSpPr>
            <a:spLocks/>
          </p:cNvSpPr>
          <p:nvPr/>
        </p:nvSpPr>
        <p:spPr bwMode="auto">
          <a:xfrm>
            <a:off x="3149600" y="439738"/>
            <a:ext cx="1208088" cy="3757612"/>
          </a:xfrm>
          <a:custGeom>
            <a:avLst/>
            <a:gdLst/>
            <a:ahLst/>
            <a:cxnLst>
              <a:cxn ang="0">
                <a:pos x="178" y="0"/>
              </a:cxn>
              <a:cxn ang="0">
                <a:pos x="9" y="155"/>
              </a:cxn>
              <a:cxn ang="0">
                <a:pos x="128" y="384"/>
              </a:cxn>
              <a:cxn ang="0">
                <a:pos x="222" y="729"/>
              </a:cxn>
              <a:cxn ang="0">
                <a:pos x="441" y="1335"/>
              </a:cxn>
              <a:cxn ang="0">
                <a:pos x="363" y="1611"/>
              </a:cxn>
              <a:cxn ang="0">
                <a:pos x="259" y="2058"/>
              </a:cxn>
              <a:cxn ang="0">
                <a:pos x="169" y="2157"/>
              </a:cxn>
              <a:cxn ang="0">
                <a:pos x="153" y="2223"/>
              </a:cxn>
              <a:cxn ang="0">
                <a:pos x="264" y="2261"/>
              </a:cxn>
              <a:cxn ang="0">
                <a:pos x="301" y="2242"/>
              </a:cxn>
              <a:cxn ang="0">
                <a:pos x="402" y="2309"/>
              </a:cxn>
              <a:cxn ang="0">
                <a:pos x="592" y="2366"/>
              </a:cxn>
              <a:cxn ang="0">
                <a:pos x="592" y="2302"/>
              </a:cxn>
              <a:cxn ang="0">
                <a:pos x="491" y="2252"/>
              </a:cxn>
              <a:cxn ang="0">
                <a:pos x="422" y="2064"/>
              </a:cxn>
              <a:cxn ang="0">
                <a:pos x="621" y="1476"/>
              </a:cxn>
              <a:cxn ang="0">
                <a:pos x="681" y="1388"/>
              </a:cxn>
              <a:cxn ang="0">
                <a:pos x="743" y="1223"/>
              </a:cxn>
              <a:cxn ang="0">
                <a:pos x="738" y="1091"/>
              </a:cxn>
              <a:cxn ang="0">
                <a:pos x="743" y="1101"/>
              </a:cxn>
              <a:cxn ang="0">
                <a:pos x="634" y="363"/>
              </a:cxn>
              <a:cxn ang="0">
                <a:pos x="512" y="21"/>
              </a:cxn>
            </a:cxnLst>
            <a:rect l="0" t="0" r="r" b="b"/>
            <a:pathLst>
              <a:path w="761" h="2367">
                <a:moveTo>
                  <a:pt x="178" y="0"/>
                </a:moveTo>
                <a:cubicBezTo>
                  <a:pt x="151" y="26"/>
                  <a:pt x="17" y="91"/>
                  <a:pt x="9" y="155"/>
                </a:cubicBezTo>
                <a:cubicBezTo>
                  <a:pt x="0" y="219"/>
                  <a:pt x="92" y="288"/>
                  <a:pt x="128" y="384"/>
                </a:cubicBezTo>
                <a:cubicBezTo>
                  <a:pt x="164" y="479"/>
                  <a:pt x="170" y="570"/>
                  <a:pt x="222" y="729"/>
                </a:cubicBezTo>
                <a:cubicBezTo>
                  <a:pt x="274" y="888"/>
                  <a:pt x="418" y="1188"/>
                  <a:pt x="441" y="1335"/>
                </a:cubicBezTo>
                <a:cubicBezTo>
                  <a:pt x="464" y="1482"/>
                  <a:pt x="393" y="1491"/>
                  <a:pt x="363" y="1611"/>
                </a:cubicBezTo>
                <a:cubicBezTo>
                  <a:pt x="332" y="1732"/>
                  <a:pt x="291" y="1967"/>
                  <a:pt x="259" y="2058"/>
                </a:cubicBezTo>
                <a:cubicBezTo>
                  <a:pt x="226" y="2149"/>
                  <a:pt x="186" y="2130"/>
                  <a:pt x="169" y="2157"/>
                </a:cubicBezTo>
                <a:cubicBezTo>
                  <a:pt x="151" y="2184"/>
                  <a:pt x="137" y="2205"/>
                  <a:pt x="153" y="2223"/>
                </a:cubicBezTo>
                <a:cubicBezTo>
                  <a:pt x="169" y="2240"/>
                  <a:pt x="239" y="2258"/>
                  <a:pt x="264" y="2261"/>
                </a:cubicBezTo>
                <a:cubicBezTo>
                  <a:pt x="288" y="2264"/>
                  <a:pt x="278" y="2234"/>
                  <a:pt x="301" y="2242"/>
                </a:cubicBezTo>
                <a:cubicBezTo>
                  <a:pt x="324" y="2250"/>
                  <a:pt x="353" y="2288"/>
                  <a:pt x="402" y="2309"/>
                </a:cubicBezTo>
                <a:cubicBezTo>
                  <a:pt x="451" y="2329"/>
                  <a:pt x="560" y="2367"/>
                  <a:pt x="592" y="2366"/>
                </a:cubicBezTo>
                <a:cubicBezTo>
                  <a:pt x="624" y="2365"/>
                  <a:pt x="608" y="2321"/>
                  <a:pt x="592" y="2302"/>
                </a:cubicBezTo>
                <a:cubicBezTo>
                  <a:pt x="575" y="2283"/>
                  <a:pt x="519" y="2292"/>
                  <a:pt x="491" y="2252"/>
                </a:cubicBezTo>
                <a:cubicBezTo>
                  <a:pt x="462" y="2213"/>
                  <a:pt x="400" y="2193"/>
                  <a:pt x="422" y="2064"/>
                </a:cubicBezTo>
                <a:cubicBezTo>
                  <a:pt x="444" y="1935"/>
                  <a:pt x="578" y="1589"/>
                  <a:pt x="621" y="1476"/>
                </a:cubicBezTo>
                <a:cubicBezTo>
                  <a:pt x="664" y="1363"/>
                  <a:pt x="661" y="1430"/>
                  <a:pt x="681" y="1388"/>
                </a:cubicBezTo>
                <a:cubicBezTo>
                  <a:pt x="701" y="1346"/>
                  <a:pt x="734" y="1273"/>
                  <a:pt x="743" y="1223"/>
                </a:cubicBezTo>
                <a:cubicBezTo>
                  <a:pt x="753" y="1174"/>
                  <a:pt x="738" y="1111"/>
                  <a:pt x="738" y="1091"/>
                </a:cubicBezTo>
                <a:cubicBezTo>
                  <a:pt x="738" y="1070"/>
                  <a:pt x="761" y="1223"/>
                  <a:pt x="743" y="1101"/>
                </a:cubicBezTo>
                <a:cubicBezTo>
                  <a:pt x="726" y="980"/>
                  <a:pt x="673" y="543"/>
                  <a:pt x="634" y="363"/>
                </a:cubicBezTo>
                <a:cubicBezTo>
                  <a:pt x="595" y="183"/>
                  <a:pt x="532" y="78"/>
                  <a:pt x="512"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62" name="Freeform 18"/>
          <p:cNvSpPr>
            <a:spLocks/>
          </p:cNvSpPr>
          <p:nvPr/>
        </p:nvSpPr>
        <p:spPr bwMode="auto">
          <a:xfrm>
            <a:off x="2971800" y="1000125"/>
            <a:ext cx="1089025" cy="3419475"/>
          </a:xfrm>
          <a:custGeom>
            <a:avLst/>
            <a:gdLst/>
            <a:ahLst/>
            <a:cxnLst>
              <a:cxn ang="0">
                <a:pos x="0" y="0"/>
              </a:cxn>
              <a:cxn ang="0">
                <a:pos x="58" y="27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0" y="46"/>
                  <a:pt x="2" y="182"/>
                  <a:pt x="58" y="278"/>
                </a:cubicBezTo>
                <a:cubicBezTo>
                  <a:pt x="114" y="374"/>
                  <a:pt x="274" y="318"/>
                  <a:pt x="336" y="576"/>
                </a:cubicBezTo>
                <a:cubicBezTo>
                  <a:pt x="398" y="83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63" name="Freeform 19"/>
          <p:cNvSpPr>
            <a:spLocks/>
          </p:cNvSpPr>
          <p:nvPr/>
        </p:nvSpPr>
        <p:spPr bwMode="auto">
          <a:xfrm>
            <a:off x="2971800" y="304800"/>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r>
              <a:rPr lang="it-IT" b="1" dirty="0" smtClean="0">
                <a:solidFill>
                  <a:schemeClr val="bg1"/>
                </a:solidFill>
              </a:rPr>
              <a:t>SISTOLE</a:t>
            </a:r>
            <a:endParaRPr lang="it-IT" b="1" dirty="0">
              <a:solidFill>
                <a:schemeClr val="bg1"/>
              </a:solidFill>
            </a:endParaRPr>
          </a:p>
        </p:txBody>
      </p:sp>
      <p:grpSp>
        <p:nvGrpSpPr>
          <p:cNvPr id="5" name="Group 20"/>
          <p:cNvGrpSpPr>
            <a:grpSpLocks/>
          </p:cNvGrpSpPr>
          <p:nvPr/>
        </p:nvGrpSpPr>
        <p:grpSpPr bwMode="auto">
          <a:xfrm>
            <a:off x="6302375" y="1012825"/>
            <a:ext cx="649288" cy="3165475"/>
            <a:chOff x="3120" y="720"/>
            <a:chExt cx="672" cy="3216"/>
          </a:xfrm>
        </p:grpSpPr>
        <p:sp>
          <p:nvSpPr>
            <p:cNvPr id="31765" name="Line 21"/>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31766" name="Line 22"/>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31767" name="Line 23"/>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68" name="Line 24"/>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69" name="Line 25"/>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70" name="Line 26"/>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6" name="Group 27"/>
          <p:cNvGrpSpPr>
            <a:grpSpLocks/>
          </p:cNvGrpSpPr>
          <p:nvPr/>
        </p:nvGrpSpPr>
        <p:grpSpPr bwMode="auto">
          <a:xfrm>
            <a:off x="5546725" y="1012825"/>
            <a:ext cx="941388" cy="2995613"/>
            <a:chOff x="304" y="914"/>
            <a:chExt cx="975" cy="3044"/>
          </a:xfrm>
        </p:grpSpPr>
        <p:sp>
          <p:nvSpPr>
            <p:cNvPr id="31772" name="Line 28"/>
            <p:cNvSpPr>
              <a:spLocks noChangeShapeType="1"/>
            </p:cNvSpPr>
            <p:nvPr/>
          </p:nvSpPr>
          <p:spPr bwMode="auto">
            <a:xfrm rot="1036476">
              <a:off x="1056" y="914"/>
              <a:ext cx="223" cy="1632"/>
            </a:xfrm>
            <a:prstGeom prst="line">
              <a:avLst/>
            </a:prstGeom>
            <a:noFill/>
            <a:ln w="28575">
              <a:noFill/>
              <a:round/>
              <a:headEnd type="oval" w="med" len="med"/>
              <a:tailEnd type="oval" w="med" len="med"/>
            </a:ln>
            <a:effectLst/>
          </p:spPr>
          <p:txBody>
            <a:bodyPr wrap="none" anchor="ctr"/>
            <a:lstStyle/>
            <a:p>
              <a:endParaRPr lang="it-IT"/>
            </a:p>
          </p:txBody>
        </p:sp>
        <p:sp>
          <p:nvSpPr>
            <p:cNvPr id="31773" name="Line 29"/>
            <p:cNvSpPr>
              <a:spLocks noChangeShapeType="1"/>
            </p:cNvSpPr>
            <p:nvPr/>
          </p:nvSpPr>
          <p:spPr bwMode="auto">
            <a:xfrm rot="1036476" flipH="1">
              <a:off x="715" y="2493"/>
              <a:ext cx="130" cy="1254"/>
            </a:xfrm>
            <a:prstGeom prst="line">
              <a:avLst/>
            </a:prstGeom>
            <a:noFill/>
            <a:ln w="28575">
              <a:noFill/>
              <a:round/>
              <a:headEnd type="oval" w="med" len="med"/>
              <a:tailEnd type="oval" w="med" len="med"/>
            </a:ln>
            <a:effectLst/>
          </p:spPr>
          <p:txBody>
            <a:bodyPr wrap="none" anchor="ctr"/>
            <a:lstStyle/>
            <a:p>
              <a:endParaRPr lang="it-IT"/>
            </a:p>
          </p:txBody>
        </p:sp>
        <p:sp>
          <p:nvSpPr>
            <p:cNvPr id="31774" name="Line 30"/>
            <p:cNvSpPr>
              <a:spLocks noChangeShapeType="1"/>
            </p:cNvSpPr>
            <p:nvPr/>
          </p:nvSpPr>
          <p:spPr bwMode="auto">
            <a:xfrm rot="1036476">
              <a:off x="304" y="3795"/>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75" name="Line 31"/>
            <p:cNvSpPr>
              <a:spLocks noChangeShapeType="1"/>
            </p:cNvSpPr>
            <p:nvPr/>
          </p:nvSpPr>
          <p:spPr bwMode="auto">
            <a:xfrm rot="1036476" flipV="1">
              <a:off x="417" y="3683"/>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76" name="Line 32"/>
            <p:cNvSpPr>
              <a:spLocks noChangeShapeType="1"/>
            </p:cNvSpPr>
            <p:nvPr/>
          </p:nvSpPr>
          <p:spPr bwMode="auto">
            <a:xfrm rot="1036476">
              <a:off x="503" y="3747"/>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77" name="Line 33"/>
            <p:cNvSpPr>
              <a:spLocks noChangeShapeType="1"/>
            </p:cNvSpPr>
            <p:nvPr/>
          </p:nvSpPr>
          <p:spPr bwMode="auto">
            <a:xfrm rot="1036476" flipV="1">
              <a:off x="815" y="3894"/>
              <a:ext cx="144" cy="64"/>
            </a:xfrm>
            <a:prstGeom prst="line">
              <a:avLst/>
            </a:prstGeom>
            <a:noFill/>
            <a:ln w="28575">
              <a:noFill/>
              <a:round/>
              <a:headEnd type="oval" w="med" len="med"/>
              <a:tailEnd type="oval" w="med" len="med"/>
            </a:ln>
            <a:effectLst/>
          </p:spPr>
          <p:txBody>
            <a:bodyPr wrap="none" anchor="ctr"/>
            <a:lstStyle/>
            <a:p>
              <a:endParaRPr lang="it-IT"/>
            </a:p>
          </p:txBody>
        </p:sp>
      </p:grpSp>
      <p:sp>
        <p:nvSpPr>
          <p:cNvPr id="31778" name="Freeform 34"/>
          <p:cNvSpPr>
            <a:spLocks/>
          </p:cNvSpPr>
          <p:nvPr/>
        </p:nvSpPr>
        <p:spPr bwMode="auto">
          <a:xfrm>
            <a:off x="6096000" y="685800"/>
            <a:ext cx="1117600" cy="3557588"/>
          </a:xfrm>
          <a:custGeom>
            <a:avLst/>
            <a:gdLst/>
            <a:ahLst/>
            <a:cxnLst>
              <a:cxn ang="0">
                <a:pos x="18" y="87"/>
              </a:cxn>
              <a:cxn ang="0">
                <a:pos x="43" y="243"/>
              </a:cxn>
              <a:cxn ang="0">
                <a:pos x="21" y="200"/>
              </a:cxn>
              <a:cxn ang="0">
                <a:pos x="27" y="249"/>
              </a:cxn>
              <a:cxn ang="0">
                <a:pos x="183" y="435"/>
              </a:cxn>
              <a:cxn ang="0">
                <a:pos x="281" y="1218"/>
              </a:cxn>
              <a:cxn ang="0">
                <a:pos x="222" y="1575"/>
              </a:cxn>
              <a:cxn ang="0">
                <a:pos x="263" y="2029"/>
              </a:cxn>
              <a:cxn ang="0">
                <a:pos x="216" y="2162"/>
              </a:cxn>
              <a:cxn ang="0">
                <a:pos x="222" y="2230"/>
              </a:cxn>
              <a:cxn ang="0">
                <a:pos x="339" y="2230"/>
              </a:cxn>
              <a:cxn ang="0">
                <a:pos x="368" y="2200"/>
              </a:cxn>
              <a:cxn ang="0">
                <a:pos x="482" y="2210"/>
              </a:cxn>
              <a:cxn ang="0">
                <a:pos x="660" y="2230"/>
              </a:cxn>
              <a:cxn ang="0">
                <a:pos x="689" y="2170"/>
              </a:cxn>
              <a:cxn ang="0">
                <a:pos x="573" y="2141"/>
              </a:cxn>
              <a:cxn ang="0">
                <a:pos x="427" y="1992"/>
              </a:cxn>
              <a:cxn ang="0">
                <a:pos x="485" y="1337"/>
              </a:cxn>
              <a:cxn ang="0">
                <a:pos x="570" y="1152"/>
              </a:cxn>
              <a:cxn ang="0">
                <a:pos x="596" y="977"/>
              </a:cxn>
              <a:cxn ang="0">
                <a:pos x="631" y="444"/>
              </a:cxn>
              <a:cxn ang="0">
                <a:pos x="631" y="295"/>
              </a:cxn>
              <a:cxn ang="0">
                <a:pos x="522" y="0"/>
              </a:cxn>
            </a:cxnLst>
            <a:rect l="0" t="0" r="r" b="b"/>
            <a:pathLst>
              <a:path w="704" h="2241">
                <a:moveTo>
                  <a:pt x="18" y="87"/>
                </a:moveTo>
                <a:cubicBezTo>
                  <a:pt x="22" y="113"/>
                  <a:pt x="42" y="225"/>
                  <a:pt x="43" y="243"/>
                </a:cubicBezTo>
                <a:cubicBezTo>
                  <a:pt x="43" y="262"/>
                  <a:pt x="24" y="200"/>
                  <a:pt x="21" y="200"/>
                </a:cubicBezTo>
                <a:cubicBezTo>
                  <a:pt x="19" y="201"/>
                  <a:pt x="0" y="210"/>
                  <a:pt x="27" y="249"/>
                </a:cubicBezTo>
                <a:cubicBezTo>
                  <a:pt x="54" y="288"/>
                  <a:pt x="141" y="273"/>
                  <a:pt x="183" y="435"/>
                </a:cubicBezTo>
                <a:cubicBezTo>
                  <a:pt x="226" y="597"/>
                  <a:pt x="274" y="1028"/>
                  <a:pt x="281" y="1218"/>
                </a:cubicBezTo>
                <a:cubicBezTo>
                  <a:pt x="287" y="1408"/>
                  <a:pt x="225" y="1440"/>
                  <a:pt x="222" y="1575"/>
                </a:cubicBezTo>
                <a:cubicBezTo>
                  <a:pt x="219" y="1710"/>
                  <a:pt x="264" y="1931"/>
                  <a:pt x="263" y="2029"/>
                </a:cubicBezTo>
                <a:cubicBezTo>
                  <a:pt x="262" y="2127"/>
                  <a:pt x="223" y="2129"/>
                  <a:pt x="216" y="2162"/>
                </a:cubicBezTo>
                <a:cubicBezTo>
                  <a:pt x="209" y="2196"/>
                  <a:pt x="201" y="2219"/>
                  <a:pt x="222" y="2230"/>
                </a:cubicBezTo>
                <a:cubicBezTo>
                  <a:pt x="243" y="2241"/>
                  <a:pt x="315" y="2235"/>
                  <a:pt x="339" y="2230"/>
                </a:cubicBezTo>
                <a:cubicBezTo>
                  <a:pt x="363" y="2225"/>
                  <a:pt x="344" y="2203"/>
                  <a:pt x="368" y="2200"/>
                </a:cubicBezTo>
                <a:cubicBezTo>
                  <a:pt x="392" y="2197"/>
                  <a:pt x="433" y="2205"/>
                  <a:pt x="482" y="2210"/>
                </a:cubicBezTo>
                <a:cubicBezTo>
                  <a:pt x="531" y="2215"/>
                  <a:pt x="626" y="2237"/>
                  <a:pt x="660" y="2230"/>
                </a:cubicBezTo>
                <a:cubicBezTo>
                  <a:pt x="695" y="2223"/>
                  <a:pt x="704" y="2185"/>
                  <a:pt x="689" y="2170"/>
                </a:cubicBezTo>
                <a:cubicBezTo>
                  <a:pt x="675" y="2155"/>
                  <a:pt x="616" y="2170"/>
                  <a:pt x="573" y="2141"/>
                </a:cubicBezTo>
                <a:cubicBezTo>
                  <a:pt x="529" y="2111"/>
                  <a:pt x="441" y="2126"/>
                  <a:pt x="427" y="1992"/>
                </a:cubicBezTo>
                <a:cubicBezTo>
                  <a:pt x="412" y="1858"/>
                  <a:pt x="461" y="1477"/>
                  <a:pt x="485" y="1337"/>
                </a:cubicBezTo>
                <a:cubicBezTo>
                  <a:pt x="509" y="1197"/>
                  <a:pt x="552" y="1212"/>
                  <a:pt x="570" y="1152"/>
                </a:cubicBezTo>
                <a:cubicBezTo>
                  <a:pt x="588" y="1092"/>
                  <a:pt x="586" y="1095"/>
                  <a:pt x="596" y="977"/>
                </a:cubicBezTo>
                <a:cubicBezTo>
                  <a:pt x="607" y="859"/>
                  <a:pt x="626" y="558"/>
                  <a:pt x="631" y="444"/>
                </a:cubicBezTo>
                <a:cubicBezTo>
                  <a:pt x="636" y="331"/>
                  <a:pt x="649" y="369"/>
                  <a:pt x="631" y="295"/>
                </a:cubicBezTo>
                <a:cubicBezTo>
                  <a:pt x="613" y="221"/>
                  <a:pt x="545" y="62"/>
                  <a:pt x="522"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79" name="Freeform 35"/>
          <p:cNvSpPr>
            <a:spLocks/>
          </p:cNvSpPr>
          <p:nvPr/>
        </p:nvSpPr>
        <p:spPr bwMode="auto">
          <a:xfrm>
            <a:off x="5383213" y="762000"/>
            <a:ext cx="1550987" cy="3533775"/>
          </a:xfrm>
          <a:custGeom>
            <a:avLst/>
            <a:gdLst/>
            <a:ahLst/>
            <a:cxnLst>
              <a:cxn ang="0">
                <a:pos x="375" y="0"/>
              </a:cxn>
              <a:cxn ang="0">
                <a:pos x="370" y="249"/>
              </a:cxn>
              <a:cxn ang="0">
                <a:pos x="489" y="473"/>
              </a:cxn>
              <a:cxn ang="0">
                <a:pos x="427" y="1217"/>
              </a:cxn>
              <a:cxn ang="0">
                <a:pos x="250" y="1535"/>
              </a:cxn>
              <a:cxn ang="0">
                <a:pos x="118" y="1951"/>
              </a:cxn>
              <a:cxn ang="0">
                <a:pos x="32" y="2062"/>
              </a:cxn>
              <a:cxn ang="0">
                <a:pos x="16" y="2127"/>
              </a:cxn>
              <a:cxn ang="0">
                <a:pos x="127" y="2166"/>
              </a:cxn>
              <a:cxn ang="0">
                <a:pos x="164" y="2147"/>
              </a:cxn>
              <a:cxn ang="0">
                <a:pos x="265" y="2214"/>
              </a:cxn>
              <a:cxn ang="0">
                <a:pos x="469" y="2221"/>
              </a:cxn>
              <a:cxn ang="0">
                <a:pos x="469" y="2184"/>
              </a:cxn>
              <a:cxn ang="0">
                <a:pos x="354" y="2157"/>
              </a:cxn>
              <a:cxn ang="0">
                <a:pos x="285" y="1969"/>
              </a:cxn>
              <a:cxn ang="0">
                <a:pos x="609" y="1376"/>
              </a:cxn>
              <a:cxn ang="0">
                <a:pos x="719" y="1206"/>
              </a:cxn>
              <a:cxn ang="0">
                <a:pos x="787" y="1015"/>
              </a:cxn>
              <a:cxn ang="0">
                <a:pos x="894" y="327"/>
              </a:cxn>
              <a:cxn ang="0">
                <a:pos x="977" y="88"/>
              </a:cxn>
            </a:cxnLst>
            <a:rect l="0" t="0" r="r" b="b"/>
            <a:pathLst>
              <a:path w="977" h="2226">
                <a:moveTo>
                  <a:pt x="375" y="0"/>
                </a:moveTo>
                <a:cubicBezTo>
                  <a:pt x="375" y="42"/>
                  <a:pt x="351" y="170"/>
                  <a:pt x="370" y="249"/>
                </a:cubicBezTo>
                <a:cubicBezTo>
                  <a:pt x="388" y="328"/>
                  <a:pt x="480" y="312"/>
                  <a:pt x="489" y="473"/>
                </a:cubicBezTo>
                <a:cubicBezTo>
                  <a:pt x="499" y="634"/>
                  <a:pt x="467" y="1040"/>
                  <a:pt x="427" y="1217"/>
                </a:cubicBezTo>
                <a:cubicBezTo>
                  <a:pt x="387" y="1394"/>
                  <a:pt x="302" y="1413"/>
                  <a:pt x="250" y="1535"/>
                </a:cubicBezTo>
                <a:cubicBezTo>
                  <a:pt x="198" y="1658"/>
                  <a:pt x="154" y="1863"/>
                  <a:pt x="118" y="1951"/>
                </a:cubicBezTo>
                <a:cubicBezTo>
                  <a:pt x="81" y="2038"/>
                  <a:pt x="49" y="2032"/>
                  <a:pt x="32" y="2062"/>
                </a:cubicBezTo>
                <a:cubicBezTo>
                  <a:pt x="15" y="2091"/>
                  <a:pt x="0" y="2110"/>
                  <a:pt x="16" y="2127"/>
                </a:cubicBezTo>
                <a:cubicBezTo>
                  <a:pt x="32" y="2145"/>
                  <a:pt x="102" y="2163"/>
                  <a:pt x="127" y="2166"/>
                </a:cubicBezTo>
                <a:cubicBezTo>
                  <a:pt x="151" y="2169"/>
                  <a:pt x="141" y="2139"/>
                  <a:pt x="164" y="2147"/>
                </a:cubicBezTo>
                <a:cubicBezTo>
                  <a:pt x="187" y="2155"/>
                  <a:pt x="214" y="2201"/>
                  <a:pt x="265" y="2214"/>
                </a:cubicBezTo>
                <a:cubicBezTo>
                  <a:pt x="316" y="2226"/>
                  <a:pt x="435" y="2226"/>
                  <a:pt x="469" y="2221"/>
                </a:cubicBezTo>
                <a:cubicBezTo>
                  <a:pt x="503" y="2216"/>
                  <a:pt x="488" y="2194"/>
                  <a:pt x="469" y="2184"/>
                </a:cubicBezTo>
                <a:cubicBezTo>
                  <a:pt x="450" y="2173"/>
                  <a:pt x="385" y="2193"/>
                  <a:pt x="354" y="2157"/>
                </a:cubicBezTo>
                <a:cubicBezTo>
                  <a:pt x="323" y="2121"/>
                  <a:pt x="242" y="2100"/>
                  <a:pt x="285" y="1969"/>
                </a:cubicBezTo>
                <a:cubicBezTo>
                  <a:pt x="327" y="1839"/>
                  <a:pt x="537" y="1503"/>
                  <a:pt x="609" y="1376"/>
                </a:cubicBezTo>
                <a:cubicBezTo>
                  <a:pt x="682" y="1249"/>
                  <a:pt x="689" y="1266"/>
                  <a:pt x="719" y="1206"/>
                </a:cubicBezTo>
                <a:cubicBezTo>
                  <a:pt x="748" y="1146"/>
                  <a:pt x="758" y="1161"/>
                  <a:pt x="787" y="1015"/>
                </a:cubicBezTo>
                <a:cubicBezTo>
                  <a:pt x="816" y="869"/>
                  <a:pt x="862" y="481"/>
                  <a:pt x="894" y="327"/>
                </a:cubicBezTo>
                <a:cubicBezTo>
                  <a:pt x="926" y="173"/>
                  <a:pt x="960" y="138"/>
                  <a:pt x="977" y="8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0" name="Freeform 36"/>
          <p:cNvSpPr>
            <a:spLocks/>
          </p:cNvSpPr>
          <p:nvPr/>
        </p:nvSpPr>
        <p:spPr bwMode="auto">
          <a:xfrm>
            <a:off x="5887367" y="304800"/>
            <a:ext cx="1348929"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chemeClr val="accent2">
              <a:lumMod val="75000"/>
            </a:schemeClr>
          </a:solidFill>
          <a:ln w="9525">
            <a:solidFill>
              <a:schemeClr val="tx1"/>
            </a:solidFill>
            <a:round/>
            <a:headEnd/>
            <a:tailEnd/>
          </a:ln>
          <a:effectLst/>
        </p:spPr>
        <p:txBody>
          <a:bodyPr wrap="none" anchor="ctr"/>
          <a:lstStyle/>
          <a:p>
            <a:r>
              <a:rPr lang="it-IT" b="1" dirty="0" smtClean="0">
                <a:solidFill>
                  <a:schemeClr val="bg1"/>
                </a:solidFill>
              </a:rPr>
              <a:t>DIASTOLE</a:t>
            </a:r>
            <a:endParaRPr lang="it-IT" b="1" dirty="0">
              <a:solidFill>
                <a:schemeClr val="bg1"/>
              </a:solidFill>
            </a:endParaRPr>
          </a:p>
        </p:txBody>
      </p:sp>
      <p:sp>
        <p:nvSpPr>
          <p:cNvPr id="31781" name="Line 37"/>
          <p:cNvSpPr>
            <a:spLocks noChangeShapeType="1"/>
          </p:cNvSpPr>
          <p:nvPr/>
        </p:nvSpPr>
        <p:spPr bwMode="auto">
          <a:xfrm>
            <a:off x="1014413" y="11652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82" name="Line 38"/>
          <p:cNvSpPr>
            <a:spLocks noChangeShapeType="1"/>
          </p:cNvSpPr>
          <p:nvPr/>
        </p:nvSpPr>
        <p:spPr bwMode="auto">
          <a:xfrm>
            <a:off x="1014413" y="28194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31783" name="Line 39"/>
          <p:cNvSpPr>
            <a:spLocks noChangeShapeType="1"/>
          </p:cNvSpPr>
          <p:nvPr/>
        </p:nvSpPr>
        <p:spPr bwMode="auto">
          <a:xfrm>
            <a:off x="828675" y="43307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31784" name="Line 40"/>
          <p:cNvSpPr>
            <a:spLocks noChangeShapeType="1"/>
          </p:cNvSpPr>
          <p:nvPr/>
        </p:nvSpPr>
        <p:spPr bwMode="auto">
          <a:xfrm>
            <a:off x="1338263" y="43307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31785" name="Line 41"/>
          <p:cNvSpPr>
            <a:spLocks noChangeShapeType="1"/>
          </p:cNvSpPr>
          <p:nvPr/>
        </p:nvSpPr>
        <p:spPr bwMode="auto">
          <a:xfrm>
            <a:off x="1014413" y="1165225"/>
            <a:ext cx="0" cy="1654175"/>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31786" name="Freeform 42"/>
          <p:cNvSpPr>
            <a:spLocks/>
          </p:cNvSpPr>
          <p:nvPr/>
        </p:nvSpPr>
        <p:spPr bwMode="auto">
          <a:xfrm>
            <a:off x="511175" y="838200"/>
            <a:ext cx="1089025" cy="3419475"/>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7" name="Freeform 43"/>
          <p:cNvSpPr>
            <a:spLocks/>
          </p:cNvSpPr>
          <p:nvPr/>
        </p:nvSpPr>
        <p:spPr bwMode="auto">
          <a:xfrm>
            <a:off x="304800" y="990600"/>
            <a:ext cx="1089025" cy="3419475"/>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8" name="Freeform 44"/>
          <p:cNvSpPr>
            <a:spLocks/>
          </p:cNvSpPr>
          <p:nvPr/>
        </p:nvSpPr>
        <p:spPr bwMode="auto">
          <a:xfrm>
            <a:off x="304800" y="328613"/>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chemeClr val="tx2">
              <a:lumMod val="60000"/>
              <a:lumOff val="40000"/>
            </a:schemeClr>
          </a:solidFill>
          <a:ln w="9525">
            <a:solidFill>
              <a:schemeClr val="tx1"/>
            </a:solidFill>
            <a:round/>
            <a:headEnd/>
            <a:tailEnd/>
          </a:ln>
          <a:effectLst/>
        </p:spPr>
        <p:txBody>
          <a:bodyPr wrap="none" anchor="ctr"/>
          <a:lstStyle/>
          <a:p>
            <a:pPr algn="ctr"/>
            <a:r>
              <a:rPr lang="it-IT" b="1" dirty="0" smtClean="0">
                <a:solidFill>
                  <a:schemeClr val="bg1"/>
                </a:solidFill>
              </a:rPr>
              <a:t>RIPOSO</a:t>
            </a:r>
            <a:endParaRPr lang="it-IT" b="1" dirty="0">
              <a:solidFill>
                <a:schemeClr val="bg1"/>
              </a:solidFill>
            </a:endParaRPr>
          </a:p>
        </p:txBody>
      </p:sp>
      <p:sp>
        <p:nvSpPr>
          <p:cNvPr id="31789" name="Line 45"/>
          <p:cNvSpPr>
            <a:spLocks noChangeShapeType="1"/>
          </p:cNvSpPr>
          <p:nvPr/>
        </p:nvSpPr>
        <p:spPr bwMode="auto">
          <a:xfrm>
            <a:off x="8177213" y="10890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90" name="Line 46"/>
          <p:cNvSpPr>
            <a:spLocks noChangeShapeType="1"/>
          </p:cNvSpPr>
          <p:nvPr/>
        </p:nvSpPr>
        <p:spPr bwMode="auto">
          <a:xfrm>
            <a:off x="8177213" y="27432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31791" name="Line 47"/>
          <p:cNvSpPr>
            <a:spLocks noChangeShapeType="1"/>
          </p:cNvSpPr>
          <p:nvPr/>
        </p:nvSpPr>
        <p:spPr bwMode="auto">
          <a:xfrm>
            <a:off x="7991475" y="42545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31792" name="Line 48"/>
          <p:cNvSpPr>
            <a:spLocks noChangeShapeType="1"/>
          </p:cNvSpPr>
          <p:nvPr/>
        </p:nvSpPr>
        <p:spPr bwMode="auto">
          <a:xfrm>
            <a:off x="8501063" y="42545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31793" name="Line 49"/>
          <p:cNvSpPr>
            <a:spLocks noChangeShapeType="1"/>
          </p:cNvSpPr>
          <p:nvPr/>
        </p:nvSpPr>
        <p:spPr bwMode="auto">
          <a:xfrm>
            <a:off x="8024813" y="960438"/>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94" name="Line 50"/>
          <p:cNvSpPr>
            <a:spLocks noChangeShapeType="1"/>
          </p:cNvSpPr>
          <p:nvPr/>
        </p:nvSpPr>
        <p:spPr bwMode="auto">
          <a:xfrm>
            <a:off x="8024813" y="2614613"/>
            <a:ext cx="0" cy="1370012"/>
          </a:xfrm>
          <a:prstGeom prst="line">
            <a:avLst/>
          </a:prstGeom>
          <a:noFill/>
          <a:ln w="57150">
            <a:noFill/>
            <a:round/>
            <a:headEnd type="oval" w="med" len="med"/>
            <a:tailEnd type="oval" w="med" len="med"/>
          </a:ln>
          <a:effectLst/>
        </p:spPr>
        <p:txBody>
          <a:bodyPr wrap="none" anchor="ctr"/>
          <a:lstStyle/>
          <a:p>
            <a:endParaRPr lang="it-IT"/>
          </a:p>
        </p:txBody>
      </p:sp>
      <p:sp>
        <p:nvSpPr>
          <p:cNvPr id="31795" name="Line 51"/>
          <p:cNvSpPr>
            <a:spLocks noChangeShapeType="1"/>
          </p:cNvSpPr>
          <p:nvPr/>
        </p:nvSpPr>
        <p:spPr bwMode="auto">
          <a:xfrm>
            <a:off x="7839075" y="4125913"/>
            <a:ext cx="92075" cy="0"/>
          </a:xfrm>
          <a:prstGeom prst="line">
            <a:avLst/>
          </a:prstGeom>
          <a:noFill/>
          <a:ln w="57150">
            <a:noFill/>
            <a:round/>
            <a:headEnd type="oval" w="med" len="med"/>
            <a:tailEnd type="oval" w="med" len="med"/>
          </a:ln>
          <a:effectLst/>
        </p:spPr>
        <p:txBody>
          <a:bodyPr wrap="none" anchor="ctr"/>
          <a:lstStyle/>
          <a:p>
            <a:endParaRPr lang="it-IT"/>
          </a:p>
        </p:txBody>
      </p:sp>
      <p:grpSp>
        <p:nvGrpSpPr>
          <p:cNvPr id="7" name="Group 52"/>
          <p:cNvGrpSpPr>
            <a:grpSpLocks/>
          </p:cNvGrpSpPr>
          <p:nvPr/>
        </p:nvGrpSpPr>
        <p:grpSpPr bwMode="auto">
          <a:xfrm>
            <a:off x="3290888" y="2667000"/>
            <a:ext cx="304800" cy="1371600"/>
            <a:chOff x="1296" y="1680"/>
            <a:chExt cx="192" cy="864"/>
          </a:xfrm>
        </p:grpSpPr>
        <p:sp>
          <p:nvSpPr>
            <p:cNvPr id="31797" name="Freeform 53"/>
            <p:cNvSpPr>
              <a:spLocks/>
            </p:cNvSpPr>
            <p:nvPr/>
          </p:nvSpPr>
          <p:spPr bwMode="auto">
            <a:xfrm>
              <a:off x="1296"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798" name="Freeform 54"/>
            <p:cNvSpPr>
              <a:spLocks/>
            </p:cNvSpPr>
            <p:nvPr/>
          </p:nvSpPr>
          <p:spPr bwMode="auto">
            <a:xfrm flipH="1">
              <a:off x="1392"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799" name="Line 55"/>
            <p:cNvSpPr>
              <a:spLocks noChangeShapeType="1"/>
            </p:cNvSpPr>
            <p:nvPr/>
          </p:nvSpPr>
          <p:spPr bwMode="auto">
            <a:xfrm flipV="1">
              <a:off x="1392" y="1680"/>
              <a:ext cx="0" cy="816"/>
            </a:xfrm>
            <a:prstGeom prst="line">
              <a:avLst/>
            </a:prstGeom>
            <a:noFill/>
            <a:ln w="38100">
              <a:solidFill>
                <a:schemeClr val="accent2"/>
              </a:solidFill>
              <a:round/>
              <a:headEnd/>
              <a:tailEnd type="triangle" w="med" len="med"/>
            </a:ln>
            <a:effectLst/>
          </p:spPr>
          <p:txBody>
            <a:bodyPr/>
            <a:lstStyle/>
            <a:p>
              <a:endParaRPr lang="it-IT"/>
            </a:p>
          </p:txBody>
        </p:sp>
      </p:grpSp>
      <p:grpSp>
        <p:nvGrpSpPr>
          <p:cNvPr id="8" name="Group 56"/>
          <p:cNvGrpSpPr>
            <a:grpSpLocks/>
          </p:cNvGrpSpPr>
          <p:nvPr/>
        </p:nvGrpSpPr>
        <p:grpSpPr bwMode="auto">
          <a:xfrm rot="1480563">
            <a:off x="5773738" y="2843213"/>
            <a:ext cx="304800" cy="914400"/>
            <a:chOff x="384" y="1824"/>
            <a:chExt cx="192" cy="720"/>
          </a:xfrm>
        </p:grpSpPr>
        <p:sp>
          <p:nvSpPr>
            <p:cNvPr id="31801" name="Freeform 57"/>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802" name="Freeform 58"/>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31803" name="Line 59"/>
          <p:cNvSpPr>
            <a:spLocks noChangeShapeType="1"/>
          </p:cNvSpPr>
          <p:nvPr/>
        </p:nvSpPr>
        <p:spPr bwMode="auto">
          <a:xfrm rot="1480563">
            <a:off x="5788025" y="3113088"/>
            <a:ext cx="14288" cy="838200"/>
          </a:xfrm>
          <a:prstGeom prst="line">
            <a:avLst/>
          </a:prstGeom>
          <a:noFill/>
          <a:ln w="38100">
            <a:solidFill>
              <a:schemeClr val="accent2"/>
            </a:solidFill>
            <a:round/>
            <a:headEnd type="triangle" w="med" len="med"/>
            <a:tailEnd/>
          </a:ln>
          <a:effectLst/>
        </p:spPr>
        <p:txBody>
          <a:bodyPr/>
          <a:lstStyle/>
          <a:p>
            <a:endParaRPr lang="it-IT"/>
          </a:p>
        </p:txBody>
      </p:sp>
      <p:grpSp>
        <p:nvGrpSpPr>
          <p:cNvPr id="9" name="Group 60"/>
          <p:cNvGrpSpPr>
            <a:grpSpLocks/>
          </p:cNvGrpSpPr>
          <p:nvPr/>
        </p:nvGrpSpPr>
        <p:grpSpPr bwMode="auto">
          <a:xfrm>
            <a:off x="609600" y="2971800"/>
            <a:ext cx="304800" cy="990600"/>
            <a:chOff x="384" y="1920"/>
            <a:chExt cx="192" cy="624"/>
          </a:xfrm>
        </p:grpSpPr>
        <p:grpSp>
          <p:nvGrpSpPr>
            <p:cNvPr id="10" name="Group 61"/>
            <p:cNvGrpSpPr>
              <a:grpSpLocks/>
            </p:cNvGrpSpPr>
            <p:nvPr/>
          </p:nvGrpSpPr>
          <p:grpSpPr bwMode="auto">
            <a:xfrm>
              <a:off x="384" y="1968"/>
              <a:ext cx="192" cy="576"/>
              <a:chOff x="384" y="1824"/>
              <a:chExt cx="192" cy="720"/>
            </a:xfrm>
          </p:grpSpPr>
          <p:sp>
            <p:nvSpPr>
              <p:cNvPr id="31806" name="Freeform 62"/>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807" name="Freeform 63"/>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31808" name="Line 64"/>
            <p:cNvSpPr>
              <a:spLocks noChangeShapeType="1"/>
            </p:cNvSpPr>
            <p:nvPr/>
          </p:nvSpPr>
          <p:spPr bwMode="auto">
            <a:xfrm>
              <a:off x="480" y="1920"/>
              <a:ext cx="0" cy="624"/>
            </a:xfrm>
            <a:prstGeom prst="line">
              <a:avLst/>
            </a:prstGeom>
            <a:noFill/>
            <a:ln w="76200">
              <a:solidFill>
                <a:schemeClr val="accent2"/>
              </a:solidFill>
              <a:round/>
              <a:headEnd/>
              <a:tailEnd/>
            </a:ln>
            <a:effectLst/>
          </p:spPr>
          <p:txBody>
            <a:bodyPr/>
            <a:lstStyle/>
            <a:p>
              <a:endParaRPr lang="it-IT"/>
            </a:p>
          </p:txBody>
        </p:sp>
      </p:grpSp>
      <p:sp>
        <p:nvSpPr>
          <p:cNvPr id="31809" name="Text Box 65"/>
          <p:cNvSpPr txBox="1">
            <a:spLocks noChangeArrowheads="1"/>
          </p:cNvSpPr>
          <p:nvPr/>
        </p:nvSpPr>
        <p:spPr bwMode="auto">
          <a:xfrm>
            <a:off x="251520" y="4797152"/>
            <a:ext cx="1371600" cy="646331"/>
          </a:xfrm>
          <a:prstGeom prst="rect">
            <a:avLst/>
          </a:prstGeom>
          <a:solidFill>
            <a:schemeClr val="accent2"/>
          </a:solidFill>
          <a:ln w="9525">
            <a:solidFill>
              <a:schemeClr val="bg1"/>
            </a:solidFill>
            <a:miter lim="800000"/>
            <a:headEnd/>
            <a:tailEnd/>
          </a:ln>
          <a:effectLst/>
        </p:spPr>
        <p:txBody>
          <a:bodyPr>
            <a:spAutoFit/>
          </a:bodyPr>
          <a:lstStyle/>
          <a:p>
            <a:pPr algn="ctr">
              <a:spcBef>
                <a:spcPct val="50000"/>
              </a:spcBef>
            </a:pPr>
            <a:r>
              <a:rPr lang="fr-FR" b="1" dirty="0" smtClean="0">
                <a:solidFill>
                  <a:srgbClr val="FFFF00"/>
                </a:solidFill>
              </a:rPr>
              <a:t>VALVOLE APERTE</a:t>
            </a:r>
            <a:endParaRPr lang="fr-FR" b="1" dirty="0">
              <a:solidFill>
                <a:srgbClr val="FFFF00"/>
              </a:solidFill>
            </a:endParaRPr>
          </a:p>
        </p:txBody>
      </p:sp>
      <p:sp>
        <p:nvSpPr>
          <p:cNvPr id="31810" name="Text Box 66"/>
          <p:cNvSpPr txBox="1">
            <a:spLocks noChangeArrowheads="1"/>
          </p:cNvSpPr>
          <p:nvPr/>
        </p:nvSpPr>
        <p:spPr bwMode="auto">
          <a:xfrm>
            <a:off x="2121024" y="4797152"/>
            <a:ext cx="2162944" cy="1200329"/>
          </a:xfrm>
          <a:prstGeom prst="rect">
            <a:avLst/>
          </a:prstGeom>
          <a:solidFill>
            <a:srgbClr val="FF3300"/>
          </a:solidFill>
          <a:ln w="9525">
            <a:solidFill>
              <a:schemeClr val="bg1"/>
            </a:solidFill>
            <a:miter lim="800000"/>
            <a:headEnd/>
            <a:tailEnd/>
          </a:ln>
          <a:effectLst/>
        </p:spPr>
        <p:txBody>
          <a:bodyPr wrap="square">
            <a:spAutoFit/>
          </a:bodyPr>
          <a:lstStyle/>
          <a:p>
            <a:pPr algn="ctr">
              <a:spcBef>
                <a:spcPct val="50000"/>
              </a:spcBef>
            </a:pPr>
            <a:r>
              <a:rPr lang="fr-FR" b="1" dirty="0" smtClean="0">
                <a:solidFill>
                  <a:srgbClr val="FFFF00"/>
                </a:solidFill>
              </a:rPr>
              <a:t>VALVOLE </a:t>
            </a:r>
          </a:p>
          <a:p>
            <a:pPr algn="ctr">
              <a:spcBef>
                <a:spcPct val="50000"/>
              </a:spcBef>
            </a:pPr>
            <a:r>
              <a:rPr lang="fr-FR" b="1" u="sng" dirty="0" smtClean="0">
                <a:solidFill>
                  <a:srgbClr val="FFFF00"/>
                </a:solidFill>
              </a:rPr>
              <a:t>CHIUSE</a:t>
            </a:r>
          </a:p>
          <a:p>
            <a:pPr algn="ctr">
              <a:spcBef>
                <a:spcPct val="50000"/>
              </a:spcBef>
            </a:pPr>
            <a:r>
              <a:rPr lang="fr-FR" b="1" u="sng" dirty="0" smtClean="0">
                <a:solidFill>
                  <a:srgbClr val="FFFF00"/>
                </a:solidFill>
              </a:rPr>
              <a:t> </a:t>
            </a:r>
            <a:r>
              <a:rPr lang="fr-FR" b="1" dirty="0" smtClean="0">
                <a:solidFill>
                  <a:srgbClr val="FFFF00"/>
                </a:solidFill>
              </a:rPr>
              <a:t>A  MONTE</a:t>
            </a:r>
            <a:endParaRPr lang="fr-FR" b="1" dirty="0">
              <a:solidFill>
                <a:srgbClr val="FFFF00"/>
              </a:solidFill>
            </a:endParaRPr>
          </a:p>
        </p:txBody>
      </p:sp>
      <p:sp>
        <p:nvSpPr>
          <p:cNvPr id="31811" name="Text Box 67"/>
          <p:cNvSpPr txBox="1">
            <a:spLocks noChangeArrowheads="1"/>
          </p:cNvSpPr>
          <p:nvPr/>
        </p:nvSpPr>
        <p:spPr bwMode="auto">
          <a:xfrm>
            <a:off x="5220072" y="4797152"/>
            <a:ext cx="2122512" cy="1200329"/>
          </a:xfrm>
          <a:prstGeom prst="rect">
            <a:avLst/>
          </a:prstGeom>
          <a:solidFill>
            <a:schemeClr val="accent1">
              <a:lumMod val="75000"/>
            </a:schemeClr>
          </a:solidFill>
          <a:ln w="9525">
            <a:solidFill>
              <a:schemeClr val="bg1"/>
            </a:solidFill>
            <a:miter lim="800000"/>
            <a:headEnd/>
            <a:tailEnd/>
          </a:ln>
          <a:effectLst/>
        </p:spPr>
        <p:txBody>
          <a:bodyPr wrap="square">
            <a:spAutoFit/>
          </a:bodyPr>
          <a:lstStyle/>
          <a:p>
            <a:pPr algn="ctr">
              <a:spcBef>
                <a:spcPct val="50000"/>
              </a:spcBef>
            </a:pPr>
            <a:r>
              <a:rPr lang="fr-FR" dirty="0" smtClean="0">
                <a:solidFill>
                  <a:srgbClr val="FFFF00"/>
                </a:solidFill>
                <a:effectLst>
                  <a:outerShdw blurRad="38100" dist="38100" dir="2700000" algn="tl">
                    <a:srgbClr val="C0C0C0"/>
                  </a:outerShdw>
                </a:effectLst>
              </a:rPr>
              <a:t>VALVOLE</a:t>
            </a:r>
          </a:p>
          <a:p>
            <a:pPr algn="ctr">
              <a:spcBef>
                <a:spcPct val="50000"/>
              </a:spcBef>
            </a:pPr>
            <a:r>
              <a:rPr lang="fr-FR" dirty="0" smtClean="0">
                <a:solidFill>
                  <a:srgbClr val="FFFF00"/>
                </a:solidFill>
                <a:effectLst>
                  <a:outerShdw blurRad="38100" dist="38100" dir="2700000" algn="tl">
                    <a:srgbClr val="C0C0C0"/>
                  </a:outerShdw>
                </a:effectLst>
              </a:rPr>
              <a:t> </a:t>
            </a:r>
            <a:r>
              <a:rPr lang="fr-FR" u="sng" dirty="0" smtClean="0">
                <a:solidFill>
                  <a:srgbClr val="FFFF00"/>
                </a:solidFill>
                <a:effectLst>
                  <a:outerShdw blurRad="38100" dist="38100" dir="2700000" algn="tl">
                    <a:srgbClr val="C0C0C0"/>
                  </a:outerShdw>
                </a:effectLst>
              </a:rPr>
              <a:t>CHIUSE</a:t>
            </a:r>
          </a:p>
          <a:p>
            <a:pPr algn="ctr">
              <a:spcBef>
                <a:spcPct val="50000"/>
              </a:spcBef>
            </a:pPr>
            <a:r>
              <a:rPr lang="fr-FR" dirty="0" smtClean="0">
                <a:solidFill>
                  <a:srgbClr val="FFFF00"/>
                </a:solidFill>
                <a:effectLst>
                  <a:outerShdw blurRad="38100" dist="38100" dir="2700000" algn="tl">
                    <a:srgbClr val="C0C0C0"/>
                  </a:outerShdw>
                </a:effectLst>
              </a:rPr>
              <a:t> A VALLE</a:t>
            </a:r>
            <a:endParaRPr lang="fr-FR" dirty="0">
              <a:solidFill>
                <a:srgbClr val="FFFF00"/>
              </a:solidFill>
              <a:effectLst>
                <a:outerShdw blurRad="38100" dist="38100" dir="2700000" algn="tl">
                  <a:srgbClr val="C0C0C0"/>
                </a:outerShdw>
              </a:effectLst>
            </a:endParaRPr>
          </a:p>
        </p:txBody>
      </p:sp>
      <p:sp>
        <p:nvSpPr>
          <p:cNvPr id="31813" name="Line 69"/>
          <p:cNvSpPr>
            <a:spLocks noChangeShapeType="1"/>
          </p:cNvSpPr>
          <p:nvPr/>
        </p:nvSpPr>
        <p:spPr bwMode="auto">
          <a:xfrm flipV="1">
            <a:off x="1691680" y="402704"/>
            <a:ext cx="0" cy="3962400"/>
          </a:xfrm>
          <a:prstGeom prst="line">
            <a:avLst/>
          </a:prstGeom>
          <a:noFill/>
          <a:ln w="76200" cmpd="tri">
            <a:solidFill>
              <a:srgbClr val="FF0000"/>
            </a:solidFill>
            <a:round/>
            <a:headEnd/>
            <a:tailEnd type="triangle" w="med" len="med"/>
          </a:ln>
          <a:effectLst/>
        </p:spPr>
        <p:txBody>
          <a:bodyPr/>
          <a:lstStyle/>
          <a:p>
            <a:endParaRPr lang="it-IT"/>
          </a:p>
        </p:txBody>
      </p:sp>
      <p:sp>
        <p:nvSpPr>
          <p:cNvPr id="31814" name="Line 70"/>
          <p:cNvSpPr>
            <a:spLocks noChangeShapeType="1"/>
          </p:cNvSpPr>
          <p:nvPr/>
        </p:nvSpPr>
        <p:spPr bwMode="auto">
          <a:xfrm flipV="1">
            <a:off x="4572000" y="2831976"/>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31815" name="Line 71"/>
          <p:cNvSpPr>
            <a:spLocks noChangeShapeType="1"/>
          </p:cNvSpPr>
          <p:nvPr/>
        </p:nvSpPr>
        <p:spPr bwMode="auto">
          <a:xfrm flipV="1">
            <a:off x="4572000" y="4005064"/>
            <a:ext cx="0" cy="457200"/>
          </a:xfrm>
          <a:prstGeom prst="line">
            <a:avLst/>
          </a:prstGeom>
          <a:noFill/>
          <a:ln w="38100" cmpd="tri">
            <a:solidFill>
              <a:srgbClr val="FF0000"/>
            </a:solidFill>
            <a:round/>
            <a:headEnd/>
            <a:tailEnd type="triangle" w="med" len="med"/>
          </a:ln>
          <a:effectLst/>
        </p:spPr>
        <p:txBody>
          <a:bodyPr/>
          <a:lstStyle/>
          <a:p>
            <a:endParaRPr lang="it-IT"/>
          </a:p>
        </p:txBody>
      </p:sp>
      <p:sp>
        <p:nvSpPr>
          <p:cNvPr id="31818" name="Line 74"/>
          <p:cNvSpPr>
            <a:spLocks noChangeShapeType="1"/>
          </p:cNvSpPr>
          <p:nvPr/>
        </p:nvSpPr>
        <p:spPr bwMode="auto">
          <a:xfrm>
            <a:off x="2798440" y="2708920"/>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31820" name="Text Box 76"/>
          <p:cNvSpPr txBox="1">
            <a:spLocks noChangeArrowheads="1"/>
          </p:cNvSpPr>
          <p:nvPr/>
        </p:nvSpPr>
        <p:spPr bwMode="auto">
          <a:xfrm>
            <a:off x="1752600" y="228600"/>
            <a:ext cx="1739280" cy="646331"/>
          </a:xfrm>
          <a:prstGeom prst="rect">
            <a:avLst/>
          </a:prstGeom>
          <a:noFill/>
          <a:ln w="9525">
            <a:noFill/>
            <a:miter lim="800000"/>
            <a:headEnd/>
            <a:tailEnd/>
          </a:ln>
          <a:effectLst/>
        </p:spPr>
        <p:txBody>
          <a:bodyPr wrap="square">
            <a:spAutoFit/>
          </a:bodyPr>
          <a:lstStyle/>
          <a:p>
            <a:pPr>
              <a:spcBef>
                <a:spcPct val="50000"/>
              </a:spcBef>
            </a:pPr>
            <a:r>
              <a:rPr lang="fr-FR" sz="1800" b="1" dirty="0" err="1" smtClean="0">
                <a:solidFill>
                  <a:schemeClr val="bg1"/>
                </a:solidFill>
              </a:rPr>
              <a:t>Pressione</a:t>
            </a:r>
            <a:r>
              <a:rPr lang="fr-FR" sz="1800" b="1" dirty="0" smtClean="0">
                <a:solidFill>
                  <a:schemeClr val="bg1"/>
                </a:solidFill>
              </a:rPr>
              <a:t> </a:t>
            </a:r>
            <a:r>
              <a:rPr lang="fr-FR" sz="1800" b="1" dirty="0" err="1" smtClean="0">
                <a:solidFill>
                  <a:schemeClr val="bg1"/>
                </a:solidFill>
              </a:rPr>
              <a:t>idrostatica</a:t>
            </a:r>
            <a:endParaRPr lang="fr-FR" sz="1800" b="1" dirty="0">
              <a:solidFill>
                <a:schemeClr val="bg1"/>
              </a:solidFill>
            </a:endParaRPr>
          </a:p>
        </p:txBody>
      </p:sp>
      <p:sp>
        <p:nvSpPr>
          <p:cNvPr id="31821" name="Line 77"/>
          <p:cNvSpPr>
            <a:spLocks noChangeShapeType="1"/>
          </p:cNvSpPr>
          <p:nvPr/>
        </p:nvSpPr>
        <p:spPr bwMode="auto">
          <a:xfrm flipH="1" flipV="1">
            <a:off x="7596336" y="3306688"/>
            <a:ext cx="23664" cy="914400"/>
          </a:xfrm>
          <a:prstGeom prst="line">
            <a:avLst/>
          </a:prstGeom>
          <a:noFill/>
          <a:ln w="38100" cmpd="tri">
            <a:solidFill>
              <a:srgbClr val="FF0000"/>
            </a:solidFill>
            <a:round/>
            <a:headEnd/>
            <a:tailEnd type="triangle" w="med" len="med"/>
          </a:ln>
          <a:effectLst/>
        </p:spPr>
        <p:txBody>
          <a:bodyPr/>
          <a:lstStyle/>
          <a:p>
            <a:endParaRPr lang="it-IT"/>
          </a:p>
        </p:txBody>
      </p:sp>
      <p:sp>
        <p:nvSpPr>
          <p:cNvPr id="80" name="CasellaDiTesto 79"/>
          <p:cNvSpPr txBox="1"/>
          <p:nvPr/>
        </p:nvSpPr>
        <p:spPr>
          <a:xfrm>
            <a:off x="2123728" y="5949280"/>
            <a:ext cx="5256584" cy="830997"/>
          </a:xfrm>
          <a:prstGeom prst="rect">
            <a:avLst/>
          </a:prstGeom>
          <a:solidFill>
            <a:schemeClr val="accent2">
              <a:lumMod val="75000"/>
            </a:schemeClr>
          </a:solidFill>
          <a:ln>
            <a:solidFill>
              <a:schemeClr val="bg1"/>
            </a:solidFill>
          </a:ln>
        </p:spPr>
        <p:txBody>
          <a:bodyPr wrap="square" rtlCol="0">
            <a:spAutoFit/>
          </a:bodyPr>
          <a:lstStyle/>
          <a:p>
            <a:pPr algn="ctr"/>
            <a:r>
              <a:rPr lang="it-IT" sz="2400" b="1" dirty="0" smtClean="0">
                <a:solidFill>
                  <a:schemeClr val="bg1"/>
                </a:solidFill>
              </a:rPr>
              <a:t>FRAZIONAMENTO DINAMICO DELLA PRESSIONE IDROSTATICA</a:t>
            </a:r>
            <a:endParaRPr lang="it-IT" sz="2400" b="1" dirty="0">
              <a:solidFill>
                <a:schemeClr val="bg1"/>
              </a:solidFill>
            </a:endParaRPr>
          </a:p>
        </p:txBody>
      </p:sp>
      <p:sp>
        <p:nvSpPr>
          <p:cNvPr id="82" name="Line 74"/>
          <p:cNvSpPr>
            <a:spLocks noChangeShapeType="1"/>
          </p:cNvSpPr>
          <p:nvPr/>
        </p:nvSpPr>
        <p:spPr bwMode="auto">
          <a:xfrm>
            <a:off x="2870448" y="1196752"/>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83" name="Line 74"/>
          <p:cNvSpPr>
            <a:spLocks noChangeShapeType="1"/>
          </p:cNvSpPr>
          <p:nvPr/>
        </p:nvSpPr>
        <p:spPr bwMode="auto">
          <a:xfrm>
            <a:off x="2798440" y="3933056"/>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86" name="Line 70"/>
          <p:cNvSpPr>
            <a:spLocks noChangeShapeType="1"/>
          </p:cNvSpPr>
          <p:nvPr/>
        </p:nvSpPr>
        <p:spPr bwMode="auto">
          <a:xfrm flipV="1">
            <a:off x="4572000" y="1484784"/>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87" name="Line 70"/>
          <p:cNvSpPr>
            <a:spLocks noChangeShapeType="1"/>
          </p:cNvSpPr>
          <p:nvPr/>
        </p:nvSpPr>
        <p:spPr bwMode="auto">
          <a:xfrm flipV="1">
            <a:off x="7596336" y="1916832"/>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88" name="Line 70"/>
          <p:cNvSpPr>
            <a:spLocks noChangeShapeType="1"/>
          </p:cNvSpPr>
          <p:nvPr/>
        </p:nvSpPr>
        <p:spPr bwMode="auto">
          <a:xfrm flipV="1">
            <a:off x="7596336" y="620688"/>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91" name="Freccia in su 90"/>
          <p:cNvSpPr/>
          <p:nvPr/>
        </p:nvSpPr>
        <p:spPr>
          <a:xfrm>
            <a:off x="1763688" y="1628800"/>
            <a:ext cx="45719" cy="2736304"/>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Freccia in su 91"/>
          <p:cNvSpPr/>
          <p:nvPr/>
        </p:nvSpPr>
        <p:spPr>
          <a:xfrm>
            <a:off x="1835696" y="2780928"/>
            <a:ext cx="45719" cy="1584176"/>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Freccia in su 92"/>
          <p:cNvSpPr/>
          <p:nvPr/>
        </p:nvSpPr>
        <p:spPr>
          <a:xfrm>
            <a:off x="1907704" y="3645024"/>
            <a:ext cx="45719" cy="720080"/>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Freccia in su 93"/>
          <p:cNvSpPr/>
          <p:nvPr/>
        </p:nvSpPr>
        <p:spPr>
          <a:xfrm>
            <a:off x="1979712" y="3933056"/>
            <a:ext cx="45719" cy="432048"/>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p:cNvSpPr/>
          <p:nvPr/>
        </p:nvSpPr>
        <p:spPr>
          <a:xfrm>
            <a:off x="3131840" y="0"/>
            <a:ext cx="4572000" cy="646331"/>
          </a:xfrm>
          <a:prstGeom prst="rect">
            <a:avLst/>
          </a:prstGeom>
          <a:solidFill>
            <a:srgbClr val="FF0000">
              <a:alpha val="54902"/>
            </a:srgbClr>
          </a:solidFill>
        </p:spPr>
        <p:txBody>
          <a:bodyPr>
            <a:spAutoFit/>
          </a:bodyPr>
          <a:lstStyle/>
          <a:p>
            <a:pPr algn="ctr"/>
            <a:r>
              <a:rPr lang="it-IT" b="1" dirty="0" smtClean="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rPr>
              <a:t>LA POMPA VALVULO-MUSCOLARE</a:t>
            </a:r>
          </a:p>
          <a:p>
            <a:pPr algn="ctr"/>
            <a:r>
              <a:rPr lang="it-IT" b="1" dirty="0" smtClean="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rPr>
              <a:t>(PVM)</a:t>
            </a:r>
            <a:endParaRPr lang="it-IT" b="1" dirty="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endParaRPr>
          </a:p>
        </p:txBody>
      </p:sp>
      <p:cxnSp>
        <p:nvCxnSpPr>
          <p:cNvPr id="98" name="Connettore 2 97"/>
          <p:cNvCxnSpPr/>
          <p:nvPr/>
        </p:nvCxnSpPr>
        <p:spPr>
          <a:xfrm rot="5400000" flipH="1" flipV="1">
            <a:off x="4464782" y="368023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ttore 2 99"/>
          <p:cNvCxnSpPr/>
          <p:nvPr/>
        </p:nvCxnSpPr>
        <p:spPr>
          <a:xfrm rot="5400000" flipH="1" flipV="1">
            <a:off x="4464782" y="2312082"/>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ttore 2 100"/>
          <p:cNvCxnSpPr/>
          <p:nvPr/>
        </p:nvCxnSpPr>
        <p:spPr>
          <a:xfrm rot="5400000" flipH="1" flipV="1">
            <a:off x="7489118" y="1447986"/>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ttore 2 101"/>
          <p:cNvCxnSpPr/>
          <p:nvPr/>
        </p:nvCxnSpPr>
        <p:spPr>
          <a:xfrm rot="5400000" flipH="1" flipV="1">
            <a:off x="7489118" y="2816138"/>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ttore 2 102"/>
          <p:cNvCxnSpPr/>
          <p:nvPr/>
        </p:nvCxnSpPr>
        <p:spPr>
          <a:xfrm rot="5400000" flipH="1" flipV="1">
            <a:off x="7489118" y="404027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88"/>
                                        </p:tgtEl>
                                        <p:attrNameLst>
                                          <p:attrName>style.visibility</p:attrName>
                                        </p:attrNameLst>
                                      </p:cBhvr>
                                      <p:to>
                                        <p:strVal val="visible"/>
                                      </p:to>
                                    </p:set>
                                    <p:animEffect transition="in" filter="fade">
                                      <p:cBhvr>
                                        <p:cTn id="7" dur="2000"/>
                                        <p:tgtEl>
                                          <p:spTgt spid="3178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809"/>
                                        </p:tgtEl>
                                        <p:attrNameLst>
                                          <p:attrName>style.visibility</p:attrName>
                                        </p:attrNameLst>
                                      </p:cBhvr>
                                      <p:to>
                                        <p:strVal val="visible"/>
                                      </p:to>
                                    </p:set>
                                    <p:animEffect transition="in" filter="fade">
                                      <p:cBhvr>
                                        <p:cTn id="11" dur="2000"/>
                                        <p:tgtEl>
                                          <p:spTgt spid="3180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1813"/>
                                        </p:tgtEl>
                                        <p:attrNameLst>
                                          <p:attrName>style.visibility</p:attrName>
                                        </p:attrNameLst>
                                      </p:cBhvr>
                                      <p:to>
                                        <p:strVal val="visible"/>
                                      </p:to>
                                    </p:set>
                                    <p:animEffect transition="in" filter="wipe(down)">
                                      <p:cBhvr>
                                        <p:cTn id="14" dur="2000"/>
                                        <p:tgtEl>
                                          <p:spTgt spid="318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2000"/>
                                        <p:tgtEl>
                                          <p:spTgt spid="9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down)">
                                      <p:cBhvr>
                                        <p:cTn id="20" dur="2000"/>
                                        <p:tgtEl>
                                          <p:spTgt spid="9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2000"/>
                                        <p:tgtEl>
                                          <p:spTgt spid="9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2000"/>
                                        <p:tgtEl>
                                          <p:spTgt spid="94"/>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20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763"/>
                                        </p:tgtEl>
                                        <p:attrNameLst>
                                          <p:attrName>style.visibility</p:attrName>
                                        </p:attrNameLst>
                                      </p:cBhvr>
                                      <p:to>
                                        <p:strVal val="visible"/>
                                      </p:to>
                                    </p:set>
                                    <p:animEffect transition="in" filter="fade">
                                      <p:cBhvr>
                                        <p:cTn id="33" dur="1000"/>
                                        <p:tgtEl>
                                          <p:spTgt spid="31763"/>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31810"/>
                                        </p:tgtEl>
                                        <p:attrNameLst>
                                          <p:attrName>style.visibility</p:attrName>
                                        </p:attrNameLst>
                                      </p:cBhvr>
                                      <p:to>
                                        <p:strVal val="visible"/>
                                      </p:to>
                                    </p:set>
                                    <p:animEffect transition="in" filter="fade">
                                      <p:cBhvr>
                                        <p:cTn id="37" dur="2000"/>
                                        <p:tgtEl>
                                          <p:spTgt spid="318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20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818"/>
                                        </p:tgtEl>
                                        <p:attrNameLst>
                                          <p:attrName>style.visibility</p:attrName>
                                        </p:attrNameLst>
                                      </p:cBhvr>
                                      <p:to>
                                        <p:strVal val="visible"/>
                                      </p:to>
                                    </p:set>
                                    <p:animEffect transition="in" filter="fade">
                                      <p:cBhvr>
                                        <p:cTn id="43" dur="2000"/>
                                        <p:tgtEl>
                                          <p:spTgt spid="318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2000"/>
                                        <p:tgtEl>
                                          <p:spTgt spid="82"/>
                                        </p:tgtEl>
                                      </p:cBhvr>
                                    </p:animEffect>
                                  </p:childTnLst>
                                </p:cTn>
                              </p:par>
                            </p:childTnLst>
                          </p:cTn>
                        </p:par>
                        <p:par>
                          <p:cTn id="47" fill="hold">
                            <p:stCondLst>
                              <p:cond delay="8000"/>
                            </p:stCondLst>
                            <p:childTnLst>
                              <p:par>
                                <p:cTn id="48" presetID="22" presetClass="entr" presetSubtype="4" fill="hold" grpId="0" nodeType="afterEffect">
                                  <p:stCondLst>
                                    <p:cond delay="0"/>
                                  </p:stCondLst>
                                  <p:childTnLst>
                                    <p:set>
                                      <p:cBhvr>
                                        <p:cTn id="49" dur="1" fill="hold">
                                          <p:stCondLst>
                                            <p:cond delay="0"/>
                                          </p:stCondLst>
                                        </p:cTn>
                                        <p:tgtEl>
                                          <p:spTgt spid="31815"/>
                                        </p:tgtEl>
                                        <p:attrNameLst>
                                          <p:attrName>style.visibility</p:attrName>
                                        </p:attrNameLst>
                                      </p:cBhvr>
                                      <p:to>
                                        <p:strVal val="visible"/>
                                      </p:to>
                                    </p:set>
                                    <p:animEffect transition="in" filter="wipe(down)">
                                      <p:cBhvr>
                                        <p:cTn id="50" dur="2000"/>
                                        <p:tgtEl>
                                          <p:spTgt spid="31815"/>
                                        </p:tgtEl>
                                      </p:cBhvr>
                                    </p:animEffect>
                                  </p:childTnLst>
                                </p:cTn>
                              </p:par>
                            </p:childTnLst>
                          </p:cTn>
                        </p:par>
                        <p:par>
                          <p:cTn id="51" fill="hold">
                            <p:stCondLst>
                              <p:cond delay="10000"/>
                            </p:stCondLst>
                            <p:childTnLst>
                              <p:par>
                                <p:cTn id="52" presetID="22" presetClass="entr" presetSubtype="4" fill="hold" grpId="0" nodeType="afterEffect">
                                  <p:stCondLst>
                                    <p:cond delay="0"/>
                                  </p:stCondLst>
                                  <p:childTnLst>
                                    <p:set>
                                      <p:cBhvr>
                                        <p:cTn id="53" dur="1" fill="hold">
                                          <p:stCondLst>
                                            <p:cond delay="0"/>
                                          </p:stCondLst>
                                        </p:cTn>
                                        <p:tgtEl>
                                          <p:spTgt spid="31814"/>
                                        </p:tgtEl>
                                        <p:attrNameLst>
                                          <p:attrName>style.visibility</p:attrName>
                                        </p:attrNameLst>
                                      </p:cBhvr>
                                      <p:to>
                                        <p:strVal val="visible"/>
                                      </p:to>
                                    </p:set>
                                    <p:animEffect transition="in" filter="wipe(down)">
                                      <p:cBhvr>
                                        <p:cTn id="54" dur="2000"/>
                                        <p:tgtEl>
                                          <p:spTgt spid="31814"/>
                                        </p:tgtEl>
                                      </p:cBhvr>
                                    </p:animEffect>
                                  </p:childTnLst>
                                </p:cTn>
                              </p:par>
                              <p:par>
                                <p:cTn id="55" presetID="22" presetClass="entr" presetSubtype="4"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down)">
                                      <p:cBhvr>
                                        <p:cTn id="57" dur="3000"/>
                                        <p:tgtEl>
                                          <p:spTgt spid="98"/>
                                        </p:tgtEl>
                                      </p:cBhvr>
                                    </p:animEffect>
                                  </p:childTnLst>
                                </p:cTn>
                              </p:par>
                            </p:childTnLst>
                          </p:cTn>
                        </p:par>
                        <p:par>
                          <p:cTn id="58" fill="hold">
                            <p:stCondLst>
                              <p:cond delay="13000"/>
                            </p:stCondLst>
                            <p:childTnLst>
                              <p:par>
                                <p:cTn id="59" presetID="22" presetClass="entr" presetSubtype="4"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down)">
                                      <p:cBhvr>
                                        <p:cTn id="61" dur="2000"/>
                                        <p:tgtEl>
                                          <p:spTgt spid="86"/>
                                        </p:tgtEl>
                                      </p:cBhvr>
                                    </p:animEffect>
                                  </p:childTnLst>
                                </p:cTn>
                              </p:par>
                              <p:par>
                                <p:cTn id="62" presetID="22" presetClass="entr" presetSubtype="4"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down)">
                                      <p:cBhvr>
                                        <p:cTn id="64" dur="2000"/>
                                        <p:tgtEl>
                                          <p:spTgt spid="100"/>
                                        </p:tgtEl>
                                      </p:cBhvr>
                                    </p:animEffect>
                                  </p:childTnLst>
                                </p:cTn>
                              </p:par>
                            </p:childTnLst>
                          </p:cTn>
                        </p:par>
                        <p:par>
                          <p:cTn id="65" fill="hold">
                            <p:stCondLst>
                              <p:cond delay="15000"/>
                            </p:stCondLst>
                            <p:childTnLst>
                              <p:par>
                                <p:cTn id="66" presetID="10" presetClass="entr" presetSubtype="0" fill="hold" grpId="0" nodeType="afterEffect">
                                  <p:stCondLst>
                                    <p:cond delay="0"/>
                                  </p:stCondLst>
                                  <p:childTnLst>
                                    <p:set>
                                      <p:cBhvr>
                                        <p:cTn id="67" dur="1" fill="hold">
                                          <p:stCondLst>
                                            <p:cond delay="0"/>
                                          </p:stCondLst>
                                        </p:cTn>
                                        <p:tgtEl>
                                          <p:spTgt spid="31780"/>
                                        </p:tgtEl>
                                        <p:attrNameLst>
                                          <p:attrName>style.visibility</p:attrName>
                                        </p:attrNameLst>
                                      </p:cBhvr>
                                      <p:to>
                                        <p:strVal val="visible"/>
                                      </p:to>
                                    </p:set>
                                    <p:animEffect transition="in" filter="fade">
                                      <p:cBhvr>
                                        <p:cTn id="68" dur="2000"/>
                                        <p:tgtEl>
                                          <p:spTgt spid="31780"/>
                                        </p:tgtEl>
                                      </p:cBhvr>
                                    </p:animEffect>
                                  </p:childTnLst>
                                </p:cTn>
                              </p:par>
                            </p:childTnLst>
                          </p:cTn>
                        </p:par>
                        <p:par>
                          <p:cTn id="69" fill="hold">
                            <p:stCondLst>
                              <p:cond delay="17000"/>
                            </p:stCondLst>
                            <p:childTnLst>
                              <p:par>
                                <p:cTn id="70" presetID="10" presetClass="entr" presetSubtype="0" fill="hold" grpId="0" nodeType="afterEffect">
                                  <p:stCondLst>
                                    <p:cond delay="0"/>
                                  </p:stCondLst>
                                  <p:childTnLst>
                                    <p:set>
                                      <p:cBhvr>
                                        <p:cTn id="71" dur="1" fill="hold">
                                          <p:stCondLst>
                                            <p:cond delay="0"/>
                                          </p:stCondLst>
                                        </p:cTn>
                                        <p:tgtEl>
                                          <p:spTgt spid="31811"/>
                                        </p:tgtEl>
                                        <p:attrNameLst>
                                          <p:attrName>style.visibility</p:attrName>
                                        </p:attrNameLst>
                                      </p:cBhvr>
                                      <p:to>
                                        <p:strVal val="visible"/>
                                      </p:to>
                                    </p:set>
                                    <p:animEffect transition="in" filter="fade">
                                      <p:cBhvr>
                                        <p:cTn id="72" dur="2000"/>
                                        <p:tgtEl>
                                          <p:spTgt spid="3181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1821"/>
                                        </p:tgtEl>
                                        <p:attrNameLst>
                                          <p:attrName>style.visibility</p:attrName>
                                        </p:attrNameLst>
                                      </p:cBhvr>
                                      <p:to>
                                        <p:strVal val="visible"/>
                                      </p:to>
                                    </p:set>
                                    <p:animEffect transition="in" filter="wipe(down)">
                                      <p:cBhvr>
                                        <p:cTn id="75" dur="2000"/>
                                        <p:tgtEl>
                                          <p:spTgt spid="31821"/>
                                        </p:tgtEl>
                                      </p:cBhvr>
                                    </p:animEffect>
                                  </p:childTnLst>
                                </p:cTn>
                              </p:par>
                              <p:par>
                                <p:cTn id="76" presetID="10" presetClass="entr" presetSubtype="0" fill="hold"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2000"/>
                                        <p:tgtEl>
                                          <p:spTgt spid="8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down)">
                                      <p:cBhvr>
                                        <p:cTn id="81" dur="2000"/>
                                        <p:tgtEl>
                                          <p:spTgt spid="8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wipe(down)">
                                      <p:cBhvr>
                                        <p:cTn id="84" dur="2000"/>
                                        <p:tgtEl>
                                          <p:spTgt spid="88"/>
                                        </p:tgtEl>
                                      </p:cBhvr>
                                    </p:animEffect>
                                  </p:childTnLst>
                                </p:cTn>
                              </p:par>
                              <p:par>
                                <p:cTn id="85" presetID="63" presetClass="path" presetSubtype="0" accel="50000" decel="50000" fill="hold" grpId="1" nodeType="withEffect">
                                  <p:stCondLst>
                                    <p:cond delay="0"/>
                                  </p:stCondLst>
                                  <p:childTnLst>
                                    <p:animMotion origin="layout" path="M -4.16667E-6 4.84736E-6 L 0.26928 -0.105 " pathEditMode="relative" rAng="0" ptsTypes="AA">
                                      <p:cBhvr>
                                        <p:cTn id="86" dur="2000" fill="hold"/>
                                        <p:tgtEl>
                                          <p:spTgt spid="83"/>
                                        </p:tgtEl>
                                        <p:attrNameLst>
                                          <p:attrName>ppt_x</p:attrName>
                                          <p:attrName>ppt_y</p:attrName>
                                        </p:attrNameLst>
                                      </p:cBhvr>
                                      <p:rCtr x="135" y="-52"/>
                                    </p:animMotion>
                                  </p:childTnLst>
                                </p:cTn>
                              </p:par>
                              <p:par>
                                <p:cTn id="87" presetID="63" presetClass="path" presetSubtype="0" accel="50000" decel="50000" fill="hold" grpId="1" nodeType="withEffect">
                                  <p:stCondLst>
                                    <p:cond delay="0"/>
                                  </p:stCondLst>
                                  <p:childTnLst>
                                    <p:animMotion origin="layout" path="M 0.00157 -2.6087E-6 L 0.27084 -0.12581 " pathEditMode="relative" rAng="0" ptsTypes="AA">
                                      <p:cBhvr>
                                        <p:cTn id="88" dur="2000" fill="hold"/>
                                        <p:tgtEl>
                                          <p:spTgt spid="82"/>
                                        </p:tgtEl>
                                        <p:attrNameLst>
                                          <p:attrName>ppt_x</p:attrName>
                                          <p:attrName>ppt_y</p:attrName>
                                        </p:attrNameLst>
                                      </p:cBhvr>
                                      <p:rCtr x="135" y="-63"/>
                                    </p:animMotion>
                                  </p:childTnLst>
                                </p:cTn>
                              </p:par>
                              <p:par>
                                <p:cTn id="89" presetID="63" presetClass="path" presetSubtype="0" accel="50000" decel="50000" fill="hold" grpId="1" nodeType="withEffect">
                                  <p:stCondLst>
                                    <p:cond delay="0"/>
                                  </p:stCondLst>
                                  <p:childTnLst>
                                    <p:animMotion origin="layout" path="M 3.33333E-6 3.75723E-6 L 0.27708 -0.12578 " pathEditMode="relative" rAng="0" ptsTypes="AA">
                                      <p:cBhvr>
                                        <p:cTn id="90" dur="2000" fill="hold"/>
                                        <p:tgtEl>
                                          <p:spTgt spid="31818"/>
                                        </p:tgtEl>
                                        <p:attrNameLst>
                                          <p:attrName>ppt_x</p:attrName>
                                          <p:attrName>ppt_y</p:attrName>
                                        </p:attrNameLst>
                                      </p:cBhvr>
                                      <p:rCtr x="139" y="-63"/>
                                    </p:animMotion>
                                  </p:childTnLst>
                                </p:cTn>
                              </p:par>
                              <p:par>
                                <p:cTn id="91" presetID="10" presetClass="exit" presetSubtype="0" fill="hold" nodeType="withEffect">
                                  <p:stCondLst>
                                    <p:cond delay="0"/>
                                  </p:stCondLst>
                                  <p:childTnLst>
                                    <p:animEffect transition="out" filter="fade">
                                      <p:cBhvr>
                                        <p:cTn id="92" dur="2000"/>
                                        <p:tgtEl>
                                          <p:spTgt spid="82"/>
                                        </p:tgtEl>
                                      </p:cBhvr>
                                    </p:animEffect>
                                    <p:set>
                                      <p:cBhvr>
                                        <p:cTn id="93" dur="1" fill="hold">
                                          <p:stCondLst>
                                            <p:cond delay="1999"/>
                                          </p:stCondLst>
                                        </p:cTn>
                                        <p:tgtEl>
                                          <p:spTgt spid="82"/>
                                        </p:tgtEl>
                                        <p:attrNameLst>
                                          <p:attrName>style.visibility</p:attrName>
                                        </p:attrNameLst>
                                      </p:cBhvr>
                                      <p:to>
                                        <p:strVal val="hidden"/>
                                      </p:to>
                                    </p:set>
                                  </p:childTnLst>
                                </p:cTn>
                              </p:par>
                              <p:par>
                                <p:cTn id="94" presetID="22" presetClass="entr" presetSubtype="4" fill="hold" nodeType="with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ipe(down)">
                                      <p:cBhvr>
                                        <p:cTn id="96" dur="2000"/>
                                        <p:tgtEl>
                                          <p:spTgt spid="103"/>
                                        </p:tgtEl>
                                      </p:cBhvr>
                                    </p:animEffect>
                                  </p:childTnLst>
                                </p:cTn>
                              </p:par>
                              <p:par>
                                <p:cTn id="97" presetID="22" presetClass="entr" presetSubtype="4"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wipe(down)">
                                      <p:cBhvr>
                                        <p:cTn id="99" dur="2000"/>
                                        <p:tgtEl>
                                          <p:spTgt spid="102"/>
                                        </p:tgtEl>
                                      </p:cBhvr>
                                    </p:animEffect>
                                  </p:childTnLst>
                                </p:cTn>
                              </p:par>
                              <p:par>
                                <p:cTn id="100" presetID="22" presetClass="entr" presetSubtype="4" fill="hold" nodeType="with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wipe(down)">
                                      <p:cBhvr>
                                        <p:cTn id="102" dur="2000"/>
                                        <p:tgtEl>
                                          <p:spTgt spid="101"/>
                                        </p:tgtEl>
                                      </p:cBhvr>
                                    </p:animEffect>
                                  </p:childTnLst>
                                </p:cTn>
                              </p:par>
                            </p:childTnLst>
                          </p:cTn>
                        </p:par>
                        <p:par>
                          <p:cTn id="103" fill="hold">
                            <p:stCondLst>
                              <p:cond delay="19000"/>
                            </p:stCondLst>
                            <p:childTnLst>
                              <p:par>
                                <p:cTn id="104" presetID="35" presetClass="path" presetSubtype="0" accel="50000" decel="50000" fill="hold" grpId="2" nodeType="afterEffect">
                                  <p:stCondLst>
                                    <p:cond delay="0"/>
                                  </p:stCondLst>
                                  <p:childTnLst>
                                    <p:animMotion origin="layout" path="M 0.27083 -0.12581 L -0.00642 4.42183E-6 " pathEditMode="relative" rAng="0" ptsTypes="AA">
                                      <p:cBhvr>
                                        <p:cTn id="105" dur="2000" fill="hold"/>
                                        <p:tgtEl>
                                          <p:spTgt spid="82"/>
                                        </p:tgtEl>
                                        <p:attrNameLst>
                                          <p:attrName>ppt_x</p:attrName>
                                          <p:attrName>ppt_y</p:attrName>
                                        </p:attrNameLst>
                                      </p:cBhvr>
                                      <p:rCtr x="-139" y="63"/>
                                    </p:animMotion>
                                  </p:childTnLst>
                                </p:cTn>
                              </p:par>
                              <p:par>
                                <p:cTn id="106" presetID="35" presetClass="path" presetSubtype="0" accel="50000" decel="50000" fill="hold" grpId="2" nodeType="withEffect">
                                  <p:stCondLst>
                                    <p:cond delay="0"/>
                                  </p:stCondLst>
                                  <p:childTnLst>
                                    <p:animMotion origin="layout" path="M 0.27709 -0.12581 L 0.00157 -2.09066E-6 " pathEditMode="relative" rAng="0" ptsTypes="AA">
                                      <p:cBhvr>
                                        <p:cTn id="107" dur="2000" fill="hold"/>
                                        <p:tgtEl>
                                          <p:spTgt spid="31818"/>
                                        </p:tgtEl>
                                        <p:attrNameLst>
                                          <p:attrName>ppt_x</p:attrName>
                                          <p:attrName>ppt_y</p:attrName>
                                        </p:attrNameLst>
                                      </p:cBhvr>
                                      <p:rCtr x="-138" y="63"/>
                                    </p:animMotion>
                                  </p:childTnLst>
                                </p:cTn>
                              </p:par>
                              <p:par>
                                <p:cTn id="108" presetID="35" presetClass="path" presetSubtype="0" accel="50000" decel="50000" fill="hold" grpId="2" nodeType="withEffect">
                                  <p:stCondLst>
                                    <p:cond delay="0"/>
                                  </p:stCondLst>
                                  <p:childTnLst>
                                    <p:animMotion origin="layout" path="M 0.26928 -0.10499 L -0.00642 -4.81036E-7 " pathEditMode="relative" rAng="0" ptsTypes="AA">
                                      <p:cBhvr>
                                        <p:cTn id="109" dur="2000" fill="hold"/>
                                        <p:tgtEl>
                                          <p:spTgt spid="83"/>
                                        </p:tgtEl>
                                        <p:attrNameLst>
                                          <p:attrName>ppt_x</p:attrName>
                                          <p:attrName>ppt_y</p:attrName>
                                        </p:attrNameLst>
                                      </p:cBhvr>
                                      <p:rCtr x="-138" y="52"/>
                                    </p:animMotion>
                                  </p:childTnLst>
                                </p:cTn>
                              </p:par>
                            </p:childTnLst>
                          </p:cTn>
                        </p:par>
                        <p:par>
                          <p:cTn id="110" fill="hold">
                            <p:stCondLst>
                              <p:cond delay="21000"/>
                            </p:stCondLst>
                            <p:childTnLst>
                              <p:par>
                                <p:cTn id="111" presetID="56" presetClass="path" presetSubtype="0" accel="50000" decel="50000" fill="hold" grpId="3" nodeType="afterEffect">
                                  <p:stCondLst>
                                    <p:cond delay="0"/>
                                  </p:stCondLst>
                                  <p:childTnLst>
                                    <p:animMotion origin="layout" path="M 0.00156 -2.09066E-6 L 0.28663 -0.12581 " pathEditMode="relative" rAng="0" ptsTypes="AA">
                                      <p:cBhvr>
                                        <p:cTn id="112" dur="2000" fill="hold"/>
                                        <p:tgtEl>
                                          <p:spTgt spid="31818"/>
                                        </p:tgtEl>
                                        <p:attrNameLst>
                                          <p:attrName>ppt_x</p:attrName>
                                          <p:attrName>ppt_y</p:attrName>
                                        </p:attrNameLst>
                                      </p:cBhvr>
                                      <p:rCtr x="143" y="-63"/>
                                    </p:animMotion>
                                  </p:childTnLst>
                                </p:cTn>
                              </p:par>
                              <p:par>
                                <p:cTn id="113" presetID="56" presetClass="path" presetSubtype="0" accel="50000" decel="50000" fill="hold" grpId="3" nodeType="withEffect">
                                  <p:stCondLst>
                                    <p:cond delay="0"/>
                                  </p:stCondLst>
                                  <p:childTnLst>
                                    <p:animMotion origin="layout" path="M -0.00642 4.42183E-6 L 0.26268 -0.12581 " pathEditMode="relative" rAng="0" ptsTypes="AA">
                                      <p:cBhvr>
                                        <p:cTn id="114" dur="2000" fill="hold"/>
                                        <p:tgtEl>
                                          <p:spTgt spid="82"/>
                                        </p:tgtEl>
                                        <p:attrNameLst>
                                          <p:attrName>ppt_x</p:attrName>
                                          <p:attrName>ppt_y</p:attrName>
                                        </p:attrNameLst>
                                      </p:cBhvr>
                                      <p:rCtr x="135" y="-63"/>
                                    </p:animMotion>
                                  </p:childTnLst>
                                </p:cTn>
                              </p:par>
                              <p:par>
                                <p:cTn id="115" presetID="56" presetClass="path" presetSubtype="0" accel="50000" decel="50000" fill="hold" grpId="3" nodeType="withEffect">
                                  <p:stCondLst>
                                    <p:cond delay="0"/>
                                  </p:stCondLst>
                                  <p:childTnLst>
                                    <p:animMotion origin="layout" path="M -0.00643 -4.81036E-7 L 0.25503 -0.10499 " pathEditMode="relative" rAng="0" ptsTypes="AA">
                                      <p:cBhvr>
                                        <p:cTn id="116" dur="2000" fill="hold"/>
                                        <p:tgtEl>
                                          <p:spTgt spid="83"/>
                                        </p:tgtEl>
                                        <p:attrNameLst>
                                          <p:attrName>ppt_x</p:attrName>
                                          <p:attrName>ppt_y</p:attrName>
                                        </p:attrNameLst>
                                      </p:cBhvr>
                                      <p:rCtr x="131" y="-52"/>
                                    </p:animMotion>
                                  </p:childTnLst>
                                </p:cTn>
                              </p:par>
                            </p:childTnLst>
                          </p:cTn>
                        </p:par>
                        <p:par>
                          <p:cTn id="117" fill="hold">
                            <p:stCondLst>
                              <p:cond delay="23000"/>
                            </p:stCondLst>
                            <p:childTnLst>
                              <p:par>
                                <p:cTn id="118" presetID="35" presetClass="path" presetSubtype="0" accel="50000" decel="50000" fill="hold" grpId="4" nodeType="afterEffect">
                                  <p:stCondLst>
                                    <p:cond delay="0"/>
                                  </p:stCondLst>
                                  <p:childTnLst>
                                    <p:animMotion origin="layout" path="M 0.27084 -0.12581 L 0.00608 4.42183E-6 " pathEditMode="relative" rAng="0" ptsTypes="AA">
                                      <p:cBhvr>
                                        <p:cTn id="119" dur="2000" fill="hold"/>
                                        <p:tgtEl>
                                          <p:spTgt spid="82"/>
                                        </p:tgtEl>
                                        <p:attrNameLst>
                                          <p:attrName>ppt_x</p:attrName>
                                          <p:attrName>ppt_y</p:attrName>
                                        </p:attrNameLst>
                                      </p:cBhvr>
                                      <p:rCtr x="-132" y="63"/>
                                    </p:animMotion>
                                  </p:childTnLst>
                                </p:cTn>
                              </p:par>
                              <p:par>
                                <p:cTn id="120" presetID="35" presetClass="path" presetSubtype="0" accel="50000" decel="50000" fill="hold" grpId="4" nodeType="withEffect">
                                  <p:stCondLst>
                                    <p:cond delay="0"/>
                                  </p:stCondLst>
                                  <p:childTnLst>
                                    <p:animMotion origin="layout" path="M 0.27709 -0.12581 L 0.00295 -2.09066E-6 " pathEditMode="relative" rAng="0" ptsTypes="AA">
                                      <p:cBhvr>
                                        <p:cTn id="121" dur="2000" fill="hold"/>
                                        <p:tgtEl>
                                          <p:spTgt spid="31818"/>
                                        </p:tgtEl>
                                        <p:attrNameLst>
                                          <p:attrName>ppt_x</p:attrName>
                                          <p:attrName>ppt_y</p:attrName>
                                        </p:attrNameLst>
                                      </p:cBhvr>
                                      <p:rCtr x="-137" y="63"/>
                                    </p:animMotion>
                                  </p:childTnLst>
                                </p:cTn>
                              </p:par>
                              <p:par>
                                <p:cTn id="122" presetID="35" presetClass="path" presetSubtype="0" accel="50000" decel="50000" fill="hold" grpId="4" nodeType="withEffect">
                                  <p:stCondLst>
                                    <p:cond delay="0"/>
                                  </p:stCondLst>
                                  <p:childTnLst>
                                    <p:animMotion origin="layout" path="M 0.26927 -0.10499 L 0.00938 -4.81036E-7 " pathEditMode="relative" rAng="0" ptsTypes="AA">
                                      <p:cBhvr>
                                        <p:cTn id="123" dur="2000" fill="hold"/>
                                        <p:tgtEl>
                                          <p:spTgt spid="83"/>
                                        </p:tgtEl>
                                        <p:attrNameLst>
                                          <p:attrName>ppt_x</p:attrName>
                                          <p:attrName>ppt_y</p:attrName>
                                        </p:attrNameLst>
                                      </p:cBhvr>
                                      <p:rCtr x="-130" y="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3" grpId="0" animBg="1"/>
      <p:bldP spid="31780" grpId="0" animBg="1"/>
      <p:bldP spid="31788" grpId="0" animBg="1"/>
      <p:bldP spid="31809" grpId="0" animBg="1"/>
      <p:bldP spid="31810" grpId="0" animBg="1"/>
      <p:bldP spid="31811" grpId="0" animBg="1"/>
      <p:bldP spid="31813" grpId="0" animBg="1"/>
      <p:bldP spid="31814" grpId="0" animBg="1"/>
      <p:bldP spid="31815" grpId="0" animBg="1"/>
      <p:bldP spid="31818" grpId="0" animBg="1"/>
      <p:bldP spid="31818" grpId="1" animBg="1"/>
      <p:bldP spid="31818" grpId="2" animBg="1"/>
      <p:bldP spid="31818" grpId="3" animBg="1"/>
      <p:bldP spid="31818" grpId="4" animBg="1"/>
      <p:bldP spid="31821" grpId="0" animBg="1"/>
      <p:bldP spid="82" grpId="0" animBg="1"/>
      <p:bldP spid="82" grpId="1" animBg="1"/>
      <p:bldP spid="82" grpId="2" animBg="1"/>
      <p:bldP spid="82" grpId="3" animBg="1"/>
      <p:bldP spid="82" grpId="4" animBg="1"/>
      <p:bldP spid="83" grpId="0" animBg="1"/>
      <p:bldP spid="83" grpId="1" animBg="1"/>
      <p:bldP spid="83" grpId="2" animBg="1"/>
      <p:bldP spid="83" grpId="3" animBg="1"/>
      <p:bldP spid="83" grpId="4" animBg="1"/>
      <p:bldP spid="86" grpId="0" animBg="1"/>
      <p:bldP spid="87" grpId="0" animBg="1"/>
      <p:bldP spid="88" grpId="0" animBg="1"/>
      <p:bldP spid="91" grpId="0" animBg="1"/>
      <p:bldP spid="92" grpId="0" animBg="1"/>
      <p:bldP spid="93" grpId="0" animBg="1"/>
      <p:bldP spid="94" grpId="0" animBg="1"/>
      <p:bldP spid="8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95650" y="1012825"/>
            <a:ext cx="649288" cy="3165475"/>
            <a:chOff x="3120" y="720"/>
            <a:chExt cx="672" cy="3216"/>
          </a:xfrm>
        </p:grpSpPr>
        <p:sp>
          <p:nvSpPr>
            <p:cNvPr id="31747" name="Line 3"/>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31748" name="Line 4"/>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31749" name="Line 5"/>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50" name="Line 6"/>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51" name="Line 7"/>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52" name="Line 8"/>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3" name="Group 9"/>
          <p:cNvGrpSpPr>
            <a:grpSpLocks/>
          </p:cNvGrpSpPr>
          <p:nvPr/>
        </p:nvGrpSpPr>
        <p:grpSpPr bwMode="auto">
          <a:xfrm>
            <a:off x="3295650" y="1012825"/>
            <a:ext cx="649288" cy="3024188"/>
            <a:chOff x="1296" y="720"/>
            <a:chExt cx="672" cy="3072"/>
          </a:xfrm>
        </p:grpSpPr>
        <p:sp>
          <p:nvSpPr>
            <p:cNvPr id="31754" name="Line 10"/>
            <p:cNvSpPr>
              <a:spLocks noChangeShapeType="1"/>
            </p:cNvSpPr>
            <p:nvPr/>
          </p:nvSpPr>
          <p:spPr bwMode="auto">
            <a:xfrm>
              <a:off x="1488" y="720"/>
              <a:ext cx="384" cy="1632"/>
            </a:xfrm>
            <a:prstGeom prst="line">
              <a:avLst/>
            </a:prstGeom>
            <a:noFill/>
            <a:ln w="28575">
              <a:noFill/>
              <a:round/>
              <a:headEnd type="oval" w="med" len="med"/>
              <a:tailEnd type="oval" w="med" len="med"/>
            </a:ln>
            <a:effectLst/>
          </p:spPr>
          <p:txBody>
            <a:bodyPr wrap="none" anchor="ctr"/>
            <a:lstStyle/>
            <a:p>
              <a:endParaRPr lang="it-IT"/>
            </a:p>
          </p:txBody>
        </p:sp>
        <p:sp>
          <p:nvSpPr>
            <p:cNvPr id="31755" name="Line 11"/>
            <p:cNvSpPr>
              <a:spLocks noChangeShapeType="1"/>
            </p:cNvSpPr>
            <p:nvPr/>
          </p:nvSpPr>
          <p:spPr bwMode="auto">
            <a:xfrm flipH="1">
              <a:off x="1536" y="2352"/>
              <a:ext cx="336" cy="1248"/>
            </a:xfrm>
            <a:prstGeom prst="line">
              <a:avLst/>
            </a:prstGeom>
            <a:noFill/>
            <a:ln w="28575">
              <a:noFill/>
              <a:round/>
              <a:headEnd type="oval" w="med" len="med"/>
              <a:tailEnd type="oval" w="med" len="med"/>
            </a:ln>
            <a:effectLst/>
          </p:spPr>
          <p:txBody>
            <a:bodyPr wrap="none" anchor="ctr"/>
            <a:lstStyle/>
            <a:p>
              <a:endParaRPr lang="it-IT"/>
            </a:p>
          </p:txBody>
        </p:sp>
        <p:grpSp>
          <p:nvGrpSpPr>
            <p:cNvPr id="4" name="Group 12"/>
            <p:cNvGrpSpPr>
              <a:grpSpLocks/>
            </p:cNvGrpSpPr>
            <p:nvPr/>
          </p:nvGrpSpPr>
          <p:grpSpPr bwMode="auto">
            <a:xfrm rot="1036445">
              <a:off x="1296" y="3648"/>
              <a:ext cx="672" cy="144"/>
              <a:chOff x="1344" y="3600"/>
              <a:chExt cx="672" cy="144"/>
            </a:xfrm>
          </p:grpSpPr>
          <p:sp>
            <p:nvSpPr>
              <p:cNvPr id="31757" name="Line 13"/>
              <p:cNvSpPr>
                <a:spLocks noChangeShapeType="1"/>
              </p:cNvSpPr>
              <p:nvPr/>
            </p:nvSpPr>
            <p:spPr bwMode="auto">
              <a:xfrm>
                <a:off x="1344" y="3744"/>
                <a:ext cx="96" cy="0"/>
              </a:xfrm>
              <a:prstGeom prst="line">
                <a:avLst/>
              </a:prstGeom>
              <a:noFill/>
              <a:ln w="28575">
                <a:noFill/>
                <a:round/>
                <a:headEnd type="oval" w="med" len="med"/>
                <a:tailEnd type="oval" w="med" len="med"/>
              </a:ln>
              <a:effectLst/>
            </p:spPr>
            <p:txBody>
              <a:bodyPr wrap="none" anchor="ctr"/>
              <a:lstStyle/>
              <a:p>
                <a:endParaRPr lang="it-IT"/>
              </a:p>
            </p:txBody>
          </p:sp>
          <p:sp>
            <p:nvSpPr>
              <p:cNvPr id="31758" name="Line 14"/>
              <p:cNvSpPr>
                <a:spLocks noChangeShapeType="1"/>
              </p:cNvSpPr>
              <p:nvPr/>
            </p:nvSpPr>
            <p:spPr bwMode="auto">
              <a:xfrm flipV="1">
                <a:off x="1440" y="3600"/>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759" name="Line 15"/>
              <p:cNvSpPr>
                <a:spLocks noChangeShapeType="1"/>
              </p:cNvSpPr>
              <p:nvPr/>
            </p:nvSpPr>
            <p:spPr bwMode="auto">
              <a:xfrm>
                <a:off x="1536" y="3600"/>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1760" name="Line 16"/>
              <p:cNvSpPr>
                <a:spLocks noChangeShapeType="1"/>
              </p:cNvSpPr>
              <p:nvPr/>
            </p:nvSpPr>
            <p:spPr bwMode="auto">
              <a:xfrm>
                <a:off x="1872" y="3744"/>
                <a:ext cx="144" cy="0"/>
              </a:xfrm>
              <a:prstGeom prst="line">
                <a:avLst/>
              </a:prstGeom>
              <a:noFill/>
              <a:ln w="28575">
                <a:noFill/>
                <a:round/>
                <a:headEnd type="oval" w="med" len="med"/>
                <a:tailEnd type="oval" w="med" len="med"/>
              </a:ln>
              <a:effectLst/>
            </p:spPr>
            <p:txBody>
              <a:bodyPr wrap="none" anchor="ctr"/>
              <a:lstStyle/>
              <a:p>
                <a:endParaRPr lang="it-IT"/>
              </a:p>
            </p:txBody>
          </p:sp>
        </p:grpSp>
      </p:grpSp>
      <p:sp>
        <p:nvSpPr>
          <p:cNvPr id="31761" name="Freeform 17"/>
          <p:cNvSpPr>
            <a:spLocks/>
          </p:cNvSpPr>
          <p:nvPr/>
        </p:nvSpPr>
        <p:spPr bwMode="auto">
          <a:xfrm>
            <a:off x="3149600" y="439738"/>
            <a:ext cx="1208088" cy="3757612"/>
          </a:xfrm>
          <a:custGeom>
            <a:avLst/>
            <a:gdLst/>
            <a:ahLst/>
            <a:cxnLst>
              <a:cxn ang="0">
                <a:pos x="178" y="0"/>
              </a:cxn>
              <a:cxn ang="0">
                <a:pos x="9" y="155"/>
              </a:cxn>
              <a:cxn ang="0">
                <a:pos x="128" y="384"/>
              </a:cxn>
              <a:cxn ang="0">
                <a:pos x="222" y="729"/>
              </a:cxn>
              <a:cxn ang="0">
                <a:pos x="441" y="1335"/>
              </a:cxn>
              <a:cxn ang="0">
                <a:pos x="363" y="1611"/>
              </a:cxn>
              <a:cxn ang="0">
                <a:pos x="259" y="2058"/>
              </a:cxn>
              <a:cxn ang="0">
                <a:pos x="169" y="2157"/>
              </a:cxn>
              <a:cxn ang="0">
                <a:pos x="153" y="2223"/>
              </a:cxn>
              <a:cxn ang="0">
                <a:pos x="264" y="2261"/>
              </a:cxn>
              <a:cxn ang="0">
                <a:pos x="301" y="2242"/>
              </a:cxn>
              <a:cxn ang="0">
                <a:pos x="402" y="2309"/>
              </a:cxn>
              <a:cxn ang="0">
                <a:pos x="592" y="2366"/>
              </a:cxn>
              <a:cxn ang="0">
                <a:pos x="592" y="2302"/>
              </a:cxn>
              <a:cxn ang="0">
                <a:pos x="491" y="2252"/>
              </a:cxn>
              <a:cxn ang="0">
                <a:pos x="422" y="2064"/>
              </a:cxn>
              <a:cxn ang="0">
                <a:pos x="621" y="1476"/>
              </a:cxn>
              <a:cxn ang="0">
                <a:pos x="681" y="1388"/>
              </a:cxn>
              <a:cxn ang="0">
                <a:pos x="743" y="1223"/>
              </a:cxn>
              <a:cxn ang="0">
                <a:pos x="738" y="1091"/>
              </a:cxn>
              <a:cxn ang="0">
                <a:pos x="743" y="1101"/>
              </a:cxn>
              <a:cxn ang="0">
                <a:pos x="634" y="363"/>
              </a:cxn>
              <a:cxn ang="0">
                <a:pos x="512" y="21"/>
              </a:cxn>
            </a:cxnLst>
            <a:rect l="0" t="0" r="r" b="b"/>
            <a:pathLst>
              <a:path w="761" h="2367">
                <a:moveTo>
                  <a:pt x="178" y="0"/>
                </a:moveTo>
                <a:cubicBezTo>
                  <a:pt x="151" y="26"/>
                  <a:pt x="17" y="91"/>
                  <a:pt x="9" y="155"/>
                </a:cubicBezTo>
                <a:cubicBezTo>
                  <a:pt x="0" y="219"/>
                  <a:pt x="92" y="288"/>
                  <a:pt x="128" y="384"/>
                </a:cubicBezTo>
                <a:cubicBezTo>
                  <a:pt x="164" y="479"/>
                  <a:pt x="170" y="570"/>
                  <a:pt x="222" y="729"/>
                </a:cubicBezTo>
                <a:cubicBezTo>
                  <a:pt x="274" y="888"/>
                  <a:pt x="418" y="1188"/>
                  <a:pt x="441" y="1335"/>
                </a:cubicBezTo>
                <a:cubicBezTo>
                  <a:pt x="464" y="1482"/>
                  <a:pt x="393" y="1491"/>
                  <a:pt x="363" y="1611"/>
                </a:cubicBezTo>
                <a:cubicBezTo>
                  <a:pt x="332" y="1732"/>
                  <a:pt x="291" y="1967"/>
                  <a:pt x="259" y="2058"/>
                </a:cubicBezTo>
                <a:cubicBezTo>
                  <a:pt x="226" y="2149"/>
                  <a:pt x="186" y="2130"/>
                  <a:pt x="169" y="2157"/>
                </a:cubicBezTo>
                <a:cubicBezTo>
                  <a:pt x="151" y="2184"/>
                  <a:pt x="137" y="2205"/>
                  <a:pt x="153" y="2223"/>
                </a:cubicBezTo>
                <a:cubicBezTo>
                  <a:pt x="169" y="2240"/>
                  <a:pt x="239" y="2258"/>
                  <a:pt x="264" y="2261"/>
                </a:cubicBezTo>
                <a:cubicBezTo>
                  <a:pt x="288" y="2264"/>
                  <a:pt x="278" y="2234"/>
                  <a:pt x="301" y="2242"/>
                </a:cubicBezTo>
                <a:cubicBezTo>
                  <a:pt x="324" y="2250"/>
                  <a:pt x="353" y="2288"/>
                  <a:pt x="402" y="2309"/>
                </a:cubicBezTo>
                <a:cubicBezTo>
                  <a:pt x="451" y="2329"/>
                  <a:pt x="560" y="2367"/>
                  <a:pt x="592" y="2366"/>
                </a:cubicBezTo>
                <a:cubicBezTo>
                  <a:pt x="624" y="2365"/>
                  <a:pt x="608" y="2321"/>
                  <a:pt x="592" y="2302"/>
                </a:cubicBezTo>
                <a:cubicBezTo>
                  <a:pt x="575" y="2283"/>
                  <a:pt x="519" y="2292"/>
                  <a:pt x="491" y="2252"/>
                </a:cubicBezTo>
                <a:cubicBezTo>
                  <a:pt x="462" y="2213"/>
                  <a:pt x="400" y="2193"/>
                  <a:pt x="422" y="2064"/>
                </a:cubicBezTo>
                <a:cubicBezTo>
                  <a:pt x="444" y="1935"/>
                  <a:pt x="578" y="1589"/>
                  <a:pt x="621" y="1476"/>
                </a:cubicBezTo>
                <a:cubicBezTo>
                  <a:pt x="664" y="1363"/>
                  <a:pt x="661" y="1430"/>
                  <a:pt x="681" y="1388"/>
                </a:cubicBezTo>
                <a:cubicBezTo>
                  <a:pt x="701" y="1346"/>
                  <a:pt x="734" y="1273"/>
                  <a:pt x="743" y="1223"/>
                </a:cubicBezTo>
                <a:cubicBezTo>
                  <a:pt x="753" y="1174"/>
                  <a:pt x="738" y="1111"/>
                  <a:pt x="738" y="1091"/>
                </a:cubicBezTo>
                <a:cubicBezTo>
                  <a:pt x="738" y="1070"/>
                  <a:pt x="761" y="1223"/>
                  <a:pt x="743" y="1101"/>
                </a:cubicBezTo>
                <a:cubicBezTo>
                  <a:pt x="726" y="980"/>
                  <a:pt x="673" y="543"/>
                  <a:pt x="634" y="363"/>
                </a:cubicBezTo>
                <a:cubicBezTo>
                  <a:pt x="595" y="183"/>
                  <a:pt x="532" y="78"/>
                  <a:pt x="512"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62" name="Freeform 18"/>
          <p:cNvSpPr>
            <a:spLocks/>
          </p:cNvSpPr>
          <p:nvPr/>
        </p:nvSpPr>
        <p:spPr bwMode="auto">
          <a:xfrm>
            <a:off x="3050927" y="1000125"/>
            <a:ext cx="1089025" cy="3419475"/>
          </a:xfrm>
          <a:custGeom>
            <a:avLst/>
            <a:gdLst/>
            <a:ahLst/>
            <a:cxnLst>
              <a:cxn ang="0">
                <a:pos x="0" y="0"/>
              </a:cxn>
              <a:cxn ang="0">
                <a:pos x="58" y="27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0" y="46"/>
                  <a:pt x="2" y="182"/>
                  <a:pt x="58" y="278"/>
                </a:cubicBezTo>
                <a:cubicBezTo>
                  <a:pt x="114" y="374"/>
                  <a:pt x="274" y="318"/>
                  <a:pt x="336" y="576"/>
                </a:cubicBezTo>
                <a:cubicBezTo>
                  <a:pt x="398" y="83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63" name="Freeform 19"/>
          <p:cNvSpPr>
            <a:spLocks/>
          </p:cNvSpPr>
          <p:nvPr/>
        </p:nvSpPr>
        <p:spPr bwMode="auto">
          <a:xfrm>
            <a:off x="2971800" y="304800"/>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r>
              <a:rPr lang="it-IT" b="1" dirty="0" smtClean="0">
                <a:solidFill>
                  <a:schemeClr val="bg1"/>
                </a:solidFill>
              </a:rPr>
              <a:t>SISTOLE</a:t>
            </a:r>
            <a:endParaRPr lang="it-IT" b="1" dirty="0">
              <a:solidFill>
                <a:schemeClr val="bg1"/>
              </a:solidFill>
            </a:endParaRPr>
          </a:p>
        </p:txBody>
      </p:sp>
      <p:sp>
        <p:nvSpPr>
          <p:cNvPr id="31781" name="Line 37"/>
          <p:cNvSpPr>
            <a:spLocks noChangeShapeType="1"/>
          </p:cNvSpPr>
          <p:nvPr/>
        </p:nvSpPr>
        <p:spPr bwMode="auto">
          <a:xfrm>
            <a:off x="1014413" y="11652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82" name="Line 38"/>
          <p:cNvSpPr>
            <a:spLocks noChangeShapeType="1"/>
          </p:cNvSpPr>
          <p:nvPr/>
        </p:nvSpPr>
        <p:spPr bwMode="auto">
          <a:xfrm>
            <a:off x="1014413" y="28194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31783" name="Line 39"/>
          <p:cNvSpPr>
            <a:spLocks noChangeShapeType="1"/>
          </p:cNvSpPr>
          <p:nvPr/>
        </p:nvSpPr>
        <p:spPr bwMode="auto">
          <a:xfrm>
            <a:off x="828675" y="43307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31784" name="Line 40"/>
          <p:cNvSpPr>
            <a:spLocks noChangeShapeType="1"/>
          </p:cNvSpPr>
          <p:nvPr/>
        </p:nvSpPr>
        <p:spPr bwMode="auto">
          <a:xfrm>
            <a:off x="1338263" y="43307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31785" name="Line 41"/>
          <p:cNvSpPr>
            <a:spLocks noChangeShapeType="1"/>
          </p:cNvSpPr>
          <p:nvPr/>
        </p:nvSpPr>
        <p:spPr bwMode="auto">
          <a:xfrm>
            <a:off x="1014413" y="1165225"/>
            <a:ext cx="0" cy="1654175"/>
          </a:xfrm>
          <a:prstGeom prst="line">
            <a:avLst/>
          </a:prstGeom>
          <a:noFill/>
          <a:ln w="28575">
            <a:solidFill>
              <a:schemeClr val="bg1"/>
            </a:solidFill>
            <a:round/>
            <a:headEnd type="oval" w="med" len="med"/>
            <a:tailEnd type="oval" w="med" len="med"/>
          </a:ln>
          <a:effectLst/>
        </p:spPr>
        <p:txBody>
          <a:bodyPr wrap="none" anchor="ctr"/>
          <a:lstStyle/>
          <a:p>
            <a:endParaRPr lang="it-IT"/>
          </a:p>
        </p:txBody>
      </p:sp>
      <p:sp>
        <p:nvSpPr>
          <p:cNvPr id="31786" name="Freeform 42"/>
          <p:cNvSpPr>
            <a:spLocks/>
          </p:cNvSpPr>
          <p:nvPr/>
        </p:nvSpPr>
        <p:spPr bwMode="auto">
          <a:xfrm>
            <a:off x="511175" y="838200"/>
            <a:ext cx="1089025" cy="3419475"/>
          </a:xfrm>
          <a:custGeom>
            <a:avLst/>
            <a:gdLst/>
            <a:ahLst/>
            <a:cxnLst>
              <a:cxn ang="0">
                <a:pos x="0" y="0"/>
              </a:cxn>
              <a:cxn ang="0">
                <a:pos x="63" y="210"/>
              </a:cxn>
              <a:cxn ang="0">
                <a:pos x="204" y="357"/>
              </a:cxn>
              <a:cxn ang="0">
                <a:pos x="263" y="1131"/>
              </a:cxn>
              <a:cxn ang="0">
                <a:pos x="204" y="1488"/>
              </a:cxn>
              <a:cxn ang="0">
                <a:pos x="245" y="1942"/>
              </a:cxn>
              <a:cxn ang="0">
                <a:pos x="198" y="2075"/>
              </a:cxn>
              <a:cxn ang="0">
                <a:pos x="204" y="2143"/>
              </a:cxn>
              <a:cxn ang="0">
                <a:pos x="321" y="2143"/>
              </a:cxn>
              <a:cxn ang="0">
                <a:pos x="350" y="2113"/>
              </a:cxn>
              <a:cxn ang="0">
                <a:pos x="464" y="2123"/>
              </a:cxn>
              <a:cxn ang="0">
                <a:pos x="642" y="2143"/>
              </a:cxn>
              <a:cxn ang="0">
                <a:pos x="671" y="2083"/>
              </a:cxn>
              <a:cxn ang="0">
                <a:pos x="555" y="2054"/>
              </a:cxn>
              <a:cxn ang="0">
                <a:pos x="409" y="1905"/>
              </a:cxn>
              <a:cxn ang="0">
                <a:pos x="467" y="1250"/>
              </a:cxn>
              <a:cxn ang="0">
                <a:pos x="552" y="1065"/>
              </a:cxn>
              <a:cxn ang="0">
                <a:pos x="578" y="890"/>
              </a:cxn>
              <a:cxn ang="0">
                <a:pos x="613" y="357"/>
              </a:cxn>
              <a:cxn ang="0">
                <a:pos x="582" y="113"/>
              </a:cxn>
            </a:cxnLst>
            <a:rect l="0" t="0" r="r" b="b"/>
            <a:pathLst>
              <a:path w="686" h="2154">
                <a:moveTo>
                  <a:pt x="0" y="0"/>
                </a:moveTo>
                <a:cubicBezTo>
                  <a:pt x="10" y="35"/>
                  <a:pt x="29" y="150"/>
                  <a:pt x="63" y="210"/>
                </a:cubicBezTo>
                <a:cubicBezTo>
                  <a:pt x="97" y="269"/>
                  <a:pt x="171" y="203"/>
                  <a:pt x="204" y="357"/>
                </a:cubicBezTo>
                <a:cubicBezTo>
                  <a:pt x="238" y="511"/>
                  <a:pt x="263" y="942"/>
                  <a:pt x="263" y="1131"/>
                </a:cubicBezTo>
                <a:cubicBezTo>
                  <a:pt x="263" y="1319"/>
                  <a:pt x="207" y="1353"/>
                  <a:pt x="204" y="1488"/>
                </a:cubicBezTo>
                <a:cubicBezTo>
                  <a:pt x="201" y="1623"/>
                  <a:pt x="246" y="1844"/>
                  <a:pt x="245" y="1942"/>
                </a:cubicBezTo>
                <a:cubicBezTo>
                  <a:pt x="244" y="2040"/>
                  <a:pt x="205" y="2042"/>
                  <a:pt x="198" y="2075"/>
                </a:cubicBezTo>
                <a:cubicBezTo>
                  <a:pt x="192" y="2109"/>
                  <a:pt x="184" y="2132"/>
                  <a:pt x="204" y="2143"/>
                </a:cubicBezTo>
                <a:cubicBezTo>
                  <a:pt x="225" y="2154"/>
                  <a:pt x="297" y="2148"/>
                  <a:pt x="321" y="2143"/>
                </a:cubicBezTo>
                <a:cubicBezTo>
                  <a:pt x="345" y="2138"/>
                  <a:pt x="327" y="2116"/>
                  <a:pt x="350" y="2113"/>
                </a:cubicBezTo>
                <a:cubicBezTo>
                  <a:pt x="374" y="2110"/>
                  <a:pt x="415" y="2118"/>
                  <a:pt x="464" y="2123"/>
                </a:cubicBezTo>
                <a:cubicBezTo>
                  <a:pt x="513" y="2128"/>
                  <a:pt x="608" y="2150"/>
                  <a:pt x="642" y="2143"/>
                </a:cubicBezTo>
                <a:cubicBezTo>
                  <a:pt x="677" y="2136"/>
                  <a:pt x="686" y="2098"/>
                  <a:pt x="671" y="2083"/>
                </a:cubicBezTo>
                <a:cubicBezTo>
                  <a:pt x="657" y="2068"/>
                  <a:pt x="598" y="2083"/>
                  <a:pt x="555" y="2054"/>
                </a:cubicBezTo>
                <a:cubicBezTo>
                  <a:pt x="511" y="2024"/>
                  <a:pt x="423" y="2039"/>
                  <a:pt x="409" y="1905"/>
                </a:cubicBezTo>
                <a:cubicBezTo>
                  <a:pt x="394" y="1771"/>
                  <a:pt x="443" y="1390"/>
                  <a:pt x="467" y="1250"/>
                </a:cubicBezTo>
                <a:cubicBezTo>
                  <a:pt x="491" y="1110"/>
                  <a:pt x="534" y="1125"/>
                  <a:pt x="552" y="1065"/>
                </a:cubicBezTo>
                <a:cubicBezTo>
                  <a:pt x="570" y="1005"/>
                  <a:pt x="568" y="1008"/>
                  <a:pt x="578" y="890"/>
                </a:cubicBezTo>
                <a:cubicBezTo>
                  <a:pt x="589" y="772"/>
                  <a:pt x="612" y="486"/>
                  <a:pt x="613" y="357"/>
                </a:cubicBezTo>
                <a:cubicBezTo>
                  <a:pt x="614" y="228"/>
                  <a:pt x="588" y="164"/>
                  <a:pt x="582" y="113"/>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7" name="Freeform 43"/>
          <p:cNvSpPr>
            <a:spLocks/>
          </p:cNvSpPr>
          <p:nvPr/>
        </p:nvSpPr>
        <p:spPr bwMode="auto">
          <a:xfrm>
            <a:off x="304800" y="990600"/>
            <a:ext cx="1089025" cy="3419475"/>
          </a:xfrm>
          <a:custGeom>
            <a:avLst/>
            <a:gdLst/>
            <a:ahLst/>
            <a:cxnLst>
              <a:cxn ang="0">
                <a:pos x="0" y="0"/>
              </a:cxn>
              <a:cxn ang="0">
                <a:pos x="103" y="33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7" y="56"/>
                  <a:pt x="47" y="242"/>
                  <a:pt x="103" y="338"/>
                </a:cubicBezTo>
                <a:cubicBezTo>
                  <a:pt x="159" y="434"/>
                  <a:pt x="281" y="328"/>
                  <a:pt x="336" y="576"/>
                </a:cubicBezTo>
                <a:cubicBezTo>
                  <a:pt x="391" y="82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31788" name="Freeform 44"/>
          <p:cNvSpPr>
            <a:spLocks/>
          </p:cNvSpPr>
          <p:nvPr/>
        </p:nvSpPr>
        <p:spPr bwMode="auto">
          <a:xfrm>
            <a:off x="304800" y="328613"/>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chemeClr val="tx2">
              <a:lumMod val="60000"/>
              <a:lumOff val="40000"/>
            </a:schemeClr>
          </a:solidFill>
          <a:ln w="9525">
            <a:solidFill>
              <a:schemeClr val="tx1"/>
            </a:solidFill>
            <a:round/>
            <a:headEnd/>
            <a:tailEnd/>
          </a:ln>
          <a:effectLst/>
        </p:spPr>
        <p:txBody>
          <a:bodyPr wrap="none" anchor="ctr"/>
          <a:lstStyle/>
          <a:p>
            <a:pPr algn="ctr"/>
            <a:r>
              <a:rPr lang="it-IT" b="1" dirty="0" smtClean="0">
                <a:solidFill>
                  <a:schemeClr val="bg1"/>
                </a:solidFill>
              </a:rPr>
              <a:t>RIPOSO</a:t>
            </a:r>
            <a:endParaRPr lang="it-IT" b="1" dirty="0">
              <a:solidFill>
                <a:schemeClr val="bg1"/>
              </a:solidFill>
            </a:endParaRPr>
          </a:p>
        </p:txBody>
      </p:sp>
      <p:sp>
        <p:nvSpPr>
          <p:cNvPr id="31789" name="Line 45"/>
          <p:cNvSpPr>
            <a:spLocks noChangeShapeType="1"/>
          </p:cNvSpPr>
          <p:nvPr/>
        </p:nvSpPr>
        <p:spPr bwMode="auto">
          <a:xfrm>
            <a:off x="8177213" y="10890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90" name="Line 46"/>
          <p:cNvSpPr>
            <a:spLocks noChangeShapeType="1"/>
          </p:cNvSpPr>
          <p:nvPr/>
        </p:nvSpPr>
        <p:spPr bwMode="auto">
          <a:xfrm>
            <a:off x="8177213" y="27432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31791" name="Line 47"/>
          <p:cNvSpPr>
            <a:spLocks noChangeShapeType="1"/>
          </p:cNvSpPr>
          <p:nvPr/>
        </p:nvSpPr>
        <p:spPr bwMode="auto">
          <a:xfrm>
            <a:off x="7991475" y="42545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31792" name="Line 48"/>
          <p:cNvSpPr>
            <a:spLocks noChangeShapeType="1"/>
          </p:cNvSpPr>
          <p:nvPr/>
        </p:nvSpPr>
        <p:spPr bwMode="auto">
          <a:xfrm>
            <a:off x="8501063" y="42545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31793" name="Line 49"/>
          <p:cNvSpPr>
            <a:spLocks noChangeShapeType="1"/>
          </p:cNvSpPr>
          <p:nvPr/>
        </p:nvSpPr>
        <p:spPr bwMode="auto">
          <a:xfrm>
            <a:off x="8024813" y="960438"/>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31794" name="Line 50"/>
          <p:cNvSpPr>
            <a:spLocks noChangeShapeType="1"/>
          </p:cNvSpPr>
          <p:nvPr/>
        </p:nvSpPr>
        <p:spPr bwMode="auto">
          <a:xfrm>
            <a:off x="8024813" y="2614613"/>
            <a:ext cx="0" cy="1370012"/>
          </a:xfrm>
          <a:prstGeom prst="line">
            <a:avLst/>
          </a:prstGeom>
          <a:noFill/>
          <a:ln w="57150">
            <a:noFill/>
            <a:round/>
            <a:headEnd type="oval" w="med" len="med"/>
            <a:tailEnd type="oval" w="med" len="med"/>
          </a:ln>
          <a:effectLst/>
        </p:spPr>
        <p:txBody>
          <a:bodyPr wrap="none" anchor="ctr"/>
          <a:lstStyle/>
          <a:p>
            <a:endParaRPr lang="it-IT"/>
          </a:p>
        </p:txBody>
      </p:sp>
      <p:sp>
        <p:nvSpPr>
          <p:cNvPr id="31795" name="Line 51"/>
          <p:cNvSpPr>
            <a:spLocks noChangeShapeType="1"/>
          </p:cNvSpPr>
          <p:nvPr/>
        </p:nvSpPr>
        <p:spPr bwMode="auto">
          <a:xfrm>
            <a:off x="7839075" y="4125913"/>
            <a:ext cx="92075" cy="0"/>
          </a:xfrm>
          <a:prstGeom prst="line">
            <a:avLst/>
          </a:prstGeom>
          <a:noFill/>
          <a:ln w="57150">
            <a:noFill/>
            <a:round/>
            <a:headEnd type="oval" w="med" len="med"/>
            <a:tailEnd type="oval" w="med" len="med"/>
          </a:ln>
          <a:effectLst/>
        </p:spPr>
        <p:txBody>
          <a:bodyPr wrap="none" anchor="ctr"/>
          <a:lstStyle/>
          <a:p>
            <a:endParaRPr lang="it-IT"/>
          </a:p>
        </p:txBody>
      </p:sp>
      <p:grpSp>
        <p:nvGrpSpPr>
          <p:cNvPr id="7" name="Group 52"/>
          <p:cNvGrpSpPr>
            <a:grpSpLocks/>
          </p:cNvGrpSpPr>
          <p:nvPr/>
        </p:nvGrpSpPr>
        <p:grpSpPr bwMode="auto">
          <a:xfrm>
            <a:off x="3290888" y="2667000"/>
            <a:ext cx="304800" cy="1371600"/>
            <a:chOff x="1296" y="1680"/>
            <a:chExt cx="192" cy="864"/>
          </a:xfrm>
        </p:grpSpPr>
        <p:sp>
          <p:nvSpPr>
            <p:cNvPr id="31797" name="Freeform 53"/>
            <p:cNvSpPr>
              <a:spLocks/>
            </p:cNvSpPr>
            <p:nvPr/>
          </p:nvSpPr>
          <p:spPr bwMode="auto">
            <a:xfrm>
              <a:off x="1296"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798" name="Freeform 54"/>
            <p:cNvSpPr>
              <a:spLocks/>
            </p:cNvSpPr>
            <p:nvPr/>
          </p:nvSpPr>
          <p:spPr bwMode="auto">
            <a:xfrm flipH="1">
              <a:off x="1392"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799" name="Line 55"/>
            <p:cNvSpPr>
              <a:spLocks noChangeShapeType="1"/>
            </p:cNvSpPr>
            <p:nvPr/>
          </p:nvSpPr>
          <p:spPr bwMode="auto">
            <a:xfrm flipV="1">
              <a:off x="1392" y="1680"/>
              <a:ext cx="0" cy="816"/>
            </a:xfrm>
            <a:prstGeom prst="line">
              <a:avLst/>
            </a:prstGeom>
            <a:noFill/>
            <a:ln w="38100">
              <a:solidFill>
                <a:schemeClr val="accent2"/>
              </a:solidFill>
              <a:round/>
              <a:headEnd/>
              <a:tailEnd type="triangle" w="med" len="med"/>
            </a:ln>
            <a:effectLst/>
          </p:spPr>
          <p:txBody>
            <a:bodyPr/>
            <a:lstStyle/>
            <a:p>
              <a:endParaRPr lang="it-IT"/>
            </a:p>
          </p:txBody>
        </p:sp>
      </p:grpSp>
      <p:grpSp>
        <p:nvGrpSpPr>
          <p:cNvPr id="9" name="Group 60"/>
          <p:cNvGrpSpPr>
            <a:grpSpLocks/>
          </p:cNvGrpSpPr>
          <p:nvPr/>
        </p:nvGrpSpPr>
        <p:grpSpPr bwMode="auto">
          <a:xfrm>
            <a:off x="609600" y="2971800"/>
            <a:ext cx="304800" cy="990600"/>
            <a:chOff x="384" y="1920"/>
            <a:chExt cx="192" cy="624"/>
          </a:xfrm>
        </p:grpSpPr>
        <p:grpSp>
          <p:nvGrpSpPr>
            <p:cNvPr id="10" name="Group 61"/>
            <p:cNvGrpSpPr>
              <a:grpSpLocks/>
            </p:cNvGrpSpPr>
            <p:nvPr/>
          </p:nvGrpSpPr>
          <p:grpSpPr bwMode="auto">
            <a:xfrm>
              <a:off x="384" y="1968"/>
              <a:ext cx="192" cy="576"/>
              <a:chOff x="384" y="1824"/>
              <a:chExt cx="192" cy="720"/>
            </a:xfrm>
          </p:grpSpPr>
          <p:sp>
            <p:nvSpPr>
              <p:cNvPr id="31806" name="Freeform 62"/>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31807" name="Freeform 63"/>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31808" name="Line 64"/>
            <p:cNvSpPr>
              <a:spLocks noChangeShapeType="1"/>
            </p:cNvSpPr>
            <p:nvPr/>
          </p:nvSpPr>
          <p:spPr bwMode="auto">
            <a:xfrm>
              <a:off x="480" y="1920"/>
              <a:ext cx="0" cy="624"/>
            </a:xfrm>
            <a:prstGeom prst="line">
              <a:avLst/>
            </a:prstGeom>
            <a:noFill/>
            <a:ln w="76200">
              <a:solidFill>
                <a:schemeClr val="accent2"/>
              </a:solidFill>
              <a:round/>
              <a:headEnd/>
              <a:tailEnd/>
            </a:ln>
            <a:effectLst/>
          </p:spPr>
          <p:txBody>
            <a:bodyPr/>
            <a:lstStyle/>
            <a:p>
              <a:endParaRPr lang="it-IT"/>
            </a:p>
          </p:txBody>
        </p:sp>
      </p:grpSp>
      <p:sp>
        <p:nvSpPr>
          <p:cNvPr id="31809" name="Text Box 65"/>
          <p:cNvSpPr txBox="1">
            <a:spLocks noChangeArrowheads="1"/>
          </p:cNvSpPr>
          <p:nvPr/>
        </p:nvSpPr>
        <p:spPr bwMode="auto">
          <a:xfrm>
            <a:off x="251520" y="4797152"/>
            <a:ext cx="1371600" cy="646331"/>
          </a:xfrm>
          <a:prstGeom prst="rect">
            <a:avLst/>
          </a:prstGeom>
          <a:solidFill>
            <a:schemeClr val="accent2"/>
          </a:solidFill>
          <a:ln w="9525">
            <a:solidFill>
              <a:schemeClr val="bg1"/>
            </a:solidFill>
            <a:miter lim="800000"/>
            <a:headEnd/>
            <a:tailEnd/>
          </a:ln>
          <a:effectLst/>
        </p:spPr>
        <p:txBody>
          <a:bodyPr>
            <a:spAutoFit/>
          </a:bodyPr>
          <a:lstStyle/>
          <a:p>
            <a:pPr algn="ctr">
              <a:spcBef>
                <a:spcPct val="50000"/>
              </a:spcBef>
            </a:pPr>
            <a:r>
              <a:rPr lang="fr-FR" b="1" dirty="0" smtClean="0">
                <a:solidFill>
                  <a:srgbClr val="FFFF00"/>
                </a:solidFill>
              </a:rPr>
              <a:t>VALVOLE APERTE</a:t>
            </a:r>
            <a:endParaRPr lang="fr-FR" b="1" dirty="0">
              <a:solidFill>
                <a:srgbClr val="FFFF00"/>
              </a:solidFill>
            </a:endParaRPr>
          </a:p>
        </p:txBody>
      </p:sp>
      <p:sp>
        <p:nvSpPr>
          <p:cNvPr id="31810" name="Text Box 66"/>
          <p:cNvSpPr txBox="1">
            <a:spLocks noChangeArrowheads="1"/>
          </p:cNvSpPr>
          <p:nvPr/>
        </p:nvSpPr>
        <p:spPr bwMode="auto">
          <a:xfrm>
            <a:off x="2121024" y="4797152"/>
            <a:ext cx="2162944" cy="1200329"/>
          </a:xfrm>
          <a:prstGeom prst="rect">
            <a:avLst/>
          </a:prstGeom>
          <a:solidFill>
            <a:srgbClr val="FF3300"/>
          </a:solidFill>
          <a:ln w="9525">
            <a:solidFill>
              <a:schemeClr val="bg1"/>
            </a:solidFill>
            <a:miter lim="800000"/>
            <a:headEnd/>
            <a:tailEnd/>
          </a:ln>
          <a:effectLst/>
        </p:spPr>
        <p:txBody>
          <a:bodyPr wrap="square">
            <a:spAutoFit/>
          </a:bodyPr>
          <a:lstStyle/>
          <a:p>
            <a:pPr algn="ctr">
              <a:spcBef>
                <a:spcPct val="50000"/>
              </a:spcBef>
            </a:pPr>
            <a:r>
              <a:rPr lang="fr-FR" b="1" dirty="0" smtClean="0">
                <a:solidFill>
                  <a:srgbClr val="FFFF00"/>
                </a:solidFill>
              </a:rPr>
              <a:t>VALVOLE </a:t>
            </a:r>
          </a:p>
          <a:p>
            <a:pPr algn="ctr">
              <a:spcBef>
                <a:spcPct val="50000"/>
              </a:spcBef>
            </a:pPr>
            <a:r>
              <a:rPr lang="fr-FR" b="1" u="sng" dirty="0" smtClean="0">
                <a:solidFill>
                  <a:srgbClr val="FFFF00"/>
                </a:solidFill>
              </a:rPr>
              <a:t>CHIUSE</a:t>
            </a:r>
          </a:p>
          <a:p>
            <a:pPr algn="ctr">
              <a:spcBef>
                <a:spcPct val="50000"/>
              </a:spcBef>
            </a:pPr>
            <a:r>
              <a:rPr lang="fr-FR" b="1" u="sng" dirty="0" smtClean="0">
                <a:solidFill>
                  <a:srgbClr val="FFFF00"/>
                </a:solidFill>
              </a:rPr>
              <a:t> </a:t>
            </a:r>
            <a:r>
              <a:rPr lang="fr-FR" b="1" dirty="0" smtClean="0">
                <a:solidFill>
                  <a:srgbClr val="FFFF00"/>
                </a:solidFill>
              </a:rPr>
              <a:t>A  MONTE</a:t>
            </a:r>
            <a:endParaRPr lang="fr-FR" b="1" dirty="0">
              <a:solidFill>
                <a:srgbClr val="FFFF00"/>
              </a:solidFill>
            </a:endParaRPr>
          </a:p>
        </p:txBody>
      </p:sp>
      <p:sp>
        <p:nvSpPr>
          <p:cNvPr id="31813" name="Line 69"/>
          <p:cNvSpPr>
            <a:spLocks noChangeShapeType="1"/>
          </p:cNvSpPr>
          <p:nvPr/>
        </p:nvSpPr>
        <p:spPr bwMode="auto">
          <a:xfrm flipV="1">
            <a:off x="1691680" y="402704"/>
            <a:ext cx="0" cy="3962400"/>
          </a:xfrm>
          <a:prstGeom prst="line">
            <a:avLst/>
          </a:prstGeom>
          <a:noFill/>
          <a:ln w="76200" cmpd="tri">
            <a:solidFill>
              <a:srgbClr val="FF0000"/>
            </a:solidFill>
            <a:round/>
            <a:headEnd/>
            <a:tailEnd type="triangle" w="med" len="med"/>
          </a:ln>
          <a:effectLst/>
        </p:spPr>
        <p:txBody>
          <a:bodyPr/>
          <a:lstStyle/>
          <a:p>
            <a:endParaRPr lang="it-IT"/>
          </a:p>
        </p:txBody>
      </p:sp>
      <p:sp>
        <p:nvSpPr>
          <p:cNvPr id="31814" name="Line 70"/>
          <p:cNvSpPr>
            <a:spLocks noChangeShapeType="1"/>
          </p:cNvSpPr>
          <p:nvPr/>
        </p:nvSpPr>
        <p:spPr bwMode="auto">
          <a:xfrm flipV="1">
            <a:off x="4572000" y="2831976"/>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31815" name="Line 71"/>
          <p:cNvSpPr>
            <a:spLocks noChangeShapeType="1"/>
          </p:cNvSpPr>
          <p:nvPr/>
        </p:nvSpPr>
        <p:spPr bwMode="auto">
          <a:xfrm flipV="1">
            <a:off x="4572000" y="3933056"/>
            <a:ext cx="0" cy="457200"/>
          </a:xfrm>
          <a:prstGeom prst="line">
            <a:avLst/>
          </a:prstGeom>
          <a:noFill/>
          <a:ln w="38100" cmpd="tri">
            <a:solidFill>
              <a:srgbClr val="FF0000"/>
            </a:solidFill>
            <a:round/>
            <a:headEnd/>
            <a:tailEnd type="triangle" w="med" len="med"/>
          </a:ln>
          <a:effectLst/>
        </p:spPr>
        <p:txBody>
          <a:bodyPr/>
          <a:lstStyle/>
          <a:p>
            <a:endParaRPr lang="it-IT"/>
          </a:p>
        </p:txBody>
      </p:sp>
      <p:sp>
        <p:nvSpPr>
          <p:cNvPr id="31818" name="Line 74"/>
          <p:cNvSpPr>
            <a:spLocks noChangeShapeType="1"/>
          </p:cNvSpPr>
          <p:nvPr/>
        </p:nvSpPr>
        <p:spPr bwMode="auto">
          <a:xfrm>
            <a:off x="2843808" y="2708920"/>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31820" name="Text Box 76"/>
          <p:cNvSpPr txBox="1">
            <a:spLocks noChangeArrowheads="1"/>
          </p:cNvSpPr>
          <p:nvPr/>
        </p:nvSpPr>
        <p:spPr bwMode="auto">
          <a:xfrm>
            <a:off x="1752600" y="228600"/>
            <a:ext cx="1739280" cy="646331"/>
          </a:xfrm>
          <a:prstGeom prst="rect">
            <a:avLst/>
          </a:prstGeom>
          <a:noFill/>
          <a:ln w="9525">
            <a:noFill/>
            <a:miter lim="800000"/>
            <a:headEnd/>
            <a:tailEnd/>
          </a:ln>
          <a:effectLst/>
        </p:spPr>
        <p:txBody>
          <a:bodyPr wrap="square">
            <a:spAutoFit/>
          </a:bodyPr>
          <a:lstStyle/>
          <a:p>
            <a:pPr>
              <a:spcBef>
                <a:spcPct val="50000"/>
              </a:spcBef>
            </a:pPr>
            <a:r>
              <a:rPr lang="fr-FR" sz="1800" b="1" dirty="0" err="1" smtClean="0">
                <a:solidFill>
                  <a:schemeClr val="bg1"/>
                </a:solidFill>
              </a:rPr>
              <a:t>Pressione</a:t>
            </a:r>
            <a:r>
              <a:rPr lang="fr-FR" sz="1800" b="1" dirty="0" smtClean="0">
                <a:solidFill>
                  <a:schemeClr val="bg1"/>
                </a:solidFill>
              </a:rPr>
              <a:t> </a:t>
            </a:r>
            <a:r>
              <a:rPr lang="fr-FR" sz="1800" b="1" dirty="0" err="1" smtClean="0">
                <a:solidFill>
                  <a:schemeClr val="bg1"/>
                </a:solidFill>
              </a:rPr>
              <a:t>idrostatica</a:t>
            </a:r>
            <a:endParaRPr lang="fr-FR" sz="1800" b="1" dirty="0">
              <a:solidFill>
                <a:schemeClr val="bg1"/>
              </a:solidFill>
            </a:endParaRPr>
          </a:p>
        </p:txBody>
      </p:sp>
      <p:sp>
        <p:nvSpPr>
          <p:cNvPr id="80" name="CasellaDiTesto 79"/>
          <p:cNvSpPr txBox="1"/>
          <p:nvPr/>
        </p:nvSpPr>
        <p:spPr>
          <a:xfrm>
            <a:off x="2123728" y="5949281"/>
            <a:ext cx="2160240" cy="461665"/>
          </a:xfrm>
          <a:prstGeom prst="rect">
            <a:avLst/>
          </a:prstGeom>
          <a:solidFill>
            <a:schemeClr val="accent2">
              <a:lumMod val="75000"/>
            </a:schemeClr>
          </a:solidFill>
          <a:ln>
            <a:solidFill>
              <a:schemeClr val="bg1"/>
            </a:solidFill>
          </a:ln>
        </p:spPr>
        <p:txBody>
          <a:bodyPr wrap="square" rtlCol="0">
            <a:spAutoFit/>
          </a:bodyPr>
          <a:lstStyle/>
          <a:p>
            <a:pPr algn="ctr"/>
            <a:r>
              <a:rPr lang="it-IT" sz="2400" b="1" dirty="0" smtClean="0">
                <a:solidFill>
                  <a:schemeClr val="bg1"/>
                </a:solidFill>
              </a:rPr>
              <a:t>FDPH</a:t>
            </a:r>
            <a:endParaRPr lang="it-IT" sz="2400" b="1" dirty="0">
              <a:solidFill>
                <a:schemeClr val="bg1"/>
              </a:solidFill>
            </a:endParaRPr>
          </a:p>
        </p:txBody>
      </p:sp>
      <p:sp>
        <p:nvSpPr>
          <p:cNvPr id="86" name="Line 70"/>
          <p:cNvSpPr>
            <a:spLocks noChangeShapeType="1"/>
          </p:cNvSpPr>
          <p:nvPr/>
        </p:nvSpPr>
        <p:spPr bwMode="auto">
          <a:xfrm flipV="1">
            <a:off x="4572000" y="1484784"/>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91" name="Freccia in su 90"/>
          <p:cNvSpPr/>
          <p:nvPr/>
        </p:nvSpPr>
        <p:spPr>
          <a:xfrm>
            <a:off x="1763688" y="1628800"/>
            <a:ext cx="45719" cy="2736304"/>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Freccia in su 91"/>
          <p:cNvSpPr/>
          <p:nvPr/>
        </p:nvSpPr>
        <p:spPr>
          <a:xfrm>
            <a:off x="1835696" y="2780928"/>
            <a:ext cx="45719" cy="1584176"/>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Freccia in su 92"/>
          <p:cNvSpPr/>
          <p:nvPr/>
        </p:nvSpPr>
        <p:spPr>
          <a:xfrm>
            <a:off x="1907704" y="3645024"/>
            <a:ext cx="45719" cy="720080"/>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Freccia in su 93"/>
          <p:cNvSpPr/>
          <p:nvPr/>
        </p:nvSpPr>
        <p:spPr>
          <a:xfrm>
            <a:off x="1979712" y="3933056"/>
            <a:ext cx="45719" cy="432048"/>
          </a:xfrm>
          <a:prstGeom prs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p:cNvSpPr/>
          <p:nvPr/>
        </p:nvSpPr>
        <p:spPr>
          <a:xfrm>
            <a:off x="3131840" y="0"/>
            <a:ext cx="4572000" cy="646331"/>
          </a:xfrm>
          <a:prstGeom prst="rect">
            <a:avLst/>
          </a:prstGeom>
          <a:solidFill>
            <a:srgbClr val="FF0000">
              <a:alpha val="54902"/>
            </a:srgbClr>
          </a:solidFill>
        </p:spPr>
        <p:txBody>
          <a:bodyPr>
            <a:spAutoFit/>
          </a:bodyPr>
          <a:lstStyle/>
          <a:p>
            <a:pPr algn="ctr"/>
            <a:r>
              <a:rPr lang="it-IT" b="1" dirty="0" smtClean="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rPr>
              <a:t>LA POMPA VALVULO-MUSCOLARE</a:t>
            </a:r>
          </a:p>
          <a:p>
            <a:pPr algn="ctr"/>
            <a:r>
              <a:rPr lang="it-IT" b="1" dirty="0" smtClean="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rPr>
              <a:t>(PVM)</a:t>
            </a:r>
            <a:endParaRPr lang="it-IT" b="1" dirty="0">
              <a:ln w="24500" cmpd="dbl">
                <a:solidFill>
                  <a:schemeClr val="accent2">
                    <a:shade val="85000"/>
                    <a:satMod val="155000"/>
                  </a:schemeClr>
                </a:solidFill>
                <a:prstDash val="solid"/>
                <a:miter lim="800000"/>
              </a:ln>
              <a:solidFill>
                <a:schemeClr val="bg2"/>
              </a:solidFill>
              <a:effectLst>
                <a:outerShdw blurRad="38100" dist="38100" dir="7020000" algn="tl">
                  <a:srgbClr val="000000">
                    <a:alpha val="35000"/>
                  </a:srgbClr>
                </a:outerShdw>
              </a:effectLst>
            </a:endParaRPr>
          </a:p>
        </p:txBody>
      </p:sp>
      <p:cxnSp>
        <p:nvCxnSpPr>
          <p:cNvPr id="98" name="Connettore 2 97"/>
          <p:cNvCxnSpPr/>
          <p:nvPr/>
        </p:nvCxnSpPr>
        <p:spPr>
          <a:xfrm rot="5400000" flipH="1" flipV="1">
            <a:off x="4464782" y="368023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ttore 2 99"/>
          <p:cNvCxnSpPr/>
          <p:nvPr/>
        </p:nvCxnSpPr>
        <p:spPr>
          <a:xfrm rot="5400000" flipH="1" flipV="1">
            <a:off x="4464782" y="2312082"/>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0" name="Group 20"/>
          <p:cNvGrpSpPr>
            <a:grpSpLocks/>
          </p:cNvGrpSpPr>
          <p:nvPr/>
        </p:nvGrpSpPr>
        <p:grpSpPr bwMode="auto">
          <a:xfrm>
            <a:off x="6302375" y="1012825"/>
            <a:ext cx="649288" cy="3165475"/>
            <a:chOff x="3120" y="720"/>
            <a:chExt cx="672" cy="3216"/>
          </a:xfrm>
        </p:grpSpPr>
        <p:sp>
          <p:nvSpPr>
            <p:cNvPr id="95" name="Line 21"/>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96" name="Line 22"/>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97" name="Line 23"/>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99" name="Line 24"/>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104" name="Line 25"/>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105" name="Line 26"/>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106" name="Group 27"/>
          <p:cNvGrpSpPr>
            <a:grpSpLocks/>
          </p:cNvGrpSpPr>
          <p:nvPr/>
        </p:nvGrpSpPr>
        <p:grpSpPr bwMode="auto">
          <a:xfrm>
            <a:off x="5546725" y="1012825"/>
            <a:ext cx="941388" cy="2995613"/>
            <a:chOff x="304" y="914"/>
            <a:chExt cx="975" cy="3044"/>
          </a:xfrm>
        </p:grpSpPr>
        <p:sp>
          <p:nvSpPr>
            <p:cNvPr id="107" name="Line 28"/>
            <p:cNvSpPr>
              <a:spLocks noChangeShapeType="1"/>
            </p:cNvSpPr>
            <p:nvPr/>
          </p:nvSpPr>
          <p:spPr bwMode="auto">
            <a:xfrm rot="1036476">
              <a:off x="1056" y="914"/>
              <a:ext cx="223" cy="1632"/>
            </a:xfrm>
            <a:prstGeom prst="line">
              <a:avLst/>
            </a:prstGeom>
            <a:noFill/>
            <a:ln w="28575">
              <a:noFill/>
              <a:round/>
              <a:headEnd type="oval" w="med" len="med"/>
              <a:tailEnd type="oval" w="med" len="med"/>
            </a:ln>
            <a:effectLst/>
          </p:spPr>
          <p:txBody>
            <a:bodyPr wrap="none" anchor="ctr"/>
            <a:lstStyle/>
            <a:p>
              <a:endParaRPr lang="it-IT"/>
            </a:p>
          </p:txBody>
        </p:sp>
        <p:sp>
          <p:nvSpPr>
            <p:cNvPr id="108" name="Line 29"/>
            <p:cNvSpPr>
              <a:spLocks noChangeShapeType="1"/>
            </p:cNvSpPr>
            <p:nvPr/>
          </p:nvSpPr>
          <p:spPr bwMode="auto">
            <a:xfrm rot="1036476" flipH="1">
              <a:off x="715" y="2493"/>
              <a:ext cx="130" cy="1254"/>
            </a:xfrm>
            <a:prstGeom prst="line">
              <a:avLst/>
            </a:prstGeom>
            <a:noFill/>
            <a:ln w="28575">
              <a:noFill/>
              <a:round/>
              <a:headEnd type="oval" w="med" len="med"/>
              <a:tailEnd type="oval" w="med" len="med"/>
            </a:ln>
            <a:effectLst/>
          </p:spPr>
          <p:txBody>
            <a:bodyPr wrap="none" anchor="ctr"/>
            <a:lstStyle/>
            <a:p>
              <a:endParaRPr lang="it-IT"/>
            </a:p>
          </p:txBody>
        </p:sp>
        <p:sp>
          <p:nvSpPr>
            <p:cNvPr id="109" name="Line 30"/>
            <p:cNvSpPr>
              <a:spLocks noChangeShapeType="1"/>
            </p:cNvSpPr>
            <p:nvPr/>
          </p:nvSpPr>
          <p:spPr bwMode="auto">
            <a:xfrm rot="1036476">
              <a:off x="304" y="3795"/>
              <a:ext cx="96" cy="0"/>
            </a:xfrm>
            <a:prstGeom prst="line">
              <a:avLst/>
            </a:prstGeom>
            <a:noFill/>
            <a:ln w="28575">
              <a:noFill/>
              <a:round/>
              <a:headEnd type="oval" w="med" len="med"/>
              <a:tailEnd type="oval" w="med" len="med"/>
            </a:ln>
            <a:effectLst/>
          </p:spPr>
          <p:txBody>
            <a:bodyPr wrap="none" anchor="ctr"/>
            <a:lstStyle/>
            <a:p>
              <a:endParaRPr lang="it-IT"/>
            </a:p>
          </p:txBody>
        </p:sp>
        <p:sp>
          <p:nvSpPr>
            <p:cNvPr id="110" name="Line 31"/>
            <p:cNvSpPr>
              <a:spLocks noChangeShapeType="1"/>
            </p:cNvSpPr>
            <p:nvPr/>
          </p:nvSpPr>
          <p:spPr bwMode="auto">
            <a:xfrm rot="1036476" flipV="1">
              <a:off x="417" y="3683"/>
              <a:ext cx="96" cy="144"/>
            </a:xfrm>
            <a:prstGeom prst="line">
              <a:avLst/>
            </a:prstGeom>
            <a:noFill/>
            <a:ln w="28575">
              <a:noFill/>
              <a:round/>
              <a:headEnd type="oval" w="med" len="med"/>
              <a:tailEnd type="oval" w="med" len="med"/>
            </a:ln>
            <a:effectLst/>
          </p:spPr>
          <p:txBody>
            <a:bodyPr wrap="none" anchor="ctr"/>
            <a:lstStyle/>
            <a:p>
              <a:endParaRPr lang="it-IT"/>
            </a:p>
          </p:txBody>
        </p:sp>
        <p:sp>
          <p:nvSpPr>
            <p:cNvPr id="111" name="Line 32"/>
            <p:cNvSpPr>
              <a:spLocks noChangeShapeType="1"/>
            </p:cNvSpPr>
            <p:nvPr/>
          </p:nvSpPr>
          <p:spPr bwMode="auto">
            <a:xfrm rot="1036476">
              <a:off x="503" y="3747"/>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112" name="Line 33"/>
            <p:cNvSpPr>
              <a:spLocks noChangeShapeType="1"/>
            </p:cNvSpPr>
            <p:nvPr/>
          </p:nvSpPr>
          <p:spPr bwMode="auto">
            <a:xfrm rot="1036476" flipV="1">
              <a:off x="815" y="3894"/>
              <a:ext cx="144" cy="64"/>
            </a:xfrm>
            <a:prstGeom prst="line">
              <a:avLst/>
            </a:prstGeom>
            <a:noFill/>
            <a:ln w="28575">
              <a:noFill/>
              <a:round/>
              <a:headEnd type="oval" w="med" len="med"/>
              <a:tailEnd type="oval" w="med" len="med"/>
            </a:ln>
            <a:effectLst/>
          </p:spPr>
          <p:txBody>
            <a:bodyPr wrap="none" anchor="ctr"/>
            <a:lstStyle/>
            <a:p>
              <a:endParaRPr lang="it-IT"/>
            </a:p>
          </p:txBody>
        </p:sp>
      </p:grpSp>
      <p:sp>
        <p:nvSpPr>
          <p:cNvPr id="113" name="Freeform 34"/>
          <p:cNvSpPr>
            <a:spLocks/>
          </p:cNvSpPr>
          <p:nvPr/>
        </p:nvSpPr>
        <p:spPr bwMode="auto">
          <a:xfrm>
            <a:off x="6096000" y="685800"/>
            <a:ext cx="1117600" cy="3557588"/>
          </a:xfrm>
          <a:custGeom>
            <a:avLst/>
            <a:gdLst/>
            <a:ahLst/>
            <a:cxnLst>
              <a:cxn ang="0">
                <a:pos x="18" y="87"/>
              </a:cxn>
              <a:cxn ang="0">
                <a:pos x="43" y="243"/>
              </a:cxn>
              <a:cxn ang="0">
                <a:pos x="21" y="200"/>
              </a:cxn>
              <a:cxn ang="0">
                <a:pos x="27" y="249"/>
              </a:cxn>
              <a:cxn ang="0">
                <a:pos x="183" y="435"/>
              </a:cxn>
              <a:cxn ang="0">
                <a:pos x="281" y="1218"/>
              </a:cxn>
              <a:cxn ang="0">
                <a:pos x="222" y="1575"/>
              </a:cxn>
              <a:cxn ang="0">
                <a:pos x="263" y="2029"/>
              </a:cxn>
              <a:cxn ang="0">
                <a:pos x="216" y="2162"/>
              </a:cxn>
              <a:cxn ang="0">
                <a:pos x="222" y="2230"/>
              </a:cxn>
              <a:cxn ang="0">
                <a:pos x="339" y="2230"/>
              </a:cxn>
              <a:cxn ang="0">
                <a:pos x="368" y="2200"/>
              </a:cxn>
              <a:cxn ang="0">
                <a:pos x="482" y="2210"/>
              </a:cxn>
              <a:cxn ang="0">
                <a:pos x="660" y="2230"/>
              </a:cxn>
              <a:cxn ang="0">
                <a:pos x="689" y="2170"/>
              </a:cxn>
              <a:cxn ang="0">
                <a:pos x="573" y="2141"/>
              </a:cxn>
              <a:cxn ang="0">
                <a:pos x="427" y="1992"/>
              </a:cxn>
              <a:cxn ang="0">
                <a:pos x="485" y="1337"/>
              </a:cxn>
              <a:cxn ang="0">
                <a:pos x="570" y="1152"/>
              </a:cxn>
              <a:cxn ang="0">
                <a:pos x="596" y="977"/>
              </a:cxn>
              <a:cxn ang="0">
                <a:pos x="631" y="444"/>
              </a:cxn>
              <a:cxn ang="0">
                <a:pos x="631" y="295"/>
              </a:cxn>
              <a:cxn ang="0">
                <a:pos x="522" y="0"/>
              </a:cxn>
            </a:cxnLst>
            <a:rect l="0" t="0" r="r" b="b"/>
            <a:pathLst>
              <a:path w="704" h="2241">
                <a:moveTo>
                  <a:pt x="18" y="87"/>
                </a:moveTo>
                <a:cubicBezTo>
                  <a:pt x="22" y="113"/>
                  <a:pt x="42" y="225"/>
                  <a:pt x="43" y="243"/>
                </a:cubicBezTo>
                <a:cubicBezTo>
                  <a:pt x="43" y="262"/>
                  <a:pt x="24" y="200"/>
                  <a:pt x="21" y="200"/>
                </a:cubicBezTo>
                <a:cubicBezTo>
                  <a:pt x="19" y="201"/>
                  <a:pt x="0" y="210"/>
                  <a:pt x="27" y="249"/>
                </a:cubicBezTo>
                <a:cubicBezTo>
                  <a:pt x="54" y="288"/>
                  <a:pt x="141" y="273"/>
                  <a:pt x="183" y="435"/>
                </a:cubicBezTo>
                <a:cubicBezTo>
                  <a:pt x="226" y="597"/>
                  <a:pt x="274" y="1028"/>
                  <a:pt x="281" y="1218"/>
                </a:cubicBezTo>
                <a:cubicBezTo>
                  <a:pt x="287" y="1408"/>
                  <a:pt x="225" y="1440"/>
                  <a:pt x="222" y="1575"/>
                </a:cubicBezTo>
                <a:cubicBezTo>
                  <a:pt x="219" y="1710"/>
                  <a:pt x="264" y="1931"/>
                  <a:pt x="263" y="2029"/>
                </a:cubicBezTo>
                <a:cubicBezTo>
                  <a:pt x="262" y="2127"/>
                  <a:pt x="223" y="2129"/>
                  <a:pt x="216" y="2162"/>
                </a:cubicBezTo>
                <a:cubicBezTo>
                  <a:pt x="209" y="2196"/>
                  <a:pt x="201" y="2219"/>
                  <a:pt x="222" y="2230"/>
                </a:cubicBezTo>
                <a:cubicBezTo>
                  <a:pt x="243" y="2241"/>
                  <a:pt x="315" y="2235"/>
                  <a:pt x="339" y="2230"/>
                </a:cubicBezTo>
                <a:cubicBezTo>
                  <a:pt x="363" y="2225"/>
                  <a:pt x="344" y="2203"/>
                  <a:pt x="368" y="2200"/>
                </a:cubicBezTo>
                <a:cubicBezTo>
                  <a:pt x="392" y="2197"/>
                  <a:pt x="433" y="2205"/>
                  <a:pt x="482" y="2210"/>
                </a:cubicBezTo>
                <a:cubicBezTo>
                  <a:pt x="531" y="2215"/>
                  <a:pt x="626" y="2237"/>
                  <a:pt x="660" y="2230"/>
                </a:cubicBezTo>
                <a:cubicBezTo>
                  <a:pt x="695" y="2223"/>
                  <a:pt x="704" y="2185"/>
                  <a:pt x="689" y="2170"/>
                </a:cubicBezTo>
                <a:cubicBezTo>
                  <a:pt x="675" y="2155"/>
                  <a:pt x="616" y="2170"/>
                  <a:pt x="573" y="2141"/>
                </a:cubicBezTo>
                <a:cubicBezTo>
                  <a:pt x="529" y="2111"/>
                  <a:pt x="441" y="2126"/>
                  <a:pt x="427" y="1992"/>
                </a:cubicBezTo>
                <a:cubicBezTo>
                  <a:pt x="412" y="1858"/>
                  <a:pt x="461" y="1477"/>
                  <a:pt x="485" y="1337"/>
                </a:cubicBezTo>
                <a:cubicBezTo>
                  <a:pt x="509" y="1197"/>
                  <a:pt x="552" y="1212"/>
                  <a:pt x="570" y="1152"/>
                </a:cubicBezTo>
                <a:cubicBezTo>
                  <a:pt x="588" y="1092"/>
                  <a:pt x="586" y="1095"/>
                  <a:pt x="596" y="977"/>
                </a:cubicBezTo>
                <a:cubicBezTo>
                  <a:pt x="607" y="859"/>
                  <a:pt x="626" y="558"/>
                  <a:pt x="631" y="444"/>
                </a:cubicBezTo>
                <a:cubicBezTo>
                  <a:pt x="636" y="331"/>
                  <a:pt x="649" y="369"/>
                  <a:pt x="631" y="295"/>
                </a:cubicBezTo>
                <a:cubicBezTo>
                  <a:pt x="613" y="221"/>
                  <a:pt x="545" y="62"/>
                  <a:pt x="522"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114" name="Freeform 35"/>
          <p:cNvSpPr>
            <a:spLocks/>
          </p:cNvSpPr>
          <p:nvPr/>
        </p:nvSpPr>
        <p:spPr bwMode="auto">
          <a:xfrm>
            <a:off x="5383213" y="762000"/>
            <a:ext cx="1550987" cy="3533775"/>
          </a:xfrm>
          <a:custGeom>
            <a:avLst/>
            <a:gdLst/>
            <a:ahLst/>
            <a:cxnLst>
              <a:cxn ang="0">
                <a:pos x="375" y="0"/>
              </a:cxn>
              <a:cxn ang="0">
                <a:pos x="370" y="249"/>
              </a:cxn>
              <a:cxn ang="0">
                <a:pos x="489" y="473"/>
              </a:cxn>
              <a:cxn ang="0">
                <a:pos x="427" y="1217"/>
              </a:cxn>
              <a:cxn ang="0">
                <a:pos x="250" y="1535"/>
              </a:cxn>
              <a:cxn ang="0">
                <a:pos x="118" y="1951"/>
              </a:cxn>
              <a:cxn ang="0">
                <a:pos x="32" y="2062"/>
              </a:cxn>
              <a:cxn ang="0">
                <a:pos x="16" y="2127"/>
              </a:cxn>
              <a:cxn ang="0">
                <a:pos x="127" y="2166"/>
              </a:cxn>
              <a:cxn ang="0">
                <a:pos x="164" y="2147"/>
              </a:cxn>
              <a:cxn ang="0">
                <a:pos x="265" y="2214"/>
              </a:cxn>
              <a:cxn ang="0">
                <a:pos x="469" y="2221"/>
              </a:cxn>
              <a:cxn ang="0">
                <a:pos x="469" y="2184"/>
              </a:cxn>
              <a:cxn ang="0">
                <a:pos x="354" y="2157"/>
              </a:cxn>
              <a:cxn ang="0">
                <a:pos x="285" y="1969"/>
              </a:cxn>
              <a:cxn ang="0">
                <a:pos x="609" y="1376"/>
              </a:cxn>
              <a:cxn ang="0">
                <a:pos x="719" y="1206"/>
              </a:cxn>
              <a:cxn ang="0">
                <a:pos x="787" y="1015"/>
              </a:cxn>
              <a:cxn ang="0">
                <a:pos x="894" y="327"/>
              </a:cxn>
              <a:cxn ang="0">
                <a:pos x="977" y="88"/>
              </a:cxn>
            </a:cxnLst>
            <a:rect l="0" t="0" r="r" b="b"/>
            <a:pathLst>
              <a:path w="977" h="2226">
                <a:moveTo>
                  <a:pt x="375" y="0"/>
                </a:moveTo>
                <a:cubicBezTo>
                  <a:pt x="375" y="42"/>
                  <a:pt x="351" y="170"/>
                  <a:pt x="370" y="249"/>
                </a:cubicBezTo>
                <a:cubicBezTo>
                  <a:pt x="388" y="328"/>
                  <a:pt x="480" y="312"/>
                  <a:pt x="489" y="473"/>
                </a:cubicBezTo>
                <a:cubicBezTo>
                  <a:pt x="499" y="634"/>
                  <a:pt x="467" y="1040"/>
                  <a:pt x="427" y="1217"/>
                </a:cubicBezTo>
                <a:cubicBezTo>
                  <a:pt x="387" y="1394"/>
                  <a:pt x="302" y="1413"/>
                  <a:pt x="250" y="1535"/>
                </a:cubicBezTo>
                <a:cubicBezTo>
                  <a:pt x="198" y="1658"/>
                  <a:pt x="154" y="1863"/>
                  <a:pt x="118" y="1951"/>
                </a:cubicBezTo>
                <a:cubicBezTo>
                  <a:pt x="81" y="2038"/>
                  <a:pt x="49" y="2032"/>
                  <a:pt x="32" y="2062"/>
                </a:cubicBezTo>
                <a:cubicBezTo>
                  <a:pt x="15" y="2091"/>
                  <a:pt x="0" y="2110"/>
                  <a:pt x="16" y="2127"/>
                </a:cubicBezTo>
                <a:cubicBezTo>
                  <a:pt x="32" y="2145"/>
                  <a:pt x="102" y="2163"/>
                  <a:pt x="127" y="2166"/>
                </a:cubicBezTo>
                <a:cubicBezTo>
                  <a:pt x="151" y="2169"/>
                  <a:pt x="141" y="2139"/>
                  <a:pt x="164" y="2147"/>
                </a:cubicBezTo>
                <a:cubicBezTo>
                  <a:pt x="187" y="2155"/>
                  <a:pt x="214" y="2201"/>
                  <a:pt x="265" y="2214"/>
                </a:cubicBezTo>
                <a:cubicBezTo>
                  <a:pt x="316" y="2226"/>
                  <a:pt x="435" y="2226"/>
                  <a:pt x="469" y="2221"/>
                </a:cubicBezTo>
                <a:cubicBezTo>
                  <a:pt x="503" y="2216"/>
                  <a:pt x="488" y="2194"/>
                  <a:pt x="469" y="2184"/>
                </a:cubicBezTo>
                <a:cubicBezTo>
                  <a:pt x="450" y="2173"/>
                  <a:pt x="385" y="2193"/>
                  <a:pt x="354" y="2157"/>
                </a:cubicBezTo>
                <a:cubicBezTo>
                  <a:pt x="323" y="2121"/>
                  <a:pt x="242" y="2100"/>
                  <a:pt x="285" y="1969"/>
                </a:cubicBezTo>
                <a:cubicBezTo>
                  <a:pt x="327" y="1839"/>
                  <a:pt x="537" y="1503"/>
                  <a:pt x="609" y="1376"/>
                </a:cubicBezTo>
                <a:cubicBezTo>
                  <a:pt x="682" y="1249"/>
                  <a:pt x="689" y="1266"/>
                  <a:pt x="719" y="1206"/>
                </a:cubicBezTo>
                <a:cubicBezTo>
                  <a:pt x="748" y="1146"/>
                  <a:pt x="758" y="1161"/>
                  <a:pt x="787" y="1015"/>
                </a:cubicBezTo>
                <a:cubicBezTo>
                  <a:pt x="816" y="869"/>
                  <a:pt x="862" y="481"/>
                  <a:pt x="894" y="327"/>
                </a:cubicBezTo>
                <a:cubicBezTo>
                  <a:pt x="926" y="173"/>
                  <a:pt x="960" y="138"/>
                  <a:pt x="977" y="8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115" name="Freeform 36"/>
          <p:cNvSpPr>
            <a:spLocks/>
          </p:cNvSpPr>
          <p:nvPr/>
        </p:nvSpPr>
        <p:spPr bwMode="auto">
          <a:xfrm>
            <a:off x="5918200" y="304800"/>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r>
              <a:rPr lang="it-IT" b="1" dirty="0" smtClean="0">
                <a:solidFill>
                  <a:schemeClr val="bg1"/>
                </a:solidFill>
              </a:rPr>
              <a:t>DIASTOLE</a:t>
            </a:r>
            <a:endParaRPr lang="it-IT" b="1" dirty="0">
              <a:solidFill>
                <a:schemeClr val="bg1"/>
              </a:solidFill>
            </a:endParaRPr>
          </a:p>
        </p:txBody>
      </p:sp>
      <p:sp>
        <p:nvSpPr>
          <p:cNvPr id="116" name="Line 45"/>
          <p:cNvSpPr>
            <a:spLocks noChangeShapeType="1"/>
          </p:cNvSpPr>
          <p:nvPr/>
        </p:nvSpPr>
        <p:spPr bwMode="auto">
          <a:xfrm>
            <a:off x="8177213" y="1089025"/>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117" name="Line 46"/>
          <p:cNvSpPr>
            <a:spLocks noChangeShapeType="1"/>
          </p:cNvSpPr>
          <p:nvPr/>
        </p:nvSpPr>
        <p:spPr bwMode="auto">
          <a:xfrm>
            <a:off x="8177213" y="2743200"/>
            <a:ext cx="0" cy="1370013"/>
          </a:xfrm>
          <a:prstGeom prst="line">
            <a:avLst/>
          </a:prstGeom>
          <a:noFill/>
          <a:ln w="57150">
            <a:noFill/>
            <a:round/>
            <a:headEnd type="oval" w="med" len="med"/>
            <a:tailEnd type="oval" w="med" len="med"/>
          </a:ln>
          <a:effectLst/>
        </p:spPr>
        <p:txBody>
          <a:bodyPr wrap="none" anchor="ctr"/>
          <a:lstStyle/>
          <a:p>
            <a:endParaRPr lang="it-IT"/>
          </a:p>
        </p:txBody>
      </p:sp>
      <p:sp>
        <p:nvSpPr>
          <p:cNvPr id="118" name="Line 47"/>
          <p:cNvSpPr>
            <a:spLocks noChangeShapeType="1"/>
          </p:cNvSpPr>
          <p:nvPr/>
        </p:nvSpPr>
        <p:spPr bwMode="auto">
          <a:xfrm>
            <a:off x="7991475" y="4254500"/>
            <a:ext cx="92075" cy="0"/>
          </a:xfrm>
          <a:prstGeom prst="line">
            <a:avLst/>
          </a:prstGeom>
          <a:noFill/>
          <a:ln w="57150">
            <a:noFill/>
            <a:round/>
            <a:headEnd type="oval" w="med" len="med"/>
            <a:tailEnd type="oval" w="med" len="med"/>
          </a:ln>
          <a:effectLst/>
        </p:spPr>
        <p:txBody>
          <a:bodyPr wrap="none" anchor="ctr"/>
          <a:lstStyle/>
          <a:p>
            <a:endParaRPr lang="it-IT"/>
          </a:p>
        </p:txBody>
      </p:sp>
      <p:sp>
        <p:nvSpPr>
          <p:cNvPr id="119" name="Line 48"/>
          <p:cNvSpPr>
            <a:spLocks noChangeShapeType="1"/>
          </p:cNvSpPr>
          <p:nvPr/>
        </p:nvSpPr>
        <p:spPr bwMode="auto">
          <a:xfrm>
            <a:off x="8501063" y="4254500"/>
            <a:ext cx="138112" cy="0"/>
          </a:xfrm>
          <a:prstGeom prst="line">
            <a:avLst/>
          </a:prstGeom>
          <a:noFill/>
          <a:ln w="57150">
            <a:noFill/>
            <a:round/>
            <a:headEnd type="oval" w="med" len="med"/>
            <a:tailEnd type="oval" w="med" len="med"/>
          </a:ln>
          <a:effectLst/>
        </p:spPr>
        <p:txBody>
          <a:bodyPr wrap="none" anchor="ctr"/>
          <a:lstStyle/>
          <a:p>
            <a:endParaRPr lang="it-IT"/>
          </a:p>
        </p:txBody>
      </p:sp>
      <p:sp>
        <p:nvSpPr>
          <p:cNvPr id="120" name="Line 49"/>
          <p:cNvSpPr>
            <a:spLocks noChangeShapeType="1"/>
          </p:cNvSpPr>
          <p:nvPr/>
        </p:nvSpPr>
        <p:spPr bwMode="auto">
          <a:xfrm>
            <a:off x="8024813" y="960438"/>
            <a:ext cx="0" cy="1654175"/>
          </a:xfrm>
          <a:prstGeom prst="line">
            <a:avLst/>
          </a:prstGeom>
          <a:noFill/>
          <a:ln w="57150">
            <a:noFill/>
            <a:round/>
            <a:headEnd type="oval" w="med" len="med"/>
            <a:tailEnd type="oval" w="med" len="med"/>
          </a:ln>
          <a:effectLst/>
        </p:spPr>
        <p:txBody>
          <a:bodyPr wrap="none" anchor="ctr"/>
          <a:lstStyle/>
          <a:p>
            <a:endParaRPr lang="it-IT"/>
          </a:p>
        </p:txBody>
      </p:sp>
      <p:sp>
        <p:nvSpPr>
          <p:cNvPr id="121" name="Line 50"/>
          <p:cNvSpPr>
            <a:spLocks noChangeShapeType="1"/>
          </p:cNvSpPr>
          <p:nvPr/>
        </p:nvSpPr>
        <p:spPr bwMode="auto">
          <a:xfrm>
            <a:off x="8024813" y="2614613"/>
            <a:ext cx="0" cy="1370012"/>
          </a:xfrm>
          <a:prstGeom prst="line">
            <a:avLst/>
          </a:prstGeom>
          <a:noFill/>
          <a:ln w="57150">
            <a:noFill/>
            <a:round/>
            <a:headEnd type="oval" w="med" len="med"/>
            <a:tailEnd type="oval" w="med" len="med"/>
          </a:ln>
          <a:effectLst/>
        </p:spPr>
        <p:txBody>
          <a:bodyPr wrap="none" anchor="ctr"/>
          <a:lstStyle/>
          <a:p>
            <a:endParaRPr lang="it-IT"/>
          </a:p>
        </p:txBody>
      </p:sp>
      <p:sp>
        <p:nvSpPr>
          <p:cNvPr id="122" name="Line 51"/>
          <p:cNvSpPr>
            <a:spLocks noChangeShapeType="1"/>
          </p:cNvSpPr>
          <p:nvPr/>
        </p:nvSpPr>
        <p:spPr bwMode="auto">
          <a:xfrm>
            <a:off x="7839075" y="4125913"/>
            <a:ext cx="92075" cy="0"/>
          </a:xfrm>
          <a:prstGeom prst="line">
            <a:avLst/>
          </a:prstGeom>
          <a:noFill/>
          <a:ln w="57150">
            <a:noFill/>
            <a:round/>
            <a:headEnd type="oval" w="med" len="med"/>
            <a:tailEnd type="oval" w="med" len="med"/>
          </a:ln>
          <a:effectLst/>
        </p:spPr>
        <p:txBody>
          <a:bodyPr wrap="none" anchor="ctr"/>
          <a:lstStyle/>
          <a:p>
            <a:endParaRPr lang="it-IT"/>
          </a:p>
        </p:txBody>
      </p:sp>
      <p:grpSp>
        <p:nvGrpSpPr>
          <p:cNvPr id="123" name="Group 56"/>
          <p:cNvGrpSpPr>
            <a:grpSpLocks/>
          </p:cNvGrpSpPr>
          <p:nvPr/>
        </p:nvGrpSpPr>
        <p:grpSpPr bwMode="auto">
          <a:xfrm rot="1480563">
            <a:off x="5773738" y="2843213"/>
            <a:ext cx="304800" cy="914400"/>
            <a:chOff x="384" y="1824"/>
            <a:chExt cx="192" cy="720"/>
          </a:xfrm>
        </p:grpSpPr>
        <p:sp>
          <p:nvSpPr>
            <p:cNvPr id="124" name="Freeform 57"/>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125" name="Freeform 58"/>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126" name="Line 59"/>
          <p:cNvSpPr>
            <a:spLocks noChangeShapeType="1"/>
          </p:cNvSpPr>
          <p:nvPr/>
        </p:nvSpPr>
        <p:spPr bwMode="auto">
          <a:xfrm rot="1480563">
            <a:off x="5788025" y="3113088"/>
            <a:ext cx="14288" cy="838200"/>
          </a:xfrm>
          <a:prstGeom prst="line">
            <a:avLst/>
          </a:prstGeom>
          <a:noFill/>
          <a:ln w="38100">
            <a:solidFill>
              <a:schemeClr val="accent2"/>
            </a:solidFill>
            <a:round/>
            <a:headEnd type="triangle" w="med" len="med"/>
            <a:tailEnd/>
          </a:ln>
          <a:effectLst/>
        </p:spPr>
        <p:txBody>
          <a:bodyPr/>
          <a:lstStyle/>
          <a:p>
            <a:endParaRPr lang="it-IT"/>
          </a:p>
        </p:txBody>
      </p:sp>
      <p:sp>
        <p:nvSpPr>
          <p:cNvPr id="127" name="Text Box 67"/>
          <p:cNvSpPr txBox="1">
            <a:spLocks noChangeArrowheads="1"/>
          </p:cNvSpPr>
          <p:nvPr/>
        </p:nvSpPr>
        <p:spPr bwMode="auto">
          <a:xfrm>
            <a:off x="4860032" y="4797153"/>
            <a:ext cx="2514600" cy="1200329"/>
          </a:xfrm>
          <a:prstGeom prst="rect">
            <a:avLst/>
          </a:prstGeom>
          <a:solidFill>
            <a:srgbClr val="D60093"/>
          </a:solidFill>
          <a:ln w="9525">
            <a:solidFill>
              <a:schemeClr val="bg1"/>
            </a:solidFill>
            <a:miter lim="800000"/>
            <a:headEnd/>
            <a:tailEnd/>
          </a:ln>
          <a:effectLst/>
        </p:spPr>
        <p:txBody>
          <a:bodyPr wrap="square">
            <a:spAutoFit/>
          </a:bodyPr>
          <a:lstStyle/>
          <a:p>
            <a:pPr algn="ctr">
              <a:spcBef>
                <a:spcPct val="50000"/>
              </a:spcBef>
            </a:pPr>
            <a:r>
              <a:rPr lang="fr-FR" b="1" dirty="0" err="1" smtClean="0">
                <a:solidFill>
                  <a:srgbClr val="FFFF00"/>
                </a:solidFill>
                <a:effectLst>
                  <a:outerShdw blurRad="38100" dist="38100" dir="2700000" algn="tl">
                    <a:srgbClr val="C0C0C0"/>
                  </a:outerShdw>
                </a:effectLst>
              </a:rPr>
              <a:t>Mancata</a:t>
            </a:r>
            <a:r>
              <a:rPr lang="fr-FR" b="1" dirty="0" smtClean="0">
                <a:solidFill>
                  <a:srgbClr val="FFFF00"/>
                </a:solidFill>
                <a:effectLst>
                  <a:outerShdw blurRad="38100" dist="38100" dir="2700000" algn="tl">
                    <a:srgbClr val="C0C0C0"/>
                  </a:outerShdw>
                </a:effectLst>
              </a:rPr>
              <a:t> </a:t>
            </a:r>
            <a:r>
              <a:rPr lang="fr-FR" b="1" dirty="0" err="1" smtClean="0">
                <a:solidFill>
                  <a:srgbClr val="FFFF00"/>
                </a:solidFill>
                <a:effectLst>
                  <a:outerShdw blurRad="38100" dist="38100" dir="2700000" algn="tl">
                    <a:srgbClr val="C0C0C0"/>
                  </a:outerShdw>
                </a:effectLst>
              </a:rPr>
              <a:t>chiusura</a:t>
            </a:r>
            <a:r>
              <a:rPr lang="fr-FR" b="1" dirty="0" smtClean="0">
                <a:solidFill>
                  <a:srgbClr val="FFFF00"/>
                </a:solidFill>
                <a:effectLst>
                  <a:outerShdw blurRad="38100" dist="38100" dir="2700000" algn="tl">
                    <a:srgbClr val="C0C0C0"/>
                  </a:outerShdw>
                </a:effectLst>
              </a:rPr>
              <a:t> </a:t>
            </a:r>
          </a:p>
          <a:p>
            <a:pPr algn="ctr">
              <a:spcBef>
                <a:spcPct val="50000"/>
              </a:spcBef>
            </a:pPr>
            <a:r>
              <a:rPr lang="fr-FR" b="1" dirty="0" smtClean="0">
                <a:solidFill>
                  <a:srgbClr val="FFFF00"/>
                </a:solidFill>
                <a:effectLst>
                  <a:outerShdw blurRad="38100" dist="38100" dir="2700000" algn="tl">
                    <a:srgbClr val="C0C0C0"/>
                  </a:outerShdw>
                </a:effectLst>
              </a:rPr>
              <a:t>delle </a:t>
            </a:r>
            <a:r>
              <a:rPr lang="fr-FR" b="1" dirty="0" err="1" smtClean="0">
                <a:solidFill>
                  <a:srgbClr val="FFFF00"/>
                </a:solidFill>
                <a:effectLst>
                  <a:outerShdw blurRad="38100" dist="38100" dir="2700000" algn="tl">
                    <a:srgbClr val="C0C0C0"/>
                  </a:outerShdw>
                </a:effectLst>
              </a:rPr>
              <a:t>valvole</a:t>
            </a:r>
            <a:r>
              <a:rPr lang="fr-FR" b="1" dirty="0" smtClean="0">
                <a:solidFill>
                  <a:srgbClr val="FFFF00"/>
                </a:solidFill>
                <a:effectLst>
                  <a:outerShdw blurRad="38100" dist="38100" dir="2700000" algn="tl">
                    <a:srgbClr val="C0C0C0"/>
                  </a:outerShdw>
                </a:effectLst>
              </a:rPr>
              <a:t> a valle</a:t>
            </a:r>
          </a:p>
          <a:p>
            <a:pPr algn="ctr">
              <a:spcBef>
                <a:spcPct val="50000"/>
              </a:spcBef>
            </a:pPr>
            <a:r>
              <a:rPr lang="fr-FR" b="1" dirty="0" smtClean="0">
                <a:solidFill>
                  <a:srgbClr val="FFFF00"/>
                </a:solidFill>
                <a:effectLst>
                  <a:outerShdw blurRad="38100" dist="38100" dir="2700000" algn="tl">
                    <a:srgbClr val="C0C0C0"/>
                  </a:outerShdw>
                </a:effectLst>
              </a:rPr>
              <a:t>(</a:t>
            </a:r>
            <a:r>
              <a:rPr lang="fr-FR" b="1" dirty="0" err="1" smtClean="0">
                <a:solidFill>
                  <a:srgbClr val="FFFF00"/>
                </a:solidFill>
                <a:effectLst>
                  <a:outerShdw blurRad="38100" dist="38100" dir="2700000" algn="tl">
                    <a:srgbClr val="C0C0C0"/>
                  </a:outerShdw>
                </a:effectLst>
              </a:rPr>
              <a:t>Vasi</a:t>
            </a:r>
            <a:r>
              <a:rPr lang="fr-FR" b="1" dirty="0" smtClean="0">
                <a:solidFill>
                  <a:srgbClr val="FFFF00"/>
                </a:solidFill>
                <a:effectLst>
                  <a:outerShdw blurRad="38100" dist="38100" dir="2700000" algn="tl">
                    <a:srgbClr val="C0C0C0"/>
                  </a:outerShdw>
                </a:effectLst>
              </a:rPr>
              <a:t> </a:t>
            </a:r>
            <a:r>
              <a:rPr lang="fr-FR" b="1" dirty="0" err="1" smtClean="0">
                <a:solidFill>
                  <a:srgbClr val="FFFF00"/>
                </a:solidFill>
                <a:effectLst>
                  <a:outerShdw blurRad="38100" dist="38100" dir="2700000" algn="tl">
                    <a:srgbClr val="C0C0C0"/>
                  </a:outerShdw>
                </a:effectLst>
              </a:rPr>
              <a:t>comunicanti</a:t>
            </a:r>
            <a:r>
              <a:rPr lang="fr-FR" b="1" dirty="0" smtClean="0">
                <a:solidFill>
                  <a:srgbClr val="FFFF00"/>
                </a:solidFill>
                <a:effectLst>
                  <a:outerShdw blurRad="38100" dist="38100" dir="2700000" algn="tl">
                    <a:srgbClr val="C0C0C0"/>
                  </a:outerShdw>
                </a:effectLst>
              </a:rPr>
              <a:t>)</a:t>
            </a:r>
            <a:endParaRPr lang="fr-FR" b="1" dirty="0">
              <a:solidFill>
                <a:srgbClr val="FFFF00"/>
              </a:solidFill>
              <a:effectLst>
                <a:outerShdw blurRad="38100" dist="38100" dir="2700000" algn="tl">
                  <a:srgbClr val="C0C0C0"/>
                </a:outerShdw>
              </a:effectLst>
            </a:endParaRPr>
          </a:p>
        </p:txBody>
      </p:sp>
      <p:sp>
        <p:nvSpPr>
          <p:cNvPr id="129" name="Freeform 78"/>
          <p:cNvSpPr>
            <a:spLocks/>
          </p:cNvSpPr>
          <p:nvPr/>
        </p:nvSpPr>
        <p:spPr bwMode="auto">
          <a:xfrm>
            <a:off x="5715000" y="1181100"/>
            <a:ext cx="939800" cy="2781300"/>
          </a:xfrm>
          <a:custGeom>
            <a:avLst/>
            <a:gdLst/>
            <a:ahLst/>
            <a:cxnLst>
              <a:cxn ang="0">
                <a:pos x="192" y="1176"/>
              </a:cxn>
              <a:cxn ang="0">
                <a:pos x="480" y="168"/>
              </a:cxn>
              <a:cxn ang="0">
                <a:pos x="576" y="168"/>
              </a:cxn>
              <a:cxn ang="0">
                <a:pos x="576" y="456"/>
              </a:cxn>
              <a:cxn ang="0">
                <a:pos x="480" y="888"/>
              </a:cxn>
              <a:cxn ang="0">
                <a:pos x="192" y="1464"/>
              </a:cxn>
              <a:cxn ang="0">
                <a:pos x="0" y="1752"/>
              </a:cxn>
            </a:cxnLst>
            <a:rect l="0" t="0" r="r" b="b"/>
            <a:pathLst>
              <a:path w="592" h="1752">
                <a:moveTo>
                  <a:pt x="192" y="1176"/>
                </a:moveTo>
                <a:cubicBezTo>
                  <a:pt x="304" y="756"/>
                  <a:pt x="416" y="336"/>
                  <a:pt x="480" y="168"/>
                </a:cubicBezTo>
                <a:cubicBezTo>
                  <a:pt x="544" y="0"/>
                  <a:pt x="560" y="120"/>
                  <a:pt x="576" y="168"/>
                </a:cubicBezTo>
                <a:cubicBezTo>
                  <a:pt x="592" y="216"/>
                  <a:pt x="592" y="336"/>
                  <a:pt x="576" y="456"/>
                </a:cubicBezTo>
                <a:cubicBezTo>
                  <a:pt x="560" y="576"/>
                  <a:pt x="544" y="720"/>
                  <a:pt x="480" y="888"/>
                </a:cubicBezTo>
                <a:cubicBezTo>
                  <a:pt x="416" y="1056"/>
                  <a:pt x="272" y="1320"/>
                  <a:pt x="192" y="1464"/>
                </a:cubicBezTo>
                <a:cubicBezTo>
                  <a:pt x="112" y="1608"/>
                  <a:pt x="56" y="1680"/>
                  <a:pt x="0" y="1752"/>
                </a:cubicBezTo>
              </a:path>
            </a:pathLst>
          </a:custGeom>
          <a:noFill/>
          <a:ln w="38100" cmpd="sng">
            <a:solidFill>
              <a:schemeClr val="accent2"/>
            </a:solidFill>
            <a:round/>
            <a:headEnd type="none" w="med" len="med"/>
            <a:tailEnd type="triangle" w="med" len="med"/>
          </a:ln>
          <a:effectLst/>
        </p:spPr>
        <p:txBody>
          <a:bodyPr/>
          <a:lstStyle/>
          <a:p>
            <a:endParaRPr lang="it-IT"/>
          </a:p>
        </p:txBody>
      </p:sp>
      <p:sp>
        <p:nvSpPr>
          <p:cNvPr id="130" name="AutoShape 81"/>
          <p:cNvSpPr>
            <a:spLocks noChangeArrowheads="1"/>
          </p:cNvSpPr>
          <p:nvPr/>
        </p:nvSpPr>
        <p:spPr bwMode="auto">
          <a:xfrm rot="6588549">
            <a:off x="6267450" y="2419350"/>
            <a:ext cx="468313" cy="201613"/>
          </a:xfrm>
          <a:prstGeom prst="notchedRightArrow">
            <a:avLst>
              <a:gd name="adj1" fmla="val 50000"/>
              <a:gd name="adj2" fmla="val 58071"/>
            </a:avLst>
          </a:prstGeom>
          <a:solidFill>
            <a:srgbClr val="FF3300"/>
          </a:solidFill>
          <a:ln w="9525">
            <a:solidFill>
              <a:schemeClr val="bg1"/>
            </a:solidFill>
            <a:miter lim="800000"/>
            <a:headEnd/>
            <a:tailEnd/>
          </a:ln>
          <a:effectLst/>
        </p:spPr>
        <p:txBody>
          <a:bodyPr wrap="none" anchor="ctr"/>
          <a:lstStyle/>
          <a:p>
            <a:endParaRPr lang="it-IT"/>
          </a:p>
        </p:txBody>
      </p:sp>
      <p:sp>
        <p:nvSpPr>
          <p:cNvPr id="131" name="AutoShape 82"/>
          <p:cNvSpPr>
            <a:spLocks noChangeArrowheads="1"/>
          </p:cNvSpPr>
          <p:nvPr/>
        </p:nvSpPr>
        <p:spPr bwMode="auto">
          <a:xfrm rot="804824">
            <a:off x="6400800" y="1295400"/>
            <a:ext cx="304800" cy="457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bg1"/>
            </a:solidFill>
            <a:miter lim="800000"/>
            <a:headEnd/>
            <a:tailEnd/>
          </a:ln>
          <a:effectLst/>
        </p:spPr>
        <p:txBody>
          <a:bodyPr wrap="none" anchor="ctr"/>
          <a:lstStyle/>
          <a:p>
            <a:endParaRPr lang="it-IT"/>
          </a:p>
        </p:txBody>
      </p:sp>
      <p:sp>
        <p:nvSpPr>
          <p:cNvPr id="132" name="AutoShape 83"/>
          <p:cNvSpPr>
            <a:spLocks noChangeArrowheads="1"/>
          </p:cNvSpPr>
          <p:nvPr/>
        </p:nvSpPr>
        <p:spPr bwMode="auto">
          <a:xfrm rot="1214036" flipH="1" flipV="1">
            <a:off x="5721777" y="3251577"/>
            <a:ext cx="304800" cy="457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bg1"/>
            </a:solidFill>
            <a:miter lim="800000"/>
            <a:headEnd/>
            <a:tailEnd/>
          </a:ln>
          <a:effectLst/>
        </p:spPr>
        <p:txBody>
          <a:bodyPr wrap="none" anchor="ctr"/>
          <a:lstStyle/>
          <a:p>
            <a:endParaRPr lang="it-IT"/>
          </a:p>
        </p:txBody>
      </p:sp>
      <p:sp>
        <p:nvSpPr>
          <p:cNvPr id="133" name="Text Box 84"/>
          <p:cNvSpPr txBox="1">
            <a:spLocks noChangeArrowheads="1"/>
          </p:cNvSpPr>
          <p:nvPr/>
        </p:nvSpPr>
        <p:spPr bwMode="auto">
          <a:xfrm>
            <a:off x="7772400" y="1828800"/>
            <a:ext cx="1219200" cy="1801813"/>
          </a:xfrm>
          <a:prstGeom prst="rect">
            <a:avLst/>
          </a:prstGeom>
          <a:noFill/>
          <a:ln w="9525">
            <a:noFill/>
            <a:miter lim="800000"/>
            <a:headEnd/>
            <a:tailEnd/>
          </a:ln>
          <a:effectLst/>
        </p:spPr>
        <p:txBody>
          <a:bodyPr>
            <a:spAutoFit/>
          </a:bodyPr>
          <a:lstStyle/>
          <a:p>
            <a:pPr>
              <a:spcBef>
                <a:spcPct val="50000"/>
              </a:spcBef>
            </a:pPr>
            <a:r>
              <a:rPr lang="fr-FR">
                <a:solidFill>
                  <a:schemeClr val="bg1"/>
                </a:solidFill>
              </a:rPr>
              <a:t>SHUNT</a:t>
            </a:r>
          </a:p>
          <a:p>
            <a:pPr>
              <a:spcBef>
                <a:spcPct val="50000"/>
              </a:spcBef>
            </a:pPr>
            <a:r>
              <a:rPr lang="fr-FR" sz="1600" b="1">
                <a:solidFill>
                  <a:schemeClr val="bg1"/>
                </a:solidFill>
              </a:rPr>
              <a:t>Ne permet pas le FDPH pendant la diastole</a:t>
            </a:r>
          </a:p>
        </p:txBody>
      </p:sp>
      <p:sp>
        <p:nvSpPr>
          <p:cNvPr id="134" name="Line 71"/>
          <p:cNvSpPr>
            <a:spLocks noChangeShapeType="1"/>
          </p:cNvSpPr>
          <p:nvPr/>
        </p:nvSpPr>
        <p:spPr bwMode="auto">
          <a:xfrm flipV="1">
            <a:off x="7236296" y="3789040"/>
            <a:ext cx="0" cy="504056"/>
          </a:xfrm>
          <a:prstGeom prst="line">
            <a:avLst/>
          </a:prstGeom>
          <a:noFill/>
          <a:ln w="38100" cmpd="tri">
            <a:solidFill>
              <a:srgbClr val="FF0000"/>
            </a:solidFill>
            <a:round/>
            <a:headEnd/>
            <a:tailEnd type="triangle" w="med" len="med"/>
          </a:ln>
          <a:effectLst/>
        </p:spPr>
        <p:txBody>
          <a:bodyPr/>
          <a:lstStyle/>
          <a:p>
            <a:endParaRPr lang="it-IT"/>
          </a:p>
        </p:txBody>
      </p:sp>
      <p:cxnSp>
        <p:nvCxnSpPr>
          <p:cNvPr id="136" name="Connettore 2 135"/>
          <p:cNvCxnSpPr/>
          <p:nvPr/>
        </p:nvCxnSpPr>
        <p:spPr>
          <a:xfrm rot="5400000" flipH="1" flipV="1">
            <a:off x="6841046" y="2888146"/>
            <a:ext cx="9361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ttore 2 137"/>
          <p:cNvCxnSpPr/>
          <p:nvPr/>
        </p:nvCxnSpPr>
        <p:spPr>
          <a:xfrm rot="16200000" flipV="1">
            <a:off x="6375995" y="2489101"/>
            <a:ext cx="1728192" cy="75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ttore 2 139"/>
          <p:cNvCxnSpPr/>
          <p:nvPr/>
        </p:nvCxnSpPr>
        <p:spPr>
          <a:xfrm rot="16200000" flipV="1">
            <a:off x="6051961" y="2237073"/>
            <a:ext cx="2232248" cy="75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Line 74"/>
          <p:cNvSpPr>
            <a:spLocks noChangeShapeType="1"/>
          </p:cNvSpPr>
          <p:nvPr/>
        </p:nvSpPr>
        <p:spPr bwMode="auto">
          <a:xfrm>
            <a:off x="2843808" y="3933056"/>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82" name="Line 74"/>
          <p:cNvSpPr>
            <a:spLocks noChangeShapeType="1"/>
          </p:cNvSpPr>
          <p:nvPr/>
        </p:nvSpPr>
        <p:spPr bwMode="auto">
          <a:xfrm>
            <a:off x="2915816" y="1484784"/>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144" name="CasellaDiTesto 143"/>
          <p:cNvSpPr txBox="1"/>
          <p:nvPr/>
        </p:nvSpPr>
        <p:spPr>
          <a:xfrm>
            <a:off x="4860032" y="5949281"/>
            <a:ext cx="2520280" cy="461665"/>
          </a:xfrm>
          <a:prstGeom prst="rect">
            <a:avLst/>
          </a:prstGeom>
          <a:solidFill>
            <a:srgbClr val="D60093"/>
          </a:solidFill>
          <a:ln>
            <a:solidFill>
              <a:schemeClr val="bg1"/>
            </a:solidFill>
          </a:ln>
        </p:spPr>
        <p:txBody>
          <a:bodyPr wrap="square" rtlCol="0">
            <a:spAutoFit/>
          </a:bodyPr>
          <a:lstStyle/>
          <a:p>
            <a:pPr algn="ctr"/>
            <a:r>
              <a:rPr lang="it-IT" sz="2400" b="1" dirty="0" smtClean="0">
                <a:solidFill>
                  <a:schemeClr val="bg1"/>
                </a:solidFill>
              </a:rPr>
              <a:t>- FDPH</a:t>
            </a:r>
            <a:endParaRPr lang="it-IT"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88"/>
                                        </p:tgtEl>
                                        <p:attrNameLst>
                                          <p:attrName>style.visibility</p:attrName>
                                        </p:attrNameLst>
                                      </p:cBhvr>
                                      <p:to>
                                        <p:strVal val="visible"/>
                                      </p:to>
                                    </p:set>
                                    <p:animEffect transition="in" filter="fade">
                                      <p:cBhvr>
                                        <p:cTn id="7" dur="2000"/>
                                        <p:tgtEl>
                                          <p:spTgt spid="3178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809"/>
                                        </p:tgtEl>
                                        <p:attrNameLst>
                                          <p:attrName>style.visibility</p:attrName>
                                        </p:attrNameLst>
                                      </p:cBhvr>
                                      <p:to>
                                        <p:strVal val="visible"/>
                                      </p:to>
                                    </p:set>
                                    <p:animEffect transition="in" filter="fade">
                                      <p:cBhvr>
                                        <p:cTn id="11" dur="2000"/>
                                        <p:tgtEl>
                                          <p:spTgt spid="3180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1813"/>
                                        </p:tgtEl>
                                        <p:attrNameLst>
                                          <p:attrName>style.visibility</p:attrName>
                                        </p:attrNameLst>
                                      </p:cBhvr>
                                      <p:to>
                                        <p:strVal val="visible"/>
                                      </p:to>
                                    </p:set>
                                    <p:animEffect transition="in" filter="wipe(down)">
                                      <p:cBhvr>
                                        <p:cTn id="14" dur="2000"/>
                                        <p:tgtEl>
                                          <p:spTgt spid="318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2000"/>
                                        <p:tgtEl>
                                          <p:spTgt spid="9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down)">
                                      <p:cBhvr>
                                        <p:cTn id="20" dur="2000"/>
                                        <p:tgtEl>
                                          <p:spTgt spid="9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2000"/>
                                        <p:tgtEl>
                                          <p:spTgt spid="9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2000"/>
                                        <p:tgtEl>
                                          <p:spTgt spid="94"/>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20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763"/>
                                        </p:tgtEl>
                                        <p:attrNameLst>
                                          <p:attrName>style.visibility</p:attrName>
                                        </p:attrNameLst>
                                      </p:cBhvr>
                                      <p:to>
                                        <p:strVal val="visible"/>
                                      </p:to>
                                    </p:set>
                                    <p:animEffect transition="in" filter="fade">
                                      <p:cBhvr>
                                        <p:cTn id="33" dur="1000"/>
                                        <p:tgtEl>
                                          <p:spTgt spid="31763"/>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31810"/>
                                        </p:tgtEl>
                                        <p:attrNameLst>
                                          <p:attrName>style.visibility</p:attrName>
                                        </p:attrNameLst>
                                      </p:cBhvr>
                                      <p:to>
                                        <p:strVal val="visible"/>
                                      </p:to>
                                    </p:set>
                                    <p:animEffect transition="in" filter="fade">
                                      <p:cBhvr>
                                        <p:cTn id="37" dur="2000"/>
                                        <p:tgtEl>
                                          <p:spTgt spid="318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20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818"/>
                                        </p:tgtEl>
                                        <p:attrNameLst>
                                          <p:attrName>style.visibility</p:attrName>
                                        </p:attrNameLst>
                                      </p:cBhvr>
                                      <p:to>
                                        <p:strVal val="visible"/>
                                      </p:to>
                                    </p:set>
                                    <p:animEffect transition="in" filter="fade">
                                      <p:cBhvr>
                                        <p:cTn id="43" dur="2000"/>
                                        <p:tgtEl>
                                          <p:spTgt spid="318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2000"/>
                                        <p:tgtEl>
                                          <p:spTgt spid="82"/>
                                        </p:tgtEl>
                                      </p:cBhvr>
                                    </p:animEffect>
                                  </p:childTnLst>
                                </p:cTn>
                              </p:par>
                            </p:childTnLst>
                          </p:cTn>
                        </p:par>
                        <p:par>
                          <p:cTn id="47" fill="hold">
                            <p:stCondLst>
                              <p:cond delay="8000"/>
                            </p:stCondLst>
                            <p:childTnLst>
                              <p:par>
                                <p:cTn id="48" presetID="22" presetClass="entr" presetSubtype="4" fill="hold" grpId="0" nodeType="afterEffect">
                                  <p:stCondLst>
                                    <p:cond delay="0"/>
                                  </p:stCondLst>
                                  <p:childTnLst>
                                    <p:set>
                                      <p:cBhvr>
                                        <p:cTn id="49" dur="1" fill="hold">
                                          <p:stCondLst>
                                            <p:cond delay="0"/>
                                          </p:stCondLst>
                                        </p:cTn>
                                        <p:tgtEl>
                                          <p:spTgt spid="31815"/>
                                        </p:tgtEl>
                                        <p:attrNameLst>
                                          <p:attrName>style.visibility</p:attrName>
                                        </p:attrNameLst>
                                      </p:cBhvr>
                                      <p:to>
                                        <p:strVal val="visible"/>
                                      </p:to>
                                    </p:set>
                                    <p:animEffect transition="in" filter="wipe(down)">
                                      <p:cBhvr>
                                        <p:cTn id="50" dur="2000"/>
                                        <p:tgtEl>
                                          <p:spTgt spid="31815"/>
                                        </p:tgtEl>
                                      </p:cBhvr>
                                    </p:animEffect>
                                  </p:childTnLst>
                                </p:cTn>
                              </p:par>
                            </p:childTnLst>
                          </p:cTn>
                        </p:par>
                        <p:par>
                          <p:cTn id="51" fill="hold">
                            <p:stCondLst>
                              <p:cond delay="10000"/>
                            </p:stCondLst>
                            <p:childTnLst>
                              <p:par>
                                <p:cTn id="52" presetID="22" presetClass="entr" presetSubtype="4" fill="hold" grpId="0" nodeType="afterEffect">
                                  <p:stCondLst>
                                    <p:cond delay="0"/>
                                  </p:stCondLst>
                                  <p:childTnLst>
                                    <p:set>
                                      <p:cBhvr>
                                        <p:cTn id="53" dur="1" fill="hold">
                                          <p:stCondLst>
                                            <p:cond delay="0"/>
                                          </p:stCondLst>
                                        </p:cTn>
                                        <p:tgtEl>
                                          <p:spTgt spid="31814"/>
                                        </p:tgtEl>
                                        <p:attrNameLst>
                                          <p:attrName>style.visibility</p:attrName>
                                        </p:attrNameLst>
                                      </p:cBhvr>
                                      <p:to>
                                        <p:strVal val="visible"/>
                                      </p:to>
                                    </p:set>
                                    <p:animEffect transition="in" filter="wipe(down)">
                                      <p:cBhvr>
                                        <p:cTn id="54" dur="2000"/>
                                        <p:tgtEl>
                                          <p:spTgt spid="31814"/>
                                        </p:tgtEl>
                                      </p:cBhvr>
                                    </p:animEffect>
                                  </p:childTnLst>
                                </p:cTn>
                              </p:par>
                              <p:par>
                                <p:cTn id="55" presetID="22" presetClass="entr" presetSubtype="4"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down)">
                                      <p:cBhvr>
                                        <p:cTn id="57" dur="3000"/>
                                        <p:tgtEl>
                                          <p:spTgt spid="98"/>
                                        </p:tgtEl>
                                      </p:cBhvr>
                                    </p:animEffect>
                                  </p:childTnLst>
                                </p:cTn>
                              </p:par>
                            </p:childTnLst>
                          </p:cTn>
                        </p:par>
                        <p:par>
                          <p:cTn id="58" fill="hold">
                            <p:stCondLst>
                              <p:cond delay="13000"/>
                            </p:stCondLst>
                            <p:childTnLst>
                              <p:par>
                                <p:cTn id="59" presetID="22" presetClass="entr" presetSubtype="4"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down)">
                                      <p:cBhvr>
                                        <p:cTn id="61" dur="2000"/>
                                        <p:tgtEl>
                                          <p:spTgt spid="86"/>
                                        </p:tgtEl>
                                      </p:cBhvr>
                                    </p:animEffect>
                                  </p:childTnLst>
                                </p:cTn>
                              </p:par>
                              <p:par>
                                <p:cTn id="62" presetID="22" presetClass="entr" presetSubtype="4"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down)">
                                      <p:cBhvr>
                                        <p:cTn id="64" dur="2000"/>
                                        <p:tgtEl>
                                          <p:spTgt spid="100"/>
                                        </p:tgtEl>
                                      </p:cBhvr>
                                    </p:animEffect>
                                  </p:childTnLst>
                                </p:cTn>
                              </p:par>
                              <p:par>
                                <p:cTn id="65" presetID="10"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2000"/>
                                        <p:tgtEl>
                                          <p:spTgt spid="80"/>
                                        </p:tgtEl>
                                      </p:cBhvr>
                                    </p:animEffect>
                                  </p:childTnLst>
                                </p:cTn>
                              </p:par>
                            </p:childTnLst>
                          </p:cTn>
                        </p:par>
                        <p:par>
                          <p:cTn id="68" fill="hold">
                            <p:stCondLst>
                              <p:cond delay="15000"/>
                            </p:stCondLst>
                            <p:childTnLst>
                              <p:par>
                                <p:cTn id="69" presetID="22" presetClass="entr" presetSubtype="4" fill="hold" grpId="0" nodeType="afterEffect">
                                  <p:stCondLst>
                                    <p:cond delay="0"/>
                                  </p:stCondLst>
                                  <p:childTnLst>
                                    <p:set>
                                      <p:cBhvr>
                                        <p:cTn id="70" dur="1" fill="hold">
                                          <p:stCondLst>
                                            <p:cond delay="0"/>
                                          </p:stCondLst>
                                        </p:cTn>
                                        <p:tgtEl>
                                          <p:spTgt spid="134"/>
                                        </p:tgtEl>
                                        <p:attrNameLst>
                                          <p:attrName>style.visibility</p:attrName>
                                        </p:attrNameLst>
                                      </p:cBhvr>
                                      <p:to>
                                        <p:strVal val="visible"/>
                                      </p:to>
                                    </p:set>
                                    <p:animEffect transition="in" filter="wipe(down)">
                                      <p:cBhvr>
                                        <p:cTn id="71" dur="2000"/>
                                        <p:tgtEl>
                                          <p:spTgt spid="134"/>
                                        </p:tgtEl>
                                      </p:cBhvr>
                                    </p:animEffect>
                                  </p:childTnLst>
                                </p:cTn>
                              </p:par>
                              <p:par>
                                <p:cTn id="72" presetID="63" presetClass="path" presetSubtype="0" accel="50000" decel="50000" fill="hold" grpId="1" nodeType="withEffect">
                                  <p:stCondLst>
                                    <p:cond delay="0"/>
                                  </p:stCondLst>
                                  <p:childTnLst>
                                    <p:animMotion origin="layout" path="M -4.16667E-6 -1.11111E-6 L 0.26928 -0.03171 " pathEditMode="relative" rAng="0" ptsTypes="AA">
                                      <p:cBhvr>
                                        <p:cTn id="73" dur="2000" fill="hold"/>
                                        <p:tgtEl>
                                          <p:spTgt spid="83"/>
                                        </p:tgtEl>
                                        <p:attrNameLst>
                                          <p:attrName>ppt_x</p:attrName>
                                          <p:attrName>ppt_y</p:attrName>
                                        </p:attrNameLst>
                                      </p:cBhvr>
                                      <p:rCtr x="135" y="-16"/>
                                    </p:animMotion>
                                  </p:childTnLst>
                                </p:cTn>
                              </p:par>
                              <p:par>
                                <p:cTn id="74" presetID="63" presetClass="path" presetSubtype="0" accel="50000" decel="50000" fill="hold" grpId="1" nodeType="withEffect">
                                  <p:stCondLst>
                                    <p:cond delay="0"/>
                                  </p:stCondLst>
                                  <p:childTnLst>
                                    <p:animMotion origin="layout" path="M -2.77778E-6 4.81481E-6 L 0.29913 -0.08403 " pathEditMode="relative" rAng="0" ptsTypes="AA">
                                      <p:cBhvr>
                                        <p:cTn id="75" dur="2000" fill="hold"/>
                                        <p:tgtEl>
                                          <p:spTgt spid="82"/>
                                        </p:tgtEl>
                                        <p:attrNameLst>
                                          <p:attrName>ppt_x</p:attrName>
                                          <p:attrName>ppt_y</p:attrName>
                                        </p:attrNameLst>
                                      </p:cBhvr>
                                      <p:rCtr x="149" y="-42"/>
                                    </p:animMotion>
                                  </p:childTnLst>
                                </p:cTn>
                              </p:par>
                              <p:par>
                                <p:cTn id="76" presetID="22" presetClass="entr" presetSubtype="4" fill="hold" grpId="0" nodeType="withEffect">
                                  <p:stCondLst>
                                    <p:cond delay="0"/>
                                  </p:stCondLst>
                                  <p:childTnLst>
                                    <p:set>
                                      <p:cBhvr>
                                        <p:cTn id="77" dur="1" fill="hold">
                                          <p:stCondLst>
                                            <p:cond delay="0"/>
                                          </p:stCondLst>
                                        </p:cTn>
                                        <p:tgtEl>
                                          <p:spTgt spid="131"/>
                                        </p:tgtEl>
                                        <p:attrNameLst>
                                          <p:attrName>style.visibility</p:attrName>
                                        </p:attrNameLst>
                                      </p:cBhvr>
                                      <p:to>
                                        <p:strVal val="visible"/>
                                      </p:to>
                                    </p:set>
                                    <p:animEffect transition="in" filter="wipe(down)">
                                      <p:cBhvr>
                                        <p:cTn id="78" dur="500"/>
                                        <p:tgtEl>
                                          <p:spTgt spid="13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wipe(up)">
                                      <p:cBhvr>
                                        <p:cTn id="81" dur="2000"/>
                                        <p:tgtEl>
                                          <p:spTgt spid="13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wipe(right)">
                                      <p:cBhvr>
                                        <p:cTn id="84" dur="2000"/>
                                        <p:tgtEl>
                                          <p:spTgt spid="132"/>
                                        </p:tgtEl>
                                      </p:cBhvr>
                                    </p:animEffect>
                                  </p:childTnLst>
                                </p:cTn>
                              </p:par>
                              <p:par>
                                <p:cTn id="85" presetID="10" presetClass="exit" presetSubtype="0" fill="hold" grpId="2" nodeType="withEffect">
                                  <p:stCondLst>
                                    <p:cond delay="0"/>
                                  </p:stCondLst>
                                  <p:childTnLst>
                                    <p:animEffect transition="out" filter="fade">
                                      <p:cBhvr>
                                        <p:cTn id="86" dur="2000"/>
                                        <p:tgtEl>
                                          <p:spTgt spid="31818"/>
                                        </p:tgtEl>
                                      </p:cBhvr>
                                    </p:animEffect>
                                    <p:set>
                                      <p:cBhvr>
                                        <p:cTn id="87" dur="1" fill="hold">
                                          <p:stCondLst>
                                            <p:cond delay="1999"/>
                                          </p:stCondLst>
                                        </p:cTn>
                                        <p:tgtEl>
                                          <p:spTgt spid="31818"/>
                                        </p:tgtEl>
                                        <p:attrNameLst>
                                          <p:attrName>style.visibility</p:attrName>
                                        </p:attrNameLst>
                                      </p:cBhvr>
                                      <p:to>
                                        <p:strVal val="hidden"/>
                                      </p:to>
                                    </p:set>
                                  </p:childTnLst>
                                </p:cTn>
                              </p:par>
                              <p:par>
                                <p:cTn id="88" presetID="8" presetClass="emph" presetSubtype="0" fill="hold" grpId="3" nodeType="withEffect">
                                  <p:stCondLst>
                                    <p:cond delay="0"/>
                                  </p:stCondLst>
                                  <p:childTnLst>
                                    <p:animRot by="21600000">
                                      <p:cBhvr>
                                        <p:cTn id="89" dur="2000" fill="hold"/>
                                        <p:tgtEl>
                                          <p:spTgt spid="31818"/>
                                        </p:tgtEl>
                                        <p:attrNameLst>
                                          <p:attrName>r</p:attrName>
                                        </p:attrNameLst>
                                      </p:cBhvr>
                                    </p:animRot>
                                  </p:childTnLst>
                                </p:cTn>
                              </p:par>
                              <p:par>
                                <p:cTn id="90" presetID="22" presetClass="entr" presetSubtype="4" fill="hold" nodeType="withEffect">
                                  <p:stCondLst>
                                    <p:cond delay="0"/>
                                  </p:stCondLst>
                                  <p:childTnLst>
                                    <p:set>
                                      <p:cBhvr>
                                        <p:cTn id="91" dur="1" fill="hold">
                                          <p:stCondLst>
                                            <p:cond delay="0"/>
                                          </p:stCondLst>
                                        </p:cTn>
                                        <p:tgtEl>
                                          <p:spTgt spid="136"/>
                                        </p:tgtEl>
                                        <p:attrNameLst>
                                          <p:attrName>style.visibility</p:attrName>
                                        </p:attrNameLst>
                                      </p:cBhvr>
                                      <p:to>
                                        <p:strVal val="visible"/>
                                      </p:to>
                                    </p:set>
                                    <p:animEffect transition="in" filter="wipe(down)">
                                      <p:cBhvr>
                                        <p:cTn id="92" dur="500"/>
                                        <p:tgtEl>
                                          <p:spTgt spid="136"/>
                                        </p:tgtEl>
                                      </p:cBhvr>
                                    </p:animEffect>
                                  </p:childTnLst>
                                </p:cTn>
                              </p:par>
                              <p:par>
                                <p:cTn id="93" presetID="22" presetClass="entr" presetSubtype="4" fill="hold" nodeType="withEffect">
                                  <p:stCondLst>
                                    <p:cond delay="0"/>
                                  </p:stCondLst>
                                  <p:childTnLst>
                                    <p:set>
                                      <p:cBhvr>
                                        <p:cTn id="94" dur="1" fill="hold">
                                          <p:stCondLst>
                                            <p:cond delay="0"/>
                                          </p:stCondLst>
                                        </p:cTn>
                                        <p:tgtEl>
                                          <p:spTgt spid="138"/>
                                        </p:tgtEl>
                                        <p:attrNameLst>
                                          <p:attrName>style.visibility</p:attrName>
                                        </p:attrNameLst>
                                      </p:cBhvr>
                                      <p:to>
                                        <p:strVal val="visible"/>
                                      </p:to>
                                    </p:set>
                                    <p:animEffect transition="in" filter="wipe(down)">
                                      <p:cBhvr>
                                        <p:cTn id="95" dur="500"/>
                                        <p:tgtEl>
                                          <p:spTgt spid="138"/>
                                        </p:tgtEl>
                                      </p:cBhvr>
                                    </p:animEffect>
                                  </p:childTnLst>
                                </p:cTn>
                              </p:par>
                              <p:par>
                                <p:cTn id="96" presetID="22" presetClass="entr" presetSubtype="4" fill="hold" nodeType="withEffect">
                                  <p:stCondLst>
                                    <p:cond delay="0"/>
                                  </p:stCondLst>
                                  <p:childTnLst>
                                    <p:set>
                                      <p:cBhvr>
                                        <p:cTn id="97" dur="1" fill="hold">
                                          <p:stCondLst>
                                            <p:cond delay="0"/>
                                          </p:stCondLst>
                                        </p:cTn>
                                        <p:tgtEl>
                                          <p:spTgt spid="140"/>
                                        </p:tgtEl>
                                        <p:attrNameLst>
                                          <p:attrName>style.visibility</p:attrName>
                                        </p:attrNameLst>
                                      </p:cBhvr>
                                      <p:to>
                                        <p:strVal val="visible"/>
                                      </p:to>
                                    </p:set>
                                    <p:animEffect transition="in" filter="wipe(down)">
                                      <p:cBhvr>
                                        <p:cTn id="98" dur="500"/>
                                        <p:tgtEl>
                                          <p:spTgt spid="1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fade">
                                      <p:cBhvr>
                                        <p:cTn id="101" dur="2000"/>
                                        <p:tgtEl>
                                          <p:spTgt spid="127"/>
                                        </p:tgtEl>
                                      </p:cBhvr>
                                    </p:animEffect>
                                  </p:childTnLst>
                                </p:cTn>
                              </p:par>
                            </p:childTnLst>
                          </p:cTn>
                        </p:par>
                        <p:par>
                          <p:cTn id="102" fill="hold">
                            <p:stCondLst>
                              <p:cond delay="17000"/>
                            </p:stCondLst>
                            <p:childTnLst>
                              <p:par>
                                <p:cTn id="103" presetID="10" presetClass="entr" presetSubtype="0"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Effect transition="in" filter="fade">
                                      <p:cBhvr>
                                        <p:cTn id="105" dur="2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3" grpId="0" animBg="1"/>
      <p:bldP spid="31788" grpId="0" animBg="1"/>
      <p:bldP spid="31809" grpId="0" animBg="1"/>
      <p:bldP spid="31810" grpId="0" animBg="1"/>
      <p:bldP spid="31813" grpId="0" animBg="1"/>
      <p:bldP spid="31814" grpId="0" animBg="1"/>
      <p:bldP spid="31815" grpId="0" animBg="1"/>
      <p:bldP spid="31818" grpId="0" animBg="1"/>
      <p:bldP spid="31818" grpId="2" animBg="1"/>
      <p:bldP spid="31818" grpId="3" animBg="1"/>
      <p:bldP spid="86" grpId="0" animBg="1"/>
      <p:bldP spid="91" grpId="0" animBg="1"/>
      <p:bldP spid="92" grpId="0" animBg="1"/>
      <p:bldP spid="93" grpId="0" animBg="1"/>
      <p:bldP spid="94" grpId="0" animBg="1"/>
      <p:bldP spid="84" grpId="0" animBg="1"/>
      <p:bldP spid="127" grpId="0" animBg="1"/>
      <p:bldP spid="130" grpId="0" animBg="1"/>
      <p:bldP spid="131" grpId="0" animBg="1"/>
      <p:bldP spid="132" grpId="0" animBg="1"/>
      <p:bldP spid="134" grpId="0" animBg="1"/>
      <p:bldP spid="83" grpId="0" animBg="1"/>
      <p:bldP spid="83" grpId="1" animBg="1"/>
      <p:bldP spid="82" grpId="0" animBg="1"/>
      <p:bldP spid="82" grpId="1" animBg="1"/>
      <p:bldP spid="1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850" y="0"/>
            <a:ext cx="8820150" cy="923330"/>
          </a:xfrm>
          <a:prstGeom prst="rect">
            <a:avLst/>
          </a:prstGeom>
          <a:noFill/>
          <a:ln w="9525">
            <a:noFill/>
            <a:miter lim="800000"/>
            <a:headEnd/>
            <a:tailEnd/>
          </a:ln>
          <a:effectLst/>
        </p:spPr>
        <p:txBody>
          <a:bodyPr>
            <a:spAutoFit/>
          </a:bodyPr>
          <a:lstStyle/>
          <a:p>
            <a:pPr>
              <a:spcBef>
                <a:spcPct val="50000"/>
              </a:spcBef>
              <a:defRPr/>
            </a:pPr>
            <a:r>
              <a:rPr lang="es-ES_tradnl" sz="5400" b="1" dirty="0">
                <a:solidFill>
                  <a:srgbClr val="FF0000"/>
                </a:solidFill>
                <a:effectLst>
                  <a:outerShdw blurRad="38100" dist="38100" dir="2700000" algn="tl">
                    <a:srgbClr val="000000"/>
                  </a:outerShdw>
                </a:effectLst>
                <a:latin typeface="Times New Roman" pitchFamily="18" charset="0"/>
                <a:cs typeface="Times New Roman" pitchFamily="18" charset="0"/>
              </a:rPr>
              <a:t>SHUNT  </a:t>
            </a:r>
            <a:r>
              <a:rPr lang="es-ES_tradnl" sz="54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VENO-VENOSO:</a:t>
            </a:r>
            <a:endParaRPr lang="es-ES" sz="5400" b="1" dirty="0">
              <a:solidFill>
                <a:srgbClr val="FFFF66"/>
              </a:solidFill>
              <a:effectLst>
                <a:outerShdw blurRad="38100" dist="38100" dir="2700000" algn="tl">
                  <a:srgbClr val="00000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0" y="1412875"/>
            <a:ext cx="3600450" cy="4572000"/>
            <a:chOff x="2256" y="1152"/>
            <a:chExt cx="2208" cy="2880"/>
          </a:xfrm>
        </p:grpSpPr>
        <p:grpSp>
          <p:nvGrpSpPr>
            <p:cNvPr id="3" name="Group 4"/>
            <p:cNvGrpSpPr>
              <a:grpSpLocks/>
            </p:cNvGrpSpPr>
            <p:nvPr/>
          </p:nvGrpSpPr>
          <p:grpSpPr bwMode="auto">
            <a:xfrm>
              <a:off x="2256" y="1152"/>
              <a:ext cx="2208" cy="2880"/>
              <a:chOff x="2256" y="1152"/>
              <a:chExt cx="2208" cy="2880"/>
            </a:xfrm>
          </p:grpSpPr>
          <p:sp>
            <p:nvSpPr>
              <p:cNvPr id="48159" name="Line 5"/>
              <p:cNvSpPr>
                <a:spLocks noChangeShapeType="1"/>
              </p:cNvSpPr>
              <p:nvPr/>
            </p:nvSpPr>
            <p:spPr bwMode="auto">
              <a:xfrm flipV="1">
                <a:off x="2880" y="1152"/>
                <a:ext cx="0" cy="2880"/>
              </a:xfrm>
              <a:prstGeom prst="line">
                <a:avLst/>
              </a:prstGeom>
              <a:noFill/>
              <a:ln w="76200">
                <a:solidFill>
                  <a:schemeClr val="bg1"/>
                </a:solidFill>
                <a:round/>
                <a:headEnd/>
                <a:tailEnd type="triangle" w="med" len="med"/>
              </a:ln>
            </p:spPr>
            <p:txBody>
              <a:bodyPr/>
              <a:lstStyle/>
              <a:p>
                <a:endParaRPr lang="it-IT"/>
              </a:p>
            </p:txBody>
          </p:sp>
          <p:sp>
            <p:nvSpPr>
              <p:cNvPr id="48160" name="Arc 6"/>
              <p:cNvSpPr>
                <a:spLocks/>
              </p:cNvSpPr>
              <p:nvPr/>
            </p:nvSpPr>
            <p:spPr bwMode="auto">
              <a:xfrm>
                <a:off x="2440" y="2552"/>
                <a:ext cx="44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48161" name="Line 7"/>
              <p:cNvSpPr>
                <a:spLocks noChangeShapeType="1"/>
              </p:cNvSpPr>
              <p:nvPr/>
            </p:nvSpPr>
            <p:spPr bwMode="auto">
              <a:xfrm>
                <a:off x="2448" y="2880"/>
                <a:ext cx="0" cy="1104"/>
              </a:xfrm>
              <a:prstGeom prst="line">
                <a:avLst/>
              </a:prstGeom>
              <a:noFill/>
              <a:ln w="25400">
                <a:solidFill>
                  <a:schemeClr val="bg1"/>
                </a:solidFill>
                <a:round/>
                <a:headEnd/>
                <a:tailEnd/>
              </a:ln>
            </p:spPr>
            <p:txBody>
              <a:bodyPr/>
              <a:lstStyle/>
              <a:p>
                <a:endParaRPr lang="it-IT"/>
              </a:p>
            </p:txBody>
          </p:sp>
          <p:sp>
            <p:nvSpPr>
              <p:cNvPr id="48162" name="Line 8"/>
              <p:cNvSpPr>
                <a:spLocks noChangeShapeType="1"/>
              </p:cNvSpPr>
              <p:nvPr/>
            </p:nvSpPr>
            <p:spPr bwMode="auto">
              <a:xfrm>
                <a:off x="3311" y="1824"/>
                <a:ext cx="1" cy="2176"/>
              </a:xfrm>
              <a:prstGeom prst="line">
                <a:avLst/>
              </a:prstGeom>
              <a:noFill/>
              <a:ln w="28575">
                <a:solidFill>
                  <a:schemeClr val="bg1"/>
                </a:solidFill>
                <a:round/>
                <a:headEnd/>
                <a:tailEnd/>
              </a:ln>
            </p:spPr>
            <p:txBody>
              <a:bodyPr/>
              <a:lstStyle/>
              <a:p>
                <a:endParaRPr lang="it-IT"/>
              </a:p>
            </p:txBody>
          </p:sp>
          <p:sp>
            <p:nvSpPr>
              <p:cNvPr id="48163" name="Arc 9"/>
              <p:cNvSpPr>
                <a:spLocks/>
              </p:cNvSpPr>
              <p:nvPr/>
            </p:nvSpPr>
            <p:spPr bwMode="auto">
              <a:xfrm>
                <a:off x="2552" y="1674"/>
                <a:ext cx="656"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it-IT"/>
              </a:p>
            </p:txBody>
          </p:sp>
          <p:sp>
            <p:nvSpPr>
              <p:cNvPr id="48164" name="Arc 10"/>
              <p:cNvSpPr>
                <a:spLocks/>
              </p:cNvSpPr>
              <p:nvPr/>
            </p:nvSpPr>
            <p:spPr bwMode="auto">
              <a:xfrm>
                <a:off x="2880" y="1497"/>
                <a:ext cx="429" cy="384"/>
              </a:xfrm>
              <a:custGeom>
                <a:avLst/>
                <a:gdLst>
                  <a:gd name="T0" fmla="*/ 0 w 21458"/>
                  <a:gd name="T1" fmla="*/ 0 h 21600"/>
                  <a:gd name="T2" fmla="*/ 0 w 21458"/>
                  <a:gd name="T3" fmla="*/ 0 h 21600"/>
                  <a:gd name="T4" fmla="*/ 0 w 21458"/>
                  <a:gd name="T5" fmla="*/ 0 h 21600"/>
                  <a:gd name="T6" fmla="*/ 0 60000 65536"/>
                  <a:gd name="T7" fmla="*/ 0 60000 65536"/>
                  <a:gd name="T8" fmla="*/ 0 60000 65536"/>
                  <a:gd name="T9" fmla="*/ 0 w 21458"/>
                  <a:gd name="T10" fmla="*/ 0 h 21600"/>
                  <a:gd name="T11" fmla="*/ 21458 w 21458"/>
                  <a:gd name="T12" fmla="*/ 21600 h 21600"/>
                </a:gdLst>
                <a:ahLst/>
                <a:cxnLst>
                  <a:cxn ang="T6">
                    <a:pos x="T0" y="T1"/>
                  </a:cxn>
                  <a:cxn ang="T7">
                    <a:pos x="T2" y="T3"/>
                  </a:cxn>
                  <a:cxn ang="T8">
                    <a:pos x="T4" y="T5"/>
                  </a:cxn>
                </a:cxnLst>
                <a:rect l="T9" t="T10" r="T11" b="T12"/>
                <a:pathLst>
                  <a:path w="21458" h="21600" fill="none" extrusionOk="0">
                    <a:moveTo>
                      <a:pt x="0" y="0"/>
                    </a:moveTo>
                    <a:cubicBezTo>
                      <a:pt x="36" y="0"/>
                      <a:pt x="72" y="-1"/>
                      <a:pt x="109" y="0"/>
                    </a:cubicBezTo>
                    <a:cubicBezTo>
                      <a:pt x="10770" y="0"/>
                      <a:pt x="19836" y="7778"/>
                      <a:pt x="21457" y="18316"/>
                    </a:cubicBezTo>
                  </a:path>
                  <a:path w="21458" h="21600" stroke="0" extrusionOk="0">
                    <a:moveTo>
                      <a:pt x="0" y="0"/>
                    </a:moveTo>
                    <a:cubicBezTo>
                      <a:pt x="36" y="0"/>
                      <a:pt x="72" y="-1"/>
                      <a:pt x="109" y="0"/>
                    </a:cubicBezTo>
                    <a:cubicBezTo>
                      <a:pt x="10770" y="0"/>
                      <a:pt x="19836" y="7778"/>
                      <a:pt x="21457" y="18316"/>
                    </a:cubicBezTo>
                    <a:lnTo>
                      <a:pt x="109" y="21600"/>
                    </a:lnTo>
                    <a:close/>
                  </a:path>
                </a:pathLst>
              </a:custGeom>
              <a:noFill/>
              <a:ln w="88900">
                <a:solidFill>
                  <a:srgbClr val="FF3300"/>
                </a:solidFill>
                <a:round/>
                <a:headEnd/>
                <a:tailEnd/>
              </a:ln>
            </p:spPr>
            <p:txBody>
              <a:bodyPr/>
              <a:lstStyle/>
              <a:p>
                <a:endParaRPr lang="it-IT"/>
              </a:p>
            </p:txBody>
          </p:sp>
          <p:sp>
            <p:nvSpPr>
              <p:cNvPr id="48165" name="Oval 11"/>
              <p:cNvSpPr>
                <a:spLocks noChangeArrowheads="1"/>
              </p:cNvSpPr>
              <p:nvPr/>
            </p:nvSpPr>
            <p:spPr bwMode="auto">
              <a:xfrm>
                <a:off x="3264" y="3444"/>
                <a:ext cx="112" cy="104"/>
              </a:xfrm>
              <a:prstGeom prst="ellipse">
                <a:avLst/>
              </a:prstGeom>
              <a:solidFill>
                <a:schemeClr val="accent2"/>
              </a:solidFill>
              <a:ln w="38100">
                <a:solidFill>
                  <a:schemeClr val="bg1"/>
                </a:solidFill>
                <a:round/>
                <a:headEnd/>
                <a:tailEnd/>
              </a:ln>
            </p:spPr>
            <p:txBody>
              <a:bodyPr/>
              <a:lstStyle/>
              <a:p>
                <a:endParaRPr lang="it-IT"/>
              </a:p>
            </p:txBody>
          </p:sp>
          <p:sp>
            <p:nvSpPr>
              <p:cNvPr id="48166" name="Line 12"/>
              <p:cNvSpPr>
                <a:spLocks noChangeShapeType="1"/>
              </p:cNvSpPr>
              <p:nvPr/>
            </p:nvSpPr>
            <p:spPr bwMode="auto">
              <a:xfrm>
                <a:off x="3312" y="2832"/>
                <a:ext cx="0" cy="576"/>
              </a:xfrm>
              <a:prstGeom prst="line">
                <a:avLst/>
              </a:prstGeom>
              <a:noFill/>
              <a:ln w="76200">
                <a:solidFill>
                  <a:srgbClr val="FF3300"/>
                </a:solidFill>
                <a:round/>
                <a:headEnd/>
                <a:tailEnd/>
              </a:ln>
            </p:spPr>
            <p:txBody>
              <a:bodyPr/>
              <a:lstStyle/>
              <a:p>
                <a:endParaRPr lang="it-IT"/>
              </a:p>
            </p:txBody>
          </p:sp>
          <p:sp>
            <p:nvSpPr>
              <p:cNvPr id="48167" name="Line 13"/>
              <p:cNvSpPr>
                <a:spLocks noChangeShapeType="1"/>
              </p:cNvSpPr>
              <p:nvPr/>
            </p:nvSpPr>
            <p:spPr bwMode="auto">
              <a:xfrm>
                <a:off x="3024" y="1344"/>
                <a:ext cx="384" cy="240"/>
              </a:xfrm>
              <a:prstGeom prst="line">
                <a:avLst/>
              </a:prstGeom>
              <a:noFill/>
              <a:ln w="9525">
                <a:solidFill>
                  <a:srgbClr val="FF3300"/>
                </a:solidFill>
                <a:round/>
                <a:headEnd/>
                <a:tailEnd type="triangle" w="med" len="med"/>
              </a:ln>
            </p:spPr>
            <p:txBody>
              <a:bodyPr/>
              <a:lstStyle/>
              <a:p>
                <a:endParaRPr lang="it-IT"/>
              </a:p>
            </p:txBody>
          </p:sp>
          <p:sp>
            <p:nvSpPr>
              <p:cNvPr id="48168" name="Line 14"/>
              <p:cNvSpPr>
                <a:spLocks noChangeShapeType="1"/>
              </p:cNvSpPr>
              <p:nvPr/>
            </p:nvSpPr>
            <p:spPr bwMode="auto">
              <a:xfrm>
                <a:off x="3216" y="1872"/>
                <a:ext cx="0" cy="912"/>
              </a:xfrm>
              <a:prstGeom prst="line">
                <a:avLst/>
              </a:prstGeom>
              <a:noFill/>
              <a:ln w="9525">
                <a:solidFill>
                  <a:srgbClr val="FF3300"/>
                </a:solidFill>
                <a:round/>
                <a:headEnd/>
                <a:tailEnd type="triangle" w="med" len="med"/>
              </a:ln>
            </p:spPr>
            <p:txBody>
              <a:bodyPr/>
              <a:lstStyle/>
              <a:p>
                <a:endParaRPr lang="it-IT"/>
              </a:p>
            </p:txBody>
          </p:sp>
          <p:sp>
            <p:nvSpPr>
              <p:cNvPr id="48169" name="Line 15"/>
              <p:cNvSpPr>
                <a:spLocks noChangeShapeType="1"/>
              </p:cNvSpPr>
              <p:nvPr/>
            </p:nvSpPr>
            <p:spPr bwMode="auto">
              <a:xfrm>
                <a:off x="3216" y="2976"/>
                <a:ext cx="0" cy="336"/>
              </a:xfrm>
              <a:prstGeom prst="line">
                <a:avLst/>
              </a:prstGeom>
              <a:noFill/>
              <a:ln w="9525">
                <a:solidFill>
                  <a:srgbClr val="FF3300"/>
                </a:solidFill>
                <a:round/>
                <a:headEnd/>
                <a:tailEnd type="triangle" w="med" len="med"/>
              </a:ln>
            </p:spPr>
            <p:txBody>
              <a:bodyPr/>
              <a:lstStyle/>
              <a:p>
                <a:endParaRPr lang="it-IT"/>
              </a:p>
            </p:txBody>
          </p:sp>
          <p:sp>
            <p:nvSpPr>
              <p:cNvPr id="48170" name="Line 16"/>
              <p:cNvSpPr>
                <a:spLocks noChangeShapeType="1"/>
              </p:cNvSpPr>
              <p:nvPr/>
            </p:nvSpPr>
            <p:spPr bwMode="auto">
              <a:xfrm flipV="1">
                <a:off x="2544" y="3024"/>
                <a:ext cx="0" cy="912"/>
              </a:xfrm>
              <a:prstGeom prst="line">
                <a:avLst/>
              </a:prstGeom>
              <a:noFill/>
              <a:ln w="9525">
                <a:solidFill>
                  <a:schemeClr val="bg1"/>
                </a:solidFill>
                <a:round/>
                <a:headEnd/>
                <a:tailEnd type="triangle" w="lg" len="med"/>
              </a:ln>
            </p:spPr>
            <p:txBody>
              <a:bodyPr/>
              <a:lstStyle/>
              <a:p>
                <a:endParaRPr lang="it-IT"/>
              </a:p>
            </p:txBody>
          </p:sp>
          <p:sp>
            <p:nvSpPr>
              <p:cNvPr id="48171" name="Freeform 17"/>
              <p:cNvSpPr>
                <a:spLocks/>
              </p:cNvSpPr>
              <p:nvPr/>
            </p:nvSpPr>
            <p:spPr bwMode="auto">
              <a:xfrm>
                <a:off x="3310" y="2798"/>
                <a:ext cx="922" cy="1024"/>
              </a:xfrm>
              <a:custGeom>
                <a:avLst/>
                <a:gdLst>
                  <a:gd name="T0" fmla="*/ 0 w 922"/>
                  <a:gd name="T1" fmla="*/ 0 h 1024"/>
                  <a:gd name="T2" fmla="*/ 82 w 922"/>
                  <a:gd name="T3" fmla="*/ 64 h 1024"/>
                  <a:gd name="T4" fmla="*/ 201 w 922"/>
                  <a:gd name="T5" fmla="*/ 9 h 1024"/>
                  <a:gd name="T6" fmla="*/ 311 w 922"/>
                  <a:gd name="T7" fmla="*/ 18 h 1024"/>
                  <a:gd name="T8" fmla="*/ 320 w 922"/>
                  <a:gd name="T9" fmla="*/ 45 h 1024"/>
                  <a:gd name="T10" fmla="*/ 311 w 922"/>
                  <a:gd name="T11" fmla="*/ 109 h 1024"/>
                  <a:gd name="T12" fmla="*/ 274 w 922"/>
                  <a:gd name="T13" fmla="*/ 164 h 1024"/>
                  <a:gd name="T14" fmla="*/ 356 w 922"/>
                  <a:gd name="T15" fmla="*/ 256 h 1024"/>
                  <a:gd name="T16" fmla="*/ 429 w 922"/>
                  <a:gd name="T17" fmla="*/ 146 h 1024"/>
                  <a:gd name="T18" fmla="*/ 557 w 922"/>
                  <a:gd name="T19" fmla="*/ 210 h 1024"/>
                  <a:gd name="T20" fmla="*/ 521 w 922"/>
                  <a:gd name="T21" fmla="*/ 384 h 1024"/>
                  <a:gd name="T22" fmla="*/ 484 w 922"/>
                  <a:gd name="T23" fmla="*/ 411 h 1024"/>
                  <a:gd name="T24" fmla="*/ 457 w 922"/>
                  <a:gd name="T25" fmla="*/ 420 h 1024"/>
                  <a:gd name="T26" fmla="*/ 420 w 922"/>
                  <a:gd name="T27" fmla="*/ 457 h 1024"/>
                  <a:gd name="T28" fmla="*/ 439 w 922"/>
                  <a:gd name="T29" fmla="*/ 631 h 1024"/>
                  <a:gd name="T30" fmla="*/ 887 w 922"/>
                  <a:gd name="T31" fmla="*/ 649 h 1024"/>
                  <a:gd name="T32" fmla="*/ 905 w 922"/>
                  <a:gd name="T33" fmla="*/ 786 h 1024"/>
                  <a:gd name="T34" fmla="*/ 877 w 922"/>
                  <a:gd name="T35" fmla="*/ 868 h 1024"/>
                  <a:gd name="T36" fmla="*/ 868 w 922"/>
                  <a:gd name="T37" fmla="*/ 896 h 1024"/>
                  <a:gd name="T38" fmla="*/ 905 w 922"/>
                  <a:gd name="T39" fmla="*/ 1024 h 10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2"/>
                  <a:gd name="T61" fmla="*/ 0 h 1024"/>
                  <a:gd name="T62" fmla="*/ 922 w 922"/>
                  <a:gd name="T63" fmla="*/ 1024 h 10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2" h="1024">
                    <a:moveTo>
                      <a:pt x="0" y="0"/>
                    </a:moveTo>
                    <a:cubicBezTo>
                      <a:pt x="22" y="33"/>
                      <a:pt x="44" y="51"/>
                      <a:pt x="82" y="64"/>
                    </a:cubicBezTo>
                    <a:cubicBezTo>
                      <a:pt x="132" y="54"/>
                      <a:pt x="156" y="31"/>
                      <a:pt x="201" y="9"/>
                    </a:cubicBezTo>
                    <a:cubicBezTo>
                      <a:pt x="238" y="12"/>
                      <a:pt x="276" y="7"/>
                      <a:pt x="311" y="18"/>
                    </a:cubicBezTo>
                    <a:cubicBezTo>
                      <a:pt x="320" y="21"/>
                      <a:pt x="320" y="36"/>
                      <a:pt x="320" y="45"/>
                    </a:cubicBezTo>
                    <a:cubicBezTo>
                      <a:pt x="320" y="67"/>
                      <a:pt x="319" y="89"/>
                      <a:pt x="311" y="109"/>
                    </a:cubicBezTo>
                    <a:cubicBezTo>
                      <a:pt x="303" y="130"/>
                      <a:pt x="274" y="164"/>
                      <a:pt x="274" y="164"/>
                    </a:cubicBezTo>
                    <a:cubicBezTo>
                      <a:pt x="284" y="254"/>
                      <a:pt x="267" y="274"/>
                      <a:pt x="356" y="256"/>
                    </a:cubicBezTo>
                    <a:cubicBezTo>
                      <a:pt x="391" y="221"/>
                      <a:pt x="402" y="186"/>
                      <a:pt x="429" y="146"/>
                    </a:cubicBezTo>
                    <a:cubicBezTo>
                      <a:pt x="496" y="157"/>
                      <a:pt x="499" y="170"/>
                      <a:pt x="557" y="210"/>
                    </a:cubicBezTo>
                    <a:cubicBezTo>
                      <a:pt x="600" y="271"/>
                      <a:pt x="601" y="357"/>
                      <a:pt x="521" y="384"/>
                    </a:cubicBezTo>
                    <a:cubicBezTo>
                      <a:pt x="509" y="393"/>
                      <a:pt x="497" y="404"/>
                      <a:pt x="484" y="411"/>
                    </a:cubicBezTo>
                    <a:cubicBezTo>
                      <a:pt x="476" y="416"/>
                      <a:pt x="465" y="415"/>
                      <a:pt x="457" y="420"/>
                    </a:cubicBezTo>
                    <a:cubicBezTo>
                      <a:pt x="442" y="429"/>
                      <a:pt x="433" y="445"/>
                      <a:pt x="420" y="457"/>
                    </a:cubicBezTo>
                    <a:cubicBezTo>
                      <a:pt x="402" y="512"/>
                      <a:pt x="369" y="606"/>
                      <a:pt x="439" y="631"/>
                    </a:cubicBezTo>
                    <a:cubicBezTo>
                      <a:pt x="587" y="621"/>
                      <a:pt x="743" y="603"/>
                      <a:pt x="887" y="649"/>
                    </a:cubicBezTo>
                    <a:cubicBezTo>
                      <a:pt x="906" y="707"/>
                      <a:pt x="922" y="715"/>
                      <a:pt x="905" y="786"/>
                    </a:cubicBezTo>
                    <a:cubicBezTo>
                      <a:pt x="898" y="814"/>
                      <a:pt x="886" y="841"/>
                      <a:pt x="877" y="868"/>
                    </a:cubicBezTo>
                    <a:cubicBezTo>
                      <a:pt x="874" y="877"/>
                      <a:pt x="868" y="896"/>
                      <a:pt x="868" y="896"/>
                    </a:cubicBezTo>
                    <a:cubicBezTo>
                      <a:pt x="875" y="957"/>
                      <a:pt x="881" y="974"/>
                      <a:pt x="905" y="1024"/>
                    </a:cubicBezTo>
                  </a:path>
                </a:pathLst>
              </a:custGeom>
              <a:noFill/>
              <a:ln w="38100" cmpd="sng">
                <a:solidFill>
                  <a:srgbClr val="FF3300"/>
                </a:solidFill>
                <a:round/>
                <a:headEnd/>
                <a:tailEnd/>
              </a:ln>
            </p:spPr>
            <p:txBody>
              <a:bodyPr/>
              <a:lstStyle/>
              <a:p>
                <a:endParaRPr lang="it-IT"/>
              </a:p>
            </p:txBody>
          </p:sp>
          <p:sp>
            <p:nvSpPr>
              <p:cNvPr id="48172" name="Oval 18"/>
              <p:cNvSpPr>
                <a:spLocks noChangeArrowheads="1"/>
              </p:cNvSpPr>
              <p:nvPr/>
            </p:nvSpPr>
            <p:spPr bwMode="auto">
              <a:xfrm>
                <a:off x="4176" y="3771"/>
                <a:ext cx="96" cy="96"/>
              </a:xfrm>
              <a:prstGeom prst="ellipse">
                <a:avLst/>
              </a:prstGeom>
              <a:solidFill>
                <a:schemeClr val="accent2"/>
              </a:solidFill>
              <a:ln w="38100">
                <a:solidFill>
                  <a:schemeClr val="bg1"/>
                </a:solidFill>
                <a:round/>
                <a:headEnd/>
                <a:tailEnd/>
              </a:ln>
            </p:spPr>
            <p:txBody>
              <a:bodyPr/>
              <a:lstStyle/>
              <a:p>
                <a:endParaRPr lang="it-IT"/>
              </a:p>
            </p:txBody>
          </p:sp>
          <p:sp>
            <p:nvSpPr>
              <p:cNvPr id="48173" name="Line 19"/>
              <p:cNvSpPr>
                <a:spLocks noChangeShapeType="1"/>
              </p:cNvSpPr>
              <p:nvPr/>
            </p:nvSpPr>
            <p:spPr bwMode="auto">
              <a:xfrm>
                <a:off x="3312" y="1824"/>
                <a:ext cx="0" cy="1008"/>
              </a:xfrm>
              <a:prstGeom prst="line">
                <a:avLst/>
              </a:prstGeom>
              <a:noFill/>
              <a:ln w="88900">
                <a:solidFill>
                  <a:srgbClr val="FF3300"/>
                </a:solidFill>
                <a:round/>
                <a:headEnd/>
                <a:tailEnd/>
              </a:ln>
            </p:spPr>
            <p:txBody>
              <a:bodyPr/>
              <a:lstStyle/>
              <a:p>
                <a:endParaRPr lang="it-IT"/>
              </a:p>
            </p:txBody>
          </p:sp>
          <p:sp>
            <p:nvSpPr>
              <p:cNvPr id="48174" name="Line 20"/>
              <p:cNvSpPr>
                <a:spLocks noChangeShapeType="1"/>
              </p:cNvSpPr>
              <p:nvPr/>
            </p:nvSpPr>
            <p:spPr bwMode="auto">
              <a:xfrm>
                <a:off x="3600" y="2736"/>
                <a:ext cx="384" cy="240"/>
              </a:xfrm>
              <a:prstGeom prst="line">
                <a:avLst/>
              </a:prstGeom>
              <a:noFill/>
              <a:ln w="9525">
                <a:solidFill>
                  <a:srgbClr val="FF3300"/>
                </a:solidFill>
                <a:round/>
                <a:headEnd/>
                <a:tailEnd type="triangle" w="med" len="med"/>
              </a:ln>
            </p:spPr>
            <p:txBody>
              <a:bodyPr/>
              <a:lstStyle/>
              <a:p>
                <a:endParaRPr lang="it-IT"/>
              </a:p>
            </p:txBody>
          </p:sp>
          <p:sp>
            <p:nvSpPr>
              <p:cNvPr id="48175" name="Freeform 21"/>
              <p:cNvSpPr>
                <a:spLocks/>
              </p:cNvSpPr>
              <p:nvPr/>
            </p:nvSpPr>
            <p:spPr bwMode="auto">
              <a:xfrm>
                <a:off x="3348" y="1992"/>
                <a:ext cx="311" cy="552"/>
              </a:xfrm>
              <a:custGeom>
                <a:avLst/>
                <a:gdLst>
                  <a:gd name="T0" fmla="*/ 0 w 311"/>
                  <a:gd name="T1" fmla="*/ 0 h 552"/>
                  <a:gd name="T2" fmla="*/ 96 w 311"/>
                  <a:gd name="T3" fmla="*/ 144 h 552"/>
                  <a:gd name="T4" fmla="*/ 144 w 311"/>
                  <a:gd name="T5" fmla="*/ 252 h 552"/>
                  <a:gd name="T6" fmla="*/ 276 w 311"/>
                  <a:gd name="T7" fmla="*/ 288 h 552"/>
                  <a:gd name="T8" fmla="*/ 300 w 311"/>
                  <a:gd name="T9" fmla="*/ 324 h 552"/>
                  <a:gd name="T10" fmla="*/ 144 w 311"/>
                  <a:gd name="T11" fmla="*/ 444 h 552"/>
                  <a:gd name="T12" fmla="*/ 72 w 311"/>
                  <a:gd name="T13" fmla="*/ 540 h 552"/>
                  <a:gd name="T14" fmla="*/ 0 w 311"/>
                  <a:gd name="T15" fmla="*/ 552 h 552"/>
                  <a:gd name="T16" fmla="*/ 0 60000 65536"/>
                  <a:gd name="T17" fmla="*/ 0 60000 65536"/>
                  <a:gd name="T18" fmla="*/ 0 60000 65536"/>
                  <a:gd name="T19" fmla="*/ 0 60000 65536"/>
                  <a:gd name="T20" fmla="*/ 0 60000 65536"/>
                  <a:gd name="T21" fmla="*/ 0 60000 65536"/>
                  <a:gd name="T22" fmla="*/ 0 60000 65536"/>
                  <a:gd name="T23" fmla="*/ 0 60000 65536"/>
                  <a:gd name="T24" fmla="*/ 0 w 311"/>
                  <a:gd name="T25" fmla="*/ 0 h 552"/>
                  <a:gd name="T26" fmla="*/ 311 w 311"/>
                  <a:gd name="T27" fmla="*/ 552 h 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1" h="552">
                    <a:moveTo>
                      <a:pt x="0" y="0"/>
                    </a:moveTo>
                    <a:cubicBezTo>
                      <a:pt x="32" y="48"/>
                      <a:pt x="68" y="94"/>
                      <a:pt x="96" y="144"/>
                    </a:cubicBezTo>
                    <a:cubicBezTo>
                      <a:pt x="112" y="173"/>
                      <a:pt x="113" y="227"/>
                      <a:pt x="144" y="252"/>
                    </a:cubicBezTo>
                    <a:cubicBezTo>
                      <a:pt x="180" y="280"/>
                      <a:pt x="276" y="288"/>
                      <a:pt x="276" y="288"/>
                    </a:cubicBezTo>
                    <a:cubicBezTo>
                      <a:pt x="284" y="300"/>
                      <a:pt x="298" y="310"/>
                      <a:pt x="300" y="324"/>
                    </a:cubicBezTo>
                    <a:cubicBezTo>
                      <a:pt x="311" y="412"/>
                      <a:pt x="204" y="404"/>
                      <a:pt x="144" y="444"/>
                    </a:cubicBezTo>
                    <a:cubicBezTo>
                      <a:pt x="121" y="478"/>
                      <a:pt x="115" y="526"/>
                      <a:pt x="72" y="540"/>
                    </a:cubicBezTo>
                    <a:cubicBezTo>
                      <a:pt x="49" y="548"/>
                      <a:pt x="0" y="552"/>
                      <a:pt x="0" y="552"/>
                    </a:cubicBezTo>
                  </a:path>
                </a:pathLst>
              </a:custGeom>
              <a:noFill/>
              <a:ln w="38100" cmpd="sng">
                <a:solidFill>
                  <a:srgbClr val="FF3300"/>
                </a:solidFill>
                <a:round/>
                <a:headEnd/>
                <a:tailEnd/>
              </a:ln>
            </p:spPr>
            <p:txBody>
              <a:bodyPr/>
              <a:lstStyle/>
              <a:p>
                <a:endParaRPr lang="it-IT"/>
              </a:p>
            </p:txBody>
          </p:sp>
          <p:sp>
            <p:nvSpPr>
              <p:cNvPr id="48176" name="Line 22"/>
              <p:cNvSpPr>
                <a:spLocks noChangeShapeType="1"/>
              </p:cNvSpPr>
              <p:nvPr/>
            </p:nvSpPr>
            <p:spPr bwMode="auto">
              <a:xfrm>
                <a:off x="3408" y="1968"/>
                <a:ext cx="336" cy="288"/>
              </a:xfrm>
              <a:prstGeom prst="line">
                <a:avLst/>
              </a:prstGeom>
              <a:noFill/>
              <a:ln w="9525">
                <a:solidFill>
                  <a:srgbClr val="FF3300"/>
                </a:solidFill>
                <a:round/>
                <a:headEnd/>
                <a:tailEnd type="triangle" w="med" len="med"/>
              </a:ln>
            </p:spPr>
            <p:txBody>
              <a:bodyPr/>
              <a:lstStyle/>
              <a:p>
                <a:endParaRPr lang="it-IT"/>
              </a:p>
            </p:txBody>
          </p:sp>
          <p:sp>
            <p:nvSpPr>
              <p:cNvPr id="48177" name="Text Box 23"/>
              <p:cNvSpPr txBox="1">
                <a:spLocks noChangeArrowheads="1"/>
              </p:cNvSpPr>
              <p:nvPr/>
            </p:nvSpPr>
            <p:spPr bwMode="auto">
              <a:xfrm>
                <a:off x="2256" y="1536"/>
                <a:ext cx="384" cy="288"/>
              </a:xfrm>
              <a:prstGeom prst="rect">
                <a:avLst/>
              </a:prstGeom>
              <a:noFill/>
              <a:ln w="9525">
                <a:noFill/>
                <a:miter lim="800000"/>
                <a:headEnd/>
                <a:tailEnd/>
              </a:ln>
            </p:spPr>
            <p:txBody>
              <a:bodyPr>
                <a:spAutoFit/>
              </a:bodyPr>
              <a:lstStyle/>
              <a:p>
                <a:pPr algn="l">
                  <a:spcBef>
                    <a:spcPct val="50000"/>
                  </a:spcBef>
                </a:pPr>
                <a:endParaRPr lang="it-IT">
                  <a:latin typeface="Times New Roman" pitchFamily="18" charset="0"/>
                </a:endParaRPr>
              </a:p>
            </p:txBody>
          </p:sp>
          <p:sp>
            <p:nvSpPr>
              <p:cNvPr id="48178" name="Text Box 24"/>
              <p:cNvSpPr txBox="1">
                <a:spLocks noChangeArrowheads="1"/>
              </p:cNvSpPr>
              <p:nvPr/>
            </p:nvSpPr>
            <p:spPr bwMode="auto">
              <a:xfrm>
                <a:off x="2305" y="1632"/>
                <a:ext cx="382"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R1</a:t>
                </a:r>
                <a:endParaRPr lang="es-ES">
                  <a:solidFill>
                    <a:schemeClr val="bg1"/>
                  </a:solidFill>
                </a:endParaRPr>
              </a:p>
            </p:txBody>
          </p:sp>
          <p:sp>
            <p:nvSpPr>
              <p:cNvPr id="48179" name="Text Box 25"/>
              <p:cNvSpPr txBox="1">
                <a:spLocks noChangeArrowheads="1"/>
              </p:cNvSpPr>
              <p:nvPr/>
            </p:nvSpPr>
            <p:spPr bwMode="auto">
              <a:xfrm>
                <a:off x="3504" y="1536"/>
                <a:ext cx="432" cy="288"/>
              </a:xfrm>
              <a:prstGeom prst="rect">
                <a:avLst/>
              </a:prstGeom>
              <a:noFill/>
              <a:ln w="9525">
                <a:noFill/>
                <a:miter lim="800000"/>
                <a:headEnd/>
                <a:tailEnd/>
              </a:ln>
            </p:spPr>
            <p:txBody>
              <a:bodyPr>
                <a:spAutoFit/>
              </a:bodyPr>
              <a:lstStyle/>
              <a:p>
                <a:pPr algn="l">
                  <a:spcBef>
                    <a:spcPct val="50000"/>
                  </a:spcBef>
                </a:pPr>
                <a:endParaRPr lang="it-IT"/>
              </a:p>
            </p:txBody>
          </p:sp>
          <p:sp>
            <p:nvSpPr>
              <p:cNvPr id="48180" name="Text Box 26"/>
              <p:cNvSpPr txBox="1">
                <a:spLocks noChangeArrowheads="1"/>
              </p:cNvSpPr>
              <p:nvPr/>
            </p:nvSpPr>
            <p:spPr bwMode="auto">
              <a:xfrm>
                <a:off x="3361" y="1392"/>
                <a:ext cx="431"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R2</a:t>
                </a:r>
                <a:endParaRPr lang="es-ES">
                  <a:solidFill>
                    <a:schemeClr val="bg1"/>
                  </a:solidFill>
                </a:endParaRPr>
              </a:p>
            </p:txBody>
          </p:sp>
          <p:sp>
            <p:nvSpPr>
              <p:cNvPr id="48181" name="Text Box 27"/>
              <p:cNvSpPr txBox="1">
                <a:spLocks noChangeArrowheads="1"/>
              </p:cNvSpPr>
              <p:nvPr/>
            </p:nvSpPr>
            <p:spPr bwMode="auto">
              <a:xfrm>
                <a:off x="3792" y="2112"/>
                <a:ext cx="528"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R4</a:t>
                </a:r>
                <a:endParaRPr lang="es-ES">
                  <a:solidFill>
                    <a:schemeClr val="bg1"/>
                  </a:solidFill>
                </a:endParaRPr>
              </a:p>
            </p:txBody>
          </p:sp>
          <p:sp>
            <p:nvSpPr>
              <p:cNvPr id="48182" name="Text Box 28"/>
              <p:cNvSpPr txBox="1">
                <a:spLocks noChangeArrowheads="1"/>
              </p:cNvSpPr>
              <p:nvPr/>
            </p:nvSpPr>
            <p:spPr bwMode="auto">
              <a:xfrm>
                <a:off x="4033" y="3024"/>
                <a:ext cx="431"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R3</a:t>
                </a:r>
                <a:endParaRPr lang="es-ES">
                  <a:solidFill>
                    <a:schemeClr val="bg1"/>
                  </a:solidFill>
                </a:endParaRPr>
              </a:p>
            </p:txBody>
          </p:sp>
        </p:grpSp>
        <p:sp>
          <p:nvSpPr>
            <p:cNvPr id="48158" name="Line 29"/>
            <p:cNvSpPr>
              <a:spLocks noChangeShapeType="1"/>
            </p:cNvSpPr>
            <p:nvPr/>
          </p:nvSpPr>
          <p:spPr bwMode="auto">
            <a:xfrm flipV="1">
              <a:off x="3216" y="3648"/>
              <a:ext cx="0" cy="288"/>
            </a:xfrm>
            <a:prstGeom prst="line">
              <a:avLst/>
            </a:prstGeom>
            <a:noFill/>
            <a:ln w="9525">
              <a:solidFill>
                <a:schemeClr val="bg1"/>
              </a:solidFill>
              <a:round/>
              <a:headEnd/>
              <a:tailEnd type="triangle" w="med" len="med"/>
            </a:ln>
          </p:spPr>
          <p:txBody>
            <a:bodyPr/>
            <a:lstStyle/>
            <a:p>
              <a:endParaRPr lang="it-IT"/>
            </a:p>
          </p:txBody>
        </p:sp>
      </p:grpSp>
      <p:sp>
        <p:nvSpPr>
          <p:cNvPr id="12320" name="Oval 32"/>
          <p:cNvSpPr>
            <a:spLocks noChangeArrowheads="1"/>
          </p:cNvSpPr>
          <p:nvPr/>
        </p:nvSpPr>
        <p:spPr bwMode="auto">
          <a:xfrm>
            <a:off x="971550" y="1844675"/>
            <a:ext cx="215900" cy="215900"/>
          </a:xfrm>
          <a:prstGeom prst="ellipse">
            <a:avLst/>
          </a:prstGeom>
          <a:solidFill>
            <a:srgbClr val="FF0000"/>
          </a:solidFill>
          <a:ln w="9525">
            <a:solidFill>
              <a:schemeClr val="tx1"/>
            </a:solidFill>
            <a:round/>
            <a:headEnd/>
            <a:tailEnd/>
          </a:ln>
        </p:spPr>
        <p:txBody>
          <a:bodyPr wrap="none" anchor="ctr"/>
          <a:lstStyle/>
          <a:p>
            <a:endParaRPr lang="it-IT"/>
          </a:p>
        </p:txBody>
      </p:sp>
      <p:sp>
        <p:nvSpPr>
          <p:cNvPr id="12321" name="Oval 33"/>
          <p:cNvSpPr>
            <a:spLocks noChangeArrowheads="1"/>
          </p:cNvSpPr>
          <p:nvPr/>
        </p:nvSpPr>
        <p:spPr bwMode="auto">
          <a:xfrm>
            <a:off x="1619250" y="3933825"/>
            <a:ext cx="144463" cy="144463"/>
          </a:xfrm>
          <a:prstGeom prst="ellipse">
            <a:avLst/>
          </a:prstGeom>
          <a:solidFill>
            <a:srgbClr val="FF0000"/>
          </a:solidFill>
          <a:ln w="9525">
            <a:solidFill>
              <a:schemeClr val="tx1"/>
            </a:solidFill>
            <a:round/>
            <a:headEnd/>
            <a:tailEnd/>
          </a:ln>
        </p:spPr>
        <p:txBody>
          <a:bodyPr wrap="none" anchor="ctr"/>
          <a:lstStyle/>
          <a:p>
            <a:endParaRPr lang="it-IT"/>
          </a:p>
        </p:txBody>
      </p:sp>
      <p:sp>
        <p:nvSpPr>
          <p:cNvPr id="12322" name="Oval 34"/>
          <p:cNvSpPr>
            <a:spLocks noChangeArrowheads="1"/>
          </p:cNvSpPr>
          <p:nvPr/>
        </p:nvSpPr>
        <p:spPr bwMode="auto">
          <a:xfrm>
            <a:off x="1619250" y="2636838"/>
            <a:ext cx="144463" cy="144462"/>
          </a:xfrm>
          <a:prstGeom prst="ellipse">
            <a:avLst/>
          </a:prstGeom>
          <a:solidFill>
            <a:srgbClr val="FF0000"/>
          </a:solidFill>
          <a:ln w="9525">
            <a:solidFill>
              <a:schemeClr val="tx1"/>
            </a:solidFill>
            <a:round/>
            <a:headEnd/>
            <a:tailEnd/>
          </a:ln>
        </p:spPr>
        <p:txBody>
          <a:bodyPr wrap="none" anchor="ctr"/>
          <a:lstStyle/>
          <a:p>
            <a:endParaRPr lang="it-IT"/>
          </a:p>
        </p:txBody>
      </p:sp>
      <p:sp>
        <p:nvSpPr>
          <p:cNvPr id="48139" name="AutoShape 37"/>
          <p:cNvSpPr>
            <a:spLocks noChangeArrowheads="1"/>
          </p:cNvSpPr>
          <p:nvPr/>
        </p:nvSpPr>
        <p:spPr bwMode="auto">
          <a:xfrm>
            <a:off x="755650" y="260350"/>
            <a:ext cx="360363" cy="5832475"/>
          </a:xfrm>
          <a:prstGeom prst="upArrow">
            <a:avLst>
              <a:gd name="adj1" fmla="val 50000"/>
              <a:gd name="adj2" fmla="val 404625"/>
            </a:avLst>
          </a:prstGeom>
          <a:solidFill>
            <a:srgbClr val="0000FF"/>
          </a:solidFill>
          <a:ln w="9525">
            <a:solidFill>
              <a:schemeClr val="tx1"/>
            </a:solidFill>
            <a:miter lim="800000"/>
            <a:headEnd/>
            <a:tailEnd/>
          </a:ln>
        </p:spPr>
        <p:txBody>
          <a:bodyPr wrap="none" anchor="ctr"/>
          <a:lstStyle/>
          <a:p>
            <a:endParaRPr lang="it-IT"/>
          </a:p>
        </p:txBody>
      </p:sp>
      <p:sp>
        <p:nvSpPr>
          <p:cNvPr id="12326" name="AutoShape 38"/>
          <p:cNvSpPr>
            <a:spLocks noChangeArrowheads="1"/>
          </p:cNvSpPr>
          <p:nvPr/>
        </p:nvSpPr>
        <p:spPr bwMode="auto">
          <a:xfrm>
            <a:off x="1763713" y="2781300"/>
            <a:ext cx="576262" cy="433388"/>
          </a:xfrm>
          <a:prstGeom prst="curvedDownArrow">
            <a:avLst>
              <a:gd name="adj1" fmla="val 3810"/>
              <a:gd name="adj2" fmla="val 30404"/>
              <a:gd name="adj3" fmla="val 33333"/>
            </a:avLst>
          </a:prstGeom>
          <a:solidFill>
            <a:srgbClr val="FFFF66"/>
          </a:solidFill>
          <a:ln w="9525">
            <a:solidFill>
              <a:srgbClr val="FFFF00"/>
            </a:solidFill>
            <a:miter lim="800000"/>
            <a:headEnd/>
            <a:tailEnd/>
          </a:ln>
        </p:spPr>
        <p:txBody>
          <a:bodyPr wrap="none" anchor="ctr"/>
          <a:lstStyle/>
          <a:p>
            <a:endParaRPr lang="it-IT"/>
          </a:p>
        </p:txBody>
      </p:sp>
      <p:sp>
        <p:nvSpPr>
          <p:cNvPr id="12327" name="AutoShape 39"/>
          <p:cNvSpPr>
            <a:spLocks noChangeArrowheads="1"/>
          </p:cNvSpPr>
          <p:nvPr/>
        </p:nvSpPr>
        <p:spPr bwMode="auto">
          <a:xfrm rot="-10530482">
            <a:off x="1692275" y="3284538"/>
            <a:ext cx="576263" cy="433387"/>
          </a:xfrm>
          <a:prstGeom prst="curvedDownArrow">
            <a:avLst>
              <a:gd name="adj1" fmla="val 3810"/>
              <a:gd name="adj2" fmla="val 30404"/>
              <a:gd name="adj3" fmla="val 33333"/>
            </a:avLst>
          </a:prstGeom>
          <a:solidFill>
            <a:srgbClr val="FFFF66"/>
          </a:solidFill>
          <a:ln w="9525">
            <a:solidFill>
              <a:srgbClr val="FFFF00"/>
            </a:solidFill>
            <a:miter lim="800000"/>
            <a:headEnd/>
            <a:tailEnd/>
          </a:ln>
        </p:spPr>
        <p:txBody>
          <a:bodyPr wrap="none" anchor="ctr"/>
          <a:lstStyle/>
          <a:p>
            <a:endParaRPr lang="it-IT"/>
          </a:p>
        </p:txBody>
      </p:sp>
      <p:sp>
        <p:nvSpPr>
          <p:cNvPr id="12328" name="AutoShape 40"/>
          <p:cNvSpPr>
            <a:spLocks noChangeArrowheads="1"/>
          </p:cNvSpPr>
          <p:nvPr/>
        </p:nvSpPr>
        <p:spPr bwMode="auto">
          <a:xfrm>
            <a:off x="1908175" y="3644900"/>
            <a:ext cx="1438275" cy="649288"/>
          </a:xfrm>
          <a:prstGeom prst="curvedDownArrow">
            <a:avLst>
              <a:gd name="adj1" fmla="val 6348"/>
              <a:gd name="adj2" fmla="val 50651"/>
              <a:gd name="adj3" fmla="val 33333"/>
            </a:avLst>
          </a:prstGeom>
          <a:solidFill>
            <a:srgbClr val="FFFF66"/>
          </a:solidFill>
          <a:ln w="9525">
            <a:solidFill>
              <a:srgbClr val="FFFF00"/>
            </a:solidFill>
            <a:miter lim="800000"/>
            <a:headEnd/>
            <a:tailEnd/>
          </a:ln>
        </p:spPr>
        <p:txBody>
          <a:bodyPr wrap="none" anchor="ctr"/>
          <a:lstStyle/>
          <a:p>
            <a:endParaRPr lang="it-IT"/>
          </a:p>
        </p:txBody>
      </p:sp>
      <p:sp>
        <p:nvSpPr>
          <p:cNvPr id="12329" name="AutoShape 41"/>
          <p:cNvSpPr>
            <a:spLocks noChangeArrowheads="1"/>
          </p:cNvSpPr>
          <p:nvPr/>
        </p:nvSpPr>
        <p:spPr bwMode="auto">
          <a:xfrm rot="-10530482">
            <a:off x="1616075" y="4506913"/>
            <a:ext cx="1655763" cy="1152525"/>
          </a:xfrm>
          <a:prstGeom prst="curvedDownArrow">
            <a:avLst>
              <a:gd name="adj1" fmla="val 2388"/>
              <a:gd name="adj2" fmla="val 31121"/>
              <a:gd name="adj3" fmla="val 33333"/>
            </a:avLst>
          </a:prstGeom>
          <a:solidFill>
            <a:srgbClr val="FFFF66"/>
          </a:solidFill>
          <a:ln w="9525">
            <a:solidFill>
              <a:srgbClr val="FFFF00"/>
            </a:solidFill>
            <a:miter lim="800000"/>
            <a:headEnd/>
            <a:tailEnd/>
          </a:ln>
        </p:spPr>
        <p:txBody>
          <a:bodyPr wrap="none" anchor="ctr"/>
          <a:lstStyle/>
          <a:p>
            <a:endParaRPr lang="it-IT"/>
          </a:p>
        </p:txBody>
      </p:sp>
      <p:sp>
        <p:nvSpPr>
          <p:cNvPr id="12336" name="Freeform 48"/>
          <p:cNvSpPr>
            <a:spLocks/>
          </p:cNvSpPr>
          <p:nvPr/>
        </p:nvSpPr>
        <p:spPr bwMode="auto">
          <a:xfrm>
            <a:off x="1403350" y="4221163"/>
            <a:ext cx="384175" cy="647700"/>
          </a:xfrm>
          <a:custGeom>
            <a:avLst/>
            <a:gdLst>
              <a:gd name="T0" fmla="*/ 0 w 242"/>
              <a:gd name="T1" fmla="*/ 2147483647 h 408"/>
              <a:gd name="T2" fmla="*/ 2147483647 w 242"/>
              <a:gd name="T3" fmla="*/ 2147483647 h 408"/>
              <a:gd name="T4" fmla="*/ 2147483647 w 242"/>
              <a:gd name="T5" fmla="*/ 2147483647 h 408"/>
              <a:gd name="T6" fmla="*/ 2147483647 w 242"/>
              <a:gd name="T7" fmla="*/ 2147483647 h 408"/>
              <a:gd name="T8" fmla="*/ 2147483647 w 242"/>
              <a:gd name="T9" fmla="*/ 2147483647 h 408"/>
              <a:gd name="T10" fmla="*/ 2147483647 w 242"/>
              <a:gd name="T11" fmla="*/ 2147483647 h 408"/>
              <a:gd name="T12" fmla="*/ 2147483647 w 242"/>
              <a:gd name="T13" fmla="*/ 0 h 408"/>
              <a:gd name="T14" fmla="*/ 0 60000 65536"/>
              <a:gd name="T15" fmla="*/ 0 60000 65536"/>
              <a:gd name="T16" fmla="*/ 0 60000 65536"/>
              <a:gd name="T17" fmla="*/ 0 60000 65536"/>
              <a:gd name="T18" fmla="*/ 0 60000 65536"/>
              <a:gd name="T19" fmla="*/ 0 60000 65536"/>
              <a:gd name="T20" fmla="*/ 0 60000 65536"/>
              <a:gd name="T21" fmla="*/ 0 w 242"/>
              <a:gd name="T22" fmla="*/ 0 h 408"/>
              <a:gd name="T23" fmla="*/ 242 w 242"/>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408">
                <a:moveTo>
                  <a:pt x="0" y="408"/>
                </a:moveTo>
                <a:cubicBezTo>
                  <a:pt x="34" y="374"/>
                  <a:pt x="68" y="340"/>
                  <a:pt x="91" y="317"/>
                </a:cubicBezTo>
                <a:cubicBezTo>
                  <a:pt x="114" y="294"/>
                  <a:pt x="129" y="287"/>
                  <a:pt x="136" y="272"/>
                </a:cubicBezTo>
                <a:cubicBezTo>
                  <a:pt x="143" y="257"/>
                  <a:pt x="121" y="257"/>
                  <a:pt x="136" y="227"/>
                </a:cubicBezTo>
                <a:cubicBezTo>
                  <a:pt x="151" y="197"/>
                  <a:pt x="212" y="121"/>
                  <a:pt x="227" y="91"/>
                </a:cubicBezTo>
                <a:cubicBezTo>
                  <a:pt x="242" y="61"/>
                  <a:pt x="227" y="60"/>
                  <a:pt x="227" y="45"/>
                </a:cubicBezTo>
                <a:cubicBezTo>
                  <a:pt x="227" y="30"/>
                  <a:pt x="227" y="15"/>
                  <a:pt x="227" y="0"/>
                </a:cubicBezTo>
              </a:path>
            </a:pathLst>
          </a:custGeom>
          <a:noFill/>
          <a:ln w="38100" cmpd="sng">
            <a:solidFill>
              <a:srgbClr val="0033CC"/>
            </a:solidFill>
            <a:round/>
            <a:headEnd/>
            <a:tailEnd/>
          </a:ln>
        </p:spPr>
        <p:txBody>
          <a:bodyPr/>
          <a:lstStyle/>
          <a:p>
            <a:endParaRPr lang="it-IT"/>
          </a:p>
        </p:txBody>
      </p:sp>
      <p:sp>
        <p:nvSpPr>
          <p:cNvPr id="12339" name="Freeform 51"/>
          <p:cNvSpPr>
            <a:spLocks/>
          </p:cNvSpPr>
          <p:nvPr/>
        </p:nvSpPr>
        <p:spPr bwMode="auto">
          <a:xfrm>
            <a:off x="1258888" y="2997200"/>
            <a:ext cx="446087" cy="660400"/>
          </a:xfrm>
          <a:custGeom>
            <a:avLst/>
            <a:gdLst>
              <a:gd name="T0" fmla="*/ 2147483647 w 281"/>
              <a:gd name="T1" fmla="*/ 2147483647 h 416"/>
              <a:gd name="T2" fmla="*/ 2147483647 w 281"/>
              <a:gd name="T3" fmla="*/ 2147483647 h 416"/>
              <a:gd name="T4" fmla="*/ 2147483647 w 281"/>
              <a:gd name="T5" fmla="*/ 2147483647 h 416"/>
              <a:gd name="T6" fmla="*/ 2147483647 w 281"/>
              <a:gd name="T7" fmla="*/ 2147483647 h 416"/>
              <a:gd name="T8" fmla="*/ 2147483647 w 281"/>
              <a:gd name="T9" fmla="*/ 2147483647 h 416"/>
              <a:gd name="T10" fmla="*/ 2147483647 w 281"/>
              <a:gd name="T11" fmla="*/ 2147483647 h 416"/>
              <a:gd name="T12" fmla="*/ 2147483647 w 281"/>
              <a:gd name="T13" fmla="*/ 2147483647 h 416"/>
              <a:gd name="T14" fmla="*/ 2147483647 w 281"/>
              <a:gd name="T15" fmla="*/ 0 h 416"/>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16"/>
              <a:gd name="T26" fmla="*/ 281 w 281"/>
              <a:gd name="T27" fmla="*/ 416 h 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16">
                <a:moveTo>
                  <a:pt x="8" y="363"/>
                </a:moveTo>
                <a:cubicBezTo>
                  <a:pt x="4" y="389"/>
                  <a:pt x="0" y="416"/>
                  <a:pt x="8" y="409"/>
                </a:cubicBezTo>
                <a:cubicBezTo>
                  <a:pt x="16" y="402"/>
                  <a:pt x="39" y="341"/>
                  <a:pt x="54" y="318"/>
                </a:cubicBezTo>
                <a:cubicBezTo>
                  <a:pt x="69" y="295"/>
                  <a:pt x="92" y="296"/>
                  <a:pt x="99" y="273"/>
                </a:cubicBezTo>
                <a:cubicBezTo>
                  <a:pt x="106" y="250"/>
                  <a:pt x="84" y="205"/>
                  <a:pt x="99" y="182"/>
                </a:cubicBezTo>
                <a:cubicBezTo>
                  <a:pt x="114" y="159"/>
                  <a:pt x="167" y="152"/>
                  <a:pt x="190" y="137"/>
                </a:cubicBezTo>
                <a:cubicBezTo>
                  <a:pt x="213" y="122"/>
                  <a:pt x="220" y="114"/>
                  <a:pt x="235" y="91"/>
                </a:cubicBezTo>
                <a:cubicBezTo>
                  <a:pt x="250" y="68"/>
                  <a:pt x="265" y="34"/>
                  <a:pt x="281" y="0"/>
                </a:cubicBezTo>
              </a:path>
            </a:pathLst>
          </a:custGeom>
          <a:noFill/>
          <a:ln w="57150" cmpd="sng">
            <a:solidFill>
              <a:srgbClr val="0033CC"/>
            </a:solidFill>
            <a:round/>
            <a:headEnd/>
            <a:tailEnd/>
          </a:ln>
        </p:spPr>
        <p:txBody>
          <a:bodyPr/>
          <a:lstStyle/>
          <a:p>
            <a:endParaRPr lang="it-IT"/>
          </a:p>
        </p:txBody>
      </p:sp>
      <p:sp>
        <p:nvSpPr>
          <p:cNvPr id="12340" name="Freeform 52"/>
          <p:cNvSpPr>
            <a:spLocks/>
          </p:cNvSpPr>
          <p:nvPr/>
        </p:nvSpPr>
        <p:spPr bwMode="auto">
          <a:xfrm>
            <a:off x="1763713" y="4365625"/>
            <a:ext cx="503237" cy="792163"/>
          </a:xfrm>
          <a:custGeom>
            <a:avLst/>
            <a:gdLst>
              <a:gd name="T0" fmla="*/ 2147483647 w 317"/>
              <a:gd name="T1" fmla="*/ 2147483647 h 499"/>
              <a:gd name="T2" fmla="*/ 2147483647 w 317"/>
              <a:gd name="T3" fmla="*/ 2147483647 h 499"/>
              <a:gd name="T4" fmla="*/ 2147483647 w 317"/>
              <a:gd name="T5" fmla="*/ 2147483647 h 499"/>
              <a:gd name="T6" fmla="*/ 2147483647 w 317"/>
              <a:gd name="T7" fmla="*/ 2147483647 h 499"/>
              <a:gd name="T8" fmla="*/ 0 w 317"/>
              <a:gd name="T9" fmla="*/ 0 h 499"/>
              <a:gd name="T10" fmla="*/ 0 60000 65536"/>
              <a:gd name="T11" fmla="*/ 0 60000 65536"/>
              <a:gd name="T12" fmla="*/ 0 60000 65536"/>
              <a:gd name="T13" fmla="*/ 0 60000 65536"/>
              <a:gd name="T14" fmla="*/ 0 60000 65536"/>
              <a:gd name="T15" fmla="*/ 0 w 317"/>
              <a:gd name="T16" fmla="*/ 0 h 499"/>
              <a:gd name="T17" fmla="*/ 317 w 317"/>
              <a:gd name="T18" fmla="*/ 499 h 499"/>
            </a:gdLst>
            <a:ahLst/>
            <a:cxnLst>
              <a:cxn ang="T10">
                <a:pos x="T0" y="T1"/>
              </a:cxn>
              <a:cxn ang="T11">
                <a:pos x="T2" y="T3"/>
              </a:cxn>
              <a:cxn ang="T12">
                <a:pos x="T4" y="T5"/>
              </a:cxn>
              <a:cxn ang="T13">
                <a:pos x="T6" y="T7"/>
              </a:cxn>
              <a:cxn ang="T14">
                <a:pos x="T8" y="T9"/>
              </a:cxn>
            </a:cxnLst>
            <a:rect l="T15" t="T16" r="T17" b="T18"/>
            <a:pathLst>
              <a:path w="317" h="499">
                <a:moveTo>
                  <a:pt x="317" y="499"/>
                </a:moveTo>
                <a:cubicBezTo>
                  <a:pt x="306" y="472"/>
                  <a:pt x="295" y="446"/>
                  <a:pt x="272" y="408"/>
                </a:cubicBezTo>
                <a:cubicBezTo>
                  <a:pt x="249" y="370"/>
                  <a:pt x="211" y="317"/>
                  <a:pt x="181" y="272"/>
                </a:cubicBezTo>
                <a:cubicBezTo>
                  <a:pt x="151" y="227"/>
                  <a:pt x="120" y="181"/>
                  <a:pt x="90" y="136"/>
                </a:cubicBezTo>
                <a:cubicBezTo>
                  <a:pt x="60" y="91"/>
                  <a:pt x="30" y="45"/>
                  <a:pt x="0" y="0"/>
                </a:cubicBezTo>
              </a:path>
            </a:pathLst>
          </a:custGeom>
          <a:noFill/>
          <a:ln w="28575" cmpd="sng">
            <a:solidFill>
              <a:srgbClr val="0033CC"/>
            </a:solidFill>
            <a:round/>
            <a:headEnd/>
            <a:tailEnd/>
          </a:ln>
        </p:spPr>
        <p:txBody>
          <a:bodyPr/>
          <a:lstStyle/>
          <a:p>
            <a:endParaRPr lang="it-IT"/>
          </a:p>
        </p:txBody>
      </p:sp>
      <p:sp>
        <p:nvSpPr>
          <p:cNvPr id="12341" name="Freeform 53"/>
          <p:cNvSpPr>
            <a:spLocks/>
          </p:cNvSpPr>
          <p:nvPr/>
        </p:nvSpPr>
        <p:spPr bwMode="auto">
          <a:xfrm>
            <a:off x="1835150" y="2349500"/>
            <a:ext cx="358775" cy="360363"/>
          </a:xfrm>
          <a:custGeom>
            <a:avLst/>
            <a:gdLst>
              <a:gd name="T0" fmla="*/ 2147483647 w 226"/>
              <a:gd name="T1" fmla="*/ 2147483647 h 227"/>
              <a:gd name="T2" fmla="*/ 2147483647 w 226"/>
              <a:gd name="T3" fmla="*/ 2147483647 h 227"/>
              <a:gd name="T4" fmla="*/ 2147483647 w 226"/>
              <a:gd name="T5" fmla="*/ 2147483647 h 227"/>
              <a:gd name="T6" fmla="*/ 2147483647 w 226"/>
              <a:gd name="T7" fmla="*/ 2147483647 h 227"/>
              <a:gd name="T8" fmla="*/ 0 w 226"/>
              <a:gd name="T9" fmla="*/ 0 h 227"/>
              <a:gd name="T10" fmla="*/ 0 60000 65536"/>
              <a:gd name="T11" fmla="*/ 0 60000 65536"/>
              <a:gd name="T12" fmla="*/ 0 60000 65536"/>
              <a:gd name="T13" fmla="*/ 0 60000 65536"/>
              <a:gd name="T14" fmla="*/ 0 60000 65536"/>
              <a:gd name="T15" fmla="*/ 0 w 226"/>
              <a:gd name="T16" fmla="*/ 0 h 227"/>
              <a:gd name="T17" fmla="*/ 226 w 226"/>
              <a:gd name="T18" fmla="*/ 227 h 227"/>
            </a:gdLst>
            <a:ahLst/>
            <a:cxnLst>
              <a:cxn ang="T10">
                <a:pos x="T0" y="T1"/>
              </a:cxn>
              <a:cxn ang="T11">
                <a:pos x="T2" y="T3"/>
              </a:cxn>
              <a:cxn ang="T12">
                <a:pos x="T4" y="T5"/>
              </a:cxn>
              <a:cxn ang="T13">
                <a:pos x="T6" y="T7"/>
              </a:cxn>
              <a:cxn ang="T14">
                <a:pos x="T8" y="T9"/>
              </a:cxn>
            </a:cxnLst>
            <a:rect l="T15" t="T16" r="T17" b="T18"/>
            <a:pathLst>
              <a:path w="226" h="227">
                <a:moveTo>
                  <a:pt x="226" y="227"/>
                </a:moveTo>
                <a:cubicBezTo>
                  <a:pt x="211" y="193"/>
                  <a:pt x="196" y="159"/>
                  <a:pt x="181" y="136"/>
                </a:cubicBezTo>
                <a:cubicBezTo>
                  <a:pt x="166" y="113"/>
                  <a:pt x="159" y="106"/>
                  <a:pt x="136" y="91"/>
                </a:cubicBezTo>
                <a:cubicBezTo>
                  <a:pt x="113" y="76"/>
                  <a:pt x="68" y="61"/>
                  <a:pt x="45" y="46"/>
                </a:cubicBezTo>
                <a:cubicBezTo>
                  <a:pt x="22" y="31"/>
                  <a:pt x="11" y="15"/>
                  <a:pt x="0" y="0"/>
                </a:cubicBezTo>
              </a:path>
            </a:pathLst>
          </a:custGeom>
          <a:noFill/>
          <a:ln w="57150" cmpd="sng">
            <a:solidFill>
              <a:srgbClr val="0033CC"/>
            </a:solidFill>
            <a:round/>
            <a:headEnd/>
            <a:tailEnd/>
          </a:ln>
        </p:spPr>
        <p:txBody>
          <a:bodyPr/>
          <a:lstStyle/>
          <a:p>
            <a:endParaRPr lang="it-IT"/>
          </a:p>
        </p:txBody>
      </p:sp>
      <p:sp>
        <p:nvSpPr>
          <p:cNvPr id="12342" name="Freeform 54"/>
          <p:cNvSpPr>
            <a:spLocks/>
          </p:cNvSpPr>
          <p:nvPr/>
        </p:nvSpPr>
        <p:spPr bwMode="auto">
          <a:xfrm>
            <a:off x="1619250" y="2133600"/>
            <a:ext cx="649288" cy="227013"/>
          </a:xfrm>
          <a:custGeom>
            <a:avLst/>
            <a:gdLst>
              <a:gd name="T0" fmla="*/ 2147483647 w 409"/>
              <a:gd name="T1" fmla="*/ 0 h 143"/>
              <a:gd name="T2" fmla="*/ 2147483647 w 409"/>
              <a:gd name="T3" fmla="*/ 2147483647 h 143"/>
              <a:gd name="T4" fmla="*/ 2147483647 w 409"/>
              <a:gd name="T5" fmla="*/ 2147483647 h 143"/>
              <a:gd name="T6" fmla="*/ 2147483647 w 409"/>
              <a:gd name="T7" fmla="*/ 2147483647 h 143"/>
              <a:gd name="T8" fmla="*/ 2147483647 w 409"/>
              <a:gd name="T9" fmla="*/ 2147483647 h 143"/>
              <a:gd name="T10" fmla="*/ 2147483647 w 409"/>
              <a:gd name="T11" fmla="*/ 2147483647 h 143"/>
              <a:gd name="T12" fmla="*/ 0 w 409"/>
              <a:gd name="T13" fmla="*/ 2147483647 h 143"/>
              <a:gd name="T14" fmla="*/ 0 60000 65536"/>
              <a:gd name="T15" fmla="*/ 0 60000 65536"/>
              <a:gd name="T16" fmla="*/ 0 60000 65536"/>
              <a:gd name="T17" fmla="*/ 0 60000 65536"/>
              <a:gd name="T18" fmla="*/ 0 60000 65536"/>
              <a:gd name="T19" fmla="*/ 0 60000 65536"/>
              <a:gd name="T20" fmla="*/ 0 60000 65536"/>
              <a:gd name="T21" fmla="*/ 0 w 409"/>
              <a:gd name="T22" fmla="*/ 0 h 143"/>
              <a:gd name="T23" fmla="*/ 409 w 409"/>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143">
                <a:moveTo>
                  <a:pt x="409" y="0"/>
                </a:moveTo>
                <a:cubicBezTo>
                  <a:pt x="375" y="38"/>
                  <a:pt x="341" y="76"/>
                  <a:pt x="318" y="91"/>
                </a:cubicBezTo>
                <a:cubicBezTo>
                  <a:pt x="295" y="106"/>
                  <a:pt x="288" y="84"/>
                  <a:pt x="273" y="91"/>
                </a:cubicBezTo>
                <a:cubicBezTo>
                  <a:pt x="258" y="98"/>
                  <a:pt x="250" y="129"/>
                  <a:pt x="227" y="136"/>
                </a:cubicBezTo>
                <a:cubicBezTo>
                  <a:pt x="204" y="143"/>
                  <a:pt x="159" y="143"/>
                  <a:pt x="136" y="136"/>
                </a:cubicBezTo>
                <a:cubicBezTo>
                  <a:pt x="113" y="129"/>
                  <a:pt x="114" y="106"/>
                  <a:pt x="91" y="91"/>
                </a:cubicBezTo>
                <a:cubicBezTo>
                  <a:pt x="68" y="76"/>
                  <a:pt x="15" y="53"/>
                  <a:pt x="0" y="46"/>
                </a:cubicBezTo>
              </a:path>
            </a:pathLst>
          </a:custGeom>
          <a:noFill/>
          <a:ln w="57150" cmpd="sng">
            <a:solidFill>
              <a:srgbClr val="0033CC"/>
            </a:solidFill>
            <a:round/>
            <a:headEnd/>
            <a:tailEnd/>
          </a:ln>
        </p:spPr>
        <p:txBody>
          <a:bodyPr/>
          <a:lstStyle/>
          <a:p>
            <a:endParaRPr lang="it-IT"/>
          </a:p>
        </p:txBody>
      </p:sp>
      <p:sp>
        <p:nvSpPr>
          <p:cNvPr id="12345" name="Oval 57"/>
          <p:cNvSpPr>
            <a:spLocks noChangeArrowheads="1"/>
          </p:cNvSpPr>
          <p:nvPr/>
        </p:nvSpPr>
        <p:spPr bwMode="auto">
          <a:xfrm>
            <a:off x="1835150" y="3644900"/>
            <a:ext cx="1441450" cy="2017713"/>
          </a:xfrm>
          <a:prstGeom prst="ellipse">
            <a:avLst/>
          </a:prstGeom>
          <a:gradFill rotWithShape="1">
            <a:gsLst>
              <a:gs pos="0">
                <a:srgbClr val="FFFF66">
                  <a:alpha val="0"/>
                </a:srgbClr>
              </a:gs>
              <a:gs pos="100000">
                <a:srgbClr val="76762F">
                  <a:alpha val="60001"/>
                </a:srgbClr>
              </a:gs>
            </a:gsLst>
            <a:lin ang="5400000" scaled="1"/>
          </a:gradFill>
          <a:ln w="9525">
            <a:solidFill>
              <a:srgbClr val="FFFF66"/>
            </a:solidFill>
            <a:round/>
            <a:headEnd/>
            <a:tailEnd/>
          </a:ln>
        </p:spPr>
        <p:txBody>
          <a:bodyPr wrap="none" anchor="ctr"/>
          <a:lstStyle/>
          <a:p>
            <a:endParaRPr lang="it-IT"/>
          </a:p>
        </p:txBody>
      </p:sp>
      <p:sp>
        <p:nvSpPr>
          <p:cNvPr id="12346" name="Oval 58"/>
          <p:cNvSpPr>
            <a:spLocks noChangeArrowheads="1"/>
          </p:cNvSpPr>
          <p:nvPr/>
        </p:nvSpPr>
        <p:spPr bwMode="auto">
          <a:xfrm>
            <a:off x="1763713" y="2781300"/>
            <a:ext cx="504825" cy="936625"/>
          </a:xfrm>
          <a:prstGeom prst="ellipse">
            <a:avLst/>
          </a:prstGeom>
          <a:gradFill rotWithShape="1">
            <a:gsLst>
              <a:gs pos="0">
                <a:srgbClr val="FFFF66">
                  <a:alpha val="0"/>
                </a:srgbClr>
              </a:gs>
              <a:gs pos="100000">
                <a:srgbClr val="76762F">
                  <a:alpha val="60001"/>
                </a:srgbClr>
              </a:gs>
            </a:gsLst>
            <a:lin ang="5400000" scaled="1"/>
          </a:gradFill>
          <a:ln w="9525">
            <a:solidFill>
              <a:srgbClr val="FFFF66"/>
            </a:solidFill>
            <a:round/>
            <a:headEnd/>
            <a:tailEnd/>
          </a:ln>
        </p:spPr>
        <p:txBody>
          <a:bodyPr wrap="none" anchor="ctr"/>
          <a:lstStyle/>
          <a:p>
            <a:endParaRPr lang="it-IT"/>
          </a:p>
        </p:txBody>
      </p:sp>
      <p:sp>
        <p:nvSpPr>
          <p:cNvPr id="55" name="CasellaDiTesto 54"/>
          <p:cNvSpPr txBox="1"/>
          <p:nvPr/>
        </p:nvSpPr>
        <p:spPr>
          <a:xfrm>
            <a:off x="1907704" y="908720"/>
            <a:ext cx="6016391" cy="584775"/>
          </a:xfrm>
          <a:prstGeom prst="rect">
            <a:avLst/>
          </a:prstGeom>
          <a:noFill/>
        </p:spPr>
        <p:txBody>
          <a:bodyPr wrap="none" rtlCol="0">
            <a:spAutoFit/>
          </a:bodyPr>
          <a:lstStyle/>
          <a:p>
            <a:r>
              <a:rPr lang="it-IT" sz="3200" b="1" dirty="0" smtClean="0">
                <a:solidFill>
                  <a:srgbClr val="FFFF00"/>
                </a:solidFill>
                <a:latin typeface="Times New Roman" pitchFamily="18" charset="0"/>
                <a:cs typeface="Times New Roman" pitchFamily="18" charset="0"/>
              </a:rPr>
              <a:t>DEFINIZIONE:   3  ELEMENTI</a:t>
            </a:r>
            <a:endParaRPr lang="it-IT" sz="3200" b="1" dirty="0">
              <a:solidFill>
                <a:srgbClr val="FFFF00"/>
              </a:solidFill>
              <a:latin typeface="Times New Roman" pitchFamily="18" charset="0"/>
              <a:cs typeface="Times New Roman" pitchFamily="18" charset="0"/>
            </a:endParaRPr>
          </a:p>
        </p:txBody>
      </p:sp>
      <p:sp>
        <p:nvSpPr>
          <p:cNvPr id="56" name="CasellaDiTesto 55"/>
          <p:cNvSpPr txBox="1">
            <a:spLocks noChangeArrowheads="1"/>
          </p:cNvSpPr>
          <p:nvPr/>
        </p:nvSpPr>
        <p:spPr bwMode="auto">
          <a:xfrm>
            <a:off x="3846736" y="1628800"/>
            <a:ext cx="5297264" cy="1138773"/>
          </a:xfrm>
          <a:prstGeom prst="rect">
            <a:avLst/>
          </a:prstGeom>
          <a:noFill/>
          <a:ln w="9525">
            <a:noFill/>
            <a:miter lim="800000"/>
            <a:headEnd/>
            <a:tailEnd/>
          </a:ln>
        </p:spPr>
        <p:txBody>
          <a:bodyPr wrap="square">
            <a:spAutoFit/>
          </a:bodyPr>
          <a:lstStyle/>
          <a:p>
            <a:r>
              <a:rPr lang="it-IT" sz="4000" b="1" dirty="0">
                <a:solidFill>
                  <a:srgbClr val="FF0000"/>
                </a:solidFill>
                <a:latin typeface="Times New Roman" pitchFamily="18" charset="0"/>
                <a:cs typeface="Times New Roman" pitchFamily="18" charset="0"/>
              </a:rPr>
              <a:t>IL PUNTO </a:t>
            </a:r>
            <a:r>
              <a:rPr lang="it-IT" sz="4000" b="1" dirty="0" err="1">
                <a:solidFill>
                  <a:srgbClr val="FF0000"/>
                </a:solidFill>
                <a:latin typeface="Times New Roman" pitchFamily="18" charset="0"/>
                <a:cs typeface="Times New Roman" pitchFamily="18" charset="0"/>
              </a:rPr>
              <a:t>DI</a:t>
            </a:r>
            <a:r>
              <a:rPr lang="it-IT" sz="4000" b="1" dirty="0">
                <a:solidFill>
                  <a:srgbClr val="FF0000"/>
                </a:solidFill>
                <a:latin typeface="Times New Roman" pitchFamily="18" charset="0"/>
                <a:cs typeface="Times New Roman" pitchFamily="18" charset="0"/>
              </a:rPr>
              <a:t> </a:t>
            </a:r>
            <a:r>
              <a:rPr lang="it-IT" sz="4000" b="1" dirty="0" smtClean="0">
                <a:solidFill>
                  <a:srgbClr val="FF0000"/>
                </a:solidFill>
                <a:latin typeface="Times New Roman" pitchFamily="18" charset="0"/>
                <a:cs typeface="Times New Roman" pitchFamily="18" charset="0"/>
              </a:rPr>
              <a:t>FUGA</a:t>
            </a:r>
          </a:p>
          <a:p>
            <a:r>
              <a:rPr lang="it-IT" sz="2800" b="1" dirty="0" smtClean="0">
                <a:solidFill>
                  <a:srgbClr val="FF0000"/>
                </a:solidFill>
                <a:latin typeface="Times New Roman" pitchFamily="18" charset="0"/>
                <a:cs typeface="Times New Roman" pitchFamily="18" charset="0"/>
              </a:rPr>
              <a:t>(incontinenza valvolare)</a:t>
            </a:r>
            <a:endParaRPr lang="it-IT" sz="2800" b="1" dirty="0">
              <a:solidFill>
                <a:srgbClr val="FF0000"/>
              </a:solidFill>
              <a:latin typeface="Times New Roman" pitchFamily="18" charset="0"/>
              <a:cs typeface="Times New Roman" pitchFamily="18" charset="0"/>
            </a:endParaRPr>
          </a:p>
        </p:txBody>
      </p:sp>
      <p:sp>
        <p:nvSpPr>
          <p:cNvPr id="57" name="CasellaDiTesto 56"/>
          <p:cNvSpPr txBox="1">
            <a:spLocks noChangeArrowheads="1"/>
          </p:cNvSpPr>
          <p:nvPr/>
        </p:nvSpPr>
        <p:spPr bwMode="auto">
          <a:xfrm>
            <a:off x="3853334" y="3140968"/>
            <a:ext cx="4179221" cy="1138773"/>
          </a:xfrm>
          <a:prstGeom prst="rect">
            <a:avLst/>
          </a:prstGeom>
          <a:noFill/>
          <a:ln w="9525">
            <a:noFill/>
            <a:miter lim="800000"/>
            <a:headEnd/>
            <a:tailEnd/>
          </a:ln>
        </p:spPr>
        <p:txBody>
          <a:bodyPr wrap="none">
            <a:spAutoFit/>
          </a:bodyPr>
          <a:lstStyle/>
          <a:p>
            <a:r>
              <a:rPr lang="it-IT" sz="4000" b="1" dirty="0">
                <a:solidFill>
                  <a:srgbClr val="7030A0"/>
                </a:solidFill>
                <a:latin typeface="Times New Roman" pitchFamily="18" charset="0"/>
                <a:cs typeface="Times New Roman" pitchFamily="18" charset="0"/>
              </a:rPr>
              <a:t>LA VIA </a:t>
            </a:r>
            <a:r>
              <a:rPr lang="it-IT" sz="4000" b="1" dirty="0" err="1">
                <a:solidFill>
                  <a:srgbClr val="7030A0"/>
                </a:solidFill>
                <a:latin typeface="Times New Roman" pitchFamily="18" charset="0"/>
                <a:cs typeface="Times New Roman" pitchFamily="18" charset="0"/>
              </a:rPr>
              <a:t>DI</a:t>
            </a:r>
            <a:r>
              <a:rPr lang="it-IT" sz="4000" b="1" dirty="0">
                <a:solidFill>
                  <a:srgbClr val="7030A0"/>
                </a:solidFill>
                <a:latin typeface="Times New Roman" pitchFamily="18" charset="0"/>
                <a:cs typeface="Times New Roman" pitchFamily="18" charset="0"/>
              </a:rPr>
              <a:t> </a:t>
            </a:r>
            <a:r>
              <a:rPr lang="it-IT" sz="4000" b="1" dirty="0" smtClean="0">
                <a:solidFill>
                  <a:srgbClr val="7030A0"/>
                </a:solidFill>
                <a:latin typeface="Times New Roman" pitchFamily="18" charset="0"/>
                <a:cs typeface="Times New Roman" pitchFamily="18" charset="0"/>
              </a:rPr>
              <a:t>FUGA</a:t>
            </a:r>
          </a:p>
          <a:p>
            <a:r>
              <a:rPr lang="it-IT" sz="2800" b="1" dirty="0" smtClean="0">
                <a:solidFill>
                  <a:srgbClr val="FF0000"/>
                </a:solidFill>
                <a:latin typeface="Times New Roman" pitchFamily="18" charset="0"/>
                <a:cs typeface="Times New Roman" pitchFamily="18" charset="0"/>
              </a:rPr>
              <a:t>(IL REFLUSSO)</a:t>
            </a:r>
            <a:endParaRPr lang="it-IT" sz="4000" b="1" dirty="0">
              <a:solidFill>
                <a:srgbClr val="7030A0"/>
              </a:solidFill>
              <a:latin typeface="Times New Roman" pitchFamily="18" charset="0"/>
              <a:cs typeface="Times New Roman" pitchFamily="18" charset="0"/>
            </a:endParaRPr>
          </a:p>
        </p:txBody>
      </p:sp>
      <p:sp>
        <p:nvSpPr>
          <p:cNvPr id="58" name="CasellaDiTesto 57"/>
          <p:cNvSpPr txBox="1">
            <a:spLocks noChangeArrowheads="1"/>
          </p:cNvSpPr>
          <p:nvPr/>
        </p:nvSpPr>
        <p:spPr bwMode="auto">
          <a:xfrm>
            <a:off x="3845397" y="4725144"/>
            <a:ext cx="3219728" cy="707886"/>
          </a:xfrm>
          <a:prstGeom prst="rect">
            <a:avLst/>
          </a:prstGeom>
          <a:noFill/>
          <a:ln w="9525">
            <a:noFill/>
            <a:miter lim="800000"/>
            <a:headEnd/>
            <a:tailEnd/>
          </a:ln>
        </p:spPr>
        <p:txBody>
          <a:bodyPr wrap="none">
            <a:spAutoFit/>
          </a:bodyPr>
          <a:lstStyle/>
          <a:p>
            <a:r>
              <a:rPr lang="it-IT" sz="4000" b="1" dirty="0" smtClean="0">
                <a:solidFill>
                  <a:srgbClr val="002060"/>
                </a:solidFill>
                <a:latin typeface="Times New Roman" pitchFamily="18" charset="0"/>
                <a:cs typeface="Times New Roman" pitchFamily="18" charset="0"/>
              </a:rPr>
              <a:t>IL RIENTRO</a:t>
            </a:r>
            <a:endParaRPr lang="it-IT" sz="4000" b="1" dirty="0">
              <a:solidFill>
                <a:srgbClr val="002060"/>
              </a:solidFill>
              <a:latin typeface="Times New Roman" pitchFamily="18" charset="0"/>
              <a:cs typeface="Times New Roman" pitchFamily="18" charset="0"/>
            </a:endParaRPr>
          </a:p>
        </p:txBody>
      </p:sp>
      <p:sp>
        <p:nvSpPr>
          <p:cNvPr id="59" name="Freccia a destra 58"/>
          <p:cNvSpPr/>
          <p:nvPr/>
        </p:nvSpPr>
        <p:spPr>
          <a:xfrm rot="10800000">
            <a:off x="2729496" y="1772816"/>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Freccia a destra 59"/>
          <p:cNvSpPr/>
          <p:nvPr/>
        </p:nvSpPr>
        <p:spPr>
          <a:xfrm rot="10800000">
            <a:off x="2843808" y="3212976"/>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Freccia a destra 60"/>
          <p:cNvSpPr/>
          <p:nvPr/>
        </p:nvSpPr>
        <p:spPr>
          <a:xfrm rot="10800000">
            <a:off x="4788024" y="5301208"/>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circolare a destra 51"/>
          <p:cNvSpPr/>
          <p:nvPr/>
        </p:nvSpPr>
        <p:spPr>
          <a:xfrm flipH="1">
            <a:off x="4427984" y="-54768"/>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3" name="Freccia circolare a destra 52"/>
          <p:cNvSpPr/>
          <p:nvPr/>
        </p:nvSpPr>
        <p:spPr>
          <a:xfrm flipV="1">
            <a:off x="1187624" y="-3154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4" name="Freccia circolare a destra 53"/>
          <p:cNvSpPr/>
          <p:nvPr/>
        </p:nvSpPr>
        <p:spPr>
          <a:xfrm flipH="1">
            <a:off x="4580384" y="97632"/>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2" name="Freccia circolare a destra 61"/>
          <p:cNvSpPr/>
          <p:nvPr/>
        </p:nvSpPr>
        <p:spPr>
          <a:xfrm flipV="1">
            <a:off x="1340024" y="-1630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7" name="CasellaDiTesto 66"/>
          <p:cNvSpPr txBox="1"/>
          <p:nvPr/>
        </p:nvSpPr>
        <p:spPr>
          <a:xfrm>
            <a:off x="2051720" y="2636912"/>
            <a:ext cx="5341527" cy="1862048"/>
          </a:xfrm>
          <a:prstGeom prst="rect">
            <a:avLst/>
          </a:prstGeom>
          <a:noFill/>
        </p:spPr>
        <p:txBody>
          <a:bodyPr wrap="none" rtlCol="0">
            <a:spAutoFit/>
          </a:bodyPr>
          <a:lstStyle/>
          <a:p>
            <a:r>
              <a:rPr lang="it-IT" sz="11500" b="1" i="1" dirty="0" smtClean="0">
                <a:solidFill>
                  <a:srgbClr val="002060"/>
                </a:solidFill>
                <a:effectLst>
                  <a:outerShdw blurRad="38100" dist="38100" dir="2700000" algn="tl">
                    <a:srgbClr val="000000">
                      <a:alpha val="43137"/>
                    </a:srgbClr>
                  </a:outerShdw>
                </a:effectLst>
              </a:rPr>
              <a:t>SHUNT</a:t>
            </a:r>
            <a:endParaRPr lang="it-IT" sz="11500" b="1" i="1" dirty="0">
              <a:solidFill>
                <a:srgbClr val="002060"/>
              </a:solidFill>
              <a:effectLst>
                <a:outerShdw blurRad="38100" dist="38100" dir="2700000" algn="tl">
                  <a:srgbClr val="000000">
                    <a:alpha val="43137"/>
                  </a:srgbClr>
                </a:outerShdw>
              </a:effectLst>
            </a:endParaRPr>
          </a:p>
        </p:txBody>
      </p:sp>
      <p:sp>
        <p:nvSpPr>
          <p:cNvPr id="68" name="CasellaDiTesto 67"/>
          <p:cNvSpPr txBox="1"/>
          <p:nvPr/>
        </p:nvSpPr>
        <p:spPr>
          <a:xfrm>
            <a:off x="3707904" y="5517232"/>
            <a:ext cx="955711" cy="830997"/>
          </a:xfrm>
          <a:prstGeom prst="rect">
            <a:avLst/>
          </a:prstGeom>
          <a:noFill/>
        </p:spPr>
        <p:txBody>
          <a:bodyPr wrap="none" rtlCol="0">
            <a:spAutoFit/>
          </a:bodyPr>
          <a:lstStyle/>
          <a:p>
            <a:r>
              <a:rPr lang="it-IT" sz="4800" b="1" dirty="0" smtClean="0">
                <a:ln w="24500" cmpd="dbl">
                  <a:solidFill>
                    <a:srgbClr val="FFFF00"/>
                  </a:solidFill>
                  <a:prstDash val="solid"/>
                  <a:miter lim="800000"/>
                </a:ln>
                <a:solidFill>
                  <a:srgbClr val="FF0000"/>
                </a:solidFill>
                <a:effectLst>
                  <a:outerShdw blurRad="38100" dist="38100" dir="7020000" algn="tl">
                    <a:srgbClr val="000000">
                      <a:alpha val="35000"/>
                    </a:srgbClr>
                  </a:outerShdw>
                </a:effectLst>
                <a:latin typeface="Symbol" pitchFamily="18" charset="2"/>
              </a:rPr>
              <a:t>D</a:t>
            </a:r>
            <a:r>
              <a:rPr lang="it-IT" sz="4800" b="1" dirty="0" smtClean="0">
                <a:ln w="24500" cmpd="dbl">
                  <a:solidFill>
                    <a:srgbClr val="FFFF00"/>
                  </a:solidFill>
                  <a:prstDash val="solid"/>
                  <a:miter lim="800000"/>
                </a:ln>
                <a:solidFill>
                  <a:srgbClr val="FF0000"/>
                </a:solidFill>
                <a:effectLst>
                  <a:outerShdw blurRad="38100" dist="38100" dir="7020000" algn="tl">
                    <a:srgbClr val="000000">
                      <a:alpha val="35000"/>
                    </a:srgbClr>
                  </a:outerShdw>
                </a:effectLst>
              </a:rPr>
              <a:t>P</a:t>
            </a:r>
            <a:endParaRPr lang="it-IT" sz="4800" b="1" dirty="0">
              <a:ln w="24500" cmpd="dbl">
                <a:solidFill>
                  <a:srgbClr val="FFFF00"/>
                </a:solidFill>
                <a:prstDash val="solid"/>
                <a:miter lim="800000"/>
              </a:ln>
              <a:solidFill>
                <a:srgbClr val="FF0000"/>
              </a:solidFill>
              <a:effectLst>
                <a:outerShdw blurRad="38100" dist="38100" dir="7020000" algn="tl">
                  <a:srgbClr val="000000">
                    <a:alpha val="35000"/>
                  </a:srgbClr>
                </a:outerShdw>
              </a:effectLst>
            </a:endParaRPr>
          </a:p>
        </p:txBody>
      </p:sp>
      <p:sp>
        <p:nvSpPr>
          <p:cNvPr id="69" name="CasellaDiTesto 68"/>
          <p:cNvSpPr txBox="1"/>
          <p:nvPr/>
        </p:nvSpPr>
        <p:spPr>
          <a:xfrm>
            <a:off x="3995936" y="116632"/>
            <a:ext cx="955711"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itchFamily="18" charset="2"/>
              </a:rPr>
              <a:t>D</a:t>
            </a:r>
            <a:r>
              <a:rPr lang="it-IT"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it-IT"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3" name="Ovale 62"/>
          <p:cNvSpPr/>
          <p:nvPr/>
        </p:nvSpPr>
        <p:spPr>
          <a:xfrm>
            <a:off x="-252536" y="1484784"/>
            <a:ext cx="1259632"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err="1" smtClean="0">
                <a:solidFill>
                  <a:srgbClr val="FF0000"/>
                </a:solidFill>
              </a:rPr>
              <a:t>P</a:t>
            </a:r>
            <a:r>
              <a:rPr lang="it-IT" sz="5400" b="1" dirty="0" err="1" smtClean="0">
                <a:solidFill>
                  <a:srgbClr val="FF0000"/>
                </a:solidFill>
              </a:rPr>
              <a:t>+</a:t>
            </a:r>
            <a:endParaRPr lang="it-IT" sz="4000" b="1" dirty="0">
              <a:solidFill>
                <a:srgbClr val="FF0000"/>
              </a:solidFill>
            </a:endParaRPr>
          </a:p>
        </p:txBody>
      </p:sp>
      <p:sp>
        <p:nvSpPr>
          <p:cNvPr id="64" name="Ovale 63"/>
          <p:cNvSpPr/>
          <p:nvPr/>
        </p:nvSpPr>
        <p:spPr>
          <a:xfrm>
            <a:off x="-324544" y="4674840"/>
            <a:ext cx="1259632"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rgbClr val="FF0000"/>
                </a:solidFill>
              </a:rPr>
              <a:t>P</a:t>
            </a:r>
            <a:r>
              <a:rPr lang="it-IT" sz="5400" b="1" dirty="0" smtClean="0">
                <a:solidFill>
                  <a:srgbClr val="FF0000"/>
                </a:solidFill>
              </a:rPr>
              <a:t>-</a:t>
            </a:r>
            <a:endParaRPr lang="it-IT" sz="4000" b="1" dirty="0">
              <a:solidFill>
                <a:srgbClr val="FF0000"/>
              </a:solidFill>
            </a:endParaRPr>
          </a:p>
        </p:txBody>
      </p:sp>
    </p:spTree>
  </p:cSld>
  <p:clrMapOvr>
    <a:masterClrMapping/>
  </p:clrMapOvr>
  <p:transition spd="med"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2000"/>
                                        <p:tgtEl>
                                          <p:spTgt spid="55"/>
                                        </p:tgtEl>
                                      </p:cBhvr>
                                    </p:animEffect>
                                  </p:childTnLst>
                                </p:cTn>
                              </p:par>
                              <p:par>
                                <p:cTn id="12" presetID="6" presetClass="emph" presetSubtype="0" fill="hold" grpId="1" nodeType="withEffect">
                                  <p:stCondLst>
                                    <p:cond delay="0"/>
                                  </p:stCondLst>
                                  <p:childTnLst>
                                    <p:animScale>
                                      <p:cBhvr>
                                        <p:cTn id="13" dur="2000" fill="hold"/>
                                        <p:tgtEl>
                                          <p:spTgt spid="55"/>
                                        </p:tgtEl>
                                      </p:cBhvr>
                                      <p:by x="150000" y="150000"/>
                                    </p:animScale>
                                  </p:childTnLst>
                                </p:cTn>
                              </p:par>
                            </p:childTnLst>
                          </p:cTn>
                        </p:par>
                        <p:par>
                          <p:cTn id="14" fill="hold">
                            <p:stCondLst>
                              <p:cond delay="2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3000"/>
                            </p:stCondLst>
                            <p:childTnLst>
                              <p:par>
                                <p:cTn id="19" presetID="10" presetClass="entr" presetSubtype="0" fill="hold" grpId="2"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20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20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20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2000"/>
                                        <p:tgtEl>
                                          <p:spTgt spid="59"/>
                                        </p:tgtEl>
                                      </p:cBhvr>
                                    </p:animEffect>
                                  </p:childTnLst>
                                </p:cTn>
                              </p:par>
                              <p:par>
                                <p:cTn id="31" presetID="35" presetClass="path" presetSubtype="0" accel="50000" decel="50000" fill="hold" grpId="1" nodeType="withEffect">
                                  <p:stCondLst>
                                    <p:cond delay="0"/>
                                  </p:stCondLst>
                                  <p:childTnLst>
                                    <p:animMotion origin="layout" path="M 2.77778E-7 0.00393 L -0.16684 0.00787 " pathEditMode="relative" rAng="0" ptsTypes="AA">
                                      <p:cBhvr>
                                        <p:cTn id="32" dur="2000" fill="hold"/>
                                        <p:tgtEl>
                                          <p:spTgt spid="59"/>
                                        </p:tgtEl>
                                        <p:attrNameLst>
                                          <p:attrName>ppt_x</p:attrName>
                                          <p:attrName>ppt_y</p:attrName>
                                        </p:attrNameLst>
                                      </p:cBhvr>
                                      <p:rCtr x="-84" y="2"/>
                                    </p:animMotion>
                                  </p:childTnLst>
                                </p:cTn>
                              </p:par>
                            </p:childTnLst>
                          </p:cTn>
                        </p:par>
                        <p:par>
                          <p:cTn id="33" fill="hold">
                            <p:stCondLst>
                              <p:cond delay="5000"/>
                            </p:stCondLst>
                            <p:childTnLst>
                              <p:par>
                                <p:cTn id="34" presetID="0" presetClass="path" presetSubtype="0" accel="50000" decel="50000" fill="hold" grpId="0" nodeType="afterEffect">
                                  <p:stCondLst>
                                    <p:cond delay="0"/>
                                  </p:stCondLst>
                                  <p:childTnLst>
                                    <p:animMotion origin="layout" path="M 0.00278 0.00347 C 0.0125 0.01064 0.02239 0.01805 0.02969 0.02522 C 0.03698 0.03239 0.04149 0.03863 0.04618 0.04719 C 0.05087 0.05575 0.05608 0.06917 0.05799 0.07703 C 0.05989 0.0849 0.05816 0.07657 0.05799 0.09438 C 0.05781 0.11219 0.05694 0.13139 0.05677 0.18367 C 0.0566 0.23595 0.0566 0.36133 0.05677 0.40782 C 0.05694 0.45432 0.06979 0.45432 0.05799 0.46264 C 0.04618 0.47097 -0.00104 0.53528 -0.01372 0.45802 C -0.02639 0.38076 -0.01754 0.07518 -0.0184 -0.00139 " pathEditMode="relative" rAng="0" ptsTypes="aaaaaaaaaA">
                                      <p:cBhvr>
                                        <p:cTn id="35" dur="5000" fill="hold"/>
                                        <p:tgtEl>
                                          <p:spTgt spid="12320"/>
                                        </p:tgtEl>
                                        <p:attrNameLst>
                                          <p:attrName>ppt_x</p:attrName>
                                          <p:attrName>ppt_y</p:attrName>
                                        </p:attrNameLst>
                                      </p:cBhvr>
                                      <p:rCtr x="19" y="263"/>
                                    </p:animMotion>
                                  </p:childTnLst>
                                </p:cTn>
                              </p:par>
                              <p:par>
                                <p:cTn id="36" presetID="63" presetClass="path" presetSubtype="0" accel="50000" decel="50000" fill="hold" grpId="2" nodeType="withEffect">
                                  <p:stCondLst>
                                    <p:cond delay="0"/>
                                  </p:stCondLst>
                                  <p:childTnLst>
                                    <p:animMotion origin="layout" path="M -0.16684 0.00788 L 0.01424 0.00394 " pathEditMode="relative" rAng="0" ptsTypes="AA">
                                      <p:cBhvr>
                                        <p:cTn id="37" dur="2000" fill="hold"/>
                                        <p:tgtEl>
                                          <p:spTgt spid="59"/>
                                        </p:tgtEl>
                                        <p:attrNameLst>
                                          <p:attrName>ppt_x</p:attrName>
                                          <p:attrName>ppt_y</p:attrName>
                                        </p:attrNameLst>
                                      </p:cBhvr>
                                      <p:rCtr x="90" y="-2"/>
                                    </p:animMotion>
                                  </p:childTnLst>
                                </p:cTn>
                              </p:par>
                            </p:childTnLst>
                          </p:cTn>
                        </p:par>
                        <p:par>
                          <p:cTn id="38" fill="hold">
                            <p:stCondLst>
                              <p:cond delay="10000"/>
                            </p:stCondLst>
                            <p:childTnLst>
                              <p:par>
                                <p:cTn id="39" presetID="0" presetClass="path" presetSubtype="0" accel="50000" decel="50000" fill="hold" grpId="0" nodeType="afterEffect">
                                  <p:stCondLst>
                                    <p:cond delay="0"/>
                                  </p:stCondLst>
                                  <p:childTnLst>
                                    <p:animMotion origin="layout" path="M 1.38889E-6 -3.35647E-6 C 0.00364 0.00764 0.00764 0.0155 0.01111 0.02175 C 0.01493 0.02822 0.0191 0.03285 0.02135 0.03887 C 0.02361 0.04511 0.01944 0.05413 0.02569 0.05899 C 0.03246 0.06408 0.05486 0.06408 0.06042 0.06986 C 0.06614 0.07565 0.06371 0.08791 0.05903 0.09323 C 0.05434 0.09855 0.03837 0.09554 0.0316 0.10086 C 0.02483 0.10641 0.02517 0.12098 0.0184 0.12561 C 0.01215 0.13024 -0.00261 0.12492 -0.00729 0.12885 C -0.01233 0.13278 -0.00972 0.11566 -0.01024 0.14897 C -0.01077 0.18252 -0.00295 0.29216 -0.01024 0.32871 C -0.01754 0.36549 -0.04063 0.36896 -0.05365 0.36919 C -0.06649 0.36942 -0.08212 0.35045 -0.0882 0.33033 C -0.0941 0.3102 -0.0908 0.32108 -0.0908 0.24821 C -0.09115 0.17558 -0.08958 -0.04742 -0.08941 -0.10664 " pathEditMode="relative" rAng="0" ptsTypes="aaaaaaaaaaaaaaA">
                                      <p:cBhvr>
                                        <p:cTn id="40" dur="5000" fill="hold"/>
                                        <p:tgtEl>
                                          <p:spTgt spid="12322"/>
                                        </p:tgtEl>
                                        <p:attrNameLst>
                                          <p:attrName>ppt_x</p:attrName>
                                          <p:attrName>ppt_y</p:attrName>
                                        </p:attrNameLst>
                                      </p:cBhvr>
                                      <p:rCtr x="-14" y="131"/>
                                    </p:animMotion>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20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2000"/>
                                        <p:tgtEl>
                                          <p:spTgt spid="57"/>
                                        </p:tgtEl>
                                      </p:cBhvr>
                                    </p:animEffect>
                                  </p:childTnLst>
                                </p:cTn>
                              </p:par>
                              <p:par>
                                <p:cTn id="47" presetID="0" presetClass="path" presetSubtype="0" accel="50000" decel="50000" fill="hold" grpId="0" nodeType="withEffect">
                                  <p:stCondLst>
                                    <p:cond delay="0"/>
                                  </p:stCondLst>
                                  <p:childTnLst>
                                    <p:animMotion origin="layout" path="M 4.44444E-6 2.98173E-6 C 0.0052 0.00439 0.01041 0.00902 0.01632 0.00786 C 0.02222 0.00671 0.02795 -0.0044 0.03454 -0.00625 C 0.04132 -0.00787 0.05329 -0.00648 0.05694 -0.00301 C 0.06059 0.00069 0.0585 0.01018 0.05694 0.01573 C 0.0552 0.02105 0.04826 0.02359 0.04704 0.02961 C 0.04583 0.03562 0.04739 0.04788 0.04965 0.05135 C 0.05173 0.05482 0.05694 0.05436 0.06076 0.04973 C 0.06441 0.0451 0.0677 0.02567 0.07274 0.02336 C 0.07795 0.02105 0.08628 0.03007 0.09149 0.03585 C 0.09652 0.04163 0.10191 0.05181 0.10382 0.0576 C 0.10555 0.06338 0.10746 0.06477 0.10243 0.06986 C 0.09774 0.07518 0.07882 0.07818 0.07413 0.08859 C 0.06927 0.09877 0.07222 0.12468 0.07413 0.13208 C 0.07586 0.13948 0.0776 0.13208 0.08524 0.13208 C 0.09288 0.13208 0.10711 0.13092 0.11979 0.13208 C 0.13263 0.13324 0.15468 0.13231 0.16163 0.13833 C 0.16875 0.14434 0.16302 0.1566 0.16163 0.16794 C 0.16041 0.17904 0.15451 0.19662 0.15434 0.20518 C 0.15416 0.21374 0.16076 0.21559 0.16041 0.21929 C 0.16007 0.22276 0.15677 0.22438 0.15191 0.22669 C 0.14687 0.229 0.14027 0.23062 0.1309 0.23317 C 0.12152 0.23571 0.11007 0.24011 0.09513 0.24219 C 0.08003 0.24473 0.05833 0.24751 0.04079 0.24728 C 0.02343 0.24705 0.00347 0.24473 -0.00973 0.2408 C -0.02309 0.23664 -0.02934 0.23178 -0.03924 0.22368 C -0.04896 0.21582 -0.06337 0.20194 -0.06893 0.19269 C -0.07448 0.1832 -0.07153 0.17673 -0.07257 0.16794 C -0.07362 0.15891 -0.07448 0.15012 -0.07518 0.13833 C -0.07587 0.1263 -0.07605 0.17117 -0.07639 0.09623 C -0.07674 0.02151 -0.07709 -0.14458 -0.07726 -0.31044 " pathEditMode="relative" rAng="0" ptsTypes="aaaaaaaaaaaaaaaaaaaaaaaaaaaaaaA">
                                      <p:cBhvr>
                                        <p:cTn id="48" dur="5000" fill="hold"/>
                                        <p:tgtEl>
                                          <p:spTgt spid="12321"/>
                                        </p:tgtEl>
                                        <p:attrNameLst>
                                          <p:attrName>ppt_x</p:attrName>
                                          <p:attrName>ppt_y</p:attrName>
                                        </p:attrNameLst>
                                      </p:cBhvr>
                                      <p:rCtr x="46" y="-31"/>
                                    </p:animMotion>
                                  </p:childTnLst>
                                </p:cTn>
                              </p:par>
                              <p:par>
                                <p:cTn id="49" presetID="22" presetClass="entr" presetSubtype="4" fill="hold" grpId="0" nodeType="withEffect">
                                  <p:stCondLst>
                                    <p:cond delay="0"/>
                                  </p:stCondLst>
                                  <p:childTnLst>
                                    <p:set>
                                      <p:cBhvr>
                                        <p:cTn id="50" dur="1" fill="hold">
                                          <p:stCondLst>
                                            <p:cond delay="0"/>
                                          </p:stCondLst>
                                        </p:cTn>
                                        <p:tgtEl>
                                          <p:spTgt spid="12342"/>
                                        </p:tgtEl>
                                        <p:attrNameLst>
                                          <p:attrName>style.visibility</p:attrName>
                                        </p:attrNameLst>
                                      </p:cBhvr>
                                      <p:to>
                                        <p:strVal val="visible"/>
                                      </p:to>
                                    </p:set>
                                    <p:animEffect transition="in" filter="wipe(down)">
                                      <p:cBhvr>
                                        <p:cTn id="51" dur="2000"/>
                                        <p:tgtEl>
                                          <p:spTgt spid="1234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341"/>
                                        </p:tgtEl>
                                        <p:attrNameLst>
                                          <p:attrName>style.visibility</p:attrName>
                                        </p:attrNameLst>
                                      </p:cBhvr>
                                      <p:to>
                                        <p:strVal val="visible"/>
                                      </p:to>
                                    </p:set>
                                    <p:animEffect transition="in" filter="wipe(down)">
                                      <p:cBhvr>
                                        <p:cTn id="54" dur="2000"/>
                                        <p:tgtEl>
                                          <p:spTgt spid="1234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339"/>
                                        </p:tgtEl>
                                        <p:attrNameLst>
                                          <p:attrName>style.visibility</p:attrName>
                                        </p:attrNameLst>
                                      </p:cBhvr>
                                      <p:to>
                                        <p:strVal val="visible"/>
                                      </p:to>
                                    </p:set>
                                    <p:animEffect transition="in" filter="wipe(down)">
                                      <p:cBhvr>
                                        <p:cTn id="57" dur="2000"/>
                                        <p:tgtEl>
                                          <p:spTgt spid="123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340"/>
                                        </p:tgtEl>
                                        <p:attrNameLst>
                                          <p:attrName>style.visibility</p:attrName>
                                        </p:attrNameLst>
                                      </p:cBhvr>
                                      <p:to>
                                        <p:strVal val="visible"/>
                                      </p:to>
                                    </p:set>
                                    <p:animEffect transition="in" filter="wipe(down)">
                                      <p:cBhvr>
                                        <p:cTn id="60" dur="2000"/>
                                        <p:tgtEl>
                                          <p:spTgt spid="1234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2336"/>
                                        </p:tgtEl>
                                        <p:attrNameLst>
                                          <p:attrName>style.visibility</p:attrName>
                                        </p:attrNameLst>
                                      </p:cBhvr>
                                      <p:to>
                                        <p:strVal val="visible"/>
                                      </p:to>
                                    </p:set>
                                    <p:animEffect transition="in" filter="wipe(down)">
                                      <p:cBhvr>
                                        <p:cTn id="63" dur="2000"/>
                                        <p:tgtEl>
                                          <p:spTgt spid="12336"/>
                                        </p:tgtEl>
                                      </p:cBhvr>
                                    </p:animEffect>
                                  </p:childTnLst>
                                </p:cTn>
                              </p:par>
                            </p:childTnLst>
                          </p:cTn>
                        </p:par>
                        <p:par>
                          <p:cTn id="64" fill="hold">
                            <p:stCondLst>
                              <p:cond delay="15000"/>
                            </p:stCondLst>
                            <p:childTnLst>
                              <p:par>
                                <p:cTn id="65" presetID="22" presetClass="entr" presetSubtype="8" fill="hold" grpId="0" nodeType="afterEffect">
                                  <p:stCondLst>
                                    <p:cond delay="0"/>
                                  </p:stCondLst>
                                  <p:childTnLst>
                                    <p:set>
                                      <p:cBhvr>
                                        <p:cTn id="66" dur="1" fill="hold">
                                          <p:stCondLst>
                                            <p:cond delay="0"/>
                                          </p:stCondLst>
                                        </p:cTn>
                                        <p:tgtEl>
                                          <p:spTgt spid="12326"/>
                                        </p:tgtEl>
                                        <p:attrNameLst>
                                          <p:attrName>style.visibility</p:attrName>
                                        </p:attrNameLst>
                                      </p:cBhvr>
                                      <p:to>
                                        <p:strVal val="visible"/>
                                      </p:to>
                                    </p:set>
                                    <p:animEffect transition="in" filter="wipe(left)">
                                      <p:cBhvr>
                                        <p:cTn id="67" dur="500"/>
                                        <p:tgtEl>
                                          <p:spTgt spid="1232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2327"/>
                                        </p:tgtEl>
                                        <p:attrNameLst>
                                          <p:attrName>style.visibility</p:attrName>
                                        </p:attrNameLst>
                                      </p:cBhvr>
                                      <p:to>
                                        <p:strVal val="visible"/>
                                      </p:to>
                                    </p:set>
                                    <p:animEffect transition="in" filter="wipe(right)">
                                      <p:cBhvr>
                                        <p:cTn id="70" dur="500"/>
                                        <p:tgtEl>
                                          <p:spTgt spid="12327"/>
                                        </p:tgtEl>
                                      </p:cBhvr>
                                    </p:animEffect>
                                  </p:childTnLst>
                                </p:cTn>
                              </p:par>
                            </p:childTnLst>
                          </p:cTn>
                        </p:par>
                        <p:par>
                          <p:cTn id="71" fill="hold">
                            <p:stCondLst>
                              <p:cond delay="15500"/>
                            </p:stCondLst>
                            <p:childTnLst>
                              <p:par>
                                <p:cTn id="72" presetID="22" presetClass="entr" presetSubtype="2" fill="hold" grpId="0" nodeType="afterEffect">
                                  <p:stCondLst>
                                    <p:cond delay="0"/>
                                  </p:stCondLst>
                                  <p:childTnLst>
                                    <p:set>
                                      <p:cBhvr>
                                        <p:cTn id="73" dur="1" fill="hold">
                                          <p:stCondLst>
                                            <p:cond delay="0"/>
                                          </p:stCondLst>
                                        </p:cTn>
                                        <p:tgtEl>
                                          <p:spTgt spid="12329"/>
                                        </p:tgtEl>
                                        <p:attrNameLst>
                                          <p:attrName>style.visibility</p:attrName>
                                        </p:attrNameLst>
                                      </p:cBhvr>
                                      <p:to>
                                        <p:strVal val="visible"/>
                                      </p:to>
                                    </p:set>
                                    <p:animEffect transition="in" filter="wipe(right)">
                                      <p:cBhvr>
                                        <p:cTn id="74" dur="500"/>
                                        <p:tgtEl>
                                          <p:spTgt spid="12329"/>
                                        </p:tgtEl>
                                      </p:cBhvr>
                                    </p:animEffect>
                                  </p:childTnLst>
                                </p:cTn>
                              </p:par>
                            </p:childTnLst>
                          </p:cTn>
                        </p:par>
                        <p:par>
                          <p:cTn id="75" fill="hold">
                            <p:stCondLst>
                              <p:cond delay="16000"/>
                            </p:stCondLst>
                            <p:childTnLst>
                              <p:par>
                                <p:cTn id="76" presetID="22" presetClass="entr" presetSubtype="8" fill="hold" grpId="0" nodeType="afterEffect">
                                  <p:stCondLst>
                                    <p:cond delay="0"/>
                                  </p:stCondLst>
                                  <p:childTnLst>
                                    <p:set>
                                      <p:cBhvr>
                                        <p:cTn id="77" dur="1" fill="hold">
                                          <p:stCondLst>
                                            <p:cond delay="0"/>
                                          </p:stCondLst>
                                        </p:cTn>
                                        <p:tgtEl>
                                          <p:spTgt spid="12328"/>
                                        </p:tgtEl>
                                        <p:attrNameLst>
                                          <p:attrName>style.visibility</p:attrName>
                                        </p:attrNameLst>
                                      </p:cBhvr>
                                      <p:to>
                                        <p:strVal val="visible"/>
                                      </p:to>
                                    </p:set>
                                    <p:animEffect transition="in" filter="wipe(left)">
                                      <p:cBhvr>
                                        <p:cTn id="78" dur="500"/>
                                        <p:tgtEl>
                                          <p:spTgt spid="12328"/>
                                        </p:tgtEl>
                                      </p:cBhvr>
                                    </p:animEffect>
                                  </p:childTnLst>
                                </p:cTn>
                              </p:par>
                              <p:par>
                                <p:cTn id="79" presetID="22" presetClass="entr" presetSubtype="8" fill="hold" grpId="1" nodeType="withEffect">
                                  <p:stCondLst>
                                    <p:cond delay="0"/>
                                  </p:stCondLst>
                                  <p:childTnLst>
                                    <p:set>
                                      <p:cBhvr>
                                        <p:cTn id="80" dur="1" fill="hold">
                                          <p:stCondLst>
                                            <p:cond delay="0"/>
                                          </p:stCondLst>
                                        </p:cTn>
                                        <p:tgtEl>
                                          <p:spTgt spid="12328"/>
                                        </p:tgtEl>
                                        <p:attrNameLst>
                                          <p:attrName>style.visibility</p:attrName>
                                        </p:attrNameLst>
                                      </p:cBhvr>
                                      <p:to>
                                        <p:strVal val="visible"/>
                                      </p:to>
                                    </p:set>
                                    <p:animEffect transition="in" filter="wipe(left)">
                                      <p:cBhvr>
                                        <p:cTn id="81" dur="500"/>
                                        <p:tgtEl>
                                          <p:spTgt spid="12328"/>
                                        </p:tgtEl>
                                      </p:cBhvr>
                                    </p:animEffect>
                                  </p:childTnLst>
                                </p:cTn>
                              </p:par>
                            </p:childTnLst>
                          </p:cTn>
                        </p:par>
                        <p:par>
                          <p:cTn id="82" fill="hold">
                            <p:stCondLst>
                              <p:cond delay="16500"/>
                            </p:stCondLst>
                            <p:childTnLst>
                              <p:par>
                                <p:cTn id="83" presetID="10"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20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2000"/>
                                        <p:tgtEl>
                                          <p:spTgt spid="61"/>
                                        </p:tgtEl>
                                      </p:cBhvr>
                                    </p:animEffect>
                                  </p:childTnLst>
                                </p:cTn>
                              </p:par>
                              <p:par>
                                <p:cTn id="89" presetID="35" presetClass="path" presetSubtype="0" accel="50000" decel="50000" fill="hold" grpId="1" nodeType="withEffect">
                                  <p:stCondLst>
                                    <p:cond delay="0"/>
                                  </p:stCondLst>
                                  <p:childTnLst>
                                    <p:animMotion origin="layout" path="M -3.33333E-6 -3.33333E-6 L -0.19514 -0.00393 " pathEditMode="relative" rAng="0" ptsTypes="AA">
                                      <p:cBhvr>
                                        <p:cTn id="90" dur="2000" fill="hold"/>
                                        <p:tgtEl>
                                          <p:spTgt spid="61"/>
                                        </p:tgtEl>
                                        <p:attrNameLst>
                                          <p:attrName>ppt_x</p:attrName>
                                          <p:attrName>ppt_y</p:attrName>
                                        </p:attrNameLst>
                                      </p:cBhvr>
                                      <p:rCtr x="-98" y="-2"/>
                                    </p:animMotion>
                                  </p:childTnLst>
                                </p:cTn>
                              </p:par>
                            </p:childTnLst>
                          </p:cTn>
                        </p:par>
                        <p:par>
                          <p:cTn id="91" fill="hold">
                            <p:stCondLst>
                              <p:cond delay="18500"/>
                            </p:stCondLst>
                            <p:childTnLst>
                              <p:par>
                                <p:cTn id="92" presetID="63" presetClass="path" presetSubtype="0" accel="50000" decel="50000" fill="hold" grpId="2" nodeType="afterEffect">
                                  <p:stCondLst>
                                    <p:cond delay="0"/>
                                  </p:stCondLst>
                                  <p:childTnLst>
                                    <p:animMotion origin="layout" path="M -0.19514 -0.00393 L 0.00747 -0.00393 " pathEditMode="relative" rAng="0" ptsTypes="AA">
                                      <p:cBhvr>
                                        <p:cTn id="93" dur="2000" fill="hold"/>
                                        <p:tgtEl>
                                          <p:spTgt spid="61"/>
                                        </p:tgtEl>
                                        <p:attrNameLst>
                                          <p:attrName>ppt_x</p:attrName>
                                          <p:attrName>ppt_y</p:attrName>
                                        </p:attrNameLst>
                                      </p:cBhvr>
                                      <p:rCtr x="101" y="0"/>
                                    </p:animMotion>
                                  </p:childTnLst>
                                </p:cTn>
                              </p:par>
                              <p:par>
                                <p:cTn id="94" presetID="0" presetClass="path" presetSubtype="0" accel="50000" decel="50000" fill="hold" grpId="1" nodeType="withEffect">
                                  <p:stCondLst>
                                    <p:cond delay="0"/>
                                  </p:stCondLst>
                                  <p:childTnLst>
                                    <p:animMotion origin="layout" path="M -8.33333E-7 1.11111E-6 C 0.01059 0.00393 0.02136 0.0081 0.03004 0.01342 C 0.03872 0.01875 0.04618 0.02292 0.05243 0.03171 C 0.05868 0.04051 0.06458 0.05694 0.06754 0.06667 C 0.07049 0.07639 0.06945 0.08148 0.06997 0.09005 C 0.07049 0.09861 0.07118 0.06088 0.07118 0.11829 C 0.07118 0.17569 0.07118 0.37847 0.06997 0.43495 C 0.06875 0.49143 0.06701 0.45092 0.06372 0.45671 C 0.06042 0.4625 0.05521 0.46574 0.05 0.47014 C 0.04479 0.47454 0.03906 0.48148 0.03247 0.48333 C 0.02587 0.48518 0.01719 0.48426 0.0099 0.48171 C 0.00261 0.47917 -0.00677 0.47361 -0.01128 0.46829 C -0.0158 0.46296 -0.01719 0.52847 -0.01753 0.45 C -0.01788 0.37153 -0.01441 0.07222 -0.01371 -0.00324 " pathEditMode="relative" rAng="0" ptsTypes="aaaaaaaaaaaaaA">
                                      <p:cBhvr>
                                        <p:cTn id="95" dur="5000" fill="hold"/>
                                        <p:tgtEl>
                                          <p:spTgt spid="12320"/>
                                        </p:tgtEl>
                                        <p:attrNameLst>
                                          <p:attrName>ppt_x</p:attrName>
                                          <p:attrName>ppt_y</p:attrName>
                                        </p:attrNameLst>
                                      </p:cBhvr>
                                      <p:rCtr x="27" y="262"/>
                                    </p:animMotion>
                                  </p:childTnLst>
                                </p:cTn>
                              </p:par>
                              <p:par>
                                <p:cTn id="96" presetID="0" presetClass="path" presetSubtype="0" accel="50000" decel="50000" fill="hold" grpId="1" nodeType="withEffect">
                                  <p:stCondLst>
                                    <p:cond delay="0"/>
                                  </p:stCondLst>
                                  <p:childTnLst>
                                    <p:animMotion origin="layout" path="M 1.94444E-6 2.59259E-6 C 0.00642 0.00833 0.01302 0.01666 0.01753 0.025 C 0.02205 0.03333 0.02465 0.04352 0.0276 0.05 C 0.03055 0.05648 0.03055 0.06041 0.03507 0.06342 C 0.03958 0.06643 0.04965 0.06481 0.05503 0.06828 C 0.06041 0.07176 0.06649 0.07986 0.06753 0.08495 C 0.06857 0.09004 0.06562 0.09537 0.06128 0.09838 C 0.05694 0.10139 0.04583 0.09953 0.04132 0.10347 C 0.0368 0.1074 0.03611 0.11643 0.03385 0.12176 C 0.0316 0.12708 0.03073 0.13287 0.0276 0.13495 C 0.02448 0.13703 0.01996 0.13333 0.0151 0.13495 C 0.01024 0.13657 0.00226 0.14074 -0.00122 0.14514 C -0.00469 0.14953 -0.00625 0.15301 -0.00625 0.1618 C -0.00625 0.1706 -0.00209 0.17407 -0.00122 0.19838 C -0.00035 0.22268 -0.00122 0.2831 -0.00122 0.30833 C -0.00122 0.33356 0.00156 0.34074 -0.00122 0.35 C -0.00399 0.35926 -0.01146 0.35972 -0.01754 0.36342 C -0.02361 0.36713 -0.03073 0.37014 -0.0375 0.37176 C -0.04427 0.37338 -0.05243 0.37477 -0.05868 0.37338 C -0.06493 0.37199 -0.07101 0.36713 -0.075 0.36342 C -0.07899 0.35972 -0.0816 0.43032 -0.08247 0.35162 C -0.08334 0.27291 -0.07882 -0.03403 -0.08004 -0.10834 C -0.08125 -0.18264 -0.08802 -0.09746 -0.08993 -0.09491 " pathEditMode="relative" rAng="0" ptsTypes="aaaaaaaaaaaaaaaaaaaaaaA">
                                      <p:cBhvr>
                                        <p:cTn id="97" dur="5000" fill="hold"/>
                                        <p:tgtEl>
                                          <p:spTgt spid="12322"/>
                                        </p:tgtEl>
                                        <p:attrNameLst>
                                          <p:attrName>ppt_x</p:attrName>
                                          <p:attrName>ppt_y</p:attrName>
                                        </p:attrNameLst>
                                      </p:cBhvr>
                                      <p:rCtr x="-11" y="124"/>
                                    </p:animMotion>
                                  </p:childTnLst>
                                </p:cTn>
                              </p:par>
                              <p:par>
                                <p:cTn id="98" presetID="0" presetClass="path" presetSubtype="0" accel="50000" decel="50000" fill="hold" grpId="1" nodeType="withEffect">
                                  <p:stCondLst>
                                    <p:cond delay="0"/>
                                  </p:stCondLst>
                                  <p:childTnLst>
                                    <p:animMotion origin="layout" path="M -8.88889E-6 7.77778E-6 C 0.00763 0.00464 0.01545 0.00927 0.02118 0.00834 C 0.0269 0.00741 0.02951 -0.0037 0.03489 -0.00509 C 0.04027 -0.00647 0.05017 -0.00254 0.05364 7.77778E-6 C 0.05711 0.00255 0.05607 0.00603 0.05624 0.00996 C 0.05642 0.0139 0.0559 0.01968 0.05503 0.02339 C 0.05416 0.02709 0.0519 0.02755 0.05121 0.03172 C 0.05052 0.03589 0.04999 0.04376 0.05121 0.04839 C 0.05243 0.05302 0.05538 0.06019 0.05868 0.05996 C 0.06197 0.05973 0.06718 0.05209 0.07118 0.04677 C 0.07517 0.04144 0.07847 0.02917 0.08246 0.02825 C 0.08645 0.02732 0.09166 0.03728 0.09496 0.04167 C 0.09826 0.04607 0.10104 0.05047 0.10243 0.0551 C 0.10381 0.05973 0.10399 0.06552 0.10364 0.06991 C 0.10329 0.07431 0.10243 0.07825 0.09999 0.08172 C 0.09756 0.08519 0.09288 0.08658 0.08871 0.09005 C 0.08454 0.09353 0.07777 0.09792 0.07499 0.10325 C 0.07222 0.10857 0.07256 0.11667 0.07239 0.12177 C 0.07222 0.12686 0.07204 0.13056 0.07378 0.13334 C 0.07552 0.13612 0.07673 0.13751 0.08246 0.13843 C 0.08819 0.13936 0.10121 0.1382 0.10868 0.13843 C 0.11614 0.13866 0.12013 0.13982 0.12743 0.14005 C 0.13472 0.14028 0.14583 0.13658 0.15243 0.14005 C 0.15885 0.14353 0.16684 0.15255 0.16736 0.16158 C 0.16822 0.17061 0.15746 0.18681 0.15607 0.19491 C 0.15486 0.20302 0.15937 0.20394 0.15989 0.20996 C 0.16041 0.21598 0.16284 0.22802 0.15989 0.23172 C 0.15694 0.23542 0.14756 0.23033 0.14236 0.23172 C 0.13732 0.23311 0.13749 0.23797 0.12864 0.24005 C 0.11961 0.24214 0.10034 0.24376 0.08871 0.24491 C 0.07708 0.24607 0.06927 0.24653 0.05868 0.24677 C 0.04809 0.247 0.03489 0.24792 0.02499 0.24677 C 0.0151 0.24561 0.00746 0.24237 -0.00122 0.24005 C -0.0099 0.23774 -0.0165 0.24028 -0.02761 0.23334 C -0.03872 0.2264 -0.05886 0.21042 -0.06754 0.19839 C -0.07622 0.18635 -0.07709 0.16968 -0.08004 0.16158 C -0.08299 0.15348 -0.08386 0.22825 -0.08507 0.15001 C -0.08629 0.07177 -0.08716 -0.23194 -0.08751 -0.30833 " pathEditMode="relative" ptsTypes="aaaaaaaaaaaaaaaaaaaaaaaaaaaaaaaaaaaaaA">
                                      <p:cBhvr>
                                        <p:cTn id="99" dur="5000" fill="hold"/>
                                        <p:tgtEl>
                                          <p:spTgt spid="12321"/>
                                        </p:tgtEl>
                                        <p:attrNameLst>
                                          <p:attrName>ppt_x</p:attrName>
                                          <p:attrName>ppt_y</p:attrName>
                                        </p:attrNameLst>
                                      </p:cBhvr>
                                    </p:animMotion>
                                  </p:childTnLst>
                                </p:cTn>
                              </p:par>
                              <p:par>
                                <p:cTn id="100" presetID="9" presetClass="entr" presetSubtype="0" fill="hold" grpId="0" nodeType="withEffect">
                                  <p:stCondLst>
                                    <p:cond delay="0"/>
                                  </p:stCondLst>
                                  <p:childTnLst>
                                    <p:set>
                                      <p:cBhvr>
                                        <p:cTn id="101" dur="1" fill="hold">
                                          <p:stCondLst>
                                            <p:cond delay="0"/>
                                          </p:stCondLst>
                                        </p:cTn>
                                        <p:tgtEl>
                                          <p:spTgt spid="12346"/>
                                        </p:tgtEl>
                                        <p:attrNameLst>
                                          <p:attrName>style.visibility</p:attrName>
                                        </p:attrNameLst>
                                      </p:cBhvr>
                                      <p:to>
                                        <p:strVal val="visible"/>
                                      </p:to>
                                    </p:set>
                                    <p:animEffect transition="in" filter="dissolve">
                                      <p:cBhvr>
                                        <p:cTn id="102" dur="3000"/>
                                        <p:tgtEl>
                                          <p:spTgt spid="12346"/>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2345"/>
                                        </p:tgtEl>
                                        <p:attrNameLst>
                                          <p:attrName>style.visibility</p:attrName>
                                        </p:attrNameLst>
                                      </p:cBhvr>
                                      <p:to>
                                        <p:strVal val="visible"/>
                                      </p:to>
                                    </p:set>
                                    <p:animEffect transition="in" filter="dissolve">
                                      <p:cBhvr>
                                        <p:cTn id="105" dur="3000"/>
                                        <p:tgtEl>
                                          <p:spTgt spid="12345"/>
                                        </p:tgtEl>
                                      </p:cBhvr>
                                    </p:animEffect>
                                  </p:childTnLst>
                                </p:cTn>
                              </p:par>
                              <p:par>
                                <p:cTn id="106" presetID="22" presetClass="entr" presetSubtype="4" fill="hold" grpId="1" nodeType="withEffect">
                                  <p:stCondLst>
                                    <p:cond delay="0"/>
                                  </p:stCondLst>
                                  <p:childTnLst>
                                    <p:set>
                                      <p:cBhvr>
                                        <p:cTn id="107" dur="1" fill="hold">
                                          <p:stCondLst>
                                            <p:cond delay="0"/>
                                          </p:stCondLst>
                                        </p:cTn>
                                        <p:tgtEl>
                                          <p:spTgt spid="12342"/>
                                        </p:tgtEl>
                                        <p:attrNameLst>
                                          <p:attrName>style.visibility</p:attrName>
                                        </p:attrNameLst>
                                      </p:cBhvr>
                                      <p:to>
                                        <p:strVal val="visible"/>
                                      </p:to>
                                    </p:set>
                                    <p:animEffect transition="in" filter="wipe(down)">
                                      <p:cBhvr>
                                        <p:cTn id="108" dur="2000"/>
                                        <p:tgtEl>
                                          <p:spTgt spid="12342"/>
                                        </p:tgtEl>
                                      </p:cBhvr>
                                    </p:animEffect>
                                  </p:childTnLst>
                                </p:cTn>
                              </p:par>
                              <p:par>
                                <p:cTn id="109" presetID="22" presetClass="entr" presetSubtype="4" fill="hold" grpId="1" nodeType="withEffect">
                                  <p:stCondLst>
                                    <p:cond delay="0"/>
                                  </p:stCondLst>
                                  <p:childTnLst>
                                    <p:set>
                                      <p:cBhvr>
                                        <p:cTn id="110" dur="1" fill="hold">
                                          <p:stCondLst>
                                            <p:cond delay="0"/>
                                          </p:stCondLst>
                                        </p:cTn>
                                        <p:tgtEl>
                                          <p:spTgt spid="12341"/>
                                        </p:tgtEl>
                                        <p:attrNameLst>
                                          <p:attrName>style.visibility</p:attrName>
                                        </p:attrNameLst>
                                      </p:cBhvr>
                                      <p:to>
                                        <p:strVal val="visible"/>
                                      </p:to>
                                    </p:set>
                                    <p:animEffect transition="in" filter="wipe(down)">
                                      <p:cBhvr>
                                        <p:cTn id="111" dur="2000"/>
                                        <p:tgtEl>
                                          <p:spTgt spid="12341"/>
                                        </p:tgtEl>
                                      </p:cBhvr>
                                    </p:animEffect>
                                  </p:childTnLst>
                                </p:cTn>
                              </p:par>
                              <p:par>
                                <p:cTn id="112" presetID="22" presetClass="entr" presetSubtype="4" fill="hold" grpId="1" nodeType="withEffect">
                                  <p:stCondLst>
                                    <p:cond delay="0"/>
                                  </p:stCondLst>
                                  <p:childTnLst>
                                    <p:set>
                                      <p:cBhvr>
                                        <p:cTn id="113" dur="1" fill="hold">
                                          <p:stCondLst>
                                            <p:cond delay="0"/>
                                          </p:stCondLst>
                                        </p:cTn>
                                        <p:tgtEl>
                                          <p:spTgt spid="12339"/>
                                        </p:tgtEl>
                                        <p:attrNameLst>
                                          <p:attrName>style.visibility</p:attrName>
                                        </p:attrNameLst>
                                      </p:cBhvr>
                                      <p:to>
                                        <p:strVal val="visible"/>
                                      </p:to>
                                    </p:set>
                                    <p:animEffect transition="in" filter="wipe(down)">
                                      <p:cBhvr>
                                        <p:cTn id="114" dur="2000"/>
                                        <p:tgtEl>
                                          <p:spTgt spid="12339"/>
                                        </p:tgtEl>
                                      </p:cBhvr>
                                    </p:animEffect>
                                  </p:childTnLst>
                                </p:cTn>
                              </p:par>
                              <p:par>
                                <p:cTn id="115" presetID="22" presetClass="entr" presetSubtype="4" fill="hold" grpId="1" nodeType="withEffect">
                                  <p:stCondLst>
                                    <p:cond delay="0"/>
                                  </p:stCondLst>
                                  <p:childTnLst>
                                    <p:set>
                                      <p:cBhvr>
                                        <p:cTn id="116" dur="1" fill="hold">
                                          <p:stCondLst>
                                            <p:cond delay="0"/>
                                          </p:stCondLst>
                                        </p:cTn>
                                        <p:tgtEl>
                                          <p:spTgt spid="12336"/>
                                        </p:tgtEl>
                                        <p:attrNameLst>
                                          <p:attrName>style.visibility</p:attrName>
                                        </p:attrNameLst>
                                      </p:cBhvr>
                                      <p:to>
                                        <p:strVal val="visible"/>
                                      </p:to>
                                    </p:set>
                                    <p:animEffect transition="in" filter="wipe(down)">
                                      <p:cBhvr>
                                        <p:cTn id="117" dur="2000"/>
                                        <p:tgtEl>
                                          <p:spTgt spid="12336"/>
                                        </p:tgtEl>
                                      </p:cBhvr>
                                    </p:animEffect>
                                  </p:childTnLst>
                                </p:cTn>
                              </p:par>
                              <p:par>
                                <p:cTn id="118" presetID="22" presetClass="entr" presetSubtype="4" fill="hold" grpId="1" nodeType="withEffect">
                                  <p:stCondLst>
                                    <p:cond delay="0"/>
                                  </p:stCondLst>
                                  <p:childTnLst>
                                    <p:set>
                                      <p:cBhvr>
                                        <p:cTn id="119" dur="1" fill="hold">
                                          <p:stCondLst>
                                            <p:cond delay="0"/>
                                          </p:stCondLst>
                                        </p:cTn>
                                        <p:tgtEl>
                                          <p:spTgt spid="12340"/>
                                        </p:tgtEl>
                                        <p:attrNameLst>
                                          <p:attrName>style.visibility</p:attrName>
                                        </p:attrNameLst>
                                      </p:cBhvr>
                                      <p:to>
                                        <p:strVal val="visible"/>
                                      </p:to>
                                    </p:set>
                                    <p:animEffect transition="in" filter="wipe(down)">
                                      <p:cBhvr>
                                        <p:cTn id="120" dur="2000"/>
                                        <p:tgtEl>
                                          <p:spTgt spid="12340"/>
                                        </p:tgtEl>
                                      </p:cBhvr>
                                    </p:animEffect>
                                  </p:childTnLst>
                                </p:cTn>
                              </p:par>
                            </p:childTnLst>
                          </p:cTn>
                        </p:par>
                        <p:par>
                          <p:cTn id="121" fill="hold">
                            <p:stCondLst>
                              <p:cond delay="23500"/>
                            </p:stCondLst>
                            <p:childTnLst>
                              <p:par>
                                <p:cTn id="122" presetID="22" presetClass="entr" presetSubtype="1" fill="hold" grpId="0" nodeType="after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up)">
                                      <p:cBhvr>
                                        <p:cTn id="124" dur="500"/>
                                        <p:tgtEl>
                                          <p:spTgt spid="52"/>
                                        </p:tgtEl>
                                      </p:cBhvr>
                                    </p:animEffect>
                                  </p:childTnLst>
                                </p:cTn>
                              </p:par>
                            </p:childTnLst>
                          </p:cTn>
                        </p:par>
                        <p:par>
                          <p:cTn id="125" fill="hold">
                            <p:stCondLst>
                              <p:cond delay="24000"/>
                            </p:stCondLst>
                            <p:childTnLst>
                              <p:par>
                                <p:cTn id="126" presetID="22" presetClass="entr" presetSubtype="4" fill="hold" grpId="0" nodeType="after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wipe(down)">
                                      <p:cBhvr>
                                        <p:cTn id="128" dur="500"/>
                                        <p:tgtEl>
                                          <p:spTgt spid="53"/>
                                        </p:tgtEl>
                                      </p:cBhvr>
                                    </p:animEffect>
                                  </p:childTnLst>
                                </p:cTn>
                              </p:par>
                            </p:childTnLst>
                          </p:cTn>
                        </p:par>
                        <p:par>
                          <p:cTn id="129" fill="hold">
                            <p:stCondLst>
                              <p:cond delay="24500"/>
                            </p:stCondLst>
                            <p:childTnLst>
                              <p:par>
                                <p:cTn id="130" presetID="22" presetClass="entr" presetSubtype="1" fill="hold" grpId="0"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wipe(up)">
                                      <p:cBhvr>
                                        <p:cTn id="132" dur="500"/>
                                        <p:tgtEl>
                                          <p:spTgt spid="54"/>
                                        </p:tgtEl>
                                      </p:cBhvr>
                                    </p:animEffect>
                                  </p:childTnLst>
                                </p:cTn>
                              </p:par>
                            </p:childTnLst>
                          </p:cTn>
                        </p:par>
                        <p:par>
                          <p:cTn id="133" fill="hold">
                            <p:stCondLst>
                              <p:cond delay="25000"/>
                            </p:stCondLst>
                            <p:childTnLst>
                              <p:par>
                                <p:cTn id="134" presetID="22" presetClass="entr" presetSubtype="4" fill="hold" grpId="0" nodeType="after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wipe(down)">
                                      <p:cBhvr>
                                        <p:cTn id="136" dur="500"/>
                                        <p:tgtEl>
                                          <p:spTgt spid="62"/>
                                        </p:tgtEl>
                                      </p:cBhvr>
                                    </p:animEffect>
                                  </p:childTnLst>
                                </p:cTn>
                              </p:par>
                              <p:par>
                                <p:cTn id="137" presetID="10" presetClass="exit" presetSubtype="0" fill="hold" grpId="1" nodeType="withEffect">
                                  <p:stCondLst>
                                    <p:cond delay="0"/>
                                  </p:stCondLst>
                                  <p:childTnLst>
                                    <p:animEffect transition="out" filter="fade">
                                      <p:cBhvr>
                                        <p:cTn id="138" dur="2000"/>
                                        <p:tgtEl>
                                          <p:spTgt spid="12290"/>
                                        </p:tgtEl>
                                      </p:cBhvr>
                                    </p:animEffect>
                                    <p:set>
                                      <p:cBhvr>
                                        <p:cTn id="139" dur="1" fill="hold">
                                          <p:stCondLst>
                                            <p:cond delay="1999"/>
                                          </p:stCondLst>
                                        </p:cTn>
                                        <p:tgtEl>
                                          <p:spTgt spid="12290"/>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2000"/>
                                        <p:tgtEl>
                                          <p:spTgt spid="55"/>
                                        </p:tgtEl>
                                      </p:cBhvr>
                                    </p:animEffect>
                                    <p:set>
                                      <p:cBhvr>
                                        <p:cTn id="142" dur="1" fill="hold">
                                          <p:stCondLst>
                                            <p:cond delay="1999"/>
                                          </p:stCondLst>
                                        </p:cTn>
                                        <p:tgtEl>
                                          <p:spTgt spid="55"/>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fade">
                                      <p:cBhvr>
                                        <p:cTn id="145" dur="5000"/>
                                        <p:tgtEl>
                                          <p:spTgt spid="67"/>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2000"/>
                                        <p:tgtEl>
                                          <p:spTgt spid="69"/>
                                        </p:tgtEl>
                                      </p:cBhvr>
                                    </p:animEffect>
                                  </p:childTnLst>
                                </p:cTn>
                              </p:par>
                              <p:par>
                                <p:cTn id="149" presetID="0" presetClass="path" presetSubtype="0" accel="50000" decel="50000" fill="hold" grpId="0" nodeType="withEffect">
                                  <p:stCondLst>
                                    <p:cond delay="0"/>
                                  </p:stCondLst>
                                  <p:childTnLst>
                                    <p:animMotion origin="layout" path="M -4.72222E-6 -7.12303E-7 C 0.07552 0.02706 0.15104 0.05412 0.19861 0.11332 C 0.24618 0.17253 0.27986 0.27729 0.28507 0.35592 C 0.29028 0.43455 0.25642 0.52567 0.22986 0.58464 C 0.2033 0.64362 0.16667 0.68108 0.12535 0.70999 C 0.08403 0.7389 0.03299 0.74815 -0.01788 0.75763 " pathEditMode="relative" ptsTypes="aaaaaA">
                                      <p:cBhvr>
                                        <p:cTn id="150" dur="2000" fill="hold"/>
                                        <p:tgtEl>
                                          <p:spTgt spid="69"/>
                                        </p:tgtEl>
                                        <p:attrNameLst>
                                          <p:attrName>ppt_x</p:attrName>
                                          <p:attrName>ppt_y</p:attrName>
                                        </p:attrNameLst>
                                      </p:cBhvr>
                                    </p:animMotion>
                                  </p:childTnLst>
                                </p:cTn>
                              </p:par>
                              <p:par>
                                <p:cTn id="151" presetID="10" presetClass="entr" presetSubtype="0" fill="hold" grpId="2" nodeType="withEffect">
                                  <p:stCondLst>
                                    <p:cond delay="0"/>
                                  </p:stCondLst>
                                  <p:childTnLst>
                                    <p:set>
                                      <p:cBhvr>
                                        <p:cTn id="152" dur="1" fill="hold">
                                          <p:stCondLst>
                                            <p:cond delay="0"/>
                                          </p:stCondLst>
                                        </p:cTn>
                                        <p:tgtEl>
                                          <p:spTgt spid="68"/>
                                        </p:tgtEl>
                                        <p:attrNameLst>
                                          <p:attrName>style.visibility</p:attrName>
                                        </p:attrNameLst>
                                      </p:cBhvr>
                                      <p:to>
                                        <p:strVal val="visible"/>
                                      </p:to>
                                    </p:set>
                                    <p:animEffect transition="in" filter="fade">
                                      <p:cBhvr>
                                        <p:cTn id="153" dur="1000"/>
                                        <p:tgtEl>
                                          <p:spTgt spid="68"/>
                                        </p:tgtEl>
                                      </p:cBhvr>
                                    </p:animEffect>
                                  </p:childTnLst>
                                </p:cTn>
                              </p:par>
                              <p:par>
                                <p:cTn id="154" presetID="0" presetClass="path" presetSubtype="0" accel="50000" decel="50000" fill="hold" grpId="1" nodeType="withEffect">
                                  <p:stCondLst>
                                    <p:cond delay="0"/>
                                  </p:stCondLst>
                                  <p:childTnLst>
                                    <p:animMotion origin="layout" path="M 0 0 C -0.03559 -0.00139 -0.071 -0.00301 -0.1059 -0.0259 C -0.1408 -0.04903 -0.1809 -0.09644 -0.20885 -0.13922 C -0.2368 -0.18201 -0.26267 -0.23173 -0.27309 -0.28238 C -0.2835 -0.33303 -0.28246 -0.38506 -0.2717 -0.44334 C -0.26093 -0.50162 -0.24201 -0.58233 -0.20885 -0.63229 C -0.17569 -0.68224 -0.11458 -0.72109 -0.07309 -0.74353 C -0.03159 -0.76596 0.00434 -0.76665 0.04028 -0.76735 " pathEditMode="relative" ptsTypes="aaaaaaaA">
                                      <p:cBhvr>
                                        <p:cTn id="155"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0" grpId="1"/>
      <p:bldP spid="12320" grpId="0" animBg="1"/>
      <p:bldP spid="12320" grpId="1" animBg="1"/>
      <p:bldP spid="12321" grpId="0" animBg="1"/>
      <p:bldP spid="12321" grpId="1" animBg="1"/>
      <p:bldP spid="12322" grpId="0" animBg="1"/>
      <p:bldP spid="12322" grpId="1" animBg="1"/>
      <p:bldP spid="12326" grpId="0" animBg="1"/>
      <p:bldP spid="12327" grpId="0" animBg="1"/>
      <p:bldP spid="12328" grpId="0" animBg="1"/>
      <p:bldP spid="12328" grpId="1" animBg="1"/>
      <p:bldP spid="12329" grpId="0" animBg="1"/>
      <p:bldP spid="12336" grpId="0" animBg="1"/>
      <p:bldP spid="12336" grpId="1" animBg="1"/>
      <p:bldP spid="12339" grpId="0" animBg="1"/>
      <p:bldP spid="12339" grpId="1" animBg="1"/>
      <p:bldP spid="12340" grpId="0" animBg="1"/>
      <p:bldP spid="12340" grpId="1" animBg="1"/>
      <p:bldP spid="12341" grpId="0" animBg="1"/>
      <p:bldP spid="12341" grpId="1" animBg="1"/>
      <p:bldP spid="12342" grpId="0" animBg="1"/>
      <p:bldP spid="12342" grpId="1" animBg="1"/>
      <p:bldP spid="12345" grpId="0" animBg="1"/>
      <p:bldP spid="12346" grpId="0" animBg="1"/>
      <p:bldP spid="55" grpId="0"/>
      <p:bldP spid="55" grpId="1"/>
      <p:bldP spid="55" grpId="2"/>
      <p:bldP spid="56" grpId="2"/>
      <p:bldP spid="57" grpId="0"/>
      <p:bldP spid="58" grpId="0"/>
      <p:bldP spid="59" grpId="0" animBg="1"/>
      <p:bldP spid="59" grpId="1" animBg="1"/>
      <p:bldP spid="59" grpId="2" animBg="1"/>
      <p:bldP spid="60" grpId="0" animBg="1"/>
      <p:bldP spid="61" grpId="0" animBg="1"/>
      <p:bldP spid="61" grpId="1" animBg="1"/>
      <p:bldP spid="61" grpId="2" animBg="1"/>
      <p:bldP spid="52" grpId="0" animBg="1"/>
      <p:bldP spid="53" grpId="0" animBg="1"/>
      <p:bldP spid="54" grpId="0" animBg="1"/>
      <p:bldP spid="62" grpId="0" animBg="1"/>
      <p:bldP spid="67" grpId="0"/>
      <p:bldP spid="68" grpId="1"/>
      <p:bldP spid="68" grpId="2"/>
      <p:bldP spid="69" grpId="0"/>
      <p:bldP spid="69" grpId="1"/>
      <p:bldP spid="63" grpId="0" animBg="1"/>
      <p:bldP spid="6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5894875">
            <a:off x="5851988" y="2931149"/>
            <a:ext cx="485795" cy="9676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4730012" flipV="1">
            <a:off x="5531010" y="2935886"/>
            <a:ext cx="484019" cy="98375"/>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20680" y="6459625"/>
            <a:ext cx="397768" cy="2411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3" name="Ovale 82"/>
          <p:cNvSpPr/>
          <p:nvPr/>
        </p:nvSpPr>
        <p:spPr>
          <a:xfrm>
            <a:off x="4427984" y="105273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652120" y="256490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5831632" y="0"/>
            <a:ext cx="3312368" cy="1661993"/>
          </a:xfrm>
          <a:prstGeom prst="rect">
            <a:avLst/>
          </a:prstGeom>
          <a:noFill/>
        </p:spPr>
        <p:txBody>
          <a:bodyPr wrap="square" rtlCol="0">
            <a:spAutoFit/>
          </a:bodyPr>
          <a:lstStyle/>
          <a:p>
            <a:r>
              <a:rPr lang="it-IT" sz="3200" b="1" dirty="0" smtClean="0">
                <a:solidFill>
                  <a:srgbClr val="FF0000"/>
                </a:solidFill>
              </a:rPr>
              <a:t>1.Guasto valvolare </a:t>
            </a:r>
            <a:r>
              <a:rPr lang="it-IT" sz="2000" b="1" dirty="0" smtClean="0">
                <a:solidFill>
                  <a:srgbClr val="FFFF00"/>
                </a:solidFill>
              </a:rPr>
              <a:t>(in uno dei due compartimenti)</a:t>
            </a:r>
            <a:endParaRPr lang="it-IT" sz="3200" b="1" dirty="0" smtClean="0">
              <a:solidFill>
                <a:srgbClr val="FFFF00"/>
              </a:solidFill>
            </a:endParaRPr>
          </a:p>
          <a:p>
            <a:endParaRPr lang="it-IT" dirty="0"/>
          </a:p>
        </p:txBody>
      </p:sp>
      <p:sp>
        <p:nvSpPr>
          <p:cNvPr id="90" name="CasellaDiTesto 89"/>
          <p:cNvSpPr txBox="1"/>
          <p:nvPr/>
        </p:nvSpPr>
        <p:spPr>
          <a:xfrm>
            <a:off x="683568" y="4946392"/>
            <a:ext cx="2664296" cy="1938992"/>
          </a:xfrm>
          <a:prstGeom prst="rect">
            <a:avLst/>
          </a:prstGeom>
          <a:noFill/>
        </p:spPr>
        <p:txBody>
          <a:bodyPr wrap="square" rtlCol="0">
            <a:spAutoFit/>
          </a:bodyPr>
          <a:lstStyle/>
          <a:p>
            <a:pPr algn="ctr"/>
            <a:r>
              <a:rPr lang="it-IT" sz="3200" b="1" dirty="0" smtClean="0">
                <a:solidFill>
                  <a:srgbClr val="0000CC"/>
                </a:solidFill>
              </a:rPr>
              <a:t>2.Gradientedi Pressione</a:t>
            </a:r>
          </a:p>
          <a:p>
            <a:pPr algn="ctr"/>
            <a:r>
              <a:rPr lang="it-IT" sz="2000" b="1" dirty="0" smtClean="0">
                <a:solidFill>
                  <a:srgbClr val="0000CC"/>
                </a:solidFill>
              </a:rPr>
              <a:t>tra </a:t>
            </a:r>
            <a:r>
              <a:rPr lang="it-IT" sz="2000" b="1" dirty="0" err="1" smtClean="0">
                <a:solidFill>
                  <a:srgbClr val="0000CC"/>
                </a:solidFill>
              </a:rPr>
              <a:t>p.fuga</a:t>
            </a:r>
            <a:r>
              <a:rPr lang="it-IT" sz="2000" b="1" dirty="0" smtClean="0">
                <a:solidFill>
                  <a:srgbClr val="0000CC"/>
                </a:solidFill>
              </a:rPr>
              <a:t> e </a:t>
            </a:r>
            <a:r>
              <a:rPr lang="it-IT" sz="2000" b="1" dirty="0" err="1" smtClean="0">
                <a:solidFill>
                  <a:srgbClr val="0000CC"/>
                </a:solidFill>
              </a:rPr>
              <a:t>p.rientro</a:t>
            </a:r>
            <a:endParaRPr lang="it-IT" sz="2000" b="1" dirty="0" smtClean="0">
              <a:solidFill>
                <a:srgbClr val="0000CC"/>
              </a:solidFill>
            </a:endParaRPr>
          </a:p>
          <a:p>
            <a:pPr algn="ctr"/>
            <a:r>
              <a:rPr lang="it-IT" sz="3200" b="1" dirty="0" smtClean="0">
                <a:solidFill>
                  <a:srgbClr val="0000CC"/>
                </a:solidFill>
              </a:rPr>
              <a:t>(</a:t>
            </a:r>
            <a:r>
              <a:rPr lang="it-IT" sz="3200" b="1" dirty="0" err="1" smtClean="0">
                <a:solidFill>
                  <a:srgbClr val="0000CC"/>
                </a:solidFill>
              </a:rPr>
              <a:t>=</a:t>
            </a:r>
            <a:r>
              <a:rPr lang="it-IT" sz="3600" b="1" dirty="0" err="1" smtClean="0">
                <a:solidFill>
                  <a:srgbClr val="0000CC"/>
                </a:solidFill>
                <a:latin typeface="Symbol" pitchFamily="18" charset="2"/>
              </a:rPr>
              <a:t>D</a:t>
            </a:r>
            <a:r>
              <a:rPr lang="it-IT" sz="3200" b="1" dirty="0" err="1" smtClean="0">
                <a:solidFill>
                  <a:srgbClr val="0000CC"/>
                </a:solidFill>
              </a:rPr>
              <a:t>P</a:t>
            </a:r>
            <a:r>
              <a:rPr lang="it-IT" sz="3200" b="1" dirty="0" smtClean="0">
                <a:solidFill>
                  <a:srgbClr val="0000CC"/>
                </a:solidFill>
              </a:rPr>
              <a:t>)</a:t>
            </a:r>
            <a:endParaRPr lang="it-IT" sz="3200" b="1" dirty="0">
              <a:solidFill>
                <a:srgbClr val="0000CC"/>
              </a:solidFill>
            </a:endParaRPr>
          </a:p>
        </p:txBody>
      </p:sp>
      <p:sp>
        <p:nvSpPr>
          <p:cNvPr id="91" name="Ovale 90"/>
          <p:cNvSpPr/>
          <p:nvPr/>
        </p:nvSpPr>
        <p:spPr>
          <a:xfrm>
            <a:off x="4788024" y="5517232"/>
            <a:ext cx="914400" cy="914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p:cNvSpPr/>
          <p:nvPr/>
        </p:nvSpPr>
        <p:spPr>
          <a:xfrm>
            <a:off x="3635896" y="692696"/>
            <a:ext cx="914400" cy="914400"/>
          </a:xfrm>
          <a:prstGeom prst="ellipse">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CasellaDiTesto 92"/>
          <p:cNvSpPr txBox="1"/>
          <p:nvPr/>
        </p:nvSpPr>
        <p:spPr>
          <a:xfrm>
            <a:off x="3635896" y="692696"/>
            <a:ext cx="918841" cy="830997"/>
          </a:xfrm>
          <a:prstGeom prst="rect">
            <a:avLst/>
          </a:prstGeom>
          <a:noFill/>
        </p:spPr>
        <p:txBody>
          <a:bodyPr wrap="none" rtlCol="0">
            <a:spAutoFit/>
          </a:bodyPr>
          <a:lstStyle/>
          <a:p>
            <a:r>
              <a:rPr lang="it-IT" sz="4800" b="1" dirty="0" err="1" smtClean="0">
                <a:solidFill>
                  <a:srgbClr val="FF0000"/>
                </a:solidFill>
              </a:rPr>
              <a:t>P+</a:t>
            </a:r>
            <a:endParaRPr lang="it-IT" sz="4800" b="1" dirty="0">
              <a:solidFill>
                <a:srgbClr val="FF0000"/>
              </a:solidFill>
            </a:endParaRPr>
          </a:p>
        </p:txBody>
      </p:sp>
      <p:sp>
        <p:nvSpPr>
          <p:cNvPr id="94" name="CasellaDiTesto 93"/>
          <p:cNvSpPr txBox="1"/>
          <p:nvPr/>
        </p:nvSpPr>
        <p:spPr>
          <a:xfrm>
            <a:off x="4860032" y="5589240"/>
            <a:ext cx="744114" cy="769441"/>
          </a:xfrm>
          <a:prstGeom prst="rect">
            <a:avLst/>
          </a:prstGeom>
          <a:noFill/>
        </p:spPr>
        <p:txBody>
          <a:bodyPr wrap="none" rtlCol="0">
            <a:spAutoFit/>
          </a:bodyPr>
          <a:lstStyle/>
          <a:p>
            <a:r>
              <a:rPr lang="it-IT" sz="4400" b="1" dirty="0" smtClean="0">
                <a:solidFill>
                  <a:srgbClr val="FF0000"/>
                </a:solidFill>
              </a:rPr>
              <a:t>P-</a:t>
            </a:r>
            <a:endParaRPr lang="it-IT" sz="4400" b="1" dirty="0">
              <a:solidFill>
                <a:srgbClr val="FF0000"/>
              </a:solidFill>
            </a:endParaRPr>
          </a:p>
        </p:txBody>
      </p:sp>
      <p:sp>
        <p:nvSpPr>
          <p:cNvPr id="82" name="CasellaDiTesto 81"/>
          <p:cNvSpPr txBox="1"/>
          <p:nvPr/>
        </p:nvSpPr>
        <p:spPr>
          <a:xfrm>
            <a:off x="539552" y="6525344"/>
            <a:ext cx="2363147" cy="369332"/>
          </a:xfrm>
          <a:prstGeom prst="rect">
            <a:avLst/>
          </a:prstGeom>
          <a:noFill/>
        </p:spPr>
        <p:txBody>
          <a:bodyPr wrap="none" rtlCol="0">
            <a:spAutoFit/>
          </a:bodyPr>
          <a:lstStyle/>
          <a:p>
            <a:r>
              <a:rPr lang="it-IT" dirty="0" err="1" smtClean="0"/>
              <a:t>…………………………………</a:t>
            </a:r>
            <a:endParaRPr lang="it-IT" dirty="0"/>
          </a:p>
        </p:txBody>
      </p:sp>
      <p:sp>
        <p:nvSpPr>
          <p:cNvPr id="98" name="Ovale 97"/>
          <p:cNvSpPr/>
          <p:nvPr/>
        </p:nvSpPr>
        <p:spPr>
          <a:xfrm>
            <a:off x="3923928" y="98072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98"/>
          <p:cNvSpPr/>
          <p:nvPr/>
        </p:nvSpPr>
        <p:spPr>
          <a:xfrm>
            <a:off x="4355976" y="119675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p:cNvSpPr/>
          <p:nvPr/>
        </p:nvSpPr>
        <p:spPr>
          <a:xfrm>
            <a:off x="3923928" y="-21602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 -4.07407E-6 L 0.00573 -0.67453 " pathEditMode="relative" rAng="0" ptsTypes="AA">
                                      <p:cBhvr>
                                        <p:cTn id="32" dur="2000" fill="hold"/>
                                        <p:tgtEl>
                                          <p:spTgt spid="68"/>
                                        </p:tgtEl>
                                        <p:attrNameLst>
                                          <p:attrName>ppt_x</p:attrName>
                                          <p:attrName>ppt_y</p:attrName>
                                        </p:attrNameLst>
                                      </p:cBhvr>
                                      <p:rCtr x="3" y="-337"/>
                                    </p:animMotion>
                                  </p:childTnLst>
                                </p:cTn>
                              </p:par>
                              <p:par>
                                <p:cTn id="33" presetID="64" presetClass="path" presetSubtype="0" accel="50000" decel="50000" fill="hold" grpId="1" nodeType="withEffect">
                                  <p:stCondLst>
                                    <p:cond delay="0"/>
                                  </p:stCondLst>
                                  <p:childTnLst>
                                    <p:animMotion origin="layout" path="M -0.01754 -0.02361 L -0.02153 -0.72176 " pathEditMode="relative" rAng="0" ptsTypes="AA">
                                      <p:cBhvr>
                                        <p:cTn id="34" dur="2000" fill="hold"/>
                                        <p:tgtEl>
                                          <p:spTgt spid="63"/>
                                        </p:tgtEl>
                                        <p:attrNameLst>
                                          <p:attrName>ppt_x</p:attrName>
                                          <p:attrName>ppt_y</p:attrName>
                                        </p:attrNameLst>
                                      </p:cBhvr>
                                      <p:rCtr x="-2" y="-34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2.22222E-6 3.7037E-7 L 0.01076 -0.61366 L 0.01076 -0.59144 " pathEditMode="relative" rAng="0" ptsTypes="AAA">
                                      <p:cBhvr>
                                        <p:cTn id="47" dur="2000" fill="hold"/>
                                        <p:tgtEl>
                                          <p:spTgt spid="62"/>
                                        </p:tgtEl>
                                        <p:attrNameLst>
                                          <p:attrName>ppt_x</p:attrName>
                                          <p:attrName>ppt_y</p:attrName>
                                        </p:attrNameLst>
                                      </p:cBhvr>
                                      <p:rCtr x="5" y="-307"/>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3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3000" fill="hold"/>
                                        <p:tgtEl>
                                          <p:spTgt spid="67"/>
                                        </p:tgtEl>
                                        <p:attrNameLst>
                                          <p:attrName>ppt_x</p:attrName>
                                          <p:attrName>ppt_y</p:attrName>
                                        </p:attrNameLst>
                                      </p:cBhvr>
                                      <p:rCtr x="-95" y="-130"/>
                                    </p:animMotion>
                                  </p:childTnLst>
                                </p:cTn>
                              </p:par>
                              <p:par>
                                <p:cTn id="146" presetID="10" presetClass="entr" presetSubtype="0" fill="hold" grpId="0" nodeType="withEffect">
                                  <p:stCondLst>
                                    <p:cond delay="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2000"/>
                                        <p:tgtEl>
                                          <p:spTgt spid="100"/>
                                        </p:tgtEl>
                                      </p:cBhvr>
                                    </p:animEffect>
                                  </p:childTnLst>
                                </p:cTn>
                              </p:par>
                              <p:par>
                                <p:cTn id="149" presetID="0" presetClass="path" presetSubtype="0" accel="50000" decel="50000" fill="hold" grpId="1" nodeType="withEffect">
                                  <p:stCondLst>
                                    <p:cond delay="0"/>
                                  </p:stCondLst>
                                  <p:childTnLst>
                                    <p:animMotion origin="layout" path="M -2.22222E-6 0.02614 L -2.22222E-6 0.11564 L -2.22222E-6 0.17924 L 0.00747 0.18733 L 0.04618 0.20722 L 0.10747 0.20907 L 0.179 0.23497 L 0.19844 0.26272 L 0.20434 0.32632 L 0.20295 0.84529 L 0.20139 0.86726 L 0.19254 0.8772 L 0.1566 0.88113 L 0.05521 0.87905 L 0.02969 0.88506 L 0.01042 0.91097 L 0.00139 0.93479 L -0.00312 0.96254 L -0.00451 0.98451 L -0.00451 1.00833 " pathEditMode="relative" rAng="0" ptsTypes="AAAAAAAAAAAAAAAAAAAA">
                                      <p:cBhvr>
                                        <p:cTn id="150" dur="2000" fill="hold"/>
                                        <p:tgtEl>
                                          <p:spTgt spid="100"/>
                                        </p:tgtEl>
                                        <p:attrNameLst>
                                          <p:attrName>ppt_x</p:attrName>
                                          <p:attrName>ppt_y</p:attrName>
                                        </p:attrNameLst>
                                      </p:cBhvr>
                                      <p:rCtr x="100" y="491"/>
                                    </p:animMotion>
                                  </p:childTnLst>
                                </p:cTn>
                              </p:par>
                              <p:par>
                                <p:cTn id="151" presetID="10" presetClass="entr" presetSubtype="0" fill="hold" grpId="0" nodeType="with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fade">
                                      <p:cBhvr>
                                        <p:cTn id="153" dur="2000"/>
                                        <p:tgtEl>
                                          <p:spTgt spid="98"/>
                                        </p:tgtEl>
                                      </p:cBhvr>
                                    </p:animEffect>
                                  </p:childTnLst>
                                </p:cTn>
                              </p:par>
                              <p:par>
                                <p:cTn id="154" presetID="0" presetClass="path" presetSubtype="0" accel="50000" decel="50000" fill="hold" grpId="1" nodeType="withEffect">
                                  <p:stCondLst>
                                    <p:cond delay="0"/>
                                  </p:stCondLst>
                                  <p:childTnLst>
                                    <p:animMotion origin="layout" path="M 0 0 L 0.01041 0.0377 L 0.06267 0.04371 L 0.16267 0.05573 L 0.19861 0.09736 L 0.20746 0.15518 L 0.20903 0.29232 L 0.20451 0.68802 L 0.1941 0.70976 L 0.16423 0.70976 L 0.13281 0.70976 L 0.10156 0.70976 L 0.05816 0.70976 L 0.02986 0.70976 L 0.01337 0.71369 L 0.00607 0.73358 L 0.00295 0.75948 L 0.00295 0.7833 L 0.00607 0.80319 " pathEditMode="relative" ptsTypes="AAAAAAAAAAAAAAAAAAA">
                                      <p:cBhvr>
                                        <p:cTn id="155" dur="2000" fill="hold"/>
                                        <p:tgtEl>
                                          <p:spTgt spid="98"/>
                                        </p:tgtEl>
                                        <p:attrNameLst>
                                          <p:attrName>ppt_x</p:attrName>
                                          <p:attrName>ppt_y</p:attrName>
                                        </p:attrNameLst>
                                      </p:cBhvr>
                                    </p:animMotion>
                                  </p:childTnLst>
                                </p:cTn>
                              </p:par>
                              <p:par>
                                <p:cTn id="156" presetID="10" presetClass="entr" presetSubtype="0" fill="hold" grpId="0" nodeType="withEffect">
                                  <p:stCondLst>
                                    <p:cond delay="0"/>
                                  </p:stCondLst>
                                  <p:childTnLst>
                                    <p:set>
                                      <p:cBhvr>
                                        <p:cTn id="157" dur="1" fill="hold">
                                          <p:stCondLst>
                                            <p:cond delay="0"/>
                                          </p:stCondLst>
                                        </p:cTn>
                                        <p:tgtEl>
                                          <p:spTgt spid="99"/>
                                        </p:tgtEl>
                                        <p:attrNameLst>
                                          <p:attrName>style.visibility</p:attrName>
                                        </p:attrNameLst>
                                      </p:cBhvr>
                                      <p:to>
                                        <p:strVal val="visible"/>
                                      </p:to>
                                    </p:set>
                                    <p:animEffect transition="in" filter="fade">
                                      <p:cBhvr>
                                        <p:cTn id="158" dur="2000"/>
                                        <p:tgtEl>
                                          <p:spTgt spid="99"/>
                                        </p:tgtEl>
                                      </p:cBhvr>
                                    </p:animEffect>
                                  </p:childTnLst>
                                </p:cTn>
                              </p:par>
                              <p:par>
                                <p:cTn id="159" presetID="0" presetClass="path" presetSubtype="0" accel="50000" decel="50000" fill="hold" grpId="1" nodeType="withEffect">
                                  <p:stCondLst>
                                    <p:cond delay="0"/>
                                  </p:stCondLst>
                                  <p:childTnLst>
                                    <p:animMotion origin="layout" path="M 0 0 L 0.08212 0.01387 L 0.13281 0.05157 L 0.15226 0.13113 L 0.14479 0.64616 L 0.13281 0.67784 L 0.08507 0.68177 L -0.01945 0.67992 L -0.04028 0.69773 L -0.04028 0.73751 " pathEditMode="relative" ptsTypes="AAAAAAAAAA">
                                      <p:cBhvr>
                                        <p:cTn id="160" dur="2000" fill="hold"/>
                                        <p:tgtEl>
                                          <p:spTgt spid="99"/>
                                        </p:tgtEl>
                                        <p:attrNameLst>
                                          <p:attrName>ppt_x</p:attrName>
                                          <p:attrName>ppt_y</p:attrName>
                                        </p:attrNameLst>
                                      </p:cBhvr>
                                    </p:animMotion>
                                  </p:childTnLst>
                                </p:cTn>
                              </p:par>
                              <p:par>
                                <p:cTn id="161" presetID="63" presetClass="path" presetSubtype="0" accel="50000" decel="50000" fill="hold" grpId="1" nodeType="withEffect">
                                  <p:stCondLst>
                                    <p:cond delay="0"/>
                                  </p:stCondLst>
                                  <p:childTnLst>
                                    <p:animMotion origin="layout" path="M -0.15834 0.00486 L 3.33333E-6 0.00486 " pathEditMode="relative" rAng="0" ptsTypes="AA">
                                      <p:cBhvr>
                                        <p:cTn id="162" dur="3000" fill="hold"/>
                                        <p:tgtEl>
                                          <p:spTgt spid="22"/>
                                        </p:tgtEl>
                                        <p:attrNameLst>
                                          <p:attrName>ppt_x</p:attrName>
                                          <p:attrName>ppt_y</p:attrName>
                                        </p:attrNameLst>
                                      </p:cBhvr>
                                      <p:rCtr x="79" y="0"/>
                                    </p:animMotion>
                                  </p:childTnLst>
                                </p:cTn>
                              </p:par>
                              <p:par>
                                <p:cTn id="163" presetID="63" presetClass="path" presetSubtype="0" accel="50000" decel="50000" fill="hold" grpId="1" nodeType="withEffect">
                                  <p:stCondLst>
                                    <p:cond delay="0"/>
                                  </p:stCondLst>
                                  <p:childTnLst>
                                    <p:animMotion origin="layout" path="M -0.09167 0.00023 L 0.0375 0.00023 " pathEditMode="relative" rAng="0" ptsTypes="AA">
                                      <p:cBhvr>
                                        <p:cTn id="164" dur="3000" fill="hold"/>
                                        <p:tgtEl>
                                          <p:spTgt spid="20"/>
                                        </p:tgtEl>
                                        <p:attrNameLst>
                                          <p:attrName>ppt_x</p:attrName>
                                          <p:attrName>ppt_y</p:attrName>
                                        </p:attrNameLst>
                                      </p:cBhvr>
                                      <p:rCtr x="65" y="0"/>
                                    </p:animMotion>
                                  </p:childTnLst>
                                </p:cTn>
                              </p:par>
                              <p:par>
                                <p:cTn id="165" presetID="10" presetClass="entr" presetSubtype="0" fill="hold" grpId="0" nodeType="with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fade">
                                      <p:cBhvr>
                                        <p:cTn id="167" dur="3000"/>
                                        <p:tgtEl>
                                          <p:spTgt spid="2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35" presetClass="path" presetSubtype="0" accel="50000" decel="50000" fill="hold" grpId="1" nodeType="withEffect">
                                  <p:stCondLst>
                                    <p:cond delay="0"/>
                                  </p:stCondLst>
                                  <p:childTnLst>
                                    <p:animMotion origin="layout" path="M 0.10417 0 L -0.0875 0 " pathEditMode="relative" rAng="0" ptsTypes="AA">
                                      <p:cBhvr>
                                        <p:cTn id="172" dur="3000" fill="hold"/>
                                        <p:tgtEl>
                                          <p:spTgt spid="27"/>
                                        </p:tgtEl>
                                        <p:attrNameLst>
                                          <p:attrName>ppt_x</p:attrName>
                                          <p:attrName>ppt_y</p:attrName>
                                        </p:attrNameLst>
                                      </p:cBhvr>
                                      <p:rCtr x="-96" y="0"/>
                                    </p:animMotion>
                                  </p:childTnLst>
                                </p:cTn>
                              </p:par>
                              <p:par>
                                <p:cTn id="173" presetID="35" presetClass="path" presetSubtype="0" accel="50000" decel="50000" fill="hold" grpId="1" nodeType="withEffect">
                                  <p:stCondLst>
                                    <p:cond delay="0"/>
                                  </p:stCondLst>
                                  <p:childTnLst>
                                    <p:animMotion origin="layout" path="M -1.11111E-6 2.48844E-6 L -0.175 0.00162 " pathEditMode="relative" rAng="0" ptsTypes="AA">
                                      <p:cBhvr>
                                        <p:cTn id="174" dur="3000" fill="hold"/>
                                        <p:tgtEl>
                                          <p:spTgt spid="29"/>
                                        </p:tgtEl>
                                        <p:attrNameLst>
                                          <p:attrName>ppt_x</p:attrName>
                                          <p:attrName>ppt_y</p:attrName>
                                        </p:attrNameLst>
                                      </p:cBhvr>
                                      <p:rCtr x="-87" y="1"/>
                                    </p:animMotion>
                                  </p:childTnLst>
                                </p:cTn>
                              </p:par>
                              <p:par>
                                <p:cTn id="175" presetID="10" presetClass="exit" presetSubtype="0" fill="hold" grpId="0" nodeType="withEffect">
                                  <p:stCondLst>
                                    <p:cond delay="0"/>
                                  </p:stCondLst>
                                  <p:childTnLst>
                                    <p:animEffect transition="out" filter="fade">
                                      <p:cBhvr>
                                        <p:cTn id="176" dur="2000"/>
                                        <p:tgtEl>
                                          <p:spTgt spid="50"/>
                                        </p:tgtEl>
                                      </p:cBhvr>
                                    </p:animEffect>
                                    <p:set>
                                      <p:cBhvr>
                                        <p:cTn id="177" dur="1" fill="hold">
                                          <p:stCondLst>
                                            <p:cond delay="1999"/>
                                          </p:stCondLst>
                                        </p:cTn>
                                        <p:tgtEl>
                                          <p:spTgt spid="50"/>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2000"/>
                                        <p:tgtEl>
                                          <p:spTgt spid="51"/>
                                        </p:tgtEl>
                                      </p:cBhvr>
                                    </p:animEffect>
                                    <p:set>
                                      <p:cBhvr>
                                        <p:cTn id="180" dur="1" fill="hold">
                                          <p:stCondLst>
                                            <p:cond delay="1999"/>
                                          </p:stCondLst>
                                        </p:cTn>
                                        <p:tgtEl>
                                          <p:spTgt spid="51"/>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fade">
                                      <p:cBhvr>
                                        <p:cTn id="183" dur="2000"/>
                                        <p:tgtEl>
                                          <p:spTgt spid="7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2000"/>
                                        <p:tgtEl>
                                          <p:spTgt spid="77"/>
                                        </p:tgtEl>
                                      </p:cBhvr>
                                    </p:animEffect>
                                  </p:childTnLst>
                                </p:cTn>
                              </p:par>
                              <p:par>
                                <p:cTn id="187" presetID="10" presetClass="exit" presetSubtype="0" fill="hold" grpId="1" nodeType="withEffect">
                                  <p:stCondLst>
                                    <p:cond delay="0"/>
                                  </p:stCondLst>
                                  <p:childTnLst>
                                    <p:animEffect transition="out" filter="fade">
                                      <p:cBhvr>
                                        <p:cTn id="188" dur="3000"/>
                                        <p:tgtEl>
                                          <p:spTgt spid="38"/>
                                        </p:tgtEl>
                                      </p:cBhvr>
                                    </p:animEffect>
                                    <p:set>
                                      <p:cBhvr>
                                        <p:cTn id="189" dur="1" fill="hold">
                                          <p:stCondLst>
                                            <p:cond delay="2999"/>
                                          </p:stCondLst>
                                        </p:cTn>
                                        <p:tgtEl>
                                          <p:spTgt spid="3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3000"/>
                                        <p:tgtEl>
                                          <p:spTgt spid="37"/>
                                        </p:tgtEl>
                                      </p:cBhvr>
                                    </p:animEffect>
                                    <p:set>
                                      <p:cBhvr>
                                        <p:cTn id="192" dur="1" fill="hold">
                                          <p:stCondLst>
                                            <p:cond delay="2999"/>
                                          </p:stCondLst>
                                        </p:cTn>
                                        <p:tgtEl>
                                          <p:spTgt spid="37"/>
                                        </p:tgtEl>
                                        <p:attrNameLst>
                                          <p:attrName>style.visibility</p:attrName>
                                        </p:attrNameLst>
                                      </p:cBhvr>
                                      <p:to>
                                        <p:strVal val="hidden"/>
                                      </p:to>
                                    </p:set>
                                  </p:childTnLst>
                                </p:cTn>
                              </p:par>
                              <p:par>
                                <p:cTn id="193" presetID="10" presetClass="entr" presetSubtype="0" fill="hold" grpId="0" nodeType="with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3000"/>
                                        <p:tgtEl>
                                          <p:spTgt spid="4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2000"/>
                                        <p:tgtEl>
                                          <p:spTgt spid="44"/>
                                        </p:tgtEl>
                                      </p:cBhvr>
                                    </p:animEffect>
                                  </p:childTnLst>
                                </p:cTn>
                              </p:par>
                              <p:par>
                                <p:cTn id="199" presetID="10" presetClass="exit" presetSubtype="0" fill="hold" grpId="1" nodeType="withEffect">
                                  <p:stCondLst>
                                    <p:cond delay="0"/>
                                  </p:stCondLst>
                                  <p:childTnLst>
                                    <p:animEffect transition="out" filter="fade">
                                      <p:cBhvr>
                                        <p:cTn id="200" dur="3000"/>
                                        <p:tgtEl>
                                          <p:spTgt spid="35"/>
                                        </p:tgtEl>
                                      </p:cBhvr>
                                    </p:animEffect>
                                    <p:set>
                                      <p:cBhvr>
                                        <p:cTn id="201" dur="1" fill="hold">
                                          <p:stCondLst>
                                            <p:cond delay="2999"/>
                                          </p:stCondLst>
                                        </p:cTn>
                                        <p:tgtEl>
                                          <p:spTgt spid="35"/>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3000"/>
                                        <p:tgtEl>
                                          <p:spTgt spid="43"/>
                                        </p:tgtEl>
                                      </p:cBhvr>
                                    </p:animEffect>
                                    <p:set>
                                      <p:cBhvr>
                                        <p:cTn id="204" dur="1" fill="hold">
                                          <p:stCondLst>
                                            <p:cond delay="2999"/>
                                          </p:stCondLst>
                                        </p:cTn>
                                        <p:tgtEl>
                                          <p:spTgt spid="43"/>
                                        </p:tgtEl>
                                        <p:attrNameLst>
                                          <p:attrName>style.visibility</p:attrName>
                                        </p:attrNameLst>
                                      </p:cBhvr>
                                      <p:to>
                                        <p:strVal val="hidden"/>
                                      </p:to>
                                    </p:set>
                                  </p:childTnLst>
                                </p:cTn>
                              </p:par>
                              <p:par>
                                <p:cTn id="205" presetID="10" presetClass="entr" presetSubtype="0"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fade">
                                      <p:cBhvr>
                                        <p:cTn id="207" dur="3000"/>
                                        <p:tgtEl>
                                          <p:spTgt spid="4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fade">
                                      <p:cBhvr>
                                        <p:cTn id="210" dur="3000"/>
                                        <p:tgtEl>
                                          <p:spTgt spid="39"/>
                                        </p:tgtEl>
                                      </p:cBhvr>
                                    </p:animEffect>
                                  </p:childTnLst>
                                </p:cTn>
                              </p:par>
                              <p:par>
                                <p:cTn id="211" presetID="10" presetClass="entr" presetSubtype="0"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3000"/>
                                        <p:tgtEl>
                                          <p:spTgt spid="44"/>
                                        </p:tgtEl>
                                      </p:cBhvr>
                                    </p:animEffect>
                                  </p:childTnLst>
                                </p:cTn>
                              </p:par>
                              <p:par>
                                <p:cTn id="214" presetID="10" presetClass="entr" presetSubtype="0" fill="hold" nodeType="withEffect">
                                  <p:stCondLst>
                                    <p:cond delay="0"/>
                                  </p:stCondLst>
                                  <p:childTnLst>
                                    <p:set>
                                      <p:cBhvr>
                                        <p:cTn id="215" dur="1" fill="hold">
                                          <p:stCondLst>
                                            <p:cond delay="0"/>
                                          </p:stCondLst>
                                        </p:cTn>
                                        <p:tgtEl>
                                          <p:spTgt spid="45"/>
                                        </p:tgtEl>
                                        <p:attrNameLst>
                                          <p:attrName>style.visibility</p:attrName>
                                        </p:attrNameLst>
                                      </p:cBhvr>
                                      <p:to>
                                        <p:strVal val="visible"/>
                                      </p:to>
                                    </p:set>
                                    <p:animEffect transition="in" filter="fade">
                                      <p:cBhvr>
                                        <p:cTn id="216" dur="3000"/>
                                        <p:tgtEl>
                                          <p:spTgt spid="45"/>
                                        </p:tgtEl>
                                      </p:cBhvr>
                                    </p:animEffect>
                                  </p:childTnLst>
                                </p:cTn>
                              </p:par>
                              <p:par>
                                <p:cTn id="217" presetID="10" presetClass="exit" presetSubtype="0" fill="hold" nodeType="withEffect">
                                  <p:stCondLst>
                                    <p:cond delay="0"/>
                                  </p:stCondLst>
                                  <p:childTnLst>
                                    <p:animEffect transition="out" filter="fade">
                                      <p:cBhvr>
                                        <p:cTn id="218" dur="3000"/>
                                        <p:tgtEl>
                                          <p:spTgt spid="61"/>
                                        </p:tgtEl>
                                      </p:cBhvr>
                                    </p:animEffect>
                                    <p:set>
                                      <p:cBhvr>
                                        <p:cTn id="219" dur="1" fill="hold">
                                          <p:stCondLst>
                                            <p:cond delay="2999"/>
                                          </p:stCondLst>
                                        </p:cTn>
                                        <p:tgtEl>
                                          <p:spTgt spid="61"/>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3000"/>
                                        <p:tgtEl>
                                          <p:spTgt spid="59"/>
                                        </p:tgtEl>
                                      </p:cBhvr>
                                    </p:animEffect>
                                    <p:set>
                                      <p:cBhvr>
                                        <p:cTn id="222" dur="1" fill="hold">
                                          <p:stCondLst>
                                            <p:cond delay="2999"/>
                                          </p:stCondLst>
                                        </p:cTn>
                                        <p:tgtEl>
                                          <p:spTgt spid="59"/>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3000"/>
                                        <p:tgtEl>
                                          <p:spTgt spid="10"/>
                                        </p:tgtEl>
                                      </p:cBhvr>
                                    </p:animEffect>
                                    <p:set>
                                      <p:cBhvr>
                                        <p:cTn id="225" dur="1" fill="hold">
                                          <p:stCondLst>
                                            <p:cond delay="2999"/>
                                          </p:stCondLst>
                                        </p:cTn>
                                        <p:tgtEl>
                                          <p:spTgt spid="10"/>
                                        </p:tgtEl>
                                        <p:attrNameLst>
                                          <p:attrName>style.visibility</p:attrName>
                                        </p:attrNameLst>
                                      </p:cBhvr>
                                      <p:to>
                                        <p:strVal val="hidden"/>
                                      </p:to>
                                    </p:set>
                                  </p:childTnLst>
                                </p:cTn>
                              </p:par>
                              <p:par>
                                <p:cTn id="226" presetID="22" presetClass="entr" presetSubtype="1" fill="hold" nodeType="withEffect">
                                  <p:stCondLst>
                                    <p:cond delay="0"/>
                                  </p:stCondLst>
                                  <p:childTnLst>
                                    <p:set>
                                      <p:cBhvr>
                                        <p:cTn id="227" dur="1" fill="hold">
                                          <p:stCondLst>
                                            <p:cond delay="0"/>
                                          </p:stCondLst>
                                        </p:cTn>
                                        <p:tgtEl>
                                          <p:spTgt spid="33"/>
                                        </p:tgtEl>
                                        <p:attrNameLst>
                                          <p:attrName>style.visibility</p:attrName>
                                        </p:attrNameLst>
                                      </p:cBhvr>
                                      <p:to>
                                        <p:strVal val="visible"/>
                                      </p:to>
                                    </p:set>
                                    <p:animEffect transition="in" filter="wipe(up)">
                                      <p:cBhvr>
                                        <p:cTn id="228" dur="2000"/>
                                        <p:tgtEl>
                                          <p:spTgt spid="33"/>
                                        </p:tgtEl>
                                      </p:cBhvr>
                                    </p:animEffect>
                                  </p:childTnLst>
                                </p:cTn>
                              </p:par>
                              <p:par>
                                <p:cTn id="229" presetID="22" presetClass="entr" presetSubtype="4" fill="hold" nodeType="withEffect">
                                  <p:stCondLst>
                                    <p:cond delay="0"/>
                                  </p:stCondLst>
                                  <p:childTnLst>
                                    <p:set>
                                      <p:cBhvr>
                                        <p:cTn id="230" dur="1" fill="hold">
                                          <p:stCondLst>
                                            <p:cond delay="0"/>
                                          </p:stCondLst>
                                        </p:cTn>
                                        <p:tgtEl>
                                          <p:spTgt spid="31"/>
                                        </p:tgtEl>
                                        <p:attrNameLst>
                                          <p:attrName>style.visibility</p:attrName>
                                        </p:attrNameLst>
                                      </p:cBhvr>
                                      <p:to>
                                        <p:strVal val="visible"/>
                                      </p:to>
                                    </p:set>
                                    <p:animEffect transition="in" filter="wipe(down)">
                                      <p:cBhvr>
                                        <p:cTn id="231" dur="1000"/>
                                        <p:tgtEl>
                                          <p:spTgt spid="31"/>
                                        </p:tgtEl>
                                      </p:cBhvr>
                                    </p:animEffect>
                                  </p:childTnLst>
                                </p:cTn>
                              </p:par>
                              <p:par>
                                <p:cTn id="232" presetID="22" presetClass="entr" presetSubtype="4" fill="hold" nodeType="with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wipe(down)">
                                      <p:cBhvr>
                                        <p:cTn id="234" dur="2000"/>
                                        <p:tgtEl>
                                          <p:spTgt spid="30"/>
                                        </p:tgtEl>
                                      </p:cBhvr>
                                    </p:animEffect>
                                  </p:childTnLst>
                                </p:cTn>
                              </p:par>
                              <p:par>
                                <p:cTn id="235" presetID="22" presetClass="entr" presetSubtype="1" fill="hold" nodeType="withEffect">
                                  <p:stCondLst>
                                    <p:cond delay="0"/>
                                  </p:stCondLst>
                                  <p:childTnLst>
                                    <p:set>
                                      <p:cBhvr>
                                        <p:cTn id="236" dur="1" fill="hold">
                                          <p:stCondLst>
                                            <p:cond delay="0"/>
                                          </p:stCondLst>
                                        </p:cTn>
                                        <p:tgtEl>
                                          <p:spTgt spid="32"/>
                                        </p:tgtEl>
                                        <p:attrNameLst>
                                          <p:attrName>style.visibility</p:attrName>
                                        </p:attrNameLst>
                                      </p:cBhvr>
                                      <p:to>
                                        <p:strVal val="visible"/>
                                      </p:to>
                                    </p:set>
                                    <p:animEffect transition="in" filter="wipe(up)">
                                      <p:cBhvr>
                                        <p:cTn id="237" dur="2000"/>
                                        <p:tgtEl>
                                          <p:spTgt spid="32"/>
                                        </p:tgtEl>
                                      </p:cBhvr>
                                    </p:animEffect>
                                  </p:childTnLst>
                                </p:cTn>
                              </p:par>
                              <p:par>
                                <p:cTn id="238" presetID="10" presetClass="entr" presetSubtype="0" fill="hold" nodeType="withEffect">
                                  <p:stCondLst>
                                    <p:cond delay="0"/>
                                  </p:stCondLst>
                                  <p:childTnLst>
                                    <p:set>
                                      <p:cBhvr>
                                        <p:cTn id="239" dur="1" fill="hold">
                                          <p:stCondLst>
                                            <p:cond delay="0"/>
                                          </p:stCondLst>
                                        </p:cTn>
                                        <p:tgtEl>
                                          <p:spTgt spid="38"/>
                                        </p:tgtEl>
                                        <p:attrNameLst>
                                          <p:attrName>style.visibility</p:attrName>
                                        </p:attrNameLst>
                                      </p:cBhvr>
                                      <p:to>
                                        <p:strVal val="visible"/>
                                      </p:to>
                                    </p:set>
                                    <p:animEffect transition="in" filter="fade">
                                      <p:cBhvr>
                                        <p:cTn id="240" dur="3000"/>
                                        <p:tgtEl>
                                          <p:spTgt spid="38"/>
                                        </p:tgtEl>
                                      </p:cBhvr>
                                    </p:animEffect>
                                  </p:childTnLst>
                                </p:cTn>
                              </p:par>
                              <p:par>
                                <p:cTn id="241" presetID="10" presetClass="entr" presetSubtype="0" fill="hold" nodeType="withEffect">
                                  <p:stCondLst>
                                    <p:cond delay="0"/>
                                  </p:stCondLst>
                                  <p:childTnLst>
                                    <p:set>
                                      <p:cBhvr>
                                        <p:cTn id="242" dur="1" fill="hold">
                                          <p:stCondLst>
                                            <p:cond delay="0"/>
                                          </p:stCondLst>
                                        </p:cTn>
                                        <p:tgtEl>
                                          <p:spTgt spid="37"/>
                                        </p:tgtEl>
                                        <p:attrNameLst>
                                          <p:attrName>style.visibility</p:attrName>
                                        </p:attrNameLst>
                                      </p:cBhvr>
                                      <p:to>
                                        <p:strVal val="visible"/>
                                      </p:to>
                                    </p:set>
                                    <p:animEffect transition="in" filter="fade">
                                      <p:cBhvr>
                                        <p:cTn id="243" dur="3000"/>
                                        <p:tgtEl>
                                          <p:spTgt spid="37"/>
                                        </p:tgtEl>
                                      </p:cBhvr>
                                    </p:animEffect>
                                  </p:childTnLst>
                                </p:cTn>
                              </p:par>
                              <p:par>
                                <p:cTn id="244" presetID="10" presetClass="entr" presetSubtype="0" fill="hold" nodeType="withEffect">
                                  <p:stCondLst>
                                    <p:cond delay="0"/>
                                  </p:stCondLst>
                                  <p:childTnLst>
                                    <p:set>
                                      <p:cBhvr>
                                        <p:cTn id="245" dur="1" fill="hold">
                                          <p:stCondLst>
                                            <p:cond delay="0"/>
                                          </p:stCondLst>
                                        </p:cTn>
                                        <p:tgtEl>
                                          <p:spTgt spid="43"/>
                                        </p:tgtEl>
                                        <p:attrNameLst>
                                          <p:attrName>style.visibility</p:attrName>
                                        </p:attrNameLst>
                                      </p:cBhvr>
                                      <p:to>
                                        <p:strVal val="visible"/>
                                      </p:to>
                                    </p:set>
                                    <p:animEffect transition="in" filter="fade">
                                      <p:cBhvr>
                                        <p:cTn id="246" dur="3000"/>
                                        <p:tgtEl>
                                          <p:spTgt spid="4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90"/>
                                        </p:tgtEl>
                                        <p:attrNameLst>
                                          <p:attrName>style.visibility</p:attrName>
                                        </p:attrNameLst>
                                      </p:cBhvr>
                                      <p:to>
                                        <p:strVal val="visible"/>
                                      </p:to>
                                    </p:set>
                                    <p:animEffect transition="in" filter="fade">
                                      <p:cBhvr>
                                        <p:cTn id="249" dur="2000"/>
                                        <p:tgtEl>
                                          <p:spTgt spid="90"/>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93">
                                            <p:txEl>
                                              <p:pRg st="0" end="0"/>
                                            </p:txEl>
                                          </p:spTgt>
                                        </p:tgtEl>
                                        <p:attrNameLst>
                                          <p:attrName>style.visibility</p:attrName>
                                        </p:attrNameLst>
                                      </p:cBhvr>
                                      <p:to>
                                        <p:strVal val="visible"/>
                                      </p:to>
                                    </p:set>
                                    <p:animEffect transition="in" filter="fade">
                                      <p:cBhvr>
                                        <p:cTn id="252" dur="2000"/>
                                        <p:tgtEl>
                                          <p:spTgt spid="93">
                                            <p:txEl>
                                              <p:pRg st="0" end="0"/>
                                            </p:txEl>
                                          </p:spTgt>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92"/>
                                        </p:tgtEl>
                                        <p:attrNameLst>
                                          <p:attrName>style.visibility</p:attrName>
                                        </p:attrNameLst>
                                      </p:cBhvr>
                                      <p:to>
                                        <p:strVal val="visible"/>
                                      </p:to>
                                    </p:set>
                                    <p:animEffect transition="in" filter="fade">
                                      <p:cBhvr>
                                        <p:cTn id="255" dur="2000"/>
                                        <p:tgtEl>
                                          <p:spTgt spid="92"/>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94">
                                            <p:txEl>
                                              <p:pRg st="0" end="0"/>
                                            </p:txEl>
                                          </p:spTgt>
                                        </p:tgtEl>
                                        <p:attrNameLst>
                                          <p:attrName>style.visibility</p:attrName>
                                        </p:attrNameLst>
                                      </p:cBhvr>
                                      <p:to>
                                        <p:strVal val="visible"/>
                                      </p:to>
                                    </p:set>
                                    <p:animEffect transition="in" filter="fade">
                                      <p:cBhvr>
                                        <p:cTn id="258" dur="2000"/>
                                        <p:tgtEl>
                                          <p:spTgt spid="94">
                                            <p:txEl>
                                              <p:pRg st="0" end="0"/>
                                            </p:txEl>
                                          </p:spTgt>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91"/>
                                        </p:tgtEl>
                                        <p:attrNameLst>
                                          <p:attrName>style.visibility</p:attrName>
                                        </p:attrNameLst>
                                      </p:cBhvr>
                                      <p:to>
                                        <p:strVal val="visible"/>
                                      </p:to>
                                    </p:set>
                                    <p:animEffect transition="in" filter="fade">
                                      <p:cBhvr>
                                        <p:cTn id="261" dur="2000"/>
                                        <p:tgtEl>
                                          <p:spTgt spid="91"/>
                                        </p:tgtEl>
                                      </p:cBhvr>
                                    </p:animEffect>
                                  </p:childTnLst>
                                </p:cTn>
                              </p:par>
                            </p:childTnLst>
                          </p:cTn>
                        </p:par>
                        <p:par>
                          <p:cTn id="262" fill="hold">
                            <p:stCondLst>
                              <p:cond delay="6000"/>
                            </p:stCondLst>
                            <p:childTnLst>
                              <p:par>
                                <p:cTn id="263" presetID="27" presetClass="entr" presetSubtype="0" fill="hold" grpId="0" nodeType="afterEffect">
                                  <p:stCondLst>
                                    <p:cond delay="0"/>
                                  </p:stCondLst>
                                  <p:iterate type="lt">
                                    <p:tmPct val="50000"/>
                                  </p:iterate>
                                  <p:childTnLst>
                                    <p:set>
                                      <p:cBhvr>
                                        <p:cTn id="264" dur="1" fill="hold">
                                          <p:stCondLst>
                                            <p:cond delay="0"/>
                                          </p:stCondLst>
                                        </p:cTn>
                                        <p:tgtEl>
                                          <p:spTgt spid="82"/>
                                        </p:tgtEl>
                                        <p:attrNameLst>
                                          <p:attrName>style.visibility</p:attrName>
                                        </p:attrNameLst>
                                      </p:cBhvr>
                                      <p:to>
                                        <p:strVal val="visible"/>
                                      </p:to>
                                    </p:set>
                                    <p:anim calcmode="discrete" valueType="clr">
                                      <p:cBhvr override="childStyle">
                                        <p:cTn id="265" dur="3000"/>
                                        <p:tgtEl>
                                          <p:spTgt spid="82"/>
                                        </p:tgtEl>
                                        <p:attrNameLst>
                                          <p:attrName>style.color</p:attrName>
                                        </p:attrNameLst>
                                      </p:cBhvr>
                                      <p:tavLst>
                                        <p:tav tm="0">
                                          <p:val>
                                            <p:clrVal>
                                              <a:schemeClr val="accent2"/>
                                            </p:clrVal>
                                          </p:val>
                                        </p:tav>
                                        <p:tav tm="50000">
                                          <p:val>
                                            <p:clrVal>
                                              <a:schemeClr val="hlink"/>
                                            </p:clrVal>
                                          </p:val>
                                        </p:tav>
                                      </p:tavLst>
                                    </p:anim>
                                    <p:anim calcmode="discrete" valueType="clr">
                                      <p:cBhvr>
                                        <p:cTn id="266" dur="3000"/>
                                        <p:tgtEl>
                                          <p:spTgt spid="82"/>
                                        </p:tgtEl>
                                        <p:attrNameLst>
                                          <p:attrName>fillcolor</p:attrName>
                                        </p:attrNameLst>
                                      </p:cBhvr>
                                      <p:tavLst>
                                        <p:tav tm="0">
                                          <p:val>
                                            <p:clrVal>
                                              <a:schemeClr val="accent2"/>
                                            </p:clrVal>
                                          </p:val>
                                        </p:tav>
                                        <p:tav tm="50000">
                                          <p:val>
                                            <p:clrVal>
                                              <a:schemeClr val="hlink"/>
                                            </p:clrVal>
                                          </p:val>
                                        </p:tav>
                                      </p:tavLst>
                                    </p:anim>
                                    <p:set>
                                      <p:cBhvr>
                                        <p:cTn id="267" dur="3000"/>
                                        <p:tgtEl>
                                          <p:spTgt spid="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90" grpId="0"/>
      <p:bldP spid="91" grpId="0" animBg="1"/>
      <p:bldP spid="92" grpId="0" animBg="1"/>
      <p:bldP spid="93" grpId="0" build="allAtOnce"/>
      <p:bldP spid="94" grpId="0" build="allAtOnce"/>
      <p:bldP spid="82" grpId="0"/>
      <p:bldP spid="98" grpId="0" animBg="1"/>
      <p:bldP spid="98" grpId="1" animBg="1"/>
      <p:bldP spid="99" grpId="0" animBg="1"/>
      <p:bldP spid="99" grpId="1" animBg="1"/>
      <p:bldP spid="100" grpId="0" animBg="1"/>
      <p:bldP spid="10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flipV="1">
            <a:off x="2267744" y="0"/>
            <a:ext cx="1057672"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6" name="Freccia curva 35"/>
          <p:cNvSpPr/>
          <p:nvPr/>
        </p:nvSpPr>
        <p:spPr>
          <a:xfrm flipH="1">
            <a:off x="2915816" y="1052736"/>
            <a:ext cx="1296144" cy="5805264"/>
          </a:xfrm>
          <a:prstGeom prst="bentArrow">
            <a:avLst>
              <a:gd name="adj1" fmla="val 25000"/>
              <a:gd name="adj2" fmla="val 20747"/>
              <a:gd name="adj3" fmla="val 0"/>
              <a:gd name="adj4" fmla="val 465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1" name="Luna 50"/>
          <p:cNvSpPr/>
          <p:nvPr/>
        </p:nvSpPr>
        <p:spPr>
          <a:xfrm rot="16200000">
            <a:off x="2698068" y="1652228"/>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Striscia diagonale 88"/>
          <p:cNvSpPr/>
          <p:nvPr/>
        </p:nvSpPr>
        <p:spPr>
          <a:xfrm rot="13064581">
            <a:off x="2894414" y="2871030"/>
            <a:ext cx="1050205" cy="763569"/>
          </a:xfrm>
          <a:prstGeom prst="diagStripe">
            <a:avLst>
              <a:gd name="adj" fmla="val 639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5" name="Striscia diagonale 94"/>
          <p:cNvSpPr/>
          <p:nvPr/>
        </p:nvSpPr>
        <p:spPr>
          <a:xfrm rot="13412222">
            <a:off x="2905757" y="4736344"/>
            <a:ext cx="1028228" cy="1008630"/>
          </a:xfrm>
          <a:prstGeom prst="diagStripe">
            <a:avLst>
              <a:gd name="adj" fmla="val 69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6" name="Luna 95"/>
          <p:cNvSpPr/>
          <p:nvPr/>
        </p:nvSpPr>
        <p:spPr>
          <a:xfrm rot="16200000">
            <a:off x="2338028" y="1652229"/>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Luna 96"/>
          <p:cNvSpPr/>
          <p:nvPr/>
        </p:nvSpPr>
        <p:spPr>
          <a:xfrm rot="16200000">
            <a:off x="2676364" y="3643299"/>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Luna 100"/>
          <p:cNvSpPr/>
          <p:nvPr/>
        </p:nvSpPr>
        <p:spPr>
          <a:xfrm rot="16200000">
            <a:off x="2316324" y="3643300"/>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Luna 101"/>
          <p:cNvSpPr/>
          <p:nvPr/>
        </p:nvSpPr>
        <p:spPr>
          <a:xfrm rot="16200000">
            <a:off x="2698068" y="5875547"/>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Luna 102"/>
          <p:cNvSpPr/>
          <p:nvPr/>
        </p:nvSpPr>
        <p:spPr>
          <a:xfrm rot="16200000">
            <a:off x="2338028" y="5875548"/>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7083"/>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t0.gstatic.com/images?q=tbn:ANd9GcSEC6GN6JDKOGv1_SuqHwZkJot71oGL7cdpVWlq6EhE0iMOWKk3"/>
          <p:cNvPicPr>
            <a:picLocks noChangeAspect="1" noChangeArrowheads="1"/>
          </p:cNvPicPr>
          <p:nvPr/>
        </p:nvPicPr>
        <p:blipFill>
          <a:blip r:embed="rId2" cstate="print"/>
          <a:srcRect/>
          <a:stretch>
            <a:fillRect/>
          </a:stretch>
        </p:blipFill>
        <p:spPr bwMode="auto">
          <a:xfrm>
            <a:off x="0" y="-747467"/>
            <a:ext cx="4499992" cy="4392491"/>
          </a:xfrm>
          <a:prstGeom prst="rect">
            <a:avLst/>
          </a:prstGeom>
          <a:noFill/>
        </p:spPr>
      </p:pic>
      <p:sp>
        <p:nvSpPr>
          <p:cNvPr id="4" name="Rettangolo 3"/>
          <p:cNvSpPr/>
          <p:nvPr/>
        </p:nvSpPr>
        <p:spPr>
          <a:xfrm>
            <a:off x="0" y="2852936"/>
            <a:ext cx="9144000" cy="4005064"/>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b="1" dirty="0"/>
          </a:p>
        </p:txBody>
      </p:sp>
      <p:sp>
        <p:nvSpPr>
          <p:cNvPr id="5" name="Rettangolo 4"/>
          <p:cNvSpPr/>
          <p:nvPr/>
        </p:nvSpPr>
        <p:spPr>
          <a:xfrm>
            <a:off x="4427984" y="0"/>
            <a:ext cx="4716016" cy="289756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smtClean="0"/>
              <a:t>Vasi comunicanti</a:t>
            </a:r>
            <a:endParaRPr lang="it-IT" sz="4800" b="1" dirty="0"/>
          </a:p>
        </p:txBody>
      </p:sp>
      <p:sp>
        <p:nvSpPr>
          <p:cNvPr id="6" name="CasellaDiTesto 5"/>
          <p:cNvSpPr txBox="1"/>
          <p:nvPr/>
        </p:nvSpPr>
        <p:spPr>
          <a:xfrm>
            <a:off x="1979712" y="2886035"/>
            <a:ext cx="514885" cy="830997"/>
          </a:xfrm>
          <a:prstGeom prst="rect">
            <a:avLst/>
          </a:prstGeom>
          <a:noFill/>
        </p:spPr>
        <p:txBody>
          <a:bodyPr wrap="none" rtlCol="0">
            <a:spAutoFit/>
          </a:bodyPr>
          <a:lstStyle/>
          <a:p>
            <a:r>
              <a:rPr lang="it-IT" sz="4800" b="1" dirty="0" smtClean="0">
                <a:solidFill>
                  <a:schemeClr val="bg1"/>
                </a:solidFill>
              </a:rPr>
              <a:t>e</a:t>
            </a:r>
            <a:endParaRPr lang="it-IT" sz="4800" b="1" dirty="0">
              <a:solidFill>
                <a:schemeClr val="bg1"/>
              </a:solidFill>
            </a:endParaRPr>
          </a:p>
        </p:txBody>
      </p:sp>
      <p:sp>
        <p:nvSpPr>
          <p:cNvPr id="7" name="CasellaDiTesto 6"/>
          <p:cNvSpPr txBox="1"/>
          <p:nvPr/>
        </p:nvSpPr>
        <p:spPr>
          <a:xfrm>
            <a:off x="1331640" y="4542219"/>
            <a:ext cx="1908408" cy="830997"/>
          </a:xfrm>
          <a:prstGeom prst="rect">
            <a:avLst/>
          </a:prstGeom>
          <a:noFill/>
        </p:spPr>
        <p:txBody>
          <a:bodyPr wrap="none" rtlCol="0">
            <a:spAutoFit/>
          </a:bodyPr>
          <a:lstStyle/>
          <a:p>
            <a:r>
              <a:rPr lang="it-IT" sz="4800" b="1" dirty="0" smtClean="0">
                <a:solidFill>
                  <a:schemeClr val="bg1"/>
                </a:solidFill>
              </a:rPr>
              <a:t>FPDH</a:t>
            </a:r>
            <a:endParaRPr lang="it-IT" sz="4800" b="1" dirty="0">
              <a:solidFill>
                <a:schemeClr val="bg1"/>
              </a:solidFill>
            </a:endParaRPr>
          </a:p>
        </p:txBody>
      </p:sp>
      <p:grpSp>
        <p:nvGrpSpPr>
          <p:cNvPr id="8" name="Group 2"/>
          <p:cNvGrpSpPr>
            <a:grpSpLocks/>
          </p:cNvGrpSpPr>
          <p:nvPr/>
        </p:nvGrpSpPr>
        <p:grpSpPr bwMode="auto">
          <a:xfrm>
            <a:off x="4761036" y="3416945"/>
            <a:ext cx="649288" cy="3165475"/>
            <a:chOff x="3120" y="720"/>
            <a:chExt cx="672" cy="3216"/>
          </a:xfrm>
        </p:grpSpPr>
        <p:sp>
          <p:nvSpPr>
            <p:cNvPr id="9" name="Line 3"/>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10" name="Line 4"/>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11" name="Line 5"/>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12" name="Line 6"/>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13" name="Line 7"/>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14" name="Line 8"/>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15" name="Group 9"/>
          <p:cNvGrpSpPr>
            <a:grpSpLocks/>
          </p:cNvGrpSpPr>
          <p:nvPr/>
        </p:nvGrpSpPr>
        <p:grpSpPr bwMode="auto">
          <a:xfrm>
            <a:off x="4761036" y="3416945"/>
            <a:ext cx="649288" cy="3024188"/>
            <a:chOff x="1296" y="720"/>
            <a:chExt cx="672" cy="3072"/>
          </a:xfrm>
        </p:grpSpPr>
        <p:sp>
          <p:nvSpPr>
            <p:cNvPr id="16" name="Line 10"/>
            <p:cNvSpPr>
              <a:spLocks noChangeShapeType="1"/>
            </p:cNvSpPr>
            <p:nvPr/>
          </p:nvSpPr>
          <p:spPr bwMode="auto">
            <a:xfrm>
              <a:off x="1488" y="720"/>
              <a:ext cx="384" cy="1632"/>
            </a:xfrm>
            <a:prstGeom prst="line">
              <a:avLst/>
            </a:prstGeom>
            <a:noFill/>
            <a:ln w="28575">
              <a:noFill/>
              <a:round/>
              <a:headEnd type="oval" w="med" len="med"/>
              <a:tailEnd type="oval" w="med" len="med"/>
            </a:ln>
            <a:effectLst/>
          </p:spPr>
          <p:txBody>
            <a:bodyPr wrap="none" anchor="ctr"/>
            <a:lstStyle/>
            <a:p>
              <a:endParaRPr lang="it-IT"/>
            </a:p>
          </p:txBody>
        </p:sp>
        <p:sp>
          <p:nvSpPr>
            <p:cNvPr id="17" name="Line 11"/>
            <p:cNvSpPr>
              <a:spLocks noChangeShapeType="1"/>
            </p:cNvSpPr>
            <p:nvPr/>
          </p:nvSpPr>
          <p:spPr bwMode="auto">
            <a:xfrm flipH="1">
              <a:off x="1536" y="2352"/>
              <a:ext cx="336" cy="1248"/>
            </a:xfrm>
            <a:prstGeom prst="line">
              <a:avLst/>
            </a:prstGeom>
            <a:noFill/>
            <a:ln w="28575">
              <a:noFill/>
              <a:round/>
              <a:headEnd type="oval" w="med" len="med"/>
              <a:tailEnd type="oval" w="med" len="med"/>
            </a:ln>
            <a:effectLst/>
          </p:spPr>
          <p:txBody>
            <a:bodyPr wrap="none" anchor="ctr"/>
            <a:lstStyle/>
            <a:p>
              <a:endParaRPr lang="it-IT"/>
            </a:p>
          </p:txBody>
        </p:sp>
        <p:grpSp>
          <p:nvGrpSpPr>
            <p:cNvPr id="18" name="Group 12"/>
            <p:cNvGrpSpPr>
              <a:grpSpLocks/>
            </p:cNvGrpSpPr>
            <p:nvPr/>
          </p:nvGrpSpPr>
          <p:grpSpPr bwMode="auto">
            <a:xfrm rot="1036445">
              <a:off x="1296" y="3648"/>
              <a:ext cx="672" cy="144"/>
              <a:chOff x="1344" y="3600"/>
              <a:chExt cx="672" cy="144"/>
            </a:xfrm>
          </p:grpSpPr>
          <p:sp>
            <p:nvSpPr>
              <p:cNvPr id="19" name="Line 13"/>
              <p:cNvSpPr>
                <a:spLocks noChangeShapeType="1"/>
              </p:cNvSpPr>
              <p:nvPr/>
            </p:nvSpPr>
            <p:spPr bwMode="auto">
              <a:xfrm>
                <a:off x="1344" y="3744"/>
                <a:ext cx="96" cy="0"/>
              </a:xfrm>
              <a:prstGeom prst="line">
                <a:avLst/>
              </a:prstGeom>
              <a:noFill/>
              <a:ln w="28575">
                <a:noFill/>
                <a:round/>
                <a:headEnd type="oval" w="med" len="med"/>
                <a:tailEnd type="oval" w="med" len="med"/>
              </a:ln>
              <a:effectLst/>
            </p:spPr>
            <p:txBody>
              <a:bodyPr wrap="none" anchor="ctr"/>
              <a:lstStyle/>
              <a:p>
                <a:endParaRPr lang="it-IT"/>
              </a:p>
            </p:txBody>
          </p:sp>
          <p:sp>
            <p:nvSpPr>
              <p:cNvPr id="20" name="Line 14"/>
              <p:cNvSpPr>
                <a:spLocks noChangeShapeType="1"/>
              </p:cNvSpPr>
              <p:nvPr/>
            </p:nvSpPr>
            <p:spPr bwMode="auto">
              <a:xfrm flipV="1">
                <a:off x="1440" y="3600"/>
                <a:ext cx="96" cy="144"/>
              </a:xfrm>
              <a:prstGeom prst="line">
                <a:avLst/>
              </a:prstGeom>
              <a:noFill/>
              <a:ln w="28575">
                <a:noFill/>
                <a:round/>
                <a:headEnd type="oval" w="med" len="med"/>
                <a:tailEnd type="oval" w="med" len="med"/>
              </a:ln>
              <a:effectLst/>
            </p:spPr>
            <p:txBody>
              <a:bodyPr wrap="none" anchor="ctr"/>
              <a:lstStyle/>
              <a:p>
                <a:endParaRPr lang="it-IT"/>
              </a:p>
            </p:txBody>
          </p:sp>
          <p:sp>
            <p:nvSpPr>
              <p:cNvPr id="21" name="Line 15"/>
              <p:cNvSpPr>
                <a:spLocks noChangeShapeType="1"/>
              </p:cNvSpPr>
              <p:nvPr/>
            </p:nvSpPr>
            <p:spPr bwMode="auto">
              <a:xfrm>
                <a:off x="1536" y="3600"/>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22" name="Line 16"/>
              <p:cNvSpPr>
                <a:spLocks noChangeShapeType="1"/>
              </p:cNvSpPr>
              <p:nvPr/>
            </p:nvSpPr>
            <p:spPr bwMode="auto">
              <a:xfrm>
                <a:off x="1872" y="3744"/>
                <a:ext cx="144" cy="0"/>
              </a:xfrm>
              <a:prstGeom prst="line">
                <a:avLst/>
              </a:prstGeom>
              <a:noFill/>
              <a:ln w="28575">
                <a:noFill/>
                <a:round/>
                <a:headEnd type="oval" w="med" len="med"/>
                <a:tailEnd type="oval" w="med" len="med"/>
              </a:ln>
              <a:effectLst/>
            </p:spPr>
            <p:txBody>
              <a:bodyPr wrap="none" anchor="ctr"/>
              <a:lstStyle/>
              <a:p>
                <a:endParaRPr lang="it-IT"/>
              </a:p>
            </p:txBody>
          </p:sp>
        </p:grpSp>
      </p:grpSp>
      <p:sp>
        <p:nvSpPr>
          <p:cNvPr id="23" name="Freeform 17"/>
          <p:cNvSpPr>
            <a:spLocks/>
          </p:cNvSpPr>
          <p:nvPr/>
        </p:nvSpPr>
        <p:spPr bwMode="auto">
          <a:xfrm>
            <a:off x="4614986" y="2843858"/>
            <a:ext cx="1208088" cy="3757612"/>
          </a:xfrm>
          <a:custGeom>
            <a:avLst/>
            <a:gdLst/>
            <a:ahLst/>
            <a:cxnLst>
              <a:cxn ang="0">
                <a:pos x="178" y="0"/>
              </a:cxn>
              <a:cxn ang="0">
                <a:pos x="9" y="155"/>
              </a:cxn>
              <a:cxn ang="0">
                <a:pos x="128" y="384"/>
              </a:cxn>
              <a:cxn ang="0">
                <a:pos x="222" y="729"/>
              </a:cxn>
              <a:cxn ang="0">
                <a:pos x="441" y="1335"/>
              </a:cxn>
              <a:cxn ang="0">
                <a:pos x="363" y="1611"/>
              </a:cxn>
              <a:cxn ang="0">
                <a:pos x="259" y="2058"/>
              </a:cxn>
              <a:cxn ang="0">
                <a:pos x="169" y="2157"/>
              </a:cxn>
              <a:cxn ang="0">
                <a:pos x="153" y="2223"/>
              </a:cxn>
              <a:cxn ang="0">
                <a:pos x="264" y="2261"/>
              </a:cxn>
              <a:cxn ang="0">
                <a:pos x="301" y="2242"/>
              </a:cxn>
              <a:cxn ang="0">
                <a:pos x="402" y="2309"/>
              </a:cxn>
              <a:cxn ang="0">
                <a:pos x="592" y="2366"/>
              </a:cxn>
              <a:cxn ang="0">
                <a:pos x="592" y="2302"/>
              </a:cxn>
              <a:cxn ang="0">
                <a:pos x="491" y="2252"/>
              </a:cxn>
              <a:cxn ang="0">
                <a:pos x="422" y="2064"/>
              </a:cxn>
              <a:cxn ang="0">
                <a:pos x="621" y="1476"/>
              </a:cxn>
              <a:cxn ang="0">
                <a:pos x="681" y="1388"/>
              </a:cxn>
              <a:cxn ang="0">
                <a:pos x="743" y="1223"/>
              </a:cxn>
              <a:cxn ang="0">
                <a:pos x="738" y="1091"/>
              </a:cxn>
              <a:cxn ang="0">
                <a:pos x="743" y="1101"/>
              </a:cxn>
              <a:cxn ang="0">
                <a:pos x="634" y="363"/>
              </a:cxn>
              <a:cxn ang="0">
                <a:pos x="512" y="21"/>
              </a:cxn>
            </a:cxnLst>
            <a:rect l="0" t="0" r="r" b="b"/>
            <a:pathLst>
              <a:path w="761" h="2367">
                <a:moveTo>
                  <a:pt x="178" y="0"/>
                </a:moveTo>
                <a:cubicBezTo>
                  <a:pt x="151" y="26"/>
                  <a:pt x="17" y="91"/>
                  <a:pt x="9" y="155"/>
                </a:cubicBezTo>
                <a:cubicBezTo>
                  <a:pt x="0" y="219"/>
                  <a:pt x="92" y="288"/>
                  <a:pt x="128" y="384"/>
                </a:cubicBezTo>
                <a:cubicBezTo>
                  <a:pt x="164" y="479"/>
                  <a:pt x="170" y="570"/>
                  <a:pt x="222" y="729"/>
                </a:cubicBezTo>
                <a:cubicBezTo>
                  <a:pt x="274" y="888"/>
                  <a:pt x="418" y="1188"/>
                  <a:pt x="441" y="1335"/>
                </a:cubicBezTo>
                <a:cubicBezTo>
                  <a:pt x="464" y="1482"/>
                  <a:pt x="393" y="1491"/>
                  <a:pt x="363" y="1611"/>
                </a:cubicBezTo>
                <a:cubicBezTo>
                  <a:pt x="332" y="1732"/>
                  <a:pt x="291" y="1967"/>
                  <a:pt x="259" y="2058"/>
                </a:cubicBezTo>
                <a:cubicBezTo>
                  <a:pt x="226" y="2149"/>
                  <a:pt x="186" y="2130"/>
                  <a:pt x="169" y="2157"/>
                </a:cubicBezTo>
                <a:cubicBezTo>
                  <a:pt x="151" y="2184"/>
                  <a:pt x="137" y="2205"/>
                  <a:pt x="153" y="2223"/>
                </a:cubicBezTo>
                <a:cubicBezTo>
                  <a:pt x="169" y="2240"/>
                  <a:pt x="239" y="2258"/>
                  <a:pt x="264" y="2261"/>
                </a:cubicBezTo>
                <a:cubicBezTo>
                  <a:pt x="288" y="2264"/>
                  <a:pt x="278" y="2234"/>
                  <a:pt x="301" y="2242"/>
                </a:cubicBezTo>
                <a:cubicBezTo>
                  <a:pt x="324" y="2250"/>
                  <a:pt x="353" y="2288"/>
                  <a:pt x="402" y="2309"/>
                </a:cubicBezTo>
                <a:cubicBezTo>
                  <a:pt x="451" y="2329"/>
                  <a:pt x="560" y="2367"/>
                  <a:pt x="592" y="2366"/>
                </a:cubicBezTo>
                <a:cubicBezTo>
                  <a:pt x="624" y="2365"/>
                  <a:pt x="608" y="2321"/>
                  <a:pt x="592" y="2302"/>
                </a:cubicBezTo>
                <a:cubicBezTo>
                  <a:pt x="575" y="2283"/>
                  <a:pt x="519" y="2292"/>
                  <a:pt x="491" y="2252"/>
                </a:cubicBezTo>
                <a:cubicBezTo>
                  <a:pt x="462" y="2213"/>
                  <a:pt x="400" y="2193"/>
                  <a:pt x="422" y="2064"/>
                </a:cubicBezTo>
                <a:cubicBezTo>
                  <a:pt x="444" y="1935"/>
                  <a:pt x="578" y="1589"/>
                  <a:pt x="621" y="1476"/>
                </a:cubicBezTo>
                <a:cubicBezTo>
                  <a:pt x="664" y="1363"/>
                  <a:pt x="661" y="1430"/>
                  <a:pt x="681" y="1388"/>
                </a:cubicBezTo>
                <a:cubicBezTo>
                  <a:pt x="701" y="1346"/>
                  <a:pt x="734" y="1273"/>
                  <a:pt x="743" y="1223"/>
                </a:cubicBezTo>
                <a:cubicBezTo>
                  <a:pt x="753" y="1174"/>
                  <a:pt x="738" y="1111"/>
                  <a:pt x="738" y="1091"/>
                </a:cubicBezTo>
                <a:cubicBezTo>
                  <a:pt x="738" y="1070"/>
                  <a:pt x="761" y="1223"/>
                  <a:pt x="743" y="1101"/>
                </a:cubicBezTo>
                <a:cubicBezTo>
                  <a:pt x="726" y="980"/>
                  <a:pt x="673" y="543"/>
                  <a:pt x="634" y="363"/>
                </a:cubicBezTo>
                <a:cubicBezTo>
                  <a:pt x="595" y="183"/>
                  <a:pt x="532" y="78"/>
                  <a:pt x="512" y="21"/>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4" name="Freeform 18"/>
          <p:cNvSpPr>
            <a:spLocks/>
          </p:cNvSpPr>
          <p:nvPr/>
        </p:nvSpPr>
        <p:spPr bwMode="auto">
          <a:xfrm>
            <a:off x="4491087" y="3404245"/>
            <a:ext cx="1089025" cy="3419475"/>
          </a:xfrm>
          <a:custGeom>
            <a:avLst/>
            <a:gdLst/>
            <a:ahLst/>
            <a:cxnLst>
              <a:cxn ang="0">
                <a:pos x="0" y="0"/>
              </a:cxn>
              <a:cxn ang="0">
                <a:pos x="58" y="278"/>
              </a:cxn>
              <a:cxn ang="0">
                <a:pos x="336" y="576"/>
              </a:cxn>
              <a:cxn ang="0">
                <a:pos x="432" y="1824"/>
              </a:cxn>
              <a:cxn ang="0">
                <a:pos x="336" y="2400"/>
              </a:cxn>
              <a:cxn ang="0">
                <a:pos x="403" y="3132"/>
              </a:cxn>
              <a:cxn ang="0">
                <a:pos x="326" y="3347"/>
              </a:cxn>
              <a:cxn ang="0">
                <a:pos x="336" y="3456"/>
              </a:cxn>
              <a:cxn ang="0">
                <a:pos x="528" y="3456"/>
              </a:cxn>
              <a:cxn ang="0">
                <a:pos x="576" y="3408"/>
              </a:cxn>
              <a:cxn ang="0">
                <a:pos x="763" y="3424"/>
              </a:cxn>
              <a:cxn ang="0">
                <a:pos x="1056" y="3456"/>
              </a:cxn>
              <a:cxn ang="0">
                <a:pos x="1104" y="3360"/>
              </a:cxn>
              <a:cxn ang="0">
                <a:pos x="912" y="3312"/>
              </a:cxn>
              <a:cxn ang="0">
                <a:pos x="672" y="3072"/>
              </a:cxn>
              <a:cxn ang="0">
                <a:pos x="768" y="2016"/>
              </a:cxn>
              <a:cxn ang="0">
                <a:pos x="908" y="1718"/>
              </a:cxn>
              <a:cxn ang="0">
                <a:pos x="951" y="1435"/>
              </a:cxn>
              <a:cxn ang="0">
                <a:pos x="1008" y="576"/>
              </a:cxn>
              <a:cxn ang="0">
                <a:pos x="1008" y="336"/>
              </a:cxn>
              <a:cxn ang="0">
                <a:pos x="1104" y="48"/>
              </a:cxn>
            </a:cxnLst>
            <a:rect l="0" t="0" r="r" b="b"/>
            <a:pathLst>
              <a:path w="1128" h="3474">
                <a:moveTo>
                  <a:pt x="0" y="0"/>
                </a:moveTo>
                <a:cubicBezTo>
                  <a:pt x="10" y="46"/>
                  <a:pt x="2" y="182"/>
                  <a:pt x="58" y="278"/>
                </a:cubicBezTo>
                <a:cubicBezTo>
                  <a:pt x="114" y="374"/>
                  <a:pt x="274" y="318"/>
                  <a:pt x="336" y="576"/>
                </a:cubicBezTo>
                <a:cubicBezTo>
                  <a:pt x="398" y="834"/>
                  <a:pt x="432" y="1520"/>
                  <a:pt x="432" y="1824"/>
                </a:cubicBezTo>
                <a:cubicBezTo>
                  <a:pt x="432" y="2128"/>
                  <a:pt x="341" y="2182"/>
                  <a:pt x="336" y="2400"/>
                </a:cubicBezTo>
                <a:cubicBezTo>
                  <a:pt x="331" y="2618"/>
                  <a:pt x="405" y="2974"/>
                  <a:pt x="403" y="3132"/>
                </a:cubicBezTo>
                <a:cubicBezTo>
                  <a:pt x="401" y="3290"/>
                  <a:pt x="337" y="3293"/>
                  <a:pt x="326" y="3347"/>
                </a:cubicBezTo>
                <a:cubicBezTo>
                  <a:pt x="315" y="3401"/>
                  <a:pt x="302" y="3438"/>
                  <a:pt x="336" y="3456"/>
                </a:cubicBezTo>
                <a:cubicBezTo>
                  <a:pt x="370" y="3474"/>
                  <a:pt x="488" y="3464"/>
                  <a:pt x="528" y="3456"/>
                </a:cubicBezTo>
                <a:cubicBezTo>
                  <a:pt x="568" y="3448"/>
                  <a:pt x="537" y="3413"/>
                  <a:pt x="576" y="3408"/>
                </a:cubicBezTo>
                <a:cubicBezTo>
                  <a:pt x="615" y="3403"/>
                  <a:pt x="683" y="3416"/>
                  <a:pt x="763" y="3424"/>
                </a:cubicBezTo>
                <a:cubicBezTo>
                  <a:pt x="843" y="3432"/>
                  <a:pt x="999" y="3467"/>
                  <a:pt x="1056" y="3456"/>
                </a:cubicBezTo>
                <a:cubicBezTo>
                  <a:pt x="1113" y="3445"/>
                  <a:pt x="1128" y="3384"/>
                  <a:pt x="1104" y="3360"/>
                </a:cubicBezTo>
                <a:cubicBezTo>
                  <a:pt x="1080" y="3336"/>
                  <a:pt x="984" y="3360"/>
                  <a:pt x="912" y="3312"/>
                </a:cubicBezTo>
                <a:cubicBezTo>
                  <a:pt x="840" y="3264"/>
                  <a:pt x="696" y="3288"/>
                  <a:pt x="672" y="3072"/>
                </a:cubicBezTo>
                <a:cubicBezTo>
                  <a:pt x="648" y="2856"/>
                  <a:pt x="729" y="2242"/>
                  <a:pt x="768" y="2016"/>
                </a:cubicBezTo>
                <a:cubicBezTo>
                  <a:pt x="807" y="1790"/>
                  <a:pt x="878" y="1815"/>
                  <a:pt x="908" y="1718"/>
                </a:cubicBezTo>
                <a:cubicBezTo>
                  <a:pt x="938" y="1621"/>
                  <a:pt x="934" y="1625"/>
                  <a:pt x="951" y="1435"/>
                </a:cubicBezTo>
                <a:cubicBezTo>
                  <a:pt x="968" y="1245"/>
                  <a:pt x="999" y="759"/>
                  <a:pt x="1008" y="576"/>
                </a:cubicBezTo>
                <a:cubicBezTo>
                  <a:pt x="1017" y="393"/>
                  <a:pt x="992" y="424"/>
                  <a:pt x="1008" y="336"/>
                </a:cubicBezTo>
                <a:cubicBezTo>
                  <a:pt x="1024" y="248"/>
                  <a:pt x="1088" y="96"/>
                  <a:pt x="1104" y="4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25" name="Freeform 19"/>
          <p:cNvSpPr>
            <a:spLocks/>
          </p:cNvSpPr>
          <p:nvPr/>
        </p:nvSpPr>
        <p:spPr bwMode="auto">
          <a:xfrm>
            <a:off x="4437186" y="2708920"/>
            <a:ext cx="1204913"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rgbClr val="FF3300"/>
          </a:solidFill>
          <a:ln w="9525">
            <a:solidFill>
              <a:schemeClr val="tx1"/>
            </a:solidFill>
            <a:round/>
            <a:headEnd/>
            <a:tailEnd/>
          </a:ln>
          <a:effectLst/>
        </p:spPr>
        <p:txBody>
          <a:bodyPr wrap="none" anchor="ctr"/>
          <a:lstStyle/>
          <a:p>
            <a:r>
              <a:rPr lang="it-IT" b="1" dirty="0" smtClean="0">
                <a:solidFill>
                  <a:schemeClr val="bg1"/>
                </a:solidFill>
              </a:rPr>
              <a:t>SISTOLE</a:t>
            </a:r>
            <a:endParaRPr lang="it-IT" b="1" dirty="0">
              <a:solidFill>
                <a:schemeClr val="bg1"/>
              </a:solidFill>
            </a:endParaRPr>
          </a:p>
        </p:txBody>
      </p:sp>
      <p:grpSp>
        <p:nvGrpSpPr>
          <p:cNvPr id="26" name="Group 20"/>
          <p:cNvGrpSpPr>
            <a:grpSpLocks/>
          </p:cNvGrpSpPr>
          <p:nvPr/>
        </p:nvGrpSpPr>
        <p:grpSpPr bwMode="auto">
          <a:xfrm>
            <a:off x="7767761" y="3416945"/>
            <a:ext cx="649288" cy="3165475"/>
            <a:chOff x="3120" y="720"/>
            <a:chExt cx="672" cy="3216"/>
          </a:xfrm>
        </p:grpSpPr>
        <p:sp>
          <p:nvSpPr>
            <p:cNvPr id="27" name="Line 21"/>
            <p:cNvSpPr>
              <a:spLocks noChangeShapeType="1"/>
            </p:cNvSpPr>
            <p:nvPr/>
          </p:nvSpPr>
          <p:spPr bwMode="auto">
            <a:xfrm>
              <a:off x="3312" y="720"/>
              <a:ext cx="0" cy="1680"/>
            </a:xfrm>
            <a:prstGeom prst="line">
              <a:avLst/>
            </a:prstGeom>
            <a:noFill/>
            <a:ln w="28575">
              <a:noFill/>
              <a:round/>
              <a:headEnd type="oval" w="med" len="med"/>
              <a:tailEnd type="oval" w="med" len="med"/>
            </a:ln>
            <a:effectLst/>
          </p:spPr>
          <p:txBody>
            <a:bodyPr wrap="none" anchor="ctr"/>
            <a:lstStyle/>
            <a:p>
              <a:endParaRPr lang="it-IT"/>
            </a:p>
          </p:txBody>
        </p:sp>
        <p:sp>
          <p:nvSpPr>
            <p:cNvPr id="28" name="Line 22"/>
            <p:cNvSpPr>
              <a:spLocks noChangeShapeType="1"/>
            </p:cNvSpPr>
            <p:nvPr/>
          </p:nvSpPr>
          <p:spPr bwMode="auto">
            <a:xfrm>
              <a:off x="3312" y="2400"/>
              <a:ext cx="0" cy="1392"/>
            </a:xfrm>
            <a:prstGeom prst="line">
              <a:avLst/>
            </a:prstGeom>
            <a:noFill/>
            <a:ln w="28575">
              <a:noFill/>
              <a:round/>
              <a:headEnd type="oval" w="med" len="med"/>
              <a:tailEnd type="oval" w="med" len="med"/>
            </a:ln>
            <a:effectLst/>
          </p:spPr>
          <p:txBody>
            <a:bodyPr wrap="none" anchor="ctr"/>
            <a:lstStyle/>
            <a:p>
              <a:endParaRPr lang="it-IT"/>
            </a:p>
          </p:txBody>
        </p:sp>
        <p:sp>
          <p:nvSpPr>
            <p:cNvPr id="29" name="Line 23"/>
            <p:cNvSpPr>
              <a:spLocks noChangeShapeType="1"/>
            </p:cNvSpPr>
            <p:nvPr/>
          </p:nvSpPr>
          <p:spPr bwMode="auto">
            <a:xfrm>
              <a:off x="3120" y="3936"/>
              <a:ext cx="96" cy="0"/>
            </a:xfrm>
            <a:prstGeom prst="line">
              <a:avLst/>
            </a:prstGeom>
            <a:noFill/>
            <a:ln w="28575">
              <a:noFill/>
              <a:round/>
              <a:headEnd type="oval" w="med" len="med"/>
              <a:tailEnd type="oval" w="med" len="med"/>
            </a:ln>
            <a:effectLst/>
          </p:spPr>
          <p:txBody>
            <a:bodyPr wrap="none" anchor="ctr"/>
            <a:lstStyle/>
            <a:p>
              <a:endParaRPr lang="it-IT"/>
            </a:p>
          </p:txBody>
        </p:sp>
        <p:sp>
          <p:nvSpPr>
            <p:cNvPr id="30" name="Line 24"/>
            <p:cNvSpPr>
              <a:spLocks noChangeShapeType="1"/>
            </p:cNvSpPr>
            <p:nvPr/>
          </p:nvSpPr>
          <p:spPr bwMode="auto">
            <a:xfrm flipV="1">
              <a:off x="3216" y="3792"/>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1" name="Line 25"/>
            <p:cNvSpPr>
              <a:spLocks noChangeShapeType="1"/>
            </p:cNvSpPr>
            <p:nvPr/>
          </p:nvSpPr>
          <p:spPr bwMode="auto">
            <a:xfrm>
              <a:off x="3312" y="3792"/>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2" name="Line 26"/>
            <p:cNvSpPr>
              <a:spLocks noChangeShapeType="1"/>
            </p:cNvSpPr>
            <p:nvPr/>
          </p:nvSpPr>
          <p:spPr bwMode="auto">
            <a:xfrm>
              <a:off x="3648" y="3936"/>
              <a:ext cx="144" cy="0"/>
            </a:xfrm>
            <a:prstGeom prst="line">
              <a:avLst/>
            </a:prstGeom>
            <a:noFill/>
            <a:ln w="28575">
              <a:noFill/>
              <a:round/>
              <a:headEnd type="oval" w="med" len="med"/>
              <a:tailEnd type="oval" w="med" len="med"/>
            </a:ln>
            <a:effectLst/>
          </p:spPr>
          <p:txBody>
            <a:bodyPr wrap="none" anchor="ctr"/>
            <a:lstStyle/>
            <a:p>
              <a:endParaRPr lang="it-IT"/>
            </a:p>
          </p:txBody>
        </p:sp>
      </p:grpSp>
      <p:grpSp>
        <p:nvGrpSpPr>
          <p:cNvPr id="33" name="Group 27"/>
          <p:cNvGrpSpPr>
            <a:grpSpLocks/>
          </p:cNvGrpSpPr>
          <p:nvPr/>
        </p:nvGrpSpPr>
        <p:grpSpPr bwMode="auto">
          <a:xfrm>
            <a:off x="7012111" y="3416945"/>
            <a:ext cx="941388" cy="2995613"/>
            <a:chOff x="304" y="914"/>
            <a:chExt cx="975" cy="3044"/>
          </a:xfrm>
        </p:grpSpPr>
        <p:sp>
          <p:nvSpPr>
            <p:cNvPr id="34" name="Line 28"/>
            <p:cNvSpPr>
              <a:spLocks noChangeShapeType="1"/>
            </p:cNvSpPr>
            <p:nvPr/>
          </p:nvSpPr>
          <p:spPr bwMode="auto">
            <a:xfrm rot="1036476">
              <a:off x="1056" y="914"/>
              <a:ext cx="223" cy="1632"/>
            </a:xfrm>
            <a:prstGeom prst="line">
              <a:avLst/>
            </a:prstGeom>
            <a:noFill/>
            <a:ln w="28575">
              <a:noFill/>
              <a:round/>
              <a:headEnd type="oval" w="med" len="med"/>
              <a:tailEnd type="oval" w="med" len="med"/>
            </a:ln>
            <a:effectLst/>
          </p:spPr>
          <p:txBody>
            <a:bodyPr wrap="none" anchor="ctr"/>
            <a:lstStyle/>
            <a:p>
              <a:endParaRPr lang="it-IT"/>
            </a:p>
          </p:txBody>
        </p:sp>
        <p:sp>
          <p:nvSpPr>
            <p:cNvPr id="35" name="Line 29"/>
            <p:cNvSpPr>
              <a:spLocks noChangeShapeType="1"/>
            </p:cNvSpPr>
            <p:nvPr/>
          </p:nvSpPr>
          <p:spPr bwMode="auto">
            <a:xfrm rot="1036476" flipH="1">
              <a:off x="715" y="2493"/>
              <a:ext cx="130" cy="1254"/>
            </a:xfrm>
            <a:prstGeom prst="line">
              <a:avLst/>
            </a:prstGeom>
            <a:noFill/>
            <a:ln w="28575">
              <a:noFill/>
              <a:round/>
              <a:headEnd type="oval" w="med" len="med"/>
              <a:tailEnd type="oval" w="med" len="med"/>
            </a:ln>
            <a:effectLst/>
          </p:spPr>
          <p:txBody>
            <a:bodyPr wrap="none" anchor="ctr"/>
            <a:lstStyle/>
            <a:p>
              <a:endParaRPr lang="it-IT"/>
            </a:p>
          </p:txBody>
        </p:sp>
        <p:sp>
          <p:nvSpPr>
            <p:cNvPr id="36" name="Line 30"/>
            <p:cNvSpPr>
              <a:spLocks noChangeShapeType="1"/>
            </p:cNvSpPr>
            <p:nvPr/>
          </p:nvSpPr>
          <p:spPr bwMode="auto">
            <a:xfrm rot="1036476">
              <a:off x="304" y="3795"/>
              <a:ext cx="96" cy="0"/>
            </a:xfrm>
            <a:prstGeom prst="line">
              <a:avLst/>
            </a:prstGeom>
            <a:noFill/>
            <a:ln w="28575">
              <a:noFill/>
              <a:round/>
              <a:headEnd type="oval" w="med" len="med"/>
              <a:tailEnd type="oval" w="med" len="med"/>
            </a:ln>
            <a:effectLst/>
          </p:spPr>
          <p:txBody>
            <a:bodyPr wrap="none" anchor="ctr"/>
            <a:lstStyle/>
            <a:p>
              <a:endParaRPr lang="it-IT"/>
            </a:p>
          </p:txBody>
        </p:sp>
        <p:sp>
          <p:nvSpPr>
            <p:cNvPr id="37" name="Line 31"/>
            <p:cNvSpPr>
              <a:spLocks noChangeShapeType="1"/>
            </p:cNvSpPr>
            <p:nvPr/>
          </p:nvSpPr>
          <p:spPr bwMode="auto">
            <a:xfrm rot="1036476" flipV="1">
              <a:off x="417" y="3683"/>
              <a:ext cx="96" cy="144"/>
            </a:xfrm>
            <a:prstGeom prst="line">
              <a:avLst/>
            </a:prstGeom>
            <a:noFill/>
            <a:ln w="28575">
              <a:noFill/>
              <a:round/>
              <a:headEnd type="oval" w="med" len="med"/>
              <a:tailEnd type="oval" w="med" len="med"/>
            </a:ln>
            <a:effectLst/>
          </p:spPr>
          <p:txBody>
            <a:bodyPr wrap="none" anchor="ctr"/>
            <a:lstStyle/>
            <a:p>
              <a:endParaRPr lang="it-IT"/>
            </a:p>
          </p:txBody>
        </p:sp>
        <p:sp>
          <p:nvSpPr>
            <p:cNvPr id="38" name="Line 32"/>
            <p:cNvSpPr>
              <a:spLocks noChangeShapeType="1"/>
            </p:cNvSpPr>
            <p:nvPr/>
          </p:nvSpPr>
          <p:spPr bwMode="auto">
            <a:xfrm rot="1036476">
              <a:off x="503" y="3747"/>
              <a:ext cx="336" cy="144"/>
            </a:xfrm>
            <a:prstGeom prst="line">
              <a:avLst/>
            </a:prstGeom>
            <a:noFill/>
            <a:ln w="28575">
              <a:noFill/>
              <a:round/>
              <a:headEnd type="oval" w="med" len="med"/>
              <a:tailEnd type="oval" w="med" len="med"/>
            </a:ln>
            <a:effectLst/>
          </p:spPr>
          <p:txBody>
            <a:bodyPr wrap="none" anchor="ctr"/>
            <a:lstStyle/>
            <a:p>
              <a:endParaRPr lang="it-IT"/>
            </a:p>
          </p:txBody>
        </p:sp>
        <p:sp>
          <p:nvSpPr>
            <p:cNvPr id="39" name="Line 33"/>
            <p:cNvSpPr>
              <a:spLocks noChangeShapeType="1"/>
            </p:cNvSpPr>
            <p:nvPr/>
          </p:nvSpPr>
          <p:spPr bwMode="auto">
            <a:xfrm rot="1036476" flipV="1">
              <a:off x="815" y="3894"/>
              <a:ext cx="144" cy="64"/>
            </a:xfrm>
            <a:prstGeom prst="line">
              <a:avLst/>
            </a:prstGeom>
            <a:noFill/>
            <a:ln w="28575">
              <a:noFill/>
              <a:round/>
              <a:headEnd type="oval" w="med" len="med"/>
              <a:tailEnd type="oval" w="med" len="med"/>
            </a:ln>
            <a:effectLst/>
          </p:spPr>
          <p:txBody>
            <a:bodyPr wrap="none" anchor="ctr"/>
            <a:lstStyle/>
            <a:p>
              <a:endParaRPr lang="it-IT"/>
            </a:p>
          </p:txBody>
        </p:sp>
      </p:grpSp>
      <p:sp>
        <p:nvSpPr>
          <p:cNvPr id="40" name="Freeform 34"/>
          <p:cNvSpPr>
            <a:spLocks/>
          </p:cNvSpPr>
          <p:nvPr/>
        </p:nvSpPr>
        <p:spPr bwMode="auto">
          <a:xfrm>
            <a:off x="7561386" y="3089920"/>
            <a:ext cx="1117600" cy="3557588"/>
          </a:xfrm>
          <a:custGeom>
            <a:avLst/>
            <a:gdLst/>
            <a:ahLst/>
            <a:cxnLst>
              <a:cxn ang="0">
                <a:pos x="18" y="87"/>
              </a:cxn>
              <a:cxn ang="0">
                <a:pos x="43" y="243"/>
              </a:cxn>
              <a:cxn ang="0">
                <a:pos x="21" y="200"/>
              </a:cxn>
              <a:cxn ang="0">
                <a:pos x="27" y="249"/>
              </a:cxn>
              <a:cxn ang="0">
                <a:pos x="183" y="435"/>
              </a:cxn>
              <a:cxn ang="0">
                <a:pos x="281" y="1218"/>
              </a:cxn>
              <a:cxn ang="0">
                <a:pos x="222" y="1575"/>
              </a:cxn>
              <a:cxn ang="0">
                <a:pos x="263" y="2029"/>
              </a:cxn>
              <a:cxn ang="0">
                <a:pos x="216" y="2162"/>
              </a:cxn>
              <a:cxn ang="0">
                <a:pos x="222" y="2230"/>
              </a:cxn>
              <a:cxn ang="0">
                <a:pos x="339" y="2230"/>
              </a:cxn>
              <a:cxn ang="0">
                <a:pos x="368" y="2200"/>
              </a:cxn>
              <a:cxn ang="0">
                <a:pos x="482" y="2210"/>
              </a:cxn>
              <a:cxn ang="0">
                <a:pos x="660" y="2230"/>
              </a:cxn>
              <a:cxn ang="0">
                <a:pos x="689" y="2170"/>
              </a:cxn>
              <a:cxn ang="0">
                <a:pos x="573" y="2141"/>
              </a:cxn>
              <a:cxn ang="0">
                <a:pos x="427" y="1992"/>
              </a:cxn>
              <a:cxn ang="0">
                <a:pos x="485" y="1337"/>
              </a:cxn>
              <a:cxn ang="0">
                <a:pos x="570" y="1152"/>
              </a:cxn>
              <a:cxn ang="0">
                <a:pos x="596" y="977"/>
              </a:cxn>
              <a:cxn ang="0">
                <a:pos x="631" y="444"/>
              </a:cxn>
              <a:cxn ang="0">
                <a:pos x="631" y="295"/>
              </a:cxn>
              <a:cxn ang="0">
                <a:pos x="522" y="0"/>
              </a:cxn>
            </a:cxnLst>
            <a:rect l="0" t="0" r="r" b="b"/>
            <a:pathLst>
              <a:path w="704" h="2241">
                <a:moveTo>
                  <a:pt x="18" y="87"/>
                </a:moveTo>
                <a:cubicBezTo>
                  <a:pt x="22" y="113"/>
                  <a:pt x="42" y="225"/>
                  <a:pt x="43" y="243"/>
                </a:cubicBezTo>
                <a:cubicBezTo>
                  <a:pt x="43" y="262"/>
                  <a:pt x="24" y="200"/>
                  <a:pt x="21" y="200"/>
                </a:cubicBezTo>
                <a:cubicBezTo>
                  <a:pt x="19" y="201"/>
                  <a:pt x="0" y="210"/>
                  <a:pt x="27" y="249"/>
                </a:cubicBezTo>
                <a:cubicBezTo>
                  <a:pt x="54" y="288"/>
                  <a:pt x="141" y="273"/>
                  <a:pt x="183" y="435"/>
                </a:cubicBezTo>
                <a:cubicBezTo>
                  <a:pt x="226" y="597"/>
                  <a:pt x="274" y="1028"/>
                  <a:pt x="281" y="1218"/>
                </a:cubicBezTo>
                <a:cubicBezTo>
                  <a:pt x="287" y="1408"/>
                  <a:pt x="225" y="1440"/>
                  <a:pt x="222" y="1575"/>
                </a:cubicBezTo>
                <a:cubicBezTo>
                  <a:pt x="219" y="1710"/>
                  <a:pt x="264" y="1931"/>
                  <a:pt x="263" y="2029"/>
                </a:cubicBezTo>
                <a:cubicBezTo>
                  <a:pt x="262" y="2127"/>
                  <a:pt x="223" y="2129"/>
                  <a:pt x="216" y="2162"/>
                </a:cubicBezTo>
                <a:cubicBezTo>
                  <a:pt x="209" y="2196"/>
                  <a:pt x="201" y="2219"/>
                  <a:pt x="222" y="2230"/>
                </a:cubicBezTo>
                <a:cubicBezTo>
                  <a:pt x="243" y="2241"/>
                  <a:pt x="315" y="2235"/>
                  <a:pt x="339" y="2230"/>
                </a:cubicBezTo>
                <a:cubicBezTo>
                  <a:pt x="363" y="2225"/>
                  <a:pt x="344" y="2203"/>
                  <a:pt x="368" y="2200"/>
                </a:cubicBezTo>
                <a:cubicBezTo>
                  <a:pt x="392" y="2197"/>
                  <a:pt x="433" y="2205"/>
                  <a:pt x="482" y="2210"/>
                </a:cubicBezTo>
                <a:cubicBezTo>
                  <a:pt x="531" y="2215"/>
                  <a:pt x="626" y="2237"/>
                  <a:pt x="660" y="2230"/>
                </a:cubicBezTo>
                <a:cubicBezTo>
                  <a:pt x="695" y="2223"/>
                  <a:pt x="704" y="2185"/>
                  <a:pt x="689" y="2170"/>
                </a:cubicBezTo>
                <a:cubicBezTo>
                  <a:pt x="675" y="2155"/>
                  <a:pt x="616" y="2170"/>
                  <a:pt x="573" y="2141"/>
                </a:cubicBezTo>
                <a:cubicBezTo>
                  <a:pt x="529" y="2111"/>
                  <a:pt x="441" y="2126"/>
                  <a:pt x="427" y="1992"/>
                </a:cubicBezTo>
                <a:cubicBezTo>
                  <a:pt x="412" y="1858"/>
                  <a:pt x="461" y="1477"/>
                  <a:pt x="485" y="1337"/>
                </a:cubicBezTo>
                <a:cubicBezTo>
                  <a:pt x="509" y="1197"/>
                  <a:pt x="552" y="1212"/>
                  <a:pt x="570" y="1152"/>
                </a:cubicBezTo>
                <a:cubicBezTo>
                  <a:pt x="588" y="1092"/>
                  <a:pt x="586" y="1095"/>
                  <a:pt x="596" y="977"/>
                </a:cubicBezTo>
                <a:cubicBezTo>
                  <a:pt x="607" y="859"/>
                  <a:pt x="626" y="558"/>
                  <a:pt x="631" y="444"/>
                </a:cubicBezTo>
                <a:cubicBezTo>
                  <a:pt x="636" y="331"/>
                  <a:pt x="649" y="369"/>
                  <a:pt x="631" y="295"/>
                </a:cubicBezTo>
                <a:cubicBezTo>
                  <a:pt x="613" y="221"/>
                  <a:pt x="545" y="62"/>
                  <a:pt x="522" y="0"/>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41" name="Freeform 35"/>
          <p:cNvSpPr>
            <a:spLocks/>
          </p:cNvSpPr>
          <p:nvPr/>
        </p:nvSpPr>
        <p:spPr bwMode="auto">
          <a:xfrm>
            <a:off x="6848599" y="3166120"/>
            <a:ext cx="1550987" cy="3533775"/>
          </a:xfrm>
          <a:custGeom>
            <a:avLst/>
            <a:gdLst/>
            <a:ahLst/>
            <a:cxnLst>
              <a:cxn ang="0">
                <a:pos x="375" y="0"/>
              </a:cxn>
              <a:cxn ang="0">
                <a:pos x="370" y="249"/>
              </a:cxn>
              <a:cxn ang="0">
                <a:pos x="489" y="473"/>
              </a:cxn>
              <a:cxn ang="0">
                <a:pos x="427" y="1217"/>
              </a:cxn>
              <a:cxn ang="0">
                <a:pos x="250" y="1535"/>
              </a:cxn>
              <a:cxn ang="0">
                <a:pos x="118" y="1951"/>
              </a:cxn>
              <a:cxn ang="0">
                <a:pos x="32" y="2062"/>
              </a:cxn>
              <a:cxn ang="0">
                <a:pos x="16" y="2127"/>
              </a:cxn>
              <a:cxn ang="0">
                <a:pos x="127" y="2166"/>
              </a:cxn>
              <a:cxn ang="0">
                <a:pos x="164" y="2147"/>
              </a:cxn>
              <a:cxn ang="0">
                <a:pos x="265" y="2214"/>
              </a:cxn>
              <a:cxn ang="0">
                <a:pos x="469" y="2221"/>
              </a:cxn>
              <a:cxn ang="0">
                <a:pos x="469" y="2184"/>
              </a:cxn>
              <a:cxn ang="0">
                <a:pos x="354" y="2157"/>
              </a:cxn>
              <a:cxn ang="0">
                <a:pos x="285" y="1969"/>
              </a:cxn>
              <a:cxn ang="0">
                <a:pos x="609" y="1376"/>
              </a:cxn>
              <a:cxn ang="0">
                <a:pos x="719" y="1206"/>
              </a:cxn>
              <a:cxn ang="0">
                <a:pos x="787" y="1015"/>
              </a:cxn>
              <a:cxn ang="0">
                <a:pos x="894" y="327"/>
              </a:cxn>
              <a:cxn ang="0">
                <a:pos x="977" y="88"/>
              </a:cxn>
            </a:cxnLst>
            <a:rect l="0" t="0" r="r" b="b"/>
            <a:pathLst>
              <a:path w="977" h="2226">
                <a:moveTo>
                  <a:pt x="375" y="0"/>
                </a:moveTo>
                <a:cubicBezTo>
                  <a:pt x="375" y="42"/>
                  <a:pt x="351" y="170"/>
                  <a:pt x="370" y="249"/>
                </a:cubicBezTo>
                <a:cubicBezTo>
                  <a:pt x="388" y="328"/>
                  <a:pt x="480" y="312"/>
                  <a:pt x="489" y="473"/>
                </a:cubicBezTo>
                <a:cubicBezTo>
                  <a:pt x="499" y="634"/>
                  <a:pt x="467" y="1040"/>
                  <a:pt x="427" y="1217"/>
                </a:cubicBezTo>
                <a:cubicBezTo>
                  <a:pt x="387" y="1394"/>
                  <a:pt x="302" y="1413"/>
                  <a:pt x="250" y="1535"/>
                </a:cubicBezTo>
                <a:cubicBezTo>
                  <a:pt x="198" y="1658"/>
                  <a:pt x="154" y="1863"/>
                  <a:pt x="118" y="1951"/>
                </a:cubicBezTo>
                <a:cubicBezTo>
                  <a:pt x="81" y="2038"/>
                  <a:pt x="49" y="2032"/>
                  <a:pt x="32" y="2062"/>
                </a:cubicBezTo>
                <a:cubicBezTo>
                  <a:pt x="15" y="2091"/>
                  <a:pt x="0" y="2110"/>
                  <a:pt x="16" y="2127"/>
                </a:cubicBezTo>
                <a:cubicBezTo>
                  <a:pt x="32" y="2145"/>
                  <a:pt x="102" y="2163"/>
                  <a:pt x="127" y="2166"/>
                </a:cubicBezTo>
                <a:cubicBezTo>
                  <a:pt x="151" y="2169"/>
                  <a:pt x="141" y="2139"/>
                  <a:pt x="164" y="2147"/>
                </a:cubicBezTo>
                <a:cubicBezTo>
                  <a:pt x="187" y="2155"/>
                  <a:pt x="214" y="2201"/>
                  <a:pt x="265" y="2214"/>
                </a:cubicBezTo>
                <a:cubicBezTo>
                  <a:pt x="316" y="2226"/>
                  <a:pt x="435" y="2226"/>
                  <a:pt x="469" y="2221"/>
                </a:cubicBezTo>
                <a:cubicBezTo>
                  <a:pt x="503" y="2216"/>
                  <a:pt x="488" y="2194"/>
                  <a:pt x="469" y="2184"/>
                </a:cubicBezTo>
                <a:cubicBezTo>
                  <a:pt x="450" y="2173"/>
                  <a:pt x="385" y="2193"/>
                  <a:pt x="354" y="2157"/>
                </a:cubicBezTo>
                <a:cubicBezTo>
                  <a:pt x="323" y="2121"/>
                  <a:pt x="242" y="2100"/>
                  <a:pt x="285" y="1969"/>
                </a:cubicBezTo>
                <a:cubicBezTo>
                  <a:pt x="327" y="1839"/>
                  <a:pt x="537" y="1503"/>
                  <a:pt x="609" y="1376"/>
                </a:cubicBezTo>
                <a:cubicBezTo>
                  <a:pt x="682" y="1249"/>
                  <a:pt x="689" y="1266"/>
                  <a:pt x="719" y="1206"/>
                </a:cubicBezTo>
                <a:cubicBezTo>
                  <a:pt x="748" y="1146"/>
                  <a:pt x="758" y="1161"/>
                  <a:pt x="787" y="1015"/>
                </a:cubicBezTo>
                <a:cubicBezTo>
                  <a:pt x="816" y="869"/>
                  <a:pt x="862" y="481"/>
                  <a:pt x="894" y="327"/>
                </a:cubicBezTo>
                <a:cubicBezTo>
                  <a:pt x="926" y="173"/>
                  <a:pt x="960" y="138"/>
                  <a:pt x="977" y="88"/>
                </a:cubicBezTo>
              </a:path>
            </a:pathLst>
          </a:custGeom>
          <a:solidFill>
            <a:srgbClr val="FFCC66"/>
          </a:solidFill>
          <a:ln w="9525">
            <a:solidFill>
              <a:schemeClr val="tx1"/>
            </a:solidFill>
            <a:round/>
            <a:headEnd/>
            <a:tailEnd/>
          </a:ln>
          <a:effectLst/>
        </p:spPr>
        <p:txBody>
          <a:bodyPr wrap="none" anchor="ctr"/>
          <a:lstStyle/>
          <a:p>
            <a:endParaRPr lang="it-IT"/>
          </a:p>
        </p:txBody>
      </p:sp>
      <p:sp>
        <p:nvSpPr>
          <p:cNvPr id="42" name="Freeform 36"/>
          <p:cNvSpPr>
            <a:spLocks/>
          </p:cNvSpPr>
          <p:nvPr/>
        </p:nvSpPr>
        <p:spPr bwMode="auto">
          <a:xfrm>
            <a:off x="7352753" y="2708920"/>
            <a:ext cx="1348929" cy="850900"/>
          </a:xfrm>
          <a:custGeom>
            <a:avLst/>
            <a:gdLst/>
            <a:ahLst/>
            <a:cxnLst>
              <a:cxn ang="0">
                <a:pos x="144" y="0"/>
              </a:cxn>
              <a:cxn ang="0">
                <a:pos x="48" y="240"/>
              </a:cxn>
              <a:cxn ang="0">
                <a:pos x="0" y="576"/>
              </a:cxn>
              <a:cxn ang="0">
                <a:pos x="48" y="816"/>
              </a:cxn>
              <a:cxn ang="0">
                <a:pos x="192" y="768"/>
              </a:cxn>
              <a:cxn ang="0">
                <a:pos x="288" y="816"/>
              </a:cxn>
              <a:cxn ang="0">
                <a:pos x="384" y="768"/>
              </a:cxn>
              <a:cxn ang="0">
                <a:pos x="480" y="816"/>
              </a:cxn>
              <a:cxn ang="0">
                <a:pos x="624" y="768"/>
              </a:cxn>
              <a:cxn ang="0">
                <a:pos x="816" y="816"/>
              </a:cxn>
              <a:cxn ang="0">
                <a:pos x="912" y="720"/>
              </a:cxn>
              <a:cxn ang="0">
                <a:pos x="1008" y="816"/>
              </a:cxn>
              <a:cxn ang="0">
                <a:pos x="1056" y="864"/>
              </a:cxn>
              <a:cxn ang="0">
                <a:pos x="1104" y="768"/>
              </a:cxn>
              <a:cxn ang="0">
                <a:pos x="1200" y="816"/>
              </a:cxn>
              <a:cxn ang="0">
                <a:pos x="1248" y="528"/>
              </a:cxn>
              <a:cxn ang="0">
                <a:pos x="1152" y="0"/>
              </a:cxn>
              <a:cxn ang="0">
                <a:pos x="144" y="0"/>
              </a:cxn>
            </a:cxnLst>
            <a:rect l="0" t="0" r="r" b="b"/>
            <a:pathLst>
              <a:path w="1248" h="864">
                <a:moveTo>
                  <a:pt x="144" y="0"/>
                </a:moveTo>
                <a:lnTo>
                  <a:pt x="48" y="240"/>
                </a:lnTo>
                <a:lnTo>
                  <a:pt x="0" y="576"/>
                </a:lnTo>
                <a:lnTo>
                  <a:pt x="48" y="816"/>
                </a:lnTo>
                <a:lnTo>
                  <a:pt x="192" y="768"/>
                </a:lnTo>
                <a:lnTo>
                  <a:pt x="288" y="816"/>
                </a:lnTo>
                <a:lnTo>
                  <a:pt x="384" y="768"/>
                </a:lnTo>
                <a:lnTo>
                  <a:pt x="480" y="816"/>
                </a:lnTo>
                <a:lnTo>
                  <a:pt x="624" y="768"/>
                </a:lnTo>
                <a:lnTo>
                  <a:pt x="816" y="816"/>
                </a:lnTo>
                <a:lnTo>
                  <a:pt x="912" y="720"/>
                </a:lnTo>
                <a:lnTo>
                  <a:pt x="1008" y="816"/>
                </a:lnTo>
                <a:lnTo>
                  <a:pt x="1056" y="864"/>
                </a:lnTo>
                <a:lnTo>
                  <a:pt x="1104" y="768"/>
                </a:lnTo>
                <a:lnTo>
                  <a:pt x="1200" y="816"/>
                </a:lnTo>
                <a:lnTo>
                  <a:pt x="1248" y="528"/>
                </a:lnTo>
                <a:lnTo>
                  <a:pt x="1152" y="0"/>
                </a:lnTo>
                <a:lnTo>
                  <a:pt x="144" y="0"/>
                </a:lnTo>
                <a:close/>
              </a:path>
            </a:pathLst>
          </a:custGeom>
          <a:solidFill>
            <a:schemeClr val="accent2">
              <a:lumMod val="75000"/>
            </a:schemeClr>
          </a:solidFill>
          <a:ln w="9525">
            <a:solidFill>
              <a:schemeClr val="tx1"/>
            </a:solidFill>
            <a:round/>
            <a:headEnd/>
            <a:tailEnd/>
          </a:ln>
          <a:effectLst/>
        </p:spPr>
        <p:txBody>
          <a:bodyPr wrap="none" anchor="ctr"/>
          <a:lstStyle/>
          <a:p>
            <a:r>
              <a:rPr lang="it-IT" b="1" dirty="0" smtClean="0">
                <a:solidFill>
                  <a:schemeClr val="bg1"/>
                </a:solidFill>
              </a:rPr>
              <a:t>DIASTOLE</a:t>
            </a:r>
            <a:endParaRPr lang="it-IT" b="1" dirty="0">
              <a:solidFill>
                <a:schemeClr val="bg1"/>
              </a:solidFill>
            </a:endParaRPr>
          </a:p>
        </p:txBody>
      </p:sp>
      <p:sp>
        <p:nvSpPr>
          <p:cNvPr id="43" name="Line 51"/>
          <p:cNvSpPr>
            <a:spLocks noChangeShapeType="1"/>
          </p:cNvSpPr>
          <p:nvPr/>
        </p:nvSpPr>
        <p:spPr bwMode="auto">
          <a:xfrm>
            <a:off x="9304461" y="6530033"/>
            <a:ext cx="92075" cy="0"/>
          </a:xfrm>
          <a:prstGeom prst="line">
            <a:avLst/>
          </a:prstGeom>
          <a:noFill/>
          <a:ln w="57150">
            <a:noFill/>
            <a:round/>
            <a:headEnd type="oval" w="med" len="med"/>
            <a:tailEnd type="oval" w="med" len="med"/>
          </a:ln>
          <a:effectLst/>
        </p:spPr>
        <p:txBody>
          <a:bodyPr wrap="none" anchor="ctr"/>
          <a:lstStyle/>
          <a:p>
            <a:endParaRPr lang="it-IT"/>
          </a:p>
        </p:txBody>
      </p:sp>
      <p:grpSp>
        <p:nvGrpSpPr>
          <p:cNvPr id="44" name="Group 52"/>
          <p:cNvGrpSpPr>
            <a:grpSpLocks/>
          </p:cNvGrpSpPr>
          <p:nvPr/>
        </p:nvGrpSpPr>
        <p:grpSpPr bwMode="auto">
          <a:xfrm>
            <a:off x="4756274" y="5071120"/>
            <a:ext cx="304800" cy="1371600"/>
            <a:chOff x="1296" y="1680"/>
            <a:chExt cx="192" cy="864"/>
          </a:xfrm>
        </p:grpSpPr>
        <p:sp>
          <p:nvSpPr>
            <p:cNvPr id="45" name="Freeform 53"/>
            <p:cNvSpPr>
              <a:spLocks/>
            </p:cNvSpPr>
            <p:nvPr/>
          </p:nvSpPr>
          <p:spPr bwMode="auto">
            <a:xfrm>
              <a:off x="1296"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46" name="Freeform 54"/>
            <p:cNvSpPr>
              <a:spLocks/>
            </p:cNvSpPr>
            <p:nvPr/>
          </p:nvSpPr>
          <p:spPr bwMode="auto">
            <a:xfrm flipH="1">
              <a:off x="1392" y="1968"/>
              <a:ext cx="96" cy="576"/>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47" name="Line 55"/>
            <p:cNvSpPr>
              <a:spLocks noChangeShapeType="1"/>
            </p:cNvSpPr>
            <p:nvPr/>
          </p:nvSpPr>
          <p:spPr bwMode="auto">
            <a:xfrm flipV="1">
              <a:off x="1392" y="1680"/>
              <a:ext cx="0" cy="816"/>
            </a:xfrm>
            <a:prstGeom prst="line">
              <a:avLst/>
            </a:prstGeom>
            <a:noFill/>
            <a:ln w="38100">
              <a:solidFill>
                <a:schemeClr val="accent2"/>
              </a:solidFill>
              <a:round/>
              <a:headEnd/>
              <a:tailEnd type="triangle" w="med" len="med"/>
            </a:ln>
            <a:effectLst/>
          </p:spPr>
          <p:txBody>
            <a:bodyPr/>
            <a:lstStyle/>
            <a:p>
              <a:endParaRPr lang="it-IT"/>
            </a:p>
          </p:txBody>
        </p:sp>
      </p:grpSp>
      <p:grpSp>
        <p:nvGrpSpPr>
          <p:cNvPr id="48" name="Group 56"/>
          <p:cNvGrpSpPr>
            <a:grpSpLocks/>
          </p:cNvGrpSpPr>
          <p:nvPr/>
        </p:nvGrpSpPr>
        <p:grpSpPr bwMode="auto">
          <a:xfrm rot="1480563">
            <a:off x="7239124" y="5247333"/>
            <a:ext cx="304800" cy="914400"/>
            <a:chOff x="384" y="1824"/>
            <a:chExt cx="192" cy="720"/>
          </a:xfrm>
        </p:grpSpPr>
        <p:sp>
          <p:nvSpPr>
            <p:cNvPr id="49" name="Freeform 57"/>
            <p:cNvSpPr>
              <a:spLocks/>
            </p:cNvSpPr>
            <p:nvPr/>
          </p:nvSpPr>
          <p:spPr bwMode="auto">
            <a:xfrm>
              <a:off x="384"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sp>
          <p:nvSpPr>
            <p:cNvPr id="50" name="Freeform 58"/>
            <p:cNvSpPr>
              <a:spLocks/>
            </p:cNvSpPr>
            <p:nvPr/>
          </p:nvSpPr>
          <p:spPr bwMode="auto">
            <a:xfrm flipH="1">
              <a:off x="528" y="1824"/>
              <a:ext cx="48" cy="720"/>
            </a:xfrm>
            <a:custGeom>
              <a:avLst/>
              <a:gdLst/>
              <a:ahLst/>
              <a:cxnLst>
                <a:cxn ang="0">
                  <a:pos x="384" y="0"/>
                </a:cxn>
                <a:cxn ang="0">
                  <a:pos x="96" y="288"/>
                </a:cxn>
                <a:cxn ang="0">
                  <a:pos x="48" y="816"/>
                </a:cxn>
                <a:cxn ang="0">
                  <a:pos x="384" y="1248"/>
                </a:cxn>
                <a:cxn ang="0">
                  <a:pos x="384" y="0"/>
                </a:cxn>
              </a:cxnLst>
              <a:rect l="0" t="0" r="r" b="b"/>
              <a:pathLst>
                <a:path w="384" h="1248">
                  <a:moveTo>
                    <a:pt x="384" y="0"/>
                  </a:moveTo>
                  <a:cubicBezTo>
                    <a:pt x="268" y="76"/>
                    <a:pt x="152" y="152"/>
                    <a:pt x="96" y="288"/>
                  </a:cubicBezTo>
                  <a:cubicBezTo>
                    <a:pt x="40" y="424"/>
                    <a:pt x="0" y="656"/>
                    <a:pt x="48" y="816"/>
                  </a:cubicBezTo>
                  <a:cubicBezTo>
                    <a:pt x="96" y="976"/>
                    <a:pt x="240" y="1112"/>
                    <a:pt x="384" y="1248"/>
                  </a:cubicBezTo>
                  <a:cubicBezTo>
                    <a:pt x="384" y="1248"/>
                    <a:pt x="384" y="0"/>
                    <a:pt x="384" y="0"/>
                  </a:cubicBezTo>
                  <a:close/>
                </a:path>
              </a:pathLst>
            </a:custGeom>
            <a:solidFill>
              <a:schemeClr val="bg1"/>
            </a:solidFill>
            <a:ln w="9525">
              <a:solidFill>
                <a:schemeClr val="bg1"/>
              </a:solidFill>
              <a:round/>
              <a:headEnd/>
              <a:tailEnd/>
            </a:ln>
            <a:effectLst/>
          </p:spPr>
          <p:txBody>
            <a:bodyPr/>
            <a:lstStyle/>
            <a:p>
              <a:endParaRPr lang="it-IT"/>
            </a:p>
          </p:txBody>
        </p:sp>
      </p:grpSp>
      <p:sp>
        <p:nvSpPr>
          <p:cNvPr id="51" name="Line 59"/>
          <p:cNvSpPr>
            <a:spLocks noChangeShapeType="1"/>
          </p:cNvSpPr>
          <p:nvPr/>
        </p:nvSpPr>
        <p:spPr bwMode="auto">
          <a:xfrm rot="1480563">
            <a:off x="7253411" y="5517208"/>
            <a:ext cx="14288" cy="838200"/>
          </a:xfrm>
          <a:prstGeom prst="line">
            <a:avLst/>
          </a:prstGeom>
          <a:noFill/>
          <a:ln w="38100">
            <a:solidFill>
              <a:schemeClr val="accent2"/>
            </a:solidFill>
            <a:round/>
            <a:headEnd type="triangle" w="med" len="med"/>
            <a:tailEnd/>
          </a:ln>
          <a:effectLst/>
        </p:spPr>
        <p:txBody>
          <a:bodyPr/>
          <a:lstStyle/>
          <a:p>
            <a:endParaRPr lang="it-IT"/>
          </a:p>
        </p:txBody>
      </p:sp>
      <p:sp>
        <p:nvSpPr>
          <p:cNvPr id="52" name="Line 70"/>
          <p:cNvSpPr>
            <a:spLocks noChangeShapeType="1"/>
          </p:cNvSpPr>
          <p:nvPr/>
        </p:nvSpPr>
        <p:spPr bwMode="auto">
          <a:xfrm flipV="1">
            <a:off x="6037386" y="5236096"/>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53" name="Line 71"/>
          <p:cNvSpPr>
            <a:spLocks noChangeShapeType="1"/>
          </p:cNvSpPr>
          <p:nvPr/>
        </p:nvSpPr>
        <p:spPr bwMode="auto">
          <a:xfrm flipV="1">
            <a:off x="6037386" y="6409184"/>
            <a:ext cx="0" cy="457200"/>
          </a:xfrm>
          <a:prstGeom prst="line">
            <a:avLst/>
          </a:prstGeom>
          <a:noFill/>
          <a:ln w="38100" cmpd="tri">
            <a:solidFill>
              <a:srgbClr val="FF0000"/>
            </a:solidFill>
            <a:round/>
            <a:headEnd/>
            <a:tailEnd type="triangle" w="med" len="med"/>
          </a:ln>
          <a:effectLst/>
        </p:spPr>
        <p:txBody>
          <a:bodyPr/>
          <a:lstStyle/>
          <a:p>
            <a:endParaRPr lang="it-IT"/>
          </a:p>
        </p:txBody>
      </p:sp>
      <p:sp>
        <p:nvSpPr>
          <p:cNvPr id="54" name="Line 74"/>
          <p:cNvSpPr>
            <a:spLocks noChangeShapeType="1"/>
          </p:cNvSpPr>
          <p:nvPr/>
        </p:nvSpPr>
        <p:spPr bwMode="auto">
          <a:xfrm>
            <a:off x="4309194" y="5113040"/>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55" name="Line 77"/>
          <p:cNvSpPr>
            <a:spLocks noChangeShapeType="1"/>
          </p:cNvSpPr>
          <p:nvPr/>
        </p:nvSpPr>
        <p:spPr bwMode="auto">
          <a:xfrm flipH="1" flipV="1">
            <a:off x="9061722" y="5710808"/>
            <a:ext cx="23664" cy="914400"/>
          </a:xfrm>
          <a:prstGeom prst="line">
            <a:avLst/>
          </a:prstGeom>
          <a:noFill/>
          <a:ln w="38100" cmpd="tri">
            <a:solidFill>
              <a:srgbClr val="FF0000"/>
            </a:solidFill>
            <a:round/>
            <a:headEnd/>
            <a:tailEnd type="triangle" w="med" len="med"/>
          </a:ln>
          <a:effectLst/>
        </p:spPr>
        <p:txBody>
          <a:bodyPr/>
          <a:lstStyle/>
          <a:p>
            <a:endParaRPr lang="it-IT"/>
          </a:p>
        </p:txBody>
      </p:sp>
      <p:sp>
        <p:nvSpPr>
          <p:cNvPr id="56" name="Line 74"/>
          <p:cNvSpPr>
            <a:spLocks noChangeShapeType="1"/>
          </p:cNvSpPr>
          <p:nvPr/>
        </p:nvSpPr>
        <p:spPr bwMode="auto">
          <a:xfrm>
            <a:off x="4381202" y="3600872"/>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57" name="Line 74"/>
          <p:cNvSpPr>
            <a:spLocks noChangeShapeType="1"/>
          </p:cNvSpPr>
          <p:nvPr/>
        </p:nvSpPr>
        <p:spPr bwMode="auto">
          <a:xfrm>
            <a:off x="4309194" y="6337176"/>
            <a:ext cx="2133600" cy="0"/>
          </a:xfrm>
          <a:prstGeom prst="line">
            <a:avLst/>
          </a:prstGeom>
          <a:noFill/>
          <a:ln w="76200" cmpd="dbl">
            <a:solidFill>
              <a:srgbClr val="FFFF00"/>
            </a:solidFill>
            <a:round/>
            <a:headEnd type="triangle" w="med" len="med"/>
            <a:tailEnd type="triangle" w="med" len="med"/>
          </a:ln>
          <a:effectLst/>
        </p:spPr>
        <p:txBody>
          <a:bodyPr/>
          <a:lstStyle/>
          <a:p>
            <a:endParaRPr lang="it-IT"/>
          </a:p>
        </p:txBody>
      </p:sp>
      <p:sp>
        <p:nvSpPr>
          <p:cNvPr id="58" name="Line 70"/>
          <p:cNvSpPr>
            <a:spLocks noChangeShapeType="1"/>
          </p:cNvSpPr>
          <p:nvPr/>
        </p:nvSpPr>
        <p:spPr bwMode="auto">
          <a:xfrm flipV="1">
            <a:off x="6037386" y="3888904"/>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59" name="Line 70"/>
          <p:cNvSpPr>
            <a:spLocks noChangeShapeType="1"/>
          </p:cNvSpPr>
          <p:nvPr/>
        </p:nvSpPr>
        <p:spPr bwMode="auto">
          <a:xfrm flipV="1">
            <a:off x="9061722" y="4320952"/>
            <a:ext cx="0" cy="1029072"/>
          </a:xfrm>
          <a:prstGeom prst="line">
            <a:avLst/>
          </a:prstGeom>
          <a:noFill/>
          <a:ln w="38100" cmpd="tri">
            <a:solidFill>
              <a:srgbClr val="FF0000"/>
            </a:solidFill>
            <a:round/>
            <a:headEnd/>
            <a:tailEnd type="triangle" w="med" len="med"/>
          </a:ln>
          <a:effectLst/>
        </p:spPr>
        <p:txBody>
          <a:bodyPr/>
          <a:lstStyle/>
          <a:p>
            <a:endParaRPr lang="it-IT"/>
          </a:p>
        </p:txBody>
      </p:sp>
      <p:sp>
        <p:nvSpPr>
          <p:cNvPr id="60" name="Line 70"/>
          <p:cNvSpPr>
            <a:spLocks noChangeShapeType="1"/>
          </p:cNvSpPr>
          <p:nvPr/>
        </p:nvSpPr>
        <p:spPr bwMode="auto">
          <a:xfrm flipV="1">
            <a:off x="9061722" y="3024808"/>
            <a:ext cx="0" cy="1029072"/>
          </a:xfrm>
          <a:prstGeom prst="line">
            <a:avLst/>
          </a:prstGeom>
          <a:noFill/>
          <a:ln w="38100" cmpd="tri">
            <a:solidFill>
              <a:srgbClr val="FF0000"/>
            </a:solidFill>
            <a:round/>
            <a:headEnd/>
            <a:tailEnd type="triangle" w="med" len="med"/>
          </a:ln>
          <a:effectLst/>
        </p:spPr>
        <p:txBody>
          <a:bodyPr/>
          <a:lstStyle/>
          <a:p>
            <a:endParaRPr lang="it-IT"/>
          </a:p>
        </p:txBody>
      </p:sp>
      <p:cxnSp>
        <p:nvCxnSpPr>
          <p:cNvPr id="62" name="Connettore 2 61"/>
          <p:cNvCxnSpPr/>
          <p:nvPr/>
        </p:nvCxnSpPr>
        <p:spPr>
          <a:xfrm rot="5400000" flipH="1" flipV="1">
            <a:off x="5930168" y="608435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rot="5400000" flipH="1" flipV="1">
            <a:off x="5930168" y="4716202"/>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rot="5400000" flipH="1" flipV="1">
            <a:off x="8954504" y="3852106"/>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rot="5400000" flipH="1" flipV="1">
            <a:off x="8954504" y="5220258"/>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rot="5400000" flipH="1" flipV="1">
            <a:off x="8954504" y="6444394"/>
            <a:ext cx="36004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1554"/>
                                        </p:tgtEl>
                                        <p:attrNameLst>
                                          <p:attrName>style.visibility</p:attrName>
                                        </p:attrNameLst>
                                      </p:cBhvr>
                                      <p:to>
                                        <p:strVal val="visible"/>
                                      </p:to>
                                    </p:set>
                                    <p:animEffect transition="in" filter="fade">
                                      <p:cBhvr>
                                        <p:cTn id="11" dur="2000"/>
                                        <p:tgtEl>
                                          <p:spTgt spid="15155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0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0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20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2000"/>
                                        <p:tgtEl>
                                          <p:spTgt spid="48"/>
                                        </p:tgtEl>
                                      </p:cBhvr>
                                    </p:animEffect>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20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0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2000"/>
                                        <p:tgtEl>
                                          <p:spTgt spid="56"/>
                                        </p:tgtEl>
                                      </p:cBhvr>
                                    </p:animEffect>
                                  </p:childTnLst>
                                </p:cTn>
                              </p:par>
                            </p:childTnLst>
                          </p:cTn>
                        </p:par>
                        <p:par>
                          <p:cTn id="54" fill="hold">
                            <p:stCondLst>
                              <p:cond delay="10000"/>
                            </p:stCondLst>
                            <p:childTnLst>
                              <p:par>
                                <p:cTn id="55" presetID="22" presetClass="entr" presetSubtype="4"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2000"/>
                                        <p:tgtEl>
                                          <p:spTgt spid="53"/>
                                        </p:tgtEl>
                                      </p:cBhvr>
                                    </p:animEffect>
                                  </p:childTnLst>
                                </p:cTn>
                              </p:par>
                            </p:childTnLst>
                          </p:cTn>
                        </p:par>
                        <p:par>
                          <p:cTn id="58" fill="hold">
                            <p:stCondLst>
                              <p:cond delay="12000"/>
                            </p:stCondLst>
                            <p:childTnLst>
                              <p:par>
                                <p:cTn id="59" presetID="22" presetClass="entr" presetSubtype="4"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2000"/>
                                        <p:tgtEl>
                                          <p:spTgt spid="52"/>
                                        </p:tgtEl>
                                      </p:cBhvr>
                                    </p:animEffect>
                                  </p:childTnLst>
                                </p:cTn>
                              </p:par>
                              <p:par>
                                <p:cTn id="62" presetID="22" presetClass="entr" presetSubtype="4"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down)">
                                      <p:cBhvr>
                                        <p:cTn id="64" dur="3000"/>
                                        <p:tgtEl>
                                          <p:spTgt spid="62"/>
                                        </p:tgtEl>
                                      </p:cBhvr>
                                    </p:animEffect>
                                  </p:childTnLst>
                                </p:cTn>
                              </p:par>
                            </p:childTnLst>
                          </p:cTn>
                        </p:par>
                        <p:par>
                          <p:cTn id="65" fill="hold">
                            <p:stCondLst>
                              <p:cond delay="15000"/>
                            </p:stCondLst>
                            <p:childTnLst>
                              <p:par>
                                <p:cTn id="66" presetID="22" presetClass="entr" presetSubtype="4"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down)">
                                      <p:cBhvr>
                                        <p:cTn id="68" dur="2000"/>
                                        <p:tgtEl>
                                          <p:spTgt spid="58"/>
                                        </p:tgtEl>
                                      </p:cBhvr>
                                    </p:animEffect>
                                  </p:childTnLst>
                                </p:cTn>
                              </p:par>
                              <p:par>
                                <p:cTn id="69" presetID="22" presetClass="entr" presetSubtype="4"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2000"/>
                                        <p:tgtEl>
                                          <p:spTgt spid="63"/>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2000"/>
                                        <p:tgtEl>
                                          <p:spTgt spid="4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2000"/>
                                        <p:tgtEl>
                                          <p:spTgt spid="5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2000"/>
                                        <p:tgtEl>
                                          <p:spTgt spid="5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2000"/>
                                        <p:tgtEl>
                                          <p:spTgt spid="60"/>
                                        </p:tgtEl>
                                      </p:cBhvr>
                                    </p:animEffect>
                                  </p:childTnLst>
                                </p:cTn>
                              </p:par>
                              <p:par>
                                <p:cTn id="85" presetID="63" presetClass="path" presetSubtype="0" accel="50000" decel="50000" fill="hold" grpId="1" nodeType="withEffect">
                                  <p:stCondLst>
                                    <p:cond delay="0"/>
                                  </p:stCondLst>
                                  <p:childTnLst>
                                    <p:animMotion origin="layout" path="M -4.16667E-6 4.84736E-6 L 0.26928 -0.105 " pathEditMode="relative" rAng="0" ptsTypes="AA">
                                      <p:cBhvr>
                                        <p:cTn id="86" dur="2000" fill="hold"/>
                                        <p:tgtEl>
                                          <p:spTgt spid="57"/>
                                        </p:tgtEl>
                                        <p:attrNameLst>
                                          <p:attrName>ppt_x</p:attrName>
                                          <p:attrName>ppt_y</p:attrName>
                                        </p:attrNameLst>
                                      </p:cBhvr>
                                      <p:rCtr x="135" y="-52"/>
                                    </p:animMotion>
                                  </p:childTnLst>
                                </p:cTn>
                              </p:par>
                              <p:par>
                                <p:cTn id="87" presetID="63" presetClass="path" presetSubtype="0" accel="50000" decel="50000" fill="hold" grpId="1" nodeType="withEffect">
                                  <p:stCondLst>
                                    <p:cond delay="0"/>
                                  </p:stCondLst>
                                  <p:childTnLst>
                                    <p:animMotion origin="layout" path="M 0.00157 -2.6087E-6 L 0.27084 -0.12581 " pathEditMode="relative" rAng="0" ptsTypes="AA">
                                      <p:cBhvr>
                                        <p:cTn id="88" dur="2000" fill="hold"/>
                                        <p:tgtEl>
                                          <p:spTgt spid="56"/>
                                        </p:tgtEl>
                                        <p:attrNameLst>
                                          <p:attrName>ppt_x</p:attrName>
                                          <p:attrName>ppt_y</p:attrName>
                                        </p:attrNameLst>
                                      </p:cBhvr>
                                      <p:rCtr x="135" y="-63"/>
                                    </p:animMotion>
                                  </p:childTnLst>
                                </p:cTn>
                              </p:par>
                              <p:par>
                                <p:cTn id="89" presetID="63" presetClass="path" presetSubtype="0" accel="50000" decel="50000" fill="hold" grpId="1" nodeType="withEffect">
                                  <p:stCondLst>
                                    <p:cond delay="0"/>
                                  </p:stCondLst>
                                  <p:childTnLst>
                                    <p:animMotion origin="layout" path="M 3.33333E-6 3.75723E-6 L 0.27708 -0.12578 " pathEditMode="relative" rAng="0" ptsTypes="AA">
                                      <p:cBhvr>
                                        <p:cTn id="90" dur="2000" fill="hold"/>
                                        <p:tgtEl>
                                          <p:spTgt spid="54"/>
                                        </p:tgtEl>
                                        <p:attrNameLst>
                                          <p:attrName>ppt_x</p:attrName>
                                          <p:attrName>ppt_y</p:attrName>
                                        </p:attrNameLst>
                                      </p:cBhvr>
                                      <p:rCtr x="139" y="-63"/>
                                    </p:animMotion>
                                  </p:childTnLst>
                                </p:cTn>
                              </p:par>
                              <p:par>
                                <p:cTn id="91" presetID="10" presetClass="exit" presetSubtype="0" fill="hold" nodeType="withEffect">
                                  <p:stCondLst>
                                    <p:cond delay="0"/>
                                  </p:stCondLst>
                                  <p:childTnLst>
                                    <p:animEffect transition="out" filter="fade">
                                      <p:cBhvr>
                                        <p:cTn id="92" dur="2000"/>
                                        <p:tgtEl>
                                          <p:spTgt spid="56"/>
                                        </p:tgtEl>
                                      </p:cBhvr>
                                    </p:animEffect>
                                    <p:set>
                                      <p:cBhvr>
                                        <p:cTn id="93" dur="1" fill="hold">
                                          <p:stCondLst>
                                            <p:cond delay="1999"/>
                                          </p:stCondLst>
                                        </p:cTn>
                                        <p:tgtEl>
                                          <p:spTgt spid="56"/>
                                        </p:tgtEl>
                                        <p:attrNameLst>
                                          <p:attrName>style.visibility</p:attrName>
                                        </p:attrNameLst>
                                      </p:cBhvr>
                                      <p:to>
                                        <p:strVal val="hidden"/>
                                      </p:to>
                                    </p:set>
                                  </p:childTnLst>
                                </p:cTn>
                              </p:par>
                              <p:par>
                                <p:cTn id="94" presetID="22" presetClass="entr" presetSubtype="4"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down)">
                                      <p:cBhvr>
                                        <p:cTn id="96" dur="2000"/>
                                        <p:tgtEl>
                                          <p:spTgt spid="66"/>
                                        </p:tgtEl>
                                      </p:cBhvr>
                                    </p:animEffect>
                                  </p:childTnLst>
                                </p:cTn>
                              </p:par>
                              <p:par>
                                <p:cTn id="97" presetID="22" presetClass="entr" presetSubtype="4"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down)">
                                      <p:cBhvr>
                                        <p:cTn id="99" dur="2000"/>
                                        <p:tgtEl>
                                          <p:spTgt spid="65"/>
                                        </p:tgtEl>
                                      </p:cBhvr>
                                    </p:animEffect>
                                  </p:childTnLst>
                                </p:cTn>
                              </p:par>
                              <p:par>
                                <p:cTn id="100" presetID="22" presetClass="entr" presetSubtype="4"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3" grpId="0" animBg="1"/>
      <p:bldP spid="24" grpId="0" animBg="1"/>
      <p:bldP spid="25" grpId="0" animBg="1"/>
      <p:bldP spid="40" grpId="0" animBg="1"/>
      <p:bldP spid="41" grpId="0" animBg="1"/>
      <p:bldP spid="42" grpId="0" animBg="1"/>
      <p:bldP spid="51" grpId="0" animBg="1"/>
      <p:bldP spid="52" grpId="0" animBg="1"/>
      <p:bldP spid="53" grpId="0" animBg="1"/>
      <p:bldP spid="54" grpId="0" animBg="1"/>
      <p:bldP spid="54" grpId="1" animBg="1"/>
      <p:bldP spid="55" grpId="0" animBg="1"/>
      <p:bldP spid="56" grpId="0" animBg="1"/>
      <p:bldP spid="56" grpId="1" animBg="1"/>
      <p:bldP spid="57" grpId="0" animBg="1"/>
      <p:bldP spid="57" grpId="1" animBg="1"/>
      <p:bldP spid="58" grpId="0" animBg="1"/>
      <p:bldP spid="59" grpId="0" animBg="1"/>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4624"/>
            <a:ext cx="4410951" cy="923330"/>
          </a:xfrm>
          <a:prstGeom prst="rect">
            <a:avLst/>
          </a:prstGeom>
          <a:noFill/>
        </p:spPr>
        <p:txBody>
          <a:bodyPr wrap="none" rtlCol="0">
            <a:spAutoFit/>
          </a:bodyPr>
          <a:lstStyle/>
          <a:p>
            <a:r>
              <a:rPr lang="it-IT" sz="5400" b="1" dirty="0" smtClean="0">
                <a:solidFill>
                  <a:srgbClr val="FFFF00"/>
                </a:solidFill>
              </a:rPr>
              <a:t>VIA </a:t>
            </a:r>
            <a:r>
              <a:rPr lang="it-IT" sz="5400" b="1" dirty="0" err="1" smtClean="0">
                <a:solidFill>
                  <a:srgbClr val="FFFF00"/>
                </a:solidFill>
              </a:rPr>
              <a:t>DI</a:t>
            </a:r>
            <a:r>
              <a:rPr lang="it-IT" sz="5400" b="1" dirty="0" smtClean="0">
                <a:solidFill>
                  <a:srgbClr val="FFFF00"/>
                </a:solidFill>
              </a:rPr>
              <a:t> FUGA</a:t>
            </a:r>
            <a:endParaRPr lang="it-IT" sz="5400" b="1" dirty="0">
              <a:solidFill>
                <a:srgbClr val="FFFF00"/>
              </a:solidFill>
            </a:endParaRPr>
          </a:p>
        </p:txBody>
      </p:sp>
      <p:sp>
        <p:nvSpPr>
          <p:cNvPr id="3" name="CasellaDiTesto 2"/>
          <p:cNvSpPr txBox="1"/>
          <p:nvPr/>
        </p:nvSpPr>
        <p:spPr>
          <a:xfrm>
            <a:off x="886602" y="4366845"/>
            <a:ext cx="3419526" cy="646331"/>
          </a:xfrm>
          <a:prstGeom prst="rect">
            <a:avLst/>
          </a:prstGeom>
          <a:noFill/>
        </p:spPr>
        <p:txBody>
          <a:bodyPr wrap="none" rtlCol="0">
            <a:spAutoFit/>
          </a:bodyPr>
          <a:lstStyle/>
          <a:p>
            <a:pPr algn="ctr"/>
            <a:r>
              <a:rPr lang="it-IT" sz="3600" b="1" dirty="0" smtClean="0">
                <a:solidFill>
                  <a:srgbClr val="FF0000"/>
                </a:solidFill>
              </a:rPr>
              <a:t>SUNTS </a:t>
            </a:r>
            <a:r>
              <a:rPr lang="it-IT" sz="3600" b="1" dirty="0" smtClean="0">
                <a:solidFill>
                  <a:srgbClr val="FF0000"/>
                </a:solidFill>
              </a:rPr>
              <a:t>CHIUSI</a:t>
            </a:r>
            <a:endParaRPr lang="it-IT" sz="3600" b="1" dirty="0" smtClean="0">
              <a:solidFill>
                <a:srgbClr val="FF0000"/>
              </a:solidFill>
            </a:endParaRPr>
          </a:p>
        </p:txBody>
      </p:sp>
      <p:sp>
        <p:nvSpPr>
          <p:cNvPr id="4" name="CasellaDiTesto 3"/>
          <p:cNvSpPr txBox="1"/>
          <p:nvPr/>
        </p:nvSpPr>
        <p:spPr>
          <a:xfrm>
            <a:off x="851274" y="1846565"/>
            <a:ext cx="3802003" cy="646331"/>
          </a:xfrm>
          <a:prstGeom prst="rect">
            <a:avLst/>
          </a:prstGeom>
          <a:noFill/>
        </p:spPr>
        <p:txBody>
          <a:bodyPr wrap="none" rtlCol="0">
            <a:spAutoFit/>
          </a:bodyPr>
          <a:lstStyle/>
          <a:p>
            <a:r>
              <a:rPr lang="it-IT" sz="3600" b="1" dirty="0" smtClean="0">
                <a:solidFill>
                  <a:srgbClr val="FF0000"/>
                </a:solidFill>
              </a:rPr>
              <a:t>SHUNTS APERTI</a:t>
            </a:r>
            <a:endParaRPr lang="it-IT" sz="3600" b="1" dirty="0">
              <a:solidFill>
                <a:srgbClr val="FF0000"/>
              </a:solidFill>
            </a:endParaRPr>
          </a:p>
        </p:txBody>
      </p:sp>
      <p:sp>
        <p:nvSpPr>
          <p:cNvPr id="5" name="CasellaDiTesto 4"/>
          <p:cNvSpPr txBox="1"/>
          <p:nvPr/>
        </p:nvSpPr>
        <p:spPr>
          <a:xfrm>
            <a:off x="1835696" y="3124125"/>
            <a:ext cx="2311851" cy="523220"/>
          </a:xfrm>
          <a:prstGeom prst="rect">
            <a:avLst/>
          </a:prstGeom>
          <a:noFill/>
        </p:spPr>
        <p:txBody>
          <a:bodyPr wrap="none" rtlCol="0">
            <a:spAutoFit/>
          </a:bodyPr>
          <a:lstStyle/>
          <a:p>
            <a:r>
              <a:rPr lang="it-IT" sz="2800" b="1" dirty="0" smtClean="0">
                <a:solidFill>
                  <a:srgbClr val="B5039C"/>
                </a:solidFill>
              </a:rPr>
              <a:t>VICARIANTI</a:t>
            </a:r>
            <a:endParaRPr lang="it-IT" sz="2800" b="1" dirty="0">
              <a:solidFill>
                <a:srgbClr val="B5039C"/>
              </a:solidFill>
            </a:endParaRPr>
          </a:p>
        </p:txBody>
      </p:sp>
      <p:sp>
        <p:nvSpPr>
          <p:cNvPr id="6" name="CasellaDiTesto 5"/>
          <p:cNvSpPr txBox="1"/>
          <p:nvPr/>
        </p:nvSpPr>
        <p:spPr>
          <a:xfrm>
            <a:off x="4431404" y="3214717"/>
            <a:ext cx="4459747" cy="646331"/>
          </a:xfrm>
          <a:prstGeom prst="rect">
            <a:avLst/>
          </a:prstGeom>
          <a:noFill/>
        </p:spPr>
        <p:txBody>
          <a:bodyPr wrap="none" rtlCol="0">
            <a:spAutoFit/>
          </a:bodyPr>
          <a:lstStyle/>
          <a:p>
            <a:pPr algn="ctr"/>
            <a:r>
              <a:rPr lang="it-IT" b="1" dirty="0" smtClean="0">
                <a:solidFill>
                  <a:schemeClr val="accent1">
                    <a:lumMod val="75000"/>
                  </a:schemeClr>
                </a:solidFill>
              </a:rPr>
              <a:t>A REFLUSSO  CONTINUO  (IN </a:t>
            </a:r>
            <a:r>
              <a:rPr lang="it-IT" b="1" dirty="0" smtClean="0">
                <a:solidFill>
                  <a:srgbClr val="FFFF00"/>
                </a:solidFill>
              </a:rPr>
              <a:t>SISTOLE </a:t>
            </a:r>
          </a:p>
          <a:p>
            <a:pPr algn="ctr"/>
            <a:r>
              <a:rPr lang="it-IT" b="1" dirty="0" smtClean="0">
                <a:solidFill>
                  <a:schemeClr val="accent1">
                    <a:lumMod val="75000"/>
                  </a:schemeClr>
                </a:solidFill>
              </a:rPr>
              <a:t>E IN </a:t>
            </a:r>
            <a:r>
              <a:rPr lang="it-IT" b="1" dirty="0" smtClean="0">
                <a:solidFill>
                  <a:srgbClr val="FFFF00"/>
                </a:solidFill>
              </a:rPr>
              <a:t>DIASTOLE</a:t>
            </a:r>
            <a:r>
              <a:rPr lang="it-IT" b="1" dirty="0" smtClean="0">
                <a:solidFill>
                  <a:schemeClr val="accent1">
                    <a:lumMod val="75000"/>
                  </a:schemeClr>
                </a:solidFill>
              </a:rPr>
              <a:t>)</a:t>
            </a:r>
            <a:endParaRPr lang="it-IT" b="1" dirty="0">
              <a:solidFill>
                <a:schemeClr val="accent1">
                  <a:lumMod val="75000"/>
                </a:schemeClr>
              </a:solidFill>
            </a:endParaRPr>
          </a:p>
        </p:txBody>
      </p:sp>
      <p:sp>
        <p:nvSpPr>
          <p:cNvPr id="7" name="CasellaDiTesto 6"/>
          <p:cNvSpPr txBox="1"/>
          <p:nvPr/>
        </p:nvSpPr>
        <p:spPr>
          <a:xfrm>
            <a:off x="4427984" y="3995772"/>
            <a:ext cx="2867836" cy="369332"/>
          </a:xfrm>
          <a:prstGeom prst="rect">
            <a:avLst/>
          </a:prstGeom>
          <a:noFill/>
        </p:spPr>
        <p:txBody>
          <a:bodyPr wrap="none" rtlCol="0">
            <a:spAutoFit/>
          </a:bodyPr>
          <a:lstStyle/>
          <a:p>
            <a:r>
              <a:rPr lang="it-IT" b="1" dirty="0" smtClean="0">
                <a:solidFill>
                  <a:schemeClr val="accent1">
                    <a:lumMod val="75000"/>
                  </a:schemeClr>
                </a:solidFill>
              </a:rPr>
              <a:t>A REFLUSSO IN </a:t>
            </a:r>
            <a:r>
              <a:rPr lang="it-IT" b="1" dirty="0" smtClean="0">
                <a:solidFill>
                  <a:srgbClr val="FFFF00"/>
                </a:solidFill>
              </a:rPr>
              <a:t>SISTOLE</a:t>
            </a:r>
            <a:endParaRPr lang="it-IT" b="1" dirty="0">
              <a:solidFill>
                <a:srgbClr val="FFFF00"/>
              </a:solidFill>
            </a:endParaRPr>
          </a:p>
        </p:txBody>
      </p:sp>
      <p:sp>
        <p:nvSpPr>
          <p:cNvPr id="8" name="CasellaDiTesto 7"/>
          <p:cNvSpPr txBox="1"/>
          <p:nvPr/>
        </p:nvSpPr>
        <p:spPr>
          <a:xfrm>
            <a:off x="1835696" y="2557353"/>
            <a:ext cx="2251386" cy="523220"/>
          </a:xfrm>
          <a:prstGeom prst="rect">
            <a:avLst/>
          </a:prstGeom>
          <a:noFill/>
        </p:spPr>
        <p:txBody>
          <a:bodyPr wrap="none" rtlCol="0">
            <a:spAutoFit/>
          </a:bodyPr>
          <a:lstStyle/>
          <a:p>
            <a:r>
              <a:rPr lang="it-IT" sz="2800" b="1" dirty="0" smtClean="0">
                <a:solidFill>
                  <a:srgbClr val="B5039C"/>
                </a:solidFill>
              </a:rPr>
              <a:t>DERIVATIVI</a:t>
            </a:r>
            <a:endParaRPr lang="it-IT" sz="2800" b="1" dirty="0">
              <a:solidFill>
                <a:srgbClr val="B5039C"/>
              </a:solidFill>
            </a:endParaRPr>
          </a:p>
        </p:txBody>
      </p:sp>
      <p:sp>
        <p:nvSpPr>
          <p:cNvPr id="9" name="CasellaDiTesto 8"/>
          <p:cNvSpPr txBox="1"/>
          <p:nvPr/>
        </p:nvSpPr>
        <p:spPr>
          <a:xfrm>
            <a:off x="4427984" y="2638653"/>
            <a:ext cx="3191643" cy="369332"/>
          </a:xfrm>
          <a:prstGeom prst="rect">
            <a:avLst/>
          </a:prstGeom>
          <a:noFill/>
        </p:spPr>
        <p:txBody>
          <a:bodyPr wrap="none" rtlCol="0">
            <a:spAutoFit/>
          </a:bodyPr>
          <a:lstStyle/>
          <a:p>
            <a:r>
              <a:rPr lang="it-IT" b="1" dirty="0" smtClean="0">
                <a:solidFill>
                  <a:schemeClr val="accent1">
                    <a:lumMod val="75000"/>
                  </a:schemeClr>
                </a:solidFill>
              </a:rPr>
              <a:t>A REFLUSSO  IN  </a:t>
            </a:r>
            <a:r>
              <a:rPr lang="it-IT" b="1" dirty="0" smtClean="0">
                <a:solidFill>
                  <a:srgbClr val="FFFF00"/>
                </a:solidFill>
              </a:rPr>
              <a:t>DIASTOLE</a:t>
            </a:r>
            <a:endParaRPr lang="it-IT" b="1" dirty="0">
              <a:solidFill>
                <a:srgbClr val="FFFF00"/>
              </a:solidFill>
            </a:endParaRPr>
          </a:p>
        </p:txBody>
      </p:sp>
      <p:sp>
        <p:nvSpPr>
          <p:cNvPr id="10" name="CasellaDiTesto 9"/>
          <p:cNvSpPr txBox="1"/>
          <p:nvPr/>
        </p:nvSpPr>
        <p:spPr>
          <a:xfrm>
            <a:off x="4572000" y="57398"/>
            <a:ext cx="4366388" cy="923330"/>
          </a:xfrm>
          <a:prstGeom prst="rect">
            <a:avLst/>
          </a:prstGeom>
          <a:noFill/>
        </p:spPr>
        <p:txBody>
          <a:bodyPr wrap="none" rtlCol="0">
            <a:spAutoFit/>
          </a:bodyPr>
          <a:lstStyle/>
          <a:p>
            <a:r>
              <a:rPr lang="it-IT" sz="5400" b="1" dirty="0" smtClean="0">
                <a:solidFill>
                  <a:srgbClr val="FFFF00"/>
                </a:solidFill>
              </a:rPr>
              <a:t>(I REFLUSSI)</a:t>
            </a:r>
            <a:endParaRPr lang="it-IT" sz="5400" b="1" dirty="0">
              <a:solidFill>
                <a:srgbClr val="FFFF00"/>
              </a:solidFill>
            </a:endParaRPr>
          </a:p>
        </p:txBody>
      </p:sp>
      <p:sp>
        <p:nvSpPr>
          <p:cNvPr id="11" name="CasellaDiTesto 10"/>
          <p:cNvSpPr txBox="1"/>
          <p:nvPr/>
        </p:nvSpPr>
        <p:spPr>
          <a:xfrm>
            <a:off x="899592" y="5877272"/>
            <a:ext cx="3584956" cy="646331"/>
          </a:xfrm>
          <a:prstGeom prst="rect">
            <a:avLst/>
          </a:prstGeom>
          <a:noFill/>
        </p:spPr>
        <p:txBody>
          <a:bodyPr wrap="none" rtlCol="0">
            <a:spAutoFit/>
          </a:bodyPr>
          <a:lstStyle/>
          <a:p>
            <a:r>
              <a:rPr lang="it-IT" sz="3600" b="1" dirty="0" smtClean="0">
                <a:solidFill>
                  <a:srgbClr val="FF0000"/>
                </a:solidFill>
              </a:rPr>
              <a:t>SHUNTS  MISTI</a:t>
            </a:r>
            <a:endParaRPr lang="it-IT"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35" presetClass="path" presetSubtype="0" accel="50000" decel="50000" fill="hold" grpId="1" nodeType="withEffect">
                                  <p:stCondLst>
                                    <p:cond delay="0"/>
                                  </p:stCondLst>
                                  <p:childTnLst>
                                    <p:animMotion origin="layout" path="M 0.22274 -2.59259E-6 L -0.02726 -2.59259E-6 " pathEditMode="relative" rAng="0" ptsTypes="AA">
                                      <p:cBhvr>
                                        <p:cTn id="17" dur="2000" fill="hold"/>
                                        <p:tgtEl>
                                          <p:spTgt spid="4"/>
                                        </p:tgtEl>
                                        <p:attrNameLst>
                                          <p:attrName>ppt_x</p:attrName>
                                          <p:attrName>ppt_y</p:attrName>
                                        </p:attrNameLst>
                                      </p:cBhvr>
                                      <p:rCtr x="-125" y="0"/>
                                    </p:animMotion>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par>
                                <p:cTn id="22" presetID="35" presetClass="path" presetSubtype="0" accel="50000" decel="50000" fill="hold" grpId="1" nodeType="withEffect">
                                  <p:stCondLst>
                                    <p:cond delay="0"/>
                                  </p:stCondLst>
                                  <p:childTnLst>
                                    <p:animMotion origin="layout" path="M 0.23195 -3.7037E-6 L -0.01805 -3.7037E-6 " pathEditMode="relative" rAng="0" ptsTypes="AA">
                                      <p:cBhvr>
                                        <p:cTn id="23" dur="2000" fill="hold"/>
                                        <p:tgtEl>
                                          <p:spTgt spid="3"/>
                                        </p:tgtEl>
                                        <p:attrNameLst>
                                          <p:attrName>ppt_x</p:attrName>
                                          <p:attrName>ppt_y</p:attrName>
                                        </p:attrNameLst>
                                      </p:cBhvr>
                                      <p:rCtr x="-125" y="0"/>
                                    </p:animMotion>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35" presetClass="path" presetSubtype="0" accel="50000" decel="50000" fill="hold" grpId="1" nodeType="withEffect">
                                  <p:stCondLst>
                                    <p:cond delay="0"/>
                                  </p:stCondLst>
                                  <p:childTnLst>
                                    <p:animMotion origin="layout" path="M 0.22136 4.81481E-6 L -0.02864 4.81481E-6 " pathEditMode="relative" rAng="0" ptsTypes="AA">
                                      <p:cBhvr>
                                        <p:cTn id="29" dur="2000" fill="hold"/>
                                        <p:tgtEl>
                                          <p:spTgt spid="11"/>
                                        </p:tgtEl>
                                        <p:attrNameLst>
                                          <p:attrName>ppt_x</p:attrName>
                                          <p:attrName>ppt_y</p:attrName>
                                        </p:attrNameLst>
                                      </p:cBhvr>
                                      <p:rCtr x="-125" y="0"/>
                                    </p:animMotion>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par>
                          <p:cTn id="34" fill="hold">
                            <p:stCondLst>
                              <p:cond delay="12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par>
                          <p:cTn id="38" fill="hold">
                            <p:stCondLst>
                              <p:cond delay="1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cTn>
                              </p:par>
                            </p:childTnLst>
                          </p:cTn>
                        </p:par>
                        <p:par>
                          <p:cTn id="42" fill="hold">
                            <p:stCondLst>
                              <p:cond delay="160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childTnLst>
                                </p:cTn>
                              </p:par>
                              <p:par>
                                <p:cTn id="46" presetID="63" presetClass="path" presetSubtype="0" accel="50000" decel="50000" fill="hold" grpId="1" nodeType="withEffect">
                                  <p:stCondLst>
                                    <p:cond delay="0"/>
                                  </p:stCondLst>
                                  <p:childTnLst>
                                    <p:animMotion origin="layout" path="M -0.30903 -0.04653 L -5.55556E-7 3.33333E-6 " pathEditMode="relative" rAng="0" ptsTypes="AA">
                                      <p:cBhvr>
                                        <p:cTn id="47" dur="2000" fill="hold"/>
                                        <p:tgtEl>
                                          <p:spTgt spid="6"/>
                                        </p:tgtEl>
                                        <p:attrNameLst>
                                          <p:attrName>ppt_x</p:attrName>
                                          <p:attrName>ppt_y</p:attrName>
                                        </p:attrNameLst>
                                      </p:cBhvr>
                                      <p:rCtr x="155" y="23"/>
                                    </p:animMotion>
                                  </p:childTnLst>
                                </p:cTn>
                              </p:par>
                            </p:childTnLst>
                          </p:cTn>
                        </p:par>
                        <p:par>
                          <p:cTn id="48" fill="hold">
                            <p:stCondLst>
                              <p:cond delay="180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childTnLst>
                                </p:cTn>
                              </p:par>
                              <p:par>
                                <p:cTn id="52" presetID="63" presetClass="path" presetSubtype="0" accel="50000" decel="50000" fill="hold" grpId="1" nodeType="withEffect">
                                  <p:stCondLst>
                                    <p:cond delay="0"/>
                                  </p:stCondLst>
                                  <p:childTnLst>
                                    <p:animMotion origin="layout" path="M -0.29132 -0.11551 L -2.22222E-6 1.85185E-6 " pathEditMode="relative" rAng="0" ptsTypes="AA">
                                      <p:cBhvr>
                                        <p:cTn id="53" dur="2000" fill="hold"/>
                                        <p:tgtEl>
                                          <p:spTgt spid="7"/>
                                        </p:tgtEl>
                                        <p:attrNameLst>
                                          <p:attrName>ppt_x</p:attrName>
                                          <p:attrName>ppt_y</p:attrName>
                                        </p:attrNameLst>
                                      </p:cBhvr>
                                      <p:rCtr x="146" y="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6" grpId="0"/>
      <p:bldP spid="6" grpId="1"/>
      <p:bldP spid="7" grpId="0"/>
      <p:bldP spid="7" grpId="1"/>
      <p:bldP spid="8" grpId="0"/>
      <p:bldP spid="9" grpId="0"/>
      <p:bldP spid="10" grpId="0"/>
      <p:bldP spid="11" grpId="0"/>
      <p:bldP spid="11"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4624"/>
            <a:ext cx="4410951" cy="923330"/>
          </a:xfrm>
          <a:prstGeom prst="rect">
            <a:avLst/>
          </a:prstGeom>
          <a:noFill/>
        </p:spPr>
        <p:txBody>
          <a:bodyPr wrap="none" rtlCol="0">
            <a:spAutoFit/>
          </a:bodyPr>
          <a:lstStyle/>
          <a:p>
            <a:r>
              <a:rPr lang="it-IT" sz="5400" b="1" dirty="0" smtClean="0">
                <a:solidFill>
                  <a:srgbClr val="FFFF00"/>
                </a:solidFill>
              </a:rPr>
              <a:t>VIA </a:t>
            </a:r>
            <a:r>
              <a:rPr lang="it-IT" sz="5400" b="1" dirty="0" err="1" smtClean="0">
                <a:solidFill>
                  <a:srgbClr val="FFFF00"/>
                </a:solidFill>
              </a:rPr>
              <a:t>DI</a:t>
            </a:r>
            <a:r>
              <a:rPr lang="it-IT" sz="5400" b="1" dirty="0" smtClean="0">
                <a:solidFill>
                  <a:srgbClr val="FFFF00"/>
                </a:solidFill>
              </a:rPr>
              <a:t> FUGA</a:t>
            </a:r>
            <a:endParaRPr lang="it-IT" sz="5400" b="1" dirty="0">
              <a:solidFill>
                <a:srgbClr val="FFFF00"/>
              </a:solidFill>
            </a:endParaRPr>
          </a:p>
        </p:txBody>
      </p:sp>
      <p:sp>
        <p:nvSpPr>
          <p:cNvPr id="6" name="CasellaDiTesto 5"/>
          <p:cNvSpPr txBox="1"/>
          <p:nvPr/>
        </p:nvSpPr>
        <p:spPr>
          <a:xfrm>
            <a:off x="0" y="2056686"/>
            <a:ext cx="2808312" cy="4801314"/>
          </a:xfrm>
          <a:prstGeom prst="rect">
            <a:avLst/>
          </a:prstGeom>
          <a:noFill/>
        </p:spPr>
        <p:txBody>
          <a:bodyPr wrap="square" rtlCol="0">
            <a:spAutoFit/>
          </a:bodyPr>
          <a:lstStyle/>
          <a:p>
            <a:r>
              <a:rPr lang="it-IT" sz="3600" b="1" dirty="0" smtClean="0">
                <a:solidFill>
                  <a:srgbClr val="FF0000"/>
                </a:solidFill>
              </a:rPr>
              <a:t>Il sangue che “refluisce”  “rientra”,</a:t>
            </a:r>
          </a:p>
          <a:p>
            <a:r>
              <a:rPr lang="it-IT" sz="3600" b="1" dirty="0" smtClean="0">
                <a:solidFill>
                  <a:srgbClr val="FF0000"/>
                </a:solidFill>
              </a:rPr>
              <a:t>ma senza passare dal punto di fuga</a:t>
            </a:r>
          </a:p>
          <a:p>
            <a:endParaRPr lang="it-IT" dirty="0"/>
          </a:p>
        </p:txBody>
      </p:sp>
      <p:grpSp>
        <p:nvGrpSpPr>
          <p:cNvPr id="7" name="Group 80"/>
          <p:cNvGrpSpPr>
            <a:grpSpLocks/>
          </p:cNvGrpSpPr>
          <p:nvPr/>
        </p:nvGrpSpPr>
        <p:grpSpPr bwMode="auto">
          <a:xfrm>
            <a:off x="5331520" y="1621929"/>
            <a:ext cx="1511300" cy="4540250"/>
            <a:chOff x="384" y="720"/>
            <a:chExt cx="672" cy="3216"/>
          </a:xfrm>
        </p:grpSpPr>
        <p:sp>
          <p:nvSpPr>
            <p:cNvPr id="8" name="Line 81"/>
            <p:cNvSpPr>
              <a:spLocks noChangeShapeType="1"/>
            </p:cNvSpPr>
            <p:nvPr/>
          </p:nvSpPr>
          <p:spPr bwMode="auto">
            <a:xfrm>
              <a:off x="576" y="720"/>
              <a:ext cx="0" cy="1680"/>
            </a:xfrm>
            <a:prstGeom prst="line">
              <a:avLst/>
            </a:prstGeom>
            <a:noFill/>
            <a:ln w="57150">
              <a:noFill/>
              <a:round/>
              <a:headEnd type="oval" w="med" len="med"/>
              <a:tailEnd type="oval" w="med" len="med"/>
            </a:ln>
            <a:effectLst/>
          </p:spPr>
          <p:txBody>
            <a:bodyPr wrap="none" anchor="ctr"/>
            <a:lstStyle/>
            <a:p>
              <a:endParaRPr lang="it-IT"/>
            </a:p>
          </p:txBody>
        </p:sp>
        <p:sp>
          <p:nvSpPr>
            <p:cNvPr id="9" name="Line 82"/>
            <p:cNvSpPr>
              <a:spLocks noChangeShapeType="1"/>
            </p:cNvSpPr>
            <p:nvPr/>
          </p:nvSpPr>
          <p:spPr bwMode="auto">
            <a:xfrm>
              <a:off x="576" y="2400"/>
              <a:ext cx="0" cy="1392"/>
            </a:xfrm>
            <a:prstGeom prst="line">
              <a:avLst/>
            </a:prstGeom>
            <a:noFill/>
            <a:ln w="57150">
              <a:noFill/>
              <a:round/>
              <a:headEnd type="oval" w="med" len="med"/>
              <a:tailEnd type="oval" w="med" len="med"/>
            </a:ln>
            <a:effectLst/>
          </p:spPr>
          <p:txBody>
            <a:bodyPr wrap="none" anchor="ctr"/>
            <a:lstStyle/>
            <a:p>
              <a:endParaRPr lang="it-IT"/>
            </a:p>
          </p:txBody>
        </p:sp>
        <p:sp>
          <p:nvSpPr>
            <p:cNvPr id="10" name="Line 83"/>
            <p:cNvSpPr>
              <a:spLocks noChangeShapeType="1"/>
            </p:cNvSpPr>
            <p:nvPr/>
          </p:nvSpPr>
          <p:spPr bwMode="auto">
            <a:xfrm>
              <a:off x="384" y="3936"/>
              <a:ext cx="96" cy="0"/>
            </a:xfrm>
            <a:prstGeom prst="line">
              <a:avLst/>
            </a:prstGeom>
            <a:noFill/>
            <a:ln w="57150">
              <a:noFill/>
              <a:round/>
              <a:headEnd type="oval" w="med" len="med"/>
              <a:tailEnd type="oval" w="med" len="med"/>
            </a:ln>
            <a:effectLst/>
          </p:spPr>
          <p:txBody>
            <a:bodyPr wrap="none" anchor="ctr"/>
            <a:lstStyle/>
            <a:p>
              <a:endParaRPr lang="it-IT"/>
            </a:p>
          </p:txBody>
        </p:sp>
        <p:sp>
          <p:nvSpPr>
            <p:cNvPr id="11" name="Line 84"/>
            <p:cNvSpPr>
              <a:spLocks noChangeShapeType="1"/>
            </p:cNvSpPr>
            <p:nvPr/>
          </p:nvSpPr>
          <p:spPr bwMode="auto">
            <a:xfrm flipV="1">
              <a:off x="480" y="3792"/>
              <a:ext cx="96" cy="144"/>
            </a:xfrm>
            <a:prstGeom prst="line">
              <a:avLst/>
            </a:prstGeom>
            <a:noFill/>
            <a:ln w="57150">
              <a:noFill/>
              <a:round/>
              <a:headEnd type="oval" w="med" len="med"/>
              <a:tailEnd type="oval" w="med" len="med"/>
            </a:ln>
            <a:effectLst/>
          </p:spPr>
          <p:txBody>
            <a:bodyPr wrap="none" anchor="ctr"/>
            <a:lstStyle/>
            <a:p>
              <a:endParaRPr lang="it-IT"/>
            </a:p>
          </p:txBody>
        </p:sp>
        <p:sp>
          <p:nvSpPr>
            <p:cNvPr id="12" name="Line 85"/>
            <p:cNvSpPr>
              <a:spLocks noChangeShapeType="1"/>
            </p:cNvSpPr>
            <p:nvPr/>
          </p:nvSpPr>
          <p:spPr bwMode="auto">
            <a:xfrm>
              <a:off x="576" y="3792"/>
              <a:ext cx="336" cy="144"/>
            </a:xfrm>
            <a:prstGeom prst="line">
              <a:avLst/>
            </a:prstGeom>
            <a:noFill/>
            <a:ln w="57150">
              <a:noFill/>
              <a:round/>
              <a:headEnd type="oval" w="med" len="med"/>
              <a:tailEnd type="oval" w="med" len="med"/>
            </a:ln>
            <a:effectLst/>
          </p:spPr>
          <p:txBody>
            <a:bodyPr wrap="none" anchor="ctr"/>
            <a:lstStyle/>
            <a:p>
              <a:endParaRPr lang="it-IT"/>
            </a:p>
          </p:txBody>
        </p:sp>
        <p:sp>
          <p:nvSpPr>
            <p:cNvPr id="13" name="Line 86"/>
            <p:cNvSpPr>
              <a:spLocks noChangeShapeType="1"/>
            </p:cNvSpPr>
            <p:nvPr/>
          </p:nvSpPr>
          <p:spPr bwMode="auto">
            <a:xfrm>
              <a:off x="912" y="3936"/>
              <a:ext cx="144" cy="0"/>
            </a:xfrm>
            <a:prstGeom prst="line">
              <a:avLst/>
            </a:prstGeom>
            <a:noFill/>
            <a:ln w="57150">
              <a:noFill/>
              <a:round/>
              <a:headEnd type="oval" w="med" len="med"/>
              <a:tailEnd type="oval" w="med" len="med"/>
            </a:ln>
            <a:effectLst/>
          </p:spPr>
          <p:txBody>
            <a:bodyPr wrap="none" anchor="ctr"/>
            <a:lstStyle/>
            <a:p>
              <a:endParaRPr lang="it-IT"/>
            </a:p>
          </p:txBody>
        </p:sp>
      </p:grpSp>
      <p:sp>
        <p:nvSpPr>
          <p:cNvPr id="14" name="Freeform 87"/>
          <p:cNvSpPr>
            <a:spLocks/>
          </p:cNvSpPr>
          <p:nvPr/>
        </p:nvSpPr>
        <p:spPr bwMode="auto">
          <a:xfrm>
            <a:off x="4464745" y="620216"/>
            <a:ext cx="2622550" cy="5514975"/>
          </a:xfrm>
          <a:custGeom>
            <a:avLst/>
            <a:gdLst/>
            <a:ahLst/>
            <a:cxnLst>
              <a:cxn ang="0">
                <a:pos x="31" y="49"/>
              </a:cxn>
              <a:cxn ang="0">
                <a:pos x="31" y="507"/>
              </a:cxn>
              <a:cxn ang="0">
                <a:pos x="223" y="781"/>
              </a:cxn>
              <a:cxn ang="0">
                <a:pos x="597" y="1021"/>
              </a:cxn>
              <a:cxn ang="0">
                <a:pos x="671" y="2272"/>
              </a:cxn>
              <a:cxn ang="0">
                <a:pos x="597" y="2869"/>
              </a:cxn>
              <a:cxn ang="0">
                <a:pos x="706" y="3611"/>
              </a:cxn>
              <a:cxn ang="0">
                <a:pos x="582" y="3829"/>
              </a:cxn>
              <a:cxn ang="0">
                <a:pos x="597" y="3940"/>
              </a:cxn>
              <a:cxn ang="0">
                <a:pos x="907" y="3940"/>
              </a:cxn>
              <a:cxn ang="0">
                <a:pos x="983" y="3891"/>
              </a:cxn>
              <a:cxn ang="0">
                <a:pos x="1284" y="3907"/>
              </a:cxn>
              <a:cxn ang="0">
                <a:pos x="1755" y="3940"/>
              </a:cxn>
              <a:cxn ang="0">
                <a:pos x="1833" y="3842"/>
              </a:cxn>
              <a:cxn ang="0">
                <a:pos x="1526" y="3795"/>
              </a:cxn>
              <a:cxn ang="0">
                <a:pos x="1139" y="3551"/>
              </a:cxn>
              <a:cxn ang="0">
                <a:pos x="1292" y="2480"/>
              </a:cxn>
              <a:cxn ang="0">
                <a:pos x="1517" y="2179"/>
              </a:cxn>
              <a:cxn ang="0">
                <a:pos x="1586" y="1893"/>
              </a:cxn>
              <a:cxn ang="0">
                <a:pos x="1679" y="1021"/>
              </a:cxn>
              <a:cxn ang="0">
                <a:pos x="1514" y="0"/>
              </a:cxn>
            </a:cxnLst>
            <a:rect l="0" t="0" r="r" b="b"/>
            <a:pathLst>
              <a:path w="1872" h="3958">
                <a:moveTo>
                  <a:pt x="31" y="49"/>
                </a:moveTo>
                <a:cubicBezTo>
                  <a:pt x="31" y="125"/>
                  <a:pt x="0" y="384"/>
                  <a:pt x="31" y="507"/>
                </a:cubicBezTo>
                <a:cubicBezTo>
                  <a:pt x="63" y="629"/>
                  <a:pt x="129" y="696"/>
                  <a:pt x="223" y="781"/>
                </a:cubicBezTo>
                <a:cubicBezTo>
                  <a:pt x="318" y="866"/>
                  <a:pt x="522" y="773"/>
                  <a:pt x="597" y="1021"/>
                </a:cubicBezTo>
                <a:cubicBezTo>
                  <a:pt x="672" y="1269"/>
                  <a:pt x="671" y="1964"/>
                  <a:pt x="671" y="2272"/>
                </a:cubicBezTo>
                <a:cubicBezTo>
                  <a:pt x="671" y="2580"/>
                  <a:pt x="591" y="2646"/>
                  <a:pt x="597" y="2869"/>
                </a:cubicBezTo>
                <a:cubicBezTo>
                  <a:pt x="603" y="3092"/>
                  <a:pt x="707" y="3451"/>
                  <a:pt x="706" y="3611"/>
                </a:cubicBezTo>
                <a:cubicBezTo>
                  <a:pt x="703" y="3772"/>
                  <a:pt x="600" y="3775"/>
                  <a:pt x="582" y="3829"/>
                </a:cubicBezTo>
                <a:cubicBezTo>
                  <a:pt x="565" y="3884"/>
                  <a:pt x="544" y="3922"/>
                  <a:pt x="597" y="3940"/>
                </a:cubicBezTo>
                <a:cubicBezTo>
                  <a:pt x="652" y="3958"/>
                  <a:pt x="842" y="3948"/>
                  <a:pt x="907" y="3940"/>
                </a:cubicBezTo>
                <a:cubicBezTo>
                  <a:pt x="970" y="3932"/>
                  <a:pt x="922" y="3896"/>
                  <a:pt x="983" y="3891"/>
                </a:cubicBezTo>
                <a:cubicBezTo>
                  <a:pt x="1046" y="3887"/>
                  <a:pt x="1156" y="3899"/>
                  <a:pt x="1284" y="3907"/>
                </a:cubicBezTo>
                <a:cubicBezTo>
                  <a:pt x="1415" y="3916"/>
                  <a:pt x="1665" y="3951"/>
                  <a:pt x="1755" y="3940"/>
                </a:cubicBezTo>
                <a:cubicBezTo>
                  <a:pt x="1848" y="3929"/>
                  <a:pt x="1872" y="3866"/>
                  <a:pt x="1833" y="3842"/>
                </a:cubicBezTo>
                <a:cubicBezTo>
                  <a:pt x="1796" y="3817"/>
                  <a:pt x="1640" y="3842"/>
                  <a:pt x="1526" y="3795"/>
                </a:cubicBezTo>
                <a:cubicBezTo>
                  <a:pt x="1409" y="3746"/>
                  <a:pt x="1177" y="3770"/>
                  <a:pt x="1139" y="3551"/>
                </a:cubicBezTo>
                <a:cubicBezTo>
                  <a:pt x="1100" y="3332"/>
                  <a:pt x="1229" y="2709"/>
                  <a:pt x="1292" y="2480"/>
                </a:cubicBezTo>
                <a:cubicBezTo>
                  <a:pt x="1356" y="2252"/>
                  <a:pt x="1470" y="2276"/>
                  <a:pt x="1517" y="2179"/>
                </a:cubicBezTo>
                <a:cubicBezTo>
                  <a:pt x="1565" y="2080"/>
                  <a:pt x="1560" y="2086"/>
                  <a:pt x="1586" y="1893"/>
                </a:cubicBezTo>
                <a:cubicBezTo>
                  <a:pt x="1616" y="1699"/>
                  <a:pt x="1691" y="1336"/>
                  <a:pt x="1679" y="1021"/>
                </a:cubicBezTo>
                <a:cubicBezTo>
                  <a:pt x="1667" y="705"/>
                  <a:pt x="1548" y="212"/>
                  <a:pt x="1514" y="0"/>
                </a:cubicBezTo>
              </a:path>
            </a:pathLst>
          </a:custGeom>
          <a:solidFill>
            <a:srgbClr val="FFCC66"/>
          </a:solidFill>
          <a:ln w="9525">
            <a:solidFill>
              <a:schemeClr val="tx1"/>
            </a:solidFill>
            <a:round/>
            <a:headEnd/>
            <a:tailEnd/>
          </a:ln>
          <a:effectLst/>
        </p:spPr>
        <p:txBody>
          <a:bodyPr wrap="none" anchor="ctr"/>
          <a:lstStyle/>
          <a:p>
            <a:endParaRPr lang="it-IT"/>
          </a:p>
        </p:txBody>
      </p:sp>
      <p:grpSp>
        <p:nvGrpSpPr>
          <p:cNvPr id="15" name="Group 88"/>
          <p:cNvGrpSpPr>
            <a:grpSpLocks/>
          </p:cNvGrpSpPr>
          <p:nvPr/>
        </p:nvGrpSpPr>
        <p:grpSpPr bwMode="auto">
          <a:xfrm>
            <a:off x="4974333" y="1439366"/>
            <a:ext cx="1511300" cy="4538663"/>
            <a:chOff x="384" y="720"/>
            <a:chExt cx="672" cy="3216"/>
          </a:xfrm>
        </p:grpSpPr>
        <p:sp>
          <p:nvSpPr>
            <p:cNvPr id="16" name="Line 89"/>
            <p:cNvSpPr>
              <a:spLocks noChangeShapeType="1"/>
            </p:cNvSpPr>
            <p:nvPr/>
          </p:nvSpPr>
          <p:spPr bwMode="auto">
            <a:xfrm>
              <a:off x="576" y="720"/>
              <a:ext cx="0" cy="1680"/>
            </a:xfrm>
            <a:prstGeom prst="line">
              <a:avLst/>
            </a:prstGeom>
            <a:noFill/>
            <a:ln w="57150">
              <a:noFill/>
              <a:round/>
              <a:headEnd type="oval" w="med" len="med"/>
              <a:tailEnd type="oval" w="med" len="med"/>
            </a:ln>
            <a:effectLst/>
          </p:spPr>
          <p:txBody>
            <a:bodyPr wrap="none" anchor="ctr"/>
            <a:lstStyle/>
            <a:p>
              <a:endParaRPr lang="it-IT"/>
            </a:p>
          </p:txBody>
        </p:sp>
        <p:sp>
          <p:nvSpPr>
            <p:cNvPr id="17" name="Line 90"/>
            <p:cNvSpPr>
              <a:spLocks noChangeShapeType="1"/>
            </p:cNvSpPr>
            <p:nvPr/>
          </p:nvSpPr>
          <p:spPr bwMode="auto">
            <a:xfrm>
              <a:off x="576" y="2400"/>
              <a:ext cx="0" cy="1392"/>
            </a:xfrm>
            <a:prstGeom prst="line">
              <a:avLst/>
            </a:prstGeom>
            <a:noFill/>
            <a:ln w="57150">
              <a:noFill/>
              <a:round/>
              <a:headEnd type="oval" w="med" len="med"/>
              <a:tailEnd type="oval" w="med" len="med"/>
            </a:ln>
            <a:effectLst/>
          </p:spPr>
          <p:txBody>
            <a:bodyPr wrap="none" anchor="ctr"/>
            <a:lstStyle/>
            <a:p>
              <a:endParaRPr lang="it-IT"/>
            </a:p>
          </p:txBody>
        </p:sp>
        <p:sp>
          <p:nvSpPr>
            <p:cNvPr id="18" name="Line 91"/>
            <p:cNvSpPr>
              <a:spLocks noChangeShapeType="1"/>
            </p:cNvSpPr>
            <p:nvPr/>
          </p:nvSpPr>
          <p:spPr bwMode="auto">
            <a:xfrm>
              <a:off x="384" y="3936"/>
              <a:ext cx="96" cy="0"/>
            </a:xfrm>
            <a:prstGeom prst="line">
              <a:avLst/>
            </a:prstGeom>
            <a:noFill/>
            <a:ln w="57150">
              <a:noFill/>
              <a:round/>
              <a:headEnd type="oval" w="med" len="med"/>
              <a:tailEnd type="oval" w="med" len="med"/>
            </a:ln>
            <a:effectLst/>
          </p:spPr>
          <p:txBody>
            <a:bodyPr wrap="none" anchor="ctr"/>
            <a:lstStyle/>
            <a:p>
              <a:endParaRPr lang="it-IT"/>
            </a:p>
          </p:txBody>
        </p:sp>
        <p:sp>
          <p:nvSpPr>
            <p:cNvPr id="19" name="Line 92"/>
            <p:cNvSpPr>
              <a:spLocks noChangeShapeType="1"/>
            </p:cNvSpPr>
            <p:nvPr/>
          </p:nvSpPr>
          <p:spPr bwMode="auto">
            <a:xfrm flipV="1">
              <a:off x="480" y="3792"/>
              <a:ext cx="96" cy="144"/>
            </a:xfrm>
            <a:prstGeom prst="line">
              <a:avLst/>
            </a:prstGeom>
            <a:noFill/>
            <a:ln w="57150">
              <a:noFill/>
              <a:round/>
              <a:headEnd type="oval" w="med" len="med"/>
              <a:tailEnd type="oval" w="med" len="med"/>
            </a:ln>
            <a:effectLst/>
          </p:spPr>
          <p:txBody>
            <a:bodyPr wrap="none" anchor="ctr"/>
            <a:lstStyle/>
            <a:p>
              <a:endParaRPr lang="it-IT"/>
            </a:p>
          </p:txBody>
        </p:sp>
        <p:sp>
          <p:nvSpPr>
            <p:cNvPr id="20" name="Line 93"/>
            <p:cNvSpPr>
              <a:spLocks noChangeShapeType="1"/>
            </p:cNvSpPr>
            <p:nvPr/>
          </p:nvSpPr>
          <p:spPr bwMode="auto">
            <a:xfrm>
              <a:off x="576" y="3792"/>
              <a:ext cx="336" cy="144"/>
            </a:xfrm>
            <a:prstGeom prst="line">
              <a:avLst/>
            </a:prstGeom>
            <a:noFill/>
            <a:ln w="57150">
              <a:noFill/>
              <a:round/>
              <a:headEnd type="oval" w="med" len="med"/>
              <a:tailEnd type="oval" w="med" len="med"/>
            </a:ln>
            <a:effectLst/>
          </p:spPr>
          <p:txBody>
            <a:bodyPr wrap="none" anchor="ctr"/>
            <a:lstStyle/>
            <a:p>
              <a:endParaRPr lang="it-IT"/>
            </a:p>
          </p:txBody>
        </p:sp>
        <p:sp>
          <p:nvSpPr>
            <p:cNvPr id="21" name="Line 94"/>
            <p:cNvSpPr>
              <a:spLocks noChangeShapeType="1"/>
            </p:cNvSpPr>
            <p:nvPr/>
          </p:nvSpPr>
          <p:spPr bwMode="auto">
            <a:xfrm>
              <a:off x="912" y="3936"/>
              <a:ext cx="144" cy="0"/>
            </a:xfrm>
            <a:prstGeom prst="line">
              <a:avLst/>
            </a:prstGeom>
            <a:noFill/>
            <a:ln w="57150">
              <a:noFill/>
              <a:round/>
              <a:headEnd type="oval" w="med" len="med"/>
              <a:tailEnd type="oval" w="med" len="med"/>
            </a:ln>
            <a:effectLst/>
          </p:spPr>
          <p:txBody>
            <a:bodyPr wrap="none" anchor="ctr"/>
            <a:lstStyle/>
            <a:p>
              <a:endParaRPr lang="it-IT"/>
            </a:p>
          </p:txBody>
        </p:sp>
      </p:grpSp>
      <p:sp>
        <p:nvSpPr>
          <p:cNvPr id="22" name="Freeform 95"/>
          <p:cNvSpPr>
            <a:spLocks/>
          </p:cNvSpPr>
          <p:nvPr/>
        </p:nvSpPr>
        <p:spPr bwMode="auto">
          <a:xfrm>
            <a:off x="5801420" y="1564779"/>
            <a:ext cx="582613" cy="3554412"/>
          </a:xfrm>
          <a:custGeom>
            <a:avLst/>
            <a:gdLst/>
            <a:ahLst/>
            <a:cxnLst>
              <a:cxn ang="0">
                <a:pos x="51" y="0"/>
              </a:cxn>
              <a:cxn ang="0">
                <a:pos x="316" y="98"/>
              </a:cxn>
              <a:cxn ang="0">
                <a:pos x="351" y="503"/>
              </a:cxn>
              <a:cxn ang="0">
                <a:pos x="278" y="1323"/>
              </a:cxn>
              <a:cxn ang="0">
                <a:pos x="256" y="1479"/>
              </a:cxn>
              <a:cxn ang="0">
                <a:pos x="142" y="2060"/>
              </a:cxn>
              <a:cxn ang="0">
                <a:pos x="0" y="2239"/>
              </a:cxn>
            </a:cxnLst>
            <a:rect l="0" t="0" r="r" b="b"/>
            <a:pathLst>
              <a:path w="367" h="2239">
                <a:moveTo>
                  <a:pt x="51" y="0"/>
                </a:moveTo>
                <a:cubicBezTo>
                  <a:pt x="95" y="17"/>
                  <a:pt x="266" y="14"/>
                  <a:pt x="316" y="98"/>
                </a:cubicBezTo>
                <a:cubicBezTo>
                  <a:pt x="367" y="183"/>
                  <a:pt x="357" y="299"/>
                  <a:pt x="351" y="503"/>
                </a:cubicBezTo>
                <a:cubicBezTo>
                  <a:pt x="345" y="707"/>
                  <a:pt x="294" y="1160"/>
                  <a:pt x="278" y="1323"/>
                </a:cubicBezTo>
                <a:cubicBezTo>
                  <a:pt x="262" y="1486"/>
                  <a:pt x="279" y="1356"/>
                  <a:pt x="256" y="1479"/>
                </a:cubicBezTo>
                <a:cubicBezTo>
                  <a:pt x="233" y="1602"/>
                  <a:pt x="185" y="1933"/>
                  <a:pt x="142" y="2060"/>
                </a:cubicBezTo>
                <a:cubicBezTo>
                  <a:pt x="99" y="2187"/>
                  <a:pt x="30" y="2202"/>
                  <a:pt x="0" y="2239"/>
                </a:cubicBezTo>
              </a:path>
            </a:pathLst>
          </a:custGeom>
          <a:noFill/>
          <a:ln w="76200" cmpd="sng">
            <a:solidFill>
              <a:schemeClr val="accent2"/>
            </a:solidFill>
            <a:round/>
            <a:headEnd/>
            <a:tailEnd/>
          </a:ln>
          <a:effectLst/>
        </p:spPr>
        <p:txBody>
          <a:bodyPr/>
          <a:lstStyle/>
          <a:p>
            <a:endParaRPr lang="it-IT"/>
          </a:p>
        </p:txBody>
      </p:sp>
      <p:sp>
        <p:nvSpPr>
          <p:cNvPr id="23" name="AutoShape 96"/>
          <p:cNvSpPr>
            <a:spLocks noChangeArrowheads="1"/>
          </p:cNvSpPr>
          <p:nvPr/>
        </p:nvSpPr>
        <p:spPr bwMode="auto">
          <a:xfrm flipH="1">
            <a:off x="5737920" y="812304"/>
            <a:ext cx="171450" cy="4681537"/>
          </a:xfrm>
          <a:prstGeom prst="can">
            <a:avLst>
              <a:gd name="adj" fmla="val 199861"/>
            </a:avLst>
          </a:prstGeom>
          <a:solidFill>
            <a:schemeClr val="accent2"/>
          </a:solidFill>
          <a:ln w="9525">
            <a:solidFill>
              <a:schemeClr val="bg1"/>
            </a:solidFill>
            <a:round/>
            <a:headEnd/>
            <a:tailEnd/>
          </a:ln>
          <a:effectLst/>
        </p:spPr>
        <p:txBody>
          <a:bodyPr wrap="none" anchor="ctr"/>
          <a:lstStyle/>
          <a:p>
            <a:endParaRPr lang="it-IT"/>
          </a:p>
        </p:txBody>
      </p:sp>
      <p:sp>
        <p:nvSpPr>
          <p:cNvPr id="24" name="AutoShape 97"/>
          <p:cNvSpPr>
            <a:spLocks noChangeArrowheads="1"/>
          </p:cNvSpPr>
          <p:nvPr/>
        </p:nvSpPr>
        <p:spPr bwMode="auto">
          <a:xfrm rot="16200000" flipV="1">
            <a:off x="3686870" y="2433141"/>
            <a:ext cx="4267200" cy="336550"/>
          </a:xfrm>
          <a:prstGeom prst="notchedRightArrow">
            <a:avLst>
              <a:gd name="adj1" fmla="val 50000"/>
              <a:gd name="adj2" fmla="val 316981"/>
            </a:avLst>
          </a:prstGeom>
          <a:solidFill>
            <a:schemeClr val="accent2"/>
          </a:solidFill>
          <a:ln w="38100" cmpd="dbl">
            <a:solidFill>
              <a:srgbClr val="FF3300"/>
            </a:solidFill>
            <a:miter lim="800000"/>
            <a:headEnd/>
            <a:tailEnd/>
          </a:ln>
          <a:effectLst/>
        </p:spPr>
        <p:txBody>
          <a:bodyPr wrap="none" anchor="ctr"/>
          <a:lstStyle/>
          <a:p>
            <a:endParaRPr lang="it-IT"/>
          </a:p>
        </p:txBody>
      </p:sp>
      <p:sp>
        <p:nvSpPr>
          <p:cNvPr id="25" name="AutoShape 98"/>
          <p:cNvSpPr>
            <a:spLocks noChangeArrowheads="1"/>
          </p:cNvSpPr>
          <p:nvPr/>
        </p:nvSpPr>
        <p:spPr bwMode="auto">
          <a:xfrm flipH="1">
            <a:off x="5912545" y="1458416"/>
            <a:ext cx="468313" cy="201613"/>
          </a:xfrm>
          <a:prstGeom prst="notchedRightArrow">
            <a:avLst>
              <a:gd name="adj1" fmla="val 50000"/>
              <a:gd name="adj2" fmla="val 58071"/>
            </a:avLst>
          </a:prstGeom>
          <a:solidFill>
            <a:schemeClr val="accent2"/>
          </a:solidFill>
          <a:ln w="9525">
            <a:solidFill>
              <a:schemeClr val="bg1"/>
            </a:solidFill>
            <a:miter lim="800000"/>
            <a:headEnd/>
            <a:tailEnd/>
          </a:ln>
          <a:effectLst/>
        </p:spPr>
        <p:txBody>
          <a:bodyPr wrap="none" anchor="ctr"/>
          <a:lstStyle/>
          <a:p>
            <a:endParaRPr lang="it-IT"/>
          </a:p>
        </p:txBody>
      </p:sp>
      <p:sp>
        <p:nvSpPr>
          <p:cNvPr id="26" name="AutoShape 99"/>
          <p:cNvSpPr>
            <a:spLocks noChangeArrowheads="1"/>
          </p:cNvSpPr>
          <p:nvPr/>
        </p:nvSpPr>
        <p:spPr bwMode="auto">
          <a:xfrm rot="5400000">
            <a:off x="6034782" y="3115767"/>
            <a:ext cx="468313" cy="201612"/>
          </a:xfrm>
          <a:prstGeom prst="notchedRightArrow">
            <a:avLst>
              <a:gd name="adj1" fmla="val 50000"/>
              <a:gd name="adj2" fmla="val 58071"/>
            </a:avLst>
          </a:prstGeom>
          <a:solidFill>
            <a:srgbClr val="FF3300"/>
          </a:solidFill>
          <a:ln w="9525">
            <a:solidFill>
              <a:schemeClr val="bg1"/>
            </a:solidFill>
            <a:miter lim="800000"/>
            <a:headEnd/>
            <a:tailEnd/>
          </a:ln>
          <a:effectLst/>
        </p:spPr>
        <p:txBody>
          <a:bodyPr wrap="none" anchor="ctr"/>
          <a:lstStyle/>
          <a:p>
            <a:endParaRPr lang="it-IT"/>
          </a:p>
        </p:txBody>
      </p:sp>
      <p:sp>
        <p:nvSpPr>
          <p:cNvPr id="27" name="Freeform 101"/>
          <p:cNvSpPr>
            <a:spLocks/>
          </p:cNvSpPr>
          <p:nvPr/>
        </p:nvSpPr>
        <p:spPr bwMode="auto">
          <a:xfrm>
            <a:off x="6325295" y="1991816"/>
            <a:ext cx="219075" cy="1257300"/>
          </a:xfrm>
          <a:custGeom>
            <a:avLst/>
            <a:gdLst/>
            <a:ahLst/>
            <a:cxnLst>
              <a:cxn ang="0">
                <a:pos x="0" y="0"/>
              </a:cxn>
              <a:cxn ang="0">
                <a:pos x="96" y="96"/>
              </a:cxn>
              <a:cxn ang="0">
                <a:pos x="120" y="380"/>
              </a:cxn>
              <a:cxn ang="0">
                <a:pos x="138" y="792"/>
              </a:cxn>
            </a:cxnLst>
            <a:rect l="0" t="0" r="r" b="b"/>
            <a:pathLst>
              <a:path w="138" h="792">
                <a:moveTo>
                  <a:pt x="0" y="0"/>
                </a:moveTo>
                <a:cubicBezTo>
                  <a:pt x="40" y="16"/>
                  <a:pt x="76" y="33"/>
                  <a:pt x="96" y="96"/>
                </a:cubicBezTo>
                <a:cubicBezTo>
                  <a:pt x="116" y="159"/>
                  <a:pt x="113" y="264"/>
                  <a:pt x="120" y="380"/>
                </a:cubicBezTo>
                <a:cubicBezTo>
                  <a:pt x="127" y="496"/>
                  <a:pt x="134" y="706"/>
                  <a:pt x="138" y="792"/>
                </a:cubicBezTo>
              </a:path>
            </a:pathLst>
          </a:custGeom>
          <a:noFill/>
          <a:ln w="57150" cmpd="sng">
            <a:solidFill>
              <a:schemeClr val="accent2"/>
            </a:solidFill>
            <a:round/>
            <a:headEnd/>
            <a:tailEnd/>
          </a:ln>
          <a:effectLst/>
        </p:spPr>
        <p:txBody>
          <a:bodyPr/>
          <a:lstStyle/>
          <a:p>
            <a:endParaRPr lang="it-IT"/>
          </a:p>
        </p:txBody>
      </p:sp>
      <p:sp>
        <p:nvSpPr>
          <p:cNvPr id="28" name="AutoShape 102"/>
          <p:cNvSpPr>
            <a:spLocks noChangeArrowheads="1"/>
          </p:cNvSpPr>
          <p:nvPr/>
        </p:nvSpPr>
        <p:spPr bwMode="auto">
          <a:xfrm rot="16200000" flipV="1">
            <a:off x="6268145" y="2734766"/>
            <a:ext cx="468313" cy="201613"/>
          </a:xfrm>
          <a:prstGeom prst="notchedRightArrow">
            <a:avLst>
              <a:gd name="adj1" fmla="val 50000"/>
              <a:gd name="adj2" fmla="val 58071"/>
            </a:avLst>
          </a:prstGeom>
          <a:solidFill>
            <a:schemeClr val="accent2"/>
          </a:solidFill>
          <a:ln w="38100" cmpd="dbl">
            <a:solidFill>
              <a:schemeClr val="bg1"/>
            </a:solidFill>
            <a:miter lim="800000"/>
            <a:headEnd/>
            <a:tailEnd/>
          </a:ln>
          <a:effectLst/>
        </p:spPr>
        <p:txBody>
          <a:bodyPr wrap="none" anchor="ctr"/>
          <a:lstStyle/>
          <a:p>
            <a:endParaRPr lang="it-IT"/>
          </a:p>
        </p:txBody>
      </p:sp>
      <p:sp>
        <p:nvSpPr>
          <p:cNvPr id="29" name="AutoShape 105"/>
          <p:cNvSpPr>
            <a:spLocks noChangeArrowheads="1"/>
          </p:cNvSpPr>
          <p:nvPr/>
        </p:nvSpPr>
        <p:spPr bwMode="auto">
          <a:xfrm flipH="1">
            <a:off x="6249095" y="1991816"/>
            <a:ext cx="304800" cy="457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bg1"/>
            </a:solidFill>
            <a:miter lim="800000"/>
            <a:headEnd/>
            <a:tailEnd/>
          </a:ln>
          <a:effectLst/>
        </p:spPr>
        <p:txBody>
          <a:bodyPr wrap="none" anchor="ctr"/>
          <a:lstStyle/>
          <a:p>
            <a:endParaRPr lang="it-IT"/>
          </a:p>
        </p:txBody>
      </p:sp>
      <p:sp>
        <p:nvSpPr>
          <p:cNvPr id="30" name="AutoShape 106"/>
          <p:cNvSpPr>
            <a:spLocks noChangeArrowheads="1"/>
          </p:cNvSpPr>
          <p:nvPr/>
        </p:nvSpPr>
        <p:spPr bwMode="auto">
          <a:xfrm flipH="1" flipV="1">
            <a:off x="5715695" y="4582616"/>
            <a:ext cx="381000" cy="457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bg1"/>
            </a:solidFill>
            <a:miter lim="800000"/>
            <a:headEnd/>
            <a:tailEnd/>
          </a:ln>
          <a:effectLst/>
        </p:spPr>
        <p:txBody>
          <a:bodyPr wrap="none" anchor="ctr"/>
          <a:lstStyle/>
          <a:p>
            <a:endParaRPr lang="it-IT"/>
          </a:p>
        </p:txBody>
      </p:sp>
      <p:sp>
        <p:nvSpPr>
          <p:cNvPr id="31" name="Text Box 107"/>
          <p:cNvSpPr txBox="1">
            <a:spLocks noChangeArrowheads="1"/>
          </p:cNvSpPr>
          <p:nvPr/>
        </p:nvSpPr>
        <p:spPr bwMode="auto">
          <a:xfrm>
            <a:off x="3963095" y="5976664"/>
            <a:ext cx="5105400" cy="523220"/>
          </a:xfrm>
          <a:prstGeom prst="rect">
            <a:avLst/>
          </a:prstGeom>
          <a:noFill/>
          <a:ln w="9525">
            <a:noFill/>
            <a:miter lim="800000"/>
            <a:headEnd/>
            <a:tailEnd/>
          </a:ln>
          <a:effectLst/>
        </p:spPr>
        <p:txBody>
          <a:bodyPr>
            <a:spAutoFit/>
          </a:bodyPr>
          <a:lstStyle/>
          <a:p>
            <a:pPr algn="ctr" eaLnBrk="0" hangingPunct="0">
              <a:spcBef>
                <a:spcPct val="50000"/>
              </a:spcBef>
            </a:pPr>
            <a:r>
              <a:rPr lang="fr-FR" sz="2800" b="1" dirty="0">
                <a:solidFill>
                  <a:srgbClr val="FF0000"/>
                </a:solidFill>
              </a:rPr>
              <a:t>Shunt </a:t>
            </a:r>
            <a:r>
              <a:rPr lang="fr-FR" sz="2800" b="1" dirty="0" smtClean="0">
                <a:solidFill>
                  <a:srgbClr val="FF0000"/>
                </a:solidFill>
              </a:rPr>
              <a:t> aperto </a:t>
            </a:r>
            <a:r>
              <a:rPr lang="fr-FR" sz="2800" b="1" dirty="0">
                <a:solidFill>
                  <a:srgbClr val="FF0000"/>
                </a:solidFill>
              </a:rPr>
              <a:t>(</a:t>
            </a:r>
            <a:r>
              <a:rPr lang="fr-FR" sz="2800" b="1" dirty="0" err="1">
                <a:solidFill>
                  <a:srgbClr val="FF0000"/>
                </a:solidFill>
              </a:rPr>
              <a:t>Sovraccarico</a:t>
            </a:r>
            <a:r>
              <a:rPr lang="fr-FR" sz="2800" b="1" dirty="0">
                <a:solidFill>
                  <a:srgbClr val="FF0000"/>
                </a:solidFill>
              </a:rPr>
              <a:t>)</a:t>
            </a:r>
          </a:p>
        </p:txBody>
      </p:sp>
      <p:sp>
        <p:nvSpPr>
          <p:cNvPr id="32" name="Text Box 108"/>
          <p:cNvSpPr txBox="1">
            <a:spLocks noChangeArrowheads="1"/>
          </p:cNvSpPr>
          <p:nvPr/>
        </p:nvSpPr>
        <p:spPr bwMode="auto">
          <a:xfrm>
            <a:off x="2972495" y="1458416"/>
            <a:ext cx="1668016" cy="369332"/>
          </a:xfrm>
          <a:prstGeom prst="rect">
            <a:avLst/>
          </a:prstGeom>
          <a:noFill/>
          <a:ln w="9525">
            <a:noFill/>
            <a:miter lim="800000"/>
            <a:headEnd/>
            <a:tailEnd/>
          </a:ln>
          <a:effectLst/>
        </p:spPr>
        <p:txBody>
          <a:bodyPr wrap="square">
            <a:spAutoFit/>
          </a:bodyPr>
          <a:lstStyle/>
          <a:p>
            <a:pPr>
              <a:spcBef>
                <a:spcPct val="50000"/>
              </a:spcBef>
            </a:pPr>
            <a:r>
              <a:rPr lang="fr-FR" dirty="0" err="1" smtClean="0">
                <a:solidFill>
                  <a:schemeClr val="bg1"/>
                </a:solidFill>
              </a:rPr>
              <a:t>Punto</a:t>
            </a:r>
            <a:r>
              <a:rPr lang="fr-FR" dirty="0" smtClean="0">
                <a:solidFill>
                  <a:schemeClr val="bg1"/>
                </a:solidFill>
              </a:rPr>
              <a:t> di </a:t>
            </a:r>
            <a:r>
              <a:rPr lang="fr-FR" dirty="0" err="1" smtClean="0">
                <a:solidFill>
                  <a:schemeClr val="bg1"/>
                </a:solidFill>
              </a:rPr>
              <a:t>fuga</a:t>
            </a:r>
            <a:endParaRPr lang="fr-FR" dirty="0">
              <a:solidFill>
                <a:schemeClr val="bg1"/>
              </a:solidFill>
            </a:endParaRPr>
          </a:p>
        </p:txBody>
      </p:sp>
      <p:sp>
        <p:nvSpPr>
          <p:cNvPr id="33" name="Text Box 109"/>
          <p:cNvSpPr txBox="1">
            <a:spLocks noChangeArrowheads="1"/>
          </p:cNvSpPr>
          <p:nvPr/>
        </p:nvSpPr>
        <p:spPr bwMode="auto">
          <a:xfrm>
            <a:off x="3416375" y="4608512"/>
            <a:ext cx="1371600" cy="646331"/>
          </a:xfrm>
          <a:prstGeom prst="rect">
            <a:avLst/>
          </a:prstGeom>
          <a:noFill/>
          <a:ln w="9525">
            <a:noFill/>
            <a:miter lim="800000"/>
            <a:headEnd/>
            <a:tailEnd/>
          </a:ln>
          <a:effectLst/>
        </p:spPr>
        <p:txBody>
          <a:bodyPr>
            <a:spAutoFit/>
          </a:bodyPr>
          <a:lstStyle/>
          <a:p>
            <a:pPr>
              <a:spcBef>
                <a:spcPct val="50000"/>
              </a:spcBef>
            </a:pPr>
            <a:r>
              <a:rPr lang="fr-FR" dirty="0" err="1" smtClean="0">
                <a:solidFill>
                  <a:schemeClr val="bg1"/>
                </a:solidFill>
              </a:rPr>
              <a:t>Punto</a:t>
            </a:r>
            <a:r>
              <a:rPr lang="fr-FR" dirty="0" smtClean="0">
                <a:solidFill>
                  <a:schemeClr val="bg1"/>
                </a:solidFill>
              </a:rPr>
              <a:t> di </a:t>
            </a:r>
            <a:r>
              <a:rPr lang="fr-FR" dirty="0" err="1" smtClean="0">
                <a:solidFill>
                  <a:schemeClr val="bg1"/>
                </a:solidFill>
              </a:rPr>
              <a:t>rientro</a:t>
            </a:r>
            <a:endParaRPr lang="fr-FR" dirty="0">
              <a:solidFill>
                <a:schemeClr val="bg1"/>
              </a:solidFill>
            </a:endParaRPr>
          </a:p>
        </p:txBody>
      </p:sp>
      <p:sp>
        <p:nvSpPr>
          <p:cNvPr id="34" name="Line 111"/>
          <p:cNvSpPr>
            <a:spLocks noChangeShapeType="1"/>
          </p:cNvSpPr>
          <p:nvPr/>
        </p:nvSpPr>
        <p:spPr bwMode="auto">
          <a:xfrm>
            <a:off x="4572695" y="4887416"/>
            <a:ext cx="1143000" cy="0"/>
          </a:xfrm>
          <a:prstGeom prst="line">
            <a:avLst/>
          </a:prstGeom>
          <a:noFill/>
          <a:ln w="76200" cmpd="tri">
            <a:solidFill>
              <a:schemeClr val="bg1"/>
            </a:solidFill>
            <a:round/>
            <a:headEnd/>
            <a:tailEnd type="triangle" w="med" len="med"/>
          </a:ln>
          <a:effectLst/>
        </p:spPr>
        <p:txBody>
          <a:bodyPr/>
          <a:lstStyle/>
          <a:p>
            <a:endParaRPr lang="it-IT"/>
          </a:p>
        </p:txBody>
      </p:sp>
      <p:sp>
        <p:nvSpPr>
          <p:cNvPr id="35" name="Line 112"/>
          <p:cNvSpPr>
            <a:spLocks noChangeShapeType="1"/>
          </p:cNvSpPr>
          <p:nvPr/>
        </p:nvSpPr>
        <p:spPr bwMode="auto">
          <a:xfrm>
            <a:off x="4712519" y="1800200"/>
            <a:ext cx="1612776" cy="191616"/>
          </a:xfrm>
          <a:prstGeom prst="line">
            <a:avLst/>
          </a:prstGeom>
          <a:noFill/>
          <a:ln w="76200" cmpd="tri">
            <a:solidFill>
              <a:schemeClr val="bg1"/>
            </a:solidFill>
            <a:round/>
            <a:headEnd/>
            <a:tailEnd type="triangle" w="med" len="med"/>
          </a:ln>
          <a:effectLst/>
        </p:spPr>
        <p:txBody>
          <a:bodyPr/>
          <a:lstStyle/>
          <a:p>
            <a:endParaRPr lang="it-IT"/>
          </a:p>
        </p:txBody>
      </p:sp>
      <p:sp>
        <p:nvSpPr>
          <p:cNvPr id="36" name="Freeform 121"/>
          <p:cNvSpPr>
            <a:spLocks/>
          </p:cNvSpPr>
          <p:nvPr/>
        </p:nvSpPr>
        <p:spPr bwMode="auto">
          <a:xfrm>
            <a:off x="6876256" y="1700809"/>
            <a:ext cx="1944216" cy="3680320"/>
          </a:xfrm>
          <a:custGeom>
            <a:avLst/>
            <a:gdLst/>
            <a:ahLst/>
            <a:cxnLst>
              <a:cxn ang="0">
                <a:pos x="835" y="989"/>
              </a:cxn>
              <a:cxn ang="0">
                <a:pos x="611" y="198"/>
              </a:cxn>
              <a:cxn ang="0">
                <a:pos x="336" y="679"/>
              </a:cxn>
              <a:cxn ang="0">
                <a:pos x="53" y="2528"/>
              </a:cxn>
              <a:cxn ang="0">
                <a:pos x="18" y="0"/>
              </a:cxn>
            </a:cxnLst>
            <a:rect l="0" t="0" r="r" b="b"/>
            <a:pathLst>
              <a:path w="835" h="2641">
                <a:moveTo>
                  <a:pt x="835" y="989"/>
                </a:moveTo>
                <a:cubicBezTo>
                  <a:pt x="799" y="856"/>
                  <a:pt x="694" y="250"/>
                  <a:pt x="611" y="198"/>
                </a:cubicBezTo>
                <a:cubicBezTo>
                  <a:pt x="528" y="146"/>
                  <a:pt x="429" y="291"/>
                  <a:pt x="336" y="679"/>
                </a:cubicBezTo>
                <a:cubicBezTo>
                  <a:pt x="243" y="1067"/>
                  <a:pt x="106" y="2641"/>
                  <a:pt x="53" y="2528"/>
                </a:cubicBezTo>
                <a:cubicBezTo>
                  <a:pt x="0" y="2415"/>
                  <a:pt x="25" y="527"/>
                  <a:pt x="18" y="0"/>
                </a:cubicBezTo>
              </a:path>
            </a:pathLst>
          </a:custGeom>
          <a:noFill/>
          <a:ln w="76200" cmpd="sng">
            <a:solidFill>
              <a:srgbClr val="FF3300"/>
            </a:solidFill>
            <a:round/>
            <a:headEnd type="oval" w="med" len="med"/>
            <a:tailEnd type="triangle" w="med" len="med"/>
          </a:ln>
          <a:effectLst/>
        </p:spPr>
        <p:txBody>
          <a:bodyPr/>
          <a:lstStyle/>
          <a:p>
            <a:endParaRPr lang="it-IT"/>
          </a:p>
        </p:txBody>
      </p:sp>
      <p:sp>
        <p:nvSpPr>
          <p:cNvPr id="37" name="Text Box 123"/>
          <p:cNvSpPr txBox="1">
            <a:spLocks noChangeArrowheads="1"/>
          </p:cNvSpPr>
          <p:nvPr/>
        </p:nvSpPr>
        <p:spPr bwMode="auto">
          <a:xfrm>
            <a:off x="3886895" y="6408712"/>
            <a:ext cx="5181600" cy="523220"/>
          </a:xfrm>
          <a:prstGeom prst="rect">
            <a:avLst/>
          </a:prstGeom>
          <a:noFill/>
          <a:ln w="9525">
            <a:noFill/>
            <a:miter lim="800000"/>
            <a:headEnd/>
            <a:tailEnd/>
          </a:ln>
          <a:effectLst/>
        </p:spPr>
        <p:txBody>
          <a:bodyPr>
            <a:spAutoFit/>
          </a:bodyPr>
          <a:lstStyle/>
          <a:p>
            <a:pPr algn="ctr" eaLnBrk="0" hangingPunct="0">
              <a:spcBef>
                <a:spcPct val="50000"/>
              </a:spcBef>
            </a:pPr>
            <a:r>
              <a:rPr lang="fr-FR" sz="2800" b="1" dirty="0" smtClean="0">
                <a:solidFill>
                  <a:srgbClr val="FF3300"/>
                </a:solidFill>
              </a:rPr>
              <a:t>Non </a:t>
            </a:r>
            <a:r>
              <a:rPr lang="fr-FR" sz="2800" b="1" dirty="0" err="1" smtClean="0">
                <a:solidFill>
                  <a:srgbClr val="FF3300"/>
                </a:solidFill>
              </a:rPr>
              <a:t>ricircolo</a:t>
            </a:r>
            <a:endParaRPr lang="fr-FR" sz="2800" dirty="0">
              <a:solidFill>
                <a:srgbClr val="FF3300"/>
              </a:solidFill>
            </a:endParaRPr>
          </a:p>
        </p:txBody>
      </p:sp>
      <p:sp>
        <p:nvSpPr>
          <p:cNvPr id="38" name="CasellaDiTesto 37"/>
          <p:cNvSpPr txBox="1"/>
          <p:nvPr/>
        </p:nvSpPr>
        <p:spPr>
          <a:xfrm>
            <a:off x="3704407" y="6804084"/>
            <a:ext cx="1768433" cy="369332"/>
          </a:xfrm>
          <a:prstGeom prst="rect">
            <a:avLst/>
          </a:prstGeom>
          <a:noFill/>
        </p:spPr>
        <p:txBody>
          <a:bodyPr wrap="none" rtlCol="0">
            <a:spAutoFit/>
          </a:bodyPr>
          <a:lstStyle/>
          <a:p>
            <a:r>
              <a:rPr lang="it-IT" dirty="0" smtClean="0">
                <a:solidFill>
                  <a:schemeClr val="accent4">
                    <a:lumMod val="40000"/>
                    <a:lumOff val="60000"/>
                  </a:schemeClr>
                </a:solidFill>
              </a:rPr>
              <a:t>(FRANCESCHI)</a:t>
            </a:r>
            <a:endParaRPr lang="it-IT" dirty="0">
              <a:solidFill>
                <a:schemeClr val="accent4">
                  <a:lumMod val="40000"/>
                  <a:lumOff val="60000"/>
                </a:schemeClr>
              </a:solidFill>
            </a:endParaRPr>
          </a:p>
        </p:txBody>
      </p:sp>
      <p:sp>
        <p:nvSpPr>
          <p:cNvPr id="3" name="CasellaDiTesto 2"/>
          <p:cNvSpPr txBox="1"/>
          <p:nvPr/>
        </p:nvSpPr>
        <p:spPr>
          <a:xfrm>
            <a:off x="2238376" y="2708920"/>
            <a:ext cx="4133824" cy="646331"/>
          </a:xfrm>
          <a:prstGeom prst="rect">
            <a:avLst/>
          </a:prstGeom>
          <a:noFill/>
        </p:spPr>
        <p:txBody>
          <a:bodyPr wrap="none" rtlCol="0">
            <a:spAutoFit/>
          </a:bodyPr>
          <a:lstStyle/>
          <a:p>
            <a:r>
              <a:rPr lang="it-IT"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SHUNTS    APERTI</a:t>
            </a:r>
            <a:endParaRPr lang="it-IT"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0" name="CasellaDiTesto 39"/>
          <p:cNvSpPr txBox="1"/>
          <p:nvPr/>
        </p:nvSpPr>
        <p:spPr>
          <a:xfrm>
            <a:off x="6643790" y="836712"/>
            <a:ext cx="2251386" cy="523220"/>
          </a:xfrm>
          <a:prstGeom prst="rect">
            <a:avLst/>
          </a:prstGeom>
          <a:noFill/>
        </p:spPr>
        <p:txBody>
          <a:bodyPr wrap="none" rtlCol="0">
            <a:spAutoFit/>
          </a:bodyPr>
          <a:lstStyle/>
          <a:p>
            <a:r>
              <a:rPr lang="it-IT" sz="2800" b="1" dirty="0" smtClean="0">
                <a:solidFill>
                  <a:schemeClr val="accent1">
                    <a:lumMod val="50000"/>
                  </a:schemeClr>
                </a:solidFill>
              </a:rPr>
              <a:t>DERIVATIVI</a:t>
            </a:r>
            <a:endParaRPr lang="it-IT" sz="28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56" presetClass="path" presetSubtype="0" accel="50000" decel="50000" fill="hold" grpId="1" nodeType="afterEffect">
                                  <p:stCondLst>
                                    <p:cond delay="0"/>
                                  </p:stCondLst>
                                  <p:childTnLst>
                                    <p:animMotion origin="layout" path="M -3.33333E-6 3.7037E-7 L 0.24966 -0.35162 " pathEditMode="relative" rAng="0" ptsTypes="AA">
                                      <p:cBhvr>
                                        <p:cTn id="14" dur="2000" fill="hold"/>
                                        <p:tgtEl>
                                          <p:spTgt spid="3"/>
                                        </p:tgtEl>
                                        <p:attrNameLst>
                                          <p:attrName>ppt_x</p:attrName>
                                          <p:attrName>ppt_y</p:attrName>
                                        </p:attrNameLst>
                                      </p:cBhvr>
                                      <p:rCtr x="125" y="-176"/>
                                    </p:animMotion>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par>
                          <p:cTn id="19" fill="hold">
                            <p:stCondLst>
                              <p:cond delay="80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childTnLst>
                          </p:cTn>
                        </p:par>
                        <p:par>
                          <p:cTn id="23" fill="hold">
                            <p:stCondLst>
                              <p:cond delay="10000"/>
                            </p:stCondLst>
                            <p:childTnLst>
                              <p:par>
                                <p:cTn id="24" presetID="1" presetClass="entr" presetSubtype="0" fill="hold" grpId="0" nodeType="afterEffect">
                                  <p:stCondLst>
                                    <p:cond delay="0"/>
                                  </p:stCondLst>
                                  <p:childTnLst>
                                    <p:set>
                                      <p:cBhvr>
                                        <p:cTn id="25" dur="1" fill="hold">
                                          <p:stCondLst>
                                            <p:cond delay="499"/>
                                          </p:stCondLst>
                                        </p:cTn>
                                        <p:tgtEl>
                                          <p:spTgt spid="32"/>
                                        </p:tgtEl>
                                        <p:attrNameLst>
                                          <p:attrName>style.visibility</p:attrName>
                                        </p:attrNameLst>
                                      </p:cBhvr>
                                      <p:to>
                                        <p:strVal val="visible"/>
                                      </p:to>
                                    </p:set>
                                  </p:childTnLst>
                                </p:cTn>
                              </p:par>
                            </p:childTnLst>
                          </p:cTn>
                        </p:par>
                        <p:par>
                          <p:cTn id="26" fill="hold">
                            <p:stCondLst>
                              <p:cond delay="10500"/>
                            </p:stCondLst>
                            <p:childTnLst>
                              <p:par>
                                <p:cTn id="27" presetID="1" presetClass="entr" presetSubtype="0" fill="hold" grpId="0" nodeType="afterEffect">
                                  <p:stCondLst>
                                    <p:cond delay="0"/>
                                  </p:stCondLst>
                                  <p:childTnLst>
                                    <p:set>
                                      <p:cBhvr>
                                        <p:cTn id="28" dur="1" fill="hold">
                                          <p:stCondLst>
                                            <p:cond delay="499"/>
                                          </p:stCondLst>
                                        </p:cTn>
                                        <p:tgtEl>
                                          <p:spTgt spid="33"/>
                                        </p:tgtEl>
                                        <p:attrNameLst>
                                          <p:attrName>style.visibility</p:attrName>
                                        </p:attrNameLst>
                                      </p:cBhvr>
                                      <p:to>
                                        <p:strVal val="visible"/>
                                      </p:to>
                                    </p:set>
                                  </p:childTnLst>
                                </p:cTn>
                              </p:par>
                            </p:childTnLst>
                          </p:cTn>
                        </p:par>
                        <p:par>
                          <p:cTn id="29" fill="hold">
                            <p:stCondLst>
                              <p:cond delay="11000"/>
                            </p:stCondLst>
                            <p:childTnLst>
                              <p:par>
                                <p:cTn id="30" presetID="1" presetClass="entr" presetSubtype="0" fill="hold" grpId="0" nodeType="afterEffect">
                                  <p:stCondLst>
                                    <p:cond delay="0"/>
                                  </p:stCondLst>
                                  <p:childTnLst>
                                    <p:set>
                                      <p:cBhvr>
                                        <p:cTn id="31" dur="1" fill="hold">
                                          <p:stCondLst>
                                            <p:cond delay="499"/>
                                          </p:stCondLst>
                                        </p:cTn>
                                        <p:tgtEl>
                                          <p:spTgt spid="31"/>
                                        </p:tgtEl>
                                        <p:attrNameLst>
                                          <p:attrName>style.visibility</p:attrName>
                                        </p:attrNameLst>
                                      </p:cBhvr>
                                      <p:to>
                                        <p:strVal val="visible"/>
                                      </p:to>
                                    </p:set>
                                  </p:childTnLst>
                                </p:cTn>
                              </p:par>
                            </p:childTnLst>
                          </p:cTn>
                        </p:par>
                        <p:par>
                          <p:cTn id="32" fill="hold">
                            <p:stCondLst>
                              <p:cond delay="11500"/>
                            </p:stCondLst>
                            <p:childTnLst>
                              <p:par>
                                <p:cTn id="33" presetID="22" presetClass="entr" presetSubtype="4"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par>
                          <p:cTn id="36" fill="hold">
                            <p:stCondLst>
                              <p:cond delay="120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12500"/>
                            </p:stCondLst>
                            <p:childTnLst>
                              <p:par>
                                <p:cTn id="41" presetID="22" presetClass="entr" presetSubtype="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par>
                          <p:cTn id="44" fill="hold">
                            <p:stCondLst>
                              <p:cond delay="13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135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14000"/>
                            </p:stCondLst>
                            <p:childTnLst>
                              <p:par>
                                <p:cTn id="53" presetID="22" presetClass="entr" presetSubtype="2"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right)">
                                      <p:cBhvr>
                                        <p:cTn id="55" dur="500"/>
                                        <p:tgtEl>
                                          <p:spTgt spid="30"/>
                                        </p:tgtEl>
                                      </p:cBhvr>
                                    </p:animEffect>
                                  </p:childTnLst>
                                </p:cTn>
                              </p:par>
                            </p:childTnLst>
                          </p:cTn>
                        </p:par>
                        <p:par>
                          <p:cTn id="56" fill="hold">
                            <p:stCondLst>
                              <p:cond delay="14500"/>
                            </p:stCondLst>
                            <p:childTnLst>
                              <p:par>
                                <p:cTn id="57" presetID="22" presetClass="entr" presetSubtype="4"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499"/>
                                          </p:stCondLst>
                                        </p:cTn>
                                        <p:tgtEl>
                                          <p:spTgt spid="37"/>
                                        </p:tgtEl>
                                        <p:attrNameLst>
                                          <p:attrName>style.visibility</p:attrName>
                                        </p:attrNameLst>
                                      </p:cBhvr>
                                      <p:to>
                                        <p:strVal val="visible"/>
                                      </p:to>
                                    </p:set>
                                  </p:childTnLst>
                                </p:cTn>
                              </p:par>
                            </p:childTnLst>
                          </p:cTn>
                        </p:par>
                        <p:par>
                          <p:cTn id="63" fill="hold">
                            <p:stCondLst>
                              <p:cond delay="15500"/>
                            </p:stCondLst>
                            <p:childTnLst>
                              <p:par>
                                <p:cTn id="64" presetID="22" presetClass="entr" presetSubtype="2"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right)">
                                      <p:cBhvr>
                                        <p:cTn id="66"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4" grpId="0" animBg="1"/>
      <p:bldP spid="26" grpId="0" animBg="1"/>
      <p:bldP spid="28" grpId="0" animBg="1"/>
      <p:bldP spid="29" grpId="0" animBg="1"/>
      <p:bldP spid="30" grpId="0" animBg="1"/>
      <p:bldP spid="31" grpId="0" autoUpdateAnimBg="0"/>
      <p:bldP spid="32" grpId="0" autoUpdateAnimBg="0"/>
      <p:bldP spid="33" grpId="0" autoUpdateAnimBg="0"/>
      <p:bldP spid="34" grpId="0" animBg="1"/>
      <p:bldP spid="35" grpId="0" animBg="1"/>
      <p:bldP spid="36" grpId="0" animBg="1"/>
      <p:bldP spid="37" grpId="0" autoUpdateAnimBg="0"/>
      <p:bldP spid="3" grpId="0"/>
      <p:bldP spid="3" grpId="1"/>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ccia in su 134"/>
          <p:cNvSpPr/>
          <p:nvPr/>
        </p:nvSpPr>
        <p:spPr>
          <a:xfrm>
            <a:off x="2056656" y="0"/>
            <a:ext cx="1512168" cy="6525344"/>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Arco a tutto sesto 135"/>
          <p:cNvSpPr/>
          <p:nvPr/>
        </p:nvSpPr>
        <p:spPr>
          <a:xfrm>
            <a:off x="2632721" y="692696"/>
            <a:ext cx="1296144" cy="5616624"/>
          </a:xfrm>
          <a:prstGeom prst="blockArc">
            <a:avLst>
              <a:gd name="adj1" fmla="val 16071394"/>
              <a:gd name="adj2" fmla="val 16343038"/>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7" name="Freccia curva 136"/>
          <p:cNvSpPr/>
          <p:nvPr/>
        </p:nvSpPr>
        <p:spPr>
          <a:xfrm flipH="1">
            <a:off x="3208785" y="1052736"/>
            <a:ext cx="1224136" cy="5472608"/>
          </a:xfrm>
          <a:prstGeom prst="bentArrow">
            <a:avLst>
              <a:gd name="adj1" fmla="val 25000"/>
              <a:gd name="adj2" fmla="val 19969"/>
              <a:gd name="adj3" fmla="val 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8" name="Freccia curva 137"/>
          <p:cNvSpPr/>
          <p:nvPr/>
        </p:nvSpPr>
        <p:spPr>
          <a:xfrm>
            <a:off x="1480593" y="3501008"/>
            <a:ext cx="936104" cy="3096344"/>
          </a:xfrm>
          <a:prstGeom prst="bentArrow">
            <a:avLst>
              <a:gd name="adj1" fmla="val 25000"/>
              <a:gd name="adj2" fmla="val 19969"/>
              <a:gd name="adj3" fmla="val 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3" name="Luna 142"/>
          <p:cNvSpPr/>
          <p:nvPr/>
        </p:nvSpPr>
        <p:spPr>
          <a:xfrm rot="16200000">
            <a:off x="1408585" y="5229200"/>
            <a:ext cx="216024"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Luna 144"/>
          <p:cNvSpPr/>
          <p:nvPr/>
        </p:nvSpPr>
        <p:spPr>
          <a:xfrm rot="16200000">
            <a:off x="2873898" y="3979912"/>
            <a:ext cx="432048" cy="19431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6" name="Luna 145"/>
          <p:cNvSpPr/>
          <p:nvPr/>
        </p:nvSpPr>
        <p:spPr>
          <a:xfrm rot="16200000">
            <a:off x="2260105" y="3945632"/>
            <a:ext cx="529208" cy="2160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Nuvola 146"/>
          <p:cNvSpPr/>
          <p:nvPr/>
        </p:nvSpPr>
        <p:spPr>
          <a:xfrm>
            <a:off x="2488705" y="1362472"/>
            <a:ext cx="698376" cy="914400"/>
          </a:xfrm>
          <a:prstGeom prst="cloud">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Freccia in su 147"/>
          <p:cNvSpPr/>
          <p:nvPr/>
        </p:nvSpPr>
        <p:spPr>
          <a:xfrm>
            <a:off x="2632720" y="2348880"/>
            <a:ext cx="412624" cy="2994632"/>
          </a:xfrm>
          <a:prstGeom prst="up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Arco a tutto sesto 139"/>
          <p:cNvSpPr/>
          <p:nvPr/>
        </p:nvSpPr>
        <p:spPr>
          <a:xfrm rot="20223970">
            <a:off x="1489618" y="2755413"/>
            <a:ext cx="3034991" cy="1031560"/>
          </a:xfrm>
          <a:prstGeom prst="blockArc">
            <a:avLst>
              <a:gd name="adj1" fmla="val 10800000"/>
              <a:gd name="adj2" fmla="val 21585292"/>
              <a:gd name="adj3" fmla="val 259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9" name="Freccia a sinistra 148"/>
          <p:cNvSpPr/>
          <p:nvPr/>
        </p:nvSpPr>
        <p:spPr>
          <a:xfrm>
            <a:off x="2200673" y="3573016"/>
            <a:ext cx="648072" cy="216024"/>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4" name="Arco a tutto sesto 173"/>
          <p:cNvSpPr/>
          <p:nvPr/>
        </p:nvSpPr>
        <p:spPr>
          <a:xfrm rot="15822624">
            <a:off x="1927906" y="3134793"/>
            <a:ext cx="434318" cy="660421"/>
          </a:xfrm>
          <a:prstGeom prst="blockArc">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1" name="Freccia a destra 190"/>
          <p:cNvSpPr/>
          <p:nvPr/>
        </p:nvSpPr>
        <p:spPr>
          <a:xfrm rot="20130458">
            <a:off x="2582813" y="2803685"/>
            <a:ext cx="504056" cy="21602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Freccia a destra 191"/>
          <p:cNvSpPr/>
          <p:nvPr/>
        </p:nvSpPr>
        <p:spPr>
          <a:xfrm rot="20595622">
            <a:off x="3301222" y="2560909"/>
            <a:ext cx="504056" cy="21602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Freccia a destra 192"/>
          <p:cNvSpPr/>
          <p:nvPr/>
        </p:nvSpPr>
        <p:spPr>
          <a:xfrm rot="20130458">
            <a:off x="2003431" y="3183780"/>
            <a:ext cx="250467" cy="20240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Arco a tutto sesto 193"/>
          <p:cNvSpPr/>
          <p:nvPr/>
        </p:nvSpPr>
        <p:spPr>
          <a:xfrm rot="6448539">
            <a:off x="3863511" y="2211238"/>
            <a:ext cx="444914" cy="491305"/>
          </a:xfrm>
          <a:prstGeom prst="blockArc">
            <a:avLst>
              <a:gd name="adj1" fmla="val 14666156"/>
              <a:gd name="adj2" fmla="val 0"/>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5" name="Freccia in su 194"/>
          <p:cNvSpPr/>
          <p:nvPr/>
        </p:nvSpPr>
        <p:spPr>
          <a:xfrm flipH="1">
            <a:off x="4144888" y="1844824"/>
            <a:ext cx="216024" cy="720080"/>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6" name="Arco a tutto sesto 195"/>
          <p:cNvSpPr/>
          <p:nvPr/>
        </p:nvSpPr>
        <p:spPr>
          <a:xfrm rot="279701">
            <a:off x="3824762" y="1219964"/>
            <a:ext cx="444914" cy="491305"/>
          </a:xfrm>
          <a:prstGeom prst="blockArc">
            <a:avLst>
              <a:gd name="adj1" fmla="val 14666156"/>
              <a:gd name="adj2" fmla="val 0"/>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7" name="Freccia in su 196"/>
          <p:cNvSpPr/>
          <p:nvPr/>
        </p:nvSpPr>
        <p:spPr>
          <a:xfrm rot="16200000" flipH="1">
            <a:off x="3748844" y="1160748"/>
            <a:ext cx="252028" cy="252028"/>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8" name="Luna 197"/>
          <p:cNvSpPr/>
          <p:nvPr/>
        </p:nvSpPr>
        <p:spPr>
          <a:xfrm rot="16200000" flipV="1">
            <a:off x="1552601" y="5229199"/>
            <a:ext cx="216023"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9" name="Freccia in su 198"/>
          <p:cNvSpPr/>
          <p:nvPr/>
        </p:nvSpPr>
        <p:spPr>
          <a:xfrm>
            <a:off x="1552601" y="4581128"/>
            <a:ext cx="72008" cy="1008112"/>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0" name="Luna 199"/>
          <p:cNvSpPr/>
          <p:nvPr/>
        </p:nvSpPr>
        <p:spPr>
          <a:xfrm rot="16200000">
            <a:off x="4036877" y="4401108"/>
            <a:ext cx="288032"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1" name="Luna 200"/>
          <p:cNvSpPr/>
          <p:nvPr/>
        </p:nvSpPr>
        <p:spPr>
          <a:xfrm rot="16200000" flipV="1">
            <a:off x="4252900" y="4401109"/>
            <a:ext cx="288034" cy="720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2" name="Luna 201"/>
          <p:cNvSpPr/>
          <p:nvPr/>
        </p:nvSpPr>
        <p:spPr>
          <a:xfrm rot="10800000">
            <a:off x="3208785" y="1340768"/>
            <a:ext cx="288032" cy="11220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3" name="Luna 202"/>
          <p:cNvSpPr/>
          <p:nvPr/>
        </p:nvSpPr>
        <p:spPr>
          <a:xfrm rot="10800000" flipV="1">
            <a:off x="3208785" y="1124744"/>
            <a:ext cx="288032" cy="144015"/>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6" name="Connettore 1 205"/>
          <p:cNvCxnSpPr/>
          <p:nvPr/>
        </p:nvCxnSpPr>
        <p:spPr>
          <a:xfrm>
            <a:off x="3208785" y="1124744"/>
            <a:ext cx="144016" cy="0"/>
          </a:xfrm>
          <a:prstGeom prst="line">
            <a:avLst/>
          </a:prstGeom>
          <a:ln w="28575">
            <a:solidFill>
              <a:srgbClr val="D289FB"/>
            </a:solidFill>
          </a:ln>
        </p:spPr>
        <p:style>
          <a:lnRef idx="1">
            <a:schemeClr val="accent1"/>
          </a:lnRef>
          <a:fillRef idx="0">
            <a:schemeClr val="accent1"/>
          </a:fillRef>
          <a:effectRef idx="0">
            <a:schemeClr val="accent1"/>
          </a:effectRef>
          <a:fontRef idx="minor">
            <a:schemeClr val="tx1"/>
          </a:fontRef>
        </p:style>
      </p:cxnSp>
      <p:sp>
        <p:nvSpPr>
          <p:cNvPr id="210" name="Arco a tutto sesto 209"/>
          <p:cNvSpPr/>
          <p:nvPr/>
        </p:nvSpPr>
        <p:spPr>
          <a:xfrm rot="1593195" flipH="1" flipV="1">
            <a:off x="2669239" y="735079"/>
            <a:ext cx="982836" cy="631012"/>
          </a:xfrm>
          <a:prstGeom prst="blockArc">
            <a:avLst>
              <a:gd name="adj1" fmla="val 14666156"/>
              <a:gd name="adj2" fmla="val 0"/>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1" name="Freccia in su 210"/>
          <p:cNvSpPr/>
          <p:nvPr/>
        </p:nvSpPr>
        <p:spPr>
          <a:xfrm>
            <a:off x="2632720" y="684984"/>
            <a:ext cx="360040" cy="360040"/>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2" name="Ovale 211"/>
          <p:cNvSpPr/>
          <p:nvPr/>
        </p:nvSpPr>
        <p:spPr>
          <a:xfrm>
            <a:off x="1624608" y="3933056"/>
            <a:ext cx="914400" cy="2276872"/>
          </a:xfrm>
          <a:prstGeom prst="ellipse">
            <a:avLst/>
          </a:prstGeom>
          <a:solidFill>
            <a:srgbClr val="F95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3" name="Ovale 212"/>
          <p:cNvSpPr/>
          <p:nvPr/>
        </p:nvSpPr>
        <p:spPr>
          <a:xfrm>
            <a:off x="3086472" y="4005064"/>
            <a:ext cx="1058416" cy="2276872"/>
          </a:xfrm>
          <a:prstGeom prst="ellipse">
            <a:avLst/>
          </a:prstGeom>
          <a:solidFill>
            <a:srgbClr val="F95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4" name="Luna 213"/>
          <p:cNvSpPr/>
          <p:nvPr/>
        </p:nvSpPr>
        <p:spPr>
          <a:xfrm rot="16200000">
            <a:off x="2814464" y="6055567"/>
            <a:ext cx="406895" cy="33833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5" name="Luna 214"/>
          <p:cNvSpPr/>
          <p:nvPr/>
        </p:nvSpPr>
        <p:spPr>
          <a:xfrm rot="16200000">
            <a:off x="2416696" y="6021288"/>
            <a:ext cx="432048" cy="43204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0" name="CasellaDiTesto 219"/>
          <p:cNvSpPr txBox="1"/>
          <p:nvPr/>
        </p:nvSpPr>
        <p:spPr>
          <a:xfrm>
            <a:off x="0" y="-171400"/>
            <a:ext cx="4410951" cy="923330"/>
          </a:xfrm>
          <a:prstGeom prst="rect">
            <a:avLst/>
          </a:prstGeom>
          <a:noFill/>
        </p:spPr>
        <p:txBody>
          <a:bodyPr wrap="none" rtlCol="0">
            <a:spAutoFit/>
          </a:bodyPr>
          <a:lstStyle/>
          <a:p>
            <a:r>
              <a:rPr lang="it-IT" sz="5400" b="1" dirty="0" smtClean="0">
                <a:solidFill>
                  <a:srgbClr val="FFFF00"/>
                </a:solidFill>
              </a:rPr>
              <a:t>VIA </a:t>
            </a:r>
            <a:r>
              <a:rPr lang="it-IT" sz="5400" b="1" dirty="0" err="1" smtClean="0">
                <a:solidFill>
                  <a:srgbClr val="FFFF00"/>
                </a:solidFill>
              </a:rPr>
              <a:t>DI</a:t>
            </a:r>
            <a:r>
              <a:rPr lang="it-IT" sz="5400" b="1" dirty="0" smtClean="0">
                <a:solidFill>
                  <a:srgbClr val="FFFF00"/>
                </a:solidFill>
              </a:rPr>
              <a:t> FUGA</a:t>
            </a:r>
            <a:endParaRPr lang="it-IT" sz="5400" b="1" dirty="0">
              <a:solidFill>
                <a:srgbClr val="FFFF00"/>
              </a:solidFill>
            </a:endParaRPr>
          </a:p>
        </p:txBody>
      </p:sp>
      <p:sp>
        <p:nvSpPr>
          <p:cNvPr id="221" name="CasellaDiTesto 220"/>
          <p:cNvSpPr txBox="1"/>
          <p:nvPr/>
        </p:nvSpPr>
        <p:spPr>
          <a:xfrm>
            <a:off x="851274" y="1340768"/>
            <a:ext cx="3802003" cy="646331"/>
          </a:xfrm>
          <a:prstGeom prst="rect">
            <a:avLst/>
          </a:prstGeom>
          <a:noFill/>
        </p:spPr>
        <p:txBody>
          <a:bodyPr wrap="none" rtlCol="0">
            <a:spAutoFit/>
          </a:bodyPr>
          <a:lstStyle/>
          <a:p>
            <a:r>
              <a:rPr lang="it-IT"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SHUNTS APERTI</a:t>
            </a:r>
            <a:endParaRPr lang="it-IT"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22" name="CasellaDiTesto 221"/>
          <p:cNvSpPr txBox="1"/>
          <p:nvPr/>
        </p:nvSpPr>
        <p:spPr>
          <a:xfrm>
            <a:off x="1768624" y="2617748"/>
            <a:ext cx="2311851" cy="523220"/>
          </a:xfrm>
          <a:prstGeom prst="rect">
            <a:avLst/>
          </a:prstGeom>
          <a:noFill/>
        </p:spPr>
        <p:txBody>
          <a:bodyPr wrap="none" rtlCol="0">
            <a:spAutoFit/>
          </a:bodyPr>
          <a:lstStyle/>
          <a:p>
            <a:r>
              <a:rPr lang="it-IT" sz="2800" b="1" dirty="0" smtClean="0">
                <a:solidFill>
                  <a:srgbClr val="B5039C"/>
                </a:solidFill>
              </a:rPr>
              <a:t>VICARIANTI</a:t>
            </a:r>
            <a:endParaRPr lang="it-IT" sz="2800" b="1" dirty="0">
              <a:solidFill>
                <a:srgbClr val="B5039C"/>
              </a:solidFill>
            </a:endParaRPr>
          </a:p>
        </p:txBody>
      </p:sp>
      <p:sp>
        <p:nvSpPr>
          <p:cNvPr id="223" name="Arc 4"/>
          <p:cNvSpPr>
            <a:spLocks/>
          </p:cNvSpPr>
          <p:nvPr/>
        </p:nvSpPr>
        <p:spPr bwMode="auto">
          <a:xfrm>
            <a:off x="6373291" y="1636713"/>
            <a:ext cx="1008063" cy="525462"/>
          </a:xfrm>
          <a:custGeom>
            <a:avLst/>
            <a:gdLst>
              <a:gd name="G0" fmla="+- 21600 0 0"/>
              <a:gd name="G1" fmla="+- 21600 0 0"/>
              <a:gd name="G2" fmla="+- 21600 0 0"/>
              <a:gd name="T0" fmla="*/ 0 w 21600"/>
              <a:gd name="T1" fmla="*/ 21600 h 21600"/>
              <a:gd name="T2" fmla="*/ 2148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1" y="62"/>
                  <a:pt x="21487" y="0"/>
                </a:cubicBezTo>
              </a:path>
              <a:path w="21600" h="21600" stroke="0" extrusionOk="0">
                <a:moveTo>
                  <a:pt x="0" y="21600"/>
                </a:moveTo>
                <a:cubicBezTo>
                  <a:pt x="0" y="9714"/>
                  <a:pt x="9601" y="62"/>
                  <a:pt x="21487" y="0"/>
                </a:cubicBezTo>
                <a:lnTo>
                  <a:pt x="21600" y="21600"/>
                </a:lnTo>
                <a:close/>
              </a:path>
            </a:pathLst>
          </a:custGeom>
          <a:noFill/>
          <a:ln w="71438">
            <a:solidFill>
              <a:srgbClr val="FF00FF"/>
            </a:solidFill>
            <a:round/>
            <a:headEnd/>
            <a:tailEnd/>
          </a:ln>
        </p:spPr>
        <p:txBody>
          <a:bodyPr/>
          <a:lstStyle/>
          <a:p>
            <a:endParaRPr lang="it-IT"/>
          </a:p>
        </p:txBody>
      </p:sp>
      <p:sp>
        <p:nvSpPr>
          <p:cNvPr id="224" name="Arc 5"/>
          <p:cNvSpPr>
            <a:spLocks/>
          </p:cNvSpPr>
          <p:nvPr/>
        </p:nvSpPr>
        <p:spPr bwMode="auto">
          <a:xfrm>
            <a:off x="7398816" y="3779838"/>
            <a:ext cx="1071563" cy="590550"/>
          </a:xfrm>
          <a:custGeom>
            <a:avLst/>
            <a:gdLst>
              <a:gd name="G0" fmla="+- 113 0 0"/>
              <a:gd name="G1" fmla="+- 21600 0 0"/>
              <a:gd name="G2" fmla="+- 21600 0 0"/>
              <a:gd name="T0" fmla="*/ 0 w 21712"/>
              <a:gd name="T1" fmla="*/ 0 h 21600"/>
              <a:gd name="T2" fmla="*/ 21712 w 21712"/>
              <a:gd name="T3" fmla="*/ 21388 h 21600"/>
              <a:gd name="T4" fmla="*/ 113 w 21712"/>
              <a:gd name="T5" fmla="*/ 21600 h 21600"/>
            </a:gdLst>
            <a:ahLst/>
            <a:cxnLst>
              <a:cxn ang="0">
                <a:pos x="T0" y="T1"/>
              </a:cxn>
              <a:cxn ang="0">
                <a:pos x="T2" y="T3"/>
              </a:cxn>
              <a:cxn ang="0">
                <a:pos x="T4" y="T5"/>
              </a:cxn>
            </a:cxnLst>
            <a:rect l="0" t="0" r="r" b="b"/>
            <a:pathLst>
              <a:path w="21712" h="21600" fill="none" extrusionOk="0">
                <a:moveTo>
                  <a:pt x="0" y="0"/>
                </a:moveTo>
                <a:cubicBezTo>
                  <a:pt x="37" y="0"/>
                  <a:pt x="75" y="-1"/>
                  <a:pt x="113" y="0"/>
                </a:cubicBezTo>
                <a:cubicBezTo>
                  <a:pt x="11959" y="0"/>
                  <a:pt x="21595" y="9541"/>
                  <a:pt x="21711" y="21388"/>
                </a:cubicBezTo>
              </a:path>
              <a:path w="21712" h="21600" stroke="0" extrusionOk="0">
                <a:moveTo>
                  <a:pt x="0" y="0"/>
                </a:moveTo>
                <a:cubicBezTo>
                  <a:pt x="37" y="0"/>
                  <a:pt x="75" y="-1"/>
                  <a:pt x="113" y="0"/>
                </a:cubicBezTo>
                <a:cubicBezTo>
                  <a:pt x="11959" y="0"/>
                  <a:pt x="21595" y="9541"/>
                  <a:pt x="21711" y="21388"/>
                </a:cubicBezTo>
                <a:lnTo>
                  <a:pt x="113" y="21600"/>
                </a:lnTo>
                <a:close/>
              </a:path>
            </a:pathLst>
          </a:custGeom>
          <a:noFill/>
          <a:ln w="47625">
            <a:solidFill>
              <a:srgbClr val="FF00FF"/>
            </a:solidFill>
            <a:round/>
            <a:headEnd/>
            <a:tailEnd/>
          </a:ln>
        </p:spPr>
        <p:txBody>
          <a:bodyPr/>
          <a:lstStyle/>
          <a:p>
            <a:endParaRPr lang="it-IT"/>
          </a:p>
        </p:txBody>
      </p:sp>
      <p:sp>
        <p:nvSpPr>
          <p:cNvPr id="225" name="Line 6"/>
          <p:cNvSpPr>
            <a:spLocks noChangeShapeType="1"/>
          </p:cNvSpPr>
          <p:nvPr/>
        </p:nvSpPr>
        <p:spPr bwMode="auto">
          <a:xfrm>
            <a:off x="8481491" y="4375150"/>
            <a:ext cx="1588" cy="1989138"/>
          </a:xfrm>
          <a:prstGeom prst="line">
            <a:avLst/>
          </a:prstGeom>
          <a:noFill/>
          <a:ln w="71438">
            <a:solidFill>
              <a:srgbClr val="FF00FF"/>
            </a:solidFill>
            <a:round/>
            <a:headEnd/>
            <a:tailEnd/>
          </a:ln>
        </p:spPr>
        <p:txBody>
          <a:bodyPr/>
          <a:lstStyle/>
          <a:p>
            <a:endParaRPr lang="it-IT"/>
          </a:p>
        </p:txBody>
      </p:sp>
      <p:sp>
        <p:nvSpPr>
          <p:cNvPr id="226" name="Line 7"/>
          <p:cNvSpPr>
            <a:spLocks noChangeShapeType="1"/>
          </p:cNvSpPr>
          <p:nvPr/>
        </p:nvSpPr>
        <p:spPr bwMode="auto">
          <a:xfrm>
            <a:off x="6362179" y="2149475"/>
            <a:ext cx="1587" cy="4286250"/>
          </a:xfrm>
          <a:prstGeom prst="line">
            <a:avLst/>
          </a:prstGeom>
          <a:noFill/>
          <a:ln w="71438">
            <a:solidFill>
              <a:srgbClr val="FF00FF"/>
            </a:solidFill>
            <a:round/>
            <a:headEnd/>
            <a:tailEnd/>
          </a:ln>
        </p:spPr>
        <p:txBody>
          <a:bodyPr/>
          <a:lstStyle/>
          <a:p>
            <a:endParaRPr lang="it-IT"/>
          </a:p>
        </p:txBody>
      </p:sp>
      <p:sp>
        <p:nvSpPr>
          <p:cNvPr id="227" name="Arc 24"/>
          <p:cNvSpPr>
            <a:spLocks/>
          </p:cNvSpPr>
          <p:nvPr/>
        </p:nvSpPr>
        <p:spPr bwMode="auto">
          <a:xfrm>
            <a:off x="7236891" y="627063"/>
            <a:ext cx="322263" cy="595312"/>
          </a:xfrm>
          <a:custGeom>
            <a:avLst/>
            <a:gdLst>
              <a:gd name="G0" fmla="+- 5862 0 0"/>
              <a:gd name="G1" fmla="+- 0 0 0"/>
              <a:gd name="G2" fmla="+- 21600 0 0"/>
              <a:gd name="T0" fmla="*/ 11697 w 11697"/>
              <a:gd name="T1" fmla="*/ 20797 h 21600"/>
              <a:gd name="T2" fmla="*/ 0 w 11697"/>
              <a:gd name="T3" fmla="*/ 20789 h 21600"/>
              <a:gd name="T4" fmla="*/ 5862 w 11697"/>
              <a:gd name="T5" fmla="*/ 0 h 21600"/>
            </a:gdLst>
            <a:ahLst/>
            <a:cxnLst>
              <a:cxn ang="0">
                <a:pos x="T0" y="T1"/>
              </a:cxn>
              <a:cxn ang="0">
                <a:pos x="T2" y="T3"/>
              </a:cxn>
              <a:cxn ang="0">
                <a:pos x="T4" y="T5"/>
              </a:cxn>
            </a:cxnLst>
            <a:rect l="0" t="0" r="r" b="b"/>
            <a:pathLst>
              <a:path w="11697" h="21600" fill="none" extrusionOk="0">
                <a:moveTo>
                  <a:pt x="11696" y="20796"/>
                </a:moveTo>
                <a:cubicBezTo>
                  <a:pt x="9797" y="21329"/>
                  <a:pt x="7834" y="21599"/>
                  <a:pt x="5862" y="21600"/>
                </a:cubicBezTo>
                <a:cubicBezTo>
                  <a:pt x="3880" y="21600"/>
                  <a:pt x="1907" y="21327"/>
                  <a:pt x="-1" y="20789"/>
                </a:cubicBezTo>
              </a:path>
              <a:path w="11697" h="21600" stroke="0" extrusionOk="0">
                <a:moveTo>
                  <a:pt x="11696" y="20796"/>
                </a:moveTo>
                <a:cubicBezTo>
                  <a:pt x="9797" y="21329"/>
                  <a:pt x="7834" y="21599"/>
                  <a:pt x="5862" y="21600"/>
                </a:cubicBezTo>
                <a:cubicBezTo>
                  <a:pt x="3880" y="21600"/>
                  <a:pt x="1907" y="21327"/>
                  <a:pt x="-1" y="20789"/>
                </a:cubicBezTo>
                <a:lnTo>
                  <a:pt x="5862" y="0"/>
                </a:lnTo>
                <a:close/>
              </a:path>
            </a:pathLst>
          </a:custGeom>
          <a:blipFill dpi="0" rotWithShape="0">
            <a:blip r:embed="rId2" cstate="print"/>
            <a:srcRect/>
            <a:tile tx="0" ty="0" sx="100000" sy="100000" flip="none" algn="tl"/>
          </a:blipFill>
          <a:ln w="9525">
            <a:noFill/>
            <a:round/>
            <a:headEnd/>
            <a:tailEnd/>
          </a:ln>
        </p:spPr>
        <p:txBody>
          <a:bodyPr/>
          <a:lstStyle/>
          <a:p>
            <a:endParaRPr lang="it-IT"/>
          </a:p>
        </p:txBody>
      </p:sp>
      <p:sp>
        <p:nvSpPr>
          <p:cNvPr id="228" name="Rectangle 25"/>
          <p:cNvSpPr>
            <a:spLocks noChangeArrowheads="1"/>
          </p:cNvSpPr>
          <p:nvPr/>
        </p:nvSpPr>
        <p:spPr bwMode="auto">
          <a:xfrm>
            <a:off x="7338491" y="1006475"/>
            <a:ext cx="119063" cy="5464175"/>
          </a:xfrm>
          <a:prstGeom prst="rect">
            <a:avLst/>
          </a:prstGeom>
          <a:blipFill dpi="0" rotWithShape="0">
            <a:blip r:embed="rId2" cstate="print"/>
            <a:srcRect/>
            <a:tile tx="0" ty="0" sx="100000" sy="100000" flip="none" algn="tl"/>
          </a:blipFill>
          <a:ln w="9525">
            <a:noFill/>
            <a:miter lim="800000"/>
            <a:headEnd/>
            <a:tailEnd/>
          </a:ln>
        </p:spPr>
        <p:txBody>
          <a:bodyPr/>
          <a:lstStyle/>
          <a:p>
            <a:endParaRPr lang="it-IT"/>
          </a:p>
        </p:txBody>
      </p:sp>
      <p:sp>
        <p:nvSpPr>
          <p:cNvPr id="229" name="Arc 26"/>
          <p:cNvSpPr>
            <a:spLocks/>
          </p:cNvSpPr>
          <p:nvPr/>
        </p:nvSpPr>
        <p:spPr bwMode="auto">
          <a:xfrm>
            <a:off x="6624116" y="1827213"/>
            <a:ext cx="1679575" cy="2233612"/>
          </a:xfrm>
          <a:custGeom>
            <a:avLst/>
            <a:gdLst>
              <a:gd name="G0" fmla="+- 81 0 0"/>
              <a:gd name="G1" fmla="+- 21600 0 0"/>
              <a:gd name="G2" fmla="+- 21600 0 0"/>
              <a:gd name="T0" fmla="*/ 0 w 21681"/>
              <a:gd name="T1" fmla="*/ 0 h 21600"/>
              <a:gd name="T2" fmla="*/ 21681 w 21681"/>
              <a:gd name="T3" fmla="*/ 21539 h 21600"/>
              <a:gd name="T4" fmla="*/ 81 w 21681"/>
              <a:gd name="T5" fmla="*/ 21600 h 21600"/>
            </a:gdLst>
            <a:ahLst/>
            <a:cxnLst>
              <a:cxn ang="0">
                <a:pos x="T0" y="T1"/>
              </a:cxn>
              <a:cxn ang="0">
                <a:pos x="T2" y="T3"/>
              </a:cxn>
              <a:cxn ang="0">
                <a:pos x="T4" y="T5"/>
              </a:cxn>
            </a:cxnLst>
            <a:rect l="0" t="0" r="r" b="b"/>
            <a:pathLst>
              <a:path w="21681" h="21600" fill="none" extrusionOk="0">
                <a:moveTo>
                  <a:pt x="0" y="0"/>
                </a:moveTo>
                <a:cubicBezTo>
                  <a:pt x="27" y="0"/>
                  <a:pt x="54" y="-1"/>
                  <a:pt x="81" y="0"/>
                </a:cubicBezTo>
                <a:cubicBezTo>
                  <a:pt x="11986" y="0"/>
                  <a:pt x="21647" y="9633"/>
                  <a:pt x="21680" y="21539"/>
                </a:cubicBezTo>
              </a:path>
              <a:path w="21681" h="21600" stroke="0" extrusionOk="0">
                <a:moveTo>
                  <a:pt x="0" y="0"/>
                </a:moveTo>
                <a:cubicBezTo>
                  <a:pt x="27" y="0"/>
                  <a:pt x="54" y="-1"/>
                  <a:pt x="81" y="0"/>
                </a:cubicBezTo>
                <a:cubicBezTo>
                  <a:pt x="11986" y="0"/>
                  <a:pt x="21647" y="9633"/>
                  <a:pt x="21680" y="21539"/>
                </a:cubicBezTo>
                <a:lnTo>
                  <a:pt x="81" y="21600"/>
                </a:lnTo>
                <a:close/>
              </a:path>
            </a:pathLst>
          </a:custGeom>
          <a:noFill/>
          <a:ln w="71438">
            <a:solidFill>
              <a:srgbClr val="FF00FF"/>
            </a:solidFill>
            <a:round/>
            <a:headEnd/>
            <a:tailEnd/>
          </a:ln>
        </p:spPr>
        <p:txBody>
          <a:bodyPr/>
          <a:lstStyle/>
          <a:p>
            <a:endParaRPr lang="it-IT"/>
          </a:p>
        </p:txBody>
      </p:sp>
      <p:sp>
        <p:nvSpPr>
          <p:cNvPr id="230" name="Arc 41"/>
          <p:cNvSpPr>
            <a:spLocks/>
          </p:cNvSpPr>
          <p:nvPr/>
        </p:nvSpPr>
        <p:spPr bwMode="auto">
          <a:xfrm>
            <a:off x="5638279" y="1589088"/>
            <a:ext cx="1725612" cy="912812"/>
          </a:xfrm>
          <a:custGeom>
            <a:avLst/>
            <a:gdLst>
              <a:gd name="G0" fmla="+- 21599 0 0"/>
              <a:gd name="G1" fmla="+- 21600 0 0"/>
              <a:gd name="G2" fmla="+- 21600 0 0"/>
              <a:gd name="T0" fmla="*/ 0 w 21599"/>
              <a:gd name="T1" fmla="*/ 21452 h 21600"/>
              <a:gd name="T2" fmla="*/ 21580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451"/>
                </a:moveTo>
                <a:cubicBezTo>
                  <a:pt x="80" y="9588"/>
                  <a:pt x="9715" y="10"/>
                  <a:pt x="21580" y="0"/>
                </a:cubicBezTo>
              </a:path>
              <a:path w="21599" h="21600" stroke="0" extrusionOk="0">
                <a:moveTo>
                  <a:pt x="-1" y="21451"/>
                </a:moveTo>
                <a:cubicBezTo>
                  <a:pt x="80" y="9588"/>
                  <a:pt x="9715" y="10"/>
                  <a:pt x="21580" y="0"/>
                </a:cubicBezTo>
                <a:lnTo>
                  <a:pt x="21599" y="21600"/>
                </a:lnTo>
                <a:close/>
              </a:path>
            </a:pathLst>
          </a:custGeom>
          <a:noFill/>
          <a:ln w="71438">
            <a:solidFill>
              <a:srgbClr val="FF00FF"/>
            </a:solidFill>
            <a:round/>
            <a:headEnd/>
            <a:tailEnd/>
          </a:ln>
        </p:spPr>
        <p:txBody>
          <a:bodyPr/>
          <a:lstStyle/>
          <a:p>
            <a:endParaRPr lang="it-IT"/>
          </a:p>
        </p:txBody>
      </p:sp>
      <p:sp>
        <p:nvSpPr>
          <p:cNvPr id="231" name="Line 42"/>
          <p:cNvSpPr>
            <a:spLocks noChangeShapeType="1"/>
          </p:cNvSpPr>
          <p:nvPr/>
        </p:nvSpPr>
        <p:spPr bwMode="auto">
          <a:xfrm>
            <a:off x="5636691" y="2492896"/>
            <a:ext cx="1588" cy="536575"/>
          </a:xfrm>
          <a:prstGeom prst="line">
            <a:avLst/>
          </a:prstGeom>
          <a:noFill/>
          <a:ln w="71438">
            <a:solidFill>
              <a:srgbClr val="FF00FF"/>
            </a:solidFill>
            <a:round/>
            <a:headEnd/>
            <a:tailEnd/>
          </a:ln>
        </p:spPr>
        <p:txBody>
          <a:bodyPr/>
          <a:lstStyle/>
          <a:p>
            <a:endParaRPr lang="it-IT"/>
          </a:p>
        </p:txBody>
      </p:sp>
      <p:sp>
        <p:nvSpPr>
          <p:cNvPr id="237" name="CasellaDiTesto 236"/>
          <p:cNvSpPr txBox="1"/>
          <p:nvPr/>
        </p:nvSpPr>
        <p:spPr>
          <a:xfrm>
            <a:off x="7422460" y="1115452"/>
            <a:ext cx="1402948" cy="369332"/>
          </a:xfrm>
          <a:prstGeom prst="rect">
            <a:avLst/>
          </a:prstGeom>
          <a:noFill/>
        </p:spPr>
        <p:txBody>
          <a:bodyPr wrap="none" rtlCol="0">
            <a:spAutoFit/>
          </a:bodyPr>
          <a:lstStyle/>
          <a:p>
            <a:r>
              <a:rPr lang="it-IT" dirty="0" smtClean="0"/>
              <a:t>FEMORALE</a:t>
            </a:r>
            <a:endParaRPr lang="it-IT" dirty="0"/>
          </a:p>
        </p:txBody>
      </p:sp>
      <p:sp>
        <p:nvSpPr>
          <p:cNvPr id="238" name="CasellaDiTesto 237"/>
          <p:cNvSpPr txBox="1"/>
          <p:nvPr/>
        </p:nvSpPr>
        <p:spPr>
          <a:xfrm>
            <a:off x="5585048" y="6381328"/>
            <a:ext cx="1531573" cy="369332"/>
          </a:xfrm>
          <a:prstGeom prst="rect">
            <a:avLst/>
          </a:prstGeom>
          <a:noFill/>
        </p:spPr>
        <p:txBody>
          <a:bodyPr wrap="none" rtlCol="0">
            <a:spAutoFit/>
          </a:bodyPr>
          <a:lstStyle/>
          <a:p>
            <a:r>
              <a:rPr lang="it-IT" dirty="0" smtClean="0"/>
              <a:t>SAFENA INT.</a:t>
            </a:r>
            <a:endParaRPr lang="it-IT" dirty="0"/>
          </a:p>
        </p:txBody>
      </p:sp>
      <p:sp>
        <p:nvSpPr>
          <p:cNvPr id="239" name="CasellaDiTesto 238"/>
          <p:cNvSpPr txBox="1"/>
          <p:nvPr/>
        </p:nvSpPr>
        <p:spPr>
          <a:xfrm>
            <a:off x="7596336" y="6381328"/>
            <a:ext cx="1529329" cy="646331"/>
          </a:xfrm>
          <a:prstGeom prst="rect">
            <a:avLst/>
          </a:prstGeom>
          <a:noFill/>
        </p:spPr>
        <p:txBody>
          <a:bodyPr wrap="none" rtlCol="0">
            <a:spAutoFit/>
          </a:bodyPr>
          <a:lstStyle/>
          <a:p>
            <a:r>
              <a:rPr lang="it-IT" dirty="0" smtClean="0"/>
              <a:t>SAFENA EST.</a:t>
            </a:r>
          </a:p>
          <a:p>
            <a:endParaRPr lang="it-IT" dirty="0"/>
          </a:p>
        </p:txBody>
      </p:sp>
      <p:sp>
        <p:nvSpPr>
          <p:cNvPr id="240" name="CasellaDiTesto 239"/>
          <p:cNvSpPr txBox="1"/>
          <p:nvPr/>
        </p:nvSpPr>
        <p:spPr>
          <a:xfrm>
            <a:off x="7457256" y="2843644"/>
            <a:ext cx="1631216" cy="369332"/>
          </a:xfrm>
          <a:prstGeom prst="rect">
            <a:avLst/>
          </a:prstGeom>
          <a:noFill/>
        </p:spPr>
        <p:txBody>
          <a:bodyPr wrap="none" rtlCol="0">
            <a:spAutoFit/>
          </a:bodyPr>
          <a:lstStyle/>
          <a:p>
            <a:r>
              <a:rPr lang="it-IT" dirty="0" err="1" smtClean="0"/>
              <a:t>V.GIACOMINI</a:t>
            </a:r>
            <a:endParaRPr lang="it-IT" dirty="0"/>
          </a:p>
        </p:txBody>
      </p:sp>
      <p:sp>
        <p:nvSpPr>
          <p:cNvPr id="241" name="CasellaDiTesto 240"/>
          <p:cNvSpPr txBox="1"/>
          <p:nvPr/>
        </p:nvSpPr>
        <p:spPr>
          <a:xfrm>
            <a:off x="4864968" y="2996952"/>
            <a:ext cx="1479892" cy="646331"/>
          </a:xfrm>
          <a:prstGeom prst="rect">
            <a:avLst/>
          </a:prstGeom>
          <a:noFill/>
        </p:spPr>
        <p:txBody>
          <a:bodyPr wrap="none" rtlCol="0">
            <a:spAutoFit/>
          </a:bodyPr>
          <a:lstStyle/>
          <a:p>
            <a:pPr algn="ctr"/>
            <a:r>
              <a:rPr lang="it-IT" dirty="0" smtClean="0"/>
              <a:t>SAFENA</a:t>
            </a:r>
          </a:p>
          <a:p>
            <a:pPr algn="ctr"/>
            <a:r>
              <a:rPr lang="it-IT" dirty="0" smtClean="0"/>
              <a:t>ANTERIORE</a:t>
            </a:r>
            <a:endParaRPr lang="it-IT" dirty="0"/>
          </a:p>
        </p:txBody>
      </p:sp>
      <p:cxnSp>
        <p:nvCxnSpPr>
          <p:cNvPr id="243" name="Connettore 2 242"/>
          <p:cNvCxnSpPr/>
          <p:nvPr/>
        </p:nvCxnSpPr>
        <p:spPr>
          <a:xfrm>
            <a:off x="7601272" y="3645024"/>
            <a:ext cx="288032" cy="72008"/>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6" name="Connettore 2 245"/>
          <p:cNvCxnSpPr/>
          <p:nvPr/>
        </p:nvCxnSpPr>
        <p:spPr>
          <a:xfrm rot="16200000" flipV="1">
            <a:off x="7961312" y="3573016"/>
            <a:ext cx="360040" cy="72008"/>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7" name="Connettore 2 246"/>
          <p:cNvCxnSpPr/>
          <p:nvPr/>
        </p:nvCxnSpPr>
        <p:spPr>
          <a:xfrm rot="16200000" flipV="1">
            <a:off x="7889304" y="3068960"/>
            <a:ext cx="288032" cy="144016"/>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8" name="Connettore 2 247"/>
          <p:cNvCxnSpPr/>
          <p:nvPr/>
        </p:nvCxnSpPr>
        <p:spPr>
          <a:xfrm rot="16200000" flipV="1">
            <a:off x="7565268" y="2528900"/>
            <a:ext cx="288032" cy="216024"/>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9" name="Connettore 2 248"/>
          <p:cNvCxnSpPr/>
          <p:nvPr/>
        </p:nvCxnSpPr>
        <p:spPr>
          <a:xfrm rot="10800000">
            <a:off x="7097216" y="2132856"/>
            <a:ext cx="360040" cy="216024"/>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0" name="Connettore 2 249"/>
          <p:cNvCxnSpPr/>
          <p:nvPr/>
        </p:nvCxnSpPr>
        <p:spPr>
          <a:xfrm rot="10800000">
            <a:off x="6665168" y="1916832"/>
            <a:ext cx="288032" cy="144016"/>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1" name="Connettore 2 250"/>
          <p:cNvCxnSpPr/>
          <p:nvPr/>
        </p:nvCxnSpPr>
        <p:spPr>
          <a:xfrm flipV="1">
            <a:off x="7025208" y="1772816"/>
            <a:ext cx="288032" cy="72008"/>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2" name="Connettore 2 251"/>
          <p:cNvCxnSpPr/>
          <p:nvPr/>
        </p:nvCxnSpPr>
        <p:spPr>
          <a:xfrm rot="5400000" flipH="1" flipV="1">
            <a:off x="7385248" y="1556792"/>
            <a:ext cx="288032" cy="1588"/>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3" name="Connettore 2 252"/>
          <p:cNvCxnSpPr/>
          <p:nvPr/>
        </p:nvCxnSpPr>
        <p:spPr>
          <a:xfrm>
            <a:off x="8820472" y="4864224"/>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4" name="Connettore 2 253"/>
          <p:cNvCxnSpPr/>
          <p:nvPr/>
        </p:nvCxnSpPr>
        <p:spPr>
          <a:xfrm>
            <a:off x="9039944" y="5016624"/>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8" name="Stella a 24 punte 267"/>
          <p:cNvSpPr/>
          <p:nvPr/>
        </p:nvSpPr>
        <p:spPr>
          <a:xfrm>
            <a:off x="1912640" y="3140968"/>
            <a:ext cx="914400" cy="914400"/>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9" name="CasellaDiTesto 268"/>
          <p:cNvSpPr txBox="1"/>
          <p:nvPr/>
        </p:nvSpPr>
        <p:spPr>
          <a:xfrm>
            <a:off x="0" y="3429000"/>
            <a:ext cx="1640385" cy="646331"/>
          </a:xfrm>
          <a:prstGeom prst="rect">
            <a:avLst/>
          </a:prstGeom>
          <a:noFill/>
        </p:spPr>
        <p:txBody>
          <a:bodyPr wrap="none" rtlCol="0">
            <a:spAutoFit/>
          </a:bodyPr>
          <a:lstStyle/>
          <a:p>
            <a:r>
              <a:rPr lang="it-IT" b="1" dirty="0" smtClean="0">
                <a:solidFill>
                  <a:srgbClr val="FFFF00"/>
                </a:solidFill>
              </a:rPr>
              <a:t>Incontinenza</a:t>
            </a:r>
          </a:p>
          <a:p>
            <a:r>
              <a:rPr lang="it-IT" b="1" smtClean="0">
                <a:solidFill>
                  <a:srgbClr val="FFFF00"/>
                </a:solidFill>
              </a:rPr>
              <a:t>valvolare</a:t>
            </a:r>
            <a:endParaRPr lang="it-IT" b="1">
              <a:solidFill>
                <a:srgbClr val="FFFF00"/>
              </a:solidFill>
            </a:endParaRPr>
          </a:p>
        </p:txBody>
      </p:sp>
      <p:sp>
        <p:nvSpPr>
          <p:cNvPr id="64" name="Rettangolo arrotondato 63"/>
          <p:cNvSpPr/>
          <p:nvPr/>
        </p:nvSpPr>
        <p:spPr>
          <a:xfrm>
            <a:off x="1840632" y="4653136"/>
            <a:ext cx="2088232" cy="69837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rgbClr val="FFFF00"/>
                </a:solidFill>
              </a:rPr>
              <a:t>SISTOLE</a:t>
            </a:r>
            <a:endParaRPr lang="it-IT" sz="3200" b="1" dirty="0">
              <a:solidFill>
                <a:srgbClr val="FFFF00"/>
              </a:solidFill>
            </a:endParaRPr>
          </a:p>
        </p:txBody>
      </p:sp>
      <p:sp>
        <p:nvSpPr>
          <p:cNvPr id="65" name="CasellaDiTesto 64"/>
          <p:cNvSpPr txBox="1"/>
          <p:nvPr/>
        </p:nvSpPr>
        <p:spPr>
          <a:xfrm>
            <a:off x="2416696" y="1628800"/>
            <a:ext cx="718210" cy="338554"/>
          </a:xfrm>
          <a:prstGeom prst="rect">
            <a:avLst/>
          </a:prstGeom>
          <a:noFill/>
        </p:spPr>
        <p:txBody>
          <a:bodyPr wrap="none" rtlCol="0">
            <a:spAutoFit/>
          </a:bodyPr>
          <a:lstStyle/>
          <a:p>
            <a:r>
              <a:rPr lang="it-IT" sz="1600" b="1" dirty="0" smtClean="0">
                <a:solidFill>
                  <a:srgbClr val="FFFF00"/>
                </a:solidFill>
              </a:rPr>
              <a:t>STOP</a:t>
            </a:r>
            <a:endParaRPr lang="it-IT" sz="1600" b="1" dirty="0">
              <a:solidFill>
                <a:srgbClr val="FFFF00"/>
              </a:solidFill>
            </a:endParaRPr>
          </a:p>
        </p:txBody>
      </p:sp>
      <p:sp>
        <p:nvSpPr>
          <p:cNvPr id="68" name="CasellaDiTesto 67"/>
          <p:cNvSpPr txBox="1"/>
          <p:nvPr/>
        </p:nvSpPr>
        <p:spPr>
          <a:xfrm>
            <a:off x="2123728" y="1535881"/>
            <a:ext cx="4104456" cy="3139321"/>
          </a:xfrm>
          <a:prstGeom prst="rect">
            <a:avLst/>
          </a:prstGeom>
          <a:solidFill>
            <a:srgbClr val="66CCFF">
              <a:alpha val="80000"/>
            </a:srgbClr>
          </a:solidFill>
        </p:spPr>
        <p:txBody>
          <a:bodyPr wrap="square" rtlCol="0">
            <a:spAutoFit/>
          </a:bodyPr>
          <a:lstStyle/>
          <a:p>
            <a:r>
              <a:rPr lang="it-IT" sz="3600" b="1" dirty="0" smtClean="0">
                <a:solidFill>
                  <a:srgbClr val="FF0000"/>
                </a:solidFill>
              </a:rPr>
              <a:t>Il sangue che “refluisce”  “rientra”,</a:t>
            </a:r>
          </a:p>
          <a:p>
            <a:r>
              <a:rPr lang="it-IT" sz="3600" b="1" dirty="0" smtClean="0">
                <a:solidFill>
                  <a:srgbClr val="FF0000"/>
                </a:solidFill>
              </a:rPr>
              <a:t>ma senza passare dal punto di fuga</a:t>
            </a:r>
          </a:p>
          <a:p>
            <a:endParaRPr lang="it-IT" dirty="0"/>
          </a:p>
        </p:txBody>
      </p:sp>
      <p:sp>
        <p:nvSpPr>
          <p:cNvPr id="69" name="CasellaDiTesto 68"/>
          <p:cNvSpPr txBox="1"/>
          <p:nvPr/>
        </p:nvSpPr>
        <p:spPr>
          <a:xfrm>
            <a:off x="2627784" y="4293096"/>
            <a:ext cx="351378" cy="369332"/>
          </a:xfrm>
          <a:prstGeom prst="rect">
            <a:avLst/>
          </a:prstGeom>
          <a:noFill/>
        </p:spPr>
        <p:txBody>
          <a:bodyPr wrap="none" rtlCol="0">
            <a:spAutoFit/>
          </a:bodyPr>
          <a:lstStyle/>
          <a:p>
            <a:r>
              <a:rPr lang="it-IT" dirty="0" smtClean="0">
                <a:solidFill>
                  <a:srgbClr val="0033CC"/>
                </a:solidFill>
              </a:rPr>
              <a:t>…</a:t>
            </a:r>
            <a:endParaRPr lang="it-IT"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20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20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2000"/>
                                        <p:tgtEl>
                                          <p:spTgt spid="220"/>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fade">
                                      <p:cBhvr>
                                        <p:cTn id="17" dur="2000"/>
                                        <p:tgtEl>
                                          <p:spTgt spid="221"/>
                                        </p:tgtEl>
                                      </p:cBhvr>
                                    </p:animEffect>
                                  </p:childTnLst>
                                </p:cTn>
                              </p:par>
                              <p:par>
                                <p:cTn id="18" presetID="35" presetClass="path" presetSubtype="0" accel="50000" decel="50000" fill="hold" grpId="1" nodeType="withEffect">
                                  <p:stCondLst>
                                    <p:cond delay="0"/>
                                  </p:stCondLst>
                                  <p:childTnLst>
                                    <p:animMotion origin="layout" path="M 1.94444E-6 -2.59259E-6 L 0.38021 -0.19398 " pathEditMode="relative" rAng="0" ptsTypes="AA">
                                      <p:cBhvr>
                                        <p:cTn id="19" dur="2000" fill="hold"/>
                                        <p:tgtEl>
                                          <p:spTgt spid="221"/>
                                        </p:tgtEl>
                                        <p:attrNameLst>
                                          <p:attrName>ppt_x</p:attrName>
                                          <p:attrName>ppt_y</p:attrName>
                                        </p:attrNameLst>
                                      </p:cBhvr>
                                      <p:rCtr x="190" y="-97"/>
                                    </p:animMotion>
                                  </p:childTnLst>
                                </p:cTn>
                              </p:par>
                            </p:childTnLst>
                          </p:cTn>
                        </p:par>
                        <p:par>
                          <p:cTn id="20" fill="hold">
                            <p:stCondLst>
                              <p:cond delay="40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68"/>
                                        </p:tgtEl>
                                        <p:attrNameLst>
                                          <p:attrName>style.visibility</p:attrName>
                                        </p:attrNameLst>
                                      </p:cBhvr>
                                      <p:to>
                                        <p:strVal val="visible"/>
                                      </p:to>
                                    </p:set>
                                    <p:animEffect transition="in" filter="fade">
                                      <p:cBhvr>
                                        <p:cTn id="23" dur="2000"/>
                                        <p:tgtEl>
                                          <p:spTgt spid="68"/>
                                        </p:tgtEl>
                                      </p:cBhvr>
                                    </p:animEffect>
                                  </p:childTnLst>
                                </p:cTn>
                              </p:par>
                            </p:childTnLst>
                          </p:cTn>
                        </p:par>
                        <p:par>
                          <p:cTn id="24" fill="hold">
                            <p:stCondLst>
                              <p:cond delay="60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9"/>
                                        </p:tgtEl>
                                        <p:attrNameLst>
                                          <p:attrName>style.visibility</p:attrName>
                                        </p:attrNameLst>
                                      </p:cBhvr>
                                      <p:to>
                                        <p:strVal val="visible"/>
                                      </p:to>
                                    </p:set>
                                    <p:anim calcmode="discrete" valueType="clr">
                                      <p:cBhvr override="childStyle">
                                        <p:cTn id="27" dur="500"/>
                                        <p:tgtEl>
                                          <p:spTgt spid="69"/>
                                        </p:tgtEl>
                                        <p:attrNameLst>
                                          <p:attrName>style.color</p:attrName>
                                        </p:attrNameLst>
                                      </p:cBhvr>
                                      <p:tavLst>
                                        <p:tav tm="0">
                                          <p:val>
                                            <p:clrVal>
                                              <a:schemeClr val="accent2"/>
                                            </p:clrVal>
                                          </p:val>
                                        </p:tav>
                                        <p:tav tm="50000">
                                          <p:val>
                                            <p:clrVal>
                                              <a:schemeClr val="hlink"/>
                                            </p:clrVal>
                                          </p:val>
                                        </p:tav>
                                      </p:tavLst>
                                    </p:anim>
                                    <p:anim calcmode="discrete" valueType="clr">
                                      <p:cBhvr>
                                        <p:cTn id="28" dur="500"/>
                                        <p:tgtEl>
                                          <p:spTgt spid="69"/>
                                        </p:tgtEl>
                                        <p:attrNameLst>
                                          <p:attrName>fillcolor</p:attrName>
                                        </p:attrNameLst>
                                      </p:cBhvr>
                                      <p:tavLst>
                                        <p:tav tm="0">
                                          <p:val>
                                            <p:clrVal>
                                              <a:schemeClr val="accent2"/>
                                            </p:clrVal>
                                          </p:val>
                                        </p:tav>
                                        <p:tav tm="50000">
                                          <p:val>
                                            <p:clrVal>
                                              <a:schemeClr val="hlink"/>
                                            </p:clrVal>
                                          </p:val>
                                        </p:tav>
                                      </p:tavLst>
                                    </p:anim>
                                    <p:set>
                                      <p:cBhvr>
                                        <p:cTn id="29" dur="500"/>
                                        <p:tgtEl>
                                          <p:spTgt spid="69"/>
                                        </p:tgtEl>
                                        <p:attrNameLst>
                                          <p:attrName>fill.type</p:attrName>
                                        </p:attrNameLst>
                                      </p:cBhvr>
                                      <p:to>
                                        <p:strVal val="solid"/>
                                      </p:to>
                                    </p:set>
                                  </p:childTnLst>
                                </p:cTn>
                              </p:par>
                            </p:childTnLst>
                          </p:cTn>
                        </p:par>
                        <p:par>
                          <p:cTn id="30" fill="hold">
                            <p:stCondLst>
                              <p:cond delay="6500"/>
                            </p:stCondLst>
                            <p:childTnLst>
                              <p:par>
                                <p:cTn id="31" presetID="10" presetClass="exit" presetSubtype="0" fill="hold" grpId="1" nodeType="afterEffect">
                                  <p:stCondLst>
                                    <p:cond delay="0"/>
                                  </p:stCondLst>
                                  <p:iterate type="lt">
                                    <p:tmPct val="0"/>
                                  </p:iterate>
                                  <p:childTnLst>
                                    <p:animEffect transition="out" filter="fade">
                                      <p:cBhvr>
                                        <p:cTn id="32" dur="2000"/>
                                        <p:tgtEl>
                                          <p:spTgt spid="69"/>
                                        </p:tgtEl>
                                      </p:cBhvr>
                                    </p:animEffect>
                                    <p:set>
                                      <p:cBhvr>
                                        <p:cTn id="33" dur="1" fill="hold">
                                          <p:stCondLst>
                                            <p:cond delay="1999"/>
                                          </p:stCondLst>
                                        </p:cTn>
                                        <p:tgtEl>
                                          <p:spTgt spid="69"/>
                                        </p:tgtEl>
                                        <p:attrNameLst>
                                          <p:attrName>style.visibility</p:attrName>
                                        </p:attrNameLst>
                                      </p:cBhvr>
                                      <p:to>
                                        <p:strVal val="hidden"/>
                                      </p:to>
                                    </p:set>
                                  </p:childTnLst>
                                </p:cTn>
                              </p:par>
                            </p:childTnLst>
                          </p:cTn>
                        </p:par>
                        <p:par>
                          <p:cTn id="34" fill="hold">
                            <p:stCondLst>
                              <p:cond delay="8500"/>
                            </p:stCondLst>
                            <p:childTnLst>
                              <p:par>
                                <p:cTn id="35" presetID="10" presetClass="exit" presetSubtype="0" fill="hold" grpId="1" nodeType="afterEffect">
                                  <p:stCondLst>
                                    <p:cond delay="0"/>
                                  </p:stCondLst>
                                  <p:iterate type="lt">
                                    <p:tmPct val="0"/>
                                  </p:iterate>
                                  <p:childTnLst>
                                    <p:animEffect transition="out" filter="fade">
                                      <p:cBhvr>
                                        <p:cTn id="36" dur="3000"/>
                                        <p:tgtEl>
                                          <p:spTgt spid="68"/>
                                        </p:tgtEl>
                                      </p:cBhvr>
                                    </p:animEffect>
                                    <p:set>
                                      <p:cBhvr>
                                        <p:cTn id="37" dur="1" fill="hold">
                                          <p:stCondLst>
                                            <p:cond delay="2999"/>
                                          </p:stCondLst>
                                        </p:cTn>
                                        <p:tgtEl>
                                          <p:spTgt spid="68"/>
                                        </p:tgtEl>
                                        <p:attrNameLst>
                                          <p:attrName>style.visibility</p:attrName>
                                        </p:attrNameLst>
                                      </p:cBhvr>
                                      <p:to>
                                        <p:strVal val="hidden"/>
                                      </p:to>
                                    </p:set>
                                  </p:childTnLst>
                                </p:cTn>
                              </p:par>
                            </p:childTnLst>
                          </p:cTn>
                        </p:par>
                        <p:par>
                          <p:cTn id="38" fill="hold">
                            <p:stCondLst>
                              <p:cond delay="11500"/>
                            </p:stCondLst>
                            <p:childTnLst>
                              <p:par>
                                <p:cTn id="39" presetID="10" presetClass="entr" presetSubtype="0" fill="hold" grpId="0" nodeType="afterEffect">
                                  <p:stCondLst>
                                    <p:cond delay="0"/>
                                  </p:stCondLst>
                                  <p:childTnLst>
                                    <p:set>
                                      <p:cBhvr>
                                        <p:cTn id="40" dur="1" fill="hold">
                                          <p:stCondLst>
                                            <p:cond delay="0"/>
                                          </p:stCondLst>
                                        </p:cTn>
                                        <p:tgtEl>
                                          <p:spTgt spid="222"/>
                                        </p:tgtEl>
                                        <p:attrNameLst>
                                          <p:attrName>style.visibility</p:attrName>
                                        </p:attrNameLst>
                                      </p:cBhvr>
                                      <p:to>
                                        <p:strVal val="visible"/>
                                      </p:to>
                                    </p:set>
                                    <p:animEffect transition="in" filter="fade">
                                      <p:cBhvr>
                                        <p:cTn id="41" dur="2000"/>
                                        <p:tgtEl>
                                          <p:spTgt spid="222"/>
                                        </p:tgtEl>
                                      </p:cBhvr>
                                    </p:animEffect>
                                  </p:childTnLst>
                                </p:cTn>
                              </p:par>
                              <p:par>
                                <p:cTn id="42" presetID="56" presetClass="path" presetSubtype="0" accel="50000" decel="50000" fill="hold" grpId="1" nodeType="withEffect">
                                  <p:stCondLst>
                                    <p:cond delay="0"/>
                                  </p:stCondLst>
                                  <p:childTnLst>
                                    <p:animMotion origin="layout" path="M -0.00034 -0.00023 L 0.32257 -0.27616 " pathEditMode="relative" rAng="0" ptsTypes="AA">
                                      <p:cBhvr>
                                        <p:cTn id="43" dur="2000" fill="hold"/>
                                        <p:tgtEl>
                                          <p:spTgt spid="222"/>
                                        </p:tgtEl>
                                        <p:attrNameLst>
                                          <p:attrName>ppt_x</p:attrName>
                                          <p:attrName>ppt_y</p:attrName>
                                        </p:attrNameLst>
                                      </p:cBhvr>
                                      <p:rCtr x="161" y="-138"/>
                                    </p:animMotion>
                                  </p:childTnLst>
                                </p:cTn>
                              </p:par>
                            </p:childTnLst>
                          </p:cTn>
                        </p:par>
                        <p:par>
                          <p:cTn id="44" fill="hold">
                            <p:stCondLst>
                              <p:cond delay="13500"/>
                            </p:stCondLst>
                            <p:childTnLst>
                              <p:par>
                                <p:cTn id="45" presetID="55" presetClass="entr" presetSubtype="0" fill="hold" grpId="0" nodeType="after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p:cTn id="47" dur="5000" fill="hold"/>
                                        <p:tgtEl>
                                          <p:spTgt spid="212"/>
                                        </p:tgtEl>
                                        <p:attrNameLst>
                                          <p:attrName>ppt_w</p:attrName>
                                        </p:attrNameLst>
                                      </p:cBhvr>
                                      <p:tavLst>
                                        <p:tav tm="0">
                                          <p:val>
                                            <p:strVal val="#ppt_w*0.70"/>
                                          </p:val>
                                        </p:tav>
                                        <p:tav tm="100000">
                                          <p:val>
                                            <p:strVal val="#ppt_w"/>
                                          </p:val>
                                        </p:tav>
                                      </p:tavLst>
                                    </p:anim>
                                    <p:anim calcmode="lin" valueType="num">
                                      <p:cBhvr>
                                        <p:cTn id="48" dur="5000" fill="hold"/>
                                        <p:tgtEl>
                                          <p:spTgt spid="212"/>
                                        </p:tgtEl>
                                        <p:attrNameLst>
                                          <p:attrName>ppt_h</p:attrName>
                                        </p:attrNameLst>
                                      </p:cBhvr>
                                      <p:tavLst>
                                        <p:tav tm="0">
                                          <p:val>
                                            <p:strVal val="#ppt_h"/>
                                          </p:val>
                                        </p:tav>
                                        <p:tav tm="100000">
                                          <p:val>
                                            <p:strVal val="#ppt_h"/>
                                          </p:val>
                                        </p:tav>
                                      </p:tavLst>
                                    </p:anim>
                                    <p:animEffect transition="in" filter="fade">
                                      <p:cBhvr>
                                        <p:cTn id="49" dur="5000"/>
                                        <p:tgtEl>
                                          <p:spTgt spid="21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13"/>
                                        </p:tgtEl>
                                        <p:attrNameLst>
                                          <p:attrName>style.visibility</p:attrName>
                                        </p:attrNameLst>
                                      </p:cBhvr>
                                      <p:to>
                                        <p:strVal val="visible"/>
                                      </p:to>
                                    </p:set>
                                    <p:anim calcmode="lin" valueType="num">
                                      <p:cBhvr>
                                        <p:cTn id="52" dur="5000" fill="hold"/>
                                        <p:tgtEl>
                                          <p:spTgt spid="213"/>
                                        </p:tgtEl>
                                        <p:attrNameLst>
                                          <p:attrName>ppt_w</p:attrName>
                                        </p:attrNameLst>
                                      </p:cBhvr>
                                      <p:tavLst>
                                        <p:tav tm="0">
                                          <p:val>
                                            <p:strVal val="#ppt_w*0.70"/>
                                          </p:val>
                                        </p:tav>
                                        <p:tav tm="100000">
                                          <p:val>
                                            <p:strVal val="#ppt_w"/>
                                          </p:val>
                                        </p:tav>
                                      </p:tavLst>
                                    </p:anim>
                                    <p:anim calcmode="lin" valueType="num">
                                      <p:cBhvr>
                                        <p:cTn id="53" dur="5000" fill="hold"/>
                                        <p:tgtEl>
                                          <p:spTgt spid="213"/>
                                        </p:tgtEl>
                                        <p:attrNameLst>
                                          <p:attrName>ppt_h</p:attrName>
                                        </p:attrNameLst>
                                      </p:cBhvr>
                                      <p:tavLst>
                                        <p:tav tm="0">
                                          <p:val>
                                            <p:strVal val="#ppt_h"/>
                                          </p:val>
                                        </p:tav>
                                        <p:tav tm="100000">
                                          <p:val>
                                            <p:strVal val="#ppt_h"/>
                                          </p:val>
                                        </p:tav>
                                      </p:tavLst>
                                    </p:anim>
                                    <p:animEffect transition="in" filter="fade">
                                      <p:cBhvr>
                                        <p:cTn id="54" dur="5000"/>
                                        <p:tgtEl>
                                          <p:spTgt spid="2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2000"/>
                                        <p:tgtEl>
                                          <p:spTgt spid="64"/>
                                        </p:tgtEl>
                                      </p:cBhvr>
                                    </p:animEffect>
                                  </p:childTnLst>
                                </p:cTn>
                              </p:par>
                            </p:childTnLst>
                          </p:cTn>
                        </p:par>
                        <p:par>
                          <p:cTn id="58" fill="hold">
                            <p:stCondLst>
                              <p:cond delay="18500"/>
                            </p:stCondLst>
                            <p:childTnLst>
                              <p:par>
                                <p:cTn id="59" presetID="22" presetClass="entr" presetSubtype="4" fill="hold" grpId="0" nodeType="after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wipe(down)">
                                      <p:cBhvr>
                                        <p:cTn id="61" dur="500"/>
                                        <p:tgtEl>
                                          <p:spTgt spid="148"/>
                                        </p:tgtEl>
                                      </p:cBhvr>
                                    </p:animEffect>
                                  </p:childTnLst>
                                </p:cTn>
                              </p:par>
                            </p:childTnLst>
                          </p:cTn>
                        </p:par>
                        <p:par>
                          <p:cTn id="62" fill="hold">
                            <p:stCondLst>
                              <p:cond delay="19000"/>
                            </p:stCondLst>
                            <p:childTnLst>
                              <p:par>
                                <p:cTn id="63" presetID="22" presetClass="entr" presetSubtype="2" fill="hold" grpId="0" nodeType="afterEffect">
                                  <p:stCondLst>
                                    <p:cond delay="0"/>
                                  </p:stCondLst>
                                  <p:childTnLst>
                                    <p:set>
                                      <p:cBhvr>
                                        <p:cTn id="64" dur="1" fill="hold">
                                          <p:stCondLst>
                                            <p:cond delay="0"/>
                                          </p:stCondLst>
                                        </p:cTn>
                                        <p:tgtEl>
                                          <p:spTgt spid="149"/>
                                        </p:tgtEl>
                                        <p:attrNameLst>
                                          <p:attrName>style.visibility</p:attrName>
                                        </p:attrNameLst>
                                      </p:cBhvr>
                                      <p:to>
                                        <p:strVal val="visible"/>
                                      </p:to>
                                    </p:set>
                                    <p:animEffect transition="in" filter="wipe(right)">
                                      <p:cBhvr>
                                        <p:cTn id="65" dur="500"/>
                                        <p:tgtEl>
                                          <p:spTgt spid="149"/>
                                        </p:tgtEl>
                                      </p:cBhvr>
                                    </p:animEffect>
                                  </p:childTnLst>
                                </p:cTn>
                              </p:par>
                            </p:childTnLst>
                          </p:cTn>
                        </p:par>
                        <p:par>
                          <p:cTn id="66" fill="hold">
                            <p:stCondLst>
                              <p:cond delay="19500"/>
                            </p:stCondLst>
                            <p:childTnLst>
                              <p:par>
                                <p:cTn id="67" presetID="22" presetClass="entr" presetSubtype="4" fill="hold" grpId="0" nodeType="afterEffect">
                                  <p:stCondLst>
                                    <p:cond delay="0"/>
                                  </p:stCondLst>
                                  <p:childTnLst>
                                    <p:set>
                                      <p:cBhvr>
                                        <p:cTn id="68" dur="1" fill="hold">
                                          <p:stCondLst>
                                            <p:cond delay="0"/>
                                          </p:stCondLst>
                                        </p:cTn>
                                        <p:tgtEl>
                                          <p:spTgt spid="174"/>
                                        </p:tgtEl>
                                        <p:attrNameLst>
                                          <p:attrName>style.visibility</p:attrName>
                                        </p:attrNameLst>
                                      </p:cBhvr>
                                      <p:to>
                                        <p:strVal val="visible"/>
                                      </p:to>
                                    </p:set>
                                    <p:animEffect transition="in" filter="wipe(down)">
                                      <p:cBhvr>
                                        <p:cTn id="69" dur="500"/>
                                        <p:tgtEl>
                                          <p:spTgt spid="1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3"/>
                                        </p:tgtEl>
                                        <p:attrNameLst>
                                          <p:attrName>style.visibility</p:attrName>
                                        </p:attrNameLst>
                                      </p:cBhvr>
                                      <p:to>
                                        <p:strVal val="visible"/>
                                      </p:to>
                                    </p:set>
                                    <p:animEffect transition="in" filter="fade">
                                      <p:cBhvr>
                                        <p:cTn id="72" dur="500"/>
                                        <p:tgtEl>
                                          <p:spTgt spid="193"/>
                                        </p:tgtEl>
                                      </p:cBhvr>
                                    </p:animEffect>
                                  </p:childTnLst>
                                </p:cTn>
                              </p:par>
                            </p:childTnLst>
                          </p:cTn>
                        </p:par>
                        <p:par>
                          <p:cTn id="73" fill="hold">
                            <p:stCondLst>
                              <p:cond delay="20000"/>
                            </p:stCondLst>
                            <p:childTnLst>
                              <p:par>
                                <p:cTn id="74" presetID="22" presetClass="entr" presetSubtype="8" fill="hold" grpId="0" nodeType="afterEffect">
                                  <p:stCondLst>
                                    <p:cond delay="0"/>
                                  </p:stCondLst>
                                  <p:childTnLst>
                                    <p:set>
                                      <p:cBhvr>
                                        <p:cTn id="75" dur="1" fill="hold">
                                          <p:stCondLst>
                                            <p:cond delay="0"/>
                                          </p:stCondLst>
                                        </p:cTn>
                                        <p:tgtEl>
                                          <p:spTgt spid="191"/>
                                        </p:tgtEl>
                                        <p:attrNameLst>
                                          <p:attrName>style.visibility</p:attrName>
                                        </p:attrNameLst>
                                      </p:cBhvr>
                                      <p:to>
                                        <p:strVal val="visible"/>
                                      </p:to>
                                    </p:set>
                                    <p:animEffect transition="in" filter="wipe(left)">
                                      <p:cBhvr>
                                        <p:cTn id="76" dur="500"/>
                                        <p:tgtEl>
                                          <p:spTgt spid="191"/>
                                        </p:tgtEl>
                                      </p:cBhvr>
                                    </p:animEffect>
                                  </p:childTnLst>
                                </p:cTn>
                              </p:par>
                            </p:childTnLst>
                          </p:cTn>
                        </p:par>
                        <p:par>
                          <p:cTn id="77" fill="hold">
                            <p:stCondLst>
                              <p:cond delay="20500"/>
                            </p:stCondLst>
                            <p:childTnLst>
                              <p:par>
                                <p:cTn id="78" presetID="22" presetClass="entr" presetSubtype="8" fill="hold" grpId="0" nodeType="afterEffect">
                                  <p:stCondLst>
                                    <p:cond delay="0"/>
                                  </p:stCondLst>
                                  <p:childTnLst>
                                    <p:set>
                                      <p:cBhvr>
                                        <p:cTn id="79" dur="1" fill="hold">
                                          <p:stCondLst>
                                            <p:cond delay="0"/>
                                          </p:stCondLst>
                                        </p:cTn>
                                        <p:tgtEl>
                                          <p:spTgt spid="192"/>
                                        </p:tgtEl>
                                        <p:attrNameLst>
                                          <p:attrName>style.visibility</p:attrName>
                                        </p:attrNameLst>
                                      </p:cBhvr>
                                      <p:to>
                                        <p:strVal val="visible"/>
                                      </p:to>
                                    </p:set>
                                    <p:animEffect transition="in" filter="wipe(left)">
                                      <p:cBhvr>
                                        <p:cTn id="80" dur="500"/>
                                        <p:tgtEl>
                                          <p:spTgt spid="192"/>
                                        </p:tgtEl>
                                      </p:cBhvr>
                                    </p:animEffect>
                                  </p:childTnLst>
                                </p:cTn>
                              </p:par>
                            </p:childTnLst>
                          </p:cTn>
                        </p:par>
                        <p:par>
                          <p:cTn id="81" fill="hold">
                            <p:stCondLst>
                              <p:cond delay="21000"/>
                            </p:stCondLst>
                            <p:childTnLst>
                              <p:par>
                                <p:cTn id="82" presetID="22" presetClass="entr" presetSubtype="8" fill="hold" grpId="0" nodeType="afterEffect">
                                  <p:stCondLst>
                                    <p:cond delay="0"/>
                                  </p:stCondLst>
                                  <p:childTnLst>
                                    <p:set>
                                      <p:cBhvr>
                                        <p:cTn id="83" dur="1" fill="hold">
                                          <p:stCondLst>
                                            <p:cond delay="0"/>
                                          </p:stCondLst>
                                        </p:cTn>
                                        <p:tgtEl>
                                          <p:spTgt spid="194"/>
                                        </p:tgtEl>
                                        <p:attrNameLst>
                                          <p:attrName>style.visibility</p:attrName>
                                        </p:attrNameLst>
                                      </p:cBhvr>
                                      <p:to>
                                        <p:strVal val="visible"/>
                                      </p:to>
                                    </p:set>
                                    <p:animEffect transition="in" filter="wipe(left)">
                                      <p:cBhvr>
                                        <p:cTn id="84" dur="500"/>
                                        <p:tgtEl>
                                          <p:spTgt spid="1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5"/>
                                        </p:tgtEl>
                                        <p:attrNameLst>
                                          <p:attrName>style.visibility</p:attrName>
                                        </p:attrNameLst>
                                      </p:cBhvr>
                                      <p:to>
                                        <p:strVal val="visible"/>
                                      </p:to>
                                    </p:set>
                                    <p:animEffect transition="in" filter="fade">
                                      <p:cBhvr>
                                        <p:cTn id="87" dur="500"/>
                                        <p:tgtEl>
                                          <p:spTgt spid="195"/>
                                        </p:tgtEl>
                                      </p:cBhvr>
                                    </p:animEffect>
                                  </p:childTnLst>
                                </p:cTn>
                              </p:par>
                            </p:childTnLst>
                          </p:cTn>
                        </p:par>
                        <p:par>
                          <p:cTn id="88" fill="hold">
                            <p:stCondLst>
                              <p:cond delay="21500"/>
                            </p:stCondLst>
                            <p:childTnLst>
                              <p:par>
                                <p:cTn id="89" presetID="22" presetClass="entr" presetSubtype="2" fill="hold" grpId="0" nodeType="afterEffect">
                                  <p:stCondLst>
                                    <p:cond delay="0"/>
                                  </p:stCondLst>
                                  <p:childTnLst>
                                    <p:set>
                                      <p:cBhvr>
                                        <p:cTn id="90" dur="1" fill="hold">
                                          <p:stCondLst>
                                            <p:cond delay="0"/>
                                          </p:stCondLst>
                                        </p:cTn>
                                        <p:tgtEl>
                                          <p:spTgt spid="196"/>
                                        </p:tgtEl>
                                        <p:attrNameLst>
                                          <p:attrName>style.visibility</p:attrName>
                                        </p:attrNameLst>
                                      </p:cBhvr>
                                      <p:to>
                                        <p:strVal val="visible"/>
                                      </p:to>
                                    </p:set>
                                    <p:animEffect transition="in" filter="wipe(right)">
                                      <p:cBhvr>
                                        <p:cTn id="91" dur="500"/>
                                        <p:tgtEl>
                                          <p:spTgt spid="19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7"/>
                                        </p:tgtEl>
                                        <p:attrNameLst>
                                          <p:attrName>style.visibility</p:attrName>
                                        </p:attrNameLst>
                                      </p:cBhvr>
                                      <p:to>
                                        <p:strVal val="visible"/>
                                      </p:to>
                                    </p:set>
                                    <p:animEffect transition="in" filter="fade">
                                      <p:cBhvr>
                                        <p:cTn id="94" dur="500"/>
                                        <p:tgtEl>
                                          <p:spTgt spid="197"/>
                                        </p:tgtEl>
                                      </p:cBhvr>
                                    </p:animEffect>
                                  </p:childTnLst>
                                </p:cTn>
                              </p:par>
                            </p:childTnLst>
                          </p:cTn>
                        </p:par>
                        <p:par>
                          <p:cTn id="95" fill="hold">
                            <p:stCondLst>
                              <p:cond delay="22000"/>
                            </p:stCondLst>
                            <p:childTnLst>
                              <p:par>
                                <p:cTn id="96" presetID="22" presetClass="entr" presetSubtype="4" fill="hold" grpId="0" nodeType="afterEffect">
                                  <p:stCondLst>
                                    <p:cond delay="0"/>
                                  </p:stCondLst>
                                  <p:childTnLst>
                                    <p:set>
                                      <p:cBhvr>
                                        <p:cTn id="97" dur="1" fill="hold">
                                          <p:stCondLst>
                                            <p:cond delay="0"/>
                                          </p:stCondLst>
                                        </p:cTn>
                                        <p:tgtEl>
                                          <p:spTgt spid="210"/>
                                        </p:tgtEl>
                                        <p:attrNameLst>
                                          <p:attrName>style.visibility</p:attrName>
                                        </p:attrNameLst>
                                      </p:cBhvr>
                                      <p:to>
                                        <p:strVal val="visible"/>
                                      </p:to>
                                    </p:set>
                                    <p:animEffect transition="in" filter="wipe(down)">
                                      <p:cBhvr>
                                        <p:cTn id="98" dur="500"/>
                                        <p:tgtEl>
                                          <p:spTgt spid="210"/>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11"/>
                                        </p:tgtEl>
                                        <p:attrNameLst>
                                          <p:attrName>style.visibility</p:attrName>
                                        </p:attrNameLst>
                                      </p:cBhvr>
                                      <p:to>
                                        <p:strVal val="visible"/>
                                      </p:to>
                                    </p:set>
                                    <p:animEffect transition="in" filter="wipe(down)">
                                      <p:cBhvr>
                                        <p:cTn id="101"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animBg="1"/>
      <p:bldP spid="174" grpId="0" animBg="1"/>
      <p:bldP spid="191" grpId="0" animBg="1"/>
      <p:bldP spid="192" grpId="0" animBg="1"/>
      <p:bldP spid="193" grpId="0" animBg="1"/>
      <p:bldP spid="194" grpId="0" animBg="1"/>
      <p:bldP spid="195" grpId="0" animBg="1"/>
      <p:bldP spid="196" grpId="0" animBg="1"/>
      <p:bldP spid="197" grpId="0" animBg="1"/>
      <p:bldP spid="210" grpId="0" animBg="1"/>
      <p:bldP spid="211" grpId="0" animBg="1"/>
      <p:bldP spid="212" grpId="0" animBg="1"/>
      <p:bldP spid="213" grpId="0" animBg="1"/>
      <p:bldP spid="220" grpId="0"/>
      <p:bldP spid="221" grpId="0"/>
      <p:bldP spid="221" grpId="1"/>
      <p:bldP spid="222" grpId="0"/>
      <p:bldP spid="222" grpId="1"/>
      <p:bldP spid="64" grpId="0" animBg="1"/>
      <p:bldP spid="65" grpId="0"/>
      <p:bldP spid="68" grpId="0" animBg="1"/>
      <p:bldP spid="68" grpId="1" animBg="1"/>
      <p:bldP spid="69" grpId="0"/>
      <p:bldP spid="69"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4624"/>
            <a:ext cx="4410951" cy="923330"/>
          </a:xfrm>
          <a:prstGeom prst="rect">
            <a:avLst/>
          </a:prstGeom>
          <a:noFill/>
        </p:spPr>
        <p:txBody>
          <a:bodyPr wrap="none" rtlCol="0">
            <a:spAutoFit/>
          </a:bodyPr>
          <a:lstStyle/>
          <a:p>
            <a:r>
              <a:rPr lang="it-IT" sz="5400" b="1" dirty="0" smtClean="0">
                <a:solidFill>
                  <a:srgbClr val="FFFF00"/>
                </a:solidFill>
              </a:rPr>
              <a:t>VIA </a:t>
            </a:r>
            <a:r>
              <a:rPr lang="it-IT" sz="5400" b="1" dirty="0" err="1" smtClean="0">
                <a:solidFill>
                  <a:srgbClr val="FFFF00"/>
                </a:solidFill>
              </a:rPr>
              <a:t>DI</a:t>
            </a:r>
            <a:r>
              <a:rPr lang="it-IT" sz="5400" b="1" dirty="0" smtClean="0">
                <a:solidFill>
                  <a:srgbClr val="FFFF00"/>
                </a:solidFill>
              </a:rPr>
              <a:t> FUGA</a:t>
            </a:r>
            <a:endParaRPr lang="it-IT" sz="5400" b="1" dirty="0">
              <a:solidFill>
                <a:srgbClr val="FFFF00"/>
              </a:solidFill>
            </a:endParaRPr>
          </a:p>
        </p:txBody>
      </p:sp>
      <p:sp>
        <p:nvSpPr>
          <p:cNvPr id="6" name="CasellaDiTesto 5"/>
          <p:cNvSpPr txBox="1"/>
          <p:nvPr/>
        </p:nvSpPr>
        <p:spPr>
          <a:xfrm>
            <a:off x="0" y="2056686"/>
            <a:ext cx="2808312" cy="4247317"/>
          </a:xfrm>
          <a:prstGeom prst="rect">
            <a:avLst/>
          </a:prstGeom>
          <a:noFill/>
        </p:spPr>
        <p:txBody>
          <a:bodyPr wrap="square" rtlCol="0">
            <a:spAutoFit/>
          </a:bodyPr>
          <a:lstStyle/>
          <a:p>
            <a:r>
              <a:rPr lang="it-IT" sz="3600" b="1" dirty="0" smtClean="0">
                <a:solidFill>
                  <a:srgbClr val="FF0000"/>
                </a:solidFill>
              </a:rPr>
              <a:t>Il sangue che “refluisce”  “rientra”,</a:t>
            </a:r>
          </a:p>
          <a:p>
            <a:r>
              <a:rPr lang="it-IT" sz="3600" b="1" dirty="0" smtClean="0">
                <a:solidFill>
                  <a:srgbClr val="FF0000"/>
                </a:solidFill>
              </a:rPr>
              <a:t>ritornando al punto di fuga.</a:t>
            </a:r>
          </a:p>
          <a:p>
            <a:endParaRPr lang="it-IT" dirty="0"/>
          </a:p>
        </p:txBody>
      </p:sp>
      <p:sp>
        <p:nvSpPr>
          <p:cNvPr id="39" name="Text Box 2"/>
          <p:cNvSpPr txBox="1">
            <a:spLocks noChangeArrowheads="1"/>
          </p:cNvSpPr>
          <p:nvPr/>
        </p:nvSpPr>
        <p:spPr bwMode="auto">
          <a:xfrm>
            <a:off x="5550487" y="6107633"/>
            <a:ext cx="2895600" cy="519112"/>
          </a:xfrm>
          <a:prstGeom prst="rect">
            <a:avLst/>
          </a:prstGeom>
          <a:noFill/>
          <a:ln w="9525">
            <a:noFill/>
            <a:miter lim="800000"/>
            <a:headEnd/>
            <a:tailEnd/>
          </a:ln>
          <a:effectLst/>
        </p:spPr>
        <p:txBody>
          <a:bodyPr>
            <a:spAutoFit/>
          </a:bodyPr>
          <a:lstStyle/>
          <a:p>
            <a:pPr algn="ctr" eaLnBrk="0" hangingPunct="0">
              <a:spcBef>
                <a:spcPct val="50000"/>
              </a:spcBef>
            </a:pPr>
            <a:r>
              <a:rPr lang="fr-FR" sz="2800" b="1" dirty="0" smtClean="0">
                <a:solidFill>
                  <a:srgbClr val="FF0000"/>
                </a:solidFill>
              </a:rPr>
              <a:t>Shunt  </a:t>
            </a:r>
            <a:r>
              <a:rPr lang="fr-FR" sz="2800" b="1" dirty="0" err="1" smtClean="0">
                <a:solidFill>
                  <a:srgbClr val="FF0000"/>
                </a:solidFill>
              </a:rPr>
              <a:t>chiuso</a:t>
            </a:r>
            <a:endParaRPr lang="fr-FR" sz="2800" b="1" dirty="0">
              <a:solidFill>
                <a:srgbClr val="FF0000"/>
              </a:solidFill>
            </a:endParaRPr>
          </a:p>
        </p:txBody>
      </p:sp>
      <p:grpSp>
        <p:nvGrpSpPr>
          <p:cNvPr id="40" name="Group 3"/>
          <p:cNvGrpSpPr>
            <a:grpSpLocks/>
          </p:cNvGrpSpPr>
          <p:nvPr/>
        </p:nvGrpSpPr>
        <p:grpSpPr bwMode="auto">
          <a:xfrm>
            <a:off x="6112462" y="1716608"/>
            <a:ext cx="1511300" cy="4540250"/>
            <a:chOff x="384" y="720"/>
            <a:chExt cx="672" cy="3216"/>
          </a:xfrm>
        </p:grpSpPr>
        <p:sp>
          <p:nvSpPr>
            <p:cNvPr id="41" name="Line 4"/>
            <p:cNvSpPr>
              <a:spLocks noChangeShapeType="1"/>
            </p:cNvSpPr>
            <p:nvPr/>
          </p:nvSpPr>
          <p:spPr bwMode="auto">
            <a:xfrm>
              <a:off x="576" y="720"/>
              <a:ext cx="0" cy="1680"/>
            </a:xfrm>
            <a:prstGeom prst="line">
              <a:avLst/>
            </a:prstGeom>
            <a:noFill/>
            <a:ln w="57150">
              <a:noFill/>
              <a:round/>
              <a:headEnd type="oval" w="med" len="med"/>
              <a:tailEnd type="oval" w="med" len="med"/>
            </a:ln>
            <a:effectLst/>
          </p:spPr>
          <p:txBody>
            <a:bodyPr wrap="none" anchor="ctr"/>
            <a:lstStyle/>
            <a:p>
              <a:endParaRPr lang="it-IT"/>
            </a:p>
          </p:txBody>
        </p:sp>
        <p:sp>
          <p:nvSpPr>
            <p:cNvPr id="42" name="Line 5"/>
            <p:cNvSpPr>
              <a:spLocks noChangeShapeType="1"/>
            </p:cNvSpPr>
            <p:nvPr/>
          </p:nvSpPr>
          <p:spPr bwMode="auto">
            <a:xfrm>
              <a:off x="576" y="2400"/>
              <a:ext cx="0" cy="1392"/>
            </a:xfrm>
            <a:prstGeom prst="line">
              <a:avLst/>
            </a:prstGeom>
            <a:noFill/>
            <a:ln w="57150">
              <a:noFill/>
              <a:round/>
              <a:headEnd type="oval" w="med" len="med"/>
              <a:tailEnd type="oval" w="med" len="med"/>
            </a:ln>
            <a:effectLst/>
          </p:spPr>
          <p:txBody>
            <a:bodyPr wrap="none" anchor="ctr"/>
            <a:lstStyle/>
            <a:p>
              <a:endParaRPr lang="it-IT"/>
            </a:p>
          </p:txBody>
        </p:sp>
        <p:sp>
          <p:nvSpPr>
            <p:cNvPr id="43" name="Line 6"/>
            <p:cNvSpPr>
              <a:spLocks noChangeShapeType="1"/>
            </p:cNvSpPr>
            <p:nvPr/>
          </p:nvSpPr>
          <p:spPr bwMode="auto">
            <a:xfrm>
              <a:off x="384" y="3936"/>
              <a:ext cx="96" cy="0"/>
            </a:xfrm>
            <a:prstGeom prst="line">
              <a:avLst/>
            </a:prstGeom>
            <a:noFill/>
            <a:ln w="57150">
              <a:noFill/>
              <a:round/>
              <a:headEnd type="oval" w="med" len="med"/>
              <a:tailEnd type="oval" w="med" len="med"/>
            </a:ln>
            <a:effectLst/>
          </p:spPr>
          <p:txBody>
            <a:bodyPr wrap="none" anchor="ctr"/>
            <a:lstStyle/>
            <a:p>
              <a:endParaRPr lang="it-IT"/>
            </a:p>
          </p:txBody>
        </p:sp>
        <p:sp>
          <p:nvSpPr>
            <p:cNvPr id="44" name="Line 7"/>
            <p:cNvSpPr>
              <a:spLocks noChangeShapeType="1"/>
            </p:cNvSpPr>
            <p:nvPr/>
          </p:nvSpPr>
          <p:spPr bwMode="auto">
            <a:xfrm flipV="1">
              <a:off x="480" y="3792"/>
              <a:ext cx="96" cy="144"/>
            </a:xfrm>
            <a:prstGeom prst="line">
              <a:avLst/>
            </a:prstGeom>
            <a:noFill/>
            <a:ln w="57150">
              <a:noFill/>
              <a:round/>
              <a:headEnd type="oval" w="med" len="med"/>
              <a:tailEnd type="oval" w="med" len="med"/>
            </a:ln>
            <a:effectLst/>
          </p:spPr>
          <p:txBody>
            <a:bodyPr wrap="none" anchor="ctr"/>
            <a:lstStyle/>
            <a:p>
              <a:endParaRPr lang="it-IT"/>
            </a:p>
          </p:txBody>
        </p:sp>
        <p:sp>
          <p:nvSpPr>
            <p:cNvPr id="45" name="Line 8"/>
            <p:cNvSpPr>
              <a:spLocks noChangeShapeType="1"/>
            </p:cNvSpPr>
            <p:nvPr/>
          </p:nvSpPr>
          <p:spPr bwMode="auto">
            <a:xfrm>
              <a:off x="576" y="3792"/>
              <a:ext cx="336" cy="144"/>
            </a:xfrm>
            <a:prstGeom prst="line">
              <a:avLst/>
            </a:prstGeom>
            <a:noFill/>
            <a:ln w="57150">
              <a:noFill/>
              <a:round/>
              <a:headEnd type="oval" w="med" len="med"/>
              <a:tailEnd type="oval" w="med" len="med"/>
            </a:ln>
            <a:effectLst/>
          </p:spPr>
          <p:txBody>
            <a:bodyPr wrap="none" anchor="ctr"/>
            <a:lstStyle/>
            <a:p>
              <a:endParaRPr lang="it-IT"/>
            </a:p>
          </p:txBody>
        </p:sp>
        <p:sp>
          <p:nvSpPr>
            <p:cNvPr id="46" name="Line 9"/>
            <p:cNvSpPr>
              <a:spLocks noChangeShapeType="1"/>
            </p:cNvSpPr>
            <p:nvPr/>
          </p:nvSpPr>
          <p:spPr bwMode="auto">
            <a:xfrm>
              <a:off x="912" y="3936"/>
              <a:ext cx="144" cy="0"/>
            </a:xfrm>
            <a:prstGeom prst="line">
              <a:avLst/>
            </a:prstGeom>
            <a:noFill/>
            <a:ln w="57150">
              <a:noFill/>
              <a:round/>
              <a:headEnd type="oval" w="med" len="med"/>
              <a:tailEnd type="oval" w="med" len="med"/>
            </a:ln>
            <a:effectLst/>
          </p:spPr>
          <p:txBody>
            <a:bodyPr wrap="none" anchor="ctr"/>
            <a:lstStyle/>
            <a:p>
              <a:endParaRPr lang="it-IT"/>
            </a:p>
          </p:txBody>
        </p:sp>
      </p:grpSp>
      <p:sp>
        <p:nvSpPr>
          <p:cNvPr id="47" name="Freeform 10"/>
          <p:cNvSpPr>
            <a:spLocks/>
          </p:cNvSpPr>
          <p:nvPr/>
        </p:nvSpPr>
        <p:spPr bwMode="auto">
          <a:xfrm>
            <a:off x="5245687" y="714895"/>
            <a:ext cx="2622550" cy="5514975"/>
          </a:xfrm>
          <a:custGeom>
            <a:avLst/>
            <a:gdLst/>
            <a:ahLst/>
            <a:cxnLst>
              <a:cxn ang="0">
                <a:pos x="31" y="49"/>
              </a:cxn>
              <a:cxn ang="0">
                <a:pos x="31" y="507"/>
              </a:cxn>
              <a:cxn ang="0">
                <a:pos x="223" y="781"/>
              </a:cxn>
              <a:cxn ang="0">
                <a:pos x="597" y="1021"/>
              </a:cxn>
              <a:cxn ang="0">
                <a:pos x="671" y="2272"/>
              </a:cxn>
              <a:cxn ang="0">
                <a:pos x="597" y="2869"/>
              </a:cxn>
              <a:cxn ang="0">
                <a:pos x="706" y="3611"/>
              </a:cxn>
              <a:cxn ang="0">
                <a:pos x="582" y="3829"/>
              </a:cxn>
              <a:cxn ang="0">
                <a:pos x="597" y="3940"/>
              </a:cxn>
              <a:cxn ang="0">
                <a:pos x="907" y="3940"/>
              </a:cxn>
              <a:cxn ang="0">
                <a:pos x="983" y="3891"/>
              </a:cxn>
              <a:cxn ang="0">
                <a:pos x="1284" y="3907"/>
              </a:cxn>
              <a:cxn ang="0">
                <a:pos x="1755" y="3940"/>
              </a:cxn>
              <a:cxn ang="0">
                <a:pos x="1833" y="3842"/>
              </a:cxn>
              <a:cxn ang="0">
                <a:pos x="1526" y="3795"/>
              </a:cxn>
              <a:cxn ang="0">
                <a:pos x="1139" y="3551"/>
              </a:cxn>
              <a:cxn ang="0">
                <a:pos x="1292" y="2480"/>
              </a:cxn>
              <a:cxn ang="0">
                <a:pos x="1517" y="2179"/>
              </a:cxn>
              <a:cxn ang="0">
                <a:pos x="1586" y="1893"/>
              </a:cxn>
              <a:cxn ang="0">
                <a:pos x="1679" y="1021"/>
              </a:cxn>
              <a:cxn ang="0">
                <a:pos x="1514" y="0"/>
              </a:cxn>
            </a:cxnLst>
            <a:rect l="0" t="0" r="r" b="b"/>
            <a:pathLst>
              <a:path w="1872" h="3958">
                <a:moveTo>
                  <a:pt x="31" y="49"/>
                </a:moveTo>
                <a:cubicBezTo>
                  <a:pt x="31" y="125"/>
                  <a:pt x="0" y="384"/>
                  <a:pt x="31" y="507"/>
                </a:cubicBezTo>
                <a:cubicBezTo>
                  <a:pt x="63" y="629"/>
                  <a:pt x="129" y="696"/>
                  <a:pt x="223" y="781"/>
                </a:cubicBezTo>
                <a:cubicBezTo>
                  <a:pt x="318" y="866"/>
                  <a:pt x="522" y="773"/>
                  <a:pt x="597" y="1021"/>
                </a:cubicBezTo>
                <a:cubicBezTo>
                  <a:pt x="672" y="1269"/>
                  <a:pt x="671" y="1964"/>
                  <a:pt x="671" y="2272"/>
                </a:cubicBezTo>
                <a:cubicBezTo>
                  <a:pt x="671" y="2580"/>
                  <a:pt x="591" y="2646"/>
                  <a:pt x="597" y="2869"/>
                </a:cubicBezTo>
                <a:cubicBezTo>
                  <a:pt x="603" y="3092"/>
                  <a:pt x="707" y="3451"/>
                  <a:pt x="706" y="3611"/>
                </a:cubicBezTo>
                <a:cubicBezTo>
                  <a:pt x="703" y="3772"/>
                  <a:pt x="600" y="3775"/>
                  <a:pt x="582" y="3829"/>
                </a:cubicBezTo>
                <a:cubicBezTo>
                  <a:pt x="565" y="3884"/>
                  <a:pt x="544" y="3922"/>
                  <a:pt x="597" y="3940"/>
                </a:cubicBezTo>
                <a:cubicBezTo>
                  <a:pt x="652" y="3958"/>
                  <a:pt x="842" y="3948"/>
                  <a:pt x="907" y="3940"/>
                </a:cubicBezTo>
                <a:cubicBezTo>
                  <a:pt x="970" y="3932"/>
                  <a:pt x="922" y="3896"/>
                  <a:pt x="983" y="3891"/>
                </a:cubicBezTo>
                <a:cubicBezTo>
                  <a:pt x="1046" y="3887"/>
                  <a:pt x="1156" y="3899"/>
                  <a:pt x="1284" y="3907"/>
                </a:cubicBezTo>
                <a:cubicBezTo>
                  <a:pt x="1415" y="3916"/>
                  <a:pt x="1665" y="3951"/>
                  <a:pt x="1755" y="3940"/>
                </a:cubicBezTo>
                <a:cubicBezTo>
                  <a:pt x="1848" y="3929"/>
                  <a:pt x="1872" y="3866"/>
                  <a:pt x="1833" y="3842"/>
                </a:cubicBezTo>
                <a:cubicBezTo>
                  <a:pt x="1796" y="3817"/>
                  <a:pt x="1640" y="3842"/>
                  <a:pt x="1526" y="3795"/>
                </a:cubicBezTo>
                <a:cubicBezTo>
                  <a:pt x="1409" y="3746"/>
                  <a:pt x="1177" y="3770"/>
                  <a:pt x="1139" y="3551"/>
                </a:cubicBezTo>
                <a:cubicBezTo>
                  <a:pt x="1100" y="3332"/>
                  <a:pt x="1229" y="2709"/>
                  <a:pt x="1292" y="2480"/>
                </a:cubicBezTo>
                <a:cubicBezTo>
                  <a:pt x="1356" y="2252"/>
                  <a:pt x="1470" y="2276"/>
                  <a:pt x="1517" y="2179"/>
                </a:cubicBezTo>
                <a:cubicBezTo>
                  <a:pt x="1565" y="2080"/>
                  <a:pt x="1560" y="2086"/>
                  <a:pt x="1586" y="1893"/>
                </a:cubicBezTo>
                <a:cubicBezTo>
                  <a:pt x="1616" y="1699"/>
                  <a:pt x="1691" y="1336"/>
                  <a:pt x="1679" y="1021"/>
                </a:cubicBezTo>
                <a:cubicBezTo>
                  <a:pt x="1667" y="705"/>
                  <a:pt x="1548" y="212"/>
                  <a:pt x="1514" y="0"/>
                </a:cubicBezTo>
              </a:path>
            </a:pathLst>
          </a:custGeom>
          <a:solidFill>
            <a:srgbClr val="FFCC66"/>
          </a:solidFill>
          <a:ln w="9525">
            <a:solidFill>
              <a:schemeClr val="tx1"/>
            </a:solidFill>
            <a:round/>
            <a:headEnd/>
            <a:tailEnd/>
          </a:ln>
          <a:effectLst/>
        </p:spPr>
        <p:txBody>
          <a:bodyPr wrap="none" anchor="ctr"/>
          <a:lstStyle/>
          <a:p>
            <a:endParaRPr lang="it-IT" dirty="0"/>
          </a:p>
        </p:txBody>
      </p:sp>
      <p:grpSp>
        <p:nvGrpSpPr>
          <p:cNvPr id="48" name="Group 11"/>
          <p:cNvGrpSpPr>
            <a:grpSpLocks/>
          </p:cNvGrpSpPr>
          <p:nvPr/>
        </p:nvGrpSpPr>
        <p:grpSpPr bwMode="auto">
          <a:xfrm>
            <a:off x="5755275" y="1534045"/>
            <a:ext cx="1511300" cy="4538663"/>
            <a:chOff x="384" y="720"/>
            <a:chExt cx="672" cy="3216"/>
          </a:xfrm>
        </p:grpSpPr>
        <p:sp>
          <p:nvSpPr>
            <p:cNvPr id="49" name="Line 12"/>
            <p:cNvSpPr>
              <a:spLocks noChangeShapeType="1"/>
            </p:cNvSpPr>
            <p:nvPr/>
          </p:nvSpPr>
          <p:spPr bwMode="auto">
            <a:xfrm>
              <a:off x="576" y="720"/>
              <a:ext cx="0" cy="1680"/>
            </a:xfrm>
            <a:prstGeom prst="line">
              <a:avLst/>
            </a:prstGeom>
            <a:noFill/>
            <a:ln w="57150">
              <a:noFill/>
              <a:round/>
              <a:headEnd type="oval" w="med" len="med"/>
              <a:tailEnd type="oval" w="med" len="med"/>
            </a:ln>
            <a:effectLst/>
          </p:spPr>
          <p:txBody>
            <a:bodyPr wrap="none" anchor="ctr"/>
            <a:lstStyle/>
            <a:p>
              <a:endParaRPr lang="it-IT"/>
            </a:p>
          </p:txBody>
        </p:sp>
        <p:sp>
          <p:nvSpPr>
            <p:cNvPr id="50" name="Line 13"/>
            <p:cNvSpPr>
              <a:spLocks noChangeShapeType="1"/>
            </p:cNvSpPr>
            <p:nvPr/>
          </p:nvSpPr>
          <p:spPr bwMode="auto">
            <a:xfrm>
              <a:off x="576" y="2400"/>
              <a:ext cx="0" cy="1392"/>
            </a:xfrm>
            <a:prstGeom prst="line">
              <a:avLst/>
            </a:prstGeom>
            <a:noFill/>
            <a:ln w="57150">
              <a:noFill/>
              <a:round/>
              <a:headEnd type="oval" w="med" len="med"/>
              <a:tailEnd type="oval" w="med" len="med"/>
            </a:ln>
            <a:effectLst/>
          </p:spPr>
          <p:txBody>
            <a:bodyPr wrap="none" anchor="ctr"/>
            <a:lstStyle/>
            <a:p>
              <a:endParaRPr lang="it-IT"/>
            </a:p>
          </p:txBody>
        </p:sp>
        <p:sp>
          <p:nvSpPr>
            <p:cNvPr id="51" name="Line 14"/>
            <p:cNvSpPr>
              <a:spLocks noChangeShapeType="1"/>
            </p:cNvSpPr>
            <p:nvPr/>
          </p:nvSpPr>
          <p:spPr bwMode="auto">
            <a:xfrm>
              <a:off x="384" y="3936"/>
              <a:ext cx="96" cy="0"/>
            </a:xfrm>
            <a:prstGeom prst="line">
              <a:avLst/>
            </a:prstGeom>
            <a:noFill/>
            <a:ln w="57150">
              <a:noFill/>
              <a:round/>
              <a:headEnd type="oval" w="med" len="med"/>
              <a:tailEnd type="oval" w="med" len="med"/>
            </a:ln>
            <a:effectLst/>
          </p:spPr>
          <p:txBody>
            <a:bodyPr wrap="none" anchor="ctr"/>
            <a:lstStyle/>
            <a:p>
              <a:endParaRPr lang="it-IT"/>
            </a:p>
          </p:txBody>
        </p:sp>
        <p:sp>
          <p:nvSpPr>
            <p:cNvPr id="52" name="Line 15"/>
            <p:cNvSpPr>
              <a:spLocks noChangeShapeType="1"/>
            </p:cNvSpPr>
            <p:nvPr/>
          </p:nvSpPr>
          <p:spPr bwMode="auto">
            <a:xfrm flipV="1">
              <a:off x="480" y="3792"/>
              <a:ext cx="96" cy="144"/>
            </a:xfrm>
            <a:prstGeom prst="line">
              <a:avLst/>
            </a:prstGeom>
            <a:noFill/>
            <a:ln w="57150">
              <a:noFill/>
              <a:round/>
              <a:headEnd type="oval" w="med" len="med"/>
              <a:tailEnd type="oval" w="med" len="med"/>
            </a:ln>
            <a:effectLst/>
          </p:spPr>
          <p:txBody>
            <a:bodyPr wrap="none" anchor="ctr"/>
            <a:lstStyle/>
            <a:p>
              <a:endParaRPr lang="it-IT"/>
            </a:p>
          </p:txBody>
        </p:sp>
        <p:sp>
          <p:nvSpPr>
            <p:cNvPr id="53" name="Line 16"/>
            <p:cNvSpPr>
              <a:spLocks noChangeShapeType="1"/>
            </p:cNvSpPr>
            <p:nvPr/>
          </p:nvSpPr>
          <p:spPr bwMode="auto">
            <a:xfrm>
              <a:off x="576" y="3792"/>
              <a:ext cx="336" cy="144"/>
            </a:xfrm>
            <a:prstGeom prst="line">
              <a:avLst/>
            </a:prstGeom>
            <a:noFill/>
            <a:ln w="57150">
              <a:noFill/>
              <a:round/>
              <a:headEnd type="oval" w="med" len="med"/>
              <a:tailEnd type="oval" w="med" len="med"/>
            </a:ln>
            <a:effectLst/>
          </p:spPr>
          <p:txBody>
            <a:bodyPr wrap="none" anchor="ctr"/>
            <a:lstStyle/>
            <a:p>
              <a:endParaRPr lang="it-IT"/>
            </a:p>
          </p:txBody>
        </p:sp>
        <p:sp>
          <p:nvSpPr>
            <p:cNvPr id="54" name="Line 17"/>
            <p:cNvSpPr>
              <a:spLocks noChangeShapeType="1"/>
            </p:cNvSpPr>
            <p:nvPr/>
          </p:nvSpPr>
          <p:spPr bwMode="auto">
            <a:xfrm>
              <a:off x="912" y="3936"/>
              <a:ext cx="144" cy="0"/>
            </a:xfrm>
            <a:prstGeom prst="line">
              <a:avLst/>
            </a:prstGeom>
            <a:noFill/>
            <a:ln w="57150">
              <a:noFill/>
              <a:round/>
              <a:headEnd type="oval" w="med" len="med"/>
              <a:tailEnd type="oval" w="med" len="med"/>
            </a:ln>
            <a:effectLst/>
          </p:spPr>
          <p:txBody>
            <a:bodyPr wrap="none" anchor="ctr"/>
            <a:lstStyle/>
            <a:p>
              <a:endParaRPr lang="it-IT"/>
            </a:p>
          </p:txBody>
        </p:sp>
      </p:grpSp>
      <p:sp>
        <p:nvSpPr>
          <p:cNvPr id="55" name="Freeform 18"/>
          <p:cNvSpPr>
            <a:spLocks/>
          </p:cNvSpPr>
          <p:nvPr/>
        </p:nvSpPr>
        <p:spPr bwMode="auto">
          <a:xfrm>
            <a:off x="6582362" y="1659458"/>
            <a:ext cx="582613" cy="3554412"/>
          </a:xfrm>
          <a:custGeom>
            <a:avLst/>
            <a:gdLst/>
            <a:ahLst/>
            <a:cxnLst>
              <a:cxn ang="0">
                <a:pos x="51" y="0"/>
              </a:cxn>
              <a:cxn ang="0">
                <a:pos x="316" y="98"/>
              </a:cxn>
              <a:cxn ang="0">
                <a:pos x="351" y="503"/>
              </a:cxn>
              <a:cxn ang="0">
                <a:pos x="278" y="1323"/>
              </a:cxn>
              <a:cxn ang="0">
                <a:pos x="256" y="1479"/>
              </a:cxn>
              <a:cxn ang="0">
                <a:pos x="142" y="2060"/>
              </a:cxn>
              <a:cxn ang="0">
                <a:pos x="0" y="2239"/>
              </a:cxn>
            </a:cxnLst>
            <a:rect l="0" t="0" r="r" b="b"/>
            <a:pathLst>
              <a:path w="367" h="2239">
                <a:moveTo>
                  <a:pt x="51" y="0"/>
                </a:moveTo>
                <a:cubicBezTo>
                  <a:pt x="95" y="17"/>
                  <a:pt x="266" y="14"/>
                  <a:pt x="316" y="98"/>
                </a:cubicBezTo>
                <a:cubicBezTo>
                  <a:pt x="367" y="183"/>
                  <a:pt x="357" y="299"/>
                  <a:pt x="351" y="503"/>
                </a:cubicBezTo>
                <a:cubicBezTo>
                  <a:pt x="345" y="707"/>
                  <a:pt x="294" y="1160"/>
                  <a:pt x="278" y="1323"/>
                </a:cubicBezTo>
                <a:cubicBezTo>
                  <a:pt x="262" y="1486"/>
                  <a:pt x="279" y="1356"/>
                  <a:pt x="256" y="1479"/>
                </a:cubicBezTo>
                <a:cubicBezTo>
                  <a:pt x="233" y="1602"/>
                  <a:pt x="185" y="1933"/>
                  <a:pt x="142" y="2060"/>
                </a:cubicBezTo>
                <a:cubicBezTo>
                  <a:pt x="99" y="2187"/>
                  <a:pt x="30" y="2202"/>
                  <a:pt x="0" y="2239"/>
                </a:cubicBezTo>
              </a:path>
            </a:pathLst>
          </a:custGeom>
          <a:noFill/>
          <a:ln w="76200" cmpd="sng">
            <a:solidFill>
              <a:schemeClr val="accent2"/>
            </a:solidFill>
            <a:round/>
            <a:headEnd/>
            <a:tailEnd/>
          </a:ln>
          <a:effectLst/>
        </p:spPr>
        <p:txBody>
          <a:bodyPr/>
          <a:lstStyle/>
          <a:p>
            <a:endParaRPr lang="it-IT"/>
          </a:p>
        </p:txBody>
      </p:sp>
      <p:sp>
        <p:nvSpPr>
          <p:cNvPr id="56" name="AutoShape 19"/>
          <p:cNvSpPr>
            <a:spLocks noChangeArrowheads="1"/>
          </p:cNvSpPr>
          <p:nvPr/>
        </p:nvSpPr>
        <p:spPr bwMode="auto">
          <a:xfrm flipH="1">
            <a:off x="6518862" y="906983"/>
            <a:ext cx="171450" cy="4681537"/>
          </a:xfrm>
          <a:prstGeom prst="can">
            <a:avLst>
              <a:gd name="adj" fmla="val 199861"/>
            </a:avLst>
          </a:prstGeom>
          <a:solidFill>
            <a:schemeClr val="accent2"/>
          </a:solidFill>
          <a:ln w="9525">
            <a:solidFill>
              <a:schemeClr val="bg1"/>
            </a:solidFill>
            <a:round/>
            <a:headEnd/>
            <a:tailEnd/>
          </a:ln>
          <a:effectLst/>
        </p:spPr>
        <p:txBody>
          <a:bodyPr wrap="none" anchor="ctr"/>
          <a:lstStyle/>
          <a:p>
            <a:endParaRPr lang="it-IT"/>
          </a:p>
        </p:txBody>
      </p:sp>
      <p:sp>
        <p:nvSpPr>
          <p:cNvPr id="57" name="AutoShape 20"/>
          <p:cNvSpPr>
            <a:spLocks noChangeArrowheads="1"/>
          </p:cNvSpPr>
          <p:nvPr/>
        </p:nvSpPr>
        <p:spPr bwMode="auto">
          <a:xfrm rot="16200000" flipV="1">
            <a:off x="6133099" y="3212033"/>
            <a:ext cx="936625" cy="336550"/>
          </a:xfrm>
          <a:prstGeom prst="notchedRightArrow">
            <a:avLst>
              <a:gd name="adj1" fmla="val 50000"/>
              <a:gd name="adj2" fmla="val 69575"/>
            </a:avLst>
          </a:prstGeom>
          <a:solidFill>
            <a:schemeClr val="accent2"/>
          </a:solidFill>
          <a:ln w="38100" cmpd="dbl">
            <a:solidFill>
              <a:srgbClr val="FF3300"/>
            </a:solidFill>
            <a:miter lim="800000"/>
            <a:headEnd/>
            <a:tailEnd/>
          </a:ln>
          <a:effectLst/>
        </p:spPr>
        <p:txBody>
          <a:bodyPr wrap="none" anchor="ctr"/>
          <a:lstStyle/>
          <a:p>
            <a:endParaRPr lang="it-IT"/>
          </a:p>
        </p:txBody>
      </p:sp>
      <p:sp>
        <p:nvSpPr>
          <p:cNvPr id="58" name="AutoShape 76"/>
          <p:cNvSpPr>
            <a:spLocks noChangeArrowheads="1"/>
          </p:cNvSpPr>
          <p:nvPr/>
        </p:nvSpPr>
        <p:spPr bwMode="auto">
          <a:xfrm rot="5400000">
            <a:off x="6815724" y="3210446"/>
            <a:ext cx="468313" cy="201612"/>
          </a:xfrm>
          <a:prstGeom prst="notchedRightArrow">
            <a:avLst>
              <a:gd name="adj1" fmla="val 50000"/>
              <a:gd name="adj2" fmla="val 58071"/>
            </a:avLst>
          </a:prstGeom>
          <a:solidFill>
            <a:srgbClr val="FF3300"/>
          </a:solidFill>
          <a:ln w="9525">
            <a:solidFill>
              <a:schemeClr val="bg1"/>
            </a:solidFill>
            <a:miter lim="800000"/>
            <a:headEnd/>
            <a:tailEnd/>
          </a:ln>
          <a:effectLst/>
        </p:spPr>
        <p:txBody>
          <a:bodyPr wrap="none" anchor="ctr"/>
          <a:lstStyle/>
          <a:p>
            <a:endParaRPr lang="it-IT"/>
          </a:p>
        </p:txBody>
      </p:sp>
      <p:sp>
        <p:nvSpPr>
          <p:cNvPr id="59" name="AutoShape 103"/>
          <p:cNvSpPr>
            <a:spLocks noChangeArrowheads="1"/>
          </p:cNvSpPr>
          <p:nvPr/>
        </p:nvSpPr>
        <p:spPr bwMode="auto">
          <a:xfrm>
            <a:off x="6541087" y="1553095"/>
            <a:ext cx="762000" cy="838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bg1"/>
            </a:solidFill>
            <a:miter lim="800000"/>
            <a:headEnd/>
            <a:tailEnd/>
          </a:ln>
          <a:effectLst/>
        </p:spPr>
        <p:txBody>
          <a:bodyPr wrap="none" anchor="ctr"/>
          <a:lstStyle/>
          <a:p>
            <a:endParaRPr lang="it-IT"/>
          </a:p>
        </p:txBody>
      </p:sp>
      <p:sp>
        <p:nvSpPr>
          <p:cNvPr id="60" name="AutoShape 104"/>
          <p:cNvSpPr>
            <a:spLocks noChangeArrowheads="1"/>
          </p:cNvSpPr>
          <p:nvPr/>
        </p:nvSpPr>
        <p:spPr bwMode="auto">
          <a:xfrm flipH="1" flipV="1">
            <a:off x="6464887" y="4753495"/>
            <a:ext cx="381000" cy="457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9525">
            <a:solidFill>
              <a:schemeClr val="bg1"/>
            </a:solidFill>
            <a:miter lim="800000"/>
            <a:headEnd/>
            <a:tailEnd/>
          </a:ln>
          <a:effectLst/>
        </p:spPr>
        <p:txBody>
          <a:bodyPr wrap="none" anchor="ctr"/>
          <a:lstStyle/>
          <a:p>
            <a:endParaRPr lang="it-IT"/>
          </a:p>
        </p:txBody>
      </p:sp>
      <p:sp>
        <p:nvSpPr>
          <p:cNvPr id="61" name="Text Box 108"/>
          <p:cNvSpPr txBox="1">
            <a:spLocks noChangeArrowheads="1"/>
          </p:cNvSpPr>
          <p:nvPr/>
        </p:nvSpPr>
        <p:spPr bwMode="auto">
          <a:xfrm>
            <a:off x="7668344" y="1629295"/>
            <a:ext cx="1668016" cy="369332"/>
          </a:xfrm>
          <a:prstGeom prst="rect">
            <a:avLst/>
          </a:prstGeom>
          <a:noFill/>
          <a:ln w="9525">
            <a:noFill/>
            <a:miter lim="800000"/>
            <a:headEnd/>
            <a:tailEnd/>
          </a:ln>
          <a:effectLst/>
        </p:spPr>
        <p:txBody>
          <a:bodyPr wrap="square">
            <a:spAutoFit/>
          </a:bodyPr>
          <a:lstStyle/>
          <a:p>
            <a:pPr>
              <a:spcBef>
                <a:spcPct val="50000"/>
              </a:spcBef>
            </a:pPr>
            <a:r>
              <a:rPr lang="fr-FR" dirty="0" err="1" smtClean="0">
                <a:solidFill>
                  <a:schemeClr val="bg1"/>
                </a:solidFill>
              </a:rPr>
              <a:t>Punto</a:t>
            </a:r>
            <a:r>
              <a:rPr lang="fr-FR" dirty="0" smtClean="0">
                <a:solidFill>
                  <a:schemeClr val="bg1"/>
                </a:solidFill>
              </a:rPr>
              <a:t> di </a:t>
            </a:r>
            <a:r>
              <a:rPr lang="fr-FR" dirty="0" err="1" smtClean="0">
                <a:solidFill>
                  <a:schemeClr val="bg1"/>
                </a:solidFill>
              </a:rPr>
              <a:t>fuga</a:t>
            </a:r>
            <a:endParaRPr lang="fr-FR" dirty="0">
              <a:solidFill>
                <a:schemeClr val="bg1"/>
              </a:solidFill>
            </a:endParaRPr>
          </a:p>
        </p:txBody>
      </p:sp>
      <p:sp>
        <p:nvSpPr>
          <p:cNvPr id="62" name="Text Box 109"/>
          <p:cNvSpPr txBox="1">
            <a:spLocks noChangeArrowheads="1"/>
          </p:cNvSpPr>
          <p:nvPr/>
        </p:nvSpPr>
        <p:spPr bwMode="auto">
          <a:xfrm>
            <a:off x="8096944" y="4779391"/>
            <a:ext cx="1371600" cy="646331"/>
          </a:xfrm>
          <a:prstGeom prst="rect">
            <a:avLst/>
          </a:prstGeom>
          <a:noFill/>
          <a:ln w="9525">
            <a:noFill/>
            <a:miter lim="800000"/>
            <a:headEnd/>
            <a:tailEnd/>
          </a:ln>
          <a:effectLst/>
        </p:spPr>
        <p:txBody>
          <a:bodyPr>
            <a:spAutoFit/>
          </a:bodyPr>
          <a:lstStyle/>
          <a:p>
            <a:pPr>
              <a:spcBef>
                <a:spcPct val="50000"/>
              </a:spcBef>
            </a:pPr>
            <a:r>
              <a:rPr lang="fr-FR" dirty="0" err="1" smtClean="0">
                <a:solidFill>
                  <a:schemeClr val="bg1"/>
                </a:solidFill>
              </a:rPr>
              <a:t>Punto</a:t>
            </a:r>
            <a:r>
              <a:rPr lang="fr-FR" dirty="0" smtClean="0">
                <a:solidFill>
                  <a:schemeClr val="bg1"/>
                </a:solidFill>
              </a:rPr>
              <a:t> di </a:t>
            </a:r>
            <a:r>
              <a:rPr lang="fr-FR" dirty="0" err="1" smtClean="0">
                <a:solidFill>
                  <a:schemeClr val="bg1"/>
                </a:solidFill>
              </a:rPr>
              <a:t>rientro</a:t>
            </a:r>
            <a:endParaRPr lang="fr-FR" dirty="0">
              <a:solidFill>
                <a:schemeClr val="bg1"/>
              </a:solidFill>
            </a:endParaRPr>
          </a:p>
        </p:txBody>
      </p:sp>
      <p:sp>
        <p:nvSpPr>
          <p:cNvPr id="63" name="Line 110"/>
          <p:cNvSpPr>
            <a:spLocks noChangeShapeType="1"/>
          </p:cNvSpPr>
          <p:nvPr/>
        </p:nvSpPr>
        <p:spPr bwMode="auto">
          <a:xfrm flipH="1">
            <a:off x="6845887" y="5058295"/>
            <a:ext cx="1143000" cy="0"/>
          </a:xfrm>
          <a:prstGeom prst="line">
            <a:avLst/>
          </a:prstGeom>
          <a:noFill/>
          <a:ln w="76200" cmpd="tri">
            <a:solidFill>
              <a:schemeClr val="bg1"/>
            </a:solidFill>
            <a:round/>
            <a:headEnd/>
            <a:tailEnd type="triangle" w="med" len="med"/>
          </a:ln>
          <a:effectLst/>
        </p:spPr>
        <p:txBody>
          <a:bodyPr/>
          <a:lstStyle/>
          <a:p>
            <a:endParaRPr lang="it-IT"/>
          </a:p>
        </p:txBody>
      </p:sp>
      <p:sp>
        <p:nvSpPr>
          <p:cNvPr id="64" name="Line 113"/>
          <p:cNvSpPr>
            <a:spLocks noChangeShapeType="1"/>
          </p:cNvSpPr>
          <p:nvPr/>
        </p:nvSpPr>
        <p:spPr bwMode="auto">
          <a:xfrm flipH="1">
            <a:off x="6617287" y="1705495"/>
            <a:ext cx="1143000" cy="0"/>
          </a:xfrm>
          <a:prstGeom prst="line">
            <a:avLst/>
          </a:prstGeom>
          <a:noFill/>
          <a:ln w="76200" cmpd="tri">
            <a:solidFill>
              <a:schemeClr val="bg1"/>
            </a:solidFill>
            <a:round/>
            <a:headEnd/>
            <a:tailEnd type="triangle" w="med" len="med"/>
          </a:ln>
          <a:effectLst/>
        </p:spPr>
        <p:txBody>
          <a:bodyPr/>
          <a:lstStyle/>
          <a:p>
            <a:endParaRPr lang="it-IT"/>
          </a:p>
        </p:txBody>
      </p:sp>
      <p:sp>
        <p:nvSpPr>
          <p:cNvPr id="66" name="Text Box 122"/>
          <p:cNvSpPr txBox="1">
            <a:spLocks noChangeArrowheads="1"/>
          </p:cNvSpPr>
          <p:nvPr/>
        </p:nvSpPr>
        <p:spPr bwMode="auto">
          <a:xfrm>
            <a:off x="3419872" y="5517232"/>
            <a:ext cx="2971800" cy="519113"/>
          </a:xfrm>
          <a:prstGeom prst="rect">
            <a:avLst/>
          </a:prstGeom>
          <a:noFill/>
          <a:ln w="9525">
            <a:noFill/>
            <a:miter lim="800000"/>
            <a:headEnd/>
            <a:tailEnd/>
          </a:ln>
          <a:effectLst/>
        </p:spPr>
        <p:txBody>
          <a:bodyPr>
            <a:spAutoFit/>
          </a:bodyPr>
          <a:lstStyle/>
          <a:p>
            <a:pPr algn="ctr" eaLnBrk="0" hangingPunct="0">
              <a:spcBef>
                <a:spcPct val="50000"/>
              </a:spcBef>
            </a:pPr>
            <a:r>
              <a:rPr lang="fr-FR" sz="2800" b="1" dirty="0" err="1" smtClean="0">
                <a:solidFill>
                  <a:srgbClr val="FF3300"/>
                </a:solidFill>
              </a:rPr>
              <a:t>Ricircolo</a:t>
            </a:r>
            <a:endParaRPr lang="fr-FR" dirty="0">
              <a:solidFill>
                <a:srgbClr val="FF3300"/>
              </a:solidFill>
            </a:endParaRPr>
          </a:p>
        </p:txBody>
      </p:sp>
      <p:sp>
        <p:nvSpPr>
          <p:cNvPr id="67" name="CasellaDiTesto 66"/>
          <p:cNvSpPr txBox="1"/>
          <p:nvPr/>
        </p:nvSpPr>
        <p:spPr>
          <a:xfrm>
            <a:off x="3707904" y="6488668"/>
            <a:ext cx="1768433" cy="369332"/>
          </a:xfrm>
          <a:prstGeom prst="rect">
            <a:avLst/>
          </a:prstGeom>
          <a:solidFill>
            <a:schemeClr val="accent1">
              <a:lumMod val="75000"/>
            </a:schemeClr>
          </a:solidFill>
        </p:spPr>
        <p:txBody>
          <a:bodyPr wrap="none" rtlCol="0">
            <a:spAutoFit/>
          </a:bodyPr>
          <a:lstStyle/>
          <a:p>
            <a:r>
              <a:rPr lang="it-IT" dirty="0" smtClean="0">
                <a:solidFill>
                  <a:schemeClr val="accent4">
                    <a:lumMod val="40000"/>
                    <a:lumOff val="60000"/>
                  </a:schemeClr>
                </a:solidFill>
              </a:rPr>
              <a:t>(FRANCESCHI)</a:t>
            </a:r>
            <a:endParaRPr lang="it-IT" dirty="0">
              <a:solidFill>
                <a:schemeClr val="accent4">
                  <a:lumMod val="40000"/>
                  <a:lumOff val="60000"/>
                </a:schemeClr>
              </a:solidFill>
            </a:endParaRPr>
          </a:p>
        </p:txBody>
      </p:sp>
      <p:sp>
        <p:nvSpPr>
          <p:cNvPr id="3" name="CasellaDiTesto 2"/>
          <p:cNvSpPr txBox="1"/>
          <p:nvPr/>
        </p:nvSpPr>
        <p:spPr>
          <a:xfrm>
            <a:off x="2238376" y="2708920"/>
            <a:ext cx="4132863" cy="646331"/>
          </a:xfrm>
          <a:prstGeom prst="rect">
            <a:avLst/>
          </a:prstGeom>
          <a:noFill/>
        </p:spPr>
        <p:txBody>
          <a:bodyPr wrap="none" rtlCol="0">
            <a:spAutoFit/>
          </a:bodyPr>
          <a:lstStyle/>
          <a:p>
            <a:r>
              <a:rPr lang="it-IT" sz="3600" b="1" dirty="0" smtClean="0">
                <a:solidFill>
                  <a:srgbClr val="FF0000"/>
                </a:solidFill>
              </a:rPr>
              <a:t>SHUNTS    CHIUSI</a:t>
            </a:r>
            <a:endParaRPr lang="it-IT" sz="3600" b="1" dirty="0">
              <a:solidFill>
                <a:srgbClr val="FF0000"/>
              </a:solidFill>
            </a:endParaRPr>
          </a:p>
        </p:txBody>
      </p:sp>
      <p:sp>
        <p:nvSpPr>
          <p:cNvPr id="68" name="CasellaDiTesto 67"/>
          <p:cNvSpPr txBox="1"/>
          <p:nvPr/>
        </p:nvSpPr>
        <p:spPr>
          <a:xfrm>
            <a:off x="7596336" y="3140968"/>
            <a:ext cx="1460656" cy="400110"/>
          </a:xfrm>
          <a:prstGeom prst="rect">
            <a:avLst/>
          </a:prstGeom>
          <a:solidFill>
            <a:schemeClr val="tx2">
              <a:lumMod val="20000"/>
              <a:lumOff val="80000"/>
            </a:schemeClr>
          </a:solidFill>
        </p:spPr>
        <p:txBody>
          <a:bodyPr wrap="none" rtlCol="0">
            <a:spAutoFit/>
          </a:bodyPr>
          <a:lstStyle/>
          <a:p>
            <a:r>
              <a:rPr lang="it-IT" sz="2000" b="1" dirty="0" smtClean="0">
                <a:solidFill>
                  <a:srgbClr val="002060"/>
                </a:solidFill>
              </a:rPr>
              <a:t>DIASTOLE</a:t>
            </a:r>
            <a:endParaRPr lang="it-IT" sz="2000" b="1" dirty="0">
              <a:solidFill>
                <a:srgbClr val="002060"/>
              </a:solidFill>
            </a:endParaRPr>
          </a:p>
        </p:txBody>
      </p:sp>
      <p:sp>
        <p:nvSpPr>
          <p:cNvPr id="38" name="Ovale 37"/>
          <p:cNvSpPr/>
          <p:nvPr/>
        </p:nvSpPr>
        <p:spPr>
          <a:xfrm>
            <a:off x="4932040" y="155679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Figura a mano libera 70"/>
          <p:cNvSpPr/>
          <p:nvPr/>
        </p:nvSpPr>
        <p:spPr>
          <a:xfrm>
            <a:off x="5098606" y="1692322"/>
            <a:ext cx="625522" cy="3548418"/>
          </a:xfrm>
          <a:custGeom>
            <a:avLst/>
            <a:gdLst>
              <a:gd name="connsiteX0" fmla="*/ 0 w 625522"/>
              <a:gd name="connsiteY0" fmla="*/ 0 h 3548418"/>
              <a:gd name="connsiteX1" fmla="*/ 191069 w 625522"/>
              <a:gd name="connsiteY1" fmla="*/ 95535 h 3548418"/>
              <a:gd name="connsiteX2" fmla="*/ 368490 w 625522"/>
              <a:gd name="connsiteY2" fmla="*/ 245660 h 3548418"/>
              <a:gd name="connsiteX3" fmla="*/ 545911 w 625522"/>
              <a:gd name="connsiteY3" fmla="*/ 409433 h 3548418"/>
              <a:gd name="connsiteX4" fmla="*/ 614149 w 625522"/>
              <a:gd name="connsiteY4" fmla="*/ 655093 h 3548418"/>
              <a:gd name="connsiteX5" fmla="*/ 614149 w 625522"/>
              <a:gd name="connsiteY5" fmla="*/ 941696 h 3548418"/>
              <a:gd name="connsiteX6" fmla="*/ 559558 w 625522"/>
              <a:gd name="connsiteY6" fmla="*/ 2470245 h 3548418"/>
              <a:gd name="connsiteX7" fmla="*/ 491320 w 625522"/>
              <a:gd name="connsiteY7" fmla="*/ 3029803 h 3548418"/>
              <a:gd name="connsiteX8" fmla="*/ 395785 w 625522"/>
              <a:gd name="connsiteY8" fmla="*/ 3261815 h 3548418"/>
              <a:gd name="connsiteX9" fmla="*/ 232012 w 625522"/>
              <a:gd name="connsiteY9" fmla="*/ 3452884 h 3548418"/>
              <a:gd name="connsiteX10" fmla="*/ 13648 w 625522"/>
              <a:gd name="connsiteY10" fmla="*/ 3548418 h 354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522" h="3548418">
                <a:moveTo>
                  <a:pt x="0" y="0"/>
                </a:moveTo>
                <a:cubicBezTo>
                  <a:pt x="64827" y="27296"/>
                  <a:pt x="129654" y="54592"/>
                  <a:pt x="191069" y="95535"/>
                </a:cubicBezTo>
                <a:cubicBezTo>
                  <a:pt x="252484" y="136478"/>
                  <a:pt x="309350" y="193344"/>
                  <a:pt x="368490" y="245660"/>
                </a:cubicBezTo>
                <a:cubicBezTo>
                  <a:pt x="427630" y="297976"/>
                  <a:pt x="504968" y="341194"/>
                  <a:pt x="545911" y="409433"/>
                </a:cubicBezTo>
                <a:cubicBezTo>
                  <a:pt x="586854" y="477672"/>
                  <a:pt x="602776" y="566383"/>
                  <a:pt x="614149" y="655093"/>
                </a:cubicBezTo>
                <a:cubicBezTo>
                  <a:pt x="625522" y="743804"/>
                  <a:pt x="623247" y="639171"/>
                  <a:pt x="614149" y="941696"/>
                </a:cubicBezTo>
                <a:cubicBezTo>
                  <a:pt x="605051" y="1244221"/>
                  <a:pt x="580030" y="2122227"/>
                  <a:pt x="559558" y="2470245"/>
                </a:cubicBezTo>
                <a:cubicBezTo>
                  <a:pt x="539086" y="2818263"/>
                  <a:pt x="518615" y="2897875"/>
                  <a:pt x="491320" y="3029803"/>
                </a:cubicBezTo>
                <a:cubicBezTo>
                  <a:pt x="464025" y="3161731"/>
                  <a:pt x="439003" y="3191302"/>
                  <a:pt x="395785" y="3261815"/>
                </a:cubicBezTo>
                <a:cubicBezTo>
                  <a:pt x="352567" y="3332328"/>
                  <a:pt x="295702" y="3405117"/>
                  <a:pt x="232012" y="3452884"/>
                </a:cubicBezTo>
                <a:cubicBezTo>
                  <a:pt x="168323" y="3500651"/>
                  <a:pt x="13648" y="3548418"/>
                  <a:pt x="13648" y="3548418"/>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3" name="Figura a mano libera 72"/>
          <p:cNvSpPr/>
          <p:nvPr/>
        </p:nvSpPr>
        <p:spPr>
          <a:xfrm>
            <a:off x="4777884" y="1576317"/>
            <a:ext cx="348018" cy="3693994"/>
          </a:xfrm>
          <a:custGeom>
            <a:avLst/>
            <a:gdLst>
              <a:gd name="connsiteX0" fmla="*/ 334370 w 348018"/>
              <a:gd name="connsiteY0" fmla="*/ 3650776 h 3693994"/>
              <a:gd name="connsiteX1" fmla="*/ 156949 w 348018"/>
              <a:gd name="connsiteY1" fmla="*/ 3691719 h 3693994"/>
              <a:gd name="connsiteX2" fmla="*/ 47767 w 348018"/>
              <a:gd name="connsiteY2" fmla="*/ 3637128 h 3693994"/>
              <a:gd name="connsiteX3" fmla="*/ 20471 w 348018"/>
              <a:gd name="connsiteY3" fmla="*/ 3487002 h 3693994"/>
              <a:gd name="connsiteX4" fmla="*/ 6824 w 348018"/>
              <a:gd name="connsiteY4" fmla="*/ 3009331 h 3693994"/>
              <a:gd name="connsiteX5" fmla="*/ 61415 w 348018"/>
              <a:gd name="connsiteY5" fmla="*/ 484495 h 3693994"/>
              <a:gd name="connsiteX6" fmla="*/ 348018 w 348018"/>
              <a:gd name="connsiteY6" fmla="*/ 102358 h 369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018" h="3693994">
                <a:moveTo>
                  <a:pt x="334370" y="3650776"/>
                </a:moveTo>
                <a:cubicBezTo>
                  <a:pt x="269543" y="3672385"/>
                  <a:pt x="204716" y="3693994"/>
                  <a:pt x="156949" y="3691719"/>
                </a:cubicBezTo>
                <a:cubicBezTo>
                  <a:pt x="109182" y="3689444"/>
                  <a:pt x="70513" y="3671247"/>
                  <a:pt x="47767" y="3637128"/>
                </a:cubicBezTo>
                <a:cubicBezTo>
                  <a:pt x="25021" y="3603009"/>
                  <a:pt x="27295" y="3591635"/>
                  <a:pt x="20471" y="3487002"/>
                </a:cubicBezTo>
                <a:cubicBezTo>
                  <a:pt x="13647" y="3382369"/>
                  <a:pt x="0" y="3509749"/>
                  <a:pt x="6824" y="3009331"/>
                </a:cubicBezTo>
                <a:cubicBezTo>
                  <a:pt x="13648" y="2508913"/>
                  <a:pt x="4549" y="968990"/>
                  <a:pt x="61415" y="484495"/>
                </a:cubicBezTo>
                <a:cubicBezTo>
                  <a:pt x="118281" y="0"/>
                  <a:pt x="233149" y="51179"/>
                  <a:pt x="348018" y="102358"/>
                </a:cubicBezTo>
              </a:path>
            </a:pathLst>
          </a:custGeom>
          <a:ln w="762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4" name="Ovale 73"/>
          <p:cNvSpPr/>
          <p:nvPr/>
        </p:nvSpPr>
        <p:spPr>
          <a:xfrm>
            <a:off x="4993908" y="5085184"/>
            <a:ext cx="288032" cy="288032"/>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a:off x="4932040" y="155679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a:off x="4932040" y="155679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56" presetClass="path" presetSubtype="0" accel="50000" decel="50000" fill="hold" grpId="1" nodeType="afterEffect">
                                  <p:stCondLst>
                                    <p:cond delay="0"/>
                                  </p:stCondLst>
                                  <p:childTnLst>
                                    <p:animMotion origin="layout" path="M -3.33333E-6 3.7037E-7 L 0.24966 -0.35162 " pathEditMode="relative" rAng="0" ptsTypes="AA">
                                      <p:cBhvr>
                                        <p:cTn id="14" dur="2000" fill="hold"/>
                                        <p:tgtEl>
                                          <p:spTgt spid="3"/>
                                        </p:tgtEl>
                                        <p:attrNameLst>
                                          <p:attrName>ppt_x</p:attrName>
                                          <p:attrName>ppt_y</p:attrName>
                                        </p:attrNameLst>
                                      </p:cBhvr>
                                      <p:rCtr x="125" y="-176"/>
                                    </p:animMotion>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par>
                          <p:cTn id="19" fill="hold">
                            <p:stCondLst>
                              <p:cond delay="8000"/>
                            </p:stCondLst>
                            <p:childTnLst>
                              <p:par>
                                <p:cTn id="20" presetID="1" presetClass="entr" presetSubtype="0" fill="hold" grpId="0" nodeType="afterEffect">
                                  <p:stCondLst>
                                    <p:cond delay="0"/>
                                  </p:stCondLst>
                                  <p:childTnLst>
                                    <p:set>
                                      <p:cBhvr>
                                        <p:cTn id="21" dur="1" fill="hold">
                                          <p:stCondLst>
                                            <p:cond delay="499"/>
                                          </p:stCondLst>
                                        </p:cTn>
                                        <p:tgtEl>
                                          <p:spTgt spid="39"/>
                                        </p:tgtEl>
                                        <p:attrNameLst>
                                          <p:attrName>style.visibility</p:attrName>
                                        </p:attrNameLst>
                                      </p:cBhvr>
                                      <p:to>
                                        <p:strVal val="visible"/>
                                      </p:to>
                                    </p:set>
                                  </p:childTnLst>
                                </p:cTn>
                              </p:par>
                            </p:childTnLst>
                          </p:cTn>
                        </p:par>
                        <p:par>
                          <p:cTn id="22" fill="hold">
                            <p:stCondLst>
                              <p:cond delay="8500"/>
                            </p:stCondLst>
                            <p:childTnLst>
                              <p:par>
                                <p:cTn id="23" presetID="22" presetClass="entr" presetSubtype="4"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childTnLst>
                          </p:cTn>
                        </p:par>
                        <p:par>
                          <p:cTn id="26" fill="hold">
                            <p:stCondLst>
                              <p:cond delay="9000"/>
                            </p:stCondLst>
                            <p:childTnLst>
                              <p:par>
                                <p:cTn id="27" presetID="1" presetClass="entr" presetSubtype="0" fill="hold" grpId="0" nodeType="afterEffect">
                                  <p:stCondLst>
                                    <p:cond delay="0"/>
                                  </p:stCondLst>
                                  <p:childTnLst>
                                    <p:set>
                                      <p:cBhvr>
                                        <p:cTn id="28" dur="1" fill="hold">
                                          <p:stCondLst>
                                            <p:cond delay="499"/>
                                          </p:stCondLst>
                                        </p:cTn>
                                        <p:tgtEl>
                                          <p:spTgt spid="61"/>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up)">
                                      <p:cBhvr>
                                        <p:cTn id="31" dur="2000"/>
                                        <p:tgtEl>
                                          <p:spTgt spid="6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2000"/>
                                        <p:tgtEl>
                                          <p:spTgt spid="59"/>
                                        </p:tgtEl>
                                      </p:cBhvr>
                                    </p:animEffect>
                                  </p:childTnLst>
                                </p:cTn>
                              </p:par>
                            </p:childTnLst>
                          </p:cTn>
                        </p:par>
                        <p:par>
                          <p:cTn id="35" fill="hold">
                            <p:stCondLst>
                              <p:cond delay="11000"/>
                            </p:stCondLst>
                            <p:childTnLst>
                              <p:par>
                                <p:cTn id="36" presetID="10" presetClass="entr" presetSubtype="0"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2000"/>
                                        <p:tgtEl>
                                          <p:spTgt spid="68"/>
                                        </p:tgtEl>
                                      </p:cBhvr>
                                    </p:animEffect>
                                  </p:childTnLst>
                                </p:cTn>
                              </p:par>
                            </p:childTnLst>
                          </p:cTn>
                        </p:par>
                        <p:par>
                          <p:cTn id="39" fill="hold">
                            <p:stCondLst>
                              <p:cond delay="13000"/>
                            </p:stCondLst>
                            <p:childTnLst>
                              <p:par>
                                <p:cTn id="40" presetID="22" presetClass="entr" presetSubtype="1"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up)">
                                      <p:cBhvr>
                                        <p:cTn id="42" dur="500"/>
                                        <p:tgtEl>
                                          <p:spTgt spid="58"/>
                                        </p:tgtEl>
                                      </p:cBhvr>
                                    </p:animEffec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499"/>
                                          </p:stCondLst>
                                        </p:cTn>
                                        <p:tgtEl>
                                          <p:spTgt spid="62"/>
                                        </p:tgtEl>
                                        <p:attrNameLst>
                                          <p:attrName>style.visibility</p:attrName>
                                        </p:attrNameLst>
                                      </p:cBhvr>
                                      <p:to>
                                        <p:strVal val="visible"/>
                                      </p:to>
                                    </p:set>
                                  </p:childTnLst>
                                </p:cTn>
                              </p:par>
                            </p:childTnLst>
                          </p:cTn>
                        </p:par>
                        <p:par>
                          <p:cTn id="46" fill="hold">
                            <p:stCondLst>
                              <p:cond delay="14000"/>
                            </p:stCondLst>
                            <p:childTnLst>
                              <p:par>
                                <p:cTn id="47" presetID="22" presetClass="entr" presetSubtype="2"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right)">
                                      <p:cBhvr>
                                        <p:cTn id="49" dur="500"/>
                                        <p:tgtEl>
                                          <p:spTgt spid="6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right)">
                                      <p:cBhvr>
                                        <p:cTn id="52" dur="500"/>
                                        <p:tgtEl>
                                          <p:spTgt spid="60"/>
                                        </p:tgtEl>
                                      </p:cBhvr>
                                    </p:animEffect>
                                  </p:childTnLst>
                                </p:cTn>
                              </p:par>
                            </p:childTnLst>
                          </p:cTn>
                        </p:par>
                        <p:par>
                          <p:cTn id="53" fill="hold">
                            <p:stCondLst>
                              <p:cond delay="14500"/>
                            </p:stCondLst>
                            <p:childTnLst>
                              <p:par>
                                <p:cTn id="54" presetID="10" presetClass="entr" presetSubtype="0" fill="hold" grpId="2"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2000"/>
                                        <p:tgtEl>
                                          <p:spTgt spid="38"/>
                                        </p:tgtEl>
                                      </p:cBhvr>
                                    </p:animEffect>
                                  </p:childTnLst>
                                </p:cTn>
                              </p:par>
                            </p:childTnLst>
                          </p:cTn>
                        </p:par>
                        <p:par>
                          <p:cTn id="57" fill="hold">
                            <p:stCondLst>
                              <p:cond delay="16500"/>
                            </p:stCondLst>
                            <p:childTnLst>
                              <p:par>
                                <p:cTn id="58" presetID="10"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2000"/>
                                        <p:tgtEl>
                                          <p:spTgt spid="74"/>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1000"/>
                                        <p:tgtEl>
                                          <p:spTgt spid="71"/>
                                        </p:tgtEl>
                                      </p:cBhvr>
                                    </p:animEffect>
                                  </p:childTnLst>
                                </p:cTn>
                              </p:par>
                            </p:childTnLst>
                          </p:cTn>
                        </p:par>
                        <p:par>
                          <p:cTn id="64" fill="hold">
                            <p:stCondLst>
                              <p:cond delay="18500"/>
                            </p:stCondLst>
                            <p:childTnLst>
                              <p:par>
                                <p:cTn id="65" presetID="22" presetClass="entr" presetSubtype="4"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1000"/>
                                        <p:tgtEl>
                                          <p:spTgt spid="73"/>
                                        </p:tgtEl>
                                      </p:cBhvr>
                                    </p:animEffect>
                                  </p:childTnLst>
                                </p:cTn>
                              </p:par>
                            </p:childTnLst>
                          </p:cTn>
                        </p:par>
                        <p:par>
                          <p:cTn id="68" fill="hold">
                            <p:stCondLst>
                              <p:cond delay="19500"/>
                            </p:stCondLst>
                            <p:childTnLst>
                              <p:par>
                                <p:cTn id="69" presetID="0" presetClass="path" presetSubtype="0" accel="50000" decel="50000" fill="hold" grpId="1" nodeType="afterEffect">
                                  <p:stCondLst>
                                    <p:cond delay="0"/>
                                  </p:stCondLst>
                                  <p:childTnLst>
                                    <p:animMotion origin="layout" path="M 0.00017 2.67345E-6 L 0.02378 0.01064 L 0.04739 0.03145 L 0.071 0.06313 L 0.071 0.13645 L 0.06319 0.3987 L 0.05521 0.44056 L 0.03159 0.5037 L 0.00798 0.5141 L -0.01563 0.52451 L -0.03143 0.5141 L -0.03143 0.47225 L -0.03143 0.07354 L -0.02344 0.03145 L -0.01563 0.01064 L 0.00017 2.67345E-6 Z " pathEditMode="relative" rAng="0" ptsTypes="AAAAAAAAAAAAAAAA">
                                      <p:cBhvr>
                                        <p:cTn id="70" dur="2000" fill="hold"/>
                                        <p:tgtEl>
                                          <p:spTgt spid="38"/>
                                        </p:tgtEl>
                                        <p:attrNameLst>
                                          <p:attrName>ppt_x</p:attrName>
                                          <p:attrName>ppt_y</p:attrName>
                                        </p:attrNameLst>
                                      </p:cBhvr>
                                      <p:rCtr x="20" y="262"/>
                                    </p:animMotion>
                                  </p:childTnLst>
                                </p:cTn>
                              </p:par>
                            </p:childTnLst>
                          </p:cTn>
                        </p:par>
                        <p:par>
                          <p:cTn id="71" fill="hold">
                            <p:stCondLst>
                              <p:cond delay="21500"/>
                            </p:stCondLst>
                            <p:childTnLst>
                              <p:par>
                                <p:cTn id="72" presetID="1" presetClass="entr" presetSubtype="0" fill="hold" grpId="0" nodeType="afterEffect">
                                  <p:stCondLst>
                                    <p:cond delay="0"/>
                                  </p:stCondLst>
                                  <p:childTnLst>
                                    <p:set>
                                      <p:cBhvr>
                                        <p:cTn id="73" dur="1" fill="hold">
                                          <p:stCondLst>
                                            <p:cond delay="499"/>
                                          </p:stCondLst>
                                        </p:cTn>
                                        <p:tgtEl>
                                          <p:spTgt spid="66"/>
                                        </p:tgtEl>
                                        <p:attrNameLst>
                                          <p:attrName>style.visibility</p:attrName>
                                        </p:attrNameLst>
                                      </p:cBhvr>
                                      <p:to>
                                        <p:strVal val="visible"/>
                                      </p:to>
                                    </p:set>
                                  </p:childTnLst>
                                </p:cTn>
                              </p:par>
                              <p:par>
                                <p:cTn id="74" presetID="10" presetClass="entr" presetSubtype="0" fill="hold" grpId="1"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childTnLst>
                          </p:cTn>
                        </p:par>
                        <p:par>
                          <p:cTn id="77" fill="hold">
                            <p:stCondLst>
                              <p:cond delay="22000"/>
                            </p:stCondLst>
                            <p:childTnLst>
                              <p:par>
                                <p:cTn id="78" presetID="0" presetClass="path" presetSubtype="0" accel="50000" decel="50000" fill="hold" grpId="0" nodeType="afterEffect">
                                  <p:stCondLst>
                                    <p:cond delay="0"/>
                                  </p:stCondLst>
                                  <p:childTnLst>
                                    <p:animMotion origin="layout" path="M 0.00018 3.33333E-6 L 0.02379 0.01064 L 0.0474 0.03148 L 0.07101 0.06319 L 0.07101 0.13657 L 0.0632 0.39907 L 0.05521 0.44097 L 0.0316 0.50416 L 0.00799 0.51458 L -0.01562 0.525 L -0.03142 0.51458 L -0.03142 0.47268 L -0.03142 0.07361 L -0.02343 0.03148 L -0.01562 0.01064 L 0.00018 3.33333E-6 Z " pathEditMode="relative" rAng="0" ptsTypes="AAAAAAAAAAAAAAAA">
                                      <p:cBhvr>
                                        <p:cTn id="79" dur="2000" fill="hold"/>
                                        <p:tgtEl>
                                          <p:spTgt spid="79"/>
                                        </p:tgtEl>
                                        <p:attrNameLst>
                                          <p:attrName>ppt_x</p:attrName>
                                          <p:attrName>ppt_y</p:attrName>
                                        </p:attrNameLst>
                                      </p:cBhvr>
                                      <p:rCtr x="20" y="262"/>
                                    </p:animMotion>
                                  </p:childTnLst>
                                </p:cTn>
                              </p:par>
                            </p:childTnLst>
                          </p:cTn>
                        </p:par>
                        <p:par>
                          <p:cTn id="80" fill="hold">
                            <p:stCondLst>
                              <p:cond delay="24000"/>
                            </p:stCondLst>
                            <p:childTnLst>
                              <p:par>
                                <p:cTn id="81" presetID="10" presetClass="entr" presetSubtype="0" fill="hold" grpId="1"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childTnLst>
                          </p:cTn>
                        </p:par>
                        <p:par>
                          <p:cTn id="84" fill="hold">
                            <p:stCondLst>
                              <p:cond delay="24500"/>
                            </p:stCondLst>
                            <p:childTnLst>
                              <p:par>
                                <p:cTn id="85" presetID="0" presetClass="path" presetSubtype="0" accel="50000" decel="50000" fill="hold" grpId="0" nodeType="afterEffect">
                                  <p:stCondLst>
                                    <p:cond delay="0"/>
                                  </p:stCondLst>
                                  <p:childTnLst>
                                    <p:animMotion origin="layout" path="M 0.00018 2.67345E-6 L 0.02379 0.01064 L 0.0474 0.03145 L 0.07101 0.06313 L 0.07101 0.13645 L 0.0632 0.3987 L 0.05521 0.44056 L 0.0316 0.5037 L 0.00799 0.5141 L -0.01562 0.52451 L -0.03142 0.5141 L -0.03142 0.47225 L -0.03142 0.07354 L -0.02343 0.03145 L -0.01562 0.01064 L 0.00018 2.67345E-6 Z " pathEditMode="relative" rAng="0" ptsTypes="AAAAAAAAAAAAAAAA">
                                      <p:cBhvr>
                                        <p:cTn id="86" dur="2000" fill="hold"/>
                                        <p:tgtEl>
                                          <p:spTgt spid="80"/>
                                        </p:tgtEl>
                                        <p:attrNameLst>
                                          <p:attrName>ppt_x</p:attrName>
                                          <p:attrName>ppt_y</p:attrName>
                                        </p:attrNameLst>
                                      </p:cBhvr>
                                      <p:rCtr x="20" y="2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9" grpId="0" autoUpdateAnimBg="0"/>
      <p:bldP spid="57" grpId="0" animBg="1"/>
      <p:bldP spid="58" grpId="0" animBg="1"/>
      <p:bldP spid="59" grpId="0" animBg="1"/>
      <p:bldP spid="60" grpId="0" animBg="1"/>
      <p:bldP spid="61" grpId="0" autoUpdateAnimBg="0"/>
      <p:bldP spid="62" grpId="0" autoUpdateAnimBg="0"/>
      <p:bldP spid="63" grpId="0" animBg="1"/>
      <p:bldP spid="64" grpId="0" animBg="1"/>
      <p:bldP spid="66" grpId="0" autoUpdateAnimBg="0"/>
      <p:bldP spid="3" grpId="0"/>
      <p:bldP spid="3" grpId="1"/>
      <p:bldP spid="68" grpId="0" animBg="1"/>
      <p:bldP spid="38" grpId="1" animBg="1"/>
      <p:bldP spid="38" grpId="2" animBg="1"/>
      <p:bldP spid="71" grpId="0" animBg="1"/>
      <p:bldP spid="73" grpId="0" animBg="1"/>
      <p:bldP spid="74" grpId="0" animBg="1"/>
      <p:bldP spid="79" grpId="0" animBg="1"/>
      <p:bldP spid="79" grpId="1" animBg="1"/>
      <p:bldP spid="80" grpId="0" animBg="1"/>
      <p:bldP spid="8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52328" y="519063"/>
            <a:ext cx="3347864" cy="461665"/>
          </a:xfrm>
          <a:prstGeom prst="rect">
            <a:avLst/>
          </a:prstGeom>
          <a:noFill/>
        </p:spPr>
        <p:txBody>
          <a:bodyPr wrap="square" rtlCol="0">
            <a:spAutoFit/>
          </a:bodyPr>
          <a:lstStyle/>
          <a:p>
            <a:r>
              <a:rPr lang="it-IT" sz="2400" dirty="0" smtClean="0"/>
              <a:t> sono organi passivi:</a:t>
            </a:r>
            <a:endParaRPr lang="it-IT" sz="2400" dirty="0"/>
          </a:p>
        </p:txBody>
      </p:sp>
      <p:sp>
        <p:nvSpPr>
          <p:cNvPr id="3" name="Freccia in su 2"/>
          <p:cNvSpPr/>
          <p:nvPr/>
        </p:nvSpPr>
        <p:spPr>
          <a:xfrm>
            <a:off x="5580112" y="0"/>
            <a:ext cx="1872208" cy="6525344"/>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Luna 3"/>
          <p:cNvSpPr/>
          <p:nvPr/>
        </p:nvSpPr>
        <p:spPr>
          <a:xfrm rot="16200000">
            <a:off x="5940524" y="2115716"/>
            <a:ext cx="558552" cy="2712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Luna 4"/>
          <p:cNvSpPr/>
          <p:nvPr/>
        </p:nvSpPr>
        <p:spPr>
          <a:xfrm rot="16200000">
            <a:off x="6605364" y="2132484"/>
            <a:ext cx="558552" cy="2712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Luna 5"/>
          <p:cNvSpPr/>
          <p:nvPr/>
        </p:nvSpPr>
        <p:spPr>
          <a:xfrm rot="16200000">
            <a:off x="6514120" y="4706280"/>
            <a:ext cx="61379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Luna 6"/>
          <p:cNvSpPr/>
          <p:nvPr/>
        </p:nvSpPr>
        <p:spPr>
          <a:xfrm rot="16200000">
            <a:off x="5974060" y="4708004"/>
            <a:ext cx="541784"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Luna 7"/>
          <p:cNvSpPr/>
          <p:nvPr/>
        </p:nvSpPr>
        <p:spPr>
          <a:xfrm rot="16200000">
            <a:off x="6077880" y="2083905"/>
            <a:ext cx="478160" cy="432048"/>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una 8"/>
          <p:cNvSpPr/>
          <p:nvPr/>
        </p:nvSpPr>
        <p:spPr>
          <a:xfrm rot="16200000">
            <a:off x="6493160" y="2100673"/>
            <a:ext cx="494928" cy="415280"/>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Luna 9"/>
          <p:cNvSpPr/>
          <p:nvPr/>
        </p:nvSpPr>
        <p:spPr>
          <a:xfrm rot="16200000">
            <a:off x="6472619" y="4673164"/>
            <a:ext cx="543876" cy="440950"/>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Luna 10"/>
          <p:cNvSpPr/>
          <p:nvPr/>
        </p:nvSpPr>
        <p:spPr>
          <a:xfrm rot="16200000">
            <a:off x="6016725" y="4648571"/>
            <a:ext cx="478160" cy="487289"/>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su 12"/>
          <p:cNvSpPr/>
          <p:nvPr/>
        </p:nvSpPr>
        <p:spPr>
          <a:xfrm>
            <a:off x="6316960" y="2780929"/>
            <a:ext cx="484632" cy="978408"/>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su 13"/>
          <p:cNvSpPr/>
          <p:nvPr/>
        </p:nvSpPr>
        <p:spPr>
          <a:xfrm>
            <a:off x="6316960" y="5229201"/>
            <a:ext cx="484632" cy="978408"/>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508104" y="764704"/>
            <a:ext cx="2699792" cy="923330"/>
          </a:xfrm>
          <a:prstGeom prst="rect">
            <a:avLst/>
          </a:prstGeom>
          <a:noFill/>
        </p:spPr>
        <p:txBody>
          <a:bodyPr wrap="square" rtlCol="0">
            <a:spAutoFit/>
          </a:bodyPr>
          <a:lstStyle/>
          <a:p>
            <a:r>
              <a:rPr lang="it-IT" b="1" dirty="0" smtClean="0"/>
              <a:t>a</a:t>
            </a:r>
            <a:r>
              <a:rPr lang="it-IT" b="1" dirty="0" smtClean="0">
                <a:solidFill>
                  <a:srgbClr val="FF0000"/>
                </a:solidFill>
              </a:rPr>
              <a:t> monte  </a:t>
            </a:r>
            <a:r>
              <a:rPr lang="it-IT" dirty="0" smtClean="0"/>
              <a:t>(spinta in apertura  e consenso al flusso centripeto) </a:t>
            </a:r>
            <a:endParaRPr lang="it-IT" dirty="0"/>
          </a:p>
        </p:txBody>
      </p:sp>
      <p:sp>
        <p:nvSpPr>
          <p:cNvPr id="16" name="CasellaDiTesto 15"/>
          <p:cNvSpPr txBox="1"/>
          <p:nvPr/>
        </p:nvSpPr>
        <p:spPr>
          <a:xfrm>
            <a:off x="5508104" y="5661248"/>
            <a:ext cx="2304256" cy="923330"/>
          </a:xfrm>
          <a:prstGeom prst="rect">
            <a:avLst/>
          </a:prstGeom>
          <a:noFill/>
        </p:spPr>
        <p:txBody>
          <a:bodyPr wrap="square" rtlCol="0">
            <a:spAutoFit/>
          </a:bodyPr>
          <a:lstStyle/>
          <a:p>
            <a:r>
              <a:rPr lang="it-IT" dirty="0" smtClean="0"/>
              <a:t> a </a:t>
            </a:r>
            <a:r>
              <a:rPr lang="it-IT" b="1" dirty="0" smtClean="0">
                <a:solidFill>
                  <a:srgbClr val="FF0000"/>
                </a:solidFill>
              </a:rPr>
              <a:t>valle </a:t>
            </a:r>
            <a:r>
              <a:rPr lang="it-IT" dirty="0" smtClean="0"/>
              <a:t> (spinta in chiusura  e blocco al flusso centrifugo)</a:t>
            </a:r>
          </a:p>
        </p:txBody>
      </p:sp>
      <p:sp>
        <p:nvSpPr>
          <p:cNvPr id="17" name="Freccia in giù 16"/>
          <p:cNvSpPr/>
          <p:nvPr/>
        </p:nvSpPr>
        <p:spPr>
          <a:xfrm>
            <a:off x="6316960" y="476672"/>
            <a:ext cx="484632" cy="978408"/>
          </a:xfrm>
          <a:prstGeom prst="downArrow">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p:cNvSpPr/>
          <p:nvPr/>
        </p:nvSpPr>
        <p:spPr>
          <a:xfrm>
            <a:off x="6316960" y="2996952"/>
            <a:ext cx="484632" cy="978408"/>
          </a:xfrm>
          <a:prstGeom prst="downArrow">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2" descr="spaccato vene e valvole092.jpg"/>
          <p:cNvPicPr>
            <a:picLocks noChangeAspect="1"/>
          </p:cNvPicPr>
          <p:nvPr/>
        </p:nvPicPr>
        <p:blipFill>
          <a:blip r:embed="rId2" cstate="print"/>
          <a:srcRect/>
          <a:stretch>
            <a:fillRect/>
          </a:stretch>
        </p:blipFill>
        <p:spPr bwMode="auto">
          <a:xfrm>
            <a:off x="0" y="1916832"/>
            <a:ext cx="2843808" cy="4941168"/>
          </a:xfrm>
          <a:prstGeom prst="rect">
            <a:avLst/>
          </a:prstGeom>
          <a:noFill/>
          <a:ln w="9525">
            <a:noFill/>
            <a:miter lim="800000"/>
            <a:headEnd/>
            <a:tailEnd/>
          </a:ln>
        </p:spPr>
      </p:pic>
      <p:sp>
        <p:nvSpPr>
          <p:cNvPr id="20" name="Rettangolo 19"/>
          <p:cNvSpPr/>
          <p:nvPr/>
        </p:nvSpPr>
        <p:spPr>
          <a:xfrm>
            <a:off x="0" y="1916832"/>
            <a:ext cx="2843808" cy="4941168"/>
          </a:xfrm>
          <a:prstGeom prst="rect">
            <a:avLst/>
          </a:prstGeom>
          <a:solidFill>
            <a:srgbClr val="6B1B9D">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0" y="0"/>
            <a:ext cx="4355976" cy="769441"/>
          </a:xfrm>
          <a:prstGeom prst="rect">
            <a:avLst/>
          </a:prstGeom>
        </p:spPr>
        <p:txBody>
          <a:bodyPr wrap="square">
            <a:spAutoFit/>
          </a:bodyPr>
          <a:lstStyle/>
          <a:p>
            <a:r>
              <a:rPr lang="it-IT" sz="4400" b="1" dirty="0" smtClean="0">
                <a:solidFill>
                  <a:srgbClr val="002060"/>
                </a:solidFill>
                <a:latin typeface="Times New Roman" pitchFamily="18" charset="0"/>
                <a:cs typeface="Times New Roman" pitchFamily="18" charset="0"/>
              </a:rPr>
              <a:t>1.Le </a:t>
            </a:r>
            <a:r>
              <a:rPr lang="it-IT" sz="4400" b="1" dirty="0" err="1" smtClean="0">
                <a:solidFill>
                  <a:srgbClr val="002060"/>
                </a:solidFill>
                <a:latin typeface="Times New Roman" pitchFamily="18" charset="0"/>
                <a:cs typeface="Times New Roman" pitchFamily="18" charset="0"/>
              </a:rPr>
              <a:t>valvole…</a:t>
            </a:r>
            <a:endParaRPr lang="it-IT" sz="4400" b="1" dirty="0">
              <a:solidFill>
                <a:srgbClr val="002060"/>
              </a:solidFill>
              <a:latin typeface="Times New Roman" pitchFamily="18" charset="0"/>
              <a:cs typeface="Times New Roman" pitchFamily="18" charset="0"/>
            </a:endParaRPr>
          </a:p>
        </p:txBody>
      </p:sp>
      <p:sp>
        <p:nvSpPr>
          <p:cNvPr id="22" name="CasellaDiTesto 21"/>
          <p:cNvSpPr txBox="1"/>
          <p:nvPr/>
        </p:nvSpPr>
        <p:spPr>
          <a:xfrm>
            <a:off x="323528" y="961564"/>
            <a:ext cx="1866537" cy="523220"/>
          </a:xfrm>
          <a:prstGeom prst="rect">
            <a:avLst/>
          </a:prstGeom>
          <a:noFill/>
        </p:spPr>
        <p:txBody>
          <a:bodyPr wrap="none" rtlCol="0">
            <a:spAutoFit/>
          </a:bodyPr>
          <a:lstStyle/>
          <a:p>
            <a:r>
              <a:rPr lang="it-IT" sz="2800" dirty="0" smtClean="0"/>
              <a:t>la chiusura</a:t>
            </a:r>
            <a:endParaRPr lang="it-IT" sz="2800" dirty="0"/>
          </a:p>
        </p:txBody>
      </p:sp>
      <p:sp>
        <p:nvSpPr>
          <p:cNvPr id="23" name="CasellaDiTesto 22"/>
          <p:cNvSpPr txBox="1"/>
          <p:nvPr/>
        </p:nvSpPr>
        <p:spPr>
          <a:xfrm>
            <a:off x="3411177" y="961564"/>
            <a:ext cx="1664879" cy="523220"/>
          </a:xfrm>
          <a:prstGeom prst="rect">
            <a:avLst/>
          </a:prstGeom>
          <a:noFill/>
        </p:spPr>
        <p:txBody>
          <a:bodyPr wrap="none" rtlCol="0">
            <a:spAutoFit/>
          </a:bodyPr>
          <a:lstStyle/>
          <a:p>
            <a:r>
              <a:rPr lang="it-IT" sz="2800" dirty="0" smtClean="0"/>
              <a:t>l’apertura</a:t>
            </a:r>
            <a:endParaRPr lang="it-IT" sz="2800" dirty="0"/>
          </a:p>
        </p:txBody>
      </p:sp>
      <p:sp>
        <p:nvSpPr>
          <p:cNvPr id="24" name="CasellaDiTesto 23"/>
          <p:cNvSpPr txBox="1"/>
          <p:nvPr/>
        </p:nvSpPr>
        <p:spPr>
          <a:xfrm>
            <a:off x="2839107" y="1487686"/>
            <a:ext cx="2959465" cy="1354217"/>
          </a:xfrm>
          <a:prstGeom prst="rect">
            <a:avLst/>
          </a:prstGeom>
          <a:noFill/>
        </p:spPr>
        <p:txBody>
          <a:bodyPr wrap="none" rtlCol="0">
            <a:spAutoFit/>
          </a:bodyPr>
          <a:lstStyle/>
          <a:p>
            <a:pPr algn="ctr"/>
            <a:r>
              <a:rPr lang="it-IT" sz="3200" b="1" dirty="0" smtClean="0">
                <a:solidFill>
                  <a:srgbClr val="FF0000"/>
                </a:solidFill>
              </a:rPr>
              <a:t>pressioni</a:t>
            </a:r>
          </a:p>
          <a:p>
            <a:pPr algn="ctr"/>
            <a:r>
              <a:rPr lang="it-IT" sz="3200" b="1" dirty="0" smtClean="0">
                <a:solidFill>
                  <a:srgbClr val="FF0000"/>
                </a:solidFill>
              </a:rPr>
              <a:t> </a:t>
            </a:r>
            <a:r>
              <a:rPr lang="it-IT" dirty="0" smtClean="0">
                <a:solidFill>
                  <a:srgbClr val="FF0000"/>
                </a:solidFill>
              </a:rPr>
              <a:t> </a:t>
            </a:r>
            <a:r>
              <a:rPr lang="it-IT" dirty="0" smtClean="0"/>
              <a:t>che agiscono </a:t>
            </a:r>
          </a:p>
          <a:p>
            <a:pPr algn="ctr"/>
            <a:r>
              <a:rPr lang="it-IT" b="1" dirty="0" smtClean="0">
                <a:solidFill>
                  <a:srgbClr val="FF0000"/>
                </a:solidFill>
              </a:rPr>
              <a:t>a monte </a:t>
            </a:r>
            <a:r>
              <a:rPr lang="it-IT" dirty="0" smtClean="0"/>
              <a:t>o </a:t>
            </a:r>
            <a:r>
              <a:rPr lang="it-IT" b="1" dirty="0" smtClean="0">
                <a:solidFill>
                  <a:srgbClr val="FF0000"/>
                </a:solidFill>
              </a:rPr>
              <a:t>a valle </a:t>
            </a:r>
            <a:r>
              <a:rPr lang="it-IT" dirty="0" smtClean="0"/>
              <a:t>dei lembi</a:t>
            </a:r>
            <a:endParaRPr lang="it-IT" dirty="0"/>
          </a:p>
        </p:txBody>
      </p:sp>
      <p:sp>
        <p:nvSpPr>
          <p:cNvPr id="25" name="CasellaDiTesto 24"/>
          <p:cNvSpPr txBox="1"/>
          <p:nvPr/>
        </p:nvSpPr>
        <p:spPr>
          <a:xfrm>
            <a:off x="2555776" y="1105580"/>
            <a:ext cx="309700" cy="369332"/>
          </a:xfrm>
          <a:prstGeom prst="rect">
            <a:avLst/>
          </a:prstGeom>
          <a:noFill/>
        </p:spPr>
        <p:txBody>
          <a:bodyPr wrap="none" rtlCol="0">
            <a:spAutoFit/>
          </a:bodyPr>
          <a:lstStyle/>
          <a:p>
            <a:r>
              <a:rPr lang="it-IT" dirty="0" smtClean="0"/>
              <a:t>o</a:t>
            </a:r>
            <a:endParaRPr lang="it-IT" dirty="0"/>
          </a:p>
        </p:txBody>
      </p:sp>
      <p:sp>
        <p:nvSpPr>
          <p:cNvPr id="26" name="CasellaDiTesto 25"/>
          <p:cNvSpPr txBox="1"/>
          <p:nvPr/>
        </p:nvSpPr>
        <p:spPr>
          <a:xfrm>
            <a:off x="827355" y="1628800"/>
            <a:ext cx="1800429" cy="646331"/>
          </a:xfrm>
          <a:prstGeom prst="rect">
            <a:avLst/>
          </a:prstGeom>
          <a:noFill/>
        </p:spPr>
        <p:txBody>
          <a:bodyPr wrap="none" rtlCol="0">
            <a:spAutoFit/>
          </a:bodyPr>
          <a:lstStyle/>
          <a:p>
            <a:r>
              <a:rPr lang="it-IT" dirty="0" smtClean="0"/>
              <a:t>dipendono dalle</a:t>
            </a:r>
          </a:p>
          <a:p>
            <a:endParaRPr lang="it-IT" dirty="0"/>
          </a:p>
        </p:txBody>
      </p:sp>
    </p:spTree>
  </p:cSld>
  <p:clrMapOvr>
    <a:masterClrMapping/>
  </p:clrMapOvr>
  <p:transition advTm="234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par>
                          <p:cTn id="32" fill="hold">
                            <p:stCondLst>
                              <p:cond delay="7000"/>
                            </p:stCondLst>
                            <p:childTnLst>
                              <p:par>
                                <p:cTn id="33" presetID="10" presetClass="entr" presetSubtype="0" fill="hold" grpId="2"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par>
                                <p:cTn id="36" presetID="42" presetClass="path" presetSubtype="0" accel="50000" decel="50000" fill="hold" grpId="1" nodeType="withEffect">
                                  <p:stCondLst>
                                    <p:cond delay="0"/>
                                  </p:stCondLst>
                                  <p:childTnLst>
                                    <p:animMotion origin="layout" path="M 1.11022E-16 -3.7037E-6 L -0.29722 0.33172 " pathEditMode="relative" rAng="0" ptsTypes="AA">
                                      <p:cBhvr>
                                        <p:cTn id="37" dur="2000" fill="hold"/>
                                        <p:tgtEl>
                                          <p:spTgt spid="15"/>
                                        </p:tgtEl>
                                        <p:attrNameLst>
                                          <p:attrName>ppt_x</p:attrName>
                                          <p:attrName>ppt_y</p:attrName>
                                        </p:attrNameLst>
                                      </p:cBhvr>
                                      <p:rCtr x="-149" y="166"/>
                                    </p:animMotion>
                                  </p:childTnLst>
                                </p:cTn>
                              </p:par>
                            </p:childTnLst>
                          </p:cTn>
                        </p:par>
                        <p:par>
                          <p:cTn id="38" fill="hold">
                            <p:stCondLst>
                              <p:cond delay="90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childTnLst>
                          </p:cTn>
                        </p:par>
                        <p:par>
                          <p:cTn id="51" fill="hold">
                            <p:stCondLst>
                              <p:cond delay="11000"/>
                            </p:stCondLst>
                            <p:childTnLst>
                              <p:par>
                                <p:cTn id="52" presetID="22" presetClass="entr" presetSubtype="4" fill="hold" grpId="1"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2000"/>
                                        <p:tgtEl>
                                          <p:spTgt spid="13"/>
                                        </p:tgtEl>
                                      </p:cBhvr>
                                    </p:animEffect>
                                  </p:childTnLst>
                                </p:cTn>
                              </p:par>
                              <p:par>
                                <p:cTn id="55" presetID="22" presetClass="entr" presetSubtype="4" fill="hold" grpId="1"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20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20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20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200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childTnLst>
                                </p:cTn>
                              </p:par>
                              <p:par>
                                <p:cTn id="70" presetID="10" presetClass="exit" presetSubtype="0" fill="hold" grpId="1" nodeType="withEffect">
                                  <p:stCondLst>
                                    <p:cond delay="0"/>
                                  </p:stCondLst>
                                  <p:childTnLst>
                                    <p:animEffect transition="out" filter="fade">
                                      <p:cBhvr>
                                        <p:cTn id="71" dur="2000"/>
                                        <p:tgtEl>
                                          <p:spTgt spid="8"/>
                                        </p:tgtEl>
                                      </p:cBhvr>
                                    </p:animEffect>
                                    <p:set>
                                      <p:cBhvr>
                                        <p:cTn id="72" dur="1" fill="hold">
                                          <p:stCondLst>
                                            <p:cond delay="19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9"/>
                                        </p:tgtEl>
                                      </p:cBhvr>
                                    </p:animEffect>
                                    <p:set>
                                      <p:cBhvr>
                                        <p:cTn id="75" dur="1" fill="hold">
                                          <p:stCondLst>
                                            <p:cond delay="19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11"/>
                                        </p:tgtEl>
                                      </p:cBhvr>
                                    </p:animEffect>
                                    <p:set>
                                      <p:cBhvr>
                                        <p:cTn id="78" dur="1" fill="hold">
                                          <p:stCondLst>
                                            <p:cond delay="1999"/>
                                          </p:stCondLst>
                                        </p:cTn>
                                        <p:tgtEl>
                                          <p:spTgt spid="1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10"/>
                                        </p:tgtEl>
                                      </p:cBhvr>
                                    </p:animEffect>
                                    <p:set>
                                      <p:cBhvr>
                                        <p:cTn id="81" dur="1" fill="hold">
                                          <p:stCondLst>
                                            <p:cond delay="1999"/>
                                          </p:stCondLst>
                                        </p:cTn>
                                        <p:tgtEl>
                                          <p:spTgt spid="10"/>
                                        </p:tgtEl>
                                        <p:attrNameLst>
                                          <p:attrName>style.visibility</p:attrName>
                                        </p:attrNameLst>
                                      </p:cBhvr>
                                      <p:to>
                                        <p:strVal val="hidden"/>
                                      </p:to>
                                    </p:set>
                                  </p:childTnLst>
                                </p:cTn>
                              </p:par>
                            </p:childTnLst>
                          </p:cTn>
                        </p:par>
                        <p:par>
                          <p:cTn id="82" fill="hold">
                            <p:stCondLst>
                              <p:cond delay="13000"/>
                            </p:stCondLst>
                            <p:childTnLst>
                              <p:par>
                                <p:cTn id="83" presetID="10"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000"/>
                                        <p:tgtEl>
                                          <p:spTgt spid="16"/>
                                        </p:tgtEl>
                                      </p:cBhvr>
                                    </p:animEffect>
                                  </p:childTnLst>
                                </p:cTn>
                              </p:par>
                              <p:par>
                                <p:cTn id="86" presetID="56" presetClass="path" presetSubtype="0" accel="50000" decel="50000" fill="hold" grpId="1" nodeType="withEffect">
                                  <p:stCondLst>
                                    <p:cond delay="0"/>
                                  </p:stCondLst>
                                  <p:childTnLst>
                                    <p:animMotion origin="layout" path="M 1.38889E-6 3.7037E-6 L 0.16545 -0.37524 " pathEditMode="relative" rAng="0" ptsTypes="AA">
                                      <p:cBhvr>
                                        <p:cTn id="87" dur="2000" fill="hold"/>
                                        <p:tgtEl>
                                          <p:spTgt spid="16"/>
                                        </p:tgtEl>
                                        <p:attrNameLst>
                                          <p:attrName>ppt_x</p:attrName>
                                          <p:attrName>ppt_y</p:attrName>
                                        </p:attrNameLst>
                                      </p:cBhvr>
                                      <p:rCtr x="83" y="-188"/>
                                    </p:animMotion>
                                  </p:childTnLst>
                                </p:cTn>
                              </p:par>
                              <p:par>
                                <p:cTn id="88" presetID="10" presetClass="entr" presetSubtype="0" fill="hold" grpId="2"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2000"/>
                                        <p:tgtEl>
                                          <p:spTgt spid="8"/>
                                        </p:tgtEl>
                                      </p:cBhvr>
                                    </p:animEffect>
                                  </p:childTnLst>
                                </p:cTn>
                              </p:par>
                              <p:par>
                                <p:cTn id="91" presetID="10" presetClass="entr" presetSubtype="0" fill="hold" grpId="2"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childTnLst>
                                </p:cTn>
                              </p:par>
                              <p:par>
                                <p:cTn id="94" presetID="10" presetClass="entr" presetSubtype="0" fill="hold" grpId="2"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2000"/>
                                        <p:tgtEl>
                                          <p:spTgt spid="10"/>
                                        </p:tgtEl>
                                      </p:cBhvr>
                                    </p:animEffect>
                                  </p:childTnLst>
                                </p:cTn>
                              </p:par>
                              <p:par>
                                <p:cTn id="97" presetID="10" presetClass="entr" presetSubtype="0" fill="hold" grpId="2"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2000"/>
                                        <p:tgtEl>
                                          <p:spTgt spid="11"/>
                                        </p:tgtEl>
                                      </p:cBhvr>
                                    </p:animEffect>
                                  </p:childTnLst>
                                </p:cTn>
                              </p:par>
                            </p:childTnLst>
                          </p:cTn>
                        </p:par>
                        <p:par>
                          <p:cTn id="100" fill="hold">
                            <p:stCondLst>
                              <p:cond delay="15000"/>
                            </p:stCondLst>
                            <p:childTnLst>
                              <p:par>
                                <p:cTn id="101" presetID="10" presetClass="exit" presetSubtype="0" fill="hold" grpId="2" nodeType="afterEffect">
                                  <p:stCondLst>
                                    <p:cond delay="0"/>
                                  </p:stCondLst>
                                  <p:childTnLst>
                                    <p:animEffect transition="out" filter="fade">
                                      <p:cBhvr>
                                        <p:cTn id="102" dur="2000"/>
                                        <p:tgtEl>
                                          <p:spTgt spid="13"/>
                                        </p:tgtEl>
                                      </p:cBhvr>
                                    </p:animEffect>
                                    <p:set>
                                      <p:cBhvr>
                                        <p:cTn id="103" dur="1" fill="hold">
                                          <p:stCondLst>
                                            <p:cond delay="1999"/>
                                          </p:stCondLst>
                                        </p:cTn>
                                        <p:tgtEl>
                                          <p:spTgt spid="1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14"/>
                                        </p:tgtEl>
                                      </p:cBhvr>
                                    </p:animEffect>
                                    <p:set>
                                      <p:cBhvr>
                                        <p:cTn id="106" dur="1" fill="hold">
                                          <p:stCondLst>
                                            <p:cond delay="1999"/>
                                          </p:stCondLst>
                                        </p:cTn>
                                        <p:tgtEl>
                                          <p:spTgt spid="14"/>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4"/>
                                        </p:tgtEl>
                                      </p:cBhvr>
                                    </p:animEffect>
                                    <p:set>
                                      <p:cBhvr>
                                        <p:cTn id="109" dur="1" fill="hold">
                                          <p:stCondLst>
                                            <p:cond delay="1999"/>
                                          </p:stCondLst>
                                        </p:cTn>
                                        <p:tgtEl>
                                          <p:spTgt spid="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5"/>
                                        </p:tgtEl>
                                      </p:cBhvr>
                                    </p:animEffect>
                                    <p:set>
                                      <p:cBhvr>
                                        <p:cTn id="112" dur="1" fill="hold">
                                          <p:stCondLst>
                                            <p:cond delay="1999"/>
                                          </p:stCondLst>
                                        </p:cTn>
                                        <p:tgtEl>
                                          <p:spTgt spid="5"/>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7"/>
                                        </p:tgtEl>
                                      </p:cBhvr>
                                    </p:animEffect>
                                    <p:set>
                                      <p:cBhvr>
                                        <p:cTn id="115" dur="1" fill="hold">
                                          <p:stCondLst>
                                            <p:cond delay="1999"/>
                                          </p:stCondLst>
                                        </p:cTn>
                                        <p:tgtEl>
                                          <p:spTgt spid="7"/>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000"/>
                                        <p:tgtEl>
                                          <p:spTgt spid="6"/>
                                        </p:tgtEl>
                                      </p:cBhvr>
                                    </p:animEffect>
                                    <p:set>
                                      <p:cBhvr>
                                        <p:cTn id="118" dur="1" fill="hold">
                                          <p:stCondLst>
                                            <p:cond delay="1999"/>
                                          </p:stCondLst>
                                        </p:cTn>
                                        <p:tgtEl>
                                          <p:spTgt spid="6"/>
                                        </p:tgtEl>
                                        <p:attrNameLst>
                                          <p:attrName>style.visibility</p:attrName>
                                        </p:attrNameLst>
                                      </p:cBhvr>
                                      <p:to>
                                        <p:strVal val="hidden"/>
                                      </p:to>
                                    </p:set>
                                  </p:childTnLst>
                                </p:cTn>
                              </p:par>
                              <p:par>
                                <p:cTn id="119" presetID="22" presetClass="entr" presetSubtype="1" fill="hold" grpId="0" nodeType="with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up)">
                                      <p:cBhvr>
                                        <p:cTn id="121" dur="2000"/>
                                        <p:tgtEl>
                                          <p:spTgt spid="17"/>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wipe(up)">
                                      <p:cBhvr>
                                        <p:cTn id="1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3" grpId="1" animBg="1"/>
      <p:bldP spid="13" grpId="2" animBg="1"/>
      <p:bldP spid="14" grpId="1" animBg="1"/>
      <p:bldP spid="14" grpId="2" animBg="1"/>
      <p:bldP spid="15" grpId="1"/>
      <p:bldP spid="15" grpId="2"/>
      <p:bldP spid="16" grpId="0"/>
      <p:bldP spid="16" grpId="1"/>
      <p:bldP spid="17" grpId="0" animBg="1"/>
      <p:bldP spid="18" grpId="0" animBg="1"/>
      <p:bldP spid="21" grpId="0"/>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323528" y="1124744"/>
            <a:ext cx="2062359" cy="369332"/>
          </a:xfrm>
          <a:prstGeom prst="rect">
            <a:avLst/>
          </a:prstGeom>
          <a:noFill/>
        </p:spPr>
        <p:txBody>
          <a:bodyPr wrap="none" rtlCol="0">
            <a:spAutoFit/>
          </a:bodyPr>
          <a:lstStyle/>
          <a:p>
            <a:r>
              <a:rPr lang="it-IT" dirty="0" smtClean="0">
                <a:solidFill>
                  <a:srgbClr val="FF0000"/>
                </a:solidFill>
              </a:rPr>
              <a:t>Pressione massima</a:t>
            </a:r>
            <a:endParaRPr lang="it-IT" dirty="0">
              <a:solidFill>
                <a:srgbClr val="FF0000"/>
              </a:solidFill>
            </a:endParaRPr>
          </a:p>
        </p:txBody>
      </p:sp>
      <p:cxnSp>
        <p:nvCxnSpPr>
          <p:cNvPr id="54" name="Connettore 1 53"/>
          <p:cNvCxnSpPr/>
          <p:nvPr/>
        </p:nvCxnSpPr>
        <p:spPr>
          <a:xfrm>
            <a:off x="660901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a:off x="660901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rot="5400000" flipH="1" flipV="1">
            <a:off x="765392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a:off x="775995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1" name="CasellaDiTesto 80"/>
          <p:cNvSpPr txBox="1"/>
          <p:nvPr/>
        </p:nvSpPr>
        <p:spPr>
          <a:xfrm>
            <a:off x="7710619" y="3501008"/>
            <a:ext cx="1325877" cy="923330"/>
          </a:xfrm>
          <a:prstGeom prst="rect">
            <a:avLst/>
          </a:prstGeom>
          <a:noFill/>
        </p:spPr>
        <p:txBody>
          <a:bodyPr wrap="none" rtlCol="0">
            <a:spAutoFit/>
          </a:bodyPr>
          <a:lstStyle/>
          <a:p>
            <a:pPr algn="ctr"/>
            <a:r>
              <a:rPr lang="it-IT" b="1" dirty="0" smtClean="0">
                <a:solidFill>
                  <a:srgbClr val="FFFF00"/>
                </a:solidFill>
              </a:rPr>
              <a:t>Gradiente </a:t>
            </a:r>
          </a:p>
          <a:p>
            <a:pPr algn="ctr"/>
            <a:r>
              <a:rPr lang="it-IT" b="1" dirty="0" smtClean="0">
                <a:solidFill>
                  <a:srgbClr val="FFFF00"/>
                </a:solidFill>
              </a:rPr>
              <a:t>di</a:t>
            </a:r>
          </a:p>
          <a:p>
            <a:pPr algn="ctr"/>
            <a:r>
              <a:rPr lang="it-IT" b="1" dirty="0" smtClean="0">
                <a:solidFill>
                  <a:srgbClr val="FFFF00"/>
                </a:solidFill>
              </a:rPr>
              <a:t>pressione</a:t>
            </a:r>
            <a:endParaRPr lang="it-IT" b="1" dirty="0">
              <a:solidFill>
                <a:srgbClr val="FFFF00"/>
              </a:solidFill>
            </a:endParaRPr>
          </a:p>
        </p:txBody>
      </p:sp>
      <p:sp>
        <p:nvSpPr>
          <p:cNvPr id="82" name="CasellaDiTesto 81"/>
          <p:cNvSpPr txBox="1"/>
          <p:nvPr/>
        </p:nvSpPr>
        <p:spPr>
          <a:xfrm>
            <a:off x="2238376" y="2708920"/>
            <a:ext cx="4132863" cy="646331"/>
          </a:xfrm>
          <a:prstGeom prst="rect">
            <a:avLst/>
          </a:prstGeom>
          <a:noFill/>
        </p:spPr>
        <p:txBody>
          <a:bodyPr wrap="none" rtlCol="0">
            <a:spAutoFit/>
          </a:bodyPr>
          <a:lstStyle/>
          <a:p>
            <a:r>
              <a:rPr lang="it-IT"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SHUNTS    CHIUSI</a:t>
            </a:r>
            <a:endParaRPr lang="it-IT"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par>
                                <p:cTn id="8" presetID="56" presetClass="path" presetSubtype="0" accel="50000" decel="50000" fill="hold" grpId="1" nodeType="withEffect">
                                  <p:stCondLst>
                                    <p:cond delay="0"/>
                                  </p:stCondLst>
                                  <p:childTnLst>
                                    <p:animMotion origin="layout" path="M -0.00225 3.7037E-7 L 0.2474 -0.35162 " pathEditMode="relative" rAng="0" ptsTypes="AA">
                                      <p:cBhvr>
                                        <p:cTn id="9" dur="2000" fill="hold"/>
                                        <p:tgtEl>
                                          <p:spTgt spid="82"/>
                                        </p:tgtEl>
                                        <p:attrNameLst>
                                          <p:attrName>ppt_x</p:attrName>
                                          <p:attrName>ppt_y</p:attrName>
                                        </p:attrNameLst>
                                      </p:cBhvr>
                                      <p:rCtr x="125" y="-176"/>
                                    </p:animMotion>
                                  </p:childTnLst>
                                </p:cTn>
                              </p:par>
                            </p:childTnLst>
                          </p:cTn>
                        </p:par>
                        <p:par>
                          <p:cTn id="10" fill="hold">
                            <p:stCondLst>
                              <p:cond delay="2000"/>
                            </p:stCondLst>
                            <p:childTnLst>
                              <p:par>
                                <p:cTn id="11" presetID="63" presetClass="path" presetSubtype="0" accel="50000" decel="50000" fill="hold" grpId="0" nodeType="afterEffect">
                                  <p:stCondLst>
                                    <p:cond delay="0"/>
                                  </p:stCondLst>
                                  <p:childTnLst>
                                    <p:animMotion origin="layout" path="M 0.0125 3.33333E-6 L 0.18333 3.33333E-6 " pathEditMode="relative" rAng="0" ptsTypes="AA">
                                      <p:cBhvr>
                                        <p:cTn id="12" dur="3000" fill="hold"/>
                                        <p:tgtEl>
                                          <p:spTgt spid="5"/>
                                        </p:tgtEl>
                                        <p:attrNameLst>
                                          <p:attrName>ppt_x</p:attrName>
                                          <p:attrName>ppt_y</p:attrName>
                                        </p:attrNameLst>
                                      </p:cBhvr>
                                      <p:rCtr x="85" y="0"/>
                                    </p:animMotion>
                                  </p:childTnLst>
                                </p:cTn>
                              </p:par>
                              <p:par>
                                <p:cTn id="13" presetID="63" presetClass="path" presetSubtype="0" accel="50000" decel="50000" fill="hold" grpId="0" nodeType="withEffect">
                                  <p:stCondLst>
                                    <p:cond delay="0"/>
                                  </p:stCondLst>
                                  <p:childTnLst>
                                    <p:animMotion origin="layout" path="M -3.33333E-6 3.3765E-6 L 0.0625 3.3765E-6 " pathEditMode="relative" rAng="0" ptsTypes="AA">
                                      <p:cBhvr>
                                        <p:cTn id="14" dur="3000" fill="hold"/>
                                        <p:tgtEl>
                                          <p:spTgt spid="7"/>
                                        </p:tgtEl>
                                        <p:attrNameLst>
                                          <p:attrName>ppt_x</p:attrName>
                                          <p:attrName>ppt_y</p:attrName>
                                        </p:attrNameLst>
                                      </p:cBhvr>
                                      <p:rCtr x="31" y="0"/>
                                    </p:animMotion>
                                  </p:childTnLst>
                                </p:cTn>
                              </p:par>
                              <p:par>
                                <p:cTn id="15" presetID="63" presetClass="path" presetSubtype="0" accel="50000" decel="50000" fill="hold" grpId="0" nodeType="withEffect">
                                  <p:stCondLst>
                                    <p:cond delay="0"/>
                                  </p:stCondLst>
                                  <p:childTnLst>
                                    <p:animMotion origin="layout" path="M -0.01233 0.003 L -0.179 0.003 " pathEditMode="fixed" rAng="0" ptsTypes="AA">
                                      <p:cBhvr>
                                        <p:cTn id="16" dur="3000" fill="hold"/>
                                        <p:tgtEl>
                                          <p:spTgt spid="9"/>
                                        </p:tgtEl>
                                        <p:attrNameLst>
                                          <p:attrName>ppt_x</p:attrName>
                                          <p:attrName>ppt_y</p:attrName>
                                        </p:attrNameLst>
                                      </p:cBhvr>
                                      <p:rCtr x="-83" y="0"/>
                                    </p:animMotion>
                                  </p:childTnLst>
                                </p:cTn>
                              </p:par>
                              <p:par>
                                <p:cTn id="17" presetID="35" presetClass="path" presetSubtype="0" accel="50000" decel="50000" fill="hold" grpId="0" nodeType="withEffect">
                                  <p:stCondLst>
                                    <p:cond delay="0"/>
                                  </p:stCondLst>
                                  <p:childTnLst>
                                    <p:animMotion origin="layout" path="M 3.33333E-6 4.07407E-6 L -0.05209 -0.00024 " pathEditMode="relative" rAng="0" ptsTypes="AA">
                                      <p:cBhvr>
                                        <p:cTn id="18" dur="3000" fill="hold"/>
                                        <p:tgtEl>
                                          <p:spTgt spid="8"/>
                                        </p:tgtEl>
                                        <p:attrNameLst>
                                          <p:attrName>ppt_x</p:attrName>
                                          <p:attrName>ppt_y</p:attrName>
                                        </p:attrNameLst>
                                      </p:cBhvr>
                                      <p:rCtr x="-26" y="0"/>
                                    </p:animMotion>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30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up)">
                                      <p:cBhvr>
                                        <p:cTn id="24" dur="3000"/>
                                        <p:tgtEl>
                                          <p:spTgt spid="6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30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20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30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2000"/>
                                        <p:tgtEl>
                                          <p:spTgt spid="62"/>
                                        </p:tgtEl>
                                      </p:cBhvr>
                                    </p:animEffect>
                                  </p:childTnLst>
                                </p:cTn>
                              </p:par>
                              <p:par>
                                <p:cTn id="37" presetID="64" presetClass="path" presetSubtype="0" accel="50000" decel="50000" fill="hold" grpId="1" nodeType="withEffect">
                                  <p:stCondLst>
                                    <p:cond delay="0"/>
                                  </p:stCondLst>
                                  <p:childTnLst>
                                    <p:animMotion origin="layout" path="M -0.00173 -0.01319 L 0.00226 -0.63752 " pathEditMode="relative" rAng="0" ptsTypes="AA">
                                      <p:cBhvr>
                                        <p:cTn id="38" dur="2000" fill="hold"/>
                                        <p:tgtEl>
                                          <p:spTgt spid="68"/>
                                        </p:tgtEl>
                                        <p:attrNameLst>
                                          <p:attrName>ppt_x</p:attrName>
                                          <p:attrName>ppt_y</p:attrName>
                                        </p:attrNameLst>
                                      </p:cBhvr>
                                      <p:rCtr x="2" y="-312"/>
                                    </p:animMotion>
                                  </p:childTnLst>
                                </p:cTn>
                              </p:par>
                              <p:par>
                                <p:cTn id="39" presetID="64" presetClass="path" presetSubtype="0" accel="50000" decel="50000" fill="hold" grpId="1" nodeType="withEffect">
                                  <p:stCondLst>
                                    <p:cond delay="0"/>
                                  </p:stCondLst>
                                  <p:childTnLst>
                                    <p:animMotion origin="layout" path="M -0.01754 -0.02361 L -0.02934 -0.7007 " pathEditMode="relative" rAng="0" ptsTypes="AA">
                                      <p:cBhvr>
                                        <p:cTn id="40" dur="2000" fill="hold"/>
                                        <p:tgtEl>
                                          <p:spTgt spid="63"/>
                                        </p:tgtEl>
                                        <p:attrNameLst>
                                          <p:attrName>ppt_x</p:attrName>
                                          <p:attrName>ppt_y</p:attrName>
                                        </p:attrNameLst>
                                      </p:cBhvr>
                                      <p:rCtr x="-6" y="-339"/>
                                    </p:animMotion>
                                  </p:childTnLst>
                                </p:cTn>
                              </p:par>
                              <p:par>
                                <p:cTn id="41" presetID="64" presetClass="path" presetSubtype="0" accel="50000" decel="50000" fill="hold" grpId="1" nodeType="withEffect">
                                  <p:stCondLst>
                                    <p:cond delay="0"/>
                                  </p:stCondLst>
                                  <p:childTnLst>
                                    <p:animMotion origin="layout" path="M 0.00607 -0.04468 L 0.01788 -0.71135 " pathEditMode="relative" rAng="0" ptsTypes="AA">
                                      <p:cBhvr>
                                        <p:cTn id="42" dur="2000" fill="hold"/>
                                        <p:tgtEl>
                                          <p:spTgt spid="69"/>
                                        </p:tgtEl>
                                        <p:attrNameLst>
                                          <p:attrName>ppt_x</p:attrName>
                                          <p:attrName>ppt_y</p:attrName>
                                        </p:attrNameLst>
                                      </p:cBhvr>
                                      <p:rCtr x="6" y="-333"/>
                                    </p:animMotion>
                                  </p:childTnLst>
                                </p:cTn>
                              </p:par>
                              <p:par>
                                <p:cTn id="43" presetID="10"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2000"/>
                                        <p:tgtEl>
                                          <p:spTgt spid="6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20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2000"/>
                                        <p:tgtEl>
                                          <p:spTgt spid="69"/>
                                        </p:tgtEl>
                                      </p:cBhvr>
                                    </p:animEffect>
                                  </p:childTnLst>
                                </p:cTn>
                              </p:par>
                              <p:par>
                                <p:cTn id="52" presetID="0" presetClass="path" presetSubtype="0" accel="50000" decel="50000" fill="hold" grpId="1" nodeType="withEffect">
                                  <p:stCondLst>
                                    <p:cond delay="0"/>
                                  </p:stCondLst>
                                  <p:childTnLst>
                                    <p:animMotion origin="layout" path="M 0.00105 -0.01111 L 0.00869 -0.5177 L 0.00869 -0.49919 " pathEditMode="relative" rAng="0" ptsTypes="AAA">
                                      <p:cBhvr>
                                        <p:cTn id="53" dur="2000" fill="hold"/>
                                        <p:tgtEl>
                                          <p:spTgt spid="62"/>
                                        </p:tgtEl>
                                        <p:attrNameLst>
                                          <p:attrName>ppt_x</p:attrName>
                                          <p:attrName>ppt_y</p:attrName>
                                        </p:attrNameLst>
                                      </p:cBhvr>
                                      <p:rCtr x="4" y="-253"/>
                                    </p:animMotion>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30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30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30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3000"/>
                                        <p:tgtEl>
                                          <p:spTgt spid="43"/>
                                        </p:tgtEl>
                                      </p:cBhvr>
                                    </p:animEffect>
                                  </p:childTnLst>
                                </p:cTn>
                              </p:par>
                              <p:par>
                                <p:cTn id="66" presetID="63" presetClass="path" presetSubtype="0" accel="50000" decel="50000" fill="hold" grpId="1" nodeType="withEffect">
                                  <p:stCondLst>
                                    <p:cond delay="0"/>
                                  </p:stCondLst>
                                  <p:childTnLst>
                                    <p:animMotion origin="layout" path="M -0.00416 0.0111 L 0.21251 0.01087 " pathEditMode="relative" rAng="0" ptsTypes="AA">
                                      <p:cBhvr>
                                        <p:cTn id="67" dur="3000" fill="hold"/>
                                        <p:tgtEl>
                                          <p:spTgt spid="64"/>
                                        </p:tgtEl>
                                        <p:attrNameLst>
                                          <p:attrName>ppt_x</p:attrName>
                                          <p:attrName>ppt_y</p:attrName>
                                        </p:attrNameLst>
                                      </p:cBhvr>
                                      <p:rCtr x="108" y="0"/>
                                    </p:animMotion>
                                  </p:childTnLst>
                                </p:cTn>
                              </p:par>
                              <p:par>
                                <p:cTn id="68" presetID="35" presetClass="path" presetSubtype="0" accel="50000" decel="50000" fill="hold" grpId="1" nodeType="withEffect">
                                  <p:stCondLst>
                                    <p:cond delay="0"/>
                                  </p:stCondLst>
                                  <p:childTnLst>
                                    <p:animMotion origin="layout" path="M 1.11022E-16 -3.7037E-6 L -0.16875 -0.00023 " pathEditMode="relative" rAng="0" ptsTypes="AA">
                                      <p:cBhvr>
                                        <p:cTn id="69" dur="3000" fill="hold"/>
                                        <p:tgtEl>
                                          <p:spTgt spid="65"/>
                                        </p:tgtEl>
                                        <p:attrNameLst>
                                          <p:attrName>ppt_x</p:attrName>
                                          <p:attrName>ppt_y</p:attrName>
                                        </p:attrNameLst>
                                      </p:cBhvr>
                                      <p:rCtr x="-84" y="0"/>
                                    </p:animMotion>
                                  </p:childTnLst>
                                </p:cTn>
                              </p:par>
                              <p:par>
                                <p:cTn id="70" presetID="22" presetClass="entr" presetSubtype="4"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wipe(down)">
                                      <p:cBhvr>
                                        <p:cTn id="72" dur="2000"/>
                                        <p:tgtEl>
                                          <p:spTgt spid="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3000"/>
                                        <p:tgtEl>
                                          <p:spTgt spid="56"/>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3000"/>
                                        <p:tgtEl>
                                          <p:spTgt spid="35"/>
                                        </p:tgtEl>
                                      </p:cBhvr>
                                    </p:animEffect>
                                  </p:childTnLst>
                                </p:cTn>
                              </p:par>
                            </p:childTnLst>
                          </p:cTn>
                        </p:par>
                        <p:par>
                          <p:cTn id="79" fill="hold">
                            <p:stCondLst>
                              <p:cond delay="5000"/>
                            </p:stCondLst>
                            <p:childTnLst>
                              <p:par>
                                <p:cTn id="80" presetID="10" presetClass="exit" presetSubtype="0" fill="hold" grpId="1" nodeType="afterEffect">
                                  <p:stCondLst>
                                    <p:cond delay="0"/>
                                  </p:stCondLst>
                                  <p:childTnLst>
                                    <p:animEffect transition="out" filter="fade">
                                      <p:cBhvr>
                                        <p:cTn id="81" dur="3000"/>
                                        <p:tgtEl>
                                          <p:spTgt spid="8"/>
                                        </p:tgtEl>
                                      </p:cBhvr>
                                    </p:animEffect>
                                    <p:set>
                                      <p:cBhvr>
                                        <p:cTn id="82" dur="1" fill="hold">
                                          <p:stCondLst>
                                            <p:cond delay="2999"/>
                                          </p:stCondLst>
                                        </p:cTn>
                                        <p:tgtEl>
                                          <p:spTgt spid="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000"/>
                                        <p:tgtEl>
                                          <p:spTgt spid="56"/>
                                        </p:tgtEl>
                                      </p:cBhvr>
                                    </p:animEffect>
                                    <p:set>
                                      <p:cBhvr>
                                        <p:cTn id="85" dur="1" fill="hold">
                                          <p:stCondLst>
                                            <p:cond delay="1999"/>
                                          </p:stCondLst>
                                        </p:cTn>
                                        <p:tgtEl>
                                          <p:spTgt spid="5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9"/>
                                        </p:tgtEl>
                                      </p:cBhvr>
                                    </p:animEffect>
                                    <p:set>
                                      <p:cBhvr>
                                        <p:cTn id="88" dur="1" fill="hold">
                                          <p:stCondLst>
                                            <p:cond delay="1999"/>
                                          </p:stCondLst>
                                        </p:cTn>
                                        <p:tgtEl>
                                          <p:spTgt spid="9"/>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5"/>
                                        </p:tgtEl>
                                      </p:cBhvr>
                                    </p:animEffect>
                                    <p:set>
                                      <p:cBhvr>
                                        <p:cTn id="91" dur="1" fill="hold">
                                          <p:stCondLst>
                                            <p:cond delay="1999"/>
                                          </p:stCondLst>
                                        </p:cTn>
                                        <p:tgtEl>
                                          <p:spTgt spid="6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7"/>
                                        </p:tgtEl>
                                      </p:cBhvr>
                                    </p:animEffect>
                                    <p:set>
                                      <p:cBhvr>
                                        <p:cTn id="94" dur="1" fill="hold">
                                          <p:stCondLst>
                                            <p:cond delay="1999"/>
                                          </p:stCondLst>
                                        </p:cTn>
                                        <p:tgtEl>
                                          <p:spTgt spid="7"/>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4"/>
                                        </p:tgtEl>
                                      </p:cBhvr>
                                    </p:animEffect>
                                    <p:set>
                                      <p:cBhvr>
                                        <p:cTn id="97" dur="1" fill="hold">
                                          <p:stCondLst>
                                            <p:cond delay="1999"/>
                                          </p:stCondLst>
                                        </p:cTn>
                                        <p:tgtEl>
                                          <p:spTgt spid="64"/>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5"/>
                                        </p:tgtEl>
                                      </p:cBhvr>
                                    </p:animEffect>
                                    <p:set>
                                      <p:cBhvr>
                                        <p:cTn id="100" dur="1" fill="hold">
                                          <p:stCondLst>
                                            <p:cond delay="1999"/>
                                          </p:stCondLst>
                                        </p:cTn>
                                        <p:tgtEl>
                                          <p:spTgt spid="5"/>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2"/>
                                        </p:tgtEl>
                                      </p:cBhvr>
                                    </p:animEffect>
                                    <p:set>
                                      <p:cBhvr>
                                        <p:cTn id="103" dur="1" fill="hold">
                                          <p:stCondLst>
                                            <p:cond delay="1999"/>
                                          </p:stCondLst>
                                        </p:cTn>
                                        <p:tgtEl>
                                          <p:spTgt spid="62"/>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8"/>
                                        </p:tgtEl>
                                      </p:cBhvr>
                                    </p:animEffect>
                                    <p:set>
                                      <p:cBhvr>
                                        <p:cTn id="106" dur="1" fill="hold">
                                          <p:stCondLst>
                                            <p:cond delay="1999"/>
                                          </p:stCondLst>
                                        </p:cTn>
                                        <p:tgtEl>
                                          <p:spTgt spid="68"/>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2000"/>
                                        <p:tgtEl>
                                          <p:spTgt spid="63"/>
                                        </p:tgtEl>
                                      </p:cBhvr>
                                    </p:animEffect>
                                    <p:set>
                                      <p:cBhvr>
                                        <p:cTn id="109" dur="1" fill="hold">
                                          <p:stCondLst>
                                            <p:cond delay="1999"/>
                                          </p:stCondLst>
                                        </p:cTn>
                                        <p:tgtEl>
                                          <p:spTgt spid="63"/>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2000"/>
                                        <p:tgtEl>
                                          <p:spTgt spid="69"/>
                                        </p:tgtEl>
                                      </p:cBhvr>
                                    </p:animEffect>
                                    <p:set>
                                      <p:cBhvr>
                                        <p:cTn id="112" dur="1" fill="hold">
                                          <p:stCondLst>
                                            <p:cond delay="1999"/>
                                          </p:stCondLst>
                                        </p:cTn>
                                        <p:tgtEl>
                                          <p:spTgt spid="69"/>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3000"/>
                                        <p:tgtEl>
                                          <p:spTgt spid="24"/>
                                        </p:tgtEl>
                                      </p:cBhvr>
                                    </p:animEffect>
                                  </p:childTnLst>
                                </p:cTn>
                              </p:par>
                              <p:par>
                                <p:cTn id="116" presetID="63" presetClass="path" presetSubtype="0" accel="50000" decel="50000" fill="hold" grpId="1" nodeType="withEffect">
                                  <p:stCondLst>
                                    <p:cond delay="0"/>
                                  </p:stCondLst>
                                  <p:childTnLst>
                                    <p:animMotion origin="layout" path="M -0.00625 -3.33333E-6 L 0.05417 0.00023 " pathEditMode="relative" rAng="0" ptsTypes="AA">
                                      <p:cBhvr>
                                        <p:cTn id="117" dur="3000" fill="hold"/>
                                        <p:tgtEl>
                                          <p:spTgt spid="24"/>
                                        </p:tgtEl>
                                        <p:attrNameLst>
                                          <p:attrName>ppt_x</p:attrName>
                                          <p:attrName>ppt_y</p:attrName>
                                        </p:attrNameLst>
                                      </p:cBhvr>
                                      <p:rCtr x="30" y="0"/>
                                    </p:animMotion>
                                  </p:childTnLst>
                                </p:cTn>
                              </p:par>
                              <p:par>
                                <p:cTn id="118" presetID="10"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3000"/>
                                        <p:tgtEl>
                                          <p:spTgt spid="25"/>
                                        </p:tgtEl>
                                      </p:cBhvr>
                                    </p:animEffect>
                                  </p:childTnLst>
                                </p:cTn>
                              </p:par>
                              <p:par>
                                <p:cTn id="121" presetID="35" presetClass="path" presetSubtype="0" accel="50000" decel="50000" fill="hold" grpId="1" nodeType="withEffect">
                                  <p:stCondLst>
                                    <p:cond delay="0"/>
                                  </p:stCondLst>
                                  <p:childTnLst>
                                    <p:animMotion origin="layout" path="M 0.0125 -0.01111 L -0.08281 -0.01435 " pathEditMode="relative" rAng="0" ptsTypes="AA">
                                      <p:cBhvr>
                                        <p:cTn id="122" dur="3000" fill="hold"/>
                                        <p:tgtEl>
                                          <p:spTgt spid="25"/>
                                        </p:tgtEl>
                                        <p:attrNameLst>
                                          <p:attrName>ppt_x</p:attrName>
                                          <p:attrName>ppt_y</p:attrName>
                                        </p:attrNameLst>
                                      </p:cBhvr>
                                      <p:rCtr x="-48" y="-2"/>
                                    </p:animMotion>
                                  </p:childTnLst>
                                </p:cTn>
                              </p:par>
                              <p:par>
                                <p:cTn id="123" presetID="10"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3000"/>
                                        <p:tgtEl>
                                          <p:spTgt spid="22"/>
                                        </p:tgtEl>
                                      </p:cBhvr>
                                    </p:animEffect>
                                  </p:childTnLst>
                                </p:cTn>
                              </p:par>
                              <p:par>
                                <p:cTn id="126" presetID="10" presetClass="exit" presetSubtype="0" fill="hold" grpId="1" nodeType="withEffect">
                                  <p:stCondLst>
                                    <p:cond delay="0"/>
                                  </p:stCondLst>
                                  <p:childTnLst>
                                    <p:animEffect transition="out" filter="fade">
                                      <p:cBhvr>
                                        <p:cTn id="127" dur="2000"/>
                                        <p:tgtEl>
                                          <p:spTgt spid="85"/>
                                        </p:tgtEl>
                                      </p:cBhvr>
                                    </p:animEffect>
                                    <p:set>
                                      <p:cBhvr>
                                        <p:cTn id="128" dur="1" fill="hold">
                                          <p:stCondLst>
                                            <p:cond delay="1999"/>
                                          </p:stCondLst>
                                        </p:cTn>
                                        <p:tgtEl>
                                          <p:spTgt spid="85"/>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3000"/>
                                        <p:tgtEl>
                                          <p:spTgt spid="2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0"/>
                                        <p:tgtEl>
                                          <p:spTgt spid="58"/>
                                        </p:tgtEl>
                                      </p:cBhvr>
                                    </p:animEffect>
                                  </p:childTnLst>
                                </p:cTn>
                              </p:par>
                              <p:par>
                                <p:cTn id="135"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6" dur="2000" fill="hold"/>
                                        <p:tgtEl>
                                          <p:spTgt spid="58"/>
                                        </p:tgtEl>
                                        <p:attrNameLst>
                                          <p:attrName>ppt_x</p:attrName>
                                          <p:attrName>ppt_y</p:attrName>
                                        </p:attrNameLst>
                                      </p:cBhvr>
                                    </p:animMotion>
                                  </p:childTnLst>
                                </p:cTn>
                              </p:par>
                              <p:par>
                                <p:cTn id="137" presetID="10" presetClass="entr" presetSubtype="0" fill="hold" grpId="0"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1000"/>
                                        <p:tgtEl>
                                          <p:spTgt spid="60"/>
                                        </p:tgtEl>
                                      </p:cBhvr>
                                    </p:animEffect>
                                  </p:childTnLst>
                                </p:cTn>
                              </p:par>
                              <p:par>
                                <p:cTn id="140"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41" dur="2000" fill="hold"/>
                                        <p:tgtEl>
                                          <p:spTgt spid="60"/>
                                        </p:tgtEl>
                                        <p:attrNameLst>
                                          <p:attrName>ppt_x</p:attrName>
                                          <p:attrName>ppt_y</p:attrName>
                                        </p:attrNameLst>
                                      </p:cBhvr>
                                      <p:rCtr x="-99" y="313"/>
                                    </p:animMotion>
                                  </p:childTnLst>
                                </p:cTn>
                              </p:par>
                              <p:par>
                                <p:cTn id="142" presetID="10" presetClass="entr" presetSubtype="0" fill="hold" grpId="0" nodeType="with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fade">
                                      <p:cBhvr>
                                        <p:cTn id="144" dur="1000"/>
                                        <p:tgtEl>
                                          <p:spTgt spid="66"/>
                                        </p:tgtEl>
                                      </p:cBhvr>
                                    </p:animEffect>
                                  </p:childTnLst>
                                </p:cTn>
                              </p:par>
                              <p:par>
                                <p:cTn id="145"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6" dur="2000" fill="hold"/>
                                        <p:tgtEl>
                                          <p:spTgt spid="66"/>
                                        </p:tgtEl>
                                        <p:attrNameLst>
                                          <p:attrName>ppt_x</p:attrName>
                                          <p:attrName>ppt_y</p:attrName>
                                        </p:attrNameLst>
                                      </p:cBhvr>
                                      <p:rCtr x="-102" y="222"/>
                                    </p:animMotion>
                                  </p:childTnLst>
                                </p:cTn>
                              </p:par>
                              <p:par>
                                <p:cTn id="147" presetID="10" presetClass="entr" presetSubtype="0" fill="hold" grpId="0" nodeType="with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fade">
                                      <p:cBhvr>
                                        <p:cTn id="149" dur="1000"/>
                                        <p:tgtEl>
                                          <p:spTgt spid="67"/>
                                        </p:tgtEl>
                                      </p:cBhvr>
                                    </p:animEffect>
                                  </p:childTnLst>
                                </p:cTn>
                              </p:par>
                              <p:par>
                                <p:cTn id="150"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51" dur="2000" fill="hold"/>
                                        <p:tgtEl>
                                          <p:spTgt spid="67"/>
                                        </p:tgtEl>
                                        <p:attrNameLst>
                                          <p:attrName>ppt_x</p:attrName>
                                          <p:attrName>ppt_y</p:attrName>
                                        </p:attrNameLst>
                                      </p:cBhvr>
                                      <p:rCtr x="-95" y="-130"/>
                                    </p:animMotion>
                                  </p:childTnLst>
                                </p:cTn>
                              </p:par>
                              <p:par>
                                <p:cTn id="152" presetID="63" presetClass="path" presetSubtype="0" accel="50000" decel="50000" fill="hold" grpId="1" nodeType="withEffect">
                                  <p:stCondLst>
                                    <p:cond delay="0"/>
                                  </p:stCondLst>
                                  <p:childTnLst>
                                    <p:animMotion origin="layout" path="M -0.15834 0.00486 L 3.33333E-6 0.00486 " pathEditMode="relative" rAng="0" ptsTypes="AA">
                                      <p:cBhvr>
                                        <p:cTn id="153" dur="3000" fill="hold"/>
                                        <p:tgtEl>
                                          <p:spTgt spid="22"/>
                                        </p:tgtEl>
                                        <p:attrNameLst>
                                          <p:attrName>ppt_x</p:attrName>
                                          <p:attrName>ppt_y</p:attrName>
                                        </p:attrNameLst>
                                      </p:cBhvr>
                                      <p:rCtr x="79" y="0"/>
                                    </p:animMotion>
                                  </p:childTnLst>
                                </p:cTn>
                              </p:par>
                              <p:par>
                                <p:cTn id="154" presetID="63" presetClass="path" presetSubtype="0" accel="50000" decel="50000" fill="hold" grpId="1" nodeType="withEffect">
                                  <p:stCondLst>
                                    <p:cond delay="0"/>
                                  </p:stCondLst>
                                  <p:childTnLst>
                                    <p:animMotion origin="layout" path="M -0.09167 0.00023 L 0.0375 0.00023 " pathEditMode="relative" rAng="0" ptsTypes="AA">
                                      <p:cBhvr>
                                        <p:cTn id="155" dur="3000" fill="hold"/>
                                        <p:tgtEl>
                                          <p:spTgt spid="20"/>
                                        </p:tgtEl>
                                        <p:attrNameLst>
                                          <p:attrName>ppt_x</p:attrName>
                                          <p:attrName>ppt_y</p:attrName>
                                        </p:attrNameLst>
                                      </p:cBhvr>
                                      <p:rCtr x="65" y="0"/>
                                    </p:animMotion>
                                  </p:childTnLst>
                                </p:cTn>
                              </p:par>
                              <p:par>
                                <p:cTn id="156" presetID="10" presetClass="entr" presetSubtype="0" fill="hold" grpId="0" nodeType="with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fade">
                                      <p:cBhvr>
                                        <p:cTn id="158" dur="3000"/>
                                        <p:tgtEl>
                                          <p:spTgt spid="2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3000"/>
                                        <p:tgtEl>
                                          <p:spTgt spid="27"/>
                                        </p:tgtEl>
                                      </p:cBhvr>
                                    </p:animEffect>
                                  </p:childTnLst>
                                </p:cTn>
                              </p:par>
                              <p:par>
                                <p:cTn id="162" presetID="35" presetClass="path" presetSubtype="0" accel="50000" decel="50000" fill="hold" grpId="1" nodeType="withEffect">
                                  <p:stCondLst>
                                    <p:cond delay="0"/>
                                  </p:stCondLst>
                                  <p:childTnLst>
                                    <p:animMotion origin="layout" path="M 0.10417 0 L -0.0875 0 " pathEditMode="relative" rAng="0" ptsTypes="AA">
                                      <p:cBhvr>
                                        <p:cTn id="163" dur="3000" fill="hold"/>
                                        <p:tgtEl>
                                          <p:spTgt spid="27"/>
                                        </p:tgtEl>
                                        <p:attrNameLst>
                                          <p:attrName>ppt_x</p:attrName>
                                          <p:attrName>ppt_y</p:attrName>
                                        </p:attrNameLst>
                                      </p:cBhvr>
                                      <p:rCtr x="-96" y="0"/>
                                    </p:animMotion>
                                  </p:childTnLst>
                                </p:cTn>
                              </p:par>
                              <p:par>
                                <p:cTn id="164" presetID="35" presetClass="path" presetSubtype="0" accel="50000" decel="50000" fill="hold" grpId="1" nodeType="withEffect">
                                  <p:stCondLst>
                                    <p:cond delay="0"/>
                                  </p:stCondLst>
                                  <p:childTnLst>
                                    <p:animMotion origin="layout" path="M -1.11111E-6 2.48844E-6 L -0.175 0.00162 " pathEditMode="relative" rAng="0" ptsTypes="AA">
                                      <p:cBhvr>
                                        <p:cTn id="165" dur="3000" fill="hold"/>
                                        <p:tgtEl>
                                          <p:spTgt spid="29"/>
                                        </p:tgtEl>
                                        <p:attrNameLst>
                                          <p:attrName>ppt_x</p:attrName>
                                          <p:attrName>ppt_y</p:attrName>
                                        </p:attrNameLst>
                                      </p:cBhvr>
                                      <p:rCtr x="-87" y="1"/>
                                    </p:animMotion>
                                  </p:childTnLst>
                                </p:cTn>
                              </p:par>
                              <p:par>
                                <p:cTn id="166" presetID="10" presetClass="exit" presetSubtype="0" fill="hold" grpId="0" nodeType="withEffect">
                                  <p:stCondLst>
                                    <p:cond delay="0"/>
                                  </p:stCondLst>
                                  <p:childTnLst>
                                    <p:animEffect transition="out" filter="fade">
                                      <p:cBhvr>
                                        <p:cTn id="167" dur="2000"/>
                                        <p:tgtEl>
                                          <p:spTgt spid="50"/>
                                        </p:tgtEl>
                                      </p:cBhvr>
                                    </p:animEffect>
                                    <p:set>
                                      <p:cBhvr>
                                        <p:cTn id="168" dur="1" fill="hold">
                                          <p:stCondLst>
                                            <p:cond delay="1999"/>
                                          </p:stCondLst>
                                        </p:cTn>
                                        <p:tgtEl>
                                          <p:spTgt spid="50"/>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2000"/>
                                        <p:tgtEl>
                                          <p:spTgt spid="51"/>
                                        </p:tgtEl>
                                      </p:cBhvr>
                                    </p:animEffect>
                                    <p:set>
                                      <p:cBhvr>
                                        <p:cTn id="171" dur="1" fill="hold">
                                          <p:stCondLst>
                                            <p:cond delay="1999"/>
                                          </p:stCondLst>
                                        </p:cTn>
                                        <p:tgtEl>
                                          <p:spTgt spid="51"/>
                                        </p:tgtEl>
                                        <p:attrNameLst>
                                          <p:attrName>style.visibility</p:attrName>
                                        </p:attrNameLst>
                                      </p:cBhvr>
                                      <p:to>
                                        <p:strVal val="hidden"/>
                                      </p:to>
                                    </p:set>
                                  </p:childTnLst>
                                </p:cTn>
                              </p:par>
                              <p:par>
                                <p:cTn id="172" presetID="10" presetClass="entr" presetSubtype="0" fill="hold" grpId="0" nodeType="withEffect">
                                  <p:stCondLst>
                                    <p:cond delay="0"/>
                                  </p:stCondLst>
                                  <p:childTnLst>
                                    <p:set>
                                      <p:cBhvr>
                                        <p:cTn id="173" dur="1" fill="hold">
                                          <p:stCondLst>
                                            <p:cond delay="0"/>
                                          </p:stCondLst>
                                        </p:cTn>
                                        <p:tgtEl>
                                          <p:spTgt spid="76"/>
                                        </p:tgtEl>
                                        <p:attrNameLst>
                                          <p:attrName>style.visibility</p:attrName>
                                        </p:attrNameLst>
                                      </p:cBhvr>
                                      <p:to>
                                        <p:strVal val="visible"/>
                                      </p:to>
                                    </p:set>
                                    <p:animEffect transition="in" filter="fade">
                                      <p:cBhvr>
                                        <p:cTn id="174" dur="2000"/>
                                        <p:tgtEl>
                                          <p:spTgt spid="7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7"/>
                                        </p:tgtEl>
                                        <p:attrNameLst>
                                          <p:attrName>style.visibility</p:attrName>
                                        </p:attrNameLst>
                                      </p:cBhvr>
                                      <p:to>
                                        <p:strVal val="visible"/>
                                      </p:to>
                                    </p:set>
                                    <p:animEffect transition="in" filter="fade">
                                      <p:cBhvr>
                                        <p:cTn id="177" dur="2000"/>
                                        <p:tgtEl>
                                          <p:spTgt spid="77"/>
                                        </p:tgtEl>
                                      </p:cBhvr>
                                    </p:animEffect>
                                  </p:childTnLst>
                                </p:cTn>
                              </p:par>
                              <p:par>
                                <p:cTn id="178" presetID="10" presetClass="exit" presetSubtype="0" fill="hold" grpId="1" nodeType="withEffect">
                                  <p:stCondLst>
                                    <p:cond delay="0"/>
                                  </p:stCondLst>
                                  <p:childTnLst>
                                    <p:animEffect transition="out" filter="fade">
                                      <p:cBhvr>
                                        <p:cTn id="179" dur="3000"/>
                                        <p:tgtEl>
                                          <p:spTgt spid="38"/>
                                        </p:tgtEl>
                                      </p:cBhvr>
                                    </p:animEffect>
                                    <p:set>
                                      <p:cBhvr>
                                        <p:cTn id="180" dur="1" fill="hold">
                                          <p:stCondLst>
                                            <p:cond delay="2999"/>
                                          </p:stCondLst>
                                        </p:cTn>
                                        <p:tgtEl>
                                          <p:spTgt spid="38"/>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3000"/>
                                        <p:tgtEl>
                                          <p:spTgt spid="37"/>
                                        </p:tgtEl>
                                      </p:cBhvr>
                                    </p:animEffect>
                                    <p:set>
                                      <p:cBhvr>
                                        <p:cTn id="183" dur="1" fill="hold">
                                          <p:stCondLst>
                                            <p:cond delay="2999"/>
                                          </p:stCondLst>
                                        </p:cTn>
                                        <p:tgtEl>
                                          <p:spTgt spid="37"/>
                                        </p:tgtEl>
                                        <p:attrNameLst>
                                          <p:attrName>style.visibility</p:attrName>
                                        </p:attrNameLst>
                                      </p:cBhvr>
                                      <p:to>
                                        <p:strVal val="hidden"/>
                                      </p:to>
                                    </p:set>
                                  </p:childTnLst>
                                </p:cTn>
                              </p:par>
                              <p:par>
                                <p:cTn id="184" presetID="10" presetClass="entr" presetSubtype="0" fill="hold" grpId="0" nodeType="withEffect">
                                  <p:stCondLst>
                                    <p:cond delay="0"/>
                                  </p:stCondLst>
                                  <p:childTnLst>
                                    <p:set>
                                      <p:cBhvr>
                                        <p:cTn id="185" dur="1" fill="hold">
                                          <p:stCondLst>
                                            <p:cond delay="0"/>
                                          </p:stCondLst>
                                        </p:cTn>
                                        <p:tgtEl>
                                          <p:spTgt spid="45"/>
                                        </p:tgtEl>
                                        <p:attrNameLst>
                                          <p:attrName>style.visibility</p:attrName>
                                        </p:attrNameLst>
                                      </p:cBhvr>
                                      <p:to>
                                        <p:strVal val="visible"/>
                                      </p:to>
                                    </p:set>
                                    <p:animEffect transition="in" filter="fade">
                                      <p:cBhvr>
                                        <p:cTn id="186" dur="3000"/>
                                        <p:tgtEl>
                                          <p:spTgt spid="4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fade">
                                      <p:cBhvr>
                                        <p:cTn id="189" dur="2000"/>
                                        <p:tgtEl>
                                          <p:spTgt spid="44"/>
                                        </p:tgtEl>
                                      </p:cBhvr>
                                    </p:animEffect>
                                  </p:childTnLst>
                                </p:cTn>
                              </p:par>
                              <p:par>
                                <p:cTn id="190" presetID="10" presetClass="exit" presetSubtype="0" fill="hold" grpId="1" nodeType="withEffect">
                                  <p:stCondLst>
                                    <p:cond delay="0"/>
                                  </p:stCondLst>
                                  <p:childTnLst>
                                    <p:animEffect transition="out" filter="fade">
                                      <p:cBhvr>
                                        <p:cTn id="191" dur="3000"/>
                                        <p:tgtEl>
                                          <p:spTgt spid="35"/>
                                        </p:tgtEl>
                                      </p:cBhvr>
                                    </p:animEffect>
                                    <p:set>
                                      <p:cBhvr>
                                        <p:cTn id="192" dur="1" fill="hold">
                                          <p:stCondLst>
                                            <p:cond delay="2999"/>
                                          </p:stCondLst>
                                        </p:cTn>
                                        <p:tgtEl>
                                          <p:spTgt spid="35"/>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3000"/>
                                        <p:tgtEl>
                                          <p:spTgt spid="43"/>
                                        </p:tgtEl>
                                      </p:cBhvr>
                                    </p:animEffect>
                                    <p:set>
                                      <p:cBhvr>
                                        <p:cTn id="195" dur="1" fill="hold">
                                          <p:stCondLst>
                                            <p:cond delay="2999"/>
                                          </p:stCondLst>
                                        </p:cTn>
                                        <p:tgtEl>
                                          <p:spTgt spid="43"/>
                                        </p:tgtEl>
                                        <p:attrNameLst>
                                          <p:attrName>style.visibility</p:attrName>
                                        </p:attrNameLst>
                                      </p:cBhvr>
                                      <p:to>
                                        <p:strVal val="hidden"/>
                                      </p:to>
                                    </p:set>
                                  </p:childTnLst>
                                </p:cTn>
                              </p:par>
                              <p:par>
                                <p:cTn id="196" presetID="10"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3000"/>
                                        <p:tgtEl>
                                          <p:spTgt spid="42"/>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fade">
                                      <p:cBhvr>
                                        <p:cTn id="201" dur="3000"/>
                                        <p:tgtEl>
                                          <p:spTgt spid="39"/>
                                        </p:tgtEl>
                                      </p:cBhvr>
                                    </p:animEffect>
                                  </p:childTnLst>
                                </p:cTn>
                              </p:par>
                              <p:par>
                                <p:cTn id="202" presetID="10" presetClass="entr" presetSubtype="0" fill="hold" nodeType="with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3000"/>
                                        <p:tgtEl>
                                          <p:spTgt spid="44"/>
                                        </p:tgtEl>
                                      </p:cBhvr>
                                    </p:animEffect>
                                  </p:childTnLst>
                                </p:cTn>
                              </p:par>
                              <p:par>
                                <p:cTn id="205" presetID="10" presetClass="entr" presetSubtype="0" fill="hold" nodeType="with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fade">
                                      <p:cBhvr>
                                        <p:cTn id="207" dur="3000"/>
                                        <p:tgtEl>
                                          <p:spTgt spid="45"/>
                                        </p:tgtEl>
                                      </p:cBhvr>
                                    </p:animEffect>
                                  </p:childTnLst>
                                </p:cTn>
                              </p:par>
                              <p:par>
                                <p:cTn id="208" presetID="10" presetClass="exit" presetSubtype="0" fill="hold" nodeType="withEffect">
                                  <p:stCondLst>
                                    <p:cond delay="0"/>
                                  </p:stCondLst>
                                  <p:childTnLst>
                                    <p:animEffect transition="out" filter="fade">
                                      <p:cBhvr>
                                        <p:cTn id="209" dur="3000"/>
                                        <p:tgtEl>
                                          <p:spTgt spid="61"/>
                                        </p:tgtEl>
                                      </p:cBhvr>
                                    </p:animEffect>
                                    <p:set>
                                      <p:cBhvr>
                                        <p:cTn id="210" dur="1" fill="hold">
                                          <p:stCondLst>
                                            <p:cond delay="2999"/>
                                          </p:stCondLst>
                                        </p:cTn>
                                        <p:tgtEl>
                                          <p:spTgt spid="61"/>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3000"/>
                                        <p:tgtEl>
                                          <p:spTgt spid="59"/>
                                        </p:tgtEl>
                                      </p:cBhvr>
                                    </p:animEffect>
                                    <p:set>
                                      <p:cBhvr>
                                        <p:cTn id="213" dur="1" fill="hold">
                                          <p:stCondLst>
                                            <p:cond delay="2999"/>
                                          </p:stCondLst>
                                        </p:cTn>
                                        <p:tgtEl>
                                          <p:spTgt spid="59"/>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3000"/>
                                        <p:tgtEl>
                                          <p:spTgt spid="10"/>
                                        </p:tgtEl>
                                      </p:cBhvr>
                                    </p:animEffect>
                                    <p:set>
                                      <p:cBhvr>
                                        <p:cTn id="216" dur="1" fill="hold">
                                          <p:stCondLst>
                                            <p:cond delay="2999"/>
                                          </p:stCondLst>
                                        </p:cTn>
                                        <p:tgtEl>
                                          <p:spTgt spid="10"/>
                                        </p:tgtEl>
                                        <p:attrNameLst>
                                          <p:attrName>style.visibility</p:attrName>
                                        </p:attrNameLst>
                                      </p:cBhvr>
                                      <p:to>
                                        <p:strVal val="hidden"/>
                                      </p:to>
                                    </p:set>
                                  </p:childTnLst>
                                </p:cTn>
                              </p:par>
                              <p:par>
                                <p:cTn id="217" presetID="22" presetClass="entr" presetSubtype="1" fill="hold" nodeType="withEffect">
                                  <p:stCondLst>
                                    <p:cond delay="0"/>
                                  </p:stCondLst>
                                  <p:childTnLst>
                                    <p:set>
                                      <p:cBhvr>
                                        <p:cTn id="218" dur="1" fill="hold">
                                          <p:stCondLst>
                                            <p:cond delay="0"/>
                                          </p:stCondLst>
                                        </p:cTn>
                                        <p:tgtEl>
                                          <p:spTgt spid="33"/>
                                        </p:tgtEl>
                                        <p:attrNameLst>
                                          <p:attrName>style.visibility</p:attrName>
                                        </p:attrNameLst>
                                      </p:cBhvr>
                                      <p:to>
                                        <p:strVal val="visible"/>
                                      </p:to>
                                    </p:set>
                                    <p:animEffect transition="in" filter="wipe(up)">
                                      <p:cBhvr>
                                        <p:cTn id="219" dur="2000"/>
                                        <p:tgtEl>
                                          <p:spTgt spid="33"/>
                                        </p:tgtEl>
                                      </p:cBhvr>
                                    </p:animEffect>
                                  </p:childTnLst>
                                </p:cTn>
                              </p:par>
                              <p:par>
                                <p:cTn id="220" presetID="22" presetClass="entr" presetSubtype="4" fill="hold" nodeType="withEffect">
                                  <p:stCondLst>
                                    <p:cond delay="0"/>
                                  </p:stCondLst>
                                  <p:childTnLst>
                                    <p:set>
                                      <p:cBhvr>
                                        <p:cTn id="221" dur="1" fill="hold">
                                          <p:stCondLst>
                                            <p:cond delay="0"/>
                                          </p:stCondLst>
                                        </p:cTn>
                                        <p:tgtEl>
                                          <p:spTgt spid="31"/>
                                        </p:tgtEl>
                                        <p:attrNameLst>
                                          <p:attrName>style.visibility</p:attrName>
                                        </p:attrNameLst>
                                      </p:cBhvr>
                                      <p:to>
                                        <p:strVal val="visible"/>
                                      </p:to>
                                    </p:set>
                                    <p:animEffect transition="in" filter="wipe(down)">
                                      <p:cBhvr>
                                        <p:cTn id="222" dur="1000"/>
                                        <p:tgtEl>
                                          <p:spTgt spid="31"/>
                                        </p:tgtEl>
                                      </p:cBhvr>
                                    </p:animEffect>
                                  </p:childTnLst>
                                </p:cTn>
                              </p:par>
                              <p:par>
                                <p:cTn id="223" presetID="22" presetClass="entr" presetSubtype="4" fill="hold" nodeType="withEffect">
                                  <p:stCondLst>
                                    <p:cond delay="0"/>
                                  </p:stCondLst>
                                  <p:childTnLst>
                                    <p:set>
                                      <p:cBhvr>
                                        <p:cTn id="224" dur="1" fill="hold">
                                          <p:stCondLst>
                                            <p:cond delay="0"/>
                                          </p:stCondLst>
                                        </p:cTn>
                                        <p:tgtEl>
                                          <p:spTgt spid="30"/>
                                        </p:tgtEl>
                                        <p:attrNameLst>
                                          <p:attrName>style.visibility</p:attrName>
                                        </p:attrNameLst>
                                      </p:cBhvr>
                                      <p:to>
                                        <p:strVal val="visible"/>
                                      </p:to>
                                    </p:set>
                                    <p:animEffect transition="in" filter="wipe(down)">
                                      <p:cBhvr>
                                        <p:cTn id="225" dur="2000"/>
                                        <p:tgtEl>
                                          <p:spTgt spid="30"/>
                                        </p:tgtEl>
                                      </p:cBhvr>
                                    </p:animEffect>
                                  </p:childTnLst>
                                </p:cTn>
                              </p:par>
                              <p:par>
                                <p:cTn id="226" presetID="22" presetClass="entr" presetSubtype="1" fill="hold" nodeType="withEffect">
                                  <p:stCondLst>
                                    <p:cond delay="0"/>
                                  </p:stCondLst>
                                  <p:childTnLst>
                                    <p:set>
                                      <p:cBhvr>
                                        <p:cTn id="227" dur="1" fill="hold">
                                          <p:stCondLst>
                                            <p:cond delay="0"/>
                                          </p:stCondLst>
                                        </p:cTn>
                                        <p:tgtEl>
                                          <p:spTgt spid="32"/>
                                        </p:tgtEl>
                                        <p:attrNameLst>
                                          <p:attrName>style.visibility</p:attrName>
                                        </p:attrNameLst>
                                      </p:cBhvr>
                                      <p:to>
                                        <p:strVal val="visible"/>
                                      </p:to>
                                    </p:set>
                                    <p:animEffect transition="in" filter="wipe(up)">
                                      <p:cBhvr>
                                        <p:cTn id="228" dur="2000"/>
                                        <p:tgtEl>
                                          <p:spTgt spid="32"/>
                                        </p:tgtEl>
                                      </p:cBhvr>
                                    </p:animEffect>
                                  </p:childTnLst>
                                </p:cTn>
                              </p:par>
                              <p:par>
                                <p:cTn id="229" presetID="10" presetClass="entr" presetSubtype="0" fill="hold" nodeType="withEffect">
                                  <p:stCondLst>
                                    <p:cond delay="0"/>
                                  </p:stCondLst>
                                  <p:childTnLst>
                                    <p:set>
                                      <p:cBhvr>
                                        <p:cTn id="230" dur="1" fill="hold">
                                          <p:stCondLst>
                                            <p:cond delay="0"/>
                                          </p:stCondLst>
                                        </p:cTn>
                                        <p:tgtEl>
                                          <p:spTgt spid="38"/>
                                        </p:tgtEl>
                                        <p:attrNameLst>
                                          <p:attrName>style.visibility</p:attrName>
                                        </p:attrNameLst>
                                      </p:cBhvr>
                                      <p:to>
                                        <p:strVal val="visible"/>
                                      </p:to>
                                    </p:set>
                                    <p:animEffect transition="in" filter="fade">
                                      <p:cBhvr>
                                        <p:cTn id="231" dur="3000"/>
                                        <p:tgtEl>
                                          <p:spTgt spid="38"/>
                                        </p:tgtEl>
                                      </p:cBhvr>
                                    </p:animEffect>
                                  </p:childTnLst>
                                </p:cTn>
                              </p:par>
                              <p:par>
                                <p:cTn id="232" presetID="10" presetClass="entr" presetSubtype="0" fill="hold" nodeType="withEffect">
                                  <p:stCondLst>
                                    <p:cond delay="0"/>
                                  </p:stCondLst>
                                  <p:childTnLst>
                                    <p:set>
                                      <p:cBhvr>
                                        <p:cTn id="233" dur="1" fill="hold">
                                          <p:stCondLst>
                                            <p:cond delay="0"/>
                                          </p:stCondLst>
                                        </p:cTn>
                                        <p:tgtEl>
                                          <p:spTgt spid="37"/>
                                        </p:tgtEl>
                                        <p:attrNameLst>
                                          <p:attrName>style.visibility</p:attrName>
                                        </p:attrNameLst>
                                      </p:cBhvr>
                                      <p:to>
                                        <p:strVal val="visible"/>
                                      </p:to>
                                    </p:set>
                                    <p:animEffect transition="in" filter="fade">
                                      <p:cBhvr>
                                        <p:cTn id="234" dur="3000"/>
                                        <p:tgtEl>
                                          <p:spTgt spid="37"/>
                                        </p:tgtEl>
                                      </p:cBhvr>
                                    </p:animEffect>
                                  </p:childTnLst>
                                </p:cTn>
                              </p:par>
                              <p:par>
                                <p:cTn id="235" presetID="10" presetClass="entr" presetSubtype="0" fill="hold" nodeType="withEffect">
                                  <p:stCondLst>
                                    <p:cond delay="0"/>
                                  </p:stCondLst>
                                  <p:childTnLst>
                                    <p:set>
                                      <p:cBhvr>
                                        <p:cTn id="236" dur="1" fill="hold">
                                          <p:stCondLst>
                                            <p:cond delay="0"/>
                                          </p:stCondLst>
                                        </p:cTn>
                                        <p:tgtEl>
                                          <p:spTgt spid="43"/>
                                        </p:tgtEl>
                                        <p:attrNameLst>
                                          <p:attrName>style.visibility</p:attrName>
                                        </p:attrNameLst>
                                      </p:cBhvr>
                                      <p:to>
                                        <p:strVal val="visible"/>
                                      </p:to>
                                    </p:set>
                                    <p:animEffect transition="in" filter="fade">
                                      <p:cBhvr>
                                        <p:cTn id="237"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82" grpId="0"/>
      <p:bldP spid="82"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7905849" y="3501008"/>
            <a:ext cx="1325877" cy="923330"/>
          </a:xfrm>
          <a:prstGeom prst="rect">
            <a:avLst/>
          </a:prstGeom>
          <a:noFill/>
        </p:spPr>
        <p:txBody>
          <a:bodyPr wrap="none" rtlCol="0">
            <a:spAutoFit/>
          </a:bodyPr>
          <a:lstStyle/>
          <a:p>
            <a:pPr algn="ctr"/>
            <a:r>
              <a:rPr lang="it-IT" b="1" dirty="0" smtClean="0">
                <a:solidFill>
                  <a:srgbClr val="FFFF00"/>
                </a:solidFill>
              </a:rPr>
              <a:t>Gradiente </a:t>
            </a:r>
          </a:p>
          <a:p>
            <a:pPr algn="ctr"/>
            <a:r>
              <a:rPr lang="it-IT" b="1" dirty="0" smtClean="0">
                <a:solidFill>
                  <a:srgbClr val="FFFF00"/>
                </a:solidFill>
              </a:rPr>
              <a:t>di</a:t>
            </a:r>
          </a:p>
          <a:p>
            <a:pPr algn="ctr"/>
            <a:r>
              <a:rPr lang="it-IT" b="1" dirty="0" smtClean="0">
                <a:solidFill>
                  <a:srgbClr val="FFFF00"/>
                </a:solidFill>
              </a:rPr>
              <a:t>pressione</a:t>
            </a:r>
            <a:endParaRPr lang="it-IT" b="1" dirty="0">
              <a:solidFill>
                <a:srgbClr val="FFFF00"/>
              </a:solidFill>
            </a:endParaRPr>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00173 -0.01319 L 0.00226 -0.63752 " pathEditMode="relative" rAng="0" ptsTypes="AA">
                                      <p:cBhvr>
                                        <p:cTn id="32" dur="2000" fill="hold"/>
                                        <p:tgtEl>
                                          <p:spTgt spid="68"/>
                                        </p:tgtEl>
                                        <p:attrNameLst>
                                          <p:attrName>ppt_x</p:attrName>
                                          <p:attrName>ppt_y</p:attrName>
                                        </p:attrNameLst>
                                      </p:cBhvr>
                                      <p:rCtr x="2" y="-312"/>
                                    </p:animMotion>
                                  </p:childTnLst>
                                </p:cTn>
                              </p:par>
                              <p:par>
                                <p:cTn id="33" presetID="64" presetClass="path" presetSubtype="0" accel="50000" decel="50000" fill="hold" grpId="1" nodeType="withEffect">
                                  <p:stCondLst>
                                    <p:cond delay="0"/>
                                  </p:stCondLst>
                                  <p:childTnLst>
                                    <p:animMotion origin="layout" path="M -0.01754 -0.02361 L -0.02934 -0.7007 " pathEditMode="relative" rAng="0" ptsTypes="AA">
                                      <p:cBhvr>
                                        <p:cTn id="34" dur="2000" fill="hold"/>
                                        <p:tgtEl>
                                          <p:spTgt spid="63"/>
                                        </p:tgtEl>
                                        <p:attrNameLst>
                                          <p:attrName>ppt_x</p:attrName>
                                          <p:attrName>ppt_y</p:attrName>
                                        </p:attrNameLst>
                                      </p:cBhvr>
                                      <p:rCtr x="-6" y="-33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0.00105 -0.01111 L 0.00869 -0.5177 L 0.00869 -0.49919 " pathEditMode="relative" rAng="0" ptsTypes="AAA">
                                      <p:cBhvr>
                                        <p:cTn id="47" dur="2000" fill="hold"/>
                                        <p:tgtEl>
                                          <p:spTgt spid="62"/>
                                        </p:tgtEl>
                                        <p:attrNameLst>
                                          <p:attrName>ppt_x</p:attrName>
                                          <p:attrName>ppt_y</p:attrName>
                                        </p:attrNameLst>
                                      </p:cBhvr>
                                      <p:rCtr x="4" y="-253"/>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par>
                                <p:cTn id="120" presetID="10" presetClass="exit" presetSubtype="0" fill="hold" grpId="1" nodeType="withEffect">
                                  <p:stCondLst>
                                    <p:cond delay="0"/>
                                  </p:stCondLst>
                                  <p:childTnLst>
                                    <p:animEffect transition="out" filter="fade">
                                      <p:cBhvr>
                                        <p:cTn id="121" dur="2000"/>
                                        <p:tgtEl>
                                          <p:spTgt spid="85"/>
                                        </p:tgtEl>
                                      </p:cBhvr>
                                    </p:animEffect>
                                    <p:set>
                                      <p:cBhvr>
                                        <p:cTn id="122" dur="1" fill="hold">
                                          <p:stCondLst>
                                            <p:cond delay="1999"/>
                                          </p:stCondLst>
                                        </p:cTn>
                                        <p:tgtEl>
                                          <p:spTgt spid="85"/>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30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childTnLst>
                                </p:cTn>
                              </p:par>
                              <p:par>
                                <p:cTn id="129"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30" dur="2000" fill="hold"/>
                                        <p:tgtEl>
                                          <p:spTgt spid="58"/>
                                        </p:tgtEl>
                                        <p:attrNameLst>
                                          <p:attrName>ppt_x</p:attrName>
                                          <p:attrName>ppt_y</p:attrName>
                                        </p:attrNameLst>
                                      </p:cBhvr>
                                    </p:animMotion>
                                  </p:childTnLst>
                                </p:cTn>
                              </p:par>
                              <p:par>
                                <p:cTn id="131" presetID="10"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childTnLst>
                                </p:cTn>
                              </p:par>
                              <p:par>
                                <p:cTn id="134"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35" dur="2000" fill="hold"/>
                                        <p:tgtEl>
                                          <p:spTgt spid="60"/>
                                        </p:tgtEl>
                                        <p:attrNameLst>
                                          <p:attrName>ppt_x</p:attrName>
                                          <p:attrName>ppt_y</p:attrName>
                                        </p:attrNameLst>
                                      </p:cBhvr>
                                      <p:rCtr x="-99" y="313"/>
                                    </p:animMotion>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1000"/>
                                        <p:tgtEl>
                                          <p:spTgt spid="66"/>
                                        </p:tgtEl>
                                      </p:cBhvr>
                                    </p:animEffect>
                                  </p:childTnLst>
                                </p:cTn>
                              </p:par>
                              <p:par>
                                <p:cTn id="139"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40" dur="2000" fill="hold"/>
                                        <p:tgtEl>
                                          <p:spTgt spid="66"/>
                                        </p:tgtEl>
                                        <p:attrNameLst>
                                          <p:attrName>ppt_x</p:attrName>
                                          <p:attrName>ppt_y</p:attrName>
                                        </p:attrNameLst>
                                      </p:cBhvr>
                                      <p:rCtr x="-102" y="222"/>
                                    </p:animMotion>
                                  </p:childTnLst>
                                </p:cTn>
                              </p:par>
                              <p:par>
                                <p:cTn id="141" presetID="10"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par>
                                <p:cTn id="144"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45" dur="2000" fill="hold"/>
                                        <p:tgtEl>
                                          <p:spTgt spid="67"/>
                                        </p:tgtEl>
                                        <p:attrNameLst>
                                          <p:attrName>ppt_x</p:attrName>
                                          <p:attrName>ppt_y</p:attrName>
                                        </p:attrNameLst>
                                      </p:cBhvr>
                                      <p:rCtr x="-95" y="-130"/>
                                    </p:animMotion>
                                  </p:childTnLst>
                                </p:cTn>
                              </p:par>
                              <p:par>
                                <p:cTn id="146" presetID="63" presetClass="path" presetSubtype="0" accel="50000" decel="50000" fill="hold" grpId="1" nodeType="withEffect">
                                  <p:stCondLst>
                                    <p:cond delay="0"/>
                                  </p:stCondLst>
                                  <p:childTnLst>
                                    <p:animMotion origin="layout" path="M -0.15834 0.00486 L 3.33333E-6 0.00486 " pathEditMode="relative" rAng="0" ptsTypes="AA">
                                      <p:cBhvr>
                                        <p:cTn id="147" dur="3000" fill="hold"/>
                                        <p:tgtEl>
                                          <p:spTgt spid="22"/>
                                        </p:tgtEl>
                                        <p:attrNameLst>
                                          <p:attrName>ppt_x</p:attrName>
                                          <p:attrName>ppt_y</p:attrName>
                                        </p:attrNameLst>
                                      </p:cBhvr>
                                      <p:rCtr x="79" y="0"/>
                                    </p:animMotion>
                                  </p:childTnLst>
                                </p:cTn>
                              </p:par>
                              <p:par>
                                <p:cTn id="148" presetID="63" presetClass="path" presetSubtype="0" accel="50000" decel="50000" fill="hold" grpId="1" nodeType="withEffect">
                                  <p:stCondLst>
                                    <p:cond delay="0"/>
                                  </p:stCondLst>
                                  <p:childTnLst>
                                    <p:animMotion origin="layout" path="M -0.09167 0.00023 L 0.0375 0.00023 " pathEditMode="relative" rAng="0" ptsTypes="AA">
                                      <p:cBhvr>
                                        <p:cTn id="149" dur="3000" fill="hold"/>
                                        <p:tgtEl>
                                          <p:spTgt spid="20"/>
                                        </p:tgtEl>
                                        <p:attrNameLst>
                                          <p:attrName>ppt_x</p:attrName>
                                          <p:attrName>ppt_y</p:attrName>
                                        </p:attrNameLst>
                                      </p:cBhvr>
                                      <p:rCtr x="65" y="0"/>
                                    </p:animMotion>
                                  </p:childTnLst>
                                </p:cTn>
                              </p:par>
                              <p:par>
                                <p:cTn id="150" presetID="10" presetClass="entr" presetSubtype="0"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3000"/>
                                        <p:tgtEl>
                                          <p:spTgt spid="2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3000"/>
                                        <p:tgtEl>
                                          <p:spTgt spid="27"/>
                                        </p:tgtEl>
                                      </p:cBhvr>
                                    </p:animEffect>
                                  </p:childTnLst>
                                </p:cTn>
                              </p:par>
                              <p:par>
                                <p:cTn id="156" presetID="35" presetClass="path" presetSubtype="0" accel="50000" decel="50000" fill="hold" grpId="1" nodeType="withEffect">
                                  <p:stCondLst>
                                    <p:cond delay="0"/>
                                  </p:stCondLst>
                                  <p:childTnLst>
                                    <p:animMotion origin="layout" path="M 0.10417 0 L -0.0875 0 " pathEditMode="relative" rAng="0" ptsTypes="AA">
                                      <p:cBhvr>
                                        <p:cTn id="157" dur="3000" fill="hold"/>
                                        <p:tgtEl>
                                          <p:spTgt spid="27"/>
                                        </p:tgtEl>
                                        <p:attrNameLst>
                                          <p:attrName>ppt_x</p:attrName>
                                          <p:attrName>ppt_y</p:attrName>
                                        </p:attrNameLst>
                                      </p:cBhvr>
                                      <p:rCtr x="-96" y="0"/>
                                    </p:animMotion>
                                  </p:childTnLst>
                                </p:cTn>
                              </p:par>
                              <p:par>
                                <p:cTn id="158" presetID="35" presetClass="path" presetSubtype="0" accel="50000" decel="50000" fill="hold" grpId="1" nodeType="withEffect">
                                  <p:stCondLst>
                                    <p:cond delay="0"/>
                                  </p:stCondLst>
                                  <p:childTnLst>
                                    <p:animMotion origin="layout" path="M -1.11111E-6 2.48844E-6 L -0.175 0.00162 " pathEditMode="relative" rAng="0" ptsTypes="AA">
                                      <p:cBhvr>
                                        <p:cTn id="159" dur="3000" fill="hold"/>
                                        <p:tgtEl>
                                          <p:spTgt spid="29"/>
                                        </p:tgtEl>
                                        <p:attrNameLst>
                                          <p:attrName>ppt_x</p:attrName>
                                          <p:attrName>ppt_y</p:attrName>
                                        </p:attrNameLst>
                                      </p:cBhvr>
                                      <p:rCtr x="-87" y="1"/>
                                    </p:animMotion>
                                  </p:childTnLst>
                                </p:cTn>
                              </p:par>
                              <p:par>
                                <p:cTn id="160" presetID="10" presetClass="exit" presetSubtype="0" fill="hold" grpId="0" nodeType="withEffect">
                                  <p:stCondLst>
                                    <p:cond delay="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51"/>
                                        </p:tgtEl>
                                      </p:cBhvr>
                                    </p:animEffect>
                                    <p:set>
                                      <p:cBhvr>
                                        <p:cTn id="165" dur="1" fill="hold">
                                          <p:stCondLst>
                                            <p:cond delay="1999"/>
                                          </p:stCondLst>
                                        </p:cTn>
                                        <p:tgtEl>
                                          <p:spTgt spid="5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20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2000"/>
                                        <p:tgtEl>
                                          <p:spTgt spid="77"/>
                                        </p:tgtEl>
                                      </p:cBhvr>
                                    </p:animEffect>
                                  </p:childTnLst>
                                </p:cTn>
                              </p:par>
                              <p:par>
                                <p:cTn id="172" presetID="10" presetClass="exit" presetSubtype="0" fill="hold" grpId="1" nodeType="withEffect">
                                  <p:stCondLst>
                                    <p:cond delay="0"/>
                                  </p:stCondLst>
                                  <p:childTnLst>
                                    <p:animEffect transition="out" filter="fade">
                                      <p:cBhvr>
                                        <p:cTn id="173" dur="3000"/>
                                        <p:tgtEl>
                                          <p:spTgt spid="38"/>
                                        </p:tgtEl>
                                      </p:cBhvr>
                                    </p:animEffect>
                                    <p:set>
                                      <p:cBhvr>
                                        <p:cTn id="174" dur="1" fill="hold">
                                          <p:stCondLst>
                                            <p:cond delay="2999"/>
                                          </p:stCondLst>
                                        </p:cTn>
                                        <p:tgtEl>
                                          <p:spTgt spid="3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3000"/>
                                        <p:tgtEl>
                                          <p:spTgt spid="37"/>
                                        </p:tgtEl>
                                      </p:cBhvr>
                                    </p:animEffect>
                                    <p:set>
                                      <p:cBhvr>
                                        <p:cTn id="177" dur="1" fill="hold">
                                          <p:stCondLst>
                                            <p:cond delay="2999"/>
                                          </p:stCondLst>
                                        </p:cTn>
                                        <p:tgtEl>
                                          <p:spTgt spid="37"/>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3000"/>
                                        <p:tgtEl>
                                          <p:spTgt spid="4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Effect transition="in" filter="fade">
                                      <p:cBhvr>
                                        <p:cTn id="183" dur="2000"/>
                                        <p:tgtEl>
                                          <p:spTgt spid="44"/>
                                        </p:tgtEl>
                                      </p:cBhvr>
                                    </p:animEffect>
                                  </p:childTnLst>
                                </p:cTn>
                              </p:par>
                              <p:par>
                                <p:cTn id="184" presetID="10" presetClass="exit" presetSubtype="0" fill="hold" grpId="1" nodeType="withEffect">
                                  <p:stCondLst>
                                    <p:cond delay="0"/>
                                  </p:stCondLst>
                                  <p:childTnLst>
                                    <p:animEffect transition="out" filter="fade">
                                      <p:cBhvr>
                                        <p:cTn id="185" dur="3000"/>
                                        <p:tgtEl>
                                          <p:spTgt spid="35"/>
                                        </p:tgtEl>
                                      </p:cBhvr>
                                    </p:animEffect>
                                    <p:set>
                                      <p:cBhvr>
                                        <p:cTn id="186" dur="1" fill="hold">
                                          <p:stCondLst>
                                            <p:cond delay="2999"/>
                                          </p:stCondLst>
                                        </p:cTn>
                                        <p:tgtEl>
                                          <p:spTgt spid="3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3000"/>
                                        <p:tgtEl>
                                          <p:spTgt spid="43"/>
                                        </p:tgtEl>
                                      </p:cBhvr>
                                    </p:animEffect>
                                    <p:set>
                                      <p:cBhvr>
                                        <p:cTn id="189" dur="1" fill="hold">
                                          <p:stCondLst>
                                            <p:cond delay="2999"/>
                                          </p:stCondLst>
                                        </p:cTn>
                                        <p:tgtEl>
                                          <p:spTgt spid="43"/>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3000"/>
                                        <p:tgtEl>
                                          <p:spTgt spid="4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3000"/>
                                        <p:tgtEl>
                                          <p:spTgt spid="39"/>
                                        </p:tgtEl>
                                      </p:cBhvr>
                                    </p:animEffect>
                                  </p:childTnLst>
                                </p:cTn>
                              </p:par>
                              <p:par>
                                <p:cTn id="196" presetID="10" presetClass="entr" presetSubtype="0" fill="hold" nodeType="with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fade">
                                      <p:cBhvr>
                                        <p:cTn id="198" dur="3000"/>
                                        <p:tgtEl>
                                          <p:spTgt spid="44"/>
                                        </p:tgtEl>
                                      </p:cBhvr>
                                    </p:animEffect>
                                  </p:childTnLst>
                                </p:cTn>
                              </p:par>
                              <p:par>
                                <p:cTn id="199" presetID="10"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3000"/>
                                        <p:tgtEl>
                                          <p:spTgt spid="45"/>
                                        </p:tgtEl>
                                      </p:cBhvr>
                                    </p:animEffect>
                                  </p:childTnLst>
                                </p:cTn>
                              </p:par>
                              <p:par>
                                <p:cTn id="202" presetID="10" presetClass="exit" presetSubtype="0" fill="hold" nodeType="withEffect">
                                  <p:stCondLst>
                                    <p:cond delay="0"/>
                                  </p:stCondLst>
                                  <p:childTnLst>
                                    <p:animEffect transition="out" filter="fade">
                                      <p:cBhvr>
                                        <p:cTn id="203" dur="3000"/>
                                        <p:tgtEl>
                                          <p:spTgt spid="61"/>
                                        </p:tgtEl>
                                      </p:cBhvr>
                                    </p:animEffect>
                                    <p:set>
                                      <p:cBhvr>
                                        <p:cTn id="204" dur="1" fill="hold">
                                          <p:stCondLst>
                                            <p:cond delay="2999"/>
                                          </p:stCondLst>
                                        </p:cTn>
                                        <p:tgtEl>
                                          <p:spTgt spid="61"/>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3000"/>
                                        <p:tgtEl>
                                          <p:spTgt spid="59"/>
                                        </p:tgtEl>
                                      </p:cBhvr>
                                    </p:animEffect>
                                    <p:set>
                                      <p:cBhvr>
                                        <p:cTn id="207" dur="1" fill="hold">
                                          <p:stCondLst>
                                            <p:cond delay="2999"/>
                                          </p:stCondLst>
                                        </p:cTn>
                                        <p:tgtEl>
                                          <p:spTgt spid="59"/>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3000"/>
                                        <p:tgtEl>
                                          <p:spTgt spid="10"/>
                                        </p:tgtEl>
                                      </p:cBhvr>
                                    </p:animEffect>
                                    <p:set>
                                      <p:cBhvr>
                                        <p:cTn id="210" dur="1" fill="hold">
                                          <p:stCondLst>
                                            <p:cond delay="2999"/>
                                          </p:stCondLst>
                                        </p:cTn>
                                        <p:tgtEl>
                                          <p:spTgt spid="10"/>
                                        </p:tgtEl>
                                        <p:attrNameLst>
                                          <p:attrName>style.visibility</p:attrName>
                                        </p:attrNameLst>
                                      </p:cBhvr>
                                      <p:to>
                                        <p:strVal val="hidden"/>
                                      </p:to>
                                    </p:set>
                                  </p:childTnLst>
                                </p:cTn>
                              </p:par>
                              <p:par>
                                <p:cTn id="211" presetID="22" presetClass="entr" presetSubtype="1" fill="hold" nodeType="withEffect">
                                  <p:stCondLst>
                                    <p:cond delay="0"/>
                                  </p:stCondLst>
                                  <p:childTnLst>
                                    <p:set>
                                      <p:cBhvr>
                                        <p:cTn id="212" dur="1" fill="hold">
                                          <p:stCondLst>
                                            <p:cond delay="0"/>
                                          </p:stCondLst>
                                        </p:cTn>
                                        <p:tgtEl>
                                          <p:spTgt spid="33"/>
                                        </p:tgtEl>
                                        <p:attrNameLst>
                                          <p:attrName>style.visibility</p:attrName>
                                        </p:attrNameLst>
                                      </p:cBhvr>
                                      <p:to>
                                        <p:strVal val="visible"/>
                                      </p:to>
                                    </p:set>
                                    <p:animEffect transition="in" filter="wipe(up)">
                                      <p:cBhvr>
                                        <p:cTn id="213" dur="2000"/>
                                        <p:tgtEl>
                                          <p:spTgt spid="33"/>
                                        </p:tgtEl>
                                      </p:cBhvr>
                                    </p:animEffect>
                                  </p:childTnLst>
                                </p:cTn>
                              </p:par>
                              <p:par>
                                <p:cTn id="214" presetID="22" presetClass="entr" presetSubtype="4" fill="hold" nodeType="with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wipe(down)">
                                      <p:cBhvr>
                                        <p:cTn id="216" dur="1000"/>
                                        <p:tgtEl>
                                          <p:spTgt spid="31"/>
                                        </p:tgtEl>
                                      </p:cBhvr>
                                    </p:animEffect>
                                  </p:childTnLst>
                                </p:cTn>
                              </p:par>
                              <p:par>
                                <p:cTn id="217" presetID="22" presetClass="entr" presetSubtype="4" fill="hold" nodeType="withEffect">
                                  <p:stCondLst>
                                    <p:cond delay="0"/>
                                  </p:stCondLst>
                                  <p:childTnLst>
                                    <p:set>
                                      <p:cBhvr>
                                        <p:cTn id="218" dur="1" fill="hold">
                                          <p:stCondLst>
                                            <p:cond delay="0"/>
                                          </p:stCondLst>
                                        </p:cTn>
                                        <p:tgtEl>
                                          <p:spTgt spid="30"/>
                                        </p:tgtEl>
                                        <p:attrNameLst>
                                          <p:attrName>style.visibility</p:attrName>
                                        </p:attrNameLst>
                                      </p:cBhvr>
                                      <p:to>
                                        <p:strVal val="visible"/>
                                      </p:to>
                                    </p:set>
                                    <p:animEffect transition="in" filter="wipe(down)">
                                      <p:cBhvr>
                                        <p:cTn id="219" dur="2000"/>
                                        <p:tgtEl>
                                          <p:spTgt spid="30"/>
                                        </p:tgtEl>
                                      </p:cBhvr>
                                    </p:animEffect>
                                  </p:childTnLst>
                                </p:cTn>
                              </p:par>
                              <p:par>
                                <p:cTn id="220" presetID="22" presetClass="entr" presetSubtype="1" fill="hold" nodeType="with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up)">
                                      <p:cBhvr>
                                        <p:cTn id="222" dur="2000"/>
                                        <p:tgtEl>
                                          <p:spTgt spid="32"/>
                                        </p:tgtEl>
                                      </p:cBhvr>
                                    </p:animEffect>
                                  </p:childTnLst>
                                </p:cTn>
                              </p:par>
                              <p:par>
                                <p:cTn id="223" presetID="10" presetClass="entr" presetSubtype="0" fill="hold" nodeType="withEffect">
                                  <p:stCondLst>
                                    <p:cond delay="0"/>
                                  </p:stCondLst>
                                  <p:childTnLst>
                                    <p:set>
                                      <p:cBhvr>
                                        <p:cTn id="224" dur="1" fill="hold">
                                          <p:stCondLst>
                                            <p:cond delay="0"/>
                                          </p:stCondLst>
                                        </p:cTn>
                                        <p:tgtEl>
                                          <p:spTgt spid="38"/>
                                        </p:tgtEl>
                                        <p:attrNameLst>
                                          <p:attrName>style.visibility</p:attrName>
                                        </p:attrNameLst>
                                      </p:cBhvr>
                                      <p:to>
                                        <p:strVal val="visible"/>
                                      </p:to>
                                    </p:set>
                                    <p:animEffect transition="in" filter="fade">
                                      <p:cBhvr>
                                        <p:cTn id="225" dur="3000"/>
                                        <p:tgtEl>
                                          <p:spTgt spid="38"/>
                                        </p:tgtEl>
                                      </p:cBhvr>
                                    </p:animEffect>
                                  </p:childTnLst>
                                </p:cTn>
                              </p:par>
                              <p:par>
                                <p:cTn id="226" presetID="10" presetClass="entr" presetSubtype="0" fill="hold" nodeType="withEffect">
                                  <p:stCondLst>
                                    <p:cond delay="0"/>
                                  </p:stCondLst>
                                  <p:childTnLst>
                                    <p:set>
                                      <p:cBhvr>
                                        <p:cTn id="227" dur="1" fill="hold">
                                          <p:stCondLst>
                                            <p:cond delay="0"/>
                                          </p:stCondLst>
                                        </p:cTn>
                                        <p:tgtEl>
                                          <p:spTgt spid="37"/>
                                        </p:tgtEl>
                                        <p:attrNameLst>
                                          <p:attrName>style.visibility</p:attrName>
                                        </p:attrNameLst>
                                      </p:cBhvr>
                                      <p:to>
                                        <p:strVal val="visible"/>
                                      </p:to>
                                    </p:set>
                                    <p:animEffect transition="in" filter="fade">
                                      <p:cBhvr>
                                        <p:cTn id="228" dur="3000"/>
                                        <p:tgtEl>
                                          <p:spTgt spid="37"/>
                                        </p:tgtEl>
                                      </p:cBhvr>
                                    </p:animEffect>
                                  </p:childTnLst>
                                </p:cTn>
                              </p:par>
                              <p:par>
                                <p:cTn id="229" presetID="10" presetClass="entr" presetSubtype="0" fill="hold" nodeType="with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fade">
                                      <p:cBhvr>
                                        <p:cTn id="231"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in su 1"/>
          <p:cNvSpPr/>
          <p:nvPr/>
        </p:nvSpPr>
        <p:spPr>
          <a:xfrm>
            <a:off x="1763688" y="0"/>
            <a:ext cx="1656184" cy="6858000"/>
          </a:xfrm>
          <a:prstGeom prst="up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2188316" y="6408223"/>
            <a:ext cx="457200" cy="44235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igura a mano libera 32"/>
          <p:cNvSpPr/>
          <p:nvPr/>
        </p:nvSpPr>
        <p:spPr>
          <a:xfrm>
            <a:off x="2843808" y="2995448"/>
            <a:ext cx="2895599" cy="3294993"/>
          </a:xfrm>
          <a:custGeom>
            <a:avLst/>
            <a:gdLst>
              <a:gd name="connsiteX0" fmla="*/ 1792014 w 2895599"/>
              <a:gd name="connsiteY0" fmla="*/ 0 h 3294993"/>
              <a:gd name="connsiteX1" fmla="*/ 2012731 w 2895599"/>
              <a:gd name="connsiteY1" fmla="*/ 126124 h 3294993"/>
              <a:gd name="connsiteX2" fmla="*/ 2454165 w 2895599"/>
              <a:gd name="connsiteY2" fmla="*/ 189186 h 3294993"/>
              <a:gd name="connsiteX3" fmla="*/ 2690648 w 2895599"/>
              <a:gd name="connsiteY3" fmla="*/ 709449 h 3294993"/>
              <a:gd name="connsiteX4" fmla="*/ 2706414 w 2895599"/>
              <a:gd name="connsiteY4" fmla="*/ 1229711 h 3294993"/>
              <a:gd name="connsiteX5" fmla="*/ 2879834 w 2895599"/>
              <a:gd name="connsiteY5" fmla="*/ 1529255 h 3294993"/>
              <a:gd name="connsiteX6" fmla="*/ 2611821 w 2895599"/>
              <a:gd name="connsiteY6" fmla="*/ 1860331 h 3294993"/>
              <a:gd name="connsiteX7" fmla="*/ 2643352 w 2895599"/>
              <a:gd name="connsiteY7" fmla="*/ 2238704 h 3294993"/>
              <a:gd name="connsiteX8" fmla="*/ 2438400 w 2895599"/>
              <a:gd name="connsiteY8" fmla="*/ 2412124 h 3294993"/>
              <a:gd name="connsiteX9" fmla="*/ 2154621 w 2895599"/>
              <a:gd name="connsiteY9" fmla="*/ 2538249 h 3294993"/>
              <a:gd name="connsiteX10" fmla="*/ 1933903 w 2895599"/>
              <a:gd name="connsiteY10" fmla="*/ 2601311 h 3294993"/>
              <a:gd name="connsiteX11" fmla="*/ 1665890 w 2895599"/>
              <a:gd name="connsiteY11" fmla="*/ 2774731 h 3294993"/>
              <a:gd name="connsiteX12" fmla="*/ 1224455 w 2895599"/>
              <a:gd name="connsiteY12" fmla="*/ 2916621 h 3294993"/>
              <a:gd name="connsiteX13" fmla="*/ 735724 w 2895599"/>
              <a:gd name="connsiteY13" fmla="*/ 2853559 h 3294993"/>
              <a:gd name="connsiteX14" fmla="*/ 325821 w 2895599"/>
              <a:gd name="connsiteY14" fmla="*/ 3184635 h 3294993"/>
              <a:gd name="connsiteX15" fmla="*/ 278524 w 2895599"/>
              <a:gd name="connsiteY15" fmla="*/ 3216166 h 3294993"/>
              <a:gd name="connsiteX16" fmla="*/ 42041 w 2895599"/>
              <a:gd name="connsiteY16" fmla="*/ 3279228 h 3294993"/>
              <a:gd name="connsiteX17" fmla="*/ 26276 w 2895599"/>
              <a:gd name="connsiteY17" fmla="*/ 3263462 h 3294993"/>
              <a:gd name="connsiteX18" fmla="*/ 26276 w 2895599"/>
              <a:gd name="connsiteY18" fmla="*/ 3294993 h 32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5599" h="3294993">
                <a:moveTo>
                  <a:pt x="1792014" y="0"/>
                </a:moveTo>
                <a:cubicBezTo>
                  <a:pt x="1847193" y="47296"/>
                  <a:pt x="1902372" y="94593"/>
                  <a:pt x="2012731" y="126124"/>
                </a:cubicBezTo>
                <a:cubicBezTo>
                  <a:pt x="2123090" y="157655"/>
                  <a:pt x="2341179" y="91965"/>
                  <a:pt x="2454165" y="189186"/>
                </a:cubicBezTo>
                <a:cubicBezTo>
                  <a:pt x="2567151" y="286407"/>
                  <a:pt x="2648607" y="536028"/>
                  <a:pt x="2690648" y="709449"/>
                </a:cubicBezTo>
                <a:cubicBezTo>
                  <a:pt x="2732690" y="882870"/>
                  <a:pt x="2674883" y="1093077"/>
                  <a:pt x="2706414" y="1229711"/>
                </a:cubicBezTo>
                <a:cubicBezTo>
                  <a:pt x="2737945" y="1366345"/>
                  <a:pt x="2895599" y="1424152"/>
                  <a:pt x="2879834" y="1529255"/>
                </a:cubicBezTo>
                <a:cubicBezTo>
                  <a:pt x="2864069" y="1634358"/>
                  <a:pt x="2651235" y="1742090"/>
                  <a:pt x="2611821" y="1860331"/>
                </a:cubicBezTo>
                <a:cubicBezTo>
                  <a:pt x="2572407" y="1978572"/>
                  <a:pt x="2672256" y="2146739"/>
                  <a:pt x="2643352" y="2238704"/>
                </a:cubicBezTo>
                <a:cubicBezTo>
                  <a:pt x="2614449" y="2330670"/>
                  <a:pt x="2519855" y="2362200"/>
                  <a:pt x="2438400" y="2412124"/>
                </a:cubicBezTo>
                <a:cubicBezTo>
                  <a:pt x="2356945" y="2462048"/>
                  <a:pt x="2238704" y="2506718"/>
                  <a:pt x="2154621" y="2538249"/>
                </a:cubicBezTo>
                <a:cubicBezTo>
                  <a:pt x="2070538" y="2569780"/>
                  <a:pt x="2015358" y="2561897"/>
                  <a:pt x="1933903" y="2601311"/>
                </a:cubicBezTo>
                <a:cubicBezTo>
                  <a:pt x="1852448" y="2640725"/>
                  <a:pt x="1784131" y="2722179"/>
                  <a:pt x="1665890" y="2774731"/>
                </a:cubicBezTo>
                <a:cubicBezTo>
                  <a:pt x="1547649" y="2827283"/>
                  <a:pt x="1379483" y="2903483"/>
                  <a:pt x="1224455" y="2916621"/>
                </a:cubicBezTo>
                <a:cubicBezTo>
                  <a:pt x="1069427" y="2929759"/>
                  <a:pt x="885496" y="2808890"/>
                  <a:pt x="735724" y="2853559"/>
                </a:cubicBezTo>
                <a:cubicBezTo>
                  <a:pt x="585952" y="2898228"/>
                  <a:pt x="402021" y="3124201"/>
                  <a:pt x="325821" y="3184635"/>
                </a:cubicBezTo>
                <a:cubicBezTo>
                  <a:pt x="249621" y="3245069"/>
                  <a:pt x="325821" y="3200401"/>
                  <a:pt x="278524" y="3216166"/>
                </a:cubicBezTo>
                <a:cubicBezTo>
                  <a:pt x="231227" y="3231931"/>
                  <a:pt x="84082" y="3271345"/>
                  <a:pt x="42041" y="3279228"/>
                </a:cubicBezTo>
                <a:cubicBezTo>
                  <a:pt x="0" y="3287111"/>
                  <a:pt x="28903" y="3260835"/>
                  <a:pt x="26276" y="3263462"/>
                </a:cubicBezTo>
                <a:cubicBezTo>
                  <a:pt x="23649" y="3266089"/>
                  <a:pt x="24962" y="3280541"/>
                  <a:pt x="26276" y="3294993"/>
                </a:cubicBezTo>
              </a:path>
            </a:pathLst>
          </a:custGeom>
          <a:noFill/>
          <a:ln w="2540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Freccia a inversione 3"/>
          <p:cNvSpPr/>
          <p:nvPr/>
        </p:nvSpPr>
        <p:spPr>
          <a:xfrm>
            <a:off x="971600" y="3789040"/>
            <a:ext cx="1728192" cy="3041576"/>
          </a:xfrm>
          <a:prstGeom prst="uturnArrow">
            <a:avLst>
              <a:gd name="adj1" fmla="val 25000"/>
              <a:gd name="adj2" fmla="val 13980"/>
              <a:gd name="adj3" fmla="val 25922"/>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a inversione 4"/>
          <p:cNvSpPr/>
          <p:nvPr/>
        </p:nvSpPr>
        <p:spPr>
          <a:xfrm flipH="1">
            <a:off x="2483768" y="908720"/>
            <a:ext cx="2232248" cy="5949280"/>
          </a:xfrm>
          <a:prstGeom prst="uturnArrow">
            <a:avLst>
              <a:gd name="adj1" fmla="val 25000"/>
              <a:gd name="adj2" fmla="val 11661"/>
              <a:gd name="adj3" fmla="val 171225"/>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Luna 6"/>
          <p:cNvSpPr/>
          <p:nvPr/>
        </p:nvSpPr>
        <p:spPr>
          <a:xfrm rot="16200000">
            <a:off x="941494" y="4621435"/>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aetta 7"/>
          <p:cNvSpPr/>
          <p:nvPr/>
        </p:nvSpPr>
        <p:spPr>
          <a:xfrm rot="20938113">
            <a:off x="1907704" y="3789040"/>
            <a:ext cx="360040" cy="144016"/>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una 8"/>
          <p:cNvSpPr/>
          <p:nvPr/>
        </p:nvSpPr>
        <p:spPr>
          <a:xfrm rot="10800000">
            <a:off x="3059832" y="1146448"/>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Luna 9"/>
          <p:cNvSpPr/>
          <p:nvPr/>
        </p:nvSpPr>
        <p:spPr>
          <a:xfrm rot="16200000">
            <a:off x="4211960" y="4437112"/>
            <a:ext cx="288032" cy="288032"/>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Luna 10"/>
          <p:cNvSpPr/>
          <p:nvPr/>
        </p:nvSpPr>
        <p:spPr>
          <a:xfrm rot="16200000">
            <a:off x="1147316" y="4623028"/>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aetta 11"/>
          <p:cNvSpPr/>
          <p:nvPr/>
        </p:nvSpPr>
        <p:spPr>
          <a:xfrm rot="1021100" flipV="1">
            <a:off x="1907704" y="4077072"/>
            <a:ext cx="360040" cy="13563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Luna 12"/>
          <p:cNvSpPr/>
          <p:nvPr/>
        </p:nvSpPr>
        <p:spPr>
          <a:xfrm rot="10800000">
            <a:off x="3059832" y="908720"/>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Luna 14"/>
          <p:cNvSpPr/>
          <p:nvPr/>
        </p:nvSpPr>
        <p:spPr>
          <a:xfrm rot="10800000">
            <a:off x="3059832" y="1340768"/>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Luna 15"/>
          <p:cNvSpPr/>
          <p:nvPr/>
        </p:nvSpPr>
        <p:spPr>
          <a:xfrm rot="10800000">
            <a:off x="3059832" y="908720"/>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aetta 16"/>
          <p:cNvSpPr/>
          <p:nvPr/>
        </p:nvSpPr>
        <p:spPr>
          <a:xfrm rot="2302220" flipH="1" flipV="1">
            <a:off x="4137328" y="2091658"/>
            <a:ext cx="293281" cy="55760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Saetta 17"/>
          <p:cNvSpPr/>
          <p:nvPr/>
        </p:nvSpPr>
        <p:spPr>
          <a:xfrm rot="2412384" flipH="1" flipV="1">
            <a:off x="4407587" y="2194269"/>
            <a:ext cx="460135" cy="377297"/>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2699792" y="4176464"/>
            <a:ext cx="1440160" cy="2780928"/>
          </a:xfrm>
          <a:prstGeom prst="ellipse">
            <a:avLst/>
          </a:prstGeom>
          <a:solidFill>
            <a:srgbClr val="FF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1691680" y="4149080"/>
            <a:ext cx="504056"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asellaDiTesto 23"/>
          <p:cNvSpPr txBox="1"/>
          <p:nvPr/>
        </p:nvSpPr>
        <p:spPr>
          <a:xfrm>
            <a:off x="1115616" y="5013176"/>
            <a:ext cx="3250313" cy="830997"/>
          </a:xfrm>
          <a:prstGeom prst="rect">
            <a:avLst/>
          </a:prstGeom>
          <a:noFill/>
        </p:spPr>
        <p:txBody>
          <a:bodyPr wrap="none" rtlCol="0">
            <a:spAutoFit/>
          </a:bodyPr>
          <a:lstStyle/>
          <a:p>
            <a:r>
              <a:rPr lang="it-IT" sz="4800" b="1" dirty="0" smtClean="0">
                <a:solidFill>
                  <a:srgbClr val="0000CC"/>
                </a:solidFill>
              </a:rPr>
              <a:t>DIASTOLE</a:t>
            </a:r>
            <a:endParaRPr lang="it-IT" sz="4800" b="1" dirty="0">
              <a:solidFill>
                <a:srgbClr val="0000CC"/>
              </a:solidFill>
            </a:endParaRPr>
          </a:p>
        </p:txBody>
      </p:sp>
      <p:sp>
        <p:nvSpPr>
          <p:cNvPr id="28" name="Ovale 27"/>
          <p:cNvSpPr/>
          <p:nvPr/>
        </p:nvSpPr>
        <p:spPr>
          <a:xfrm>
            <a:off x="2699792" y="386104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Nuvola 30"/>
          <p:cNvSpPr/>
          <p:nvPr/>
        </p:nvSpPr>
        <p:spPr>
          <a:xfrm>
            <a:off x="2195736" y="1988840"/>
            <a:ext cx="914400" cy="1440160"/>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co a tutto sesto 5"/>
          <p:cNvSpPr/>
          <p:nvPr/>
        </p:nvSpPr>
        <p:spPr>
          <a:xfrm rot="19137176">
            <a:off x="1194989" y="2173713"/>
            <a:ext cx="3871925" cy="1295323"/>
          </a:xfrm>
          <a:prstGeom prst="blockArc">
            <a:avLst>
              <a:gd name="adj1" fmla="val 10800000"/>
              <a:gd name="adj2" fmla="val 21585292"/>
              <a:gd name="adj3" fmla="val 25995"/>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Ovale 24"/>
          <p:cNvSpPr/>
          <p:nvPr/>
        </p:nvSpPr>
        <p:spPr>
          <a:xfrm>
            <a:off x="2555776" y="4653136"/>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2555776" y="443711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2555776" y="422108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2771800" y="4005064"/>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2771800" y="371703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Luna 34"/>
          <p:cNvSpPr/>
          <p:nvPr/>
        </p:nvSpPr>
        <p:spPr>
          <a:xfrm rot="16200000">
            <a:off x="4463988" y="4473116"/>
            <a:ext cx="288032" cy="216024"/>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Luna 35"/>
          <p:cNvSpPr/>
          <p:nvPr/>
        </p:nvSpPr>
        <p:spPr>
          <a:xfrm rot="16200000">
            <a:off x="4139952" y="4509120"/>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499992" y="4509120"/>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6156176" y="1124744"/>
            <a:ext cx="2448272" cy="1384995"/>
          </a:xfrm>
          <a:prstGeom prst="rect">
            <a:avLst/>
          </a:prstGeom>
          <a:solidFill>
            <a:srgbClr val="FFFF00"/>
          </a:solidFill>
        </p:spPr>
        <p:txBody>
          <a:bodyPr wrap="square" rtlCol="0">
            <a:spAutoFit/>
          </a:bodyPr>
          <a:lstStyle/>
          <a:p>
            <a:pPr algn="ctr"/>
            <a:r>
              <a:rPr lang="it-IT" sz="2800" b="1" dirty="0" smtClean="0">
                <a:solidFill>
                  <a:srgbClr val="FF0000"/>
                </a:solidFill>
              </a:rPr>
              <a:t>APERTO</a:t>
            </a:r>
          </a:p>
          <a:p>
            <a:pPr algn="ctr"/>
            <a:r>
              <a:rPr lang="it-IT" sz="2800" b="1" dirty="0" smtClean="0">
                <a:solidFill>
                  <a:srgbClr val="FF0000"/>
                </a:solidFill>
              </a:rPr>
              <a:t> IN</a:t>
            </a:r>
          </a:p>
          <a:p>
            <a:pPr algn="ctr"/>
            <a:r>
              <a:rPr lang="it-IT" sz="2800" b="1" dirty="0" smtClean="0">
                <a:solidFill>
                  <a:srgbClr val="FF0000"/>
                </a:solidFill>
              </a:rPr>
              <a:t> SISTOLE</a:t>
            </a:r>
          </a:p>
        </p:txBody>
      </p:sp>
      <p:sp>
        <p:nvSpPr>
          <p:cNvPr id="39" name="Rettangolo 38"/>
          <p:cNvSpPr/>
          <p:nvPr/>
        </p:nvSpPr>
        <p:spPr>
          <a:xfrm>
            <a:off x="3275856" y="-86618"/>
            <a:ext cx="5195077"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SHUNT  MISTO</a:t>
            </a:r>
            <a:endParaRPr lang="it-IT"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0" name="CasellaDiTesto 39"/>
          <p:cNvSpPr txBox="1"/>
          <p:nvPr/>
        </p:nvSpPr>
        <p:spPr>
          <a:xfrm>
            <a:off x="6156176" y="3356992"/>
            <a:ext cx="2448272" cy="1384995"/>
          </a:xfrm>
          <a:prstGeom prst="rect">
            <a:avLst/>
          </a:prstGeom>
          <a:solidFill>
            <a:schemeClr val="tx2">
              <a:lumMod val="20000"/>
              <a:lumOff val="80000"/>
            </a:schemeClr>
          </a:solidFill>
        </p:spPr>
        <p:txBody>
          <a:bodyPr wrap="square" rtlCol="0">
            <a:spAutoFit/>
          </a:bodyPr>
          <a:lstStyle/>
          <a:p>
            <a:pPr algn="ctr"/>
            <a:r>
              <a:rPr lang="it-IT" sz="2800" b="1" dirty="0" smtClean="0">
                <a:solidFill>
                  <a:srgbClr val="0000CC"/>
                </a:solidFill>
              </a:rPr>
              <a:t>CHIUSO</a:t>
            </a:r>
          </a:p>
          <a:p>
            <a:pPr algn="ctr"/>
            <a:r>
              <a:rPr lang="it-IT" sz="2800" b="1" dirty="0" smtClean="0">
                <a:solidFill>
                  <a:srgbClr val="0000CC"/>
                </a:solidFill>
              </a:rPr>
              <a:t> IN</a:t>
            </a:r>
          </a:p>
          <a:p>
            <a:pPr algn="ctr"/>
            <a:r>
              <a:rPr lang="it-IT" sz="2800" b="1" dirty="0" smtClean="0">
                <a:solidFill>
                  <a:srgbClr val="0000CC"/>
                </a:solidFill>
              </a:rPr>
              <a:t>DIASTOLE</a:t>
            </a:r>
          </a:p>
        </p:txBody>
      </p:sp>
      <p:sp>
        <p:nvSpPr>
          <p:cNvPr id="41" name="Ovale 40"/>
          <p:cNvSpPr/>
          <p:nvPr/>
        </p:nvSpPr>
        <p:spPr>
          <a:xfrm>
            <a:off x="1331640" y="4176464"/>
            <a:ext cx="1287760" cy="2780928"/>
          </a:xfrm>
          <a:prstGeom prst="ellipse">
            <a:avLst/>
          </a:prstGeom>
          <a:solidFill>
            <a:srgbClr val="FF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331640" y="4941168"/>
            <a:ext cx="2988767" cy="923330"/>
          </a:xfrm>
          <a:prstGeom prst="rect">
            <a:avLst/>
          </a:prstGeom>
          <a:noFill/>
        </p:spPr>
        <p:txBody>
          <a:bodyPr wrap="none" rtlCol="0">
            <a:spAutoFit/>
          </a:bodyPr>
          <a:lstStyle/>
          <a:p>
            <a:r>
              <a:rPr lang="it-IT" sz="5400" b="1" dirty="0" smtClean="0">
                <a:solidFill>
                  <a:srgbClr val="FFFF00"/>
                </a:solidFill>
              </a:rPr>
              <a:t>SISTOLE</a:t>
            </a:r>
            <a:endParaRPr lang="it-IT" sz="5400" b="1" dirty="0">
              <a:solidFill>
                <a:srgbClr val="FFFF00"/>
              </a:solidFill>
            </a:endParaRPr>
          </a:p>
        </p:txBody>
      </p:sp>
      <p:sp>
        <p:nvSpPr>
          <p:cNvPr id="42" name="Ovale 41"/>
          <p:cNvSpPr/>
          <p:nvPr/>
        </p:nvSpPr>
        <p:spPr>
          <a:xfrm>
            <a:off x="3131840" y="4077072"/>
            <a:ext cx="504056"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Luna 42"/>
          <p:cNvSpPr/>
          <p:nvPr/>
        </p:nvSpPr>
        <p:spPr>
          <a:xfrm rot="16200000">
            <a:off x="2584358" y="6444226"/>
            <a:ext cx="457200" cy="370347"/>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56" presetClass="path" presetSubtype="0" accel="50000" decel="50000" fill="hold" grpId="0" nodeType="withEffect">
                                  <p:stCondLst>
                                    <p:cond delay="0"/>
                                  </p:stCondLst>
                                  <p:childTnLst>
                                    <p:animMotion origin="layout" path="M -0.31562 0.5581 L -0.06354 -0.00602 " pathEditMode="relative" rAng="0" ptsTypes="AA">
                                      <p:cBhvr>
                                        <p:cTn id="9" dur="2000" fill="hold"/>
                                        <p:tgtEl>
                                          <p:spTgt spid="39"/>
                                        </p:tgtEl>
                                        <p:attrNameLst>
                                          <p:attrName>ppt_x</p:attrName>
                                          <p:attrName>ppt_y</p:attrName>
                                        </p:attrNameLst>
                                      </p:cBhvr>
                                      <p:rCtr x="126" y="-282"/>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childTnLst>
                                </p:cTn>
                              </p:par>
                              <p:par>
                                <p:cTn id="38" presetID="0" presetClass="path" presetSubtype="0" accel="50000" decel="50000" fill="hold" grpId="1" nodeType="withEffect">
                                  <p:stCondLst>
                                    <p:cond delay="0"/>
                                  </p:stCondLst>
                                  <p:childTnLst>
                                    <p:animMotion origin="layout" path="M 0 0 L -0.00104 -0.14444 L -0.00208 -0.18032 L -0.01458 -0.16944 L -0.02187 -0.14699 C -0.02604 -0.13542 -0.02951 -0.12338 -0.03437 -0.1125 C -0.03594 -0.1088 -0.04062 -0.10393 -0.04062 -0.10393 L -0.09062 -0.10949 C -0.09444 -0.12106 -0.09948 -0.13194 -0.10208 -0.14444 C -0.10243 -0.14606 -0.09982 -0.14676 -0.09896 -0.14838 C -0.09826 -0.14954 -0.09791 -0.15255 -0.09791 -0.15255 L -0.06354 -0.2375 L 0.03125 -0.35671 L 0.14063 -0.45116 L 0.175 -0.48472 L 0.17813 -0.50972 L 0.16563 -0.53171 L 0.09792 -0.52778 L 0.06875 -0.51944 L 0.03229 -0.52778 L 0.00938 -0.54167 L 0.00104 -0.56088 L 0 -0.58588 L 0.00313 -0.61921 L 0.00625 -0.68032 " pathEditMode="relative" ptsTypes="AAAAffAfffAAAAAAAAAAAAAAA">
                                      <p:cBhvr>
                                        <p:cTn id="39" dur="2000" fill="hold"/>
                                        <p:tgtEl>
                                          <p:spTgt spid="25"/>
                                        </p:tgtEl>
                                        <p:attrNameLst>
                                          <p:attrName>ppt_x</p:attrName>
                                          <p:attrName>ppt_y</p:attrName>
                                        </p:attrNameLst>
                                      </p:cBhvr>
                                    </p:animMotion>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par>
                                <p:cTn id="43" presetID="0" presetClass="path" presetSubtype="0" accel="50000" decel="50000" fill="hold" grpId="1" nodeType="withEffect">
                                  <p:stCondLst>
                                    <p:cond delay="0"/>
                                  </p:stCondLst>
                                  <p:childTnLst>
                                    <p:animMotion origin="layout" path="M 0 0 L 0 -0.10037 L -0.01701 -0.10545 C -0.0283 -0.09274 -0.02899 -0.09112 -0.03646 -0.08117 L -0.06632 -0.071 C -0.10035 -0.07793 -0.1 -0.0629 -0.1 -0.07955 L -0.0974 -0.13668 L -0.0599 -0.20768 L -0.01042 -0.2715 L 0.11545 -0.39778 L 0.15712 -0.43247 L 0.16233 -0.47918 L 0.13629 -0.49121 L 0.09479 -0.48427 L 0.0401 -0.48959 L 0.01285 -0.51896 L -0.00781 -0.58649 L -0.00521 -0.67113 L -0.00521 -0.68154 " pathEditMode="relative" ptsTypes="AAfAfAAAAAAAAAAAAAA">
                                      <p:cBhvr>
                                        <p:cTn id="44" dur="3000" fill="hold"/>
                                        <p:tgtEl>
                                          <p:spTgt spid="26"/>
                                        </p:tgtEl>
                                        <p:attrNameLst>
                                          <p:attrName>ppt_x</p:attrName>
                                          <p:attrName>ppt_y</p:attrName>
                                        </p:attrNameLst>
                                      </p:cBhvr>
                                    </p:animMotion>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childTnLst>
                                </p:cTn>
                              </p:par>
                              <p:par>
                                <p:cTn id="48" presetID="0" presetClass="path" presetSubtype="0" accel="50000" decel="50000" fill="hold" grpId="1" nodeType="withEffect">
                                  <p:stCondLst>
                                    <p:cond delay="0"/>
                                  </p:stCondLst>
                                  <p:childTnLst>
                                    <p:animMotion origin="layout" path="M 0 0 L 0.0026 -0.071 L -0.01962 -0.07632 L -0.04427 -0.05551 C -0.07569 -0.0458 -0.06302 -0.04672 -0.08194 -0.04672 L -0.1 -0.07979 L -0.07274 -0.14015 L 0.02847 -0.27174 L 0.14149 -0.38414 L 0.17135 -0.4223 L 0.15191 -0.44473 L 0.09479 -0.45329 L 0.0467 -0.4482 L 0.01024 -0.48289 C -0.01163 -0.57933 -0.0066 -0.53446 -0.0066 -0.58997 L -0.00781 -0.64894 " pathEditMode="relative" ptsTypes="AAAfAAAAAAAAAfAA">
                                      <p:cBhvr>
                                        <p:cTn id="49" dur="5000" fill="hold"/>
                                        <p:tgtEl>
                                          <p:spTgt spid="27"/>
                                        </p:tgtEl>
                                        <p:attrNameLst>
                                          <p:attrName>ppt_x</p:attrName>
                                          <p:attrName>ppt_y</p:attrName>
                                        </p:attrNameLst>
                                      </p:cBhvr>
                                    </p:animMotion>
                                  </p:childTnLst>
                                </p:cTn>
                              </p:par>
                            </p:childTnLst>
                          </p:cTn>
                        </p:par>
                        <p:par>
                          <p:cTn id="50" fill="hold">
                            <p:stCondLst>
                              <p:cond delay="7000"/>
                            </p:stCondLst>
                            <p:childTnLst>
                              <p:par>
                                <p:cTn id="51" presetID="10" presetClass="exit" presetSubtype="0" fill="hold" grpId="1" nodeType="afterEffect">
                                  <p:stCondLst>
                                    <p:cond delay="0"/>
                                  </p:stCondLst>
                                  <p:childTnLst>
                                    <p:animEffect transition="out" filter="fade">
                                      <p:cBhvr>
                                        <p:cTn id="52" dur="2000"/>
                                        <p:tgtEl>
                                          <p:spTgt spid="20"/>
                                        </p:tgtEl>
                                      </p:cBhvr>
                                    </p:animEffect>
                                    <p:set>
                                      <p:cBhvr>
                                        <p:cTn id="53" dur="1" fill="hold">
                                          <p:stCondLst>
                                            <p:cond delay="1999"/>
                                          </p:stCondLst>
                                        </p:cTn>
                                        <p:tgtEl>
                                          <p:spTgt spid="2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5"/>
                                        </p:tgtEl>
                                      </p:cBhvr>
                                    </p:animEffect>
                                    <p:set>
                                      <p:cBhvr>
                                        <p:cTn id="56" dur="1" fill="hold">
                                          <p:stCondLst>
                                            <p:cond delay="19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16"/>
                                        </p:tgtEl>
                                      </p:cBhvr>
                                    </p:animEffect>
                                    <p:set>
                                      <p:cBhvr>
                                        <p:cTn id="59" dur="1" fill="hold">
                                          <p:stCondLst>
                                            <p:cond delay="1999"/>
                                          </p:stCondLst>
                                        </p:cTn>
                                        <p:tgtEl>
                                          <p:spTgt spid="1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41"/>
                                        </p:tgtEl>
                                      </p:cBhvr>
                                    </p:animEffect>
                                    <p:set>
                                      <p:cBhvr>
                                        <p:cTn id="62" dur="1" fill="hold">
                                          <p:stCondLst>
                                            <p:cond delay="1999"/>
                                          </p:stCondLst>
                                        </p:cTn>
                                        <p:tgtEl>
                                          <p:spTgt spid="4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19"/>
                                        </p:tgtEl>
                                      </p:cBhvr>
                                    </p:animEffect>
                                    <p:set>
                                      <p:cBhvr>
                                        <p:cTn id="65" dur="1" fill="hold">
                                          <p:stCondLst>
                                            <p:cond delay="1999"/>
                                          </p:stCondLst>
                                        </p:cTn>
                                        <p:tgtEl>
                                          <p:spTgt spid="1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36"/>
                                        </p:tgtEl>
                                      </p:cBhvr>
                                    </p:animEffect>
                                    <p:set>
                                      <p:cBhvr>
                                        <p:cTn id="68" dur="1" fill="hold">
                                          <p:stCondLst>
                                            <p:cond delay="1999"/>
                                          </p:stCondLst>
                                        </p:cTn>
                                        <p:tgtEl>
                                          <p:spTgt spid="3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37"/>
                                        </p:tgtEl>
                                      </p:cBhvr>
                                    </p:animEffect>
                                    <p:set>
                                      <p:cBhvr>
                                        <p:cTn id="71" dur="1" fill="hold">
                                          <p:stCondLst>
                                            <p:cond delay="1999"/>
                                          </p:stCondLst>
                                        </p:cTn>
                                        <p:tgtEl>
                                          <p:spTgt spid="37"/>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20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20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000"/>
                                        <p:tgtEl>
                                          <p:spTgt spid="1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20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2000"/>
                                        <p:tgtEl>
                                          <p:spTgt spid="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2000"/>
                                        <p:tgtEl>
                                          <p:spTgt spid="1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2000"/>
                                        <p:tgtEl>
                                          <p:spTgt spid="28"/>
                                        </p:tgtEl>
                                      </p:cBhvr>
                                    </p:animEffect>
                                  </p:childTnLst>
                                </p:cTn>
                              </p:par>
                              <p:par>
                                <p:cTn id="99" presetID="0" presetClass="path" presetSubtype="0" accel="50000" decel="50000" fill="hold" grpId="1" nodeType="withEffect">
                                  <p:stCondLst>
                                    <p:cond delay="0"/>
                                  </p:stCondLst>
                                  <p:childTnLst>
                                    <p:animMotion origin="layout" path="M 0 0 L -0.02362 0 L -0.07882 0 L -0.11025 -0.02107 L -0.09445 -0.08403 L -0.04723 -0.14699 L 0.04722 -0.27292 L 0.12604 -0.33611 L 0.16545 -0.34653 L 0.18107 -0.30463 L 0.18107 -0.25209 L 0.18107 -0.15764 L 0.22829 -0.12593 L 0.2677 -0.12593 L 0.29131 -0.09445 L 0.2993 -0.03148 L 0.2993 0 C 0.30017 0.01597 0.29965 0.03241 0.30208 0.04815 C 0.30243 0.05092 0.30729 0.05278 0.30729 0.05278 L 0.32291 0.07338 L 0.30711 0.10486 L 0.29131 0.12592 L 0.29131 0.15741 L 0.29131 0.18889 L 0.24409 0.22037 L 0.20468 0.24143 L 0.18906 0.2625 L 0.16545 0.27268 L 0.14166 0.27268 L 0.12604 0.27268 L 0.10243 0.27268 L 0.08663 0.2625 L 0.06302 0.29375 L 0.0394 0.31481 C 0.03281 0.31898 0.02656 0.32407 0.01927 0.32407 L -0.00782 0.31481 " pathEditMode="relative" ptsTypes="AAAAAAAAAAAAAAAAffAAAAAAAAAAAAAAAfAA">
                                      <p:cBhvr>
                                        <p:cTn id="100" dur="2000" fill="hold"/>
                                        <p:tgtEl>
                                          <p:spTgt spid="28"/>
                                        </p:tgtEl>
                                        <p:attrNameLst>
                                          <p:attrName>ppt_x</p:attrName>
                                          <p:attrName>ppt_y</p:attrName>
                                        </p:attrNameLst>
                                      </p:cBhvr>
                                    </p:animMotion>
                                  </p:childTnLst>
                                </p:cTn>
                              </p:par>
                              <p:par>
                                <p:cTn id="101" presetID="10"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2000"/>
                                        <p:tgtEl>
                                          <p:spTgt spid="34"/>
                                        </p:tgtEl>
                                      </p:cBhvr>
                                    </p:animEffect>
                                  </p:childTnLst>
                                </p:cTn>
                              </p:par>
                              <p:par>
                                <p:cTn id="104" presetID="0" presetClass="path" presetSubtype="0" accel="50000" decel="50000" fill="hold" grpId="0" nodeType="withEffect">
                                  <p:stCondLst>
                                    <p:cond delay="0"/>
                                  </p:stCondLst>
                                  <p:childTnLst>
                                    <p:animMotion origin="layout" path="M 0.00556 0.00162 C -0.01806 -0.00787 -0.0467 -0.00602 -0.07118 -0.0088 C -0.0724 -0.00926 -0.07378 -0.00972 -0.075 -0.01042 C -0.07639 -0.01134 -0.07743 -0.01319 -0.07882 -0.01389 C -0.08212 -0.01551 -0.08576 -0.01597 -0.08924 -0.01736 C -0.09323 -0.02083 -0.09705 -0.02268 -0.10104 -0.02616 C -0.10417 -0.03241 -0.10694 -0.03171 -0.11007 -0.03819 C -0.10955 -0.04676 -0.10955 -0.05555 -0.10868 -0.06412 C -0.10781 -0.07268 -0.10399 -0.08171 -0.10226 -0.09005 C -0.10104 -0.09537 -0.10052 -0.10463 -0.09844 -0.10926 C -0.09635 -0.11389 -0.0934 -0.11458 -0.09062 -0.11782 C -0.08229 -0.12755 -0.08333 -0.12708 -0.0776 -0.13842 L -0.0776 -0.13819 C -0.07413 -0.14305 -0.06944 -0.14583 -0.06597 -0.15046 C -0.06458 -0.15231 -0.06354 -0.15463 -0.06198 -0.15579 C -0.05955 -0.15764 -0.05677 -0.1581 -0.05417 -0.15926 C -0.05295 -0.15972 -0.05035 -0.16088 -0.05035 -0.16065 C -0.04792 -0.16296 -0.04497 -0.16389 -0.04253 -0.16597 C -0.04097 -0.16736 -0.0401 -0.16967 -0.03872 -0.1713 C -0.0375 -0.17268 -0.03611 -0.17361 -0.03472 -0.17477 C -0.03108 -0.18194 -0.02865 -0.18981 -0.02431 -0.1956 C -0.02205 -0.20509 -0.02118 -0.21597 -0.01788 -0.225 C -0.01302 -0.23819 -0.00365 -0.24375 0.00417 -0.25255 C 0.01059 -0.25972 0.00538 -0.25671 0.01198 -0.25949 C 0.01337 -0.26134 0.01441 -0.26319 0.01597 -0.26481 C 0.0184 -0.26736 0.02378 -0.27176 0.02378 -0.27153 C 0.02865 -0.28217 0.03837 -0.29051 0.04705 -0.29421 C 0.05382 -0.30023 0.06267 -0.30648 0.07049 -0.30972 C 0.0776 -0.31597 0.08767 -0.32245 0.09375 -0.33055 C 0.09635 -0.33403 0.09809 -0.33704 0.10156 -0.33912 C 0.11545 -0.34722 0.13212 -0.35092 0.14705 -0.35301 C 0.16927 -0.35092 0.16319 -0.35694 0.16788 -0.33912 C 0.16875 -0.33171 0.16875 -0.32384 0.17049 -0.31667 C 0.17135 -0.31319 0.17222 -0.30972 0.17309 -0.30625 C 0.17344 -0.30463 0.17431 -0.30116 0.17431 -0.30092 C 0.17483 -0.27986 0.175 -0.25833 0.17569 -0.23704 C 0.17604 -0.22801 0.17934 -0.21967 0.1809 -0.21111 C 0.18385 -0.19537 0.18559 -0.17755 0.19635 -0.16782 C 0.20139 -0.15764 0.21024 -0.15579 0.21858 -0.15231 C 0.22795 -0.14375 0.24028 -0.14398 0.25104 -0.14005 C 0.25868 -0.1331 0.26024 -0.13217 0.2691 -0.12963 C 0.27552 -0.12407 0.27743 -0.11921 0.2809 -0.11088 C 0.28247 -0.10717 0.28611 -0.10046 0.28611 -0.10023 C 0.28889 -0.08958 0.29184 -0.0787 0.29375 -0.06759 C 0.29566 -0.05671 0.29601 -0.0456 0.29774 -0.03472 C 0.29826 -0.01736 0.2974 0.0007 0.30156 0.01736 C 0.3026 0.02176 0.30365 0.02523 0.30556 0.0294 C 0.30712 0.03287 0.31076 0.03982 0.31076 0.04005 C 0.31424 0.0544 0.31597 0.06875 0.30295 0.07431 C 0.29635 0.07986 0.29514 0.08542 0.29115 0.09352 C 0.29045 0.11296 0.29201 0.125 0.28472 0.14005 C 0.28142 0.15232 0.28281 0.1706 0.27431 0.17801 C 0.2684 0.19005 0.25608 0.19213 0.24705 0.19884 C 0.23247 0.20972 0.24618 0.20278 0.23142 0.20926 C 0.23021 0.20972 0.2276 0.21088 0.2276 0.21111 C 0.22639 0.21204 0.22517 0.21343 0.22378 0.21435 C 0.22135 0.21574 0.21597 0.21783 0.21597 0.21806 C 0.21198 0.2213 0.20868 0.22292 0.20417 0.22477 C 0.18785 0.23958 0.21215 0.21806 0.19635 0.23009 C 0.19444 0.23148 0.18785 0.2382 0.18472 0.24028 C 0.17205 0.24861 0.1599 0.2537 0.14583 0.25602 C 0.13316 0.26111 0.1184 0.25486 0.10556 0.25255 C 0.10469 0.25255 0.08715 0.25139 0.0809 0.25602 C 0.07813 0.2581 0.07569 0.26065 0.07309 0.26296 C 0.0717 0.26412 0.0691 0.26644 0.0691 0.26667 C 0.06701 0.2706 0.05799 0.28681 0.05747 0.28704 C 0.05069 0.29028 0.03351 0.29514 0.02882 0.29931 C 0.02396 0.3037 0.02639 0.30208 0.02118 0.3044 C 0.00174 0.30232 0.01007 0.30347 -0.00226 0.29745 C -0.00399 0.29583 -0.00556 0.29375 -0.00747 0.29236 C -0.00868 0.29144 -0.01024 0.2919 -0.01128 0.29051 C -0.01701 0.28287 -0.01858 0.27292 -0.02049 0.26296 C -0.02118 0.25208 -0.01892 0.23264 -0.0283 0.22824 C -0.02951 0.22894 -0.03108 0.2287 -0.03212 0.23009 C -0.03316 0.23148 -0.03351 0.23519 -0.03351 0.23542 " pathEditMode="relative" rAng="0" ptsTypes="fffffffffffFffffffffffffffffffffffffffffffffffffffffffffffffffffffffffffffA">
                                      <p:cBhvr>
                                        <p:cTn id="105" dur="3000" fill="hold"/>
                                        <p:tgtEl>
                                          <p:spTgt spid="34"/>
                                        </p:tgtEl>
                                        <p:attrNameLst>
                                          <p:attrName>ppt_x</p:attrName>
                                          <p:attrName>ppt_y</p:attrName>
                                        </p:attrNameLst>
                                      </p:cBhvr>
                                      <p:rCtr x="97" y="-28"/>
                                    </p:animMotion>
                                  </p:childTnLst>
                                </p:cTn>
                              </p:par>
                              <p:par>
                                <p:cTn id="106" presetID="10" presetClass="entr" presetSubtype="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2000"/>
                                        <p:tgtEl>
                                          <p:spTgt spid="30"/>
                                        </p:tgtEl>
                                      </p:cBhvr>
                                    </p:animEffect>
                                  </p:childTnLst>
                                </p:cTn>
                              </p:par>
                              <p:par>
                                <p:cTn id="109" presetID="0" presetClass="path" presetSubtype="0" accel="50000" decel="50000" fill="hold" grpId="1" nodeType="withEffect">
                                  <p:stCondLst>
                                    <p:cond delay="0"/>
                                  </p:stCondLst>
                                  <p:childTnLst>
                                    <p:animMotion origin="layout" path="M 0 0 C -0.11111 0.02128 -0.08281 0.05435 -0.11216 0.01873 L -0.10226 -0.0525 L -0.02361 -0.18871 L 0.11024 -0.30411 L 0.17326 -0.31475 L 0.18125 -0.24121 L 0.16545 -0.14685 C 0.16771 -0.13205 0.16371 -0.08834 0.18385 -0.08834 L 0.22048 -0.1154 L 0.25989 -0.10476 L 0.2835 -0.0525 L 0.29149 0.03145 L 0.30712 0.08395 L 0.29149 0.12581 L 0.2835 0.1679 L 0.25989 0.23081 L 0.22048 0.25185 L 0.18125 0.26226 L 0.14184 0.29371 L 0.08663 0.2833 L 0.0158 0.35662 L -0.02361 0.35662 L -0.03924 0.29371 L -0.03924 0.2204 " pathEditMode="relative" ptsTypes="fAAAAAAfAAAAAAAAAAAAAAAAA">
                                      <p:cBhvr>
                                        <p:cTn id="110" dur="5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P spid="15" grpId="1" animBg="1"/>
      <p:bldP spid="16" grpId="0" animBg="1"/>
      <p:bldP spid="16" grpId="1" animBg="1"/>
      <p:bldP spid="19" grpId="0" animBg="1"/>
      <p:bldP spid="19" grpId="1" animBg="1"/>
      <p:bldP spid="22" grpId="0" animBg="1"/>
      <p:bldP spid="24" grpId="0"/>
      <p:bldP spid="28" grpId="0" animBg="1"/>
      <p:bldP spid="28" grpId="1" animBg="1"/>
      <p:bldP spid="25" grpId="0" animBg="1"/>
      <p:bldP spid="25" grpId="1" animBg="1"/>
      <p:bldP spid="26" grpId="0" animBg="1"/>
      <p:bldP spid="26" grpId="1" animBg="1"/>
      <p:bldP spid="27" grpId="0" animBg="1"/>
      <p:bldP spid="27" grpId="1" animBg="1"/>
      <p:bldP spid="34" grpId="0" animBg="1"/>
      <p:bldP spid="34" grpId="1" animBg="1"/>
      <p:bldP spid="30" grpId="0" animBg="1"/>
      <p:bldP spid="30" grpId="1" animBg="1"/>
      <p:bldP spid="35" grpId="0" animBg="1"/>
      <p:bldP spid="36" grpId="0" animBg="1"/>
      <p:bldP spid="36" grpId="1" animBg="1"/>
      <p:bldP spid="37" grpId="0" animBg="1"/>
      <p:bldP spid="37" grpId="1" animBg="1"/>
      <p:bldP spid="38" grpId="0" animBg="1"/>
      <p:bldP spid="39" grpId="0"/>
      <p:bldP spid="39" grpId="1"/>
      <p:bldP spid="40" grpId="0" animBg="1"/>
      <p:bldP spid="41" grpId="0" animBg="1"/>
      <p:bldP spid="41" grpId="1" animBg="1"/>
      <p:bldP spid="20" grpId="0"/>
      <p:bldP spid="20" grpId="1"/>
      <p:bldP spid="4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igura a mano libera 32"/>
          <p:cNvSpPr/>
          <p:nvPr/>
        </p:nvSpPr>
        <p:spPr>
          <a:xfrm>
            <a:off x="2843808" y="2995448"/>
            <a:ext cx="2895599" cy="3294993"/>
          </a:xfrm>
          <a:custGeom>
            <a:avLst/>
            <a:gdLst>
              <a:gd name="connsiteX0" fmla="*/ 1792014 w 2895599"/>
              <a:gd name="connsiteY0" fmla="*/ 0 h 3294993"/>
              <a:gd name="connsiteX1" fmla="*/ 2012731 w 2895599"/>
              <a:gd name="connsiteY1" fmla="*/ 126124 h 3294993"/>
              <a:gd name="connsiteX2" fmla="*/ 2454165 w 2895599"/>
              <a:gd name="connsiteY2" fmla="*/ 189186 h 3294993"/>
              <a:gd name="connsiteX3" fmla="*/ 2690648 w 2895599"/>
              <a:gd name="connsiteY3" fmla="*/ 709449 h 3294993"/>
              <a:gd name="connsiteX4" fmla="*/ 2706414 w 2895599"/>
              <a:gd name="connsiteY4" fmla="*/ 1229711 h 3294993"/>
              <a:gd name="connsiteX5" fmla="*/ 2879834 w 2895599"/>
              <a:gd name="connsiteY5" fmla="*/ 1529255 h 3294993"/>
              <a:gd name="connsiteX6" fmla="*/ 2611821 w 2895599"/>
              <a:gd name="connsiteY6" fmla="*/ 1860331 h 3294993"/>
              <a:gd name="connsiteX7" fmla="*/ 2643352 w 2895599"/>
              <a:gd name="connsiteY7" fmla="*/ 2238704 h 3294993"/>
              <a:gd name="connsiteX8" fmla="*/ 2438400 w 2895599"/>
              <a:gd name="connsiteY8" fmla="*/ 2412124 h 3294993"/>
              <a:gd name="connsiteX9" fmla="*/ 2154621 w 2895599"/>
              <a:gd name="connsiteY9" fmla="*/ 2538249 h 3294993"/>
              <a:gd name="connsiteX10" fmla="*/ 1933903 w 2895599"/>
              <a:gd name="connsiteY10" fmla="*/ 2601311 h 3294993"/>
              <a:gd name="connsiteX11" fmla="*/ 1665890 w 2895599"/>
              <a:gd name="connsiteY11" fmla="*/ 2774731 h 3294993"/>
              <a:gd name="connsiteX12" fmla="*/ 1224455 w 2895599"/>
              <a:gd name="connsiteY12" fmla="*/ 2916621 h 3294993"/>
              <a:gd name="connsiteX13" fmla="*/ 735724 w 2895599"/>
              <a:gd name="connsiteY13" fmla="*/ 2853559 h 3294993"/>
              <a:gd name="connsiteX14" fmla="*/ 325821 w 2895599"/>
              <a:gd name="connsiteY14" fmla="*/ 3184635 h 3294993"/>
              <a:gd name="connsiteX15" fmla="*/ 278524 w 2895599"/>
              <a:gd name="connsiteY15" fmla="*/ 3216166 h 3294993"/>
              <a:gd name="connsiteX16" fmla="*/ 42041 w 2895599"/>
              <a:gd name="connsiteY16" fmla="*/ 3279228 h 3294993"/>
              <a:gd name="connsiteX17" fmla="*/ 26276 w 2895599"/>
              <a:gd name="connsiteY17" fmla="*/ 3263462 h 3294993"/>
              <a:gd name="connsiteX18" fmla="*/ 26276 w 2895599"/>
              <a:gd name="connsiteY18" fmla="*/ 3294993 h 32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5599" h="3294993">
                <a:moveTo>
                  <a:pt x="1792014" y="0"/>
                </a:moveTo>
                <a:cubicBezTo>
                  <a:pt x="1847193" y="47296"/>
                  <a:pt x="1902372" y="94593"/>
                  <a:pt x="2012731" y="126124"/>
                </a:cubicBezTo>
                <a:cubicBezTo>
                  <a:pt x="2123090" y="157655"/>
                  <a:pt x="2341179" y="91965"/>
                  <a:pt x="2454165" y="189186"/>
                </a:cubicBezTo>
                <a:cubicBezTo>
                  <a:pt x="2567151" y="286407"/>
                  <a:pt x="2648607" y="536028"/>
                  <a:pt x="2690648" y="709449"/>
                </a:cubicBezTo>
                <a:cubicBezTo>
                  <a:pt x="2732690" y="882870"/>
                  <a:pt x="2674883" y="1093077"/>
                  <a:pt x="2706414" y="1229711"/>
                </a:cubicBezTo>
                <a:cubicBezTo>
                  <a:pt x="2737945" y="1366345"/>
                  <a:pt x="2895599" y="1424152"/>
                  <a:pt x="2879834" y="1529255"/>
                </a:cubicBezTo>
                <a:cubicBezTo>
                  <a:pt x="2864069" y="1634358"/>
                  <a:pt x="2651235" y="1742090"/>
                  <a:pt x="2611821" y="1860331"/>
                </a:cubicBezTo>
                <a:cubicBezTo>
                  <a:pt x="2572407" y="1978572"/>
                  <a:pt x="2672256" y="2146739"/>
                  <a:pt x="2643352" y="2238704"/>
                </a:cubicBezTo>
                <a:cubicBezTo>
                  <a:pt x="2614449" y="2330670"/>
                  <a:pt x="2519855" y="2362200"/>
                  <a:pt x="2438400" y="2412124"/>
                </a:cubicBezTo>
                <a:cubicBezTo>
                  <a:pt x="2356945" y="2462048"/>
                  <a:pt x="2238704" y="2506718"/>
                  <a:pt x="2154621" y="2538249"/>
                </a:cubicBezTo>
                <a:cubicBezTo>
                  <a:pt x="2070538" y="2569780"/>
                  <a:pt x="2015358" y="2561897"/>
                  <a:pt x="1933903" y="2601311"/>
                </a:cubicBezTo>
                <a:cubicBezTo>
                  <a:pt x="1852448" y="2640725"/>
                  <a:pt x="1784131" y="2722179"/>
                  <a:pt x="1665890" y="2774731"/>
                </a:cubicBezTo>
                <a:cubicBezTo>
                  <a:pt x="1547649" y="2827283"/>
                  <a:pt x="1379483" y="2903483"/>
                  <a:pt x="1224455" y="2916621"/>
                </a:cubicBezTo>
                <a:cubicBezTo>
                  <a:pt x="1069427" y="2929759"/>
                  <a:pt x="885496" y="2808890"/>
                  <a:pt x="735724" y="2853559"/>
                </a:cubicBezTo>
                <a:cubicBezTo>
                  <a:pt x="585952" y="2898228"/>
                  <a:pt x="402021" y="3124201"/>
                  <a:pt x="325821" y="3184635"/>
                </a:cubicBezTo>
                <a:cubicBezTo>
                  <a:pt x="249621" y="3245069"/>
                  <a:pt x="325821" y="3200401"/>
                  <a:pt x="278524" y="3216166"/>
                </a:cubicBezTo>
                <a:cubicBezTo>
                  <a:pt x="231227" y="3231931"/>
                  <a:pt x="84082" y="3271345"/>
                  <a:pt x="42041" y="3279228"/>
                </a:cubicBezTo>
                <a:cubicBezTo>
                  <a:pt x="0" y="3287111"/>
                  <a:pt x="28903" y="3260835"/>
                  <a:pt x="26276" y="3263462"/>
                </a:cubicBezTo>
                <a:cubicBezTo>
                  <a:pt x="23649" y="3266089"/>
                  <a:pt x="24962" y="3280541"/>
                  <a:pt x="26276" y="3294993"/>
                </a:cubicBezTo>
              </a:path>
            </a:pathLst>
          </a:custGeom>
          <a:noFill/>
          <a:ln w="2540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 name="Freccia in su 1"/>
          <p:cNvSpPr/>
          <p:nvPr/>
        </p:nvSpPr>
        <p:spPr>
          <a:xfrm>
            <a:off x="1835696" y="0"/>
            <a:ext cx="1656184" cy="6858000"/>
          </a:xfrm>
          <a:prstGeom prst="up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inversione 3"/>
          <p:cNvSpPr/>
          <p:nvPr/>
        </p:nvSpPr>
        <p:spPr>
          <a:xfrm>
            <a:off x="971600" y="3789040"/>
            <a:ext cx="1728192" cy="3041576"/>
          </a:xfrm>
          <a:prstGeom prst="uturnArrow">
            <a:avLst>
              <a:gd name="adj1" fmla="val 25000"/>
              <a:gd name="adj2" fmla="val 13980"/>
              <a:gd name="adj3" fmla="val 25922"/>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a inversione 4"/>
          <p:cNvSpPr/>
          <p:nvPr/>
        </p:nvSpPr>
        <p:spPr>
          <a:xfrm flipH="1">
            <a:off x="2483768" y="908720"/>
            <a:ext cx="2232248" cy="5949280"/>
          </a:xfrm>
          <a:prstGeom prst="uturnArrow">
            <a:avLst>
              <a:gd name="adj1" fmla="val 25000"/>
              <a:gd name="adj2" fmla="val 11661"/>
              <a:gd name="adj3" fmla="val 171225"/>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Luna 6"/>
          <p:cNvSpPr/>
          <p:nvPr/>
        </p:nvSpPr>
        <p:spPr>
          <a:xfrm rot="16200000">
            <a:off x="941494" y="4621435"/>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aetta 7"/>
          <p:cNvSpPr/>
          <p:nvPr/>
        </p:nvSpPr>
        <p:spPr>
          <a:xfrm rot="20938113">
            <a:off x="1907704" y="3789040"/>
            <a:ext cx="360040" cy="144016"/>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una 8"/>
          <p:cNvSpPr/>
          <p:nvPr/>
        </p:nvSpPr>
        <p:spPr>
          <a:xfrm rot="10800000">
            <a:off x="3059832" y="1146448"/>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Luna 9"/>
          <p:cNvSpPr/>
          <p:nvPr/>
        </p:nvSpPr>
        <p:spPr>
          <a:xfrm rot="16200000">
            <a:off x="4211960" y="4437112"/>
            <a:ext cx="288032" cy="288032"/>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Luna 10"/>
          <p:cNvSpPr/>
          <p:nvPr/>
        </p:nvSpPr>
        <p:spPr>
          <a:xfrm rot="16200000">
            <a:off x="1147316" y="4623028"/>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aetta 11"/>
          <p:cNvSpPr/>
          <p:nvPr/>
        </p:nvSpPr>
        <p:spPr>
          <a:xfrm rot="1021100" flipV="1">
            <a:off x="1907704" y="4077072"/>
            <a:ext cx="360040" cy="13563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Luna 12"/>
          <p:cNvSpPr/>
          <p:nvPr/>
        </p:nvSpPr>
        <p:spPr>
          <a:xfrm rot="10800000">
            <a:off x="3059832" y="908720"/>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Luna 14"/>
          <p:cNvSpPr/>
          <p:nvPr/>
        </p:nvSpPr>
        <p:spPr>
          <a:xfrm rot="10800000">
            <a:off x="3059832" y="1340768"/>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Luna 15"/>
          <p:cNvSpPr/>
          <p:nvPr/>
        </p:nvSpPr>
        <p:spPr>
          <a:xfrm rot="10800000">
            <a:off x="3059832" y="908720"/>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aetta 16"/>
          <p:cNvSpPr/>
          <p:nvPr/>
        </p:nvSpPr>
        <p:spPr>
          <a:xfrm rot="2302220" flipH="1" flipV="1">
            <a:off x="4137328" y="2091658"/>
            <a:ext cx="293281" cy="55760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Saetta 17"/>
          <p:cNvSpPr/>
          <p:nvPr/>
        </p:nvSpPr>
        <p:spPr>
          <a:xfrm rot="2412384" flipH="1" flipV="1">
            <a:off x="4407587" y="2194269"/>
            <a:ext cx="460135" cy="377297"/>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2699792" y="4176464"/>
            <a:ext cx="1440160" cy="2780928"/>
          </a:xfrm>
          <a:prstGeom prst="ellipse">
            <a:avLst/>
          </a:prstGeom>
          <a:solidFill>
            <a:srgbClr val="FF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1691680" y="4149080"/>
            <a:ext cx="504056"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asellaDiTesto 23"/>
          <p:cNvSpPr txBox="1"/>
          <p:nvPr/>
        </p:nvSpPr>
        <p:spPr>
          <a:xfrm>
            <a:off x="1259632" y="5013176"/>
            <a:ext cx="3250313" cy="830997"/>
          </a:xfrm>
          <a:prstGeom prst="rect">
            <a:avLst/>
          </a:prstGeom>
          <a:noFill/>
        </p:spPr>
        <p:txBody>
          <a:bodyPr wrap="none" rtlCol="0">
            <a:spAutoFit/>
          </a:bodyPr>
          <a:lstStyle/>
          <a:p>
            <a:r>
              <a:rPr lang="it-IT" sz="4800" b="1" dirty="0" smtClean="0">
                <a:solidFill>
                  <a:srgbClr val="0000CC"/>
                </a:solidFill>
              </a:rPr>
              <a:t>DIASTOLE</a:t>
            </a:r>
            <a:endParaRPr lang="it-IT" sz="4800" b="1" dirty="0">
              <a:solidFill>
                <a:srgbClr val="0000CC"/>
              </a:solidFill>
            </a:endParaRPr>
          </a:p>
        </p:txBody>
      </p:sp>
      <p:sp>
        <p:nvSpPr>
          <p:cNvPr id="28" name="Ovale 27"/>
          <p:cNvSpPr/>
          <p:nvPr/>
        </p:nvSpPr>
        <p:spPr>
          <a:xfrm>
            <a:off x="2699792" y="386104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Nuvola 30"/>
          <p:cNvSpPr/>
          <p:nvPr/>
        </p:nvSpPr>
        <p:spPr>
          <a:xfrm>
            <a:off x="2195736" y="1988840"/>
            <a:ext cx="914400" cy="1440160"/>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co a tutto sesto 5"/>
          <p:cNvSpPr/>
          <p:nvPr/>
        </p:nvSpPr>
        <p:spPr>
          <a:xfrm rot="19137176">
            <a:off x="1194989" y="2173713"/>
            <a:ext cx="3871925" cy="1295323"/>
          </a:xfrm>
          <a:prstGeom prst="blockArc">
            <a:avLst>
              <a:gd name="adj1" fmla="val 10800000"/>
              <a:gd name="adj2" fmla="val 21585292"/>
              <a:gd name="adj3" fmla="val 25995"/>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Ovale 24"/>
          <p:cNvSpPr/>
          <p:nvPr/>
        </p:nvSpPr>
        <p:spPr>
          <a:xfrm>
            <a:off x="2555776" y="4653136"/>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2555776" y="443711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2555776" y="422108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2771800" y="4005064"/>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2771800" y="371703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Luna 34"/>
          <p:cNvSpPr/>
          <p:nvPr/>
        </p:nvSpPr>
        <p:spPr>
          <a:xfrm rot="16200000">
            <a:off x="4463988" y="4473116"/>
            <a:ext cx="288032" cy="216024"/>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Luna 35"/>
          <p:cNvSpPr/>
          <p:nvPr/>
        </p:nvSpPr>
        <p:spPr>
          <a:xfrm rot="16200000">
            <a:off x="4139952" y="4509120"/>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499992" y="4509120"/>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6156176" y="1124744"/>
            <a:ext cx="2448272" cy="1384995"/>
          </a:xfrm>
          <a:prstGeom prst="rect">
            <a:avLst/>
          </a:prstGeom>
          <a:solidFill>
            <a:srgbClr val="FFFF00"/>
          </a:solidFill>
        </p:spPr>
        <p:txBody>
          <a:bodyPr wrap="square" rtlCol="0">
            <a:spAutoFit/>
          </a:bodyPr>
          <a:lstStyle/>
          <a:p>
            <a:pPr algn="ctr"/>
            <a:r>
              <a:rPr lang="it-IT" sz="2800" b="1" dirty="0" smtClean="0">
                <a:solidFill>
                  <a:srgbClr val="FF0000"/>
                </a:solidFill>
              </a:rPr>
              <a:t>APERTO</a:t>
            </a:r>
          </a:p>
          <a:p>
            <a:pPr algn="ctr"/>
            <a:r>
              <a:rPr lang="it-IT" sz="2800" b="1" dirty="0" smtClean="0">
                <a:solidFill>
                  <a:srgbClr val="FF0000"/>
                </a:solidFill>
              </a:rPr>
              <a:t> IN</a:t>
            </a:r>
          </a:p>
          <a:p>
            <a:pPr algn="ctr"/>
            <a:r>
              <a:rPr lang="it-IT" sz="2800" b="1" dirty="0" smtClean="0">
                <a:solidFill>
                  <a:srgbClr val="FF0000"/>
                </a:solidFill>
              </a:rPr>
              <a:t> SISTOLE</a:t>
            </a:r>
          </a:p>
        </p:txBody>
      </p:sp>
      <p:sp>
        <p:nvSpPr>
          <p:cNvPr id="39" name="Rettangolo 38"/>
          <p:cNvSpPr/>
          <p:nvPr/>
        </p:nvSpPr>
        <p:spPr>
          <a:xfrm>
            <a:off x="3275856" y="-86618"/>
            <a:ext cx="5195077"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SHUNT  MISTO</a:t>
            </a:r>
            <a:endParaRPr lang="it-IT"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0" name="CasellaDiTesto 39"/>
          <p:cNvSpPr txBox="1"/>
          <p:nvPr/>
        </p:nvSpPr>
        <p:spPr>
          <a:xfrm>
            <a:off x="6156176" y="3356992"/>
            <a:ext cx="2448272" cy="1384995"/>
          </a:xfrm>
          <a:prstGeom prst="rect">
            <a:avLst/>
          </a:prstGeom>
          <a:solidFill>
            <a:schemeClr val="tx2">
              <a:lumMod val="20000"/>
              <a:lumOff val="80000"/>
            </a:schemeClr>
          </a:solidFill>
        </p:spPr>
        <p:txBody>
          <a:bodyPr wrap="square" rtlCol="0">
            <a:spAutoFit/>
          </a:bodyPr>
          <a:lstStyle/>
          <a:p>
            <a:pPr algn="ctr"/>
            <a:r>
              <a:rPr lang="it-IT" sz="2800" b="1" dirty="0" smtClean="0">
                <a:solidFill>
                  <a:srgbClr val="0000CC"/>
                </a:solidFill>
              </a:rPr>
              <a:t>CHIUSO</a:t>
            </a:r>
          </a:p>
          <a:p>
            <a:pPr algn="ctr"/>
            <a:r>
              <a:rPr lang="it-IT" sz="2800" b="1" dirty="0" smtClean="0">
                <a:solidFill>
                  <a:srgbClr val="0000CC"/>
                </a:solidFill>
              </a:rPr>
              <a:t> IN</a:t>
            </a:r>
          </a:p>
          <a:p>
            <a:pPr algn="ctr"/>
            <a:r>
              <a:rPr lang="it-IT" sz="2800" b="1" dirty="0" smtClean="0">
                <a:solidFill>
                  <a:srgbClr val="0000CC"/>
                </a:solidFill>
              </a:rPr>
              <a:t>DIASTOLE</a:t>
            </a:r>
          </a:p>
        </p:txBody>
      </p:sp>
      <p:sp>
        <p:nvSpPr>
          <p:cNvPr id="41" name="Ovale 40"/>
          <p:cNvSpPr/>
          <p:nvPr/>
        </p:nvSpPr>
        <p:spPr>
          <a:xfrm>
            <a:off x="1331640" y="4176464"/>
            <a:ext cx="1287760" cy="2780928"/>
          </a:xfrm>
          <a:prstGeom prst="ellipse">
            <a:avLst/>
          </a:prstGeom>
          <a:solidFill>
            <a:srgbClr val="FF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331640" y="4941168"/>
            <a:ext cx="2988767" cy="923330"/>
          </a:xfrm>
          <a:prstGeom prst="rect">
            <a:avLst/>
          </a:prstGeom>
          <a:noFill/>
        </p:spPr>
        <p:txBody>
          <a:bodyPr wrap="none" rtlCol="0">
            <a:spAutoFit/>
          </a:bodyPr>
          <a:lstStyle/>
          <a:p>
            <a:r>
              <a:rPr lang="it-IT" sz="5400" b="1" dirty="0" smtClean="0">
                <a:solidFill>
                  <a:srgbClr val="FFFF00"/>
                </a:solidFill>
              </a:rPr>
              <a:t>SISTOLE</a:t>
            </a:r>
            <a:endParaRPr lang="it-IT" sz="5400" b="1" dirty="0">
              <a:solidFill>
                <a:srgbClr val="FFFF00"/>
              </a:solidFill>
            </a:endParaRPr>
          </a:p>
        </p:txBody>
      </p:sp>
      <p:sp>
        <p:nvSpPr>
          <p:cNvPr id="42" name="Ovale 41"/>
          <p:cNvSpPr/>
          <p:nvPr/>
        </p:nvSpPr>
        <p:spPr>
          <a:xfrm>
            <a:off x="3131840" y="4077072"/>
            <a:ext cx="504056"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Luna 42"/>
          <p:cNvSpPr/>
          <p:nvPr/>
        </p:nvSpPr>
        <p:spPr>
          <a:xfrm rot="16200000">
            <a:off x="2188316" y="6408223"/>
            <a:ext cx="457200" cy="44235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2584358" y="6444226"/>
            <a:ext cx="457200" cy="370347"/>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0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0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0" presetClass="path" presetSubtype="0" accel="50000" decel="50000" fill="hold" grpId="1" nodeType="withEffect">
                                  <p:stCondLst>
                                    <p:cond delay="0"/>
                                  </p:stCondLst>
                                  <p:childTnLst>
                                    <p:animMotion origin="layout" path="M 0 0 L -0.00104 -0.14444 L -0.00208 -0.18032 L -0.01458 -0.16944 L -0.02187 -0.14699 C -0.02604 -0.13542 -0.02951 -0.12338 -0.03437 -0.1125 C -0.03594 -0.1088 -0.04062 -0.10393 -0.04062 -0.10393 L -0.09062 -0.10949 C -0.09444 -0.12106 -0.09948 -0.13194 -0.10208 -0.14444 C -0.10243 -0.14606 -0.09982 -0.14676 -0.09896 -0.14838 C -0.09826 -0.14954 -0.09791 -0.15255 -0.09791 -0.15255 L -0.06354 -0.2375 L 0.03125 -0.35671 L 0.14063 -0.45116 L 0.175 -0.48472 L 0.17813 -0.50972 L 0.16563 -0.53171 L 0.09792 -0.52778 L 0.06875 -0.51944 L 0.03229 -0.52778 L 0.00938 -0.54167 L 0.00104 -0.56088 L 0 -0.58588 L 0.00313 -0.61921 L 0.00625 -0.68032 " pathEditMode="relative" ptsTypes="AAAAffAfffAAAAAAAAAAAAAAA">
                                      <p:cBhvr>
                                        <p:cTn id="33" dur="2000" fill="hold"/>
                                        <p:tgtEl>
                                          <p:spTgt spid="25"/>
                                        </p:tgtEl>
                                        <p:attrNameLst>
                                          <p:attrName>ppt_x</p:attrName>
                                          <p:attrName>ppt_y</p:attrName>
                                        </p:attrNameLst>
                                      </p:cBhvr>
                                    </p:animMotion>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000"/>
                                        <p:tgtEl>
                                          <p:spTgt spid="26"/>
                                        </p:tgtEl>
                                      </p:cBhvr>
                                    </p:animEffect>
                                  </p:childTnLst>
                                </p:cTn>
                              </p:par>
                              <p:par>
                                <p:cTn id="37" presetID="0" presetClass="path" presetSubtype="0" accel="50000" decel="50000" fill="hold" grpId="1" nodeType="withEffect">
                                  <p:stCondLst>
                                    <p:cond delay="0"/>
                                  </p:stCondLst>
                                  <p:childTnLst>
                                    <p:animMotion origin="layout" path="M 0 0 L 0 -0.10037 L -0.01701 -0.10545 C -0.0283 -0.09274 -0.02899 -0.09112 -0.03646 -0.08117 L -0.06632 -0.071 C -0.10035 -0.07793 -0.1 -0.0629 -0.1 -0.07955 L -0.0974 -0.13668 L -0.0599 -0.20768 L -0.01042 -0.2715 L 0.11545 -0.39778 L 0.15712 -0.43247 L 0.16233 -0.47918 L 0.13629 -0.49121 L 0.09479 -0.48427 L 0.0401 -0.48959 L 0.01285 -0.51896 L -0.00781 -0.58649 L -0.00521 -0.67113 L -0.00521 -0.68154 " pathEditMode="relative" ptsTypes="AAfAfAAAAAAAAAAAAAA">
                                      <p:cBhvr>
                                        <p:cTn id="38" dur="3000" fill="hold"/>
                                        <p:tgtEl>
                                          <p:spTgt spid="26"/>
                                        </p:tgtEl>
                                        <p:attrNameLst>
                                          <p:attrName>ppt_x</p:attrName>
                                          <p:attrName>ppt_y</p:attrName>
                                        </p:attrNameLst>
                                      </p:cBhvr>
                                    </p:animMotion>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par>
                                <p:cTn id="42" presetID="0" presetClass="path" presetSubtype="0" accel="50000" decel="50000" fill="hold" grpId="1" nodeType="withEffect">
                                  <p:stCondLst>
                                    <p:cond delay="0"/>
                                  </p:stCondLst>
                                  <p:childTnLst>
                                    <p:animMotion origin="layout" path="M 0 0 L 0.0026 -0.071 L -0.01962 -0.07632 L -0.04427 -0.05551 C -0.07569 -0.0458 -0.06302 -0.04672 -0.08194 -0.04672 L -0.1 -0.07979 L -0.07274 -0.14015 L 0.02847 -0.27174 L 0.14149 -0.38414 L 0.17135 -0.4223 L 0.15191 -0.44473 L 0.09479 -0.45329 L 0.0467 -0.4482 L 0.01024 -0.48289 C -0.01163 -0.57933 -0.0066 -0.53446 -0.0066 -0.58997 L -0.00781 -0.64894 " pathEditMode="relative" ptsTypes="AAAfAAAAAAAAAfAA">
                                      <p:cBhvr>
                                        <p:cTn id="43" dur="5000" fill="hold"/>
                                        <p:tgtEl>
                                          <p:spTgt spid="27"/>
                                        </p:tgtEl>
                                        <p:attrNameLst>
                                          <p:attrName>ppt_x</p:attrName>
                                          <p:attrName>ppt_y</p:attrName>
                                        </p:attrNameLst>
                                      </p:cBhvr>
                                    </p:animMotion>
                                  </p:childTnLst>
                                </p:cTn>
                              </p:par>
                            </p:childTnLst>
                          </p:cTn>
                        </p:par>
                        <p:par>
                          <p:cTn id="44" fill="hold">
                            <p:stCondLst>
                              <p:cond delay="5000"/>
                            </p:stCondLst>
                            <p:childTnLst>
                              <p:par>
                                <p:cTn id="45" presetID="10" presetClass="exit" presetSubtype="0" fill="hold" grpId="1" nodeType="afterEffect">
                                  <p:stCondLst>
                                    <p:cond delay="0"/>
                                  </p:stCondLst>
                                  <p:childTnLst>
                                    <p:animEffect transition="out" filter="fade">
                                      <p:cBhvr>
                                        <p:cTn id="46" dur="2000"/>
                                        <p:tgtEl>
                                          <p:spTgt spid="20"/>
                                        </p:tgtEl>
                                      </p:cBhvr>
                                    </p:animEffect>
                                    <p:set>
                                      <p:cBhvr>
                                        <p:cTn id="47" dur="1" fill="hold">
                                          <p:stCondLst>
                                            <p:cond delay="19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5"/>
                                        </p:tgtEl>
                                      </p:cBhvr>
                                    </p:animEffect>
                                    <p:set>
                                      <p:cBhvr>
                                        <p:cTn id="50" dur="1" fill="hold">
                                          <p:stCondLst>
                                            <p:cond delay="19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6"/>
                                        </p:tgtEl>
                                      </p:cBhvr>
                                    </p:animEffect>
                                    <p:set>
                                      <p:cBhvr>
                                        <p:cTn id="53" dur="1" fill="hold">
                                          <p:stCondLst>
                                            <p:cond delay="19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41"/>
                                        </p:tgtEl>
                                      </p:cBhvr>
                                    </p:animEffect>
                                    <p:set>
                                      <p:cBhvr>
                                        <p:cTn id="56" dur="1" fill="hold">
                                          <p:stCondLst>
                                            <p:cond delay="1999"/>
                                          </p:stCondLst>
                                        </p:cTn>
                                        <p:tgtEl>
                                          <p:spTgt spid="4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19"/>
                                        </p:tgtEl>
                                      </p:cBhvr>
                                    </p:animEffect>
                                    <p:set>
                                      <p:cBhvr>
                                        <p:cTn id="59" dur="1" fill="hold">
                                          <p:stCondLst>
                                            <p:cond delay="1999"/>
                                          </p:stCondLst>
                                        </p:cTn>
                                        <p:tgtEl>
                                          <p:spTgt spid="1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36"/>
                                        </p:tgtEl>
                                      </p:cBhvr>
                                    </p:animEffect>
                                    <p:set>
                                      <p:cBhvr>
                                        <p:cTn id="62" dur="1" fill="hold">
                                          <p:stCondLst>
                                            <p:cond delay="1999"/>
                                          </p:stCondLst>
                                        </p:cTn>
                                        <p:tgtEl>
                                          <p:spTgt spid="3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37"/>
                                        </p:tgtEl>
                                      </p:cBhvr>
                                    </p:animEffect>
                                    <p:set>
                                      <p:cBhvr>
                                        <p:cTn id="65" dur="1" fill="hold">
                                          <p:stCondLst>
                                            <p:cond delay="1999"/>
                                          </p:stCondLst>
                                        </p:cTn>
                                        <p:tgtEl>
                                          <p:spTgt spid="37"/>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20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0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2000"/>
                                        <p:tgtEl>
                                          <p:spTgt spid="1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2000"/>
                                        <p:tgtEl>
                                          <p:spTgt spid="3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2000"/>
                                        <p:tgtEl>
                                          <p:spTgt spid="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2000"/>
                                        <p:tgtEl>
                                          <p:spTgt spid="1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2000"/>
                                        <p:tgtEl>
                                          <p:spTgt spid="28"/>
                                        </p:tgtEl>
                                      </p:cBhvr>
                                    </p:animEffect>
                                  </p:childTnLst>
                                </p:cTn>
                              </p:par>
                              <p:par>
                                <p:cTn id="93" presetID="0" presetClass="path" presetSubtype="0" accel="50000" decel="50000" fill="hold" grpId="1" nodeType="withEffect">
                                  <p:stCondLst>
                                    <p:cond delay="0"/>
                                  </p:stCondLst>
                                  <p:childTnLst>
                                    <p:animMotion origin="layout" path="M 0 0 L -0.02362 0 L -0.07882 0 L -0.11025 -0.02107 L -0.09445 -0.08403 L -0.04723 -0.14699 L 0.04722 -0.27292 L 0.12604 -0.33611 L 0.16545 -0.34653 L 0.18107 -0.30463 L 0.18107 -0.25209 L 0.18107 -0.15764 L 0.22829 -0.12593 L 0.2677 -0.12593 L 0.29131 -0.09445 L 0.2993 -0.03148 L 0.2993 0 C 0.30017 0.01597 0.29965 0.03241 0.30208 0.04815 C 0.30243 0.05092 0.30729 0.05278 0.30729 0.05278 L 0.32291 0.07338 L 0.30711 0.10486 L 0.29131 0.12592 L 0.29131 0.15741 L 0.29131 0.18889 L 0.24409 0.22037 L 0.20468 0.24143 L 0.18906 0.2625 L 0.16545 0.27268 L 0.14166 0.27268 L 0.12604 0.27268 L 0.10243 0.27268 L 0.08663 0.2625 L 0.06302 0.29375 L 0.0394 0.31481 C 0.03281 0.31898 0.02656 0.32407 0.01927 0.32407 L -0.00782 0.31481 " pathEditMode="relative" ptsTypes="AAAAAAAAAAAAAAAAffAAAAAAAAAAAAAAAfAA">
                                      <p:cBhvr>
                                        <p:cTn id="94" dur="2000" fill="hold"/>
                                        <p:tgtEl>
                                          <p:spTgt spid="28"/>
                                        </p:tgtEl>
                                        <p:attrNameLst>
                                          <p:attrName>ppt_x</p:attrName>
                                          <p:attrName>ppt_y</p:attrName>
                                        </p:attrNameLst>
                                      </p:cBhvr>
                                    </p:animMotion>
                                  </p:childTnLst>
                                </p:cTn>
                              </p:par>
                              <p:par>
                                <p:cTn id="95" presetID="10" presetClass="entr" presetSubtype="0" fill="hold" grpId="1"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2000"/>
                                        <p:tgtEl>
                                          <p:spTgt spid="34"/>
                                        </p:tgtEl>
                                      </p:cBhvr>
                                    </p:animEffect>
                                  </p:childTnLst>
                                </p:cTn>
                              </p:par>
                              <p:par>
                                <p:cTn id="98" presetID="0" presetClass="path" presetSubtype="0" accel="50000" decel="50000" fill="hold" grpId="0" nodeType="withEffect">
                                  <p:stCondLst>
                                    <p:cond delay="0"/>
                                  </p:stCondLst>
                                  <p:childTnLst>
                                    <p:animMotion origin="layout" path="M 0.00556 0.00162 C -0.01806 -0.00787 -0.0467 -0.00602 -0.07118 -0.0088 C -0.0724 -0.00926 -0.07378 -0.00972 -0.075 -0.01042 C -0.07639 -0.01134 -0.07743 -0.01319 -0.07882 -0.01389 C -0.08212 -0.01551 -0.08576 -0.01597 -0.08924 -0.01736 C -0.09323 -0.02083 -0.09705 -0.02268 -0.10104 -0.02616 C -0.10417 -0.03241 -0.10694 -0.03171 -0.11007 -0.03819 C -0.10955 -0.04676 -0.10955 -0.05555 -0.10868 -0.06412 C -0.10781 -0.07268 -0.10399 -0.08171 -0.10226 -0.09005 C -0.10104 -0.09537 -0.10052 -0.10463 -0.09844 -0.10926 C -0.09635 -0.11389 -0.0934 -0.11458 -0.09062 -0.11782 C -0.08229 -0.12755 -0.08333 -0.12708 -0.0776 -0.13842 L -0.0776 -0.13819 C -0.07413 -0.14305 -0.06944 -0.14583 -0.06597 -0.15046 C -0.06458 -0.15231 -0.06354 -0.15463 -0.06198 -0.15579 C -0.05955 -0.15764 -0.05677 -0.1581 -0.05417 -0.15926 C -0.05295 -0.15972 -0.05035 -0.16088 -0.05035 -0.16065 C -0.04792 -0.16296 -0.04497 -0.16389 -0.04253 -0.16597 C -0.04097 -0.16736 -0.0401 -0.16967 -0.03872 -0.1713 C -0.0375 -0.17268 -0.03611 -0.17361 -0.03472 -0.17477 C -0.03108 -0.18194 -0.02865 -0.18981 -0.02431 -0.1956 C -0.02205 -0.20509 -0.02118 -0.21597 -0.01788 -0.225 C -0.01302 -0.23819 -0.00365 -0.24375 0.00417 -0.25255 C 0.01059 -0.25972 0.00538 -0.25671 0.01198 -0.25949 C 0.01337 -0.26134 0.01441 -0.26319 0.01597 -0.26481 C 0.0184 -0.26736 0.02378 -0.27176 0.02378 -0.27153 C 0.02865 -0.28217 0.03837 -0.29051 0.04705 -0.29421 C 0.05382 -0.30023 0.06267 -0.30648 0.07049 -0.30972 C 0.0776 -0.31597 0.08767 -0.32245 0.09375 -0.33055 C 0.09635 -0.33403 0.09809 -0.33704 0.10156 -0.33912 C 0.11545 -0.34722 0.13212 -0.35092 0.14705 -0.35301 C 0.16927 -0.35092 0.16319 -0.35694 0.16788 -0.33912 C 0.16875 -0.33171 0.16875 -0.32384 0.17049 -0.31667 C 0.17135 -0.31319 0.17222 -0.30972 0.17309 -0.30625 C 0.17344 -0.30463 0.17431 -0.30116 0.17431 -0.30092 C 0.17483 -0.27986 0.175 -0.25833 0.17569 -0.23704 C 0.17604 -0.22801 0.17934 -0.21967 0.1809 -0.21111 C 0.18385 -0.19537 0.18559 -0.17755 0.19635 -0.16782 C 0.20139 -0.15764 0.21024 -0.15579 0.21858 -0.15231 C 0.22795 -0.14375 0.24028 -0.14398 0.25104 -0.14005 C 0.25868 -0.1331 0.26024 -0.13217 0.2691 -0.12963 C 0.27552 -0.12407 0.27743 -0.11921 0.2809 -0.11088 C 0.28247 -0.10717 0.28611 -0.10046 0.28611 -0.10023 C 0.28889 -0.08958 0.29184 -0.0787 0.29375 -0.06759 C 0.29566 -0.05671 0.29601 -0.0456 0.29774 -0.03472 C 0.29826 -0.01736 0.2974 0.0007 0.30156 0.01736 C 0.3026 0.02176 0.30365 0.02523 0.30556 0.0294 C 0.30712 0.03287 0.31076 0.03982 0.31076 0.04005 C 0.31424 0.0544 0.31597 0.06875 0.30295 0.07431 C 0.29635 0.07986 0.29514 0.08542 0.29115 0.09352 C 0.29045 0.11296 0.29201 0.125 0.28472 0.14005 C 0.28142 0.15232 0.28281 0.1706 0.27431 0.17801 C 0.2684 0.19005 0.25608 0.19213 0.24705 0.19884 C 0.23247 0.20972 0.24618 0.20278 0.23142 0.20926 C 0.23021 0.20972 0.2276 0.21088 0.2276 0.21111 C 0.22639 0.21204 0.22517 0.21343 0.22378 0.21435 C 0.22135 0.21574 0.21597 0.21783 0.21597 0.21806 C 0.21198 0.2213 0.20868 0.22292 0.20417 0.22477 C 0.18785 0.23958 0.21215 0.21806 0.19635 0.23009 C 0.19444 0.23148 0.18785 0.2382 0.18472 0.24028 C 0.17205 0.24861 0.1599 0.2537 0.14583 0.25602 C 0.13316 0.26111 0.1184 0.25486 0.10556 0.25255 C 0.10469 0.25255 0.08715 0.25139 0.0809 0.25602 C 0.07813 0.2581 0.07569 0.26065 0.07309 0.26296 C 0.0717 0.26412 0.0691 0.26644 0.0691 0.26667 C 0.06701 0.2706 0.05799 0.28681 0.05747 0.28704 C 0.05069 0.29028 0.03351 0.29514 0.02882 0.29931 C 0.02396 0.3037 0.02639 0.30208 0.02118 0.3044 C 0.00174 0.30232 0.01007 0.30347 -0.00226 0.29745 C -0.00399 0.29583 -0.00556 0.29375 -0.00747 0.29236 C -0.00868 0.29144 -0.01024 0.2919 -0.01128 0.29051 C -0.01701 0.28287 -0.01858 0.27292 -0.02049 0.26296 C -0.02118 0.25208 -0.01892 0.23264 -0.0283 0.22824 C -0.02951 0.22894 -0.03108 0.2287 -0.03212 0.23009 C -0.03316 0.23148 -0.03351 0.23519 -0.03351 0.23542 " pathEditMode="relative" rAng="0" ptsTypes="fffffffffffFffffffffffffffffffffffffffffffffffffffffffffffffffffffffffffffA">
                                      <p:cBhvr>
                                        <p:cTn id="99" dur="3000" fill="hold"/>
                                        <p:tgtEl>
                                          <p:spTgt spid="34"/>
                                        </p:tgtEl>
                                        <p:attrNameLst>
                                          <p:attrName>ppt_x</p:attrName>
                                          <p:attrName>ppt_y</p:attrName>
                                        </p:attrNameLst>
                                      </p:cBhvr>
                                      <p:rCtr x="97" y="-28"/>
                                    </p:animMotion>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2000"/>
                                        <p:tgtEl>
                                          <p:spTgt spid="30"/>
                                        </p:tgtEl>
                                      </p:cBhvr>
                                    </p:animEffect>
                                  </p:childTnLst>
                                </p:cTn>
                              </p:par>
                              <p:par>
                                <p:cTn id="103" presetID="0" presetClass="path" presetSubtype="0" accel="50000" decel="50000" fill="hold" grpId="1" nodeType="withEffect">
                                  <p:stCondLst>
                                    <p:cond delay="0"/>
                                  </p:stCondLst>
                                  <p:childTnLst>
                                    <p:animMotion origin="layout" path="M 0 0 C -0.11111 0.02128 -0.08281 0.05435 -0.11216 0.01873 L -0.10226 -0.0525 L -0.02361 -0.18871 L 0.11024 -0.30411 L 0.17326 -0.31475 L 0.18125 -0.24121 L 0.16545 -0.14685 C 0.16771 -0.13205 0.16371 -0.08834 0.18385 -0.08834 L 0.22048 -0.1154 L 0.25989 -0.10476 L 0.2835 -0.0525 L 0.29149 0.03145 L 0.30712 0.08395 L 0.29149 0.12581 L 0.2835 0.1679 L 0.25989 0.23081 L 0.22048 0.25185 L 0.18125 0.26226 L 0.14184 0.29371 L 0.08663 0.2833 L 0.0158 0.35662 L -0.02361 0.35662 L -0.03924 0.29371 L -0.03924 0.2204 " pathEditMode="relative" ptsTypes="fAAAAAAfAAAAAAAAAAAAAAAAA">
                                      <p:cBhvr>
                                        <p:cTn id="104" dur="5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P spid="15" grpId="1" animBg="1"/>
      <p:bldP spid="16" grpId="0" animBg="1"/>
      <p:bldP spid="16" grpId="1" animBg="1"/>
      <p:bldP spid="19" grpId="0" animBg="1"/>
      <p:bldP spid="19" grpId="1" animBg="1"/>
      <p:bldP spid="22" grpId="0" animBg="1"/>
      <p:bldP spid="24" grpId="0"/>
      <p:bldP spid="28" grpId="0" animBg="1"/>
      <p:bldP spid="28" grpId="1" animBg="1"/>
      <p:bldP spid="25" grpId="0" animBg="1"/>
      <p:bldP spid="25" grpId="1" animBg="1"/>
      <p:bldP spid="26" grpId="0" animBg="1"/>
      <p:bldP spid="26" grpId="1" animBg="1"/>
      <p:bldP spid="27" grpId="0" animBg="1"/>
      <p:bldP spid="27" grpId="1" animBg="1"/>
      <p:bldP spid="34" grpId="0" animBg="1"/>
      <p:bldP spid="34" grpId="1" animBg="1"/>
      <p:bldP spid="30" grpId="0" animBg="1"/>
      <p:bldP spid="30" grpId="1" animBg="1"/>
      <p:bldP spid="35" grpId="0" animBg="1"/>
      <p:bldP spid="36" grpId="0" animBg="1"/>
      <p:bldP spid="36" grpId="1" animBg="1"/>
      <p:bldP spid="37" grpId="0" animBg="1"/>
      <p:bldP spid="37" grpId="1" animBg="1"/>
      <p:bldP spid="38" grpId="0" animBg="1"/>
      <p:bldP spid="40" grpId="0" animBg="1"/>
      <p:bldP spid="41" grpId="0" animBg="1"/>
      <p:bldP spid="41" grpId="1" animBg="1"/>
      <p:bldP spid="20" grpId="0"/>
      <p:bldP spid="20" grpId="1"/>
      <p:bldP spid="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in su 1"/>
          <p:cNvSpPr/>
          <p:nvPr/>
        </p:nvSpPr>
        <p:spPr>
          <a:xfrm>
            <a:off x="1763688" y="0"/>
            <a:ext cx="1656184" cy="6858000"/>
          </a:xfrm>
          <a:prstGeom prst="up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2188316" y="6408223"/>
            <a:ext cx="457200" cy="442353"/>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igura a mano libera 32"/>
          <p:cNvSpPr/>
          <p:nvPr/>
        </p:nvSpPr>
        <p:spPr>
          <a:xfrm>
            <a:off x="2843808" y="2995448"/>
            <a:ext cx="2895599" cy="3294993"/>
          </a:xfrm>
          <a:custGeom>
            <a:avLst/>
            <a:gdLst>
              <a:gd name="connsiteX0" fmla="*/ 1792014 w 2895599"/>
              <a:gd name="connsiteY0" fmla="*/ 0 h 3294993"/>
              <a:gd name="connsiteX1" fmla="*/ 2012731 w 2895599"/>
              <a:gd name="connsiteY1" fmla="*/ 126124 h 3294993"/>
              <a:gd name="connsiteX2" fmla="*/ 2454165 w 2895599"/>
              <a:gd name="connsiteY2" fmla="*/ 189186 h 3294993"/>
              <a:gd name="connsiteX3" fmla="*/ 2690648 w 2895599"/>
              <a:gd name="connsiteY3" fmla="*/ 709449 h 3294993"/>
              <a:gd name="connsiteX4" fmla="*/ 2706414 w 2895599"/>
              <a:gd name="connsiteY4" fmla="*/ 1229711 h 3294993"/>
              <a:gd name="connsiteX5" fmla="*/ 2879834 w 2895599"/>
              <a:gd name="connsiteY5" fmla="*/ 1529255 h 3294993"/>
              <a:gd name="connsiteX6" fmla="*/ 2611821 w 2895599"/>
              <a:gd name="connsiteY6" fmla="*/ 1860331 h 3294993"/>
              <a:gd name="connsiteX7" fmla="*/ 2643352 w 2895599"/>
              <a:gd name="connsiteY7" fmla="*/ 2238704 h 3294993"/>
              <a:gd name="connsiteX8" fmla="*/ 2438400 w 2895599"/>
              <a:gd name="connsiteY8" fmla="*/ 2412124 h 3294993"/>
              <a:gd name="connsiteX9" fmla="*/ 2154621 w 2895599"/>
              <a:gd name="connsiteY9" fmla="*/ 2538249 h 3294993"/>
              <a:gd name="connsiteX10" fmla="*/ 1933903 w 2895599"/>
              <a:gd name="connsiteY10" fmla="*/ 2601311 h 3294993"/>
              <a:gd name="connsiteX11" fmla="*/ 1665890 w 2895599"/>
              <a:gd name="connsiteY11" fmla="*/ 2774731 h 3294993"/>
              <a:gd name="connsiteX12" fmla="*/ 1224455 w 2895599"/>
              <a:gd name="connsiteY12" fmla="*/ 2916621 h 3294993"/>
              <a:gd name="connsiteX13" fmla="*/ 735724 w 2895599"/>
              <a:gd name="connsiteY13" fmla="*/ 2853559 h 3294993"/>
              <a:gd name="connsiteX14" fmla="*/ 325821 w 2895599"/>
              <a:gd name="connsiteY14" fmla="*/ 3184635 h 3294993"/>
              <a:gd name="connsiteX15" fmla="*/ 278524 w 2895599"/>
              <a:gd name="connsiteY15" fmla="*/ 3216166 h 3294993"/>
              <a:gd name="connsiteX16" fmla="*/ 42041 w 2895599"/>
              <a:gd name="connsiteY16" fmla="*/ 3279228 h 3294993"/>
              <a:gd name="connsiteX17" fmla="*/ 26276 w 2895599"/>
              <a:gd name="connsiteY17" fmla="*/ 3263462 h 3294993"/>
              <a:gd name="connsiteX18" fmla="*/ 26276 w 2895599"/>
              <a:gd name="connsiteY18" fmla="*/ 3294993 h 32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5599" h="3294993">
                <a:moveTo>
                  <a:pt x="1792014" y="0"/>
                </a:moveTo>
                <a:cubicBezTo>
                  <a:pt x="1847193" y="47296"/>
                  <a:pt x="1902372" y="94593"/>
                  <a:pt x="2012731" y="126124"/>
                </a:cubicBezTo>
                <a:cubicBezTo>
                  <a:pt x="2123090" y="157655"/>
                  <a:pt x="2341179" y="91965"/>
                  <a:pt x="2454165" y="189186"/>
                </a:cubicBezTo>
                <a:cubicBezTo>
                  <a:pt x="2567151" y="286407"/>
                  <a:pt x="2648607" y="536028"/>
                  <a:pt x="2690648" y="709449"/>
                </a:cubicBezTo>
                <a:cubicBezTo>
                  <a:pt x="2732690" y="882870"/>
                  <a:pt x="2674883" y="1093077"/>
                  <a:pt x="2706414" y="1229711"/>
                </a:cubicBezTo>
                <a:cubicBezTo>
                  <a:pt x="2737945" y="1366345"/>
                  <a:pt x="2895599" y="1424152"/>
                  <a:pt x="2879834" y="1529255"/>
                </a:cubicBezTo>
                <a:cubicBezTo>
                  <a:pt x="2864069" y="1634358"/>
                  <a:pt x="2651235" y="1742090"/>
                  <a:pt x="2611821" y="1860331"/>
                </a:cubicBezTo>
                <a:cubicBezTo>
                  <a:pt x="2572407" y="1978572"/>
                  <a:pt x="2672256" y="2146739"/>
                  <a:pt x="2643352" y="2238704"/>
                </a:cubicBezTo>
                <a:cubicBezTo>
                  <a:pt x="2614449" y="2330670"/>
                  <a:pt x="2519855" y="2362200"/>
                  <a:pt x="2438400" y="2412124"/>
                </a:cubicBezTo>
                <a:cubicBezTo>
                  <a:pt x="2356945" y="2462048"/>
                  <a:pt x="2238704" y="2506718"/>
                  <a:pt x="2154621" y="2538249"/>
                </a:cubicBezTo>
                <a:cubicBezTo>
                  <a:pt x="2070538" y="2569780"/>
                  <a:pt x="2015358" y="2561897"/>
                  <a:pt x="1933903" y="2601311"/>
                </a:cubicBezTo>
                <a:cubicBezTo>
                  <a:pt x="1852448" y="2640725"/>
                  <a:pt x="1784131" y="2722179"/>
                  <a:pt x="1665890" y="2774731"/>
                </a:cubicBezTo>
                <a:cubicBezTo>
                  <a:pt x="1547649" y="2827283"/>
                  <a:pt x="1379483" y="2903483"/>
                  <a:pt x="1224455" y="2916621"/>
                </a:cubicBezTo>
                <a:cubicBezTo>
                  <a:pt x="1069427" y="2929759"/>
                  <a:pt x="885496" y="2808890"/>
                  <a:pt x="735724" y="2853559"/>
                </a:cubicBezTo>
                <a:cubicBezTo>
                  <a:pt x="585952" y="2898228"/>
                  <a:pt x="402021" y="3124201"/>
                  <a:pt x="325821" y="3184635"/>
                </a:cubicBezTo>
                <a:cubicBezTo>
                  <a:pt x="249621" y="3245069"/>
                  <a:pt x="325821" y="3200401"/>
                  <a:pt x="278524" y="3216166"/>
                </a:cubicBezTo>
                <a:cubicBezTo>
                  <a:pt x="231227" y="3231931"/>
                  <a:pt x="84082" y="3271345"/>
                  <a:pt x="42041" y="3279228"/>
                </a:cubicBezTo>
                <a:cubicBezTo>
                  <a:pt x="0" y="3287111"/>
                  <a:pt x="28903" y="3260835"/>
                  <a:pt x="26276" y="3263462"/>
                </a:cubicBezTo>
                <a:cubicBezTo>
                  <a:pt x="23649" y="3266089"/>
                  <a:pt x="24962" y="3280541"/>
                  <a:pt x="26276" y="3294993"/>
                </a:cubicBezTo>
              </a:path>
            </a:pathLst>
          </a:custGeom>
          <a:noFill/>
          <a:ln w="2540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Freccia a inversione 3"/>
          <p:cNvSpPr/>
          <p:nvPr/>
        </p:nvSpPr>
        <p:spPr>
          <a:xfrm>
            <a:off x="971600" y="3789040"/>
            <a:ext cx="1728192" cy="3041576"/>
          </a:xfrm>
          <a:prstGeom prst="uturnArrow">
            <a:avLst>
              <a:gd name="adj1" fmla="val 25000"/>
              <a:gd name="adj2" fmla="val 13980"/>
              <a:gd name="adj3" fmla="val 25922"/>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a inversione 4"/>
          <p:cNvSpPr/>
          <p:nvPr/>
        </p:nvSpPr>
        <p:spPr>
          <a:xfrm flipH="1">
            <a:off x="2483768" y="908720"/>
            <a:ext cx="2232248" cy="5949280"/>
          </a:xfrm>
          <a:prstGeom prst="uturnArrow">
            <a:avLst>
              <a:gd name="adj1" fmla="val 25000"/>
              <a:gd name="adj2" fmla="val 11661"/>
              <a:gd name="adj3" fmla="val 171225"/>
              <a:gd name="adj4" fmla="val 26499"/>
              <a:gd name="adj5" fmla="val 75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Luna 6"/>
          <p:cNvSpPr/>
          <p:nvPr/>
        </p:nvSpPr>
        <p:spPr>
          <a:xfrm rot="16200000">
            <a:off x="941494" y="4621435"/>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aetta 7"/>
          <p:cNvSpPr/>
          <p:nvPr/>
        </p:nvSpPr>
        <p:spPr>
          <a:xfrm rot="20938113">
            <a:off x="1907704" y="3789040"/>
            <a:ext cx="360040" cy="144016"/>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una 8"/>
          <p:cNvSpPr/>
          <p:nvPr/>
        </p:nvSpPr>
        <p:spPr>
          <a:xfrm rot="10800000">
            <a:off x="3059832" y="1146448"/>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Luna 9"/>
          <p:cNvSpPr/>
          <p:nvPr/>
        </p:nvSpPr>
        <p:spPr>
          <a:xfrm rot="16200000">
            <a:off x="4211960" y="4437112"/>
            <a:ext cx="288032" cy="288032"/>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Luna 10"/>
          <p:cNvSpPr/>
          <p:nvPr/>
        </p:nvSpPr>
        <p:spPr>
          <a:xfrm rot="16200000">
            <a:off x="1147316" y="4623028"/>
            <a:ext cx="286440" cy="20582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aetta 11"/>
          <p:cNvSpPr/>
          <p:nvPr/>
        </p:nvSpPr>
        <p:spPr>
          <a:xfrm rot="1021100" flipV="1">
            <a:off x="1907704" y="4077072"/>
            <a:ext cx="360040" cy="13563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Luna 12"/>
          <p:cNvSpPr/>
          <p:nvPr/>
        </p:nvSpPr>
        <p:spPr>
          <a:xfrm rot="10800000">
            <a:off x="3059832" y="908720"/>
            <a:ext cx="288032" cy="26632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Luna 14"/>
          <p:cNvSpPr/>
          <p:nvPr/>
        </p:nvSpPr>
        <p:spPr>
          <a:xfrm rot="10800000">
            <a:off x="3059832" y="1340768"/>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Luna 15"/>
          <p:cNvSpPr/>
          <p:nvPr/>
        </p:nvSpPr>
        <p:spPr>
          <a:xfrm rot="10800000">
            <a:off x="3059832" y="908720"/>
            <a:ext cx="288032" cy="88776"/>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aetta 16"/>
          <p:cNvSpPr/>
          <p:nvPr/>
        </p:nvSpPr>
        <p:spPr>
          <a:xfrm rot="2302220" flipH="1" flipV="1">
            <a:off x="4137328" y="2091658"/>
            <a:ext cx="293281" cy="55760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Saetta 17"/>
          <p:cNvSpPr/>
          <p:nvPr/>
        </p:nvSpPr>
        <p:spPr>
          <a:xfrm rot="2412384" flipH="1" flipV="1">
            <a:off x="4407587" y="2194269"/>
            <a:ext cx="460135" cy="377297"/>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2699792" y="4176464"/>
            <a:ext cx="1440160" cy="2780928"/>
          </a:xfrm>
          <a:prstGeom prst="ellipse">
            <a:avLst/>
          </a:prstGeom>
          <a:solidFill>
            <a:srgbClr val="FF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1691680" y="4149080"/>
            <a:ext cx="504056"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asellaDiTesto 23"/>
          <p:cNvSpPr txBox="1"/>
          <p:nvPr/>
        </p:nvSpPr>
        <p:spPr>
          <a:xfrm>
            <a:off x="1115616" y="5013176"/>
            <a:ext cx="3250313" cy="830997"/>
          </a:xfrm>
          <a:prstGeom prst="rect">
            <a:avLst/>
          </a:prstGeom>
          <a:noFill/>
        </p:spPr>
        <p:txBody>
          <a:bodyPr wrap="none" rtlCol="0">
            <a:spAutoFit/>
          </a:bodyPr>
          <a:lstStyle/>
          <a:p>
            <a:r>
              <a:rPr lang="it-IT" sz="4800" b="1" dirty="0" smtClean="0">
                <a:solidFill>
                  <a:srgbClr val="0000CC"/>
                </a:solidFill>
              </a:rPr>
              <a:t>DIASTOLE</a:t>
            </a:r>
            <a:endParaRPr lang="it-IT" sz="4800" b="1" dirty="0">
              <a:solidFill>
                <a:srgbClr val="0000CC"/>
              </a:solidFill>
            </a:endParaRPr>
          </a:p>
        </p:txBody>
      </p:sp>
      <p:sp>
        <p:nvSpPr>
          <p:cNvPr id="28" name="Ovale 27"/>
          <p:cNvSpPr/>
          <p:nvPr/>
        </p:nvSpPr>
        <p:spPr>
          <a:xfrm>
            <a:off x="2699792" y="386104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Nuvola 30"/>
          <p:cNvSpPr/>
          <p:nvPr/>
        </p:nvSpPr>
        <p:spPr>
          <a:xfrm>
            <a:off x="2195736" y="1988840"/>
            <a:ext cx="914400" cy="1440160"/>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co a tutto sesto 5"/>
          <p:cNvSpPr/>
          <p:nvPr/>
        </p:nvSpPr>
        <p:spPr>
          <a:xfrm rot="19137176">
            <a:off x="1194989" y="2173713"/>
            <a:ext cx="3871925" cy="1295323"/>
          </a:xfrm>
          <a:prstGeom prst="blockArc">
            <a:avLst>
              <a:gd name="adj1" fmla="val 10800000"/>
              <a:gd name="adj2" fmla="val 21585292"/>
              <a:gd name="adj3" fmla="val 25995"/>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Ovale 24"/>
          <p:cNvSpPr/>
          <p:nvPr/>
        </p:nvSpPr>
        <p:spPr>
          <a:xfrm>
            <a:off x="2555776" y="4653136"/>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2555776" y="443711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2555776" y="422108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2771800" y="4005064"/>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2771800" y="371703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Luna 34"/>
          <p:cNvSpPr/>
          <p:nvPr/>
        </p:nvSpPr>
        <p:spPr>
          <a:xfrm rot="16200000">
            <a:off x="4463988" y="4473116"/>
            <a:ext cx="288032" cy="216024"/>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Luna 35"/>
          <p:cNvSpPr/>
          <p:nvPr/>
        </p:nvSpPr>
        <p:spPr>
          <a:xfrm rot="16200000">
            <a:off x="4139952" y="4509120"/>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499992" y="4509120"/>
            <a:ext cx="288032" cy="144016"/>
          </a:xfrm>
          <a:prstGeom prst="moon">
            <a:avLst>
              <a:gd name="adj" fmla="val 381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6156176" y="1124744"/>
            <a:ext cx="2448272" cy="1384995"/>
          </a:xfrm>
          <a:prstGeom prst="rect">
            <a:avLst/>
          </a:prstGeom>
          <a:solidFill>
            <a:srgbClr val="FFFF00"/>
          </a:solidFill>
        </p:spPr>
        <p:txBody>
          <a:bodyPr wrap="square" rtlCol="0">
            <a:spAutoFit/>
          </a:bodyPr>
          <a:lstStyle/>
          <a:p>
            <a:pPr algn="ctr"/>
            <a:r>
              <a:rPr lang="it-IT" sz="2800" b="1" dirty="0" smtClean="0">
                <a:solidFill>
                  <a:srgbClr val="FF0000"/>
                </a:solidFill>
              </a:rPr>
              <a:t>APERTO</a:t>
            </a:r>
          </a:p>
          <a:p>
            <a:pPr algn="ctr"/>
            <a:r>
              <a:rPr lang="it-IT" sz="2800" b="1" dirty="0" smtClean="0">
                <a:solidFill>
                  <a:srgbClr val="FF0000"/>
                </a:solidFill>
              </a:rPr>
              <a:t> IN</a:t>
            </a:r>
          </a:p>
          <a:p>
            <a:pPr algn="ctr"/>
            <a:r>
              <a:rPr lang="it-IT" sz="2800" b="1" dirty="0" smtClean="0">
                <a:solidFill>
                  <a:srgbClr val="FF0000"/>
                </a:solidFill>
              </a:rPr>
              <a:t> SISTOLE</a:t>
            </a:r>
          </a:p>
        </p:txBody>
      </p:sp>
      <p:sp>
        <p:nvSpPr>
          <p:cNvPr id="39" name="Rettangolo 38"/>
          <p:cNvSpPr/>
          <p:nvPr/>
        </p:nvSpPr>
        <p:spPr>
          <a:xfrm>
            <a:off x="3275856" y="-86618"/>
            <a:ext cx="5195077"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SHUNT  MISTO</a:t>
            </a:r>
            <a:endParaRPr lang="it-IT"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0" name="CasellaDiTesto 39"/>
          <p:cNvSpPr txBox="1"/>
          <p:nvPr/>
        </p:nvSpPr>
        <p:spPr>
          <a:xfrm>
            <a:off x="6156176" y="3356992"/>
            <a:ext cx="2448272" cy="1384995"/>
          </a:xfrm>
          <a:prstGeom prst="rect">
            <a:avLst/>
          </a:prstGeom>
          <a:solidFill>
            <a:schemeClr val="tx2">
              <a:lumMod val="20000"/>
              <a:lumOff val="80000"/>
            </a:schemeClr>
          </a:solidFill>
        </p:spPr>
        <p:txBody>
          <a:bodyPr wrap="square" rtlCol="0">
            <a:spAutoFit/>
          </a:bodyPr>
          <a:lstStyle/>
          <a:p>
            <a:pPr algn="ctr"/>
            <a:r>
              <a:rPr lang="it-IT" sz="2800" b="1" dirty="0" smtClean="0">
                <a:solidFill>
                  <a:srgbClr val="0000CC"/>
                </a:solidFill>
              </a:rPr>
              <a:t>CHIUSO</a:t>
            </a:r>
          </a:p>
          <a:p>
            <a:pPr algn="ctr"/>
            <a:r>
              <a:rPr lang="it-IT" sz="2800" b="1" dirty="0" smtClean="0">
                <a:solidFill>
                  <a:srgbClr val="0000CC"/>
                </a:solidFill>
              </a:rPr>
              <a:t> IN</a:t>
            </a:r>
          </a:p>
          <a:p>
            <a:pPr algn="ctr"/>
            <a:r>
              <a:rPr lang="it-IT" sz="2800" b="1" dirty="0" smtClean="0">
                <a:solidFill>
                  <a:srgbClr val="0000CC"/>
                </a:solidFill>
              </a:rPr>
              <a:t>DIASTOLE</a:t>
            </a:r>
          </a:p>
        </p:txBody>
      </p:sp>
      <p:sp>
        <p:nvSpPr>
          <p:cNvPr id="41" name="Ovale 40"/>
          <p:cNvSpPr/>
          <p:nvPr/>
        </p:nvSpPr>
        <p:spPr>
          <a:xfrm>
            <a:off x="1331640" y="4176464"/>
            <a:ext cx="1287760" cy="2780928"/>
          </a:xfrm>
          <a:prstGeom prst="ellipse">
            <a:avLst/>
          </a:prstGeom>
          <a:solidFill>
            <a:srgbClr val="FF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331640" y="4941168"/>
            <a:ext cx="2988767" cy="923330"/>
          </a:xfrm>
          <a:prstGeom prst="rect">
            <a:avLst/>
          </a:prstGeom>
          <a:noFill/>
        </p:spPr>
        <p:txBody>
          <a:bodyPr wrap="none" rtlCol="0">
            <a:spAutoFit/>
          </a:bodyPr>
          <a:lstStyle/>
          <a:p>
            <a:r>
              <a:rPr lang="it-IT" sz="5400" b="1" dirty="0" smtClean="0">
                <a:solidFill>
                  <a:srgbClr val="FFFF00"/>
                </a:solidFill>
              </a:rPr>
              <a:t>SISTOLE</a:t>
            </a:r>
            <a:endParaRPr lang="it-IT" sz="5400" b="1" dirty="0">
              <a:solidFill>
                <a:srgbClr val="FFFF00"/>
              </a:solidFill>
            </a:endParaRPr>
          </a:p>
        </p:txBody>
      </p:sp>
      <p:sp>
        <p:nvSpPr>
          <p:cNvPr id="42" name="Ovale 41"/>
          <p:cNvSpPr/>
          <p:nvPr/>
        </p:nvSpPr>
        <p:spPr>
          <a:xfrm>
            <a:off x="3131840" y="4077072"/>
            <a:ext cx="504056" cy="2780928"/>
          </a:xfrm>
          <a:prstGeom prst="ellipse">
            <a:avLst/>
          </a:prstGeom>
          <a:solidFill>
            <a:srgbClr val="00CCF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Luna 43"/>
          <p:cNvSpPr/>
          <p:nvPr/>
        </p:nvSpPr>
        <p:spPr>
          <a:xfrm rot="16200000">
            <a:off x="2584358" y="6444226"/>
            <a:ext cx="457200" cy="370347"/>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0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0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0" presetClass="path" presetSubtype="0" accel="50000" decel="50000" fill="hold" grpId="1" nodeType="withEffect">
                                  <p:stCondLst>
                                    <p:cond delay="0"/>
                                  </p:stCondLst>
                                  <p:childTnLst>
                                    <p:animMotion origin="layout" path="M 0 0 L -0.00104 -0.14444 L -0.00208 -0.18032 L -0.01458 -0.16944 L -0.02187 -0.14699 C -0.02604 -0.13542 -0.02951 -0.12338 -0.03437 -0.1125 C -0.03594 -0.1088 -0.04062 -0.10393 -0.04062 -0.10393 L -0.09062 -0.10949 C -0.09444 -0.12106 -0.09948 -0.13194 -0.10208 -0.14444 C -0.10243 -0.14606 -0.09982 -0.14676 -0.09896 -0.14838 C -0.09826 -0.14954 -0.09791 -0.15255 -0.09791 -0.15255 L -0.06354 -0.2375 L 0.03125 -0.35671 L 0.14063 -0.45116 L 0.175 -0.48472 L 0.17813 -0.50972 L 0.16563 -0.53171 L 0.09792 -0.52778 L 0.06875 -0.51944 L 0.03229 -0.52778 L 0.00938 -0.54167 L 0.00104 -0.56088 L 0 -0.58588 L 0.00313 -0.61921 L 0.00625 -0.68032 " pathEditMode="relative" ptsTypes="AAAAffAfffAAAAAAAAAAAAAAA">
                                      <p:cBhvr>
                                        <p:cTn id="33" dur="2000" fill="hold"/>
                                        <p:tgtEl>
                                          <p:spTgt spid="25"/>
                                        </p:tgtEl>
                                        <p:attrNameLst>
                                          <p:attrName>ppt_x</p:attrName>
                                          <p:attrName>ppt_y</p:attrName>
                                        </p:attrNameLst>
                                      </p:cBhvr>
                                    </p:animMotion>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000"/>
                                        <p:tgtEl>
                                          <p:spTgt spid="26"/>
                                        </p:tgtEl>
                                      </p:cBhvr>
                                    </p:animEffect>
                                  </p:childTnLst>
                                </p:cTn>
                              </p:par>
                              <p:par>
                                <p:cTn id="37" presetID="0" presetClass="path" presetSubtype="0" accel="50000" decel="50000" fill="hold" grpId="1" nodeType="withEffect">
                                  <p:stCondLst>
                                    <p:cond delay="0"/>
                                  </p:stCondLst>
                                  <p:childTnLst>
                                    <p:animMotion origin="layout" path="M 0 0 L 0 -0.10037 L -0.01701 -0.10545 C -0.0283 -0.09274 -0.02899 -0.09112 -0.03646 -0.08117 L -0.06632 -0.071 C -0.10035 -0.07793 -0.1 -0.0629 -0.1 -0.07955 L -0.0974 -0.13668 L -0.0599 -0.20768 L -0.01042 -0.2715 L 0.11545 -0.39778 L 0.15712 -0.43247 L 0.16233 -0.47918 L 0.13629 -0.49121 L 0.09479 -0.48427 L 0.0401 -0.48959 L 0.01285 -0.51896 L -0.00781 -0.58649 L -0.00521 -0.67113 L -0.00521 -0.68154 " pathEditMode="relative" ptsTypes="AAfAfAAAAAAAAAAAAAA">
                                      <p:cBhvr>
                                        <p:cTn id="38" dur="3000" fill="hold"/>
                                        <p:tgtEl>
                                          <p:spTgt spid="26"/>
                                        </p:tgtEl>
                                        <p:attrNameLst>
                                          <p:attrName>ppt_x</p:attrName>
                                          <p:attrName>ppt_y</p:attrName>
                                        </p:attrNameLst>
                                      </p:cBhvr>
                                    </p:animMotion>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par>
                                <p:cTn id="42" presetID="0" presetClass="path" presetSubtype="0" accel="50000" decel="50000" fill="hold" grpId="1" nodeType="withEffect">
                                  <p:stCondLst>
                                    <p:cond delay="0"/>
                                  </p:stCondLst>
                                  <p:childTnLst>
                                    <p:animMotion origin="layout" path="M 0 0 L 0.0026 -0.071 L -0.01962 -0.07632 L -0.04427 -0.05551 C -0.07569 -0.0458 -0.06302 -0.04672 -0.08194 -0.04672 L -0.1 -0.07979 L -0.07274 -0.14015 L 0.02847 -0.27174 L 0.14149 -0.38414 L 0.17135 -0.4223 L 0.15191 -0.44473 L 0.09479 -0.45329 L 0.0467 -0.4482 L 0.01024 -0.48289 C -0.01163 -0.57933 -0.0066 -0.53446 -0.0066 -0.58997 L -0.00781 -0.64894 " pathEditMode="relative" ptsTypes="AAAfAAAAAAAAAfAA">
                                      <p:cBhvr>
                                        <p:cTn id="43" dur="5000" fill="hold"/>
                                        <p:tgtEl>
                                          <p:spTgt spid="27"/>
                                        </p:tgtEl>
                                        <p:attrNameLst>
                                          <p:attrName>ppt_x</p:attrName>
                                          <p:attrName>ppt_y</p:attrName>
                                        </p:attrNameLst>
                                      </p:cBhvr>
                                    </p:animMotion>
                                  </p:childTnLst>
                                </p:cTn>
                              </p:par>
                            </p:childTnLst>
                          </p:cTn>
                        </p:par>
                        <p:par>
                          <p:cTn id="44" fill="hold">
                            <p:stCondLst>
                              <p:cond delay="5000"/>
                            </p:stCondLst>
                            <p:childTnLst>
                              <p:par>
                                <p:cTn id="45" presetID="10" presetClass="exit" presetSubtype="0" fill="hold" grpId="1" nodeType="afterEffect">
                                  <p:stCondLst>
                                    <p:cond delay="0"/>
                                  </p:stCondLst>
                                  <p:childTnLst>
                                    <p:animEffect transition="out" filter="fade">
                                      <p:cBhvr>
                                        <p:cTn id="46" dur="2000"/>
                                        <p:tgtEl>
                                          <p:spTgt spid="20"/>
                                        </p:tgtEl>
                                      </p:cBhvr>
                                    </p:animEffect>
                                    <p:set>
                                      <p:cBhvr>
                                        <p:cTn id="47" dur="1" fill="hold">
                                          <p:stCondLst>
                                            <p:cond delay="19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5"/>
                                        </p:tgtEl>
                                      </p:cBhvr>
                                    </p:animEffect>
                                    <p:set>
                                      <p:cBhvr>
                                        <p:cTn id="50" dur="1" fill="hold">
                                          <p:stCondLst>
                                            <p:cond delay="19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6"/>
                                        </p:tgtEl>
                                      </p:cBhvr>
                                    </p:animEffect>
                                    <p:set>
                                      <p:cBhvr>
                                        <p:cTn id="53" dur="1" fill="hold">
                                          <p:stCondLst>
                                            <p:cond delay="19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41"/>
                                        </p:tgtEl>
                                      </p:cBhvr>
                                    </p:animEffect>
                                    <p:set>
                                      <p:cBhvr>
                                        <p:cTn id="56" dur="1" fill="hold">
                                          <p:stCondLst>
                                            <p:cond delay="1999"/>
                                          </p:stCondLst>
                                        </p:cTn>
                                        <p:tgtEl>
                                          <p:spTgt spid="4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19"/>
                                        </p:tgtEl>
                                      </p:cBhvr>
                                    </p:animEffect>
                                    <p:set>
                                      <p:cBhvr>
                                        <p:cTn id="59" dur="1" fill="hold">
                                          <p:stCondLst>
                                            <p:cond delay="1999"/>
                                          </p:stCondLst>
                                        </p:cTn>
                                        <p:tgtEl>
                                          <p:spTgt spid="1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36"/>
                                        </p:tgtEl>
                                      </p:cBhvr>
                                    </p:animEffect>
                                    <p:set>
                                      <p:cBhvr>
                                        <p:cTn id="62" dur="1" fill="hold">
                                          <p:stCondLst>
                                            <p:cond delay="1999"/>
                                          </p:stCondLst>
                                        </p:cTn>
                                        <p:tgtEl>
                                          <p:spTgt spid="3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37"/>
                                        </p:tgtEl>
                                      </p:cBhvr>
                                    </p:animEffect>
                                    <p:set>
                                      <p:cBhvr>
                                        <p:cTn id="65" dur="1" fill="hold">
                                          <p:stCondLst>
                                            <p:cond delay="1999"/>
                                          </p:stCondLst>
                                        </p:cTn>
                                        <p:tgtEl>
                                          <p:spTgt spid="37"/>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20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0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2000"/>
                                        <p:tgtEl>
                                          <p:spTgt spid="1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2000"/>
                                        <p:tgtEl>
                                          <p:spTgt spid="3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2000"/>
                                        <p:tgtEl>
                                          <p:spTgt spid="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2000"/>
                                        <p:tgtEl>
                                          <p:spTgt spid="1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2000"/>
                                        <p:tgtEl>
                                          <p:spTgt spid="28"/>
                                        </p:tgtEl>
                                      </p:cBhvr>
                                    </p:animEffect>
                                  </p:childTnLst>
                                </p:cTn>
                              </p:par>
                              <p:par>
                                <p:cTn id="93" presetID="0" presetClass="path" presetSubtype="0" accel="50000" decel="50000" fill="hold" grpId="1" nodeType="withEffect">
                                  <p:stCondLst>
                                    <p:cond delay="0"/>
                                  </p:stCondLst>
                                  <p:childTnLst>
                                    <p:animMotion origin="layout" path="M 0 0 L -0.02362 0 L -0.07882 0 L -0.11025 -0.02107 L -0.09445 -0.08403 L -0.04723 -0.14699 L 0.04722 -0.27292 L 0.12604 -0.33611 L 0.16545 -0.34653 L 0.18107 -0.30463 L 0.18107 -0.25209 L 0.18107 -0.15764 L 0.22829 -0.12593 L 0.2677 -0.12593 L 0.29131 -0.09445 L 0.2993 -0.03148 L 0.2993 0 C 0.30017 0.01597 0.29965 0.03241 0.30208 0.04815 C 0.30243 0.05092 0.30729 0.05278 0.30729 0.05278 L 0.32291 0.07338 L 0.30711 0.10486 L 0.29131 0.12592 L 0.29131 0.15741 L 0.29131 0.18889 L 0.24409 0.22037 L 0.20468 0.24143 L 0.18906 0.2625 L 0.16545 0.27268 L 0.14166 0.27268 L 0.12604 0.27268 L 0.10243 0.27268 L 0.08663 0.2625 L 0.06302 0.29375 L 0.0394 0.31481 C 0.03281 0.31898 0.02656 0.32407 0.01927 0.32407 L -0.00782 0.31481 " pathEditMode="relative" ptsTypes="AAAAAAAAAAAAAAAAffAAAAAAAAAAAAAAAfAA">
                                      <p:cBhvr>
                                        <p:cTn id="94" dur="2000" fill="hold"/>
                                        <p:tgtEl>
                                          <p:spTgt spid="28"/>
                                        </p:tgtEl>
                                        <p:attrNameLst>
                                          <p:attrName>ppt_x</p:attrName>
                                          <p:attrName>ppt_y</p:attrName>
                                        </p:attrNameLst>
                                      </p:cBhvr>
                                    </p:animMotion>
                                  </p:childTnLst>
                                </p:cTn>
                              </p:par>
                              <p:par>
                                <p:cTn id="95" presetID="10" presetClass="entr" presetSubtype="0" fill="hold" grpId="1"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2000"/>
                                        <p:tgtEl>
                                          <p:spTgt spid="34"/>
                                        </p:tgtEl>
                                      </p:cBhvr>
                                    </p:animEffect>
                                  </p:childTnLst>
                                </p:cTn>
                              </p:par>
                              <p:par>
                                <p:cTn id="98" presetID="0" presetClass="path" presetSubtype="0" accel="50000" decel="50000" fill="hold" grpId="0" nodeType="withEffect">
                                  <p:stCondLst>
                                    <p:cond delay="0"/>
                                  </p:stCondLst>
                                  <p:childTnLst>
                                    <p:animMotion origin="layout" path="M 0.00556 0.00162 C -0.01806 -0.00787 -0.0467 -0.00602 -0.07118 -0.0088 C -0.0724 -0.00926 -0.07378 -0.00972 -0.075 -0.01042 C -0.07639 -0.01134 -0.07743 -0.01319 -0.07882 -0.01389 C -0.08212 -0.01551 -0.08576 -0.01597 -0.08924 -0.01736 C -0.09323 -0.02083 -0.09705 -0.02268 -0.10104 -0.02616 C -0.10417 -0.03241 -0.10694 -0.03171 -0.11007 -0.03819 C -0.10955 -0.04676 -0.10955 -0.05555 -0.10868 -0.06412 C -0.10781 -0.07268 -0.10399 -0.08171 -0.10226 -0.09005 C -0.10104 -0.09537 -0.10052 -0.10463 -0.09844 -0.10926 C -0.09635 -0.11389 -0.0934 -0.11458 -0.09062 -0.11782 C -0.08229 -0.12755 -0.08333 -0.12708 -0.0776 -0.13842 L -0.0776 -0.13819 C -0.07413 -0.14305 -0.06944 -0.14583 -0.06597 -0.15046 C -0.06458 -0.15231 -0.06354 -0.15463 -0.06198 -0.15579 C -0.05955 -0.15764 -0.05677 -0.1581 -0.05417 -0.15926 C -0.05295 -0.15972 -0.05035 -0.16088 -0.05035 -0.16065 C -0.04792 -0.16296 -0.04497 -0.16389 -0.04253 -0.16597 C -0.04097 -0.16736 -0.0401 -0.16967 -0.03872 -0.1713 C -0.0375 -0.17268 -0.03611 -0.17361 -0.03472 -0.17477 C -0.03108 -0.18194 -0.02865 -0.18981 -0.02431 -0.1956 C -0.02205 -0.20509 -0.02118 -0.21597 -0.01788 -0.225 C -0.01302 -0.23819 -0.00365 -0.24375 0.00417 -0.25255 C 0.01059 -0.25972 0.00538 -0.25671 0.01198 -0.25949 C 0.01337 -0.26134 0.01441 -0.26319 0.01597 -0.26481 C 0.0184 -0.26736 0.02378 -0.27176 0.02378 -0.27153 C 0.02865 -0.28217 0.03837 -0.29051 0.04705 -0.29421 C 0.05382 -0.30023 0.06267 -0.30648 0.07049 -0.30972 C 0.0776 -0.31597 0.08767 -0.32245 0.09375 -0.33055 C 0.09635 -0.33403 0.09809 -0.33704 0.10156 -0.33912 C 0.11545 -0.34722 0.13212 -0.35092 0.14705 -0.35301 C 0.16927 -0.35092 0.16319 -0.35694 0.16788 -0.33912 C 0.16875 -0.33171 0.16875 -0.32384 0.17049 -0.31667 C 0.17135 -0.31319 0.17222 -0.30972 0.17309 -0.30625 C 0.17344 -0.30463 0.17431 -0.30116 0.17431 -0.30092 C 0.17483 -0.27986 0.175 -0.25833 0.17569 -0.23704 C 0.17604 -0.22801 0.17934 -0.21967 0.1809 -0.21111 C 0.18385 -0.19537 0.18559 -0.17755 0.19635 -0.16782 C 0.20139 -0.15764 0.21024 -0.15579 0.21858 -0.15231 C 0.22795 -0.14375 0.24028 -0.14398 0.25104 -0.14005 C 0.25868 -0.1331 0.26024 -0.13217 0.2691 -0.12963 C 0.27552 -0.12407 0.27743 -0.11921 0.2809 -0.11088 C 0.28247 -0.10717 0.28611 -0.10046 0.28611 -0.10023 C 0.28889 -0.08958 0.29184 -0.0787 0.29375 -0.06759 C 0.29566 -0.05671 0.29601 -0.0456 0.29774 -0.03472 C 0.29826 -0.01736 0.2974 0.0007 0.30156 0.01736 C 0.3026 0.02176 0.30365 0.02523 0.30556 0.0294 C 0.30712 0.03287 0.31076 0.03982 0.31076 0.04005 C 0.31424 0.0544 0.31597 0.06875 0.30295 0.07431 C 0.29635 0.07986 0.29514 0.08542 0.29115 0.09352 C 0.29045 0.11296 0.29201 0.125 0.28472 0.14005 C 0.28142 0.15232 0.28281 0.1706 0.27431 0.17801 C 0.2684 0.19005 0.25608 0.19213 0.24705 0.19884 C 0.23247 0.20972 0.24618 0.20278 0.23142 0.20926 C 0.23021 0.20972 0.2276 0.21088 0.2276 0.21111 C 0.22639 0.21204 0.22517 0.21343 0.22378 0.21435 C 0.22135 0.21574 0.21597 0.21783 0.21597 0.21806 C 0.21198 0.2213 0.20868 0.22292 0.20417 0.22477 C 0.18785 0.23958 0.21215 0.21806 0.19635 0.23009 C 0.19444 0.23148 0.18785 0.2382 0.18472 0.24028 C 0.17205 0.24861 0.1599 0.2537 0.14583 0.25602 C 0.13316 0.26111 0.1184 0.25486 0.10556 0.25255 C 0.10469 0.25255 0.08715 0.25139 0.0809 0.25602 C 0.07813 0.2581 0.07569 0.26065 0.07309 0.26296 C 0.0717 0.26412 0.0691 0.26644 0.0691 0.26667 C 0.06701 0.2706 0.05799 0.28681 0.05747 0.28704 C 0.05069 0.29028 0.03351 0.29514 0.02882 0.29931 C 0.02396 0.3037 0.02639 0.30208 0.02118 0.3044 C 0.00174 0.30232 0.01007 0.30347 -0.00226 0.29745 C -0.00399 0.29583 -0.00556 0.29375 -0.00747 0.29236 C -0.00868 0.29144 -0.01024 0.2919 -0.01128 0.29051 C -0.01701 0.28287 -0.01858 0.27292 -0.02049 0.26296 C -0.02118 0.25208 -0.01892 0.23264 -0.0283 0.22824 C -0.02951 0.22894 -0.03108 0.2287 -0.03212 0.23009 C -0.03316 0.23148 -0.03351 0.23519 -0.03351 0.23542 " pathEditMode="relative" rAng="0" ptsTypes="fffffffffffFffffffffffffffffffffffffffffffffffffffffffffffffffffffffffffffA">
                                      <p:cBhvr>
                                        <p:cTn id="99" dur="3000" fill="hold"/>
                                        <p:tgtEl>
                                          <p:spTgt spid="34"/>
                                        </p:tgtEl>
                                        <p:attrNameLst>
                                          <p:attrName>ppt_x</p:attrName>
                                          <p:attrName>ppt_y</p:attrName>
                                        </p:attrNameLst>
                                      </p:cBhvr>
                                      <p:rCtr x="97" y="-28"/>
                                    </p:animMotion>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2000"/>
                                        <p:tgtEl>
                                          <p:spTgt spid="30"/>
                                        </p:tgtEl>
                                      </p:cBhvr>
                                    </p:animEffect>
                                  </p:childTnLst>
                                </p:cTn>
                              </p:par>
                              <p:par>
                                <p:cTn id="103" presetID="0" presetClass="path" presetSubtype="0" accel="50000" decel="50000" fill="hold" grpId="1" nodeType="withEffect">
                                  <p:stCondLst>
                                    <p:cond delay="0"/>
                                  </p:stCondLst>
                                  <p:childTnLst>
                                    <p:animMotion origin="layout" path="M 0 0 C -0.11111 0.02128 -0.08281 0.05435 -0.11216 0.01873 L -0.10226 -0.0525 L -0.02361 -0.18871 L 0.11024 -0.30411 L 0.17326 -0.31475 L 0.18125 -0.24121 L 0.16545 -0.14685 C 0.16771 -0.13205 0.16371 -0.08834 0.18385 -0.08834 L 0.22048 -0.1154 L 0.25989 -0.10476 L 0.2835 -0.0525 L 0.29149 0.03145 L 0.30712 0.08395 L 0.29149 0.12581 L 0.2835 0.1679 L 0.25989 0.23081 L 0.22048 0.25185 L 0.18125 0.26226 L 0.14184 0.29371 L 0.08663 0.2833 L 0.0158 0.35662 L -0.02361 0.35662 L -0.03924 0.29371 L -0.03924 0.2204 " pathEditMode="relative" ptsTypes="fAAAAAAfAAAAAAAAAAAAAAAAA">
                                      <p:cBhvr>
                                        <p:cTn id="104" dur="5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P spid="15" grpId="1" animBg="1"/>
      <p:bldP spid="16" grpId="0" animBg="1"/>
      <p:bldP spid="16" grpId="1" animBg="1"/>
      <p:bldP spid="19" grpId="0" animBg="1"/>
      <p:bldP spid="19" grpId="1" animBg="1"/>
      <p:bldP spid="22" grpId="0" animBg="1"/>
      <p:bldP spid="24" grpId="0"/>
      <p:bldP spid="28" grpId="0" animBg="1"/>
      <p:bldP spid="28" grpId="1" animBg="1"/>
      <p:bldP spid="25" grpId="0" animBg="1"/>
      <p:bldP spid="25" grpId="1" animBg="1"/>
      <p:bldP spid="26" grpId="0" animBg="1"/>
      <p:bldP spid="26" grpId="1" animBg="1"/>
      <p:bldP spid="27" grpId="0" animBg="1"/>
      <p:bldP spid="27" grpId="1" animBg="1"/>
      <p:bldP spid="34" grpId="0" animBg="1"/>
      <p:bldP spid="34" grpId="1" animBg="1"/>
      <p:bldP spid="30" grpId="0" animBg="1"/>
      <p:bldP spid="30" grpId="1" animBg="1"/>
      <p:bldP spid="35" grpId="0" animBg="1"/>
      <p:bldP spid="36" grpId="0" animBg="1"/>
      <p:bldP spid="36" grpId="1" animBg="1"/>
      <p:bldP spid="37" grpId="0" animBg="1"/>
      <p:bldP spid="37" grpId="1" animBg="1"/>
      <p:bldP spid="38" grpId="0" animBg="1"/>
      <p:bldP spid="40" grpId="0" animBg="1"/>
      <p:bldP spid="41" grpId="0" animBg="1"/>
      <p:bldP spid="41" grpId="1" animBg="1"/>
      <p:bldP spid="20" grpId="0"/>
      <p:bldP spid="20" grpId="1"/>
      <p:bldP spid="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572000" cy="650280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9992" y="1"/>
            <a:ext cx="4657137" cy="6381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461" y="0"/>
            <a:ext cx="4905579" cy="6858000"/>
          </a:xfrm>
          <a:prstGeom prst="rect">
            <a:avLst/>
          </a:prstGeom>
          <a:noFill/>
          <a:ln w="9525">
            <a:noFill/>
            <a:miter lim="800000"/>
            <a:headEnd/>
            <a:tailEnd/>
          </a:ln>
        </p:spPr>
      </p:pic>
      <p:sp>
        <p:nvSpPr>
          <p:cNvPr id="5" name="Ovale 4"/>
          <p:cNvSpPr/>
          <p:nvPr/>
        </p:nvSpPr>
        <p:spPr>
          <a:xfrm>
            <a:off x="1691680" y="220486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691680" y="184482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1619672" y="148478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691680" y="198884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691680" y="170080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1691680"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403648"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su 17"/>
          <p:cNvSpPr/>
          <p:nvPr/>
        </p:nvSpPr>
        <p:spPr>
          <a:xfrm>
            <a:off x="467543" y="2636912"/>
            <a:ext cx="484632" cy="97840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79512" y="3419708"/>
            <a:ext cx="936103" cy="307777"/>
          </a:xfrm>
          <a:prstGeom prst="rect">
            <a:avLst/>
          </a:prstGeom>
          <a:solidFill>
            <a:srgbClr val="FF0000"/>
          </a:solidFill>
        </p:spPr>
        <p:txBody>
          <a:bodyPr wrap="square" rtlCol="0">
            <a:spAutoFit/>
          </a:bodyPr>
          <a:lstStyle/>
          <a:p>
            <a:r>
              <a:rPr lang="it-IT" sz="1400" dirty="0" smtClean="0">
                <a:solidFill>
                  <a:srgbClr val="FFFF00"/>
                </a:solidFill>
                <a:latin typeface="Times New Roman" pitchFamily="18" charset="0"/>
                <a:cs typeface="Times New Roman" pitchFamily="18" charset="0"/>
              </a:rPr>
              <a:t>SISTOLE</a:t>
            </a:r>
            <a:endParaRPr lang="it-IT" sz="1400" dirty="0">
              <a:solidFill>
                <a:srgbClr val="FFFF00"/>
              </a:solidFill>
              <a:latin typeface="Times New Roman" pitchFamily="18" charset="0"/>
              <a:cs typeface="Times New Roman" pitchFamily="18" charset="0"/>
            </a:endParaRPr>
          </a:p>
        </p:txBody>
      </p:sp>
      <p:sp>
        <p:nvSpPr>
          <p:cNvPr id="20" name="CasellaDiTesto 19"/>
          <p:cNvSpPr txBox="1"/>
          <p:nvPr/>
        </p:nvSpPr>
        <p:spPr>
          <a:xfrm>
            <a:off x="107504" y="836712"/>
            <a:ext cx="1152128" cy="307777"/>
          </a:xfrm>
          <a:prstGeom prst="rect">
            <a:avLst/>
          </a:prstGeom>
          <a:solidFill>
            <a:schemeClr val="bg2">
              <a:lumMod val="90000"/>
            </a:schemeClr>
          </a:solidFill>
        </p:spPr>
        <p:txBody>
          <a:bodyPr wrap="square" rtlCol="0">
            <a:spAutoFit/>
          </a:bodyPr>
          <a:lstStyle/>
          <a:p>
            <a:r>
              <a:rPr lang="it-IT" sz="1400" b="1" dirty="0" smtClean="0">
                <a:solidFill>
                  <a:srgbClr val="0033CC"/>
                </a:solidFill>
                <a:latin typeface="Times New Roman" pitchFamily="18" charset="0"/>
                <a:cs typeface="Times New Roman" pitchFamily="18" charset="0"/>
              </a:rPr>
              <a:t>DIASTOLE</a:t>
            </a:r>
            <a:endParaRPr lang="it-IT" sz="1400" b="1" dirty="0">
              <a:solidFill>
                <a:srgbClr val="0033CC"/>
              </a:solidFill>
              <a:latin typeface="Times New Roman" pitchFamily="18" charset="0"/>
              <a:cs typeface="Times New Roman" pitchFamily="18" charset="0"/>
            </a:endParaRPr>
          </a:p>
        </p:txBody>
      </p:sp>
      <p:sp>
        <p:nvSpPr>
          <p:cNvPr id="21" name="Freccia in giù 20"/>
          <p:cNvSpPr/>
          <p:nvPr/>
        </p:nvSpPr>
        <p:spPr>
          <a:xfrm>
            <a:off x="467544" y="1124744"/>
            <a:ext cx="484632" cy="83439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644008" y="0"/>
            <a:ext cx="449999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b="1" dirty="0" smtClean="0">
                <a:solidFill>
                  <a:srgbClr val="FFFF00"/>
                </a:solidFill>
                <a:latin typeface="Times New Roman" pitchFamily="18" charset="0"/>
                <a:cs typeface="Times New Roman" pitchFamily="18" charset="0"/>
              </a:rPr>
              <a:t>APERTO</a:t>
            </a:r>
          </a:p>
          <a:p>
            <a:pPr algn="ctr"/>
            <a:r>
              <a:rPr lang="it-IT" sz="7200" b="1" dirty="0" smtClean="0">
                <a:solidFill>
                  <a:srgbClr val="FFFF00"/>
                </a:solidFill>
                <a:latin typeface="Times New Roman" pitchFamily="18" charset="0"/>
                <a:cs typeface="Times New Roman" pitchFamily="18" charset="0"/>
              </a:rPr>
              <a:t>IN</a:t>
            </a:r>
          </a:p>
          <a:p>
            <a:pPr algn="ctr"/>
            <a:r>
              <a:rPr lang="it-IT" sz="7200" b="1" dirty="0" smtClean="0">
                <a:solidFill>
                  <a:srgbClr val="FFFF00"/>
                </a:solidFill>
                <a:latin typeface="Times New Roman" pitchFamily="18" charset="0"/>
                <a:cs typeface="Times New Roman" pitchFamily="18" charset="0"/>
              </a:rPr>
              <a:t>SISTOLE</a:t>
            </a:r>
            <a:endParaRPr lang="it-IT" sz="7200" b="1" dirty="0">
              <a:solidFill>
                <a:srgbClr val="FFFF00"/>
              </a:solidFill>
              <a:latin typeface="Times New Roman" pitchFamily="18" charset="0"/>
              <a:cs typeface="Times New Roman" pitchFamily="18" charset="0"/>
            </a:endParaRPr>
          </a:p>
        </p:txBody>
      </p:sp>
      <p:sp>
        <p:nvSpPr>
          <p:cNvPr id="16" name="Rettangolo 15"/>
          <p:cNvSpPr/>
          <p:nvPr/>
        </p:nvSpPr>
        <p:spPr>
          <a:xfrm>
            <a:off x="4644008" y="0"/>
            <a:ext cx="449999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b="1" dirty="0" smtClean="0">
                <a:solidFill>
                  <a:srgbClr val="FFFF00"/>
                </a:solidFill>
                <a:latin typeface="Times New Roman" pitchFamily="18" charset="0"/>
                <a:cs typeface="Times New Roman" pitchFamily="18" charset="0"/>
              </a:rPr>
              <a:t>CHIUSO</a:t>
            </a:r>
          </a:p>
          <a:p>
            <a:pPr algn="ctr"/>
            <a:r>
              <a:rPr lang="it-IT" sz="6600" b="1" dirty="0" smtClean="0">
                <a:solidFill>
                  <a:srgbClr val="FFFF00"/>
                </a:solidFill>
                <a:latin typeface="Times New Roman" pitchFamily="18" charset="0"/>
                <a:cs typeface="Times New Roman" pitchFamily="18" charset="0"/>
              </a:rPr>
              <a:t>IN</a:t>
            </a:r>
          </a:p>
          <a:p>
            <a:pPr algn="ctr"/>
            <a:r>
              <a:rPr lang="it-IT" sz="6600" b="1" dirty="0" smtClean="0">
                <a:solidFill>
                  <a:srgbClr val="FFFF00"/>
                </a:solidFill>
                <a:latin typeface="Times New Roman" pitchFamily="18" charset="0"/>
                <a:cs typeface="Times New Roman" pitchFamily="18" charset="0"/>
              </a:rPr>
              <a:t>DIASTOLE</a:t>
            </a:r>
            <a:endParaRPr lang="it-IT" sz="6600" b="1" dirty="0">
              <a:solidFill>
                <a:srgbClr val="FFFF00"/>
              </a:solidFill>
              <a:latin typeface="Times New Roman" pitchFamily="18" charset="0"/>
              <a:cs typeface="Times New Roman" pitchFamily="18" charset="0"/>
            </a:endParaRPr>
          </a:p>
        </p:txBody>
      </p:sp>
      <p:sp>
        <p:nvSpPr>
          <p:cNvPr id="17" name="Nuvola 16"/>
          <p:cNvSpPr/>
          <p:nvPr/>
        </p:nvSpPr>
        <p:spPr>
          <a:xfrm rot="15720076">
            <a:off x="1536210" y="853515"/>
            <a:ext cx="207154" cy="36655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1388010" y="908720"/>
            <a:ext cx="519694" cy="246221"/>
          </a:xfrm>
          <a:prstGeom prst="rect">
            <a:avLst/>
          </a:prstGeom>
          <a:noFill/>
        </p:spPr>
        <p:txBody>
          <a:bodyPr wrap="none" rtlCol="0">
            <a:spAutoFit/>
          </a:bodyPr>
          <a:lstStyle/>
          <a:p>
            <a:r>
              <a:rPr lang="it-IT" sz="1000" b="1" dirty="0" smtClean="0">
                <a:solidFill>
                  <a:srgbClr val="FFFF00"/>
                </a:solidFill>
              </a:rPr>
              <a:t>STOP</a:t>
            </a:r>
            <a:endParaRPr lang="it-IT" sz="1000" b="1" dirty="0">
              <a:solidFill>
                <a:srgbClr val="FFFF00"/>
              </a:solidFill>
            </a:endParaRPr>
          </a:p>
        </p:txBody>
      </p:sp>
      <p:sp>
        <p:nvSpPr>
          <p:cNvPr id="25" name="Rettangolo 24"/>
          <p:cNvSpPr/>
          <p:nvPr/>
        </p:nvSpPr>
        <p:spPr>
          <a:xfrm>
            <a:off x="4644008" y="0"/>
            <a:ext cx="449999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5028279" y="1484784"/>
            <a:ext cx="3792193" cy="3416320"/>
          </a:xfrm>
          <a:prstGeom prst="rect">
            <a:avLst/>
          </a:prstGeom>
          <a:noFill/>
        </p:spPr>
        <p:txBody>
          <a:bodyPr wrap="none" rtlCol="0">
            <a:spAutoFit/>
          </a:bodyPr>
          <a:lstStyle/>
          <a:p>
            <a:pPr algn="ctr"/>
            <a:r>
              <a:rPr lang="it-IT" sz="6600" b="1" dirty="0" smtClean="0">
                <a:solidFill>
                  <a:srgbClr val="FFFF00"/>
                </a:solidFill>
                <a:latin typeface="Times New Roman" pitchFamily="18" charset="0"/>
                <a:cs typeface="Times New Roman" pitchFamily="18" charset="0"/>
              </a:rPr>
              <a:t>APERTO</a:t>
            </a:r>
          </a:p>
          <a:p>
            <a:pPr algn="ctr"/>
            <a:r>
              <a:rPr lang="it-IT" sz="6600" b="1" dirty="0" smtClean="0">
                <a:solidFill>
                  <a:srgbClr val="FFFF00"/>
                </a:solidFill>
                <a:latin typeface="Times New Roman" pitchFamily="18" charset="0"/>
                <a:cs typeface="Times New Roman" pitchFamily="18" charset="0"/>
              </a:rPr>
              <a:t>IN</a:t>
            </a:r>
          </a:p>
          <a:p>
            <a:pPr algn="ctr"/>
            <a:r>
              <a:rPr lang="it-IT" sz="6600" b="1" dirty="0" smtClean="0">
                <a:solidFill>
                  <a:srgbClr val="FFFF00"/>
                </a:solidFill>
                <a:latin typeface="Times New Roman" pitchFamily="18" charset="0"/>
                <a:cs typeface="Times New Roman" pitchFamily="18" charset="0"/>
              </a:rPr>
              <a:t>SISTOLE</a:t>
            </a:r>
          </a:p>
          <a:p>
            <a:endParaRPr lang="it-IT" dirty="0"/>
          </a:p>
        </p:txBody>
      </p:sp>
      <p:sp>
        <p:nvSpPr>
          <p:cNvPr id="23" name="Stella a 24 punte 22"/>
          <p:cNvSpPr/>
          <p:nvPr/>
        </p:nvSpPr>
        <p:spPr>
          <a:xfrm>
            <a:off x="1187624" y="1412776"/>
            <a:ext cx="504056" cy="504056"/>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Stella a 24 punte 25"/>
          <p:cNvSpPr/>
          <p:nvPr/>
        </p:nvSpPr>
        <p:spPr>
          <a:xfrm>
            <a:off x="3347864" y="1412776"/>
            <a:ext cx="432048" cy="360040"/>
          </a:xfrm>
          <a:prstGeom prst="star2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64" presetClass="path" presetSubtype="0" accel="50000" decel="50000" fill="hold" grpId="0" nodeType="withEffect">
                                  <p:stCondLst>
                                    <p:cond delay="0"/>
                                  </p:stCondLst>
                                  <p:childTnLst>
                                    <p:animMotion origin="layout" path="M 0 0  L 0 -0.33333  E" pathEditMode="relative" ptsTypes="">
                                      <p:cBhvr>
                                        <p:cTn id="9" dur="2000" fill="hold"/>
                                        <p:tgtEl>
                                          <p:spTgt spid="19"/>
                                        </p:tgtEl>
                                        <p:attrNameLst>
                                          <p:attrName>ppt_x</p:attrName>
                                          <p:attrName>ppt_y</p:attrName>
                                        </p:attrNameLst>
                                      </p:cBhvr>
                                    </p:animMotion>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64" presetClass="path" presetSubtype="0" accel="50000" decel="50000" fill="hold" grpId="1" nodeType="withEffect">
                                  <p:stCondLst>
                                    <p:cond delay="0"/>
                                  </p:stCondLst>
                                  <p:childTnLst>
                                    <p:animMotion origin="layout" path="M 0 0  L 0 -0.33333  E" pathEditMode="relative" ptsTypes="">
                                      <p:cBhvr>
                                        <p:cTn id="14" dur="2000" fill="hold"/>
                                        <p:tgtEl>
                                          <p:spTgt spid="18"/>
                                        </p:tgtEl>
                                        <p:attrNameLst>
                                          <p:attrName>ppt_x</p:attrName>
                                          <p:attrName>ppt_y</p:attrName>
                                        </p:attrNameLst>
                                      </p:cBhvr>
                                    </p:animMotion>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par>
                                <p:cTn id="24" presetID="0" presetClass="path" presetSubtype="0" accel="50000" decel="50000" fill="hold" grpId="1" nodeType="withEffect">
                                  <p:stCondLst>
                                    <p:cond delay="0"/>
                                  </p:stCondLst>
                                  <p:childTnLst>
                                    <p:animMotion origin="layout" path="M -4.72222E-6 -3.7037E-6 L -0.0019 -0.02639 L -0.00381 -0.06041 L -0.00486 -0.09444 L -0.0085 -0.10694 L -0.01805 -0.10324 L -0.03125 -0.09814 L -0.04166 -0.09444 L -0.05295 -0.11458 L -0.05486 -0.12963 L -0.04253 -0.14213 L -0.02361 -0.15092 L 0.01129 -0.15972 L 0.05278 -0.16481 L 0.09428 -0.16736 L 0.13108 -0.17106 L 0.16407 -0.1699 L 0.18855 -0.15717 L 0.19896 -0.14213 L 0.19896 -0.13333 L 0.19046 -0.11713 L 0.18386 -0.10439 L 0.17448 -0.10439 L 0.16407 -0.11319 L 0.1632 -0.12592 L 0.1632 -0.13703 L 0.1632 -0.15347 L 0.1632 -0.16226 L 0.1632 -0.18495 L 0.16025 -0.19629 " pathEditMode="relative" rAng="0" ptsTypes="AAAAAAAAAAAAAAAAAAAAAAAAAAAAAA">
                                      <p:cBhvr>
                                        <p:cTn id="25" dur="1000" fill="hold"/>
                                        <p:tgtEl>
                                          <p:spTgt spid="5"/>
                                        </p:tgtEl>
                                        <p:attrNameLst>
                                          <p:attrName>ppt_x</p:attrName>
                                          <p:attrName>ppt_y</p:attrName>
                                        </p:attrNameLst>
                                      </p:cBhvr>
                                      <p:rCtr x="72" y="-98"/>
                                    </p:animMotion>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0" presetClass="path" presetSubtype="0" accel="50000" decel="50000" fill="hold" grpId="1" nodeType="withEffect">
                                  <p:stCondLst>
                                    <p:cond delay="0"/>
                                  </p:stCondLst>
                                  <p:childTnLst>
                                    <p:animMotion origin="layout" path="M 0 0 C 0 -0.0051 0 -0.01019 0 -0.01528 L -0.00086 -0.02778 L -0.00277 -0.04422 L -0.00746 -0.05417 L -0.01788 -0.05417 L -0.02639 -0.04653 L -0.03211 -0.03774 L -0.04236 -0.04653 L -0.04809 -0.06551 L -0.04809 -0.07431 C -0.04323 -0.09005 -0.04739 -0.08936 -0.04149 -0.08936 L -0.02066 -0.09954 L 0.01042 -0.10579 L 0.03959 -0.1095 L 0.07552 -0.11204 L 0.1066 -0.11575 L 0.15295 -0.11829 L 0.17743 -0.11204 L 0.19341 -0.097 L 0.20105 -0.08195 L 0.19618 -0.06667 L 0.18959 -0.05417 L 0.18021 -0.05301 C 0.17466 -0.05741 0.17726 -0.05672 0.17275 -0.05672 L 0.16615 -0.06181 L 0.16893 -0.07547 L 0.1698 -0.10695 L 0.16789 -0.122 L 0.16233 -0.14098 L 0.15764 -0.14977 " pathEditMode="relative" ptsTypes="fAAAAAAAAAfAAAAAAAAAAAAfAAAAAAA">
                                      <p:cBhvr>
                                        <p:cTn id="30" dur="2000" fill="hold"/>
                                        <p:tgtEl>
                                          <p:spTgt spid="6"/>
                                        </p:tgtEl>
                                        <p:attrNameLst>
                                          <p:attrName>ppt_x</p:attrName>
                                          <p:attrName>ppt_y</p:attrName>
                                        </p:attrNameLst>
                                      </p:cBhvr>
                                    </p:animMotion>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par>
                                <p:cTn id="34" presetID="0" presetClass="path" presetSubtype="0" accel="50000" decel="50000" fill="hold" grpId="1" nodeType="withEffect">
                                  <p:stCondLst>
                                    <p:cond delay="0"/>
                                  </p:stCondLst>
                                  <p:childTnLst>
                                    <p:animMotion origin="layout" path="M 0 0 L -0.01979 0.01134 L -0.03681 0.0037 L -0.04254 -0.01505 L -0.03594 -0.03148 L 0.0085 -0.05023 L 0.0368 -0.05417 L 0.08854 -0.05787 L 0.12725 -0.06158 L 0.16406 -0.06412 L 0.18958 -0.05533 L 0.20364 -0.03264 L 0.20555 -0.01759 L 0.1934 -0.00625 C 0.18298 -0.0007 0.18732 -0.00116 0.18107 -0.00116 L 0.17448 -0.00509 L 0.17535 -0.02894 L 0.17535 -0.06042 L 0.16857 -0.0956 L 0.16406 -0.09931 " pathEditMode="relative" ptsTypes="AAAAAAAAAAAAAfAAAAAA">
                                      <p:cBhvr>
                                        <p:cTn id="35" dur="3000" fill="hold"/>
                                        <p:tgtEl>
                                          <p:spTgt spid="7"/>
                                        </p:tgtEl>
                                        <p:attrNameLst>
                                          <p:attrName>ppt_x</p:attrName>
                                          <p:attrName>ppt_y</p:attrName>
                                        </p:attrNameLst>
                                      </p:cBhvr>
                                    </p:animMotion>
                                  </p:childTnLst>
                                </p:cTn>
                              </p:par>
                            </p:childTnLst>
                          </p:cTn>
                        </p:par>
                        <p:par>
                          <p:cTn id="36" fill="hold">
                            <p:stCondLst>
                              <p:cond delay="3000"/>
                            </p:stCondLst>
                            <p:childTnLst>
                              <p:par>
                                <p:cTn id="37" presetID="10" presetClass="exit" presetSubtype="0" fill="hold" grpId="2" nodeType="afterEffect">
                                  <p:stCondLst>
                                    <p:cond delay="0"/>
                                  </p:stCondLst>
                                  <p:childTnLst>
                                    <p:animEffect transition="out" filter="fade">
                                      <p:cBhvr>
                                        <p:cTn id="38" dur="2000"/>
                                        <p:tgtEl>
                                          <p:spTgt spid="18"/>
                                        </p:tgtEl>
                                      </p:cBhvr>
                                    </p:animEffect>
                                    <p:set>
                                      <p:cBhvr>
                                        <p:cTn id="39" dur="1" fill="hold">
                                          <p:stCondLst>
                                            <p:cond delay="1999"/>
                                          </p:stCondLst>
                                        </p:cTn>
                                        <p:tgtEl>
                                          <p:spTgt spid="18"/>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2000"/>
                                        <p:tgtEl>
                                          <p:spTgt spid="19"/>
                                        </p:tgtEl>
                                      </p:cBhvr>
                                    </p:animEffect>
                                    <p:set>
                                      <p:cBhvr>
                                        <p:cTn id="42" dur="1" fill="hold">
                                          <p:stCondLst>
                                            <p:cond delay="1999"/>
                                          </p:stCondLst>
                                        </p:cTn>
                                        <p:tgtEl>
                                          <p:spTgt spid="1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par>
                                <p:cTn id="49" presetID="42" presetClass="path" presetSubtype="0" accel="50000" decel="50000" fill="hold" grpId="1" nodeType="withEffect">
                                  <p:stCondLst>
                                    <p:cond delay="0"/>
                                  </p:stCondLst>
                                  <p:childTnLst>
                                    <p:animMotion origin="layout" path="M 0 0  L 0 0.33333  E" pathEditMode="relative" ptsTypes="">
                                      <p:cBhvr>
                                        <p:cTn id="50" dur="2000" fill="hold"/>
                                        <p:tgtEl>
                                          <p:spTgt spid="20"/>
                                        </p:tgtEl>
                                        <p:attrNameLst>
                                          <p:attrName>ppt_x</p:attrName>
                                          <p:attrName>ppt_y</p:attrName>
                                        </p:attrNameLst>
                                      </p:cBhvr>
                                    </p:animMotion>
                                  </p:childTnLst>
                                </p:cTn>
                              </p:par>
                              <p:par>
                                <p:cTn id="51" presetID="42" presetClass="path" presetSubtype="0" accel="50000" decel="50000" fill="hold" grpId="1" nodeType="withEffect">
                                  <p:stCondLst>
                                    <p:cond delay="0"/>
                                  </p:stCondLst>
                                  <p:childTnLst>
                                    <p:animMotion origin="layout" path="M 0 0  L 0 0.33333  E" pathEditMode="relative" ptsTypes="">
                                      <p:cBhvr>
                                        <p:cTn id="52" dur="2000" fill="hold"/>
                                        <p:tgtEl>
                                          <p:spTgt spid="21"/>
                                        </p:tgtEl>
                                        <p:attrNameLst>
                                          <p:attrName>ppt_x</p:attrName>
                                          <p:attrName>ppt_y</p:attrName>
                                        </p:attrNameLst>
                                      </p:cBhvr>
                                    </p:animMotion>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par>
                                <p:cTn id="56" presetID="0" presetClass="path" presetSubtype="0" accel="50000" decel="50000" fill="hold" grpId="1" nodeType="withEffect">
                                  <p:stCondLst>
                                    <p:cond delay="0"/>
                                  </p:stCondLst>
                                  <p:childTnLst>
                                    <p:animMotion origin="layout" path="M 0 0 L -0.0019 -0.04028 L -0.00486 -0.06551 L -0.01336 -0.06921 L -0.0302 -0.06296 L -0.04531 -0.06551 L -0.0519 -0.0868 C -0.0493 -0.08981 -0.03611 -0.11065 -0.02656 -0.11065 L 0.02535 -0.12454 L 0.08299 -0.13217 L 0.14514 -0.13588 L 0.17639 -0.13333 L 0.19514 -0.10555 L 0.19428 -0.08426 C 0.1882 -0.07477 0.18855 -0.0794 0.18855 -0.07291 L 0.19323 -0.05532 L 0.1981 -0.03518 L 0.19428 0.0088 L 0.18959 0.07292 C 0.18646 0.10347 0.18282 0.13403 0.18004 0.16482 C 0.17969 0.16898 0.18004 0.17732 0.18004 0.17732 L 0.16875 0.27801 L 0.16875 0.34977 L 0.16494 0.36736 L 0.15747 0.35972 L 0.14514 0.35347 L 0.1415 0.34584 " pathEditMode="relative" ptsTypes="AAAAAAfAAAAAAfAAAAffAAAAAAA">
                                      <p:cBhvr>
                                        <p:cTn id="57" dur="2000" fill="hold"/>
                                        <p:tgtEl>
                                          <p:spTgt spid="8"/>
                                        </p:tgtEl>
                                        <p:attrNameLst>
                                          <p:attrName>ppt_x</p:attrName>
                                          <p:attrName>ppt_y</p:attrName>
                                        </p:attrNameLst>
                                      </p:cBhvr>
                                    </p:animMotion>
                                  </p:childTnLst>
                                </p:cTn>
                              </p:par>
                              <p:par>
                                <p:cTn id="58" presetID="10"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childTnLst>
                                </p:cTn>
                              </p:par>
                              <p:par>
                                <p:cTn id="61" presetID="0" presetClass="path" presetSubtype="0" accel="50000" decel="50000" fill="hold" grpId="1" nodeType="withEffect">
                                  <p:stCondLst>
                                    <p:cond delay="0"/>
                                  </p:stCondLst>
                                  <p:childTnLst>
                                    <p:animMotion origin="layout" path="M 0 0 L -0.00382 -0.01528 L -0.01128 -0.03033 L -0.02257 -0.02639 L -0.03576 -0.01898 L -0.04062 -0.03403 L -0.04809 -0.05162 L -0.03958 -0.06922 L -0.00937 -0.08195 L 0.04618 -0.08936 L 0.08108 -0.09074 L 0.12552 -0.09954 L 0.17084 -0.09699 L 0.1915 -0.07801 L 0.19914 -0.05047 L 0.19254 -0.03403 L 0.18872 -0.02778 L 0.19254 -0.00764 L 0.19809 0.00625 L 0.19809 0.04398 L 0.18594 0.15092 L 0.17639 0.23379 L 0.16893 0.3118 L 0.16702 0.37986 L 0.16233 0.4037 L 0.15191 0.4 L 0.14427 0.38981 " pathEditMode="relative" ptsTypes="AAAAAAAAAAAAAAAAAAAAAAAAAAA">
                                      <p:cBhvr>
                                        <p:cTn id="62" dur="3000" fill="hold"/>
                                        <p:tgtEl>
                                          <p:spTgt spid="9"/>
                                        </p:tgtEl>
                                        <p:attrNameLst>
                                          <p:attrName>ppt_x</p:attrName>
                                          <p:attrName>ppt_y</p:attrName>
                                        </p:attrNameLst>
                                      </p:cBhvr>
                                    </p:animMotion>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childTnLst>
                                </p:cTn>
                              </p:par>
                              <p:par>
                                <p:cTn id="66" presetID="0" presetClass="path" presetSubtype="0" accel="50000" decel="50000" fill="hold" grpId="1" nodeType="withEffect">
                                  <p:stCondLst>
                                    <p:cond delay="0"/>
                                  </p:stCondLst>
                                  <p:childTnLst>
                                    <p:animMotion origin="layout" path="M 0 0 L -0.01041 -0.01273 L -0.01979 -0.01273 L -0.03107 0 L -0.0434 -0.00509 L -0.05468 -0.02268 C -0.05538 -0.02615 -0.05625 -0.02939 -0.05659 -0.03287 C -0.05677 -0.03588 -0.05468 -0.03865 -0.05468 -0.04166 L -0.0368 -0.05416 L -0.00191 -0.06666 L 0.05191 -0.07314 L 0.08872 -0.07939 L 0.14427 -0.08055 L 0.1717 -0.07546 L 0.18959 -0.06041 L 0.19618 -0.03541 L 0.18681 -0.01759 L 0.18768 -0.00509 L 0.18959 0.0213 L 0.19618 0.05139 L 0.17917 0.18612 L 0.17552 0.24005 L 0.1717 0.28287 L 0.16702 0.32199 L 0.1632 0.35718 L 0.16511 0.38866 L 0.1632 0.40996 L 0.1566 0.4176 L 0.15 0.4176 L 0.14236 0.41112 L 0.13872 0.40116 " pathEditMode="relative" ptsTypes="AAAAAffAAAAAAAAAAAAAAAAAAAAAAAA">
                                      <p:cBhvr>
                                        <p:cTn id="67" dur="5000" fill="hold"/>
                                        <p:tgtEl>
                                          <p:spTgt spid="10"/>
                                        </p:tgtEl>
                                        <p:attrNameLst>
                                          <p:attrName>ppt_x</p:attrName>
                                          <p:attrName>ppt_y</p:attrName>
                                        </p:attrNameLst>
                                      </p:cBhvr>
                                    </p:animMotion>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childTnLst>
                                </p:cTn>
                              </p:par>
                              <p:par>
                                <p:cTn id="71" presetID="0" presetClass="path" presetSubtype="0" accel="50000" decel="50000" fill="hold" grpId="1" nodeType="withEffect">
                                  <p:stCondLst>
                                    <p:cond delay="0"/>
                                  </p:stCondLst>
                                  <p:childTnLst>
                                    <p:animMotion origin="layout" path="M 0 0 C -0.00139 -0.00116 -0.00747 -0.00833 -0.00747 -0.00995 L -0.01025 -0.02639 L -0.01216 -0.04653 L 0.00572 -0.05787 L 0.06423 -0.06667 L 0.12743 -0.07153 L 0.1934 -0.08033 L 0.21805 -0.06898 L 0.2302 -0.03634 L 0.22361 -0.01875 L 0.23316 0.02893 L 0.22361 0.13842 L 0.21041 0.24792 L 0.20486 0.33333 L 0.20104 0.36481 L 0.20191 0.4 L 0.19722 0.41898 C 0.1934 0.41805 0.18958 0.41782 0.18593 0.41643 C 0.18489 0.41597 0.1842 0.41458 0.18316 0.41389 C 0.17986 0.4118 0.1802 0.41435 0.1802 0.41134 L 0.17656 0.39884 " pathEditMode="relative" ptsTypes="fAAAAAAAAAAAAAAAAfffAA">
                                      <p:cBhvr>
                                        <p:cTn id="72" dur="2000" fill="hold"/>
                                        <p:tgtEl>
                                          <p:spTgt spid="11"/>
                                        </p:tgtEl>
                                        <p:attrNameLst>
                                          <p:attrName>ppt_x</p:attrName>
                                          <p:attrName>ppt_y</p:attrName>
                                        </p:attrNameLst>
                                      </p:cBhvr>
                                    </p:animMotion>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000"/>
                                        <p:tgtEl>
                                          <p:spTgt spid="15"/>
                                        </p:tgtEl>
                                      </p:cBhvr>
                                    </p:animEffect>
                                  </p:childTnLst>
                                </p:cTn>
                              </p:par>
                              <p:par>
                                <p:cTn id="76" presetID="10" presetClass="exit" presetSubtype="0" fill="hold" grpId="1" nodeType="withEffect">
                                  <p:stCondLst>
                                    <p:cond delay="0"/>
                                  </p:stCondLst>
                                  <p:childTnLst>
                                    <p:animEffect transition="out" filter="fade">
                                      <p:cBhvr>
                                        <p:cTn id="77" dur="2000"/>
                                        <p:tgtEl>
                                          <p:spTgt spid="15"/>
                                        </p:tgtEl>
                                      </p:cBhvr>
                                    </p:animEffect>
                                    <p:set>
                                      <p:cBhvr>
                                        <p:cTn id="78" dur="1" fill="hold">
                                          <p:stCondLst>
                                            <p:cond delay="1999"/>
                                          </p:stCondLst>
                                        </p:cTn>
                                        <p:tgtEl>
                                          <p:spTgt spid="15"/>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2000"/>
                                        <p:tgtEl>
                                          <p:spTgt spid="16"/>
                                        </p:tgtEl>
                                      </p:cBhvr>
                                    </p:animEffect>
                                  </p:childTnLst>
                                </p:cTn>
                              </p:par>
                              <p:par>
                                <p:cTn id="82" presetID="10" presetClass="exit" presetSubtype="0" fill="hold" grpId="1" nodeType="withEffect">
                                  <p:stCondLst>
                                    <p:cond delay="0"/>
                                  </p:stCondLst>
                                  <p:childTnLst>
                                    <p:animEffect transition="out" filter="fade">
                                      <p:cBhvr>
                                        <p:cTn id="83" dur="2000"/>
                                        <p:tgtEl>
                                          <p:spTgt spid="24"/>
                                        </p:tgtEl>
                                      </p:cBhvr>
                                    </p:animEffect>
                                    <p:set>
                                      <p:cBhvr>
                                        <p:cTn id="84" dur="1" fill="hold">
                                          <p:stCondLst>
                                            <p:cond delay="1999"/>
                                          </p:stCondLst>
                                        </p:cTn>
                                        <p:tgtEl>
                                          <p:spTgt spid="2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25"/>
                                        </p:tgtEl>
                                      </p:cBhvr>
                                    </p:animEffect>
                                    <p:set>
                                      <p:cBhvr>
                                        <p:cTn id="8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15" grpId="0" animBg="1"/>
      <p:bldP spid="15" grpId="1" animBg="1"/>
      <p:bldP spid="16" grpId="0" animBg="1"/>
      <p:bldP spid="25" grpId="0" animBg="1"/>
      <p:bldP spid="25" grpId="1" animBg="1"/>
      <p:bldP spid="24" grpId="0"/>
      <p:bldP spid="2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461" y="0"/>
            <a:ext cx="4905579" cy="6858000"/>
          </a:xfrm>
          <a:prstGeom prst="rect">
            <a:avLst/>
          </a:prstGeom>
          <a:noFill/>
          <a:ln w="9525">
            <a:noFill/>
            <a:miter lim="800000"/>
            <a:headEnd/>
            <a:tailEnd/>
          </a:ln>
        </p:spPr>
      </p:pic>
      <p:sp>
        <p:nvSpPr>
          <p:cNvPr id="5" name="Ovale 4"/>
          <p:cNvSpPr/>
          <p:nvPr/>
        </p:nvSpPr>
        <p:spPr>
          <a:xfrm>
            <a:off x="1691680" y="220486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691680" y="184482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1619672" y="148478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691680" y="198884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691680" y="170080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1691680"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403648"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su 17"/>
          <p:cNvSpPr/>
          <p:nvPr/>
        </p:nvSpPr>
        <p:spPr>
          <a:xfrm>
            <a:off x="467543" y="2636912"/>
            <a:ext cx="484632" cy="97840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79512" y="3419708"/>
            <a:ext cx="936103" cy="307777"/>
          </a:xfrm>
          <a:prstGeom prst="rect">
            <a:avLst/>
          </a:prstGeom>
          <a:solidFill>
            <a:srgbClr val="FF0000"/>
          </a:solidFill>
        </p:spPr>
        <p:txBody>
          <a:bodyPr wrap="square" rtlCol="0">
            <a:spAutoFit/>
          </a:bodyPr>
          <a:lstStyle/>
          <a:p>
            <a:r>
              <a:rPr lang="it-IT" sz="1400" dirty="0" smtClean="0">
                <a:solidFill>
                  <a:srgbClr val="FFFF00"/>
                </a:solidFill>
                <a:latin typeface="Times New Roman" pitchFamily="18" charset="0"/>
                <a:cs typeface="Times New Roman" pitchFamily="18" charset="0"/>
              </a:rPr>
              <a:t>SISTOLE</a:t>
            </a:r>
            <a:endParaRPr lang="it-IT" sz="1400" dirty="0">
              <a:solidFill>
                <a:srgbClr val="FFFF00"/>
              </a:solidFill>
              <a:latin typeface="Times New Roman" pitchFamily="18" charset="0"/>
              <a:cs typeface="Times New Roman" pitchFamily="18" charset="0"/>
            </a:endParaRPr>
          </a:p>
        </p:txBody>
      </p:sp>
      <p:sp>
        <p:nvSpPr>
          <p:cNvPr id="20" name="CasellaDiTesto 19"/>
          <p:cNvSpPr txBox="1"/>
          <p:nvPr/>
        </p:nvSpPr>
        <p:spPr>
          <a:xfrm>
            <a:off x="107504" y="836712"/>
            <a:ext cx="1152128" cy="307777"/>
          </a:xfrm>
          <a:prstGeom prst="rect">
            <a:avLst/>
          </a:prstGeom>
          <a:solidFill>
            <a:schemeClr val="bg2">
              <a:lumMod val="90000"/>
            </a:schemeClr>
          </a:solidFill>
        </p:spPr>
        <p:txBody>
          <a:bodyPr wrap="square" rtlCol="0">
            <a:spAutoFit/>
          </a:bodyPr>
          <a:lstStyle/>
          <a:p>
            <a:r>
              <a:rPr lang="it-IT" sz="1400" b="1" dirty="0" smtClean="0">
                <a:solidFill>
                  <a:srgbClr val="0033CC"/>
                </a:solidFill>
                <a:latin typeface="Times New Roman" pitchFamily="18" charset="0"/>
                <a:cs typeface="Times New Roman" pitchFamily="18" charset="0"/>
              </a:rPr>
              <a:t>DIASTOLE</a:t>
            </a:r>
            <a:endParaRPr lang="it-IT" sz="1400" b="1" dirty="0">
              <a:solidFill>
                <a:srgbClr val="0033CC"/>
              </a:solidFill>
              <a:latin typeface="Times New Roman" pitchFamily="18" charset="0"/>
              <a:cs typeface="Times New Roman" pitchFamily="18" charset="0"/>
            </a:endParaRPr>
          </a:p>
        </p:txBody>
      </p:sp>
      <p:sp>
        <p:nvSpPr>
          <p:cNvPr id="21" name="Freccia in giù 20"/>
          <p:cNvSpPr/>
          <p:nvPr/>
        </p:nvSpPr>
        <p:spPr>
          <a:xfrm>
            <a:off x="467544" y="1124744"/>
            <a:ext cx="484632" cy="83439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644008" y="0"/>
            <a:ext cx="449999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b="1" dirty="0" smtClean="0">
                <a:solidFill>
                  <a:srgbClr val="FFFF00"/>
                </a:solidFill>
                <a:latin typeface="Times New Roman" pitchFamily="18" charset="0"/>
                <a:cs typeface="Times New Roman" pitchFamily="18" charset="0"/>
              </a:rPr>
              <a:t>APERTO</a:t>
            </a:r>
          </a:p>
          <a:p>
            <a:pPr algn="ctr"/>
            <a:r>
              <a:rPr lang="it-IT" sz="7200" b="1" dirty="0" smtClean="0">
                <a:solidFill>
                  <a:srgbClr val="FFFF00"/>
                </a:solidFill>
                <a:latin typeface="Times New Roman" pitchFamily="18" charset="0"/>
                <a:cs typeface="Times New Roman" pitchFamily="18" charset="0"/>
              </a:rPr>
              <a:t>IN</a:t>
            </a:r>
          </a:p>
          <a:p>
            <a:pPr algn="ctr"/>
            <a:r>
              <a:rPr lang="it-IT" sz="7200" b="1" dirty="0" smtClean="0">
                <a:solidFill>
                  <a:srgbClr val="FFFF00"/>
                </a:solidFill>
                <a:latin typeface="Times New Roman" pitchFamily="18" charset="0"/>
                <a:cs typeface="Times New Roman" pitchFamily="18" charset="0"/>
              </a:rPr>
              <a:t>SISTOLE</a:t>
            </a:r>
            <a:endParaRPr lang="it-IT" sz="7200" b="1" dirty="0">
              <a:solidFill>
                <a:srgbClr val="FFFF00"/>
              </a:solidFill>
              <a:latin typeface="Times New Roman" pitchFamily="18" charset="0"/>
              <a:cs typeface="Times New Roman" pitchFamily="18" charset="0"/>
            </a:endParaRPr>
          </a:p>
        </p:txBody>
      </p:sp>
      <p:sp>
        <p:nvSpPr>
          <p:cNvPr id="16" name="Rettangolo 15"/>
          <p:cNvSpPr/>
          <p:nvPr/>
        </p:nvSpPr>
        <p:spPr>
          <a:xfrm>
            <a:off x="4644008" y="0"/>
            <a:ext cx="449999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b="1" dirty="0" smtClean="0">
                <a:solidFill>
                  <a:srgbClr val="FFFF00"/>
                </a:solidFill>
                <a:latin typeface="Times New Roman" pitchFamily="18" charset="0"/>
                <a:cs typeface="Times New Roman" pitchFamily="18" charset="0"/>
              </a:rPr>
              <a:t>CHIUSO</a:t>
            </a:r>
          </a:p>
          <a:p>
            <a:pPr algn="ctr"/>
            <a:r>
              <a:rPr lang="it-IT" sz="6600" b="1" dirty="0" smtClean="0">
                <a:solidFill>
                  <a:srgbClr val="FFFF00"/>
                </a:solidFill>
                <a:latin typeface="Times New Roman" pitchFamily="18" charset="0"/>
                <a:cs typeface="Times New Roman" pitchFamily="18" charset="0"/>
              </a:rPr>
              <a:t>IN</a:t>
            </a:r>
          </a:p>
          <a:p>
            <a:pPr algn="ctr"/>
            <a:r>
              <a:rPr lang="it-IT" sz="6600" b="1" dirty="0" smtClean="0">
                <a:solidFill>
                  <a:srgbClr val="FFFF00"/>
                </a:solidFill>
                <a:latin typeface="Times New Roman" pitchFamily="18" charset="0"/>
                <a:cs typeface="Times New Roman" pitchFamily="18" charset="0"/>
              </a:rPr>
              <a:t>DIASTOLE</a:t>
            </a:r>
            <a:endParaRPr lang="it-IT" sz="6600" b="1" dirty="0">
              <a:solidFill>
                <a:srgbClr val="FFFF00"/>
              </a:solidFill>
              <a:latin typeface="Times New Roman" pitchFamily="18" charset="0"/>
              <a:cs typeface="Times New Roman" pitchFamily="18" charset="0"/>
            </a:endParaRPr>
          </a:p>
        </p:txBody>
      </p:sp>
      <p:sp>
        <p:nvSpPr>
          <p:cNvPr id="17" name="Nuvola 16"/>
          <p:cNvSpPr/>
          <p:nvPr/>
        </p:nvSpPr>
        <p:spPr>
          <a:xfrm rot="15720076">
            <a:off x="1536210" y="853515"/>
            <a:ext cx="207154" cy="36655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1388010" y="908720"/>
            <a:ext cx="519694" cy="246221"/>
          </a:xfrm>
          <a:prstGeom prst="rect">
            <a:avLst/>
          </a:prstGeom>
          <a:noFill/>
        </p:spPr>
        <p:txBody>
          <a:bodyPr wrap="none" rtlCol="0">
            <a:spAutoFit/>
          </a:bodyPr>
          <a:lstStyle/>
          <a:p>
            <a:r>
              <a:rPr lang="it-IT" sz="1000" b="1" dirty="0" smtClean="0">
                <a:solidFill>
                  <a:srgbClr val="FFFF00"/>
                </a:solidFill>
              </a:rPr>
              <a:t>STOP</a:t>
            </a:r>
            <a:endParaRPr lang="it-IT" sz="1000" b="1" dirty="0">
              <a:solidFill>
                <a:srgbClr val="FFFF00"/>
              </a:solidFill>
            </a:endParaRPr>
          </a:p>
        </p:txBody>
      </p:sp>
      <p:sp>
        <p:nvSpPr>
          <p:cNvPr id="25" name="Rettangolo 24"/>
          <p:cNvSpPr/>
          <p:nvPr/>
        </p:nvSpPr>
        <p:spPr>
          <a:xfrm>
            <a:off x="4644008" y="0"/>
            <a:ext cx="449999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5028279" y="1484784"/>
            <a:ext cx="3792193" cy="3416320"/>
          </a:xfrm>
          <a:prstGeom prst="rect">
            <a:avLst/>
          </a:prstGeom>
          <a:noFill/>
        </p:spPr>
        <p:txBody>
          <a:bodyPr wrap="none" rtlCol="0">
            <a:spAutoFit/>
          </a:bodyPr>
          <a:lstStyle/>
          <a:p>
            <a:pPr algn="ctr"/>
            <a:r>
              <a:rPr lang="it-IT" sz="6600" b="1" dirty="0" smtClean="0">
                <a:solidFill>
                  <a:srgbClr val="FFFF00"/>
                </a:solidFill>
                <a:latin typeface="Times New Roman" pitchFamily="18" charset="0"/>
                <a:cs typeface="Times New Roman" pitchFamily="18" charset="0"/>
              </a:rPr>
              <a:t>APERTO</a:t>
            </a:r>
          </a:p>
          <a:p>
            <a:pPr algn="ctr"/>
            <a:r>
              <a:rPr lang="it-IT" sz="6600" b="1" dirty="0" smtClean="0">
                <a:solidFill>
                  <a:srgbClr val="FFFF00"/>
                </a:solidFill>
                <a:latin typeface="Times New Roman" pitchFamily="18" charset="0"/>
                <a:cs typeface="Times New Roman" pitchFamily="18" charset="0"/>
              </a:rPr>
              <a:t>IN</a:t>
            </a:r>
          </a:p>
          <a:p>
            <a:pPr algn="ctr"/>
            <a:r>
              <a:rPr lang="it-IT" sz="6600" b="1" dirty="0" smtClean="0">
                <a:solidFill>
                  <a:srgbClr val="FFFF00"/>
                </a:solidFill>
                <a:latin typeface="Times New Roman" pitchFamily="18" charset="0"/>
                <a:cs typeface="Times New Roman" pitchFamily="18" charset="0"/>
              </a:rPr>
              <a:t>SISTOLE</a:t>
            </a:r>
          </a:p>
          <a:p>
            <a:endParaRPr lang="it-IT" dirty="0"/>
          </a:p>
        </p:txBody>
      </p:sp>
      <p:sp>
        <p:nvSpPr>
          <p:cNvPr id="23" name="Stella a 24 punte 22"/>
          <p:cNvSpPr/>
          <p:nvPr/>
        </p:nvSpPr>
        <p:spPr>
          <a:xfrm>
            <a:off x="1187624" y="1412776"/>
            <a:ext cx="504056" cy="504056"/>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Stella a 24 punte 25"/>
          <p:cNvSpPr/>
          <p:nvPr/>
        </p:nvSpPr>
        <p:spPr>
          <a:xfrm>
            <a:off x="3347864" y="1412776"/>
            <a:ext cx="432048" cy="360040"/>
          </a:xfrm>
          <a:prstGeom prst="star2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64" presetClass="path" presetSubtype="0" accel="50000" decel="50000" fill="hold" grpId="0" nodeType="withEffect">
                                  <p:stCondLst>
                                    <p:cond delay="0"/>
                                  </p:stCondLst>
                                  <p:childTnLst>
                                    <p:animMotion origin="layout" path="M 0 0  L 0 -0.33333  E" pathEditMode="relative" ptsTypes="">
                                      <p:cBhvr>
                                        <p:cTn id="9" dur="2000" fill="hold"/>
                                        <p:tgtEl>
                                          <p:spTgt spid="19"/>
                                        </p:tgtEl>
                                        <p:attrNameLst>
                                          <p:attrName>ppt_x</p:attrName>
                                          <p:attrName>ppt_y</p:attrName>
                                        </p:attrNameLst>
                                      </p:cBhvr>
                                    </p:animMotion>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64" presetClass="path" presetSubtype="0" accel="50000" decel="50000" fill="hold" grpId="1" nodeType="withEffect">
                                  <p:stCondLst>
                                    <p:cond delay="0"/>
                                  </p:stCondLst>
                                  <p:childTnLst>
                                    <p:animMotion origin="layout" path="M 0 0  L 0 -0.33333  E" pathEditMode="relative" ptsTypes="">
                                      <p:cBhvr>
                                        <p:cTn id="14" dur="2000" fill="hold"/>
                                        <p:tgtEl>
                                          <p:spTgt spid="18"/>
                                        </p:tgtEl>
                                        <p:attrNameLst>
                                          <p:attrName>ppt_x</p:attrName>
                                          <p:attrName>ppt_y</p:attrName>
                                        </p:attrNameLst>
                                      </p:cBhvr>
                                    </p:animMotion>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par>
                                <p:cTn id="24" presetID="0" presetClass="path" presetSubtype="0" accel="50000" decel="50000" fill="hold" grpId="1" nodeType="withEffect">
                                  <p:stCondLst>
                                    <p:cond delay="0"/>
                                  </p:stCondLst>
                                  <p:childTnLst>
                                    <p:animMotion origin="layout" path="M -4.72222E-6 -3.7037E-6 L -0.0019 -0.02639 L -0.00381 -0.06041 L -0.00486 -0.09444 L -0.0085 -0.10694 L -0.01805 -0.10324 L -0.03125 -0.09814 L -0.04166 -0.09444 L -0.05295 -0.11458 L -0.05486 -0.12963 L -0.04253 -0.14213 L -0.02361 -0.15092 L 0.01129 -0.15972 L 0.05278 -0.16481 L 0.09428 -0.16736 L 0.13108 -0.17106 L 0.16407 -0.1699 L 0.18855 -0.15717 L 0.19896 -0.14213 L 0.19896 -0.13333 L 0.19046 -0.11713 L 0.18386 -0.10439 L 0.17448 -0.10439 L 0.16407 -0.11319 L 0.1632 -0.12592 L 0.1632 -0.13703 L 0.1632 -0.15347 L 0.1632 -0.16226 L 0.1632 -0.18495 L 0.16025 -0.19629 " pathEditMode="relative" rAng="0" ptsTypes="AAAAAAAAAAAAAAAAAAAAAAAAAAAAAA">
                                      <p:cBhvr>
                                        <p:cTn id="25" dur="1000" fill="hold"/>
                                        <p:tgtEl>
                                          <p:spTgt spid="5"/>
                                        </p:tgtEl>
                                        <p:attrNameLst>
                                          <p:attrName>ppt_x</p:attrName>
                                          <p:attrName>ppt_y</p:attrName>
                                        </p:attrNameLst>
                                      </p:cBhvr>
                                      <p:rCtr x="72" y="-98"/>
                                    </p:animMotion>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0" presetClass="path" presetSubtype="0" accel="50000" decel="50000" fill="hold" grpId="1" nodeType="withEffect">
                                  <p:stCondLst>
                                    <p:cond delay="0"/>
                                  </p:stCondLst>
                                  <p:childTnLst>
                                    <p:animMotion origin="layout" path="M 0 0 C 0 -0.0051 0 -0.01019 0 -0.01528 L -0.00086 -0.02778 L -0.00277 -0.04422 L -0.00746 -0.05417 L -0.01788 -0.05417 L -0.02639 -0.04653 L -0.03211 -0.03774 L -0.04236 -0.04653 L -0.04809 -0.06551 L -0.04809 -0.07431 C -0.04323 -0.09005 -0.04739 -0.08936 -0.04149 -0.08936 L -0.02066 -0.09954 L 0.01042 -0.10579 L 0.03959 -0.1095 L 0.07552 -0.11204 L 0.1066 -0.11575 L 0.15295 -0.11829 L 0.17743 -0.11204 L 0.19341 -0.097 L 0.20105 -0.08195 L 0.19618 -0.06667 L 0.18959 -0.05417 L 0.18021 -0.05301 C 0.17466 -0.05741 0.17726 -0.05672 0.17275 -0.05672 L 0.16615 -0.06181 L 0.16893 -0.07547 L 0.1698 -0.10695 L 0.16789 -0.122 L 0.16233 -0.14098 L 0.15764 -0.14977 " pathEditMode="relative" ptsTypes="fAAAAAAAAAfAAAAAAAAAAAAfAAAAAAA">
                                      <p:cBhvr>
                                        <p:cTn id="30" dur="2000" fill="hold"/>
                                        <p:tgtEl>
                                          <p:spTgt spid="6"/>
                                        </p:tgtEl>
                                        <p:attrNameLst>
                                          <p:attrName>ppt_x</p:attrName>
                                          <p:attrName>ppt_y</p:attrName>
                                        </p:attrNameLst>
                                      </p:cBhvr>
                                    </p:animMotion>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par>
                                <p:cTn id="34" presetID="0" presetClass="path" presetSubtype="0" accel="50000" decel="50000" fill="hold" grpId="1" nodeType="withEffect">
                                  <p:stCondLst>
                                    <p:cond delay="0"/>
                                  </p:stCondLst>
                                  <p:childTnLst>
                                    <p:animMotion origin="layout" path="M 0 0 L -0.01979 0.01134 L -0.03681 0.0037 L -0.04254 -0.01505 L -0.03594 -0.03148 L 0.0085 -0.05023 L 0.0368 -0.05417 L 0.08854 -0.05787 L 0.12725 -0.06158 L 0.16406 -0.06412 L 0.18958 -0.05533 L 0.20364 -0.03264 L 0.20555 -0.01759 L 0.1934 -0.00625 C 0.18298 -0.0007 0.18732 -0.00116 0.18107 -0.00116 L 0.17448 -0.00509 L 0.17535 -0.02894 L 0.17535 -0.06042 L 0.16857 -0.0956 L 0.16406 -0.09931 " pathEditMode="relative" ptsTypes="AAAAAAAAAAAAAfAAAAAA">
                                      <p:cBhvr>
                                        <p:cTn id="35" dur="3000" fill="hold"/>
                                        <p:tgtEl>
                                          <p:spTgt spid="7"/>
                                        </p:tgtEl>
                                        <p:attrNameLst>
                                          <p:attrName>ppt_x</p:attrName>
                                          <p:attrName>ppt_y</p:attrName>
                                        </p:attrNameLst>
                                      </p:cBhvr>
                                    </p:animMotion>
                                  </p:childTnLst>
                                </p:cTn>
                              </p:par>
                            </p:childTnLst>
                          </p:cTn>
                        </p:par>
                        <p:par>
                          <p:cTn id="36" fill="hold">
                            <p:stCondLst>
                              <p:cond delay="3000"/>
                            </p:stCondLst>
                            <p:childTnLst>
                              <p:par>
                                <p:cTn id="37" presetID="10" presetClass="exit" presetSubtype="0" fill="hold" grpId="2" nodeType="afterEffect">
                                  <p:stCondLst>
                                    <p:cond delay="0"/>
                                  </p:stCondLst>
                                  <p:childTnLst>
                                    <p:animEffect transition="out" filter="fade">
                                      <p:cBhvr>
                                        <p:cTn id="38" dur="2000"/>
                                        <p:tgtEl>
                                          <p:spTgt spid="18"/>
                                        </p:tgtEl>
                                      </p:cBhvr>
                                    </p:animEffect>
                                    <p:set>
                                      <p:cBhvr>
                                        <p:cTn id="39" dur="1" fill="hold">
                                          <p:stCondLst>
                                            <p:cond delay="1999"/>
                                          </p:stCondLst>
                                        </p:cTn>
                                        <p:tgtEl>
                                          <p:spTgt spid="18"/>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2000"/>
                                        <p:tgtEl>
                                          <p:spTgt spid="19"/>
                                        </p:tgtEl>
                                      </p:cBhvr>
                                    </p:animEffect>
                                    <p:set>
                                      <p:cBhvr>
                                        <p:cTn id="42" dur="1" fill="hold">
                                          <p:stCondLst>
                                            <p:cond delay="1999"/>
                                          </p:stCondLst>
                                        </p:cTn>
                                        <p:tgtEl>
                                          <p:spTgt spid="1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par>
                                <p:cTn id="49" presetID="42" presetClass="path" presetSubtype="0" accel="50000" decel="50000" fill="hold" grpId="1" nodeType="withEffect">
                                  <p:stCondLst>
                                    <p:cond delay="0"/>
                                  </p:stCondLst>
                                  <p:childTnLst>
                                    <p:animMotion origin="layout" path="M 0 0  L 0 0.33333  E" pathEditMode="relative" ptsTypes="">
                                      <p:cBhvr>
                                        <p:cTn id="50" dur="2000" fill="hold"/>
                                        <p:tgtEl>
                                          <p:spTgt spid="20"/>
                                        </p:tgtEl>
                                        <p:attrNameLst>
                                          <p:attrName>ppt_x</p:attrName>
                                          <p:attrName>ppt_y</p:attrName>
                                        </p:attrNameLst>
                                      </p:cBhvr>
                                    </p:animMotion>
                                  </p:childTnLst>
                                </p:cTn>
                              </p:par>
                              <p:par>
                                <p:cTn id="51" presetID="42" presetClass="path" presetSubtype="0" accel="50000" decel="50000" fill="hold" grpId="1" nodeType="withEffect">
                                  <p:stCondLst>
                                    <p:cond delay="0"/>
                                  </p:stCondLst>
                                  <p:childTnLst>
                                    <p:animMotion origin="layout" path="M 0 0  L 0 0.33333  E" pathEditMode="relative" ptsTypes="">
                                      <p:cBhvr>
                                        <p:cTn id="52" dur="2000" fill="hold"/>
                                        <p:tgtEl>
                                          <p:spTgt spid="21"/>
                                        </p:tgtEl>
                                        <p:attrNameLst>
                                          <p:attrName>ppt_x</p:attrName>
                                          <p:attrName>ppt_y</p:attrName>
                                        </p:attrNameLst>
                                      </p:cBhvr>
                                    </p:animMotion>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par>
                                <p:cTn id="56" presetID="0" presetClass="path" presetSubtype="0" accel="50000" decel="50000" fill="hold" grpId="1" nodeType="withEffect">
                                  <p:stCondLst>
                                    <p:cond delay="0"/>
                                  </p:stCondLst>
                                  <p:childTnLst>
                                    <p:animMotion origin="layout" path="M 0 0 L -0.0019 -0.04028 L -0.00486 -0.06551 L -0.01336 -0.06921 L -0.0302 -0.06296 L -0.04531 -0.06551 L -0.0519 -0.0868 C -0.0493 -0.08981 -0.03611 -0.11065 -0.02656 -0.11065 L 0.02535 -0.12454 L 0.08299 -0.13217 L 0.14514 -0.13588 L 0.17639 -0.13333 L 0.19514 -0.10555 L 0.19428 -0.08426 C 0.1882 -0.07477 0.18855 -0.0794 0.18855 -0.07291 L 0.19323 -0.05532 L 0.1981 -0.03518 L 0.19428 0.0088 L 0.18959 0.07292 C 0.18646 0.10347 0.18282 0.13403 0.18004 0.16482 C 0.17969 0.16898 0.18004 0.17732 0.18004 0.17732 L 0.16875 0.27801 L 0.16875 0.34977 L 0.16494 0.36736 L 0.15747 0.35972 L 0.14514 0.35347 L 0.1415 0.34584 " pathEditMode="relative" ptsTypes="AAAAAAfAAAAAAfAAAAffAAAAAAA">
                                      <p:cBhvr>
                                        <p:cTn id="57" dur="2000" fill="hold"/>
                                        <p:tgtEl>
                                          <p:spTgt spid="8"/>
                                        </p:tgtEl>
                                        <p:attrNameLst>
                                          <p:attrName>ppt_x</p:attrName>
                                          <p:attrName>ppt_y</p:attrName>
                                        </p:attrNameLst>
                                      </p:cBhvr>
                                    </p:animMotion>
                                  </p:childTnLst>
                                </p:cTn>
                              </p:par>
                              <p:par>
                                <p:cTn id="58" presetID="10"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childTnLst>
                                </p:cTn>
                              </p:par>
                              <p:par>
                                <p:cTn id="61" presetID="0" presetClass="path" presetSubtype="0" accel="50000" decel="50000" fill="hold" grpId="1" nodeType="withEffect">
                                  <p:stCondLst>
                                    <p:cond delay="0"/>
                                  </p:stCondLst>
                                  <p:childTnLst>
                                    <p:animMotion origin="layout" path="M 0 0 L -0.00382 -0.01528 L -0.01128 -0.03033 L -0.02257 -0.02639 L -0.03576 -0.01898 L -0.04062 -0.03403 L -0.04809 -0.05162 L -0.03958 -0.06922 L -0.00937 -0.08195 L 0.04618 -0.08936 L 0.08108 -0.09074 L 0.12552 -0.09954 L 0.17084 -0.09699 L 0.1915 -0.07801 L 0.19914 -0.05047 L 0.19254 -0.03403 L 0.18872 -0.02778 L 0.19254 -0.00764 L 0.19809 0.00625 L 0.19809 0.04398 L 0.18594 0.15092 L 0.17639 0.23379 L 0.16893 0.3118 L 0.16702 0.37986 L 0.16233 0.4037 L 0.15191 0.4 L 0.14427 0.38981 " pathEditMode="relative" ptsTypes="AAAAAAAAAAAAAAAAAAAAAAAAAAA">
                                      <p:cBhvr>
                                        <p:cTn id="62" dur="3000" fill="hold"/>
                                        <p:tgtEl>
                                          <p:spTgt spid="9"/>
                                        </p:tgtEl>
                                        <p:attrNameLst>
                                          <p:attrName>ppt_x</p:attrName>
                                          <p:attrName>ppt_y</p:attrName>
                                        </p:attrNameLst>
                                      </p:cBhvr>
                                    </p:animMotion>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childTnLst>
                                </p:cTn>
                              </p:par>
                              <p:par>
                                <p:cTn id="66" presetID="0" presetClass="path" presetSubtype="0" accel="50000" decel="50000" fill="hold" grpId="1" nodeType="withEffect">
                                  <p:stCondLst>
                                    <p:cond delay="0"/>
                                  </p:stCondLst>
                                  <p:childTnLst>
                                    <p:animMotion origin="layout" path="M 0 0 L -0.01041 -0.01273 L -0.01979 -0.01273 L -0.03107 0 L -0.0434 -0.00509 L -0.05468 -0.02268 C -0.05538 -0.02615 -0.05625 -0.02939 -0.05659 -0.03287 C -0.05677 -0.03588 -0.05468 -0.03865 -0.05468 -0.04166 L -0.0368 -0.05416 L -0.00191 -0.06666 L 0.05191 -0.07314 L 0.08872 -0.07939 L 0.14427 -0.08055 L 0.1717 -0.07546 L 0.18959 -0.06041 L 0.19618 -0.03541 L 0.18681 -0.01759 L 0.18768 -0.00509 L 0.18959 0.0213 L 0.19618 0.05139 L 0.17917 0.18612 L 0.17552 0.24005 L 0.1717 0.28287 L 0.16702 0.32199 L 0.1632 0.35718 L 0.16511 0.38866 L 0.1632 0.40996 L 0.1566 0.4176 L 0.15 0.4176 L 0.14236 0.41112 L 0.13872 0.40116 " pathEditMode="relative" ptsTypes="AAAAAffAAAAAAAAAAAAAAAAAAAAAAAA">
                                      <p:cBhvr>
                                        <p:cTn id="67" dur="5000" fill="hold"/>
                                        <p:tgtEl>
                                          <p:spTgt spid="10"/>
                                        </p:tgtEl>
                                        <p:attrNameLst>
                                          <p:attrName>ppt_x</p:attrName>
                                          <p:attrName>ppt_y</p:attrName>
                                        </p:attrNameLst>
                                      </p:cBhvr>
                                    </p:animMotion>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childTnLst>
                                </p:cTn>
                              </p:par>
                              <p:par>
                                <p:cTn id="71" presetID="0" presetClass="path" presetSubtype="0" accel="50000" decel="50000" fill="hold" grpId="1" nodeType="withEffect">
                                  <p:stCondLst>
                                    <p:cond delay="0"/>
                                  </p:stCondLst>
                                  <p:childTnLst>
                                    <p:animMotion origin="layout" path="M 0 0 C -0.00139 -0.00116 -0.00747 -0.00833 -0.00747 -0.00995 L -0.01025 -0.02639 L -0.01216 -0.04653 L 0.00572 -0.05787 L 0.06423 -0.06667 L 0.12743 -0.07153 L 0.1934 -0.08033 L 0.21805 -0.06898 L 0.2302 -0.03634 L 0.22361 -0.01875 L 0.23316 0.02893 L 0.22361 0.13842 L 0.21041 0.24792 L 0.20486 0.33333 L 0.20104 0.36481 L 0.20191 0.4 L 0.19722 0.41898 C 0.1934 0.41805 0.18958 0.41782 0.18593 0.41643 C 0.18489 0.41597 0.1842 0.41458 0.18316 0.41389 C 0.17986 0.4118 0.1802 0.41435 0.1802 0.41134 L 0.17656 0.39884 " pathEditMode="relative" ptsTypes="fAAAAAAAAAAAAAAAAfffAA">
                                      <p:cBhvr>
                                        <p:cTn id="72" dur="2000" fill="hold"/>
                                        <p:tgtEl>
                                          <p:spTgt spid="11"/>
                                        </p:tgtEl>
                                        <p:attrNameLst>
                                          <p:attrName>ppt_x</p:attrName>
                                          <p:attrName>ppt_y</p:attrName>
                                        </p:attrNameLst>
                                      </p:cBhvr>
                                    </p:animMotion>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000"/>
                                        <p:tgtEl>
                                          <p:spTgt spid="15"/>
                                        </p:tgtEl>
                                      </p:cBhvr>
                                    </p:animEffect>
                                  </p:childTnLst>
                                </p:cTn>
                              </p:par>
                              <p:par>
                                <p:cTn id="76" presetID="10" presetClass="exit" presetSubtype="0" fill="hold" grpId="1" nodeType="withEffect">
                                  <p:stCondLst>
                                    <p:cond delay="0"/>
                                  </p:stCondLst>
                                  <p:childTnLst>
                                    <p:animEffect transition="out" filter="fade">
                                      <p:cBhvr>
                                        <p:cTn id="77" dur="2000"/>
                                        <p:tgtEl>
                                          <p:spTgt spid="15"/>
                                        </p:tgtEl>
                                      </p:cBhvr>
                                    </p:animEffect>
                                    <p:set>
                                      <p:cBhvr>
                                        <p:cTn id="78" dur="1" fill="hold">
                                          <p:stCondLst>
                                            <p:cond delay="1999"/>
                                          </p:stCondLst>
                                        </p:cTn>
                                        <p:tgtEl>
                                          <p:spTgt spid="15"/>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2000"/>
                                        <p:tgtEl>
                                          <p:spTgt spid="16"/>
                                        </p:tgtEl>
                                      </p:cBhvr>
                                    </p:animEffect>
                                  </p:childTnLst>
                                </p:cTn>
                              </p:par>
                              <p:par>
                                <p:cTn id="82" presetID="10" presetClass="exit" presetSubtype="0" fill="hold" grpId="1" nodeType="withEffect">
                                  <p:stCondLst>
                                    <p:cond delay="0"/>
                                  </p:stCondLst>
                                  <p:childTnLst>
                                    <p:animEffect transition="out" filter="fade">
                                      <p:cBhvr>
                                        <p:cTn id="83" dur="2000"/>
                                        <p:tgtEl>
                                          <p:spTgt spid="24"/>
                                        </p:tgtEl>
                                      </p:cBhvr>
                                    </p:animEffect>
                                    <p:set>
                                      <p:cBhvr>
                                        <p:cTn id="84" dur="1" fill="hold">
                                          <p:stCondLst>
                                            <p:cond delay="1999"/>
                                          </p:stCondLst>
                                        </p:cTn>
                                        <p:tgtEl>
                                          <p:spTgt spid="2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25"/>
                                        </p:tgtEl>
                                      </p:cBhvr>
                                    </p:animEffect>
                                    <p:set>
                                      <p:cBhvr>
                                        <p:cTn id="8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15" grpId="0" animBg="1"/>
      <p:bldP spid="15" grpId="1" animBg="1"/>
      <p:bldP spid="16" grpId="0" animBg="1"/>
      <p:bldP spid="25" grpId="0" animBg="1"/>
      <p:bldP spid="25" grpId="1" animBg="1"/>
      <p:bldP spid="24" grpId="0"/>
      <p:bldP spid="24"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461" y="0"/>
            <a:ext cx="4905579" cy="6858000"/>
          </a:xfrm>
          <a:prstGeom prst="rect">
            <a:avLst/>
          </a:prstGeom>
          <a:noFill/>
          <a:ln w="9525">
            <a:noFill/>
            <a:miter lim="800000"/>
            <a:headEnd/>
            <a:tailEnd/>
          </a:ln>
        </p:spPr>
      </p:pic>
      <p:sp>
        <p:nvSpPr>
          <p:cNvPr id="5" name="Ovale 4"/>
          <p:cNvSpPr/>
          <p:nvPr/>
        </p:nvSpPr>
        <p:spPr>
          <a:xfrm>
            <a:off x="1691680" y="220486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691680" y="184482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1619672" y="148478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691680" y="198884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691680" y="170080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1691680"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403648"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su 17"/>
          <p:cNvSpPr/>
          <p:nvPr/>
        </p:nvSpPr>
        <p:spPr>
          <a:xfrm>
            <a:off x="467543" y="2636912"/>
            <a:ext cx="484632" cy="97840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79512" y="3419708"/>
            <a:ext cx="936103" cy="307777"/>
          </a:xfrm>
          <a:prstGeom prst="rect">
            <a:avLst/>
          </a:prstGeom>
          <a:solidFill>
            <a:srgbClr val="FF0000"/>
          </a:solidFill>
        </p:spPr>
        <p:txBody>
          <a:bodyPr wrap="square" rtlCol="0">
            <a:spAutoFit/>
          </a:bodyPr>
          <a:lstStyle/>
          <a:p>
            <a:r>
              <a:rPr lang="it-IT" sz="1400" dirty="0" smtClean="0">
                <a:solidFill>
                  <a:srgbClr val="FFFF00"/>
                </a:solidFill>
                <a:latin typeface="Times New Roman" pitchFamily="18" charset="0"/>
                <a:cs typeface="Times New Roman" pitchFamily="18" charset="0"/>
              </a:rPr>
              <a:t>SISTOLE</a:t>
            </a:r>
            <a:endParaRPr lang="it-IT" sz="1400" dirty="0">
              <a:solidFill>
                <a:srgbClr val="FFFF00"/>
              </a:solidFill>
              <a:latin typeface="Times New Roman" pitchFamily="18" charset="0"/>
              <a:cs typeface="Times New Roman" pitchFamily="18" charset="0"/>
            </a:endParaRPr>
          </a:p>
        </p:txBody>
      </p:sp>
      <p:sp>
        <p:nvSpPr>
          <p:cNvPr id="20" name="CasellaDiTesto 19"/>
          <p:cNvSpPr txBox="1"/>
          <p:nvPr/>
        </p:nvSpPr>
        <p:spPr>
          <a:xfrm>
            <a:off x="107504" y="836712"/>
            <a:ext cx="1152128" cy="307777"/>
          </a:xfrm>
          <a:prstGeom prst="rect">
            <a:avLst/>
          </a:prstGeom>
          <a:solidFill>
            <a:schemeClr val="bg2">
              <a:lumMod val="90000"/>
            </a:schemeClr>
          </a:solidFill>
        </p:spPr>
        <p:txBody>
          <a:bodyPr wrap="square" rtlCol="0">
            <a:spAutoFit/>
          </a:bodyPr>
          <a:lstStyle/>
          <a:p>
            <a:r>
              <a:rPr lang="it-IT" sz="1400" b="1" dirty="0" smtClean="0">
                <a:solidFill>
                  <a:srgbClr val="0033CC"/>
                </a:solidFill>
                <a:latin typeface="Times New Roman" pitchFamily="18" charset="0"/>
                <a:cs typeface="Times New Roman" pitchFamily="18" charset="0"/>
              </a:rPr>
              <a:t>DIASTOLE</a:t>
            </a:r>
            <a:endParaRPr lang="it-IT" sz="1400" b="1" dirty="0">
              <a:solidFill>
                <a:srgbClr val="0033CC"/>
              </a:solidFill>
              <a:latin typeface="Times New Roman" pitchFamily="18" charset="0"/>
              <a:cs typeface="Times New Roman" pitchFamily="18" charset="0"/>
            </a:endParaRPr>
          </a:p>
        </p:txBody>
      </p:sp>
      <p:sp>
        <p:nvSpPr>
          <p:cNvPr id="21" name="Freccia in giù 20"/>
          <p:cNvSpPr/>
          <p:nvPr/>
        </p:nvSpPr>
        <p:spPr>
          <a:xfrm>
            <a:off x="467544" y="1124744"/>
            <a:ext cx="484632" cy="83439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644008" y="0"/>
            <a:ext cx="449999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b="1" dirty="0" smtClean="0">
                <a:solidFill>
                  <a:srgbClr val="FFFF00"/>
                </a:solidFill>
                <a:latin typeface="Times New Roman" pitchFamily="18" charset="0"/>
                <a:cs typeface="Times New Roman" pitchFamily="18" charset="0"/>
              </a:rPr>
              <a:t>APERTO</a:t>
            </a:r>
          </a:p>
          <a:p>
            <a:pPr algn="ctr"/>
            <a:r>
              <a:rPr lang="it-IT" sz="7200" b="1" dirty="0" smtClean="0">
                <a:solidFill>
                  <a:srgbClr val="FFFF00"/>
                </a:solidFill>
                <a:latin typeface="Times New Roman" pitchFamily="18" charset="0"/>
                <a:cs typeface="Times New Roman" pitchFamily="18" charset="0"/>
              </a:rPr>
              <a:t>IN</a:t>
            </a:r>
          </a:p>
          <a:p>
            <a:pPr algn="ctr"/>
            <a:r>
              <a:rPr lang="it-IT" sz="7200" b="1" dirty="0" smtClean="0">
                <a:solidFill>
                  <a:srgbClr val="FFFF00"/>
                </a:solidFill>
                <a:latin typeface="Times New Roman" pitchFamily="18" charset="0"/>
                <a:cs typeface="Times New Roman" pitchFamily="18" charset="0"/>
              </a:rPr>
              <a:t>SISTOLE</a:t>
            </a:r>
            <a:endParaRPr lang="it-IT" sz="7200" b="1" dirty="0">
              <a:solidFill>
                <a:srgbClr val="FFFF00"/>
              </a:solidFill>
              <a:latin typeface="Times New Roman" pitchFamily="18" charset="0"/>
              <a:cs typeface="Times New Roman" pitchFamily="18" charset="0"/>
            </a:endParaRPr>
          </a:p>
        </p:txBody>
      </p:sp>
      <p:sp>
        <p:nvSpPr>
          <p:cNvPr id="16" name="Rettangolo 15"/>
          <p:cNvSpPr/>
          <p:nvPr/>
        </p:nvSpPr>
        <p:spPr>
          <a:xfrm>
            <a:off x="4644008" y="0"/>
            <a:ext cx="449999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b="1" dirty="0" smtClean="0">
                <a:solidFill>
                  <a:srgbClr val="FFFF00"/>
                </a:solidFill>
                <a:latin typeface="Times New Roman" pitchFamily="18" charset="0"/>
                <a:cs typeface="Times New Roman" pitchFamily="18" charset="0"/>
              </a:rPr>
              <a:t>CHIUSO</a:t>
            </a:r>
          </a:p>
          <a:p>
            <a:pPr algn="ctr"/>
            <a:r>
              <a:rPr lang="it-IT" sz="6600" b="1" dirty="0" smtClean="0">
                <a:solidFill>
                  <a:srgbClr val="FFFF00"/>
                </a:solidFill>
                <a:latin typeface="Times New Roman" pitchFamily="18" charset="0"/>
                <a:cs typeface="Times New Roman" pitchFamily="18" charset="0"/>
              </a:rPr>
              <a:t>IN</a:t>
            </a:r>
          </a:p>
          <a:p>
            <a:pPr algn="ctr"/>
            <a:r>
              <a:rPr lang="it-IT" sz="6600" b="1" dirty="0" smtClean="0">
                <a:solidFill>
                  <a:srgbClr val="FFFF00"/>
                </a:solidFill>
                <a:latin typeface="Times New Roman" pitchFamily="18" charset="0"/>
                <a:cs typeface="Times New Roman" pitchFamily="18" charset="0"/>
              </a:rPr>
              <a:t>DIASTOLE</a:t>
            </a:r>
            <a:endParaRPr lang="it-IT" sz="6600" b="1" dirty="0">
              <a:solidFill>
                <a:srgbClr val="FFFF00"/>
              </a:solidFill>
              <a:latin typeface="Times New Roman" pitchFamily="18" charset="0"/>
              <a:cs typeface="Times New Roman" pitchFamily="18" charset="0"/>
            </a:endParaRPr>
          </a:p>
        </p:txBody>
      </p:sp>
      <p:sp>
        <p:nvSpPr>
          <p:cNvPr id="17" name="Nuvola 16"/>
          <p:cNvSpPr/>
          <p:nvPr/>
        </p:nvSpPr>
        <p:spPr>
          <a:xfrm rot="15720076">
            <a:off x="1536210" y="853515"/>
            <a:ext cx="207154" cy="36655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1388010" y="908720"/>
            <a:ext cx="519694" cy="246221"/>
          </a:xfrm>
          <a:prstGeom prst="rect">
            <a:avLst/>
          </a:prstGeom>
          <a:noFill/>
        </p:spPr>
        <p:txBody>
          <a:bodyPr wrap="none" rtlCol="0">
            <a:spAutoFit/>
          </a:bodyPr>
          <a:lstStyle/>
          <a:p>
            <a:r>
              <a:rPr lang="it-IT" sz="1000" b="1" dirty="0" smtClean="0">
                <a:solidFill>
                  <a:srgbClr val="FFFF00"/>
                </a:solidFill>
              </a:rPr>
              <a:t>STOP</a:t>
            </a:r>
            <a:endParaRPr lang="it-IT" sz="1000" b="1" dirty="0">
              <a:solidFill>
                <a:srgbClr val="FFFF00"/>
              </a:solidFill>
            </a:endParaRPr>
          </a:p>
        </p:txBody>
      </p:sp>
      <p:sp>
        <p:nvSpPr>
          <p:cNvPr id="25" name="Rettangolo 24"/>
          <p:cNvSpPr/>
          <p:nvPr/>
        </p:nvSpPr>
        <p:spPr>
          <a:xfrm>
            <a:off x="4644008" y="0"/>
            <a:ext cx="449999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5028279" y="1484784"/>
            <a:ext cx="3792193" cy="3416320"/>
          </a:xfrm>
          <a:prstGeom prst="rect">
            <a:avLst/>
          </a:prstGeom>
          <a:noFill/>
        </p:spPr>
        <p:txBody>
          <a:bodyPr wrap="none" rtlCol="0">
            <a:spAutoFit/>
          </a:bodyPr>
          <a:lstStyle/>
          <a:p>
            <a:pPr algn="ctr"/>
            <a:r>
              <a:rPr lang="it-IT" sz="6600" b="1" dirty="0" smtClean="0">
                <a:solidFill>
                  <a:srgbClr val="FFFF00"/>
                </a:solidFill>
                <a:latin typeface="Times New Roman" pitchFamily="18" charset="0"/>
                <a:cs typeface="Times New Roman" pitchFamily="18" charset="0"/>
              </a:rPr>
              <a:t>APERTO</a:t>
            </a:r>
          </a:p>
          <a:p>
            <a:pPr algn="ctr"/>
            <a:r>
              <a:rPr lang="it-IT" sz="6600" b="1" dirty="0" smtClean="0">
                <a:solidFill>
                  <a:srgbClr val="FFFF00"/>
                </a:solidFill>
                <a:latin typeface="Times New Roman" pitchFamily="18" charset="0"/>
                <a:cs typeface="Times New Roman" pitchFamily="18" charset="0"/>
              </a:rPr>
              <a:t>IN</a:t>
            </a:r>
          </a:p>
          <a:p>
            <a:pPr algn="ctr"/>
            <a:r>
              <a:rPr lang="it-IT" sz="6600" b="1" dirty="0" smtClean="0">
                <a:solidFill>
                  <a:srgbClr val="FFFF00"/>
                </a:solidFill>
                <a:latin typeface="Times New Roman" pitchFamily="18" charset="0"/>
                <a:cs typeface="Times New Roman" pitchFamily="18" charset="0"/>
              </a:rPr>
              <a:t>SISTOLE</a:t>
            </a:r>
          </a:p>
          <a:p>
            <a:endParaRPr lang="it-IT" dirty="0"/>
          </a:p>
        </p:txBody>
      </p:sp>
      <p:sp>
        <p:nvSpPr>
          <p:cNvPr id="23" name="Stella a 24 punte 22"/>
          <p:cNvSpPr/>
          <p:nvPr/>
        </p:nvSpPr>
        <p:spPr>
          <a:xfrm>
            <a:off x="1187624" y="1412776"/>
            <a:ext cx="504056" cy="504056"/>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Stella a 24 punte 25"/>
          <p:cNvSpPr/>
          <p:nvPr/>
        </p:nvSpPr>
        <p:spPr>
          <a:xfrm>
            <a:off x="3347864" y="1412776"/>
            <a:ext cx="432048" cy="360040"/>
          </a:xfrm>
          <a:prstGeom prst="star2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64" presetClass="path" presetSubtype="0" accel="50000" decel="50000" fill="hold" grpId="0" nodeType="withEffect">
                                  <p:stCondLst>
                                    <p:cond delay="0"/>
                                  </p:stCondLst>
                                  <p:childTnLst>
                                    <p:animMotion origin="layout" path="M 0 0  L 0 -0.33333  E" pathEditMode="relative" ptsTypes="">
                                      <p:cBhvr>
                                        <p:cTn id="9" dur="2000" fill="hold"/>
                                        <p:tgtEl>
                                          <p:spTgt spid="19"/>
                                        </p:tgtEl>
                                        <p:attrNameLst>
                                          <p:attrName>ppt_x</p:attrName>
                                          <p:attrName>ppt_y</p:attrName>
                                        </p:attrNameLst>
                                      </p:cBhvr>
                                    </p:animMotion>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64" presetClass="path" presetSubtype="0" accel="50000" decel="50000" fill="hold" grpId="1" nodeType="withEffect">
                                  <p:stCondLst>
                                    <p:cond delay="0"/>
                                  </p:stCondLst>
                                  <p:childTnLst>
                                    <p:animMotion origin="layout" path="M 0 0  L 0 -0.33333  E" pathEditMode="relative" ptsTypes="">
                                      <p:cBhvr>
                                        <p:cTn id="14" dur="2000" fill="hold"/>
                                        <p:tgtEl>
                                          <p:spTgt spid="18"/>
                                        </p:tgtEl>
                                        <p:attrNameLst>
                                          <p:attrName>ppt_x</p:attrName>
                                          <p:attrName>ppt_y</p:attrName>
                                        </p:attrNameLst>
                                      </p:cBhvr>
                                    </p:animMotion>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par>
                                <p:cTn id="24" presetID="0" presetClass="path" presetSubtype="0" accel="50000" decel="50000" fill="hold" grpId="1" nodeType="withEffect">
                                  <p:stCondLst>
                                    <p:cond delay="0"/>
                                  </p:stCondLst>
                                  <p:childTnLst>
                                    <p:animMotion origin="layout" path="M -4.72222E-6 -3.7037E-6 L -0.0019 -0.02639 L -0.00381 -0.06041 L -0.00486 -0.09444 L -0.0085 -0.10694 L -0.01805 -0.10324 L -0.03125 -0.09814 L -0.04166 -0.09444 L -0.05295 -0.11458 L -0.05486 -0.12963 L -0.04253 -0.14213 L -0.02361 -0.15092 L 0.01129 -0.15972 L 0.05278 -0.16481 L 0.09428 -0.16736 L 0.13108 -0.17106 L 0.16407 -0.1699 L 0.18855 -0.15717 L 0.19896 -0.14213 L 0.19896 -0.13333 L 0.19046 -0.11713 L 0.18386 -0.10439 L 0.17448 -0.10439 L 0.16407 -0.11319 L 0.1632 -0.12592 L 0.1632 -0.13703 L 0.1632 -0.15347 L 0.1632 -0.16226 L 0.1632 -0.18495 L 0.16025 -0.19629 " pathEditMode="relative" rAng="0" ptsTypes="AAAAAAAAAAAAAAAAAAAAAAAAAAAAAA">
                                      <p:cBhvr>
                                        <p:cTn id="25" dur="1000" fill="hold"/>
                                        <p:tgtEl>
                                          <p:spTgt spid="5"/>
                                        </p:tgtEl>
                                        <p:attrNameLst>
                                          <p:attrName>ppt_x</p:attrName>
                                          <p:attrName>ppt_y</p:attrName>
                                        </p:attrNameLst>
                                      </p:cBhvr>
                                      <p:rCtr x="72" y="-98"/>
                                    </p:animMotion>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0" presetClass="path" presetSubtype="0" accel="50000" decel="50000" fill="hold" grpId="1" nodeType="withEffect">
                                  <p:stCondLst>
                                    <p:cond delay="0"/>
                                  </p:stCondLst>
                                  <p:childTnLst>
                                    <p:animMotion origin="layout" path="M 0 0 C 0 -0.0051 0 -0.01019 0 -0.01528 L -0.00086 -0.02778 L -0.00277 -0.04422 L -0.00746 -0.05417 L -0.01788 -0.05417 L -0.02639 -0.04653 L -0.03211 -0.03774 L -0.04236 -0.04653 L -0.04809 -0.06551 L -0.04809 -0.07431 C -0.04323 -0.09005 -0.04739 -0.08936 -0.04149 -0.08936 L -0.02066 -0.09954 L 0.01042 -0.10579 L 0.03959 -0.1095 L 0.07552 -0.11204 L 0.1066 -0.11575 L 0.15295 -0.11829 L 0.17743 -0.11204 L 0.19341 -0.097 L 0.20105 -0.08195 L 0.19618 -0.06667 L 0.18959 -0.05417 L 0.18021 -0.05301 C 0.17466 -0.05741 0.17726 -0.05672 0.17275 -0.05672 L 0.16615 -0.06181 L 0.16893 -0.07547 L 0.1698 -0.10695 L 0.16789 -0.122 L 0.16233 -0.14098 L 0.15764 -0.14977 " pathEditMode="relative" ptsTypes="fAAAAAAAAAfAAAAAAAAAAAAfAAAAAAA">
                                      <p:cBhvr>
                                        <p:cTn id="30" dur="2000" fill="hold"/>
                                        <p:tgtEl>
                                          <p:spTgt spid="6"/>
                                        </p:tgtEl>
                                        <p:attrNameLst>
                                          <p:attrName>ppt_x</p:attrName>
                                          <p:attrName>ppt_y</p:attrName>
                                        </p:attrNameLst>
                                      </p:cBhvr>
                                    </p:animMotion>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par>
                                <p:cTn id="34" presetID="0" presetClass="path" presetSubtype="0" accel="50000" decel="50000" fill="hold" grpId="1" nodeType="withEffect">
                                  <p:stCondLst>
                                    <p:cond delay="0"/>
                                  </p:stCondLst>
                                  <p:childTnLst>
                                    <p:animMotion origin="layout" path="M 0 0 L -0.01979 0.01134 L -0.03681 0.0037 L -0.04254 -0.01505 L -0.03594 -0.03148 L 0.0085 -0.05023 L 0.0368 -0.05417 L 0.08854 -0.05787 L 0.12725 -0.06158 L 0.16406 -0.06412 L 0.18958 -0.05533 L 0.20364 -0.03264 L 0.20555 -0.01759 L 0.1934 -0.00625 C 0.18298 -0.0007 0.18732 -0.00116 0.18107 -0.00116 L 0.17448 -0.00509 L 0.17535 -0.02894 L 0.17535 -0.06042 L 0.16857 -0.0956 L 0.16406 -0.09931 " pathEditMode="relative" ptsTypes="AAAAAAAAAAAAAfAAAAAA">
                                      <p:cBhvr>
                                        <p:cTn id="35" dur="3000" fill="hold"/>
                                        <p:tgtEl>
                                          <p:spTgt spid="7"/>
                                        </p:tgtEl>
                                        <p:attrNameLst>
                                          <p:attrName>ppt_x</p:attrName>
                                          <p:attrName>ppt_y</p:attrName>
                                        </p:attrNameLst>
                                      </p:cBhvr>
                                    </p:animMotion>
                                  </p:childTnLst>
                                </p:cTn>
                              </p:par>
                            </p:childTnLst>
                          </p:cTn>
                        </p:par>
                        <p:par>
                          <p:cTn id="36" fill="hold">
                            <p:stCondLst>
                              <p:cond delay="3000"/>
                            </p:stCondLst>
                            <p:childTnLst>
                              <p:par>
                                <p:cTn id="37" presetID="10" presetClass="exit" presetSubtype="0" fill="hold" grpId="2" nodeType="afterEffect">
                                  <p:stCondLst>
                                    <p:cond delay="0"/>
                                  </p:stCondLst>
                                  <p:childTnLst>
                                    <p:animEffect transition="out" filter="fade">
                                      <p:cBhvr>
                                        <p:cTn id="38" dur="2000"/>
                                        <p:tgtEl>
                                          <p:spTgt spid="18"/>
                                        </p:tgtEl>
                                      </p:cBhvr>
                                    </p:animEffect>
                                    <p:set>
                                      <p:cBhvr>
                                        <p:cTn id="39" dur="1" fill="hold">
                                          <p:stCondLst>
                                            <p:cond delay="1999"/>
                                          </p:stCondLst>
                                        </p:cTn>
                                        <p:tgtEl>
                                          <p:spTgt spid="18"/>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2000"/>
                                        <p:tgtEl>
                                          <p:spTgt spid="19"/>
                                        </p:tgtEl>
                                      </p:cBhvr>
                                    </p:animEffect>
                                    <p:set>
                                      <p:cBhvr>
                                        <p:cTn id="42" dur="1" fill="hold">
                                          <p:stCondLst>
                                            <p:cond delay="1999"/>
                                          </p:stCondLst>
                                        </p:cTn>
                                        <p:tgtEl>
                                          <p:spTgt spid="1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par>
                                <p:cTn id="49" presetID="42" presetClass="path" presetSubtype="0" accel="50000" decel="50000" fill="hold" grpId="1" nodeType="withEffect">
                                  <p:stCondLst>
                                    <p:cond delay="0"/>
                                  </p:stCondLst>
                                  <p:childTnLst>
                                    <p:animMotion origin="layout" path="M 0 0  L 0 0.33333  E" pathEditMode="relative" ptsTypes="">
                                      <p:cBhvr>
                                        <p:cTn id="50" dur="2000" fill="hold"/>
                                        <p:tgtEl>
                                          <p:spTgt spid="20"/>
                                        </p:tgtEl>
                                        <p:attrNameLst>
                                          <p:attrName>ppt_x</p:attrName>
                                          <p:attrName>ppt_y</p:attrName>
                                        </p:attrNameLst>
                                      </p:cBhvr>
                                    </p:animMotion>
                                  </p:childTnLst>
                                </p:cTn>
                              </p:par>
                              <p:par>
                                <p:cTn id="51" presetID="42" presetClass="path" presetSubtype="0" accel="50000" decel="50000" fill="hold" grpId="1" nodeType="withEffect">
                                  <p:stCondLst>
                                    <p:cond delay="0"/>
                                  </p:stCondLst>
                                  <p:childTnLst>
                                    <p:animMotion origin="layout" path="M 0 0  L 0 0.33333  E" pathEditMode="relative" ptsTypes="">
                                      <p:cBhvr>
                                        <p:cTn id="52" dur="2000" fill="hold"/>
                                        <p:tgtEl>
                                          <p:spTgt spid="21"/>
                                        </p:tgtEl>
                                        <p:attrNameLst>
                                          <p:attrName>ppt_x</p:attrName>
                                          <p:attrName>ppt_y</p:attrName>
                                        </p:attrNameLst>
                                      </p:cBhvr>
                                    </p:animMotion>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par>
                                <p:cTn id="56" presetID="0" presetClass="path" presetSubtype="0" accel="50000" decel="50000" fill="hold" grpId="1" nodeType="withEffect">
                                  <p:stCondLst>
                                    <p:cond delay="0"/>
                                  </p:stCondLst>
                                  <p:childTnLst>
                                    <p:animMotion origin="layout" path="M 0 0 L -0.0019 -0.04028 L -0.00486 -0.06551 L -0.01336 -0.06921 L -0.0302 -0.06296 L -0.04531 -0.06551 L -0.0519 -0.0868 C -0.0493 -0.08981 -0.03611 -0.11065 -0.02656 -0.11065 L 0.02535 -0.12454 L 0.08299 -0.13217 L 0.14514 -0.13588 L 0.17639 -0.13333 L 0.19514 -0.10555 L 0.19428 -0.08426 C 0.1882 -0.07477 0.18855 -0.0794 0.18855 -0.07291 L 0.19323 -0.05532 L 0.1981 -0.03518 L 0.19428 0.0088 L 0.18959 0.07292 C 0.18646 0.10347 0.18282 0.13403 0.18004 0.16482 C 0.17969 0.16898 0.18004 0.17732 0.18004 0.17732 L 0.16875 0.27801 L 0.16875 0.34977 L 0.16494 0.36736 L 0.15747 0.35972 L 0.14514 0.35347 L 0.1415 0.34584 " pathEditMode="relative" ptsTypes="AAAAAAfAAAAAAfAAAAffAAAAAAA">
                                      <p:cBhvr>
                                        <p:cTn id="57" dur="2000" fill="hold"/>
                                        <p:tgtEl>
                                          <p:spTgt spid="8"/>
                                        </p:tgtEl>
                                        <p:attrNameLst>
                                          <p:attrName>ppt_x</p:attrName>
                                          <p:attrName>ppt_y</p:attrName>
                                        </p:attrNameLst>
                                      </p:cBhvr>
                                    </p:animMotion>
                                  </p:childTnLst>
                                </p:cTn>
                              </p:par>
                              <p:par>
                                <p:cTn id="58" presetID="10"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childTnLst>
                                </p:cTn>
                              </p:par>
                              <p:par>
                                <p:cTn id="61" presetID="0" presetClass="path" presetSubtype="0" accel="50000" decel="50000" fill="hold" grpId="1" nodeType="withEffect">
                                  <p:stCondLst>
                                    <p:cond delay="0"/>
                                  </p:stCondLst>
                                  <p:childTnLst>
                                    <p:animMotion origin="layout" path="M 0 0 L -0.00382 -0.01528 L -0.01128 -0.03033 L -0.02257 -0.02639 L -0.03576 -0.01898 L -0.04062 -0.03403 L -0.04809 -0.05162 L -0.03958 -0.06922 L -0.00937 -0.08195 L 0.04618 -0.08936 L 0.08108 -0.09074 L 0.12552 -0.09954 L 0.17084 -0.09699 L 0.1915 -0.07801 L 0.19914 -0.05047 L 0.19254 -0.03403 L 0.18872 -0.02778 L 0.19254 -0.00764 L 0.19809 0.00625 L 0.19809 0.04398 L 0.18594 0.15092 L 0.17639 0.23379 L 0.16893 0.3118 L 0.16702 0.37986 L 0.16233 0.4037 L 0.15191 0.4 L 0.14427 0.38981 " pathEditMode="relative" ptsTypes="AAAAAAAAAAAAAAAAAAAAAAAAAAA">
                                      <p:cBhvr>
                                        <p:cTn id="62" dur="3000" fill="hold"/>
                                        <p:tgtEl>
                                          <p:spTgt spid="9"/>
                                        </p:tgtEl>
                                        <p:attrNameLst>
                                          <p:attrName>ppt_x</p:attrName>
                                          <p:attrName>ppt_y</p:attrName>
                                        </p:attrNameLst>
                                      </p:cBhvr>
                                    </p:animMotion>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childTnLst>
                                </p:cTn>
                              </p:par>
                              <p:par>
                                <p:cTn id="66" presetID="0" presetClass="path" presetSubtype="0" accel="50000" decel="50000" fill="hold" grpId="1" nodeType="withEffect">
                                  <p:stCondLst>
                                    <p:cond delay="0"/>
                                  </p:stCondLst>
                                  <p:childTnLst>
                                    <p:animMotion origin="layout" path="M 0 0 L -0.01041 -0.01273 L -0.01979 -0.01273 L -0.03107 0 L -0.0434 -0.00509 L -0.05468 -0.02268 C -0.05538 -0.02615 -0.05625 -0.02939 -0.05659 -0.03287 C -0.05677 -0.03588 -0.05468 -0.03865 -0.05468 -0.04166 L -0.0368 -0.05416 L -0.00191 -0.06666 L 0.05191 -0.07314 L 0.08872 -0.07939 L 0.14427 -0.08055 L 0.1717 -0.07546 L 0.18959 -0.06041 L 0.19618 -0.03541 L 0.18681 -0.01759 L 0.18768 -0.00509 L 0.18959 0.0213 L 0.19618 0.05139 L 0.17917 0.18612 L 0.17552 0.24005 L 0.1717 0.28287 L 0.16702 0.32199 L 0.1632 0.35718 L 0.16511 0.38866 L 0.1632 0.40996 L 0.1566 0.4176 L 0.15 0.4176 L 0.14236 0.41112 L 0.13872 0.40116 " pathEditMode="relative" ptsTypes="AAAAAffAAAAAAAAAAAAAAAAAAAAAAAA">
                                      <p:cBhvr>
                                        <p:cTn id="67" dur="5000" fill="hold"/>
                                        <p:tgtEl>
                                          <p:spTgt spid="10"/>
                                        </p:tgtEl>
                                        <p:attrNameLst>
                                          <p:attrName>ppt_x</p:attrName>
                                          <p:attrName>ppt_y</p:attrName>
                                        </p:attrNameLst>
                                      </p:cBhvr>
                                    </p:animMotion>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childTnLst>
                                </p:cTn>
                              </p:par>
                              <p:par>
                                <p:cTn id="71" presetID="0" presetClass="path" presetSubtype="0" accel="50000" decel="50000" fill="hold" grpId="1" nodeType="withEffect">
                                  <p:stCondLst>
                                    <p:cond delay="0"/>
                                  </p:stCondLst>
                                  <p:childTnLst>
                                    <p:animMotion origin="layout" path="M 0 0 C -0.00139 -0.00116 -0.00747 -0.00833 -0.00747 -0.00995 L -0.01025 -0.02639 L -0.01216 -0.04653 L 0.00572 -0.05787 L 0.06423 -0.06667 L 0.12743 -0.07153 L 0.1934 -0.08033 L 0.21805 -0.06898 L 0.2302 -0.03634 L 0.22361 -0.01875 L 0.23316 0.02893 L 0.22361 0.13842 L 0.21041 0.24792 L 0.20486 0.33333 L 0.20104 0.36481 L 0.20191 0.4 L 0.19722 0.41898 C 0.1934 0.41805 0.18958 0.41782 0.18593 0.41643 C 0.18489 0.41597 0.1842 0.41458 0.18316 0.41389 C 0.17986 0.4118 0.1802 0.41435 0.1802 0.41134 L 0.17656 0.39884 " pathEditMode="relative" ptsTypes="fAAAAAAAAAAAAAAAAfffAA">
                                      <p:cBhvr>
                                        <p:cTn id="72" dur="2000" fill="hold"/>
                                        <p:tgtEl>
                                          <p:spTgt spid="11"/>
                                        </p:tgtEl>
                                        <p:attrNameLst>
                                          <p:attrName>ppt_x</p:attrName>
                                          <p:attrName>ppt_y</p:attrName>
                                        </p:attrNameLst>
                                      </p:cBhvr>
                                    </p:animMotion>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000"/>
                                        <p:tgtEl>
                                          <p:spTgt spid="15"/>
                                        </p:tgtEl>
                                      </p:cBhvr>
                                    </p:animEffect>
                                  </p:childTnLst>
                                </p:cTn>
                              </p:par>
                              <p:par>
                                <p:cTn id="76" presetID="10" presetClass="exit" presetSubtype="0" fill="hold" grpId="1" nodeType="withEffect">
                                  <p:stCondLst>
                                    <p:cond delay="0"/>
                                  </p:stCondLst>
                                  <p:childTnLst>
                                    <p:animEffect transition="out" filter="fade">
                                      <p:cBhvr>
                                        <p:cTn id="77" dur="2000"/>
                                        <p:tgtEl>
                                          <p:spTgt spid="15"/>
                                        </p:tgtEl>
                                      </p:cBhvr>
                                    </p:animEffect>
                                    <p:set>
                                      <p:cBhvr>
                                        <p:cTn id="78" dur="1" fill="hold">
                                          <p:stCondLst>
                                            <p:cond delay="1999"/>
                                          </p:stCondLst>
                                        </p:cTn>
                                        <p:tgtEl>
                                          <p:spTgt spid="15"/>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2000"/>
                                        <p:tgtEl>
                                          <p:spTgt spid="16"/>
                                        </p:tgtEl>
                                      </p:cBhvr>
                                    </p:animEffect>
                                  </p:childTnLst>
                                </p:cTn>
                              </p:par>
                              <p:par>
                                <p:cTn id="82" presetID="10" presetClass="exit" presetSubtype="0" fill="hold" grpId="1" nodeType="withEffect">
                                  <p:stCondLst>
                                    <p:cond delay="0"/>
                                  </p:stCondLst>
                                  <p:childTnLst>
                                    <p:animEffect transition="out" filter="fade">
                                      <p:cBhvr>
                                        <p:cTn id="83" dur="2000"/>
                                        <p:tgtEl>
                                          <p:spTgt spid="24"/>
                                        </p:tgtEl>
                                      </p:cBhvr>
                                    </p:animEffect>
                                    <p:set>
                                      <p:cBhvr>
                                        <p:cTn id="84" dur="1" fill="hold">
                                          <p:stCondLst>
                                            <p:cond delay="1999"/>
                                          </p:stCondLst>
                                        </p:cTn>
                                        <p:tgtEl>
                                          <p:spTgt spid="2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25"/>
                                        </p:tgtEl>
                                      </p:cBhvr>
                                    </p:animEffect>
                                    <p:set>
                                      <p:cBhvr>
                                        <p:cTn id="8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15" grpId="0" animBg="1"/>
      <p:bldP spid="15" grpId="1" animBg="1"/>
      <p:bldP spid="16" grpId="0" animBg="1"/>
      <p:bldP spid="25" grpId="0" animBg="1"/>
      <p:bldP spid="25" grpId="1" animBg="1"/>
      <p:bldP spid="24" grpId="0"/>
      <p:bldP spid="24" grpId="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asellaDiTesto 1"/>
          <p:cNvSpPr txBox="1"/>
          <p:nvPr/>
        </p:nvSpPr>
        <p:spPr>
          <a:xfrm>
            <a:off x="251520" y="2348880"/>
            <a:ext cx="8676456" cy="2554545"/>
          </a:xfrm>
          <a:prstGeom prst="rect">
            <a:avLst/>
          </a:prstGeom>
          <a:noFill/>
        </p:spPr>
        <p:txBody>
          <a:bodyPr wrap="square" rtlCol="0">
            <a:spAutoFit/>
          </a:bodyPr>
          <a:lstStyle/>
          <a:p>
            <a:pPr algn="ctr"/>
            <a:r>
              <a:rPr lang="it-IT" sz="8000" b="1" dirty="0" smtClean="0">
                <a:solidFill>
                  <a:srgbClr val="0000CC"/>
                </a:solidFill>
                <a:latin typeface="Times New Roman" pitchFamily="18" charset="0"/>
                <a:cs typeface="Times New Roman" pitchFamily="18" charset="0"/>
              </a:rPr>
              <a:t>UN ESEMPIO PRATICO</a:t>
            </a:r>
            <a:endParaRPr lang="it-IT" sz="80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xit" presetSubtype="0" fill="hold" grpId="1" nodeType="withEffect">
                                  <p:stCondLst>
                                    <p:cond delay="0"/>
                                  </p:stCondLst>
                                  <p:childTnLst>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47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2123728" y="2060848"/>
            <a:ext cx="4824536" cy="1107996"/>
          </a:xfrm>
          <a:prstGeom prst="rect">
            <a:avLst/>
          </a:prstGeom>
          <a:noFill/>
        </p:spPr>
        <p:txBody>
          <a:bodyPr wrap="square" rtlCol="0">
            <a:spAutoFit/>
          </a:bodyPr>
          <a:lstStyle/>
          <a:p>
            <a:r>
              <a:rPr lang="it-IT" sz="6600" b="1" dirty="0" smtClean="0">
                <a:solidFill>
                  <a:srgbClr val="0070C0"/>
                </a:solidFill>
              </a:rPr>
              <a:t>A RIPOSO</a:t>
            </a:r>
            <a:endParaRPr lang="it-IT" sz="6600" b="1" dirty="0">
              <a:solidFill>
                <a:srgbClr val="0070C0"/>
              </a:solidFill>
            </a:endParaRPr>
          </a:p>
        </p:txBody>
      </p:sp>
      <p:sp>
        <p:nvSpPr>
          <p:cNvPr id="3" name="CasellaDiTesto 2"/>
          <p:cNvSpPr txBox="1"/>
          <p:nvPr/>
        </p:nvSpPr>
        <p:spPr>
          <a:xfrm>
            <a:off x="2499752" y="2492896"/>
            <a:ext cx="5384616" cy="707886"/>
          </a:xfrm>
          <a:prstGeom prst="rect">
            <a:avLst/>
          </a:prstGeom>
          <a:noFill/>
        </p:spPr>
        <p:txBody>
          <a:bodyPr wrap="none" rtlCol="0">
            <a:spAutoFit/>
          </a:bodyPr>
          <a:lstStyle/>
          <a:p>
            <a:r>
              <a:rPr lang="it-IT" sz="4000" b="1" dirty="0" smtClean="0">
                <a:solidFill>
                  <a:srgbClr val="0070C0"/>
                </a:solidFill>
              </a:rPr>
              <a:t>IN  CLINOSTATISMO:</a:t>
            </a:r>
            <a:endParaRPr lang="it-IT" sz="4000" b="1" dirty="0">
              <a:solidFill>
                <a:srgbClr val="0070C0"/>
              </a:solidFill>
            </a:endParaRPr>
          </a:p>
        </p:txBody>
      </p:sp>
      <p:sp>
        <p:nvSpPr>
          <p:cNvPr id="4" name="Freccia in su 3"/>
          <p:cNvSpPr/>
          <p:nvPr/>
        </p:nvSpPr>
        <p:spPr>
          <a:xfrm rot="16200000">
            <a:off x="2879812" y="333165"/>
            <a:ext cx="3384376" cy="9144000"/>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Luna 4"/>
          <p:cNvSpPr/>
          <p:nvPr/>
        </p:nvSpPr>
        <p:spPr>
          <a:xfrm rot="10800000">
            <a:off x="2483768" y="4077072"/>
            <a:ext cx="91859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Luna 5"/>
          <p:cNvSpPr/>
          <p:nvPr/>
        </p:nvSpPr>
        <p:spPr>
          <a:xfrm rot="10800000">
            <a:off x="5364088" y="4077072"/>
            <a:ext cx="84658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Luna 6"/>
          <p:cNvSpPr/>
          <p:nvPr/>
        </p:nvSpPr>
        <p:spPr>
          <a:xfrm rot="10800000">
            <a:off x="5436096" y="5157192"/>
            <a:ext cx="829816" cy="576063"/>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Luna 7"/>
          <p:cNvSpPr/>
          <p:nvPr/>
        </p:nvSpPr>
        <p:spPr>
          <a:xfrm rot="10800000">
            <a:off x="2555776" y="5157192"/>
            <a:ext cx="757808" cy="504055"/>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sinistra 8"/>
          <p:cNvSpPr/>
          <p:nvPr/>
        </p:nvSpPr>
        <p:spPr>
          <a:xfrm>
            <a:off x="1547664" y="4581128"/>
            <a:ext cx="978408" cy="288032"/>
          </a:xfrm>
          <a:prstGeom prst="leftArrow">
            <a:avLst/>
          </a:prstGeom>
          <a:solidFill>
            <a:srgbClr val="FB6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sinistra 9"/>
          <p:cNvSpPr/>
          <p:nvPr/>
        </p:nvSpPr>
        <p:spPr>
          <a:xfrm>
            <a:off x="3707904" y="4221088"/>
            <a:ext cx="978408" cy="288032"/>
          </a:xfrm>
          <a:prstGeom prst="leftArrow">
            <a:avLst/>
          </a:prstGeom>
          <a:solidFill>
            <a:srgbClr val="FB6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sinistra 10"/>
          <p:cNvSpPr/>
          <p:nvPr/>
        </p:nvSpPr>
        <p:spPr>
          <a:xfrm>
            <a:off x="1547664" y="4797152"/>
            <a:ext cx="978408" cy="288032"/>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sinistra 11"/>
          <p:cNvSpPr/>
          <p:nvPr/>
        </p:nvSpPr>
        <p:spPr>
          <a:xfrm>
            <a:off x="3707904" y="5373216"/>
            <a:ext cx="978408" cy="288032"/>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sinistra 12"/>
          <p:cNvSpPr/>
          <p:nvPr/>
        </p:nvSpPr>
        <p:spPr>
          <a:xfrm>
            <a:off x="6372200" y="5301208"/>
            <a:ext cx="978408" cy="288032"/>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sinistra 13"/>
          <p:cNvSpPr/>
          <p:nvPr/>
        </p:nvSpPr>
        <p:spPr>
          <a:xfrm>
            <a:off x="6372200" y="4293096"/>
            <a:ext cx="978408" cy="288032"/>
          </a:xfrm>
          <a:prstGeom prst="leftArrow">
            <a:avLst/>
          </a:prstGeom>
          <a:solidFill>
            <a:srgbClr val="FB6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3131840" y="4581128"/>
            <a:ext cx="3199337" cy="523220"/>
          </a:xfrm>
          <a:prstGeom prst="rect">
            <a:avLst/>
          </a:prstGeom>
          <a:noFill/>
        </p:spPr>
        <p:txBody>
          <a:bodyPr wrap="none" rtlCol="0">
            <a:spAutoFit/>
          </a:bodyPr>
          <a:lstStyle/>
          <a:p>
            <a:r>
              <a:rPr lang="it-IT" sz="2800" b="1" dirty="0" smtClean="0">
                <a:solidFill>
                  <a:srgbClr val="0070C0"/>
                </a:solidFill>
              </a:rPr>
              <a:t>VALVOLE APERTE</a:t>
            </a:r>
            <a:endParaRPr lang="it-IT" sz="2800" b="1" dirty="0">
              <a:solidFill>
                <a:srgbClr val="0070C0"/>
              </a:solidFill>
            </a:endParaRPr>
          </a:p>
        </p:txBody>
      </p:sp>
      <p:sp>
        <p:nvSpPr>
          <p:cNvPr id="16" name="CasellaDiTesto 15"/>
          <p:cNvSpPr txBox="1"/>
          <p:nvPr/>
        </p:nvSpPr>
        <p:spPr>
          <a:xfrm>
            <a:off x="3059832" y="3851756"/>
            <a:ext cx="3920882" cy="523220"/>
          </a:xfrm>
          <a:prstGeom prst="rect">
            <a:avLst/>
          </a:prstGeom>
          <a:noFill/>
        </p:spPr>
        <p:txBody>
          <a:bodyPr wrap="none" rtlCol="0">
            <a:spAutoFit/>
          </a:bodyPr>
          <a:lstStyle/>
          <a:p>
            <a:r>
              <a:rPr lang="it-IT" sz="2800" b="1" dirty="0" smtClean="0">
                <a:solidFill>
                  <a:srgbClr val="0070C0"/>
                </a:solidFill>
              </a:rPr>
              <a:t>FLUSSO CENTRIPETO</a:t>
            </a:r>
            <a:endParaRPr lang="it-IT" sz="2800" b="1" dirty="0">
              <a:solidFill>
                <a:srgbClr val="0070C0"/>
              </a:solidFill>
            </a:endParaRPr>
          </a:p>
        </p:txBody>
      </p:sp>
      <p:sp>
        <p:nvSpPr>
          <p:cNvPr id="18" name="CasellaDiTesto 17"/>
          <p:cNvSpPr txBox="1"/>
          <p:nvPr/>
        </p:nvSpPr>
        <p:spPr>
          <a:xfrm>
            <a:off x="395536" y="2636912"/>
            <a:ext cx="8748464" cy="2308324"/>
          </a:xfrm>
          <a:prstGeom prst="rect">
            <a:avLst/>
          </a:prstGeom>
          <a:noFill/>
        </p:spPr>
        <p:txBody>
          <a:bodyPr wrap="square" rtlCol="0">
            <a:spAutoFit/>
          </a:bodyPr>
          <a:lstStyle/>
          <a:p>
            <a:r>
              <a:rPr lang="it-IT" sz="7200" b="1" dirty="0" smtClean="0">
                <a:solidFill>
                  <a:srgbClr val="FF0000"/>
                </a:solidFill>
              </a:rPr>
              <a:t>Quali pressioni sui lembi valvolari?</a:t>
            </a:r>
            <a:endParaRPr lang="it-IT" sz="7200" b="1" dirty="0">
              <a:solidFill>
                <a:srgbClr val="FF0000"/>
              </a:solidFill>
            </a:endParaRPr>
          </a:p>
        </p:txBody>
      </p:sp>
      <p:sp>
        <p:nvSpPr>
          <p:cNvPr id="19" name="CasellaDiTesto 18"/>
          <p:cNvSpPr txBox="1"/>
          <p:nvPr/>
        </p:nvSpPr>
        <p:spPr>
          <a:xfrm>
            <a:off x="3527376" y="1052736"/>
            <a:ext cx="3132856" cy="369332"/>
          </a:xfrm>
          <a:prstGeom prst="rect">
            <a:avLst/>
          </a:prstGeom>
          <a:noFill/>
        </p:spPr>
        <p:txBody>
          <a:bodyPr wrap="square" rtlCol="0">
            <a:spAutoFit/>
          </a:bodyPr>
          <a:lstStyle/>
          <a:p>
            <a:pPr marL="4000500" lvl="8" indent="-342900" algn="just"/>
            <a:endParaRPr lang="it-IT" b="1" dirty="0">
              <a:solidFill>
                <a:srgbClr val="A309AF"/>
              </a:solidFill>
            </a:endParaRPr>
          </a:p>
        </p:txBody>
      </p:sp>
      <p:sp>
        <p:nvSpPr>
          <p:cNvPr id="20" name="CasellaDiTesto 19"/>
          <p:cNvSpPr txBox="1"/>
          <p:nvPr/>
        </p:nvSpPr>
        <p:spPr>
          <a:xfrm>
            <a:off x="1475656" y="2204864"/>
            <a:ext cx="2631874" cy="707886"/>
          </a:xfrm>
          <a:prstGeom prst="rect">
            <a:avLst/>
          </a:prstGeom>
          <a:noFill/>
        </p:spPr>
        <p:txBody>
          <a:bodyPr wrap="none" rtlCol="0">
            <a:spAutoFit/>
          </a:bodyPr>
          <a:lstStyle/>
          <a:p>
            <a:r>
              <a:rPr lang="it-IT" sz="2000" b="1" dirty="0" smtClean="0">
                <a:solidFill>
                  <a:srgbClr val="B5039C"/>
                </a:solidFill>
              </a:rPr>
              <a:t>Pressione residua </a:t>
            </a:r>
          </a:p>
          <a:p>
            <a:r>
              <a:rPr lang="it-IT" sz="2000" b="1" dirty="0" smtClean="0">
                <a:solidFill>
                  <a:srgbClr val="B5039C"/>
                </a:solidFill>
              </a:rPr>
              <a:t>dell’attività cardiaca</a:t>
            </a:r>
            <a:endParaRPr lang="it-IT" sz="2000" b="1" dirty="0">
              <a:solidFill>
                <a:srgbClr val="B5039C"/>
              </a:solidFill>
            </a:endParaRPr>
          </a:p>
        </p:txBody>
      </p:sp>
      <p:sp>
        <p:nvSpPr>
          <p:cNvPr id="21" name="CasellaDiTesto 20"/>
          <p:cNvSpPr txBox="1"/>
          <p:nvPr/>
        </p:nvSpPr>
        <p:spPr>
          <a:xfrm>
            <a:off x="3995936" y="2708920"/>
            <a:ext cx="559769" cy="1323439"/>
          </a:xfrm>
          <a:prstGeom prst="rect">
            <a:avLst/>
          </a:prstGeom>
          <a:noFill/>
        </p:spPr>
        <p:txBody>
          <a:bodyPr wrap="none" rtlCol="0">
            <a:spAutoFit/>
          </a:bodyPr>
          <a:lstStyle/>
          <a:p>
            <a:r>
              <a:rPr lang="it-IT" sz="8000" b="1" dirty="0" smtClean="0">
                <a:solidFill>
                  <a:srgbClr val="A309AF"/>
                </a:solidFill>
              </a:rPr>
              <a:t>1</a:t>
            </a:r>
            <a:endParaRPr lang="it-IT" sz="8000" b="1" dirty="0">
              <a:solidFill>
                <a:srgbClr val="A309AF"/>
              </a:solidFill>
            </a:endParaRPr>
          </a:p>
        </p:txBody>
      </p:sp>
      <p:sp>
        <p:nvSpPr>
          <p:cNvPr id="22" name="Freccia a sinistra 21"/>
          <p:cNvSpPr/>
          <p:nvPr/>
        </p:nvSpPr>
        <p:spPr>
          <a:xfrm>
            <a:off x="6372200" y="5085184"/>
            <a:ext cx="1008112" cy="288032"/>
          </a:xfrm>
          <a:prstGeom prst="leftArrow">
            <a:avLst/>
          </a:prstGeom>
          <a:solidFill>
            <a:srgbClr val="FE6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sinistra 23"/>
          <p:cNvSpPr/>
          <p:nvPr/>
        </p:nvSpPr>
        <p:spPr>
          <a:xfrm>
            <a:off x="3707904" y="5157192"/>
            <a:ext cx="1008112" cy="288032"/>
          </a:xfrm>
          <a:prstGeom prst="leftArrow">
            <a:avLst/>
          </a:prstGeom>
          <a:solidFill>
            <a:srgbClr val="FE6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sinistra 24"/>
          <p:cNvSpPr/>
          <p:nvPr/>
        </p:nvSpPr>
        <p:spPr>
          <a:xfrm>
            <a:off x="6372200" y="4005064"/>
            <a:ext cx="1008112" cy="288032"/>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sinistra 25"/>
          <p:cNvSpPr/>
          <p:nvPr/>
        </p:nvSpPr>
        <p:spPr>
          <a:xfrm>
            <a:off x="3707904" y="4005064"/>
            <a:ext cx="1008112" cy="288032"/>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4283968" y="2636912"/>
            <a:ext cx="731290" cy="1446550"/>
          </a:xfrm>
          <a:prstGeom prst="rect">
            <a:avLst/>
          </a:prstGeom>
          <a:noFill/>
        </p:spPr>
        <p:txBody>
          <a:bodyPr wrap="none" rtlCol="0">
            <a:spAutoFit/>
          </a:bodyPr>
          <a:lstStyle/>
          <a:p>
            <a:r>
              <a:rPr lang="it-IT" sz="8800" b="1" dirty="0" smtClean="0">
                <a:solidFill>
                  <a:schemeClr val="bg2">
                    <a:lumMod val="50000"/>
                  </a:schemeClr>
                </a:solidFill>
              </a:rPr>
              <a:t>2</a:t>
            </a:r>
            <a:endParaRPr lang="it-IT" sz="8800" b="1" dirty="0">
              <a:solidFill>
                <a:schemeClr val="bg2">
                  <a:lumMod val="50000"/>
                </a:schemeClr>
              </a:solidFill>
            </a:endParaRPr>
          </a:p>
        </p:txBody>
      </p:sp>
      <p:sp>
        <p:nvSpPr>
          <p:cNvPr id="28" name="CasellaDiTesto 27"/>
          <p:cNvSpPr txBox="1"/>
          <p:nvPr/>
        </p:nvSpPr>
        <p:spPr>
          <a:xfrm>
            <a:off x="2339752" y="2564904"/>
            <a:ext cx="3719736" cy="707886"/>
          </a:xfrm>
          <a:prstGeom prst="rect">
            <a:avLst/>
          </a:prstGeom>
          <a:noFill/>
        </p:spPr>
        <p:txBody>
          <a:bodyPr wrap="none" rtlCol="0">
            <a:spAutoFit/>
          </a:bodyPr>
          <a:lstStyle/>
          <a:p>
            <a:r>
              <a:rPr lang="it-IT" sz="2000" b="1" dirty="0" smtClean="0">
                <a:solidFill>
                  <a:schemeClr val="bg2">
                    <a:lumMod val="50000"/>
                  </a:schemeClr>
                </a:solidFill>
              </a:rPr>
              <a:t>Pressione intermittente della</a:t>
            </a:r>
          </a:p>
          <a:p>
            <a:r>
              <a:rPr lang="it-IT" sz="2000" b="1" dirty="0" smtClean="0">
                <a:solidFill>
                  <a:schemeClr val="bg2">
                    <a:lumMod val="50000"/>
                  </a:schemeClr>
                </a:solidFill>
              </a:rPr>
              <a:t>Attività respiratoria</a:t>
            </a:r>
            <a:endParaRPr lang="it-IT" sz="2000" b="1" dirty="0">
              <a:solidFill>
                <a:schemeClr val="bg2">
                  <a:lumMod val="50000"/>
                </a:schemeClr>
              </a:solidFill>
            </a:endParaRPr>
          </a:p>
        </p:txBody>
      </p:sp>
      <p:sp>
        <p:nvSpPr>
          <p:cNvPr id="29" name="CasellaDiTesto 28"/>
          <p:cNvSpPr txBox="1"/>
          <p:nvPr/>
        </p:nvSpPr>
        <p:spPr>
          <a:xfrm>
            <a:off x="1043608" y="6165304"/>
            <a:ext cx="7524817" cy="584775"/>
          </a:xfrm>
          <a:prstGeom prst="rect">
            <a:avLst/>
          </a:prstGeom>
          <a:noFill/>
        </p:spPr>
        <p:txBody>
          <a:bodyPr wrap="none" rtlCol="0">
            <a:spAutoFit/>
          </a:bodyPr>
          <a:lstStyle/>
          <a:p>
            <a:r>
              <a:rPr lang="it-IT" sz="3200" b="1" dirty="0" smtClean="0">
                <a:solidFill>
                  <a:srgbClr val="0070C0"/>
                </a:solidFill>
              </a:rPr>
              <a:t>Sincrono con  i  movimenti respiratori</a:t>
            </a:r>
            <a:endParaRPr lang="it-IT" sz="3200" b="1" dirty="0">
              <a:solidFill>
                <a:srgbClr val="0070C0"/>
              </a:solidFill>
            </a:endParaRPr>
          </a:p>
        </p:txBody>
      </p:sp>
      <p:sp>
        <p:nvSpPr>
          <p:cNvPr id="30" name="CasellaDiTesto 29"/>
          <p:cNvSpPr txBox="1"/>
          <p:nvPr/>
        </p:nvSpPr>
        <p:spPr>
          <a:xfrm>
            <a:off x="107504" y="116632"/>
            <a:ext cx="2920671" cy="646331"/>
          </a:xfrm>
          <a:prstGeom prst="rect">
            <a:avLst/>
          </a:prstGeom>
          <a:noFill/>
        </p:spPr>
        <p:txBody>
          <a:bodyPr wrap="none" rtlCol="0">
            <a:spAutoFit/>
          </a:bodyPr>
          <a:lstStyle/>
          <a:p>
            <a:r>
              <a:rPr lang="it-IT" sz="3600" b="1" dirty="0" smtClean="0">
                <a:solidFill>
                  <a:srgbClr val="002060"/>
                </a:solidFill>
                <a:latin typeface="Times New Roman" pitchFamily="18" charset="0"/>
                <a:cs typeface="Times New Roman" pitchFamily="18" charset="0"/>
              </a:rPr>
              <a:t>2.Le pressioni</a:t>
            </a:r>
            <a:endParaRPr lang="it-IT" sz="3600" b="1" dirty="0">
              <a:solidFill>
                <a:srgbClr val="FF0000"/>
              </a:solidFill>
            </a:endParaRPr>
          </a:p>
        </p:txBody>
      </p:sp>
      <p:sp>
        <p:nvSpPr>
          <p:cNvPr id="31" name="Rettangolo arrotondato 30"/>
          <p:cNvSpPr/>
          <p:nvPr/>
        </p:nvSpPr>
        <p:spPr>
          <a:xfrm>
            <a:off x="5292080" y="188640"/>
            <a:ext cx="3851920" cy="2448272"/>
          </a:xfrm>
          <a:prstGeom prst="roundRect">
            <a:avLst/>
          </a:prstGeom>
          <a:solidFill>
            <a:srgbClr val="D10531">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descr="doppler venoso.jpg"/>
          <p:cNvPicPr>
            <a:picLocks noChangeAspect="1"/>
          </p:cNvPicPr>
          <p:nvPr/>
        </p:nvPicPr>
        <p:blipFill>
          <a:blip r:embed="rId2" cstate="print"/>
          <a:stretch>
            <a:fillRect/>
          </a:stretch>
        </p:blipFill>
        <p:spPr>
          <a:xfrm>
            <a:off x="3563888" y="5788710"/>
            <a:ext cx="4788024" cy="1069290"/>
          </a:xfrm>
          <a:prstGeom prst="rect">
            <a:avLst/>
          </a:prstGeom>
        </p:spPr>
      </p:pic>
    </p:spTree>
  </p:cSld>
  <p:clrMapOvr>
    <a:masterClrMapping/>
  </p:clrMapOvr>
  <p:transition advTm="327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par>
                          <p:cTn id="8" fill="hold">
                            <p:stCondLst>
                              <p:cond delay="2000"/>
                            </p:stCondLst>
                            <p:childTnLst>
                              <p:par>
                                <p:cTn id="9" presetID="63" presetClass="path" presetSubtype="0" accel="50000" decel="50000" fill="hold" grpId="1" nodeType="afterEffect">
                                  <p:stCondLst>
                                    <p:cond delay="0"/>
                                  </p:stCondLst>
                                  <p:childTnLst>
                                    <p:animMotion origin="layout" path="M 2.22222E-6 -1.05458E-6 L 0.59618 0.01596 " pathEditMode="relative" rAng="0" ptsTypes="AA">
                                      <p:cBhvr>
                                        <p:cTn id="10" dur="2000" fill="hold"/>
                                        <p:tgtEl>
                                          <p:spTgt spid="30"/>
                                        </p:tgtEl>
                                        <p:attrNameLst>
                                          <p:attrName>ppt_x</p:attrName>
                                          <p:attrName>ppt_y</p:attrName>
                                        </p:attrNameLst>
                                      </p:cBhvr>
                                      <p:rCtr x="298" y="8"/>
                                    </p:animMotion>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4000"/>
                            </p:stCondLst>
                            <p:childTnLst>
                              <p:par>
                                <p:cTn id="15" presetID="35" presetClass="path" presetSubtype="0" accel="50000" decel="50000" fill="hold" grpId="1" nodeType="afterEffect">
                                  <p:stCondLst>
                                    <p:cond delay="0"/>
                                  </p:stCondLst>
                                  <p:childTnLst>
                                    <p:animMotion origin="layout" path="M 3.05556E-6 0 L -0.2165 -0.30116 " pathEditMode="relative" rAng="0" ptsTypes="AA">
                                      <p:cBhvr>
                                        <p:cTn id="16" dur="2000" fill="hold"/>
                                        <p:tgtEl>
                                          <p:spTgt spid="2"/>
                                        </p:tgtEl>
                                        <p:attrNameLst>
                                          <p:attrName>ppt_x</p:attrName>
                                          <p:attrName>ppt_y</p:attrName>
                                        </p:attrNameLst>
                                      </p:cBhvr>
                                      <p:rCtr x="-108" y="-151"/>
                                    </p:animMotion>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56" presetClass="path" presetSubtype="0" accel="50000" decel="50000" fill="hold" grpId="1" nodeType="withEffect">
                                  <p:stCondLst>
                                    <p:cond delay="0"/>
                                  </p:stCondLst>
                                  <p:childTnLst>
                                    <p:animMotion origin="layout" path="M -0.10538 0.01921 L -0.27066 -0.25093 " pathEditMode="relative" rAng="0" ptsTypes="AA">
                                      <p:cBhvr>
                                        <p:cTn id="21" dur="2000" fill="hold"/>
                                        <p:tgtEl>
                                          <p:spTgt spid="3"/>
                                        </p:tgtEl>
                                        <p:attrNameLst>
                                          <p:attrName>ppt_x</p:attrName>
                                          <p:attrName>ppt_y</p:attrName>
                                        </p:attrNameLst>
                                      </p:cBhvr>
                                      <p:rCtr x="-83" y="-135"/>
                                    </p:animMotion>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par>
                          <p:cTn id="26" fill="hold">
                            <p:stCondLst>
                              <p:cond delay="8000"/>
                            </p:stCondLst>
                            <p:childTnLst>
                              <p:par>
                                <p:cTn id="27" presetID="10" presetClass="exit" presetSubtype="0" fill="hold" grpId="1" nodeType="afterEffect">
                                  <p:stCondLst>
                                    <p:cond delay="0"/>
                                  </p:stCondLst>
                                  <p:childTnLst>
                                    <p:animEffect transition="out" filter="fade">
                                      <p:cBhvr>
                                        <p:cTn id="28" dur="5000"/>
                                        <p:tgtEl>
                                          <p:spTgt spid="18"/>
                                        </p:tgtEl>
                                      </p:cBhvr>
                                    </p:animEffect>
                                    <p:set>
                                      <p:cBhvr>
                                        <p:cTn id="29" dur="1" fill="hold">
                                          <p:stCondLst>
                                            <p:cond delay="4999"/>
                                          </p:stCondLst>
                                        </p:cTn>
                                        <p:tgtEl>
                                          <p:spTgt spid="18"/>
                                        </p:tgtEl>
                                        <p:attrNameLst>
                                          <p:attrName>style.visibility</p:attrName>
                                        </p:attrNameLst>
                                      </p:cBhvr>
                                      <p:to>
                                        <p:strVal val="hidden"/>
                                      </p:to>
                                    </p:set>
                                  </p:childTnLst>
                                </p:cTn>
                              </p:par>
                            </p:childTnLst>
                          </p:cTn>
                        </p:par>
                        <p:par>
                          <p:cTn id="30" fill="hold">
                            <p:stCondLst>
                              <p:cond delay="13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childTnLst>
                                </p:cTn>
                              </p:par>
                            </p:childTnLst>
                          </p:cTn>
                        </p:par>
                        <p:par>
                          <p:cTn id="34" fill="hold">
                            <p:stCondLst>
                              <p:cond delay="15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par>
                                <p:cTn id="38" presetID="10" presetClass="exit" presetSubtype="0" fill="hold" grpId="1" nodeType="withEffect">
                                  <p:stCondLst>
                                    <p:cond delay="0"/>
                                  </p:stCondLst>
                                  <p:childTnLst>
                                    <p:animEffect transition="out" filter="fade">
                                      <p:cBhvr>
                                        <p:cTn id="39" dur="2000"/>
                                        <p:tgtEl>
                                          <p:spTgt spid="21"/>
                                        </p:tgtEl>
                                      </p:cBhvr>
                                    </p:animEffect>
                                    <p:set>
                                      <p:cBhvr>
                                        <p:cTn id="40" dur="1" fill="hold">
                                          <p:stCondLst>
                                            <p:cond delay="1999"/>
                                          </p:stCondLst>
                                        </p:cTn>
                                        <p:tgtEl>
                                          <p:spTgt spid="21"/>
                                        </p:tgtEl>
                                        <p:attrNameLst>
                                          <p:attrName>style.visibility</p:attrName>
                                        </p:attrNameLst>
                                      </p:cBhvr>
                                      <p:to>
                                        <p:strVal val="hidden"/>
                                      </p:to>
                                    </p:set>
                                  </p:childTnLst>
                                </p:cTn>
                              </p:par>
                            </p:childTnLst>
                          </p:cTn>
                        </p:par>
                        <p:par>
                          <p:cTn id="41" fill="hold">
                            <p:stCondLst>
                              <p:cond delay="17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000"/>
                                        <p:tgtEl>
                                          <p:spTgt spid="20"/>
                                        </p:tgtEl>
                                      </p:cBhvr>
                                    </p:animEffect>
                                  </p:childTnLst>
                                </p:cTn>
                              </p:par>
                              <p:par>
                                <p:cTn id="45" presetID="56" presetClass="path" presetSubtype="0" accel="50000" decel="50000" fill="hold" grpId="1" nodeType="withEffect">
                                  <p:stCondLst>
                                    <p:cond delay="0"/>
                                  </p:stCondLst>
                                  <p:childTnLst>
                                    <p:animMotion origin="layout" path="M -0.10452 -0.02012 L 0.51771 -0.20883 " pathEditMode="relative" rAng="0" ptsTypes="AA">
                                      <p:cBhvr>
                                        <p:cTn id="46" dur="2000" fill="hold"/>
                                        <p:tgtEl>
                                          <p:spTgt spid="20"/>
                                        </p:tgtEl>
                                        <p:attrNameLst>
                                          <p:attrName>ppt_x</p:attrName>
                                          <p:attrName>ppt_y</p:attrName>
                                        </p:attrNameLst>
                                      </p:cBhvr>
                                      <p:rCtr x="311" y="-94"/>
                                    </p:animMotion>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0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0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2000"/>
                                        <p:tgtEl>
                                          <p:spTgt spid="7"/>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right)">
                                      <p:cBhvr>
                                        <p:cTn id="64" dur="2000"/>
                                        <p:tgtEl>
                                          <p:spTgt spid="10"/>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2000"/>
                                        <p:tgtEl>
                                          <p:spTgt spid="9"/>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2000"/>
                                        <p:tgtEl>
                                          <p:spTgt spid="14"/>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right)">
                                      <p:cBhvr>
                                        <p:cTn id="73" dur="2000"/>
                                        <p:tgtEl>
                                          <p:spTgt spid="2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right)">
                                      <p:cBhvr>
                                        <p:cTn id="76" dur="2000"/>
                                        <p:tgtEl>
                                          <p:spTgt spid="22"/>
                                        </p:tgtEl>
                                      </p:cBhvr>
                                    </p:animEffect>
                                  </p:childTnLst>
                                </p:cTn>
                              </p:par>
                            </p:childTnLst>
                          </p:cTn>
                        </p:par>
                        <p:par>
                          <p:cTn id="77" fill="hold">
                            <p:stCondLst>
                              <p:cond delay="1900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2000"/>
                                        <p:tgtEl>
                                          <p:spTgt spid="27"/>
                                        </p:tgtEl>
                                      </p:cBhvr>
                                    </p:animEffect>
                                  </p:childTnLst>
                                </p:cTn>
                              </p:par>
                            </p:childTnLst>
                          </p:cTn>
                        </p:par>
                        <p:par>
                          <p:cTn id="81" fill="hold">
                            <p:stCondLst>
                              <p:cond delay="21000"/>
                            </p:stCondLst>
                            <p:childTnLst>
                              <p:par>
                                <p:cTn id="82" presetID="10" presetClass="exit" presetSubtype="0" fill="hold" grpId="1" nodeType="afterEffect">
                                  <p:stCondLst>
                                    <p:cond delay="0"/>
                                  </p:stCondLst>
                                  <p:childTnLst>
                                    <p:animEffect transition="out" filter="fade">
                                      <p:cBhvr>
                                        <p:cTn id="83" dur="2000"/>
                                        <p:tgtEl>
                                          <p:spTgt spid="27"/>
                                        </p:tgtEl>
                                      </p:cBhvr>
                                    </p:animEffect>
                                    <p:set>
                                      <p:cBhvr>
                                        <p:cTn id="84" dur="1" fill="hold">
                                          <p:stCondLst>
                                            <p:cond delay="1999"/>
                                          </p:stCondLst>
                                        </p:cTn>
                                        <p:tgtEl>
                                          <p:spTgt spid="27"/>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2000"/>
                                        <p:tgtEl>
                                          <p:spTgt spid="28"/>
                                        </p:tgtEl>
                                      </p:cBhvr>
                                    </p:animEffect>
                                  </p:childTnLst>
                                </p:cTn>
                              </p:par>
                              <p:par>
                                <p:cTn id="88" presetID="35" presetClass="path" presetSubtype="0" accel="50000" decel="50000" fill="hold" grpId="1" nodeType="withEffect">
                                  <p:stCondLst>
                                    <p:cond delay="0"/>
                                  </p:stCondLst>
                                  <p:childTnLst>
                                    <p:animMotion origin="layout" path="M -0.05903 0.03469 L 0.34792 -0.11448 " pathEditMode="relative" rAng="0" ptsTypes="AA">
                                      <p:cBhvr>
                                        <p:cTn id="89" dur="2000" fill="hold"/>
                                        <p:tgtEl>
                                          <p:spTgt spid="28"/>
                                        </p:tgtEl>
                                        <p:attrNameLst>
                                          <p:attrName>ppt_x</p:attrName>
                                          <p:attrName>ppt_y</p:attrName>
                                        </p:attrNameLst>
                                      </p:cBhvr>
                                      <p:rCtr x="203" y="-75"/>
                                    </p:animMotion>
                                  </p:childTnLst>
                                </p:cTn>
                              </p:par>
                              <p:par>
                                <p:cTn id="90" presetID="10" presetClass="entr" presetSubtype="0"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2000"/>
                                        <p:tgtEl>
                                          <p:spTgt spid="1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20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2000"/>
                                        <p:tgtEl>
                                          <p:spTgt spid="1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20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2000"/>
                                        <p:tgtEl>
                                          <p:spTgt spid="13"/>
                                        </p:tgtEl>
                                      </p:cBhvr>
                                    </p:animEffect>
                                  </p:childTnLst>
                                </p:cTn>
                              </p:par>
                              <p:par>
                                <p:cTn id="105" presetID="22" presetClass="entr" presetSubtype="2" fill="hold" grpId="1"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2000"/>
                                        <p:tgtEl>
                                          <p:spTgt spid="11"/>
                                        </p:tgtEl>
                                      </p:cBhvr>
                                    </p:animEffect>
                                  </p:childTnLst>
                                </p:cTn>
                              </p:par>
                              <p:par>
                                <p:cTn id="108" presetID="22" presetClass="entr" presetSubtype="2" fill="hold" grpId="1"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right)">
                                      <p:cBhvr>
                                        <p:cTn id="110" dur="2000"/>
                                        <p:tgtEl>
                                          <p:spTgt spid="26"/>
                                        </p:tgtEl>
                                      </p:cBhvr>
                                    </p:animEffect>
                                  </p:childTnLst>
                                </p:cTn>
                              </p:par>
                              <p:par>
                                <p:cTn id="111" presetID="22" presetClass="entr" presetSubtype="2" fill="hold" grpId="1"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right)">
                                      <p:cBhvr>
                                        <p:cTn id="113" dur="2000"/>
                                        <p:tgtEl>
                                          <p:spTgt spid="25"/>
                                        </p:tgtEl>
                                      </p:cBhvr>
                                    </p:animEffect>
                                  </p:childTnLst>
                                </p:cTn>
                              </p:par>
                              <p:par>
                                <p:cTn id="114" presetID="22" presetClass="entr" presetSubtype="2" fill="hold" grpId="1" nodeType="with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wipe(right)">
                                      <p:cBhvr>
                                        <p:cTn id="116" dur="2000"/>
                                        <p:tgtEl>
                                          <p:spTgt spid="13"/>
                                        </p:tgtEl>
                                      </p:cBhvr>
                                    </p:animEffect>
                                  </p:childTnLst>
                                </p:cTn>
                              </p:par>
                              <p:par>
                                <p:cTn id="117" presetID="22" presetClass="entr" presetSubtype="2" fill="hold" grpId="1"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right)">
                                      <p:cBhvr>
                                        <p:cTn id="119" dur="2000"/>
                                        <p:tgtEl>
                                          <p:spTgt spid="12"/>
                                        </p:tgtEl>
                                      </p:cBhvr>
                                    </p:animEffect>
                                  </p:childTnLst>
                                </p:cTn>
                              </p:par>
                            </p:childTnLst>
                          </p:cTn>
                        </p:par>
                        <p:par>
                          <p:cTn id="120" fill="hold">
                            <p:stCondLst>
                              <p:cond delay="23000"/>
                            </p:stCondLst>
                            <p:childTnLst>
                              <p:par>
                                <p:cTn id="121" presetID="10" presetClass="entr" presetSubtype="0"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2000"/>
                                        <p:tgtEl>
                                          <p:spTgt spid="15"/>
                                        </p:tgtEl>
                                      </p:cBhvr>
                                    </p:animEffect>
                                  </p:childTnLst>
                                </p:cTn>
                              </p:par>
                              <p:par>
                                <p:cTn id="124" presetID="56" presetClass="path" presetSubtype="0" accel="50000" decel="50000" fill="hold" grpId="1" nodeType="withEffect">
                                  <p:stCondLst>
                                    <p:cond delay="0"/>
                                  </p:stCondLst>
                                  <p:childTnLst>
                                    <p:animMotion origin="layout" path="M -0.08038 -0.0007 L -0.33229 -0.42623 " pathEditMode="relative" rAng="0" ptsTypes="AA">
                                      <p:cBhvr>
                                        <p:cTn id="125" dur="2000" fill="hold"/>
                                        <p:tgtEl>
                                          <p:spTgt spid="15"/>
                                        </p:tgtEl>
                                        <p:attrNameLst>
                                          <p:attrName>ppt_x</p:attrName>
                                          <p:attrName>ppt_y</p:attrName>
                                        </p:attrNameLst>
                                      </p:cBhvr>
                                      <p:rCtr x="-126" y="-213"/>
                                    </p:animMotion>
                                  </p:childTnLst>
                                </p:cTn>
                              </p:par>
                            </p:childTnLst>
                          </p:cTn>
                        </p:par>
                        <p:par>
                          <p:cTn id="126" fill="hold">
                            <p:stCondLst>
                              <p:cond delay="25000"/>
                            </p:stCondLst>
                            <p:childTnLst>
                              <p:par>
                                <p:cTn id="127" presetID="10" presetClass="entr" presetSubtype="0" fill="hold" nodeType="afterEffect">
                                  <p:stCondLst>
                                    <p:cond delay="0"/>
                                  </p:stCondLst>
                                  <p:childTnLst>
                                    <p:set>
                                      <p:cBhvr>
                                        <p:cTn id="128" dur="1" fill="hold">
                                          <p:stCondLst>
                                            <p:cond delay="0"/>
                                          </p:stCondLst>
                                        </p:cTn>
                                        <p:tgtEl>
                                          <p:spTgt spid="16">
                                            <p:txEl>
                                              <p:pRg st="0" end="0"/>
                                            </p:txEl>
                                          </p:spTgt>
                                        </p:tgtEl>
                                        <p:attrNameLst>
                                          <p:attrName>style.visibility</p:attrName>
                                        </p:attrNameLst>
                                      </p:cBhvr>
                                      <p:to>
                                        <p:strVal val="visible"/>
                                      </p:to>
                                    </p:set>
                                    <p:animEffect transition="in" filter="fade">
                                      <p:cBhvr>
                                        <p:cTn id="129" dur="2000"/>
                                        <p:tgtEl>
                                          <p:spTgt spid="16">
                                            <p:txEl>
                                              <p:pRg st="0" end="0"/>
                                            </p:txEl>
                                          </p:spTgt>
                                        </p:tgtEl>
                                      </p:cBhvr>
                                    </p:animEffect>
                                  </p:childTnLst>
                                </p:cTn>
                              </p:par>
                              <p:par>
                                <p:cTn id="130" presetID="56" presetClass="path" presetSubtype="0" accel="50000" decel="50000" fill="hold" nodeType="withEffect">
                                  <p:stCondLst>
                                    <p:cond delay="0"/>
                                  </p:stCondLst>
                                  <p:childTnLst>
                                    <p:animMotion origin="layout" path="M -2.5E-6 0.04186 L -0.35087 -0.24607 " pathEditMode="relative" rAng="0" ptsTypes="AA">
                                      <p:cBhvr>
                                        <p:cTn id="131" dur="2000" fill="hold"/>
                                        <p:tgtEl>
                                          <p:spTgt spid="16">
                                            <p:txEl>
                                              <p:pRg st="0" end="0"/>
                                            </p:txEl>
                                          </p:spTgt>
                                        </p:tgtEl>
                                        <p:attrNameLst>
                                          <p:attrName>ppt_x</p:attrName>
                                          <p:attrName>ppt_y</p:attrName>
                                        </p:attrNameLst>
                                      </p:cBhvr>
                                      <p:rCtr x="-176" y="-144"/>
                                    </p:animMotion>
                                  </p:childTnLst>
                                </p:cTn>
                              </p:par>
                            </p:childTnLst>
                          </p:cTn>
                        </p:par>
                        <p:par>
                          <p:cTn id="132" fill="hold">
                            <p:stCondLst>
                              <p:cond delay="27000"/>
                            </p:stCondLst>
                            <p:childTnLst>
                              <p:par>
                                <p:cTn id="133" presetID="10" presetClass="entr" presetSubtype="0" fill="hold" nodeType="afterEffect">
                                  <p:stCondLst>
                                    <p:cond delay="0"/>
                                  </p:stCondLst>
                                  <p:childTnLst>
                                    <p:set>
                                      <p:cBhvr>
                                        <p:cTn id="134" dur="1" fill="hold">
                                          <p:stCondLst>
                                            <p:cond delay="0"/>
                                          </p:stCondLst>
                                        </p:cTn>
                                        <p:tgtEl>
                                          <p:spTgt spid="29">
                                            <p:txEl>
                                              <p:pRg st="0" end="0"/>
                                            </p:txEl>
                                          </p:spTgt>
                                        </p:tgtEl>
                                        <p:attrNameLst>
                                          <p:attrName>style.visibility</p:attrName>
                                        </p:attrNameLst>
                                      </p:cBhvr>
                                      <p:to>
                                        <p:strVal val="visible"/>
                                      </p:to>
                                    </p:set>
                                    <p:animEffect transition="in" filter="fade">
                                      <p:cBhvr>
                                        <p:cTn id="135" dur="2000"/>
                                        <p:tgtEl>
                                          <p:spTgt spid="29">
                                            <p:txEl>
                                              <p:pRg st="0" end="0"/>
                                            </p:txEl>
                                          </p:spTgt>
                                        </p:tgtEl>
                                      </p:cBhvr>
                                    </p:animEffect>
                                  </p:childTnLst>
                                </p:cTn>
                              </p:par>
                              <p:par>
                                <p:cTn id="136" presetID="64" presetClass="path" presetSubtype="0" accel="50000" decel="50000" fill="hold" nodeType="withEffect">
                                  <p:stCondLst>
                                    <p:cond delay="0"/>
                                  </p:stCondLst>
                                  <p:childTnLst>
                                    <p:animMotion origin="layout" path="M 3.88889E-6 -3.7037E-7 L 0.03142 -0.51643 " pathEditMode="relative" rAng="0" ptsTypes="AA">
                                      <p:cBhvr>
                                        <p:cTn id="137" dur="2000" fill="hold"/>
                                        <p:tgtEl>
                                          <p:spTgt spid="29">
                                            <p:txEl>
                                              <p:pRg st="0" end="0"/>
                                            </p:txEl>
                                          </p:spTgt>
                                        </p:tgtEl>
                                        <p:attrNameLst>
                                          <p:attrName>ppt_x</p:attrName>
                                          <p:attrName>ppt_y</p:attrName>
                                        </p:attrNameLst>
                                      </p:cBhvr>
                                      <p:rCtr x="16" y="-258"/>
                                    </p:animMotion>
                                  </p:childTnLst>
                                </p:cTn>
                              </p:par>
                            </p:childTnLst>
                          </p:cTn>
                        </p:par>
                        <p:par>
                          <p:cTn id="138" fill="hold">
                            <p:stCondLst>
                              <p:cond delay="29000"/>
                            </p:stCondLst>
                            <p:childTnLst>
                              <p:par>
                                <p:cTn id="139" presetID="10" presetClass="entr" presetSubtype="0" fill="hold"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cBhvr>
                                        <p:cTn id="14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5" grpId="0" animBg="1"/>
      <p:bldP spid="6" grpId="0" animBg="1"/>
      <p:bldP spid="7" grpId="0" animBg="1"/>
      <p:bldP spid="8" grpId="0" animBg="1"/>
      <p:bldP spid="9" grpId="0" animBg="1"/>
      <p:bldP spid="10" grpId="0" animBg="1"/>
      <p:bldP spid="11" grpId="0" animBg="1"/>
      <p:bldP spid="11" grpId="1" animBg="1"/>
      <p:bldP spid="12" grpId="0" animBg="1"/>
      <p:bldP spid="12" grpId="1" animBg="1"/>
      <p:bldP spid="13" grpId="0" animBg="1"/>
      <p:bldP spid="13" grpId="1" animBg="1"/>
      <p:bldP spid="14" grpId="0" animBg="1"/>
      <p:bldP spid="15" grpId="0"/>
      <p:bldP spid="15" grpId="1"/>
      <p:bldP spid="18" grpId="0"/>
      <p:bldP spid="18" grpId="1"/>
      <p:bldP spid="20" grpId="0"/>
      <p:bldP spid="20" grpId="1"/>
      <p:bldP spid="21" grpId="0"/>
      <p:bldP spid="21" grpId="1"/>
      <p:bldP spid="22" grpId="0" animBg="1"/>
      <p:bldP spid="24" grpId="0" animBg="1"/>
      <p:bldP spid="25" grpId="0" animBg="1"/>
      <p:bldP spid="25" grpId="1" animBg="1"/>
      <p:bldP spid="26" grpId="0" animBg="1"/>
      <p:bldP spid="26" grpId="1" animBg="1"/>
      <p:bldP spid="27" grpId="0"/>
      <p:bldP spid="27" grpId="1"/>
      <p:bldP spid="28" grpId="0"/>
      <p:bldP spid="28" grpId="1"/>
      <p:bldP spid="30" grpId="0"/>
      <p:bldP spid="30" grpId="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EVOL.jpg"/>
          <p:cNvPicPr>
            <a:picLocks noChangeAspect="1"/>
          </p:cNvPicPr>
          <p:nvPr/>
        </p:nvPicPr>
        <p:blipFill>
          <a:blip r:embed="rId2" cstate="print"/>
          <a:stretch>
            <a:fillRect/>
          </a:stretch>
        </p:blipFill>
        <p:spPr>
          <a:xfrm>
            <a:off x="-800742" y="0"/>
            <a:ext cx="8901134" cy="6858000"/>
          </a:xfrm>
          <a:prstGeom prst="rect">
            <a:avLst/>
          </a:prstGeom>
        </p:spPr>
      </p:pic>
      <p:sp>
        <p:nvSpPr>
          <p:cNvPr id="5" name="Figura a mano libera 4"/>
          <p:cNvSpPr/>
          <p:nvPr/>
        </p:nvSpPr>
        <p:spPr>
          <a:xfrm>
            <a:off x="6084168" y="548680"/>
            <a:ext cx="1224136" cy="2016224"/>
          </a:xfrm>
          <a:custGeom>
            <a:avLst/>
            <a:gdLst>
              <a:gd name="connsiteX0" fmla="*/ 0 w 1194180"/>
              <a:gd name="connsiteY0" fmla="*/ 0 h 1385249"/>
              <a:gd name="connsiteX1" fmla="*/ 81887 w 1194180"/>
              <a:gd name="connsiteY1" fmla="*/ 95535 h 1385249"/>
              <a:gd name="connsiteX2" fmla="*/ 177421 w 1194180"/>
              <a:gd name="connsiteY2" fmla="*/ 163774 h 1385249"/>
              <a:gd name="connsiteX3" fmla="*/ 232012 w 1194180"/>
              <a:gd name="connsiteY3" fmla="*/ 191069 h 1385249"/>
              <a:gd name="connsiteX4" fmla="*/ 341194 w 1194180"/>
              <a:gd name="connsiteY4" fmla="*/ 272956 h 1385249"/>
              <a:gd name="connsiteX5" fmla="*/ 491320 w 1194180"/>
              <a:gd name="connsiteY5" fmla="*/ 368490 h 1385249"/>
              <a:gd name="connsiteX6" fmla="*/ 655093 w 1194180"/>
              <a:gd name="connsiteY6" fmla="*/ 436729 h 1385249"/>
              <a:gd name="connsiteX7" fmla="*/ 900753 w 1194180"/>
              <a:gd name="connsiteY7" fmla="*/ 532263 h 1385249"/>
              <a:gd name="connsiteX8" fmla="*/ 1009935 w 1194180"/>
              <a:gd name="connsiteY8" fmla="*/ 723332 h 1385249"/>
              <a:gd name="connsiteX9" fmla="*/ 1064526 w 1194180"/>
              <a:gd name="connsiteY9" fmla="*/ 928048 h 1385249"/>
              <a:gd name="connsiteX10" fmla="*/ 1132765 w 1194180"/>
              <a:gd name="connsiteY10" fmla="*/ 1160060 h 1385249"/>
              <a:gd name="connsiteX11" fmla="*/ 1187356 w 1194180"/>
              <a:gd name="connsiteY11" fmla="*/ 1351129 h 1385249"/>
              <a:gd name="connsiteX12" fmla="*/ 1173708 w 1194180"/>
              <a:gd name="connsiteY12" fmla="*/ 1364777 h 138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4180" h="1385249">
                <a:moveTo>
                  <a:pt x="0" y="0"/>
                </a:moveTo>
                <a:cubicBezTo>
                  <a:pt x="26158" y="34119"/>
                  <a:pt x="52317" y="68239"/>
                  <a:pt x="81887" y="95535"/>
                </a:cubicBezTo>
                <a:cubicBezTo>
                  <a:pt x="111457" y="122831"/>
                  <a:pt x="152400" y="147852"/>
                  <a:pt x="177421" y="163774"/>
                </a:cubicBezTo>
                <a:cubicBezTo>
                  <a:pt x="202442" y="179696"/>
                  <a:pt x="204717" y="172872"/>
                  <a:pt x="232012" y="191069"/>
                </a:cubicBezTo>
                <a:cubicBezTo>
                  <a:pt x="259307" y="209266"/>
                  <a:pt x="297976" y="243386"/>
                  <a:pt x="341194" y="272956"/>
                </a:cubicBezTo>
                <a:cubicBezTo>
                  <a:pt x="384412" y="302526"/>
                  <a:pt x="439004" y="341195"/>
                  <a:pt x="491320" y="368490"/>
                </a:cubicBezTo>
                <a:cubicBezTo>
                  <a:pt x="543636" y="395785"/>
                  <a:pt x="586854" y="409433"/>
                  <a:pt x="655093" y="436729"/>
                </a:cubicBezTo>
                <a:cubicBezTo>
                  <a:pt x="723332" y="464025"/>
                  <a:pt x="841613" y="484496"/>
                  <a:pt x="900753" y="532263"/>
                </a:cubicBezTo>
                <a:cubicBezTo>
                  <a:pt x="959893" y="580030"/>
                  <a:pt x="982640" y="657368"/>
                  <a:pt x="1009935" y="723332"/>
                </a:cubicBezTo>
                <a:cubicBezTo>
                  <a:pt x="1037231" y="789296"/>
                  <a:pt x="1044054" y="855260"/>
                  <a:pt x="1064526" y="928048"/>
                </a:cubicBezTo>
                <a:cubicBezTo>
                  <a:pt x="1084998" y="1000836"/>
                  <a:pt x="1112293" y="1089547"/>
                  <a:pt x="1132765" y="1160060"/>
                </a:cubicBezTo>
                <a:cubicBezTo>
                  <a:pt x="1153237" y="1230573"/>
                  <a:pt x="1180532" y="1317010"/>
                  <a:pt x="1187356" y="1351129"/>
                </a:cubicBezTo>
                <a:cubicBezTo>
                  <a:pt x="1194180" y="1385249"/>
                  <a:pt x="1173708" y="1364777"/>
                  <a:pt x="1173708" y="1364777"/>
                </a:cubicBezTo>
              </a:path>
            </a:pathLst>
          </a:cu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6" name="Ovale 5"/>
          <p:cNvSpPr/>
          <p:nvPr/>
        </p:nvSpPr>
        <p:spPr>
          <a:xfrm>
            <a:off x="6238706" y="5373216"/>
            <a:ext cx="133494" cy="144016"/>
          </a:xfrm>
          <a:prstGeom prst="ellipse">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p:cNvSpPr/>
          <p:nvPr/>
        </p:nvSpPr>
        <p:spPr>
          <a:xfrm>
            <a:off x="5652120" y="1988840"/>
            <a:ext cx="1008112" cy="2088233"/>
          </a:xfrm>
          <a:custGeom>
            <a:avLst/>
            <a:gdLst>
              <a:gd name="connsiteX0" fmla="*/ 0 w 816591"/>
              <a:gd name="connsiteY0" fmla="*/ 2072185 h 2072185"/>
              <a:gd name="connsiteX1" fmla="*/ 68239 w 816591"/>
              <a:gd name="connsiteY1" fmla="*/ 2017594 h 2072185"/>
              <a:gd name="connsiteX2" fmla="*/ 81887 w 816591"/>
              <a:gd name="connsiteY2" fmla="*/ 1922060 h 2072185"/>
              <a:gd name="connsiteX3" fmla="*/ 150126 w 816591"/>
              <a:gd name="connsiteY3" fmla="*/ 1840173 h 2072185"/>
              <a:gd name="connsiteX4" fmla="*/ 218364 w 816591"/>
              <a:gd name="connsiteY4" fmla="*/ 1649104 h 2072185"/>
              <a:gd name="connsiteX5" fmla="*/ 259308 w 816591"/>
              <a:gd name="connsiteY5" fmla="*/ 1417093 h 2072185"/>
              <a:gd name="connsiteX6" fmla="*/ 327547 w 816591"/>
              <a:gd name="connsiteY6" fmla="*/ 1130490 h 2072185"/>
              <a:gd name="connsiteX7" fmla="*/ 382138 w 816591"/>
              <a:gd name="connsiteY7" fmla="*/ 802943 h 2072185"/>
              <a:gd name="connsiteX8" fmla="*/ 464024 w 816591"/>
              <a:gd name="connsiteY8" fmla="*/ 543636 h 2072185"/>
              <a:gd name="connsiteX9" fmla="*/ 545911 w 816591"/>
              <a:gd name="connsiteY9" fmla="*/ 297976 h 2072185"/>
              <a:gd name="connsiteX10" fmla="*/ 682388 w 816591"/>
              <a:gd name="connsiteY10" fmla="*/ 202442 h 2072185"/>
              <a:gd name="connsiteX11" fmla="*/ 709684 w 816591"/>
              <a:gd name="connsiteY11" fmla="*/ 202442 h 2072185"/>
              <a:gd name="connsiteX12" fmla="*/ 805218 w 816591"/>
              <a:gd name="connsiteY12" fmla="*/ 134203 h 2072185"/>
              <a:gd name="connsiteX13" fmla="*/ 777923 w 816591"/>
              <a:gd name="connsiteY13" fmla="*/ 79612 h 2072185"/>
              <a:gd name="connsiteX14" fmla="*/ 777923 w 816591"/>
              <a:gd name="connsiteY14" fmla="*/ 11373 h 2072185"/>
              <a:gd name="connsiteX15" fmla="*/ 791570 w 816591"/>
              <a:gd name="connsiteY15" fmla="*/ 147851 h 207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6591" h="2072185">
                <a:moveTo>
                  <a:pt x="0" y="2072185"/>
                </a:moveTo>
                <a:cubicBezTo>
                  <a:pt x="27295" y="2057400"/>
                  <a:pt x="54591" y="2042615"/>
                  <a:pt x="68239" y="2017594"/>
                </a:cubicBezTo>
                <a:cubicBezTo>
                  <a:pt x="81887" y="1992573"/>
                  <a:pt x="68239" y="1951630"/>
                  <a:pt x="81887" y="1922060"/>
                </a:cubicBezTo>
                <a:cubicBezTo>
                  <a:pt x="95535" y="1892490"/>
                  <a:pt x="127380" y="1885666"/>
                  <a:pt x="150126" y="1840173"/>
                </a:cubicBezTo>
                <a:cubicBezTo>
                  <a:pt x="172872" y="1794680"/>
                  <a:pt x="200167" y="1719617"/>
                  <a:pt x="218364" y="1649104"/>
                </a:cubicBezTo>
                <a:cubicBezTo>
                  <a:pt x="236561" y="1578591"/>
                  <a:pt x="241111" y="1503529"/>
                  <a:pt x="259308" y="1417093"/>
                </a:cubicBezTo>
                <a:cubicBezTo>
                  <a:pt x="277505" y="1330657"/>
                  <a:pt x="307075" y="1232848"/>
                  <a:pt x="327547" y="1130490"/>
                </a:cubicBezTo>
                <a:cubicBezTo>
                  <a:pt x="348019" y="1028132"/>
                  <a:pt x="359392" y="900752"/>
                  <a:pt x="382138" y="802943"/>
                </a:cubicBezTo>
                <a:cubicBezTo>
                  <a:pt x="404884" y="705134"/>
                  <a:pt x="436728" y="627797"/>
                  <a:pt x="464024" y="543636"/>
                </a:cubicBezTo>
                <a:cubicBezTo>
                  <a:pt x="491320" y="459475"/>
                  <a:pt x="509517" y="354842"/>
                  <a:pt x="545911" y="297976"/>
                </a:cubicBezTo>
                <a:cubicBezTo>
                  <a:pt x="582305" y="241110"/>
                  <a:pt x="655093" y="218364"/>
                  <a:pt x="682388" y="202442"/>
                </a:cubicBezTo>
                <a:cubicBezTo>
                  <a:pt x="709683" y="186520"/>
                  <a:pt x="689212" y="213815"/>
                  <a:pt x="709684" y="202442"/>
                </a:cubicBezTo>
                <a:cubicBezTo>
                  <a:pt x="730156" y="191069"/>
                  <a:pt x="793845" y="154675"/>
                  <a:pt x="805218" y="134203"/>
                </a:cubicBezTo>
                <a:cubicBezTo>
                  <a:pt x="816591" y="113731"/>
                  <a:pt x="782472" y="100084"/>
                  <a:pt x="777923" y="79612"/>
                </a:cubicBezTo>
                <a:cubicBezTo>
                  <a:pt x="773374" y="59140"/>
                  <a:pt x="775648" y="0"/>
                  <a:pt x="777923" y="11373"/>
                </a:cubicBezTo>
                <a:cubicBezTo>
                  <a:pt x="780198" y="22746"/>
                  <a:pt x="785884" y="85298"/>
                  <a:pt x="791570" y="14785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Figura a mano libera 13"/>
          <p:cNvSpPr/>
          <p:nvPr/>
        </p:nvSpPr>
        <p:spPr>
          <a:xfrm>
            <a:off x="6372200" y="1988840"/>
            <a:ext cx="997293" cy="3468806"/>
          </a:xfrm>
          <a:custGeom>
            <a:avLst/>
            <a:gdLst>
              <a:gd name="connsiteX0" fmla="*/ 284328 w 1075899"/>
              <a:gd name="connsiteY0" fmla="*/ 0 h 3468806"/>
              <a:gd name="connsiteX1" fmla="*/ 297976 w 1075899"/>
              <a:gd name="connsiteY1" fmla="*/ 122830 h 3468806"/>
              <a:gd name="connsiteX2" fmla="*/ 434454 w 1075899"/>
              <a:gd name="connsiteY2" fmla="*/ 218365 h 3468806"/>
              <a:gd name="connsiteX3" fmla="*/ 570931 w 1075899"/>
              <a:gd name="connsiteY3" fmla="*/ 232012 h 3468806"/>
              <a:gd name="connsiteX4" fmla="*/ 721057 w 1075899"/>
              <a:gd name="connsiteY4" fmla="*/ 327547 h 3468806"/>
              <a:gd name="connsiteX5" fmla="*/ 721057 w 1075899"/>
              <a:gd name="connsiteY5" fmla="*/ 382138 h 3468806"/>
              <a:gd name="connsiteX6" fmla="*/ 802943 w 1075899"/>
              <a:gd name="connsiteY6" fmla="*/ 504968 h 3468806"/>
              <a:gd name="connsiteX7" fmla="*/ 953069 w 1075899"/>
              <a:gd name="connsiteY7" fmla="*/ 559559 h 3468806"/>
              <a:gd name="connsiteX8" fmla="*/ 1062251 w 1075899"/>
              <a:gd name="connsiteY8" fmla="*/ 559559 h 3468806"/>
              <a:gd name="connsiteX9" fmla="*/ 1034955 w 1075899"/>
              <a:gd name="connsiteY9" fmla="*/ 559559 h 3468806"/>
              <a:gd name="connsiteX10" fmla="*/ 1034955 w 1075899"/>
              <a:gd name="connsiteY10" fmla="*/ 641445 h 3468806"/>
              <a:gd name="connsiteX11" fmla="*/ 1007660 w 1075899"/>
              <a:gd name="connsiteY11" fmla="*/ 764275 h 3468806"/>
              <a:gd name="connsiteX12" fmla="*/ 939421 w 1075899"/>
              <a:gd name="connsiteY12" fmla="*/ 832514 h 3468806"/>
              <a:gd name="connsiteX13" fmla="*/ 1034955 w 1075899"/>
              <a:gd name="connsiteY13" fmla="*/ 1078174 h 3468806"/>
              <a:gd name="connsiteX14" fmla="*/ 898478 w 1075899"/>
              <a:gd name="connsiteY14" fmla="*/ 1173708 h 3468806"/>
              <a:gd name="connsiteX15" fmla="*/ 857534 w 1075899"/>
              <a:gd name="connsiteY15" fmla="*/ 1241947 h 3468806"/>
              <a:gd name="connsiteX16" fmla="*/ 953069 w 1075899"/>
              <a:gd name="connsiteY16" fmla="*/ 1528550 h 3468806"/>
              <a:gd name="connsiteX17" fmla="*/ 721057 w 1075899"/>
              <a:gd name="connsiteY17" fmla="*/ 1705971 h 3468806"/>
              <a:gd name="connsiteX18" fmla="*/ 762000 w 1075899"/>
              <a:gd name="connsiteY18" fmla="*/ 1937983 h 3468806"/>
              <a:gd name="connsiteX19" fmla="*/ 680114 w 1075899"/>
              <a:gd name="connsiteY19" fmla="*/ 2074460 h 3468806"/>
              <a:gd name="connsiteX20" fmla="*/ 529988 w 1075899"/>
              <a:gd name="connsiteY20" fmla="*/ 2183642 h 3468806"/>
              <a:gd name="connsiteX21" fmla="*/ 475397 w 1075899"/>
              <a:gd name="connsiteY21" fmla="*/ 2402006 h 3468806"/>
              <a:gd name="connsiteX22" fmla="*/ 516340 w 1075899"/>
              <a:gd name="connsiteY22" fmla="*/ 2565780 h 3468806"/>
              <a:gd name="connsiteX23" fmla="*/ 557284 w 1075899"/>
              <a:gd name="connsiteY23" fmla="*/ 2852383 h 3468806"/>
              <a:gd name="connsiteX24" fmla="*/ 407158 w 1075899"/>
              <a:gd name="connsiteY24" fmla="*/ 3002508 h 3468806"/>
              <a:gd name="connsiteX25" fmla="*/ 434454 w 1075899"/>
              <a:gd name="connsiteY25" fmla="*/ 3098042 h 3468806"/>
              <a:gd name="connsiteX26" fmla="*/ 352567 w 1075899"/>
              <a:gd name="connsiteY26" fmla="*/ 3152633 h 3468806"/>
              <a:gd name="connsiteX27" fmla="*/ 284328 w 1075899"/>
              <a:gd name="connsiteY27" fmla="*/ 3275463 h 3468806"/>
              <a:gd name="connsiteX28" fmla="*/ 161499 w 1075899"/>
              <a:gd name="connsiteY28" fmla="*/ 3370997 h 3468806"/>
              <a:gd name="connsiteX29" fmla="*/ 25021 w 1075899"/>
              <a:gd name="connsiteY29" fmla="*/ 3452884 h 3468806"/>
              <a:gd name="connsiteX30" fmla="*/ 11373 w 1075899"/>
              <a:gd name="connsiteY30" fmla="*/ 3466532 h 34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5899" h="3468806">
                <a:moveTo>
                  <a:pt x="284328" y="0"/>
                </a:moveTo>
                <a:cubicBezTo>
                  <a:pt x="278641" y="43218"/>
                  <a:pt x="272955" y="86436"/>
                  <a:pt x="297976" y="122830"/>
                </a:cubicBezTo>
                <a:cubicBezTo>
                  <a:pt x="322997" y="159224"/>
                  <a:pt x="388962" y="200168"/>
                  <a:pt x="434454" y="218365"/>
                </a:cubicBezTo>
                <a:cubicBezTo>
                  <a:pt x="479946" y="236562"/>
                  <a:pt x="523164" y="213815"/>
                  <a:pt x="570931" y="232012"/>
                </a:cubicBezTo>
                <a:cubicBezTo>
                  <a:pt x="618698" y="250209"/>
                  <a:pt x="696036" y="302526"/>
                  <a:pt x="721057" y="327547"/>
                </a:cubicBezTo>
                <a:cubicBezTo>
                  <a:pt x="746078" y="352568"/>
                  <a:pt x="707409" y="352568"/>
                  <a:pt x="721057" y="382138"/>
                </a:cubicBezTo>
                <a:cubicBezTo>
                  <a:pt x="734705" y="411708"/>
                  <a:pt x="764274" y="475398"/>
                  <a:pt x="802943" y="504968"/>
                </a:cubicBezTo>
                <a:cubicBezTo>
                  <a:pt x="841612" y="534538"/>
                  <a:pt x="909851" y="550460"/>
                  <a:pt x="953069" y="559559"/>
                </a:cubicBezTo>
                <a:cubicBezTo>
                  <a:pt x="996287" y="568658"/>
                  <a:pt x="1062251" y="559559"/>
                  <a:pt x="1062251" y="559559"/>
                </a:cubicBezTo>
                <a:cubicBezTo>
                  <a:pt x="1075899" y="559559"/>
                  <a:pt x="1039504" y="545911"/>
                  <a:pt x="1034955" y="559559"/>
                </a:cubicBezTo>
                <a:cubicBezTo>
                  <a:pt x="1030406" y="573207"/>
                  <a:pt x="1039504" y="607326"/>
                  <a:pt x="1034955" y="641445"/>
                </a:cubicBezTo>
                <a:cubicBezTo>
                  <a:pt x="1030406" y="675564"/>
                  <a:pt x="1023582" y="732430"/>
                  <a:pt x="1007660" y="764275"/>
                </a:cubicBezTo>
                <a:cubicBezTo>
                  <a:pt x="991738" y="796120"/>
                  <a:pt x="934872" y="780198"/>
                  <a:pt x="939421" y="832514"/>
                </a:cubicBezTo>
                <a:cubicBezTo>
                  <a:pt x="943970" y="884831"/>
                  <a:pt x="1041779" y="1021308"/>
                  <a:pt x="1034955" y="1078174"/>
                </a:cubicBezTo>
                <a:cubicBezTo>
                  <a:pt x="1028131" y="1135040"/>
                  <a:pt x="928048" y="1146413"/>
                  <a:pt x="898478" y="1173708"/>
                </a:cubicBezTo>
                <a:cubicBezTo>
                  <a:pt x="868908" y="1201003"/>
                  <a:pt x="848436" y="1182807"/>
                  <a:pt x="857534" y="1241947"/>
                </a:cubicBezTo>
                <a:cubicBezTo>
                  <a:pt x="866632" y="1301087"/>
                  <a:pt x="975815" y="1451213"/>
                  <a:pt x="953069" y="1528550"/>
                </a:cubicBezTo>
                <a:cubicBezTo>
                  <a:pt x="930323" y="1605887"/>
                  <a:pt x="752902" y="1637732"/>
                  <a:pt x="721057" y="1705971"/>
                </a:cubicBezTo>
                <a:cubicBezTo>
                  <a:pt x="689212" y="1774210"/>
                  <a:pt x="768824" y="1876568"/>
                  <a:pt x="762000" y="1937983"/>
                </a:cubicBezTo>
                <a:cubicBezTo>
                  <a:pt x="755176" y="1999398"/>
                  <a:pt x="718783" y="2033517"/>
                  <a:pt x="680114" y="2074460"/>
                </a:cubicBezTo>
                <a:cubicBezTo>
                  <a:pt x="641445" y="2115403"/>
                  <a:pt x="564107" y="2129051"/>
                  <a:pt x="529988" y="2183642"/>
                </a:cubicBezTo>
                <a:cubicBezTo>
                  <a:pt x="495869" y="2238233"/>
                  <a:pt x="477672" y="2338316"/>
                  <a:pt x="475397" y="2402006"/>
                </a:cubicBezTo>
                <a:cubicBezTo>
                  <a:pt x="473122" y="2465696"/>
                  <a:pt x="502692" y="2490717"/>
                  <a:pt x="516340" y="2565780"/>
                </a:cubicBezTo>
                <a:cubicBezTo>
                  <a:pt x="529988" y="2640843"/>
                  <a:pt x="575481" y="2779595"/>
                  <a:pt x="557284" y="2852383"/>
                </a:cubicBezTo>
                <a:cubicBezTo>
                  <a:pt x="539087" y="2925171"/>
                  <a:pt x="427630" y="2961565"/>
                  <a:pt x="407158" y="3002508"/>
                </a:cubicBezTo>
                <a:cubicBezTo>
                  <a:pt x="386686" y="3043451"/>
                  <a:pt x="443552" y="3073021"/>
                  <a:pt x="434454" y="3098042"/>
                </a:cubicBezTo>
                <a:cubicBezTo>
                  <a:pt x="425356" y="3123063"/>
                  <a:pt x="377588" y="3123063"/>
                  <a:pt x="352567" y="3152633"/>
                </a:cubicBezTo>
                <a:cubicBezTo>
                  <a:pt x="327546" y="3182203"/>
                  <a:pt x="316173" y="3239069"/>
                  <a:pt x="284328" y="3275463"/>
                </a:cubicBezTo>
                <a:cubicBezTo>
                  <a:pt x="252483" y="3311857"/>
                  <a:pt x="204717" y="3341427"/>
                  <a:pt x="161499" y="3370997"/>
                </a:cubicBezTo>
                <a:cubicBezTo>
                  <a:pt x="118281" y="3400567"/>
                  <a:pt x="50042" y="3436962"/>
                  <a:pt x="25021" y="3452884"/>
                </a:cubicBezTo>
                <a:cubicBezTo>
                  <a:pt x="0" y="3468806"/>
                  <a:pt x="5686" y="3467669"/>
                  <a:pt x="11373" y="3466532"/>
                </a:cubicBezTo>
              </a:path>
            </a:pathLst>
          </a:custGeom>
          <a:ln w="28575">
            <a:solidFill>
              <a:srgbClr val="BB15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6" name="Picture 3" descr="C:\Users\Canepa\Desktop\foto per congr (errori)\ALESSIO\PICT1725.JPG"/>
          <p:cNvPicPr>
            <a:picLocks noChangeAspect="1" noChangeArrowheads="1"/>
          </p:cNvPicPr>
          <p:nvPr/>
        </p:nvPicPr>
        <p:blipFill>
          <a:blip r:embed="rId3" cstate="print"/>
          <a:srcRect/>
          <a:stretch>
            <a:fillRect/>
          </a:stretch>
        </p:blipFill>
        <p:spPr bwMode="auto">
          <a:xfrm>
            <a:off x="0" y="0"/>
            <a:ext cx="4767712" cy="6858000"/>
          </a:xfrm>
          <a:prstGeom prst="rect">
            <a:avLst/>
          </a:prstGeom>
          <a:noFill/>
        </p:spPr>
      </p:pic>
      <p:sp>
        <p:nvSpPr>
          <p:cNvPr id="30" name="Figura a mano libera 29"/>
          <p:cNvSpPr/>
          <p:nvPr/>
        </p:nvSpPr>
        <p:spPr>
          <a:xfrm>
            <a:off x="5629197" y="3488101"/>
            <a:ext cx="150913" cy="593245"/>
          </a:xfrm>
          <a:custGeom>
            <a:avLst/>
            <a:gdLst>
              <a:gd name="connsiteX0" fmla="*/ 150913 w 150913"/>
              <a:gd name="connsiteY0" fmla="*/ 0 h 593245"/>
              <a:gd name="connsiteX1" fmla="*/ 119690 w 150913"/>
              <a:gd name="connsiteY1" fmla="*/ 71368 h 593245"/>
              <a:gd name="connsiteX2" fmla="*/ 84006 w 150913"/>
              <a:gd name="connsiteY2" fmla="*/ 133815 h 593245"/>
              <a:gd name="connsiteX3" fmla="*/ 52783 w 150913"/>
              <a:gd name="connsiteY3" fmla="*/ 182880 h 593245"/>
              <a:gd name="connsiteX4" fmla="*/ 34941 w 150913"/>
              <a:gd name="connsiteY4" fmla="*/ 307774 h 593245"/>
              <a:gd name="connsiteX5" fmla="*/ 43862 w 150913"/>
              <a:gd name="connsiteY5" fmla="*/ 356839 h 593245"/>
              <a:gd name="connsiteX6" fmla="*/ 39401 w 150913"/>
              <a:gd name="connsiteY6" fmla="*/ 423747 h 593245"/>
              <a:gd name="connsiteX7" fmla="*/ 12638 w 150913"/>
              <a:gd name="connsiteY7" fmla="*/ 477273 h 593245"/>
              <a:gd name="connsiteX8" fmla="*/ 3717 w 150913"/>
              <a:gd name="connsiteY8" fmla="*/ 570943 h 593245"/>
              <a:gd name="connsiteX9" fmla="*/ 34941 w 150913"/>
              <a:gd name="connsiteY9" fmla="*/ 593245 h 59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913" h="593245">
                <a:moveTo>
                  <a:pt x="150913" y="0"/>
                </a:moveTo>
                <a:cubicBezTo>
                  <a:pt x="140877" y="24533"/>
                  <a:pt x="130841" y="49066"/>
                  <a:pt x="119690" y="71368"/>
                </a:cubicBezTo>
                <a:cubicBezTo>
                  <a:pt x="108539" y="93671"/>
                  <a:pt x="95157" y="115230"/>
                  <a:pt x="84006" y="133815"/>
                </a:cubicBezTo>
                <a:cubicBezTo>
                  <a:pt x="72855" y="152400"/>
                  <a:pt x="60960" y="153887"/>
                  <a:pt x="52783" y="182880"/>
                </a:cubicBezTo>
                <a:cubicBezTo>
                  <a:pt x="44606" y="211873"/>
                  <a:pt x="36428" y="278781"/>
                  <a:pt x="34941" y="307774"/>
                </a:cubicBezTo>
                <a:cubicBezTo>
                  <a:pt x="33454" y="336767"/>
                  <a:pt x="43119" y="337510"/>
                  <a:pt x="43862" y="356839"/>
                </a:cubicBezTo>
                <a:cubicBezTo>
                  <a:pt x="44605" y="376168"/>
                  <a:pt x="44605" y="403675"/>
                  <a:pt x="39401" y="423747"/>
                </a:cubicBezTo>
                <a:cubicBezTo>
                  <a:pt x="34197" y="443819"/>
                  <a:pt x="18585" y="452740"/>
                  <a:pt x="12638" y="477273"/>
                </a:cubicBezTo>
                <a:cubicBezTo>
                  <a:pt x="6691" y="501806"/>
                  <a:pt x="0" y="551614"/>
                  <a:pt x="3717" y="570943"/>
                </a:cubicBezTo>
                <a:cubicBezTo>
                  <a:pt x="7434" y="590272"/>
                  <a:pt x="21187" y="591758"/>
                  <a:pt x="34941" y="5932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Rettangolo 14"/>
          <p:cNvSpPr/>
          <p:nvPr/>
        </p:nvSpPr>
        <p:spPr>
          <a:xfrm>
            <a:off x="4283968" y="0"/>
            <a:ext cx="12241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p:cNvSpPr txBox="1"/>
          <p:nvPr/>
        </p:nvSpPr>
        <p:spPr>
          <a:xfrm>
            <a:off x="3635896" y="2132856"/>
            <a:ext cx="1793504" cy="461665"/>
          </a:xfrm>
          <a:prstGeom prst="rect">
            <a:avLst/>
          </a:prstGeom>
          <a:solidFill>
            <a:srgbClr val="FF0000"/>
          </a:solidFill>
        </p:spPr>
        <p:txBody>
          <a:bodyPr wrap="none" rtlCol="0">
            <a:spAutoFit/>
          </a:bodyPr>
          <a:lstStyle/>
          <a:p>
            <a:r>
              <a:rPr lang="it-IT" sz="1200" b="1" dirty="0" smtClean="0">
                <a:solidFill>
                  <a:srgbClr val="FFFF00"/>
                </a:solidFill>
              </a:rPr>
              <a:t>1°SHUNT (vicariante) :</a:t>
            </a:r>
          </a:p>
          <a:p>
            <a:r>
              <a:rPr lang="it-IT" sz="1200" b="1" dirty="0" smtClean="0">
                <a:solidFill>
                  <a:srgbClr val="FFFF00"/>
                </a:solidFill>
              </a:rPr>
              <a:t>Aperto in sistole</a:t>
            </a:r>
          </a:p>
        </p:txBody>
      </p:sp>
      <p:sp>
        <p:nvSpPr>
          <p:cNvPr id="21" name="Rettangolo 20"/>
          <p:cNvSpPr/>
          <p:nvPr/>
        </p:nvSpPr>
        <p:spPr>
          <a:xfrm>
            <a:off x="8100392" y="0"/>
            <a:ext cx="12961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7524328" y="2852936"/>
            <a:ext cx="1771703" cy="461665"/>
          </a:xfrm>
          <a:prstGeom prst="rect">
            <a:avLst/>
          </a:prstGeom>
          <a:solidFill>
            <a:srgbClr val="FF0000"/>
          </a:solidFill>
        </p:spPr>
        <p:txBody>
          <a:bodyPr wrap="none" rtlCol="0">
            <a:spAutoFit/>
          </a:bodyPr>
          <a:lstStyle/>
          <a:p>
            <a:r>
              <a:rPr lang="it-IT" sz="1200" b="1" dirty="0" smtClean="0">
                <a:solidFill>
                  <a:srgbClr val="FFFF00"/>
                </a:solidFill>
              </a:rPr>
              <a:t>3° SHUNT (derivativo)</a:t>
            </a:r>
          </a:p>
          <a:p>
            <a:r>
              <a:rPr lang="it-IT" sz="1200" b="1" dirty="0" smtClean="0">
                <a:solidFill>
                  <a:srgbClr val="FFFF00"/>
                </a:solidFill>
              </a:rPr>
              <a:t>Aperto in diastole</a:t>
            </a:r>
            <a:endParaRPr lang="it-IT" sz="1200" b="1" dirty="0">
              <a:solidFill>
                <a:srgbClr val="FFFF00"/>
              </a:solidFill>
            </a:endParaRPr>
          </a:p>
        </p:txBody>
      </p:sp>
      <p:sp>
        <p:nvSpPr>
          <p:cNvPr id="20" name="CasellaDiTesto 19"/>
          <p:cNvSpPr txBox="1"/>
          <p:nvPr/>
        </p:nvSpPr>
        <p:spPr>
          <a:xfrm>
            <a:off x="7524328" y="4869160"/>
            <a:ext cx="1781321" cy="461665"/>
          </a:xfrm>
          <a:prstGeom prst="rect">
            <a:avLst/>
          </a:prstGeom>
          <a:solidFill>
            <a:srgbClr val="FF0000"/>
          </a:solidFill>
        </p:spPr>
        <p:txBody>
          <a:bodyPr wrap="none" rtlCol="0">
            <a:spAutoFit/>
          </a:bodyPr>
          <a:lstStyle/>
          <a:p>
            <a:r>
              <a:rPr lang="it-IT" sz="1200" b="1" dirty="0" smtClean="0">
                <a:solidFill>
                  <a:srgbClr val="FFFF00"/>
                </a:solidFill>
              </a:rPr>
              <a:t>4° SHUNT (derivativo)</a:t>
            </a:r>
          </a:p>
          <a:p>
            <a:r>
              <a:rPr lang="it-IT" sz="1200" b="1" dirty="0" smtClean="0">
                <a:solidFill>
                  <a:srgbClr val="FFFF00"/>
                </a:solidFill>
              </a:rPr>
              <a:t>Aperto in diastole</a:t>
            </a:r>
            <a:endParaRPr lang="it-IT" sz="1200" b="1" dirty="0">
              <a:solidFill>
                <a:srgbClr val="FFFF00"/>
              </a:solidFill>
            </a:endParaRPr>
          </a:p>
        </p:txBody>
      </p:sp>
      <p:sp>
        <p:nvSpPr>
          <p:cNvPr id="18" name="CasellaDiTesto 17"/>
          <p:cNvSpPr txBox="1"/>
          <p:nvPr/>
        </p:nvSpPr>
        <p:spPr>
          <a:xfrm>
            <a:off x="7524328" y="1556792"/>
            <a:ext cx="1776512" cy="461665"/>
          </a:xfrm>
          <a:prstGeom prst="rect">
            <a:avLst/>
          </a:prstGeom>
          <a:solidFill>
            <a:srgbClr val="FF0000"/>
          </a:solidFill>
        </p:spPr>
        <p:txBody>
          <a:bodyPr wrap="none" rtlCol="0">
            <a:spAutoFit/>
          </a:bodyPr>
          <a:lstStyle/>
          <a:p>
            <a:r>
              <a:rPr lang="it-IT" sz="1200" b="1" dirty="0" smtClean="0">
                <a:solidFill>
                  <a:srgbClr val="FFFF00"/>
                </a:solidFill>
              </a:rPr>
              <a:t>2° SHUNT (derivativo)</a:t>
            </a:r>
          </a:p>
          <a:p>
            <a:r>
              <a:rPr lang="it-IT" sz="1200" b="1" dirty="0" smtClean="0">
                <a:solidFill>
                  <a:srgbClr val="FFFF00"/>
                </a:solidFill>
              </a:rPr>
              <a:t>Aperto in diastole</a:t>
            </a:r>
            <a:endParaRPr lang="it-IT" sz="1200" b="1" dirty="0">
              <a:solidFill>
                <a:srgbClr val="FFFF00"/>
              </a:solidFill>
            </a:endParaRPr>
          </a:p>
        </p:txBody>
      </p:sp>
      <p:sp>
        <p:nvSpPr>
          <p:cNvPr id="22" name="Freccia a destra 21"/>
          <p:cNvSpPr/>
          <p:nvPr/>
        </p:nvSpPr>
        <p:spPr>
          <a:xfrm>
            <a:off x="4427984" y="3140968"/>
            <a:ext cx="576064"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p:cNvSpPr/>
          <p:nvPr/>
        </p:nvSpPr>
        <p:spPr>
          <a:xfrm rot="3297039">
            <a:off x="7198799" y="1821604"/>
            <a:ext cx="233113" cy="5573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sinistra 27"/>
          <p:cNvSpPr/>
          <p:nvPr/>
        </p:nvSpPr>
        <p:spPr>
          <a:xfrm>
            <a:off x="8532440" y="3429000"/>
            <a:ext cx="576064" cy="21602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sinistra 28"/>
          <p:cNvSpPr/>
          <p:nvPr/>
        </p:nvSpPr>
        <p:spPr>
          <a:xfrm>
            <a:off x="6948264" y="5157192"/>
            <a:ext cx="576064" cy="21602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22"/>
          <p:cNvSpPr/>
          <p:nvPr/>
        </p:nvSpPr>
        <p:spPr>
          <a:xfrm>
            <a:off x="5961413" y="469075"/>
            <a:ext cx="659081" cy="1520042"/>
          </a:xfrm>
          <a:custGeom>
            <a:avLst/>
            <a:gdLst>
              <a:gd name="connsiteX0" fmla="*/ 659081 w 659081"/>
              <a:gd name="connsiteY0" fmla="*/ 1520042 h 1520042"/>
              <a:gd name="connsiteX1" fmla="*/ 623455 w 659081"/>
              <a:gd name="connsiteY1" fmla="*/ 1347850 h 1520042"/>
              <a:gd name="connsiteX2" fmla="*/ 570016 w 659081"/>
              <a:gd name="connsiteY2" fmla="*/ 1086593 h 1520042"/>
              <a:gd name="connsiteX3" fmla="*/ 498764 w 659081"/>
              <a:gd name="connsiteY3" fmla="*/ 819398 h 1520042"/>
              <a:gd name="connsiteX4" fmla="*/ 427512 w 659081"/>
              <a:gd name="connsiteY4" fmla="*/ 593767 h 1520042"/>
              <a:gd name="connsiteX5" fmla="*/ 326571 w 659081"/>
              <a:gd name="connsiteY5" fmla="*/ 374073 h 1520042"/>
              <a:gd name="connsiteX6" fmla="*/ 249382 w 659081"/>
              <a:gd name="connsiteY6" fmla="*/ 237507 h 1520042"/>
              <a:gd name="connsiteX7" fmla="*/ 148442 w 659081"/>
              <a:gd name="connsiteY7" fmla="*/ 118754 h 1520042"/>
              <a:gd name="connsiteX8" fmla="*/ 35626 w 659081"/>
              <a:gd name="connsiteY8" fmla="*/ 17813 h 1520042"/>
              <a:gd name="connsiteX9" fmla="*/ 0 w 659081"/>
              <a:gd name="connsiteY9" fmla="*/ 11876 h 152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081" h="1520042">
                <a:moveTo>
                  <a:pt x="659081" y="1520042"/>
                </a:moveTo>
                <a:cubicBezTo>
                  <a:pt x="648690" y="1470067"/>
                  <a:pt x="638299" y="1420092"/>
                  <a:pt x="623455" y="1347850"/>
                </a:cubicBezTo>
                <a:cubicBezTo>
                  <a:pt x="608611" y="1275609"/>
                  <a:pt x="590798" y="1174668"/>
                  <a:pt x="570016" y="1086593"/>
                </a:cubicBezTo>
                <a:cubicBezTo>
                  <a:pt x="549234" y="998518"/>
                  <a:pt x="522515" y="901536"/>
                  <a:pt x="498764" y="819398"/>
                </a:cubicBezTo>
                <a:cubicBezTo>
                  <a:pt x="475013" y="737260"/>
                  <a:pt x="456211" y="667988"/>
                  <a:pt x="427512" y="593767"/>
                </a:cubicBezTo>
                <a:cubicBezTo>
                  <a:pt x="398813" y="519546"/>
                  <a:pt x="356259" y="433450"/>
                  <a:pt x="326571" y="374073"/>
                </a:cubicBezTo>
                <a:cubicBezTo>
                  <a:pt x="296883" y="314696"/>
                  <a:pt x="279070" y="280060"/>
                  <a:pt x="249382" y="237507"/>
                </a:cubicBezTo>
                <a:cubicBezTo>
                  <a:pt x="219694" y="194954"/>
                  <a:pt x="184068" y="155370"/>
                  <a:pt x="148442" y="118754"/>
                </a:cubicBezTo>
                <a:cubicBezTo>
                  <a:pt x="112816" y="82138"/>
                  <a:pt x="60366" y="35626"/>
                  <a:pt x="35626" y="17813"/>
                </a:cubicBezTo>
                <a:cubicBezTo>
                  <a:pt x="10886" y="0"/>
                  <a:pt x="5443" y="5938"/>
                  <a:pt x="0" y="11876"/>
                </a:cubicBezTo>
              </a:path>
            </a:pathLst>
          </a:custGeom>
          <a:ln w="57150">
            <a:solidFill>
              <a:srgbClr val="A84C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4" name="Figura a mano libera 23"/>
          <p:cNvSpPr/>
          <p:nvPr/>
        </p:nvSpPr>
        <p:spPr>
          <a:xfrm>
            <a:off x="5652120" y="1988840"/>
            <a:ext cx="1008112" cy="2088233"/>
          </a:xfrm>
          <a:custGeom>
            <a:avLst/>
            <a:gdLst>
              <a:gd name="connsiteX0" fmla="*/ 0 w 816591"/>
              <a:gd name="connsiteY0" fmla="*/ 2072185 h 2072185"/>
              <a:gd name="connsiteX1" fmla="*/ 68239 w 816591"/>
              <a:gd name="connsiteY1" fmla="*/ 2017594 h 2072185"/>
              <a:gd name="connsiteX2" fmla="*/ 81887 w 816591"/>
              <a:gd name="connsiteY2" fmla="*/ 1922060 h 2072185"/>
              <a:gd name="connsiteX3" fmla="*/ 150126 w 816591"/>
              <a:gd name="connsiteY3" fmla="*/ 1840173 h 2072185"/>
              <a:gd name="connsiteX4" fmla="*/ 218364 w 816591"/>
              <a:gd name="connsiteY4" fmla="*/ 1649104 h 2072185"/>
              <a:gd name="connsiteX5" fmla="*/ 259308 w 816591"/>
              <a:gd name="connsiteY5" fmla="*/ 1417093 h 2072185"/>
              <a:gd name="connsiteX6" fmla="*/ 327547 w 816591"/>
              <a:gd name="connsiteY6" fmla="*/ 1130490 h 2072185"/>
              <a:gd name="connsiteX7" fmla="*/ 382138 w 816591"/>
              <a:gd name="connsiteY7" fmla="*/ 802943 h 2072185"/>
              <a:gd name="connsiteX8" fmla="*/ 464024 w 816591"/>
              <a:gd name="connsiteY8" fmla="*/ 543636 h 2072185"/>
              <a:gd name="connsiteX9" fmla="*/ 545911 w 816591"/>
              <a:gd name="connsiteY9" fmla="*/ 297976 h 2072185"/>
              <a:gd name="connsiteX10" fmla="*/ 682388 w 816591"/>
              <a:gd name="connsiteY10" fmla="*/ 202442 h 2072185"/>
              <a:gd name="connsiteX11" fmla="*/ 709684 w 816591"/>
              <a:gd name="connsiteY11" fmla="*/ 202442 h 2072185"/>
              <a:gd name="connsiteX12" fmla="*/ 805218 w 816591"/>
              <a:gd name="connsiteY12" fmla="*/ 134203 h 2072185"/>
              <a:gd name="connsiteX13" fmla="*/ 777923 w 816591"/>
              <a:gd name="connsiteY13" fmla="*/ 79612 h 2072185"/>
              <a:gd name="connsiteX14" fmla="*/ 777923 w 816591"/>
              <a:gd name="connsiteY14" fmla="*/ 11373 h 2072185"/>
              <a:gd name="connsiteX15" fmla="*/ 791570 w 816591"/>
              <a:gd name="connsiteY15" fmla="*/ 147851 h 207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6591" h="2072185">
                <a:moveTo>
                  <a:pt x="0" y="2072185"/>
                </a:moveTo>
                <a:cubicBezTo>
                  <a:pt x="27295" y="2057400"/>
                  <a:pt x="54591" y="2042615"/>
                  <a:pt x="68239" y="2017594"/>
                </a:cubicBezTo>
                <a:cubicBezTo>
                  <a:pt x="81887" y="1992573"/>
                  <a:pt x="68239" y="1951630"/>
                  <a:pt x="81887" y="1922060"/>
                </a:cubicBezTo>
                <a:cubicBezTo>
                  <a:pt x="95535" y="1892490"/>
                  <a:pt x="127380" y="1885666"/>
                  <a:pt x="150126" y="1840173"/>
                </a:cubicBezTo>
                <a:cubicBezTo>
                  <a:pt x="172872" y="1794680"/>
                  <a:pt x="200167" y="1719617"/>
                  <a:pt x="218364" y="1649104"/>
                </a:cubicBezTo>
                <a:cubicBezTo>
                  <a:pt x="236561" y="1578591"/>
                  <a:pt x="241111" y="1503529"/>
                  <a:pt x="259308" y="1417093"/>
                </a:cubicBezTo>
                <a:cubicBezTo>
                  <a:pt x="277505" y="1330657"/>
                  <a:pt x="307075" y="1232848"/>
                  <a:pt x="327547" y="1130490"/>
                </a:cubicBezTo>
                <a:cubicBezTo>
                  <a:pt x="348019" y="1028132"/>
                  <a:pt x="359392" y="900752"/>
                  <a:pt x="382138" y="802943"/>
                </a:cubicBezTo>
                <a:cubicBezTo>
                  <a:pt x="404884" y="705134"/>
                  <a:pt x="436728" y="627797"/>
                  <a:pt x="464024" y="543636"/>
                </a:cubicBezTo>
                <a:cubicBezTo>
                  <a:pt x="491320" y="459475"/>
                  <a:pt x="509517" y="354842"/>
                  <a:pt x="545911" y="297976"/>
                </a:cubicBezTo>
                <a:cubicBezTo>
                  <a:pt x="582305" y="241110"/>
                  <a:pt x="655093" y="218364"/>
                  <a:pt x="682388" y="202442"/>
                </a:cubicBezTo>
                <a:cubicBezTo>
                  <a:pt x="709683" y="186520"/>
                  <a:pt x="689212" y="213815"/>
                  <a:pt x="709684" y="202442"/>
                </a:cubicBezTo>
                <a:cubicBezTo>
                  <a:pt x="730156" y="191069"/>
                  <a:pt x="793845" y="154675"/>
                  <a:pt x="805218" y="134203"/>
                </a:cubicBezTo>
                <a:cubicBezTo>
                  <a:pt x="816591" y="113731"/>
                  <a:pt x="782472" y="100084"/>
                  <a:pt x="777923" y="79612"/>
                </a:cubicBezTo>
                <a:cubicBezTo>
                  <a:pt x="773374" y="59140"/>
                  <a:pt x="775648" y="0"/>
                  <a:pt x="777923" y="11373"/>
                </a:cubicBezTo>
                <a:cubicBezTo>
                  <a:pt x="780198" y="22746"/>
                  <a:pt x="785884" y="85298"/>
                  <a:pt x="791570" y="147851"/>
                </a:cubicBezTo>
              </a:path>
            </a:pathLst>
          </a:custGeom>
          <a:ln w="38100">
            <a:solidFill>
              <a:srgbClr val="BB15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Figura a mano libera 24"/>
          <p:cNvSpPr/>
          <p:nvPr/>
        </p:nvSpPr>
        <p:spPr>
          <a:xfrm>
            <a:off x="5645223" y="3483827"/>
            <a:ext cx="150913" cy="593245"/>
          </a:xfrm>
          <a:custGeom>
            <a:avLst/>
            <a:gdLst>
              <a:gd name="connsiteX0" fmla="*/ 150913 w 150913"/>
              <a:gd name="connsiteY0" fmla="*/ 0 h 593245"/>
              <a:gd name="connsiteX1" fmla="*/ 119690 w 150913"/>
              <a:gd name="connsiteY1" fmla="*/ 71368 h 593245"/>
              <a:gd name="connsiteX2" fmla="*/ 84006 w 150913"/>
              <a:gd name="connsiteY2" fmla="*/ 133815 h 593245"/>
              <a:gd name="connsiteX3" fmla="*/ 52783 w 150913"/>
              <a:gd name="connsiteY3" fmla="*/ 182880 h 593245"/>
              <a:gd name="connsiteX4" fmla="*/ 34941 w 150913"/>
              <a:gd name="connsiteY4" fmla="*/ 307774 h 593245"/>
              <a:gd name="connsiteX5" fmla="*/ 43862 w 150913"/>
              <a:gd name="connsiteY5" fmla="*/ 356839 h 593245"/>
              <a:gd name="connsiteX6" fmla="*/ 39401 w 150913"/>
              <a:gd name="connsiteY6" fmla="*/ 423747 h 593245"/>
              <a:gd name="connsiteX7" fmla="*/ 12638 w 150913"/>
              <a:gd name="connsiteY7" fmla="*/ 477273 h 593245"/>
              <a:gd name="connsiteX8" fmla="*/ 3717 w 150913"/>
              <a:gd name="connsiteY8" fmla="*/ 570943 h 593245"/>
              <a:gd name="connsiteX9" fmla="*/ 34941 w 150913"/>
              <a:gd name="connsiteY9" fmla="*/ 593245 h 59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913" h="593245">
                <a:moveTo>
                  <a:pt x="150913" y="0"/>
                </a:moveTo>
                <a:cubicBezTo>
                  <a:pt x="140877" y="24533"/>
                  <a:pt x="130841" y="49066"/>
                  <a:pt x="119690" y="71368"/>
                </a:cubicBezTo>
                <a:cubicBezTo>
                  <a:pt x="108539" y="93671"/>
                  <a:pt x="95157" y="115230"/>
                  <a:pt x="84006" y="133815"/>
                </a:cubicBezTo>
                <a:cubicBezTo>
                  <a:pt x="72855" y="152400"/>
                  <a:pt x="60960" y="153887"/>
                  <a:pt x="52783" y="182880"/>
                </a:cubicBezTo>
                <a:cubicBezTo>
                  <a:pt x="44606" y="211873"/>
                  <a:pt x="36428" y="278781"/>
                  <a:pt x="34941" y="307774"/>
                </a:cubicBezTo>
                <a:cubicBezTo>
                  <a:pt x="33454" y="336767"/>
                  <a:pt x="43119" y="337510"/>
                  <a:pt x="43862" y="356839"/>
                </a:cubicBezTo>
                <a:cubicBezTo>
                  <a:pt x="44605" y="376168"/>
                  <a:pt x="44605" y="403675"/>
                  <a:pt x="39401" y="423747"/>
                </a:cubicBezTo>
                <a:cubicBezTo>
                  <a:pt x="34197" y="443819"/>
                  <a:pt x="18585" y="452740"/>
                  <a:pt x="12638" y="477273"/>
                </a:cubicBezTo>
                <a:cubicBezTo>
                  <a:pt x="6691" y="501806"/>
                  <a:pt x="0" y="551614"/>
                  <a:pt x="3717" y="570943"/>
                </a:cubicBezTo>
                <a:cubicBezTo>
                  <a:pt x="7434" y="590272"/>
                  <a:pt x="21187" y="591758"/>
                  <a:pt x="34941" y="593245"/>
                </a:cubicBezTo>
              </a:path>
            </a:pathLst>
          </a:custGeom>
          <a:ln w="38100">
            <a:solidFill>
              <a:srgbClr val="BB15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CasellaDiTesto 30"/>
          <p:cNvSpPr txBox="1"/>
          <p:nvPr/>
        </p:nvSpPr>
        <p:spPr>
          <a:xfrm>
            <a:off x="3923928" y="2780928"/>
            <a:ext cx="184731" cy="369332"/>
          </a:xfrm>
          <a:prstGeom prst="rect">
            <a:avLst/>
          </a:prstGeom>
          <a:noFill/>
        </p:spPr>
        <p:txBody>
          <a:bodyPr wrap="none" rtlCol="0">
            <a:spAutoFit/>
          </a:bodyPr>
          <a:lstStyle/>
          <a:p>
            <a:endParaRPr lang="it-IT" dirty="0"/>
          </a:p>
        </p:txBody>
      </p:sp>
      <p:sp>
        <p:nvSpPr>
          <p:cNvPr id="32" name="CasellaDiTesto 31"/>
          <p:cNvSpPr txBox="1"/>
          <p:nvPr/>
        </p:nvSpPr>
        <p:spPr>
          <a:xfrm>
            <a:off x="3635896" y="2564904"/>
            <a:ext cx="1800200" cy="288032"/>
          </a:xfrm>
          <a:prstGeom prst="rect">
            <a:avLst/>
          </a:prstGeom>
          <a:solidFill>
            <a:srgbClr val="FF0000"/>
          </a:solidFill>
        </p:spPr>
        <p:txBody>
          <a:bodyPr wrap="square" rtlCol="0">
            <a:spAutoFit/>
          </a:bodyPr>
          <a:lstStyle/>
          <a:p>
            <a:r>
              <a:rPr lang="it-IT" sz="1200" b="1" dirty="0" smtClean="0">
                <a:solidFill>
                  <a:srgbClr val="FFFF00"/>
                </a:solidFill>
              </a:rPr>
              <a:t>Chiuso in diastole</a:t>
            </a:r>
            <a:endParaRPr lang="it-IT" dirty="0"/>
          </a:p>
        </p:txBody>
      </p:sp>
      <p:sp>
        <p:nvSpPr>
          <p:cNvPr id="33" name="Figura a mano libera 32"/>
          <p:cNvSpPr/>
          <p:nvPr/>
        </p:nvSpPr>
        <p:spPr>
          <a:xfrm>
            <a:off x="2275367" y="4292009"/>
            <a:ext cx="340243" cy="1151861"/>
          </a:xfrm>
          <a:custGeom>
            <a:avLst/>
            <a:gdLst>
              <a:gd name="connsiteX0" fmla="*/ 340242 w 340243"/>
              <a:gd name="connsiteY0" fmla="*/ 35442 h 1151861"/>
              <a:gd name="connsiteX1" fmla="*/ 255182 w 340243"/>
              <a:gd name="connsiteY1" fmla="*/ 3544 h 1151861"/>
              <a:gd name="connsiteX2" fmla="*/ 223284 w 340243"/>
              <a:gd name="connsiteY2" fmla="*/ 56707 h 1151861"/>
              <a:gd name="connsiteX3" fmla="*/ 138224 w 340243"/>
              <a:gd name="connsiteY3" fmla="*/ 77972 h 1151861"/>
              <a:gd name="connsiteX4" fmla="*/ 85061 w 340243"/>
              <a:gd name="connsiteY4" fmla="*/ 35442 h 1151861"/>
              <a:gd name="connsiteX5" fmla="*/ 21266 w 340243"/>
              <a:gd name="connsiteY5" fmla="*/ 46075 h 1151861"/>
              <a:gd name="connsiteX6" fmla="*/ 0 w 340243"/>
              <a:gd name="connsiteY6" fmla="*/ 99238 h 1151861"/>
              <a:gd name="connsiteX7" fmla="*/ 21266 w 340243"/>
              <a:gd name="connsiteY7" fmla="*/ 152400 h 1151861"/>
              <a:gd name="connsiteX8" fmla="*/ 95693 w 340243"/>
              <a:gd name="connsiteY8" fmla="*/ 194931 h 1151861"/>
              <a:gd name="connsiteX9" fmla="*/ 127591 w 340243"/>
              <a:gd name="connsiteY9" fmla="*/ 248093 h 1151861"/>
              <a:gd name="connsiteX10" fmla="*/ 74428 w 340243"/>
              <a:gd name="connsiteY10" fmla="*/ 322521 h 1151861"/>
              <a:gd name="connsiteX11" fmla="*/ 85061 w 340243"/>
              <a:gd name="connsiteY11" fmla="*/ 365051 h 1151861"/>
              <a:gd name="connsiteX12" fmla="*/ 148856 w 340243"/>
              <a:gd name="connsiteY12" fmla="*/ 386317 h 1151861"/>
              <a:gd name="connsiteX13" fmla="*/ 180754 w 340243"/>
              <a:gd name="connsiteY13" fmla="*/ 450112 h 1151861"/>
              <a:gd name="connsiteX14" fmla="*/ 191386 w 340243"/>
              <a:gd name="connsiteY14" fmla="*/ 567070 h 1151861"/>
              <a:gd name="connsiteX15" fmla="*/ 308345 w 340243"/>
              <a:gd name="connsiteY15" fmla="*/ 598968 h 1151861"/>
              <a:gd name="connsiteX16" fmla="*/ 276447 w 340243"/>
              <a:gd name="connsiteY16" fmla="*/ 673396 h 1151861"/>
              <a:gd name="connsiteX17" fmla="*/ 255182 w 340243"/>
              <a:gd name="connsiteY17" fmla="*/ 800986 h 1151861"/>
              <a:gd name="connsiteX18" fmla="*/ 329610 w 340243"/>
              <a:gd name="connsiteY18" fmla="*/ 928577 h 1151861"/>
              <a:gd name="connsiteX19" fmla="*/ 191386 w 340243"/>
              <a:gd name="connsiteY19" fmla="*/ 1066800 h 1151861"/>
              <a:gd name="connsiteX20" fmla="*/ 170121 w 340243"/>
              <a:gd name="connsiteY20" fmla="*/ 1109331 h 1151861"/>
              <a:gd name="connsiteX21" fmla="*/ 170121 w 340243"/>
              <a:gd name="connsiteY21" fmla="*/ 1151861 h 11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0243" h="1151861">
                <a:moveTo>
                  <a:pt x="340242" y="35442"/>
                </a:moveTo>
                <a:cubicBezTo>
                  <a:pt x="307458" y="17721"/>
                  <a:pt x="274675" y="0"/>
                  <a:pt x="255182" y="3544"/>
                </a:cubicBezTo>
                <a:cubicBezTo>
                  <a:pt x="235689" y="7088"/>
                  <a:pt x="242777" y="44302"/>
                  <a:pt x="223284" y="56707"/>
                </a:cubicBezTo>
                <a:cubicBezTo>
                  <a:pt x="203791" y="69112"/>
                  <a:pt x="161261" y="81516"/>
                  <a:pt x="138224" y="77972"/>
                </a:cubicBezTo>
                <a:cubicBezTo>
                  <a:pt x="115187" y="74428"/>
                  <a:pt x="104554" y="40758"/>
                  <a:pt x="85061" y="35442"/>
                </a:cubicBezTo>
                <a:cubicBezTo>
                  <a:pt x="65568" y="30126"/>
                  <a:pt x="35443" y="35442"/>
                  <a:pt x="21266" y="46075"/>
                </a:cubicBezTo>
                <a:cubicBezTo>
                  <a:pt x="7089" y="56708"/>
                  <a:pt x="0" y="81517"/>
                  <a:pt x="0" y="99238"/>
                </a:cubicBezTo>
                <a:cubicBezTo>
                  <a:pt x="0" y="116959"/>
                  <a:pt x="5317" y="136451"/>
                  <a:pt x="21266" y="152400"/>
                </a:cubicBezTo>
                <a:cubicBezTo>
                  <a:pt x="37215" y="168349"/>
                  <a:pt x="77972" y="178982"/>
                  <a:pt x="95693" y="194931"/>
                </a:cubicBezTo>
                <a:cubicBezTo>
                  <a:pt x="113414" y="210880"/>
                  <a:pt x="131135" y="226828"/>
                  <a:pt x="127591" y="248093"/>
                </a:cubicBezTo>
                <a:cubicBezTo>
                  <a:pt x="124047" y="269358"/>
                  <a:pt x="81516" y="303028"/>
                  <a:pt x="74428" y="322521"/>
                </a:cubicBezTo>
                <a:cubicBezTo>
                  <a:pt x="67340" y="342014"/>
                  <a:pt x="72656" y="354418"/>
                  <a:pt x="85061" y="365051"/>
                </a:cubicBezTo>
                <a:cubicBezTo>
                  <a:pt x="97466" y="375684"/>
                  <a:pt x="132907" y="372140"/>
                  <a:pt x="148856" y="386317"/>
                </a:cubicBezTo>
                <a:cubicBezTo>
                  <a:pt x="164805" y="400494"/>
                  <a:pt x="173666" y="419986"/>
                  <a:pt x="180754" y="450112"/>
                </a:cubicBezTo>
                <a:cubicBezTo>
                  <a:pt x="187842" y="480238"/>
                  <a:pt x="170121" y="542261"/>
                  <a:pt x="191386" y="567070"/>
                </a:cubicBezTo>
                <a:cubicBezTo>
                  <a:pt x="212651" y="591879"/>
                  <a:pt x="294168" y="581247"/>
                  <a:pt x="308345" y="598968"/>
                </a:cubicBezTo>
                <a:cubicBezTo>
                  <a:pt x="322522" y="616689"/>
                  <a:pt x="285307" y="639726"/>
                  <a:pt x="276447" y="673396"/>
                </a:cubicBezTo>
                <a:cubicBezTo>
                  <a:pt x="267587" y="707066"/>
                  <a:pt x="246321" y="758456"/>
                  <a:pt x="255182" y="800986"/>
                </a:cubicBezTo>
                <a:cubicBezTo>
                  <a:pt x="264043" y="843516"/>
                  <a:pt x="340243" y="884275"/>
                  <a:pt x="329610" y="928577"/>
                </a:cubicBezTo>
                <a:cubicBezTo>
                  <a:pt x="318977" y="972879"/>
                  <a:pt x="217967" y="1036674"/>
                  <a:pt x="191386" y="1066800"/>
                </a:cubicBezTo>
                <a:cubicBezTo>
                  <a:pt x="164805" y="1096926"/>
                  <a:pt x="173665" y="1095154"/>
                  <a:pt x="170121" y="1109331"/>
                </a:cubicBezTo>
                <a:cubicBezTo>
                  <a:pt x="166577" y="1123508"/>
                  <a:pt x="168349" y="1137684"/>
                  <a:pt x="170121" y="1151861"/>
                </a:cubicBezTo>
              </a:path>
            </a:pathLst>
          </a:custGeom>
          <a:ln w="28575">
            <a:solidFill>
              <a:srgbClr val="9933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par>
                          <p:cTn id="30" fill="hold">
                            <p:stCondLst>
                              <p:cond delay="5000"/>
                            </p:stCondLst>
                            <p:childTnLst>
                              <p:par>
                                <p:cTn id="31" presetID="22" presetClass="entr" presetSubtype="1"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20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childTnLst>
                                </p:cTn>
                              </p:par>
                              <p:par>
                                <p:cTn id="37" presetID="63" presetClass="path" presetSubtype="0" accel="50000" decel="50000" fill="hold" grpId="1" nodeType="withEffect">
                                  <p:stCondLst>
                                    <p:cond delay="0"/>
                                  </p:stCondLst>
                                  <p:childTnLst>
                                    <p:animMotion origin="layout" path="M -0.03143 -0.00532 L 0.07101 -0.00532 " pathEditMode="relative" rAng="0" ptsTypes="AA">
                                      <p:cBhvr>
                                        <p:cTn id="38" dur="2000" fill="hold"/>
                                        <p:tgtEl>
                                          <p:spTgt spid="22"/>
                                        </p:tgtEl>
                                        <p:attrNameLst>
                                          <p:attrName>ppt_x</p:attrName>
                                          <p:attrName>ppt_y</p:attrName>
                                        </p:attrNameLst>
                                      </p:cBhvr>
                                      <p:rCtr x="51" y="0"/>
                                    </p:animMotion>
                                  </p:childTnLst>
                                </p:cTn>
                              </p:par>
                            </p:childTnLst>
                          </p:cTn>
                        </p:par>
                        <p:par>
                          <p:cTn id="39" fill="hold">
                            <p:stCondLst>
                              <p:cond delay="70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2000"/>
                                        <p:tgtEl>
                                          <p:spTgt spid="8"/>
                                        </p:tgtEl>
                                      </p:cBhvr>
                                    </p:animEffect>
                                  </p:childTnLst>
                                </p:cTn>
                              </p:par>
                            </p:childTnLst>
                          </p:cTn>
                        </p:par>
                        <p:par>
                          <p:cTn id="43" fill="hold">
                            <p:stCondLst>
                              <p:cond delay="9000"/>
                            </p:stCondLst>
                            <p:childTnLst>
                              <p:par>
                                <p:cTn id="44" presetID="2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par>
                          <p:cTn id="47" fill="hold">
                            <p:stCondLst>
                              <p:cond delay="11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2000"/>
                                        <p:tgtEl>
                                          <p:spTgt spid="32"/>
                                        </p:tgtEl>
                                      </p:cBhvr>
                                    </p:animEffect>
                                  </p:childTnLst>
                                </p:cTn>
                              </p:par>
                            </p:childTnLst>
                          </p:cTn>
                        </p:par>
                        <p:par>
                          <p:cTn id="51" fill="hold">
                            <p:stCondLst>
                              <p:cond delay="130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2000"/>
                                        <p:tgtEl>
                                          <p:spTgt spid="25"/>
                                        </p:tgtEl>
                                      </p:cBhvr>
                                    </p:animEffect>
                                  </p:childTnLst>
                                </p:cTn>
                              </p:par>
                            </p:childTnLst>
                          </p:cTn>
                        </p:par>
                        <p:par>
                          <p:cTn id="55" fill="hold">
                            <p:stCondLst>
                              <p:cond delay="15000"/>
                            </p:stCondLst>
                            <p:childTnLst>
                              <p:par>
                                <p:cTn id="56" presetID="22" presetClass="entr" presetSubtype="4"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2000"/>
                                        <p:tgtEl>
                                          <p:spTgt spid="24"/>
                                        </p:tgtEl>
                                      </p:cBhvr>
                                    </p:animEffect>
                                  </p:childTnLst>
                                </p:cTn>
                              </p:par>
                            </p:childTnLst>
                          </p:cTn>
                        </p:par>
                        <p:par>
                          <p:cTn id="59" fill="hold">
                            <p:stCondLst>
                              <p:cond delay="1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up)">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0"/>
                                        <p:tgtEl>
                                          <p:spTgt spid="28"/>
                                        </p:tgtEl>
                                      </p:cBhvr>
                                    </p:animEffect>
                                  </p:childTnLst>
                                </p:cTn>
                              </p:par>
                              <p:par>
                                <p:cTn id="72" presetID="35" presetClass="path" presetSubtype="0" accel="50000" decel="50000" fill="hold" grpId="1" nodeType="withEffect">
                                  <p:stCondLst>
                                    <p:cond delay="0"/>
                                  </p:stCondLst>
                                  <p:childTnLst>
                                    <p:animMotion origin="layout" path="M 0.0316 -7.40741E-7 L -0.11007 -0.00532 " pathEditMode="relative" rAng="0" ptsTypes="AA">
                                      <p:cBhvr>
                                        <p:cTn id="73" dur="2000" fill="hold"/>
                                        <p:tgtEl>
                                          <p:spTgt spid="28"/>
                                        </p:tgtEl>
                                        <p:attrNameLst>
                                          <p:attrName>ppt_x</p:attrName>
                                          <p:attrName>ppt_y</p:attrName>
                                        </p:attrNameLst>
                                      </p:cBhvr>
                                      <p:rCtr x="-71" y="-3"/>
                                    </p:animMotion>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2000"/>
                                        <p:tgtEl>
                                          <p:spTgt spid="19"/>
                                        </p:tgtEl>
                                      </p:cBhvr>
                                    </p:animEffect>
                                  </p:childTnLst>
                                </p:cTn>
                              </p:par>
                            </p:childTnLst>
                          </p:cTn>
                        </p:par>
                        <p:par>
                          <p:cTn id="77" fill="hold">
                            <p:stCondLst>
                              <p:cond delay="22000"/>
                            </p:stCondLst>
                            <p:childTnLst>
                              <p:par>
                                <p:cTn id="78" presetID="10"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2000"/>
                                        <p:tgtEl>
                                          <p:spTgt spid="20"/>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2000"/>
                                        <p:tgtEl>
                                          <p:spTgt spid="29"/>
                                        </p:tgtEl>
                                      </p:cBhvr>
                                    </p:animEffect>
                                  </p:childTnLst>
                                </p:cTn>
                              </p:par>
                              <p:par>
                                <p:cTn id="84" presetID="35" presetClass="path" presetSubtype="0" accel="50000" decel="50000" fill="hold" grpId="0" nodeType="withEffect">
                                  <p:stCondLst>
                                    <p:cond delay="0"/>
                                  </p:stCondLst>
                                  <p:childTnLst>
                                    <p:animMotion origin="layout" path="M 0.03924 -0.0051 L -3.33333E-6 3.33333E-6 " pathEditMode="relative" rAng="0" ptsTypes="AA">
                                      <p:cBhvr>
                                        <p:cTn id="85" dur="2000" fill="hold"/>
                                        <p:tgtEl>
                                          <p:spTgt spid="29"/>
                                        </p:tgtEl>
                                        <p:attrNameLst>
                                          <p:attrName>ppt_x</p:attrName>
                                          <p:attrName>ppt_y</p:attrName>
                                        </p:attrNameLst>
                                      </p:cBhvr>
                                      <p:rCtr x="-2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4" grpId="0" animBg="1"/>
      <p:bldP spid="30" grpId="0" animBg="1"/>
      <p:bldP spid="15" grpId="0" animBg="1"/>
      <p:bldP spid="16" grpId="0" animBg="1"/>
      <p:bldP spid="21" grpId="0" animBg="1"/>
      <p:bldP spid="19" grpId="0" animBg="1"/>
      <p:bldP spid="20" grpId="0" animBg="1"/>
      <p:bldP spid="18" grpId="0" animBg="1"/>
      <p:bldP spid="22" grpId="0" animBg="1"/>
      <p:bldP spid="22" grpId="1" animBg="1"/>
      <p:bldP spid="27" grpId="0" animBg="1"/>
      <p:bldP spid="28" grpId="0" animBg="1"/>
      <p:bldP spid="28" grpId="1" animBg="1"/>
      <p:bldP spid="29" grpId="0" animBg="1"/>
      <p:bldP spid="29" grpId="1" animBg="1"/>
      <p:bldP spid="23" grpId="0" animBg="1"/>
      <p:bldP spid="24" grpId="0" animBg="1"/>
      <p:bldP spid="25" grpId="0" animBg="1"/>
      <p:bldP spid="32" grpId="0" animBg="1"/>
      <p:bldP spid="3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Diagramma 4"/>
          <p:cNvGraphicFramePr/>
          <p:nvPr/>
        </p:nvGraphicFramePr>
        <p:xfrm>
          <a:off x="107504" y="980728"/>
          <a:ext cx="88106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6407" y="1556792"/>
            <a:ext cx="9235733" cy="3785652"/>
          </a:xfrm>
          <a:prstGeom prst="rect">
            <a:avLst/>
          </a:prstGeom>
          <a:noFill/>
        </p:spPr>
        <p:txBody>
          <a:bodyPr wrap="none" lIns="91440" tIns="45720" rIns="91440" bIns="45720">
            <a:spAutoFit/>
          </a:bodyPr>
          <a:lstStyle/>
          <a:p>
            <a:pPr algn="ctr"/>
            <a:r>
              <a:rPr lang="it-IT" sz="8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CLASSIFICAZIONE</a:t>
            </a:r>
          </a:p>
          <a:p>
            <a:pPr algn="ctr"/>
            <a:r>
              <a:rPr lang="it-IT"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DEGLI</a:t>
            </a:r>
          </a:p>
          <a:p>
            <a:pPr algn="ctr"/>
            <a:r>
              <a:rPr lang="it-IT" sz="8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SHUNTS</a:t>
            </a:r>
            <a:endParaRPr lang="it-IT" sz="8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ttangolo 7"/>
          <p:cNvSpPr/>
          <p:nvPr/>
        </p:nvSpPr>
        <p:spPr>
          <a:xfrm>
            <a:off x="848296" y="254258"/>
            <a:ext cx="1021434" cy="1446550"/>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oscia"/>
          <p:cNvPicPr>
            <a:picLocks noChangeAspect="1" noChangeArrowheads="1"/>
          </p:cNvPicPr>
          <p:nvPr/>
        </p:nvPicPr>
        <p:blipFill>
          <a:blip r:embed="rId3" cstate="print"/>
          <a:srcRect/>
          <a:stretch>
            <a:fillRect/>
          </a:stretch>
        </p:blipFill>
        <p:spPr bwMode="auto">
          <a:xfrm>
            <a:off x="3203575" y="620713"/>
            <a:ext cx="3840163" cy="6237287"/>
          </a:xfrm>
          <a:prstGeom prst="rect">
            <a:avLst/>
          </a:prstGeom>
          <a:noFill/>
          <a:ln w="9525">
            <a:noFill/>
            <a:miter lim="800000"/>
            <a:headEnd/>
            <a:tailEnd/>
          </a:ln>
        </p:spPr>
      </p:pic>
      <p:sp>
        <p:nvSpPr>
          <p:cNvPr id="55299"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145412" name="AutoShape 4"/>
          <p:cNvSpPr>
            <a:spLocks noChangeArrowheads="1"/>
          </p:cNvSpPr>
          <p:nvPr/>
        </p:nvSpPr>
        <p:spPr bwMode="auto">
          <a:xfrm>
            <a:off x="4572000" y="6021388"/>
            <a:ext cx="287338"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145413" name="Rectangle 5"/>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1</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145414" name="Text Box 6"/>
          <p:cNvSpPr txBox="1">
            <a:spLocks noChangeArrowheads="1"/>
          </p:cNvSpPr>
          <p:nvPr/>
        </p:nvSpPr>
        <p:spPr bwMode="auto">
          <a:xfrm>
            <a:off x="0" y="765175"/>
            <a:ext cx="4989513" cy="457200"/>
          </a:xfrm>
          <a:prstGeom prst="rect">
            <a:avLst/>
          </a:prstGeom>
          <a:noFill/>
          <a:ln w="76200" algn="ctr">
            <a:noFill/>
            <a:miter lim="800000"/>
            <a:headEnd/>
            <a:tailEnd/>
          </a:ln>
        </p:spPr>
        <p:txBody>
          <a:bodyPr wrap="none">
            <a:spAutoFit/>
          </a:bodyPr>
          <a:lstStyle/>
          <a:p>
            <a:r>
              <a:rPr lang="it-IT" b="1">
                <a:solidFill>
                  <a:srgbClr val="FF0000"/>
                </a:solidFill>
              </a:rPr>
              <a:t>Incontinenza della valvola ostiale</a:t>
            </a:r>
          </a:p>
        </p:txBody>
      </p:sp>
      <p:sp>
        <p:nvSpPr>
          <p:cNvPr id="145415" name="Text Box 7"/>
          <p:cNvSpPr txBox="1">
            <a:spLocks noChangeArrowheads="1"/>
          </p:cNvSpPr>
          <p:nvPr/>
        </p:nvSpPr>
        <p:spPr bwMode="auto">
          <a:xfrm>
            <a:off x="6321425" y="2781300"/>
            <a:ext cx="2822575" cy="822325"/>
          </a:xfrm>
          <a:prstGeom prst="rect">
            <a:avLst/>
          </a:prstGeom>
          <a:noFill/>
          <a:ln w="76200" algn="ctr">
            <a:noFill/>
            <a:miter lim="800000"/>
            <a:headEnd/>
            <a:tailEnd/>
          </a:ln>
        </p:spPr>
        <p:txBody>
          <a:bodyPr wrap="none">
            <a:spAutoFit/>
          </a:bodyPr>
          <a:lstStyle/>
          <a:p>
            <a:r>
              <a:rPr lang="it-IT" b="1">
                <a:solidFill>
                  <a:srgbClr val="FF0000"/>
                </a:solidFill>
              </a:rPr>
              <a:t>Incontinenza delle</a:t>
            </a:r>
          </a:p>
          <a:p>
            <a:r>
              <a:rPr lang="it-IT" b="1">
                <a:solidFill>
                  <a:srgbClr val="FF0000"/>
                </a:solidFill>
              </a:rPr>
              <a:t>valvole dell’ asse</a:t>
            </a:r>
          </a:p>
        </p:txBody>
      </p:sp>
      <p:sp>
        <p:nvSpPr>
          <p:cNvPr id="145416" name="Text Box 8"/>
          <p:cNvSpPr txBox="1">
            <a:spLocks noChangeArrowheads="1"/>
          </p:cNvSpPr>
          <p:nvPr/>
        </p:nvSpPr>
        <p:spPr bwMode="auto">
          <a:xfrm>
            <a:off x="395288" y="2492375"/>
            <a:ext cx="4530725" cy="822325"/>
          </a:xfrm>
          <a:prstGeom prst="rect">
            <a:avLst/>
          </a:prstGeom>
          <a:noFill/>
          <a:ln w="76200" algn="ctr">
            <a:noFill/>
            <a:miter lim="800000"/>
            <a:headEnd/>
            <a:tailEnd/>
          </a:ln>
        </p:spPr>
        <p:txBody>
          <a:bodyPr>
            <a:spAutoFit/>
          </a:bodyPr>
          <a:lstStyle/>
          <a:p>
            <a:r>
              <a:rPr lang="it-IT" b="1">
                <a:solidFill>
                  <a:srgbClr val="000099"/>
                </a:solidFill>
              </a:rPr>
              <a:t>Una o più perforanti di rientro sulla safena</a:t>
            </a:r>
          </a:p>
        </p:txBody>
      </p:sp>
      <p:sp>
        <p:nvSpPr>
          <p:cNvPr id="145417" name="Freeform 9"/>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145418" name="Freeform 10"/>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127000" cap="flat" cmpd="sng">
            <a:solidFill>
              <a:srgbClr val="FF0000"/>
            </a:solidFill>
            <a:prstDash val="solid"/>
            <a:round/>
            <a:headEnd type="none" w="med" len="med"/>
            <a:tailEnd type="none" w="med" len="med"/>
          </a:ln>
        </p:spPr>
        <p:txBody>
          <a:bodyPr/>
          <a:lstStyle/>
          <a:p>
            <a:endParaRPr lang="it-IT"/>
          </a:p>
        </p:txBody>
      </p:sp>
      <p:sp>
        <p:nvSpPr>
          <p:cNvPr id="55307" name="Freeform 11"/>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55308" name="Freeform 12"/>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145421" name="Freeform 13"/>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FF0000"/>
            </a:solidFill>
            <a:prstDash val="solid"/>
            <a:round/>
            <a:headEnd type="none" w="med" len="med"/>
            <a:tailEnd type="none" w="med" len="med"/>
          </a:ln>
        </p:spPr>
        <p:txBody>
          <a:bodyPr/>
          <a:lstStyle/>
          <a:p>
            <a:endParaRPr lang="it-IT"/>
          </a:p>
        </p:txBody>
      </p:sp>
      <p:sp>
        <p:nvSpPr>
          <p:cNvPr id="145422" name="AutoShape 14"/>
          <p:cNvSpPr>
            <a:spLocks noChangeArrowheads="1"/>
          </p:cNvSpPr>
          <p:nvPr/>
        </p:nvSpPr>
        <p:spPr bwMode="auto">
          <a:xfrm>
            <a:off x="5508625" y="3789363"/>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145423" name="AutoShape 15"/>
          <p:cNvSpPr>
            <a:spLocks noChangeArrowheads="1"/>
          </p:cNvSpPr>
          <p:nvPr/>
        </p:nvSpPr>
        <p:spPr bwMode="auto">
          <a:xfrm>
            <a:off x="4211638" y="3644900"/>
            <a:ext cx="976312" cy="485775"/>
          </a:xfrm>
          <a:prstGeom prst="rightArrow">
            <a:avLst>
              <a:gd name="adj1" fmla="val 50000"/>
              <a:gd name="adj2" fmla="val 50245"/>
            </a:avLst>
          </a:prstGeom>
          <a:solidFill>
            <a:srgbClr val="66FFFF"/>
          </a:solidFill>
          <a:ln w="38100" algn="ctr">
            <a:solidFill>
              <a:schemeClr val="accent2"/>
            </a:solidFill>
            <a:miter lim="800000"/>
            <a:headEnd/>
            <a:tailEnd/>
          </a:ln>
        </p:spPr>
        <p:txBody>
          <a:bodyPr wrap="none" anchor="ctr"/>
          <a:lstStyle/>
          <a:p>
            <a:endParaRPr lang="it-IT"/>
          </a:p>
        </p:txBody>
      </p:sp>
      <p:sp>
        <p:nvSpPr>
          <p:cNvPr id="145424" name="AutoShape 16"/>
          <p:cNvSpPr>
            <a:spLocks noChangeArrowheads="1"/>
          </p:cNvSpPr>
          <p:nvPr/>
        </p:nvSpPr>
        <p:spPr bwMode="auto">
          <a:xfrm>
            <a:off x="3276600" y="5876925"/>
            <a:ext cx="976313" cy="485775"/>
          </a:xfrm>
          <a:prstGeom prst="rightArrow">
            <a:avLst>
              <a:gd name="adj1" fmla="val 50000"/>
              <a:gd name="adj2" fmla="val 50245"/>
            </a:avLst>
          </a:prstGeom>
          <a:solidFill>
            <a:srgbClr val="66FFFF"/>
          </a:solidFill>
          <a:ln w="38100" algn="ctr">
            <a:solidFill>
              <a:schemeClr val="accent2"/>
            </a:solidFill>
            <a:miter lim="800000"/>
            <a:headEnd/>
            <a:tailEnd/>
          </a:ln>
        </p:spPr>
        <p:txBody>
          <a:bodyPr wrap="none" anchor="ctr"/>
          <a:lstStyle/>
          <a:p>
            <a:endParaRPr lang="it-IT"/>
          </a:p>
        </p:txBody>
      </p:sp>
      <p:sp>
        <p:nvSpPr>
          <p:cNvPr id="145425" name="Freeform 17"/>
          <p:cNvSpPr>
            <a:spLocks/>
          </p:cNvSpPr>
          <p:nvPr/>
        </p:nvSpPr>
        <p:spPr bwMode="auto">
          <a:xfrm>
            <a:off x="5065713" y="3284538"/>
            <a:ext cx="514350" cy="649287"/>
          </a:xfrm>
          <a:custGeom>
            <a:avLst/>
            <a:gdLst>
              <a:gd name="T0" fmla="*/ 2147483647 w 324"/>
              <a:gd name="T1" fmla="*/ 0 h 409"/>
              <a:gd name="T2" fmla="*/ 2147483647 w 324"/>
              <a:gd name="T3" fmla="*/ 2147483647 h 409"/>
              <a:gd name="T4" fmla="*/ 2147483647 w 324"/>
              <a:gd name="T5" fmla="*/ 2147483647 h 409"/>
              <a:gd name="T6" fmla="*/ 2147483647 w 324"/>
              <a:gd name="T7" fmla="*/ 2147483647 h 409"/>
              <a:gd name="T8" fmla="*/ 2147483647 w 324"/>
              <a:gd name="T9" fmla="*/ 2147483647 h 409"/>
              <a:gd name="T10" fmla="*/ 2147483647 w 324"/>
              <a:gd name="T11" fmla="*/ 2147483647 h 409"/>
              <a:gd name="T12" fmla="*/ 2147483647 w 324"/>
              <a:gd name="T13" fmla="*/ 2147483647 h 409"/>
              <a:gd name="T14" fmla="*/ 0 60000 65536"/>
              <a:gd name="T15" fmla="*/ 0 60000 65536"/>
              <a:gd name="T16" fmla="*/ 0 60000 65536"/>
              <a:gd name="T17" fmla="*/ 0 60000 65536"/>
              <a:gd name="T18" fmla="*/ 0 60000 65536"/>
              <a:gd name="T19" fmla="*/ 0 60000 65536"/>
              <a:gd name="T20" fmla="*/ 0 60000 65536"/>
              <a:gd name="T21" fmla="*/ 0 w 324"/>
              <a:gd name="T22" fmla="*/ 0 h 409"/>
              <a:gd name="T23" fmla="*/ 324 w 324"/>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409">
                <a:moveTo>
                  <a:pt x="7" y="0"/>
                </a:moveTo>
                <a:cubicBezTo>
                  <a:pt x="3" y="49"/>
                  <a:pt x="0" y="98"/>
                  <a:pt x="7" y="136"/>
                </a:cubicBezTo>
                <a:cubicBezTo>
                  <a:pt x="14" y="174"/>
                  <a:pt x="37" y="204"/>
                  <a:pt x="52" y="227"/>
                </a:cubicBezTo>
                <a:cubicBezTo>
                  <a:pt x="67" y="250"/>
                  <a:pt x="74" y="257"/>
                  <a:pt x="97" y="272"/>
                </a:cubicBezTo>
                <a:cubicBezTo>
                  <a:pt x="120" y="287"/>
                  <a:pt x="158" y="303"/>
                  <a:pt x="188" y="318"/>
                </a:cubicBezTo>
                <a:cubicBezTo>
                  <a:pt x="218" y="333"/>
                  <a:pt x="256" y="348"/>
                  <a:pt x="279" y="363"/>
                </a:cubicBezTo>
                <a:cubicBezTo>
                  <a:pt x="302" y="378"/>
                  <a:pt x="313" y="393"/>
                  <a:pt x="324" y="409"/>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55314" name="Freeform 18"/>
          <p:cNvSpPr>
            <a:spLocks/>
          </p:cNvSpPr>
          <p:nvPr/>
        </p:nvSpPr>
        <p:spPr bwMode="auto">
          <a:xfrm>
            <a:off x="6011863" y="908050"/>
            <a:ext cx="288925" cy="144463"/>
          </a:xfrm>
          <a:custGeom>
            <a:avLst/>
            <a:gdLst>
              <a:gd name="T0" fmla="*/ 0 w 182"/>
              <a:gd name="T1" fmla="*/ 0 h 91"/>
              <a:gd name="T2" fmla="*/ 2147483647 w 182"/>
              <a:gd name="T3" fmla="*/ 2147483647 h 91"/>
              <a:gd name="T4" fmla="*/ 0 60000 65536"/>
              <a:gd name="T5" fmla="*/ 0 60000 65536"/>
              <a:gd name="T6" fmla="*/ 0 w 182"/>
              <a:gd name="T7" fmla="*/ 0 h 91"/>
              <a:gd name="T8" fmla="*/ 182 w 182"/>
              <a:gd name="T9" fmla="*/ 91 h 91"/>
            </a:gdLst>
            <a:ahLst/>
            <a:cxnLst>
              <a:cxn ang="T4">
                <a:pos x="T0" y="T1"/>
              </a:cxn>
              <a:cxn ang="T5">
                <a:pos x="T2" y="T3"/>
              </a:cxn>
            </a:cxnLst>
            <a:rect l="T6" t="T7" r="T8" b="T9"/>
            <a:pathLst>
              <a:path w="182" h="91">
                <a:moveTo>
                  <a:pt x="0" y="0"/>
                </a:moveTo>
                <a:cubicBezTo>
                  <a:pt x="0" y="0"/>
                  <a:pt x="91" y="45"/>
                  <a:pt x="182" y="91"/>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145427" name="AutoShape 19"/>
          <p:cNvSpPr>
            <a:spLocks noChangeArrowheads="1"/>
          </p:cNvSpPr>
          <p:nvPr/>
        </p:nvSpPr>
        <p:spPr bwMode="auto">
          <a:xfrm rot="2436650">
            <a:off x="6086475" y="935038"/>
            <a:ext cx="381000" cy="147637"/>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145428" name="Oval 20"/>
          <p:cNvSpPr>
            <a:spLocks noChangeArrowheads="1"/>
          </p:cNvSpPr>
          <p:nvPr/>
        </p:nvSpPr>
        <p:spPr bwMode="auto">
          <a:xfrm>
            <a:off x="5795963" y="549275"/>
            <a:ext cx="936625" cy="935038"/>
          </a:xfrm>
          <a:prstGeom prst="ellipse">
            <a:avLst/>
          </a:prstGeom>
          <a:noFill/>
          <a:ln w="38100" algn="ctr">
            <a:solidFill>
              <a:srgbClr val="FFFF00"/>
            </a:solidFill>
            <a:round/>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4"/>
                                        </p:tgtEl>
                                        <p:attrNameLst>
                                          <p:attrName>style.visibility</p:attrName>
                                        </p:attrNameLst>
                                      </p:cBhvr>
                                      <p:to>
                                        <p:strVal val="visible"/>
                                      </p:to>
                                    </p:set>
                                    <p:anim calcmode="lin" valueType="num">
                                      <p:cBhvr additive="base">
                                        <p:cTn id="7" dur="500" fill="hold"/>
                                        <p:tgtEl>
                                          <p:spTgt spid="145414"/>
                                        </p:tgtEl>
                                        <p:attrNameLst>
                                          <p:attrName>ppt_x</p:attrName>
                                        </p:attrNameLst>
                                      </p:cBhvr>
                                      <p:tavLst>
                                        <p:tav tm="0">
                                          <p:val>
                                            <p:strVal val="0-#ppt_w/2"/>
                                          </p:val>
                                        </p:tav>
                                        <p:tav tm="100000">
                                          <p:val>
                                            <p:strVal val="#ppt_x"/>
                                          </p:val>
                                        </p:tav>
                                      </p:tavLst>
                                    </p:anim>
                                    <p:anim calcmode="lin" valueType="num">
                                      <p:cBhvr additive="base">
                                        <p:cTn id="8" dur="500" fill="hold"/>
                                        <p:tgtEl>
                                          <p:spTgt spid="1454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45428"/>
                                        </p:tgtEl>
                                        <p:attrNameLst>
                                          <p:attrName>style.visibility</p:attrName>
                                        </p:attrNameLst>
                                      </p:cBhvr>
                                      <p:to>
                                        <p:strVal val="visible"/>
                                      </p:to>
                                    </p:set>
                                    <p:animEffect transition="in" filter="fade">
                                      <p:cBhvr>
                                        <p:cTn id="12" dur="2000"/>
                                        <p:tgtEl>
                                          <p:spTgt spid="145428"/>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45427"/>
                                        </p:tgtEl>
                                        <p:attrNameLst>
                                          <p:attrName>style.visibility</p:attrName>
                                        </p:attrNameLst>
                                      </p:cBhvr>
                                      <p:to>
                                        <p:strVal val="visible"/>
                                      </p:to>
                                    </p:set>
                                    <p:anim calcmode="lin" valueType="num">
                                      <p:cBhvr>
                                        <p:cTn id="15" dur="1000" fill="hold"/>
                                        <p:tgtEl>
                                          <p:spTgt spid="145427"/>
                                        </p:tgtEl>
                                        <p:attrNameLst>
                                          <p:attrName>ppt_x</p:attrName>
                                        </p:attrNameLst>
                                      </p:cBhvr>
                                      <p:tavLst>
                                        <p:tav tm="0">
                                          <p:val>
                                            <p:strVal val="#ppt_x-.2"/>
                                          </p:val>
                                        </p:tav>
                                        <p:tav tm="100000">
                                          <p:val>
                                            <p:strVal val="#ppt_x"/>
                                          </p:val>
                                        </p:tav>
                                      </p:tavLst>
                                    </p:anim>
                                    <p:anim calcmode="lin" valueType="num">
                                      <p:cBhvr>
                                        <p:cTn id="16" dur="1000" fill="hold"/>
                                        <p:tgtEl>
                                          <p:spTgt spid="14542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54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5415"/>
                                        </p:tgtEl>
                                        <p:attrNameLst>
                                          <p:attrName>style.visibility</p:attrName>
                                        </p:attrNameLst>
                                      </p:cBhvr>
                                      <p:to>
                                        <p:strVal val="visible"/>
                                      </p:to>
                                    </p:set>
                                    <p:anim calcmode="lin" valueType="num">
                                      <p:cBhvr additive="base">
                                        <p:cTn id="22" dur="2000" fill="hold"/>
                                        <p:tgtEl>
                                          <p:spTgt spid="145415"/>
                                        </p:tgtEl>
                                        <p:attrNameLst>
                                          <p:attrName>ppt_x</p:attrName>
                                        </p:attrNameLst>
                                      </p:cBhvr>
                                      <p:tavLst>
                                        <p:tav tm="0">
                                          <p:val>
                                            <p:strVal val="1+#ppt_w/2"/>
                                          </p:val>
                                        </p:tav>
                                        <p:tav tm="100000">
                                          <p:val>
                                            <p:strVal val="#ppt_x"/>
                                          </p:val>
                                        </p:tav>
                                      </p:tavLst>
                                    </p:anim>
                                    <p:anim calcmode="lin" valueType="num">
                                      <p:cBhvr additive="base">
                                        <p:cTn id="23" dur="2000" fill="hold"/>
                                        <p:tgtEl>
                                          <p:spTgt spid="145415"/>
                                        </p:tgtEl>
                                        <p:attrNameLst>
                                          <p:attrName>ppt_y</p:attrName>
                                        </p:attrNameLst>
                                      </p:cBhvr>
                                      <p:tavLst>
                                        <p:tav tm="0">
                                          <p:val>
                                            <p:strVal val="#ppt_y"/>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145418"/>
                                        </p:tgtEl>
                                        <p:attrNameLst>
                                          <p:attrName>style.visibility</p:attrName>
                                        </p:attrNameLst>
                                      </p:cBhvr>
                                      <p:to>
                                        <p:strVal val="visible"/>
                                      </p:to>
                                    </p:set>
                                    <p:animEffect transition="in" filter="wipe(up)">
                                      <p:cBhvr>
                                        <p:cTn id="26" dur="3000"/>
                                        <p:tgtEl>
                                          <p:spTgt spid="14541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5421"/>
                                        </p:tgtEl>
                                        <p:attrNameLst>
                                          <p:attrName>style.visibility</p:attrName>
                                        </p:attrNameLst>
                                      </p:cBhvr>
                                      <p:to>
                                        <p:strVal val="visible"/>
                                      </p:to>
                                    </p:set>
                                    <p:animEffect transition="in" filter="wipe(up)">
                                      <p:cBhvr>
                                        <p:cTn id="29" dur="3000"/>
                                        <p:tgtEl>
                                          <p:spTgt spid="1454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5416"/>
                                        </p:tgtEl>
                                        <p:attrNameLst>
                                          <p:attrName>style.visibility</p:attrName>
                                        </p:attrNameLst>
                                      </p:cBhvr>
                                      <p:to>
                                        <p:strVal val="visible"/>
                                      </p:to>
                                    </p:set>
                                    <p:anim calcmode="lin" valueType="num">
                                      <p:cBhvr additive="base">
                                        <p:cTn id="34" dur="500" fill="hold"/>
                                        <p:tgtEl>
                                          <p:spTgt spid="145416"/>
                                        </p:tgtEl>
                                        <p:attrNameLst>
                                          <p:attrName>ppt_x</p:attrName>
                                        </p:attrNameLst>
                                      </p:cBhvr>
                                      <p:tavLst>
                                        <p:tav tm="0">
                                          <p:val>
                                            <p:strVal val="#ppt_x"/>
                                          </p:val>
                                        </p:tav>
                                        <p:tav tm="100000">
                                          <p:val>
                                            <p:strVal val="#ppt_x"/>
                                          </p:val>
                                        </p:tav>
                                      </p:tavLst>
                                    </p:anim>
                                    <p:anim calcmode="lin" valueType="num">
                                      <p:cBhvr additive="base">
                                        <p:cTn id="35" dur="500" fill="hold"/>
                                        <p:tgtEl>
                                          <p:spTgt spid="145416"/>
                                        </p:tgtEl>
                                        <p:attrNameLst>
                                          <p:attrName>ppt_y</p:attrName>
                                        </p:attrNameLst>
                                      </p:cBhvr>
                                      <p:tavLst>
                                        <p:tav tm="0">
                                          <p:val>
                                            <p:strVal val="1+#ppt_h/2"/>
                                          </p:val>
                                        </p:tav>
                                        <p:tav tm="100000">
                                          <p:val>
                                            <p:strVal val="#ppt_y"/>
                                          </p:val>
                                        </p:tav>
                                      </p:tavLst>
                                    </p:anim>
                                  </p:childTnLst>
                                </p:cTn>
                              </p:par>
                              <p:par>
                                <p:cTn id="36" presetID="9" presetClass="entr" presetSubtype="0" fill="hold" grpId="0" nodeType="withEffect">
                                  <p:stCondLst>
                                    <p:cond delay="0"/>
                                  </p:stCondLst>
                                  <p:childTnLst>
                                    <p:set>
                                      <p:cBhvr>
                                        <p:cTn id="37" dur="1" fill="hold">
                                          <p:stCondLst>
                                            <p:cond delay="0"/>
                                          </p:stCondLst>
                                        </p:cTn>
                                        <p:tgtEl>
                                          <p:spTgt spid="145412"/>
                                        </p:tgtEl>
                                        <p:attrNameLst>
                                          <p:attrName>style.visibility</p:attrName>
                                        </p:attrNameLst>
                                      </p:cBhvr>
                                      <p:to>
                                        <p:strVal val="visible"/>
                                      </p:to>
                                    </p:set>
                                    <p:animEffect transition="in" filter="dissolve">
                                      <p:cBhvr>
                                        <p:cTn id="38" dur="2000"/>
                                        <p:tgtEl>
                                          <p:spTgt spid="1454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45422"/>
                                        </p:tgtEl>
                                        <p:attrNameLst>
                                          <p:attrName>style.visibility</p:attrName>
                                        </p:attrNameLst>
                                      </p:cBhvr>
                                      <p:to>
                                        <p:strVal val="visible"/>
                                      </p:to>
                                    </p:set>
                                    <p:animEffect transition="in" filter="dissolve">
                                      <p:cBhvr>
                                        <p:cTn id="41" dur="1000"/>
                                        <p:tgtEl>
                                          <p:spTgt spid="145422"/>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145423"/>
                                        </p:tgtEl>
                                        <p:attrNameLst>
                                          <p:attrName>style.visibility</p:attrName>
                                        </p:attrNameLst>
                                      </p:cBhvr>
                                      <p:to>
                                        <p:strVal val="visible"/>
                                      </p:to>
                                    </p:set>
                                    <p:anim calcmode="lin" valueType="num">
                                      <p:cBhvr additive="base">
                                        <p:cTn id="44" dur="2000" fill="hold"/>
                                        <p:tgtEl>
                                          <p:spTgt spid="145423"/>
                                        </p:tgtEl>
                                        <p:attrNameLst>
                                          <p:attrName>ppt_x</p:attrName>
                                        </p:attrNameLst>
                                      </p:cBhvr>
                                      <p:tavLst>
                                        <p:tav tm="0">
                                          <p:val>
                                            <p:strVal val="0-#ppt_w/2"/>
                                          </p:val>
                                        </p:tav>
                                        <p:tav tm="100000">
                                          <p:val>
                                            <p:strVal val="#ppt_x"/>
                                          </p:val>
                                        </p:tav>
                                      </p:tavLst>
                                    </p:anim>
                                    <p:anim calcmode="lin" valueType="num">
                                      <p:cBhvr additive="base">
                                        <p:cTn id="45" dur="2000" fill="hold"/>
                                        <p:tgtEl>
                                          <p:spTgt spid="14542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45424"/>
                                        </p:tgtEl>
                                        <p:attrNameLst>
                                          <p:attrName>style.visibility</p:attrName>
                                        </p:attrNameLst>
                                      </p:cBhvr>
                                      <p:to>
                                        <p:strVal val="visible"/>
                                      </p:to>
                                    </p:set>
                                    <p:anim calcmode="lin" valueType="num">
                                      <p:cBhvr additive="base">
                                        <p:cTn id="48" dur="2000" fill="hold"/>
                                        <p:tgtEl>
                                          <p:spTgt spid="145424"/>
                                        </p:tgtEl>
                                        <p:attrNameLst>
                                          <p:attrName>ppt_x</p:attrName>
                                        </p:attrNameLst>
                                      </p:cBhvr>
                                      <p:tavLst>
                                        <p:tav tm="0">
                                          <p:val>
                                            <p:strVal val="0-#ppt_w/2"/>
                                          </p:val>
                                        </p:tav>
                                        <p:tav tm="100000">
                                          <p:val>
                                            <p:strVal val="#ppt_x"/>
                                          </p:val>
                                        </p:tav>
                                      </p:tavLst>
                                    </p:anim>
                                    <p:anim calcmode="lin" valueType="num">
                                      <p:cBhvr additive="base">
                                        <p:cTn id="49" dur="2000" fill="hold"/>
                                        <p:tgtEl>
                                          <p:spTgt spid="145424"/>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145425"/>
                                        </p:tgtEl>
                                        <p:attrNameLst>
                                          <p:attrName>style.visibility</p:attrName>
                                        </p:attrNameLst>
                                      </p:cBhvr>
                                      <p:to>
                                        <p:strVal val="visible"/>
                                      </p:to>
                                    </p:set>
                                    <p:animEffect transition="in" filter="wipe(down)">
                                      <p:cBhvr>
                                        <p:cTn id="53" dur="3000"/>
                                        <p:tgtEl>
                                          <p:spTgt spid="1454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45417"/>
                                        </p:tgtEl>
                                        <p:attrNameLst>
                                          <p:attrName>style.visibility</p:attrName>
                                        </p:attrNameLst>
                                      </p:cBhvr>
                                      <p:to>
                                        <p:strVal val="visible"/>
                                      </p:to>
                                    </p:set>
                                    <p:animEffect transition="in" filter="wipe(down)">
                                      <p:cBhvr>
                                        <p:cTn id="56" dur="30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P spid="145414" grpId="0"/>
      <p:bldP spid="145415" grpId="0"/>
      <p:bldP spid="145416" grpId="0"/>
      <p:bldP spid="145417" grpId="0" animBg="1"/>
      <p:bldP spid="145418" grpId="0" animBg="1"/>
      <p:bldP spid="145421" grpId="0" animBg="1"/>
      <p:bldP spid="145422" grpId="0" animBg="1"/>
      <p:bldP spid="145423" grpId="0" animBg="1"/>
      <p:bldP spid="145424" grpId="0" animBg="1"/>
      <p:bldP spid="145425" grpId="0" animBg="1"/>
      <p:bldP spid="145427" grpId="0" animBg="1"/>
      <p:bldP spid="1454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coscia"/>
          <p:cNvPicPr>
            <a:picLocks noChangeAspect="1" noChangeArrowheads="1"/>
          </p:cNvPicPr>
          <p:nvPr/>
        </p:nvPicPr>
        <p:blipFill>
          <a:blip r:embed="rId2" cstate="print"/>
          <a:srcRect/>
          <a:stretch>
            <a:fillRect/>
          </a:stretch>
        </p:blipFill>
        <p:spPr bwMode="auto">
          <a:xfrm>
            <a:off x="3203575" y="620713"/>
            <a:ext cx="3840163" cy="6237287"/>
          </a:xfrm>
          <a:prstGeom prst="rect">
            <a:avLst/>
          </a:prstGeom>
          <a:noFill/>
          <a:ln w="9525">
            <a:noFill/>
            <a:miter lim="800000"/>
            <a:headEnd/>
            <a:tailEnd/>
          </a:ln>
        </p:spPr>
      </p:pic>
      <p:sp>
        <p:nvSpPr>
          <p:cNvPr id="58371" name="Freeform 5"/>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78855" name="Rectangle 7"/>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2A</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58373" name="Freeform 11"/>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58374" name="Freeform 14"/>
          <p:cNvSpPr>
            <a:spLocks/>
          </p:cNvSpPr>
          <p:nvPr/>
        </p:nvSpPr>
        <p:spPr bwMode="auto">
          <a:xfrm>
            <a:off x="4356100" y="1052513"/>
            <a:ext cx="2160588" cy="583247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28575" cap="flat" cmpd="sng">
            <a:solidFill>
              <a:srgbClr val="000099"/>
            </a:solidFill>
            <a:prstDash val="solid"/>
            <a:round/>
            <a:headEnd type="none" w="med" len="med"/>
            <a:tailEnd type="none" w="med" len="med"/>
          </a:ln>
        </p:spPr>
        <p:txBody>
          <a:bodyPr/>
          <a:lstStyle/>
          <a:p>
            <a:endParaRPr lang="it-IT"/>
          </a:p>
        </p:txBody>
      </p:sp>
      <p:sp>
        <p:nvSpPr>
          <p:cNvPr id="58375" name="Freeform 20"/>
          <p:cNvSpPr>
            <a:spLocks/>
          </p:cNvSpPr>
          <p:nvPr/>
        </p:nvSpPr>
        <p:spPr bwMode="auto">
          <a:xfrm>
            <a:off x="6011863" y="908050"/>
            <a:ext cx="288925" cy="144463"/>
          </a:xfrm>
          <a:custGeom>
            <a:avLst/>
            <a:gdLst>
              <a:gd name="T0" fmla="*/ 0 w 182"/>
              <a:gd name="T1" fmla="*/ 0 h 91"/>
              <a:gd name="T2" fmla="*/ 2147483647 w 182"/>
              <a:gd name="T3" fmla="*/ 2147483647 h 91"/>
              <a:gd name="T4" fmla="*/ 0 60000 65536"/>
              <a:gd name="T5" fmla="*/ 0 60000 65536"/>
              <a:gd name="T6" fmla="*/ 0 w 182"/>
              <a:gd name="T7" fmla="*/ 0 h 91"/>
              <a:gd name="T8" fmla="*/ 182 w 182"/>
              <a:gd name="T9" fmla="*/ 91 h 91"/>
            </a:gdLst>
            <a:ahLst/>
            <a:cxnLst>
              <a:cxn ang="T4">
                <a:pos x="T0" y="T1"/>
              </a:cxn>
              <a:cxn ang="T5">
                <a:pos x="T2" y="T3"/>
              </a:cxn>
            </a:cxnLst>
            <a:rect l="T6" t="T7" r="T8" b="T9"/>
            <a:pathLst>
              <a:path w="182" h="91">
                <a:moveTo>
                  <a:pt x="0" y="0"/>
                </a:moveTo>
                <a:cubicBezTo>
                  <a:pt x="0" y="0"/>
                  <a:pt x="91" y="45"/>
                  <a:pt x="182" y="91"/>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58376" name="Freeform 22"/>
          <p:cNvSpPr>
            <a:spLocks/>
          </p:cNvSpPr>
          <p:nvPr/>
        </p:nvSpPr>
        <p:spPr bwMode="auto">
          <a:xfrm>
            <a:off x="5003800" y="5373688"/>
            <a:ext cx="431800" cy="1150937"/>
          </a:xfrm>
          <a:custGeom>
            <a:avLst/>
            <a:gdLst>
              <a:gd name="T0" fmla="*/ 0 w 631"/>
              <a:gd name="T1" fmla="*/ 0 h 823"/>
              <a:gd name="T2" fmla="*/ 2147483647 w 631"/>
              <a:gd name="T3" fmla="*/ 2147483647 h 823"/>
              <a:gd name="T4" fmla="*/ 2147483647 w 631"/>
              <a:gd name="T5" fmla="*/ 2147483647 h 823"/>
              <a:gd name="T6" fmla="*/ 2147483647 w 631"/>
              <a:gd name="T7" fmla="*/ 2147483647 h 823"/>
              <a:gd name="T8" fmla="*/ 2147483647 w 631"/>
              <a:gd name="T9" fmla="*/ 2147483647 h 823"/>
              <a:gd name="T10" fmla="*/ 2147483647 w 631"/>
              <a:gd name="T11" fmla="*/ 2147483647 h 823"/>
              <a:gd name="T12" fmla="*/ 2147483647 w 631"/>
              <a:gd name="T13" fmla="*/ 2147483647 h 823"/>
              <a:gd name="T14" fmla="*/ 0 60000 65536"/>
              <a:gd name="T15" fmla="*/ 0 60000 65536"/>
              <a:gd name="T16" fmla="*/ 0 60000 65536"/>
              <a:gd name="T17" fmla="*/ 0 60000 65536"/>
              <a:gd name="T18" fmla="*/ 0 60000 65536"/>
              <a:gd name="T19" fmla="*/ 0 60000 65536"/>
              <a:gd name="T20" fmla="*/ 0 60000 65536"/>
              <a:gd name="T21" fmla="*/ 0 w 631"/>
              <a:gd name="T22" fmla="*/ 0 h 823"/>
              <a:gd name="T23" fmla="*/ 631 w 631"/>
              <a:gd name="T24" fmla="*/ 823 h 8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823">
                <a:moveTo>
                  <a:pt x="0" y="0"/>
                </a:moveTo>
                <a:cubicBezTo>
                  <a:pt x="29" y="84"/>
                  <a:pt x="94" y="107"/>
                  <a:pt x="178" y="123"/>
                </a:cubicBezTo>
                <a:cubicBezTo>
                  <a:pt x="187" y="137"/>
                  <a:pt x="203" y="148"/>
                  <a:pt x="206" y="165"/>
                </a:cubicBezTo>
                <a:cubicBezTo>
                  <a:pt x="217" y="228"/>
                  <a:pt x="199" y="296"/>
                  <a:pt x="220" y="357"/>
                </a:cubicBezTo>
                <a:cubicBezTo>
                  <a:pt x="260" y="470"/>
                  <a:pt x="392" y="450"/>
                  <a:pt x="480" y="480"/>
                </a:cubicBezTo>
                <a:cubicBezTo>
                  <a:pt x="548" y="546"/>
                  <a:pt x="509" y="657"/>
                  <a:pt x="535" y="741"/>
                </a:cubicBezTo>
                <a:cubicBezTo>
                  <a:pt x="546" y="776"/>
                  <a:pt x="606" y="798"/>
                  <a:pt x="631" y="823"/>
                </a:cubicBezTo>
              </a:path>
            </a:pathLst>
          </a:custGeom>
          <a:noFill/>
          <a:ln w="19050" cmpd="sng">
            <a:solidFill>
              <a:srgbClr val="FF3300"/>
            </a:solidFill>
            <a:round/>
            <a:headEnd/>
            <a:tailEnd/>
          </a:ln>
        </p:spPr>
        <p:txBody>
          <a:bodyPr/>
          <a:lstStyle/>
          <a:p>
            <a:endParaRPr lang="it-IT"/>
          </a:p>
        </p:txBody>
      </p:sp>
      <p:sp>
        <p:nvSpPr>
          <p:cNvPr id="58377" name="AutoShape 23"/>
          <p:cNvSpPr>
            <a:spLocks noChangeArrowheads="1"/>
          </p:cNvSpPr>
          <p:nvPr/>
        </p:nvSpPr>
        <p:spPr bwMode="auto">
          <a:xfrm>
            <a:off x="5364163" y="64531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78875" name="Freeform 27"/>
          <p:cNvSpPr>
            <a:spLocks/>
          </p:cNvSpPr>
          <p:nvPr/>
        </p:nvSpPr>
        <p:spPr bwMode="auto">
          <a:xfrm>
            <a:off x="4932363" y="5445125"/>
            <a:ext cx="503237" cy="1090613"/>
          </a:xfrm>
          <a:custGeom>
            <a:avLst/>
            <a:gdLst>
              <a:gd name="T0" fmla="*/ 0 w 317"/>
              <a:gd name="T1" fmla="*/ 2147483647 h 687"/>
              <a:gd name="T2" fmla="*/ 2147483647 w 317"/>
              <a:gd name="T3" fmla="*/ 2147483647 h 687"/>
              <a:gd name="T4" fmla="*/ 2147483647 w 317"/>
              <a:gd name="T5" fmla="*/ 2147483647 h 687"/>
              <a:gd name="T6" fmla="*/ 2147483647 w 317"/>
              <a:gd name="T7" fmla="*/ 2147483647 h 687"/>
              <a:gd name="T8" fmla="*/ 2147483647 w 317"/>
              <a:gd name="T9" fmla="*/ 2147483647 h 687"/>
              <a:gd name="T10" fmla="*/ 2147483647 w 317"/>
              <a:gd name="T11" fmla="*/ 2147483647 h 687"/>
              <a:gd name="T12" fmla="*/ 2147483647 w 317"/>
              <a:gd name="T13" fmla="*/ 2147483647 h 687"/>
              <a:gd name="T14" fmla="*/ 2147483647 w 317"/>
              <a:gd name="T15" fmla="*/ 2147483647 h 687"/>
              <a:gd name="T16" fmla="*/ 2147483647 w 317"/>
              <a:gd name="T17" fmla="*/ 2147483647 h 687"/>
              <a:gd name="T18" fmla="*/ 2147483647 w 317"/>
              <a:gd name="T19" fmla="*/ 2147483647 h 687"/>
              <a:gd name="T20" fmla="*/ 2147483647 w 317"/>
              <a:gd name="T21" fmla="*/ 2147483647 h 687"/>
              <a:gd name="T22" fmla="*/ 2147483647 w 317"/>
              <a:gd name="T23" fmla="*/ 2147483647 h 687"/>
              <a:gd name="T24" fmla="*/ 2147483647 w 317"/>
              <a:gd name="T25" fmla="*/ 2147483647 h 6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687"/>
              <a:gd name="T41" fmla="*/ 317 w 317"/>
              <a:gd name="T42" fmla="*/ 687 h 6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687">
                <a:moveTo>
                  <a:pt x="0" y="7"/>
                </a:moveTo>
                <a:cubicBezTo>
                  <a:pt x="15" y="7"/>
                  <a:pt x="30" y="7"/>
                  <a:pt x="45" y="7"/>
                </a:cubicBezTo>
                <a:cubicBezTo>
                  <a:pt x="60" y="7"/>
                  <a:pt x="83" y="0"/>
                  <a:pt x="91" y="7"/>
                </a:cubicBezTo>
                <a:cubicBezTo>
                  <a:pt x="99" y="14"/>
                  <a:pt x="84" y="37"/>
                  <a:pt x="91" y="52"/>
                </a:cubicBezTo>
                <a:cubicBezTo>
                  <a:pt x="98" y="67"/>
                  <a:pt x="129" y="75"/>
                  <a:pt x="136" y="98"/>
                </a:cubicBezTo>
                <a:cubicBezTo>
                  <a:pt x="143" y="121"/>
                  <a:pt x="136" y="159"/>
                  <a:pt x="136" y="189"/>
                </a:cubicBezTo>
                <a:cubicBezTo>
                  <a:pt x="136" y="219"/>
                  <a:pt x="129" y="256"/>
                  <a:pt x="136" y="279"/>
                </a:cubicBezTo>
                <a:cubicBezTo>
                  <a:pt x="143" y="302"/>
                  <a:pt x="166" y="310"/>
                  <a:pt x="181" y="325"/>
                </a:cubicBezTo>
                <a:cubicBezTo>
                  <a:pt x="196" y="340"/>
                  <a:pt x="212" y="363"/>
                  <a:pt x="227" y="370"/>
                </a:cubicBezTo>
                <a:cubicBezTo>
                  <a:pt x="242" y="377"/>
                  <a:pt x="265" y="340"/>
                  <a:pt x="272" y="370"/>
                </a:cubicBezTo>
                <a:cubicBezTo>
                  <a:pt x="279" y="400"/>
                  <a:pt x="272" y="513"/>
                  <a:pt x="272" y="551"/>
                </a:cubicBezTo>
                <a:cubicBezTo>
                  <a:pt x="272" y="589"/>
                  <a:pt x="265" y="574"/>
                  <a:pt x="272" y="597"/>
                </a:cubicBezTo>
                <a:cubicBezTo>
                  <a:pt x="279" y="620"/>
                  <a:pt x="310" y="672"/>
                  <a:pt x="317" y="68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78877" name="Freeform 29"/>
          <p:cNvSpPr>
            <a:spLocks/>
          </p:cNvSpPr>
          <p:nvPr/>
        </p:nvSpPr>
        <p:spPr bwMode="auto">
          <a:xfrm>
            <a:off x="4643438" y="6597650"/>
            <a:ext cx="792162" cy="157163"/>
          </a:xfrm>
          <a:custGeom>
            <a:avLst/>
            <a:gdLst>
              <a:gd name="T0" fmla="*/ 2147483647 w 499"/>
              <a:gd name="T1" fmla="*/ 0 h 99"/>
              <a:gd name="T2" fmla="*/ 2147483647 w 499"/>
              <a:gd name="T3" fmla="*/ 2147483647 h 99"/>
              <a:gd name="T4" fmla="*/ 2147483647 w 499"/>
              <a:gd name="T5" fmla="*/ 2147483647 h 99"/>
              <a:gd name="T6" fmla="*/ 2147483647 w 499"/>
              <a:gd name="T7" fmla="*/ 2147483647 h 99"/>
              <a:gd name="T8" fmla="*/ 0 w 499"/>
              <a:gd name="T9" fmla="*/ 2147483647 h 99"/>
              <a:gd name="T10" fmla="*/ 0 60000 65536"/>
              <a:gd name="T11" fmla="*/ 0 60000 65536"/>
              <a:gd name="T12" fmla="*/ 0 60000 65536"/>
              <a:gd name="T13" fmla="*/ 0 60000 65536"/>
              <a:gd name="T14" fmla="*/ 0 60000 65536"/>
              <a:gd name="T15" fmla="*/ 0 w 499"/>
              <a:gd name="T16" fmla="*/ 0 h 99"/>
              <a:gd name="T17" fmla="*/ 499 w 499"/>
              <a:gd name="T18" fmla="*/ 99 h 99"/>
            </a:gdLst>
            <a:ahLst/>
            <a:cxnLst>
              <a:cxn ang="T10">
                <a:pos x="T0" y="T1"/>
              </a:cxn>
              <a:cxn ang="T11">
                <a:pos x="T2" y="T3"/>
              </a:cxn>
              <a:cxn ang="T12">
                <a:pos x="T4" y="T5"/>
              </a:cxn>
              <a:cxn ang="T13">
                <a:pos x="T6" y="T7"/>
              </a:cxn>
              <a:cxn ang="T14">
                <a:pos x="T8" y="T9"/>
              </a:cxn>
            </a:cxnLst>
            <a:rect l="T15" t="T16" r="T17" b="T18"/>
            <a:pathLst>
              <a:path w="499" h="99">
                <a:moveTo>
                  <a:pt x="499" y="0"/>
                </a:moveTo>
                <a:cubicBezTo>
                  <a:pt x="473" y="15"/>
                  <a:pt x="447" y="30"/>
                  <a:pt x="409" y="45"/>
                </a:cubicBezTo>
                <a:cubicBezTo>
                  <a:pt x="371" y="60"/>
                  <a:pt x="326" y="83"/>
                  <a:pt x="273" y="91"/>
                </a:cubicBezTo>
                <a:cubicBezTo>
                  <a:pt x="220" y="99"/>
                  <a:pt x="136" y="99"/>
                  <a:pt x="91" y="91"/>
                </a:cubicBezTo>
                <a:cubicBezTo>
                  <a:pt x="46" y="83"/>
                  <a:pt x="15" y="53"/>
                  <a:pt x="0" y="45"/>
                </a:cubicBezTo>
              </a:path>
            </a:pathLst>
          </a:custGeom>
          <a:noFill/>
          <a:ln w="38100" cap="flat" cmpd="sng">
            <a:solidFill>
              <a:schemeClr val="accent2"/>
            </a:solidFill>
            <a:prstDash val="sysDot"/>
            <a:round/>
            <a:headEnd type="none" w="med" len="med"/>
            <a:tailEnd type="none" w="med" len="med"/>
          </a:ln>
        </p:spPr>
        <p:txBody>
          <a:bodyPr/>
          <a:lstStyle/>
          <a:p>
            <a:endParaRPr lang="it-IT"/>
          </a:p>
        </p:txBody>
      </p:sp>
      <p:sp>
        <p:nvSpPr>
          <p:cNvPr id="78878" name="Text Box 30"/>
          <p:cNvSpPr txBox="1">
            <a:spLocks noChangeArrowheads="1"/>
          </p:cNvSpPr>
          <p:nvPr/>
        </p:nvSpPr>
        <p:spPr bwMode="auto">
          <a:xfrm>
            <a:off x="3995738" y="2276475"/>
            <a:ext cx="2025650" cy="366713"/>
          </a:xfrm>
          <a:prstGeom prst="rect">
            <a:avLst/>
          </a:prstGeom>
          <a:noFill/>
          <a:ln w="38100" algn="ctr">
            <a:noFill/>
            <a:miter lim="800000"/>
            <a:headEnd/>
            <a:tailEnd/>
          </a:ln>
        </p:spPr>
        <p:txBody>
          <a:bodyPr wrap="none">
            <a:spAutoFit/>
          </a:bodyPr>
          <a:lstStyle/>
          <a:p>
            <a:pPr marL="342900" indent="-342900"/>
            <a:r>
              <a:rPr lang="it-IT" sz="1800">
                <a:solidFill>
                  <a:srgbClr val="FFFF00"/>
                </a:solidFill>
              </a:rPr>
              <a:t>Safena continente</a:t>
            </a:r>
          </a:p>
        </p:txBody>
      </p:sp>
      <p:sp>
        <p:nvSpPr>
          <p:cNvPr id="58381" name="Text Box 31"/>
          <p:cNvSpPr txBox="1">
            <a:spLocks noChangeArrowheads="1"/>
          </p:cNvSpPr>
          <p:nvPr/>
        </p:nvSpPr>
        <p:spPr bwMode="auto">
          <a:xfrm>
            <a:off x="4981575" y="4889500"/>
            <a:ext cx="476250" cy="366713"/>
          </a:xfrm>
          <a:prstGeom prst="rect">
            <a:avLst/>
          </a:prstGeom>
          <a:noFill/>
          <a:ln w="38100" algn="ctr">
            <a:noFill/>
            <a:miter lim="800000"/>
            <a:headEnd/>
            <a:tailEnd/>
          </a:ln>
        </p:spPr>
        <p:txBody>
          <a:bodyPr wrap="none">
            <a:spAutoFit/>
          </a:bodyPr>
          <a:lstStyle/>
          <a:p>
            <a:r>
              <a:rPr lang="it-IT" sz="1800">
                <a:solidFill>
                  <a:srgbClr val="FFFF00"/>
                </a:solidFill>
              </a:rPr>
              <a:t>R2</a:t>
            </a:r>
          </a:p>
        </p:txBody>
      </p:sp>
      <p:sp>
        <p:nvSpPr>
          <p:cNvPr id="58382" name="Text Box 32"/>
          <p:cNvSpPr txBox="1">
            <a:spLocks noChangeArrowheads="1"/>
          </p:cNvSpPr>
          <p:nvPr/>
        </p:nvSpPr>
        <p:spPr bwMode="auto">
          <a:xfrm>
            <a:off x="4910138" y="5681663"/>
            <a:ext cx="476250" cy="366712"/>
          </a:xfrm>
          <a:prstGeom prst="rect">
            <a:avLst/>
          </a:prstGeom>
          <a:noFill/>
          <a:ln w="38100" algn="ctr">
            <a:noFill/>
            <a:miter lim="800000"/>
            <a:headEnd/>
            <a:tailEnd/>
          </a:ln>
        </p:spPr>
        <p:txBody>
          <a:bodyPr wrap="none">
            <a:spAutoFit/>
          </a:bodyPr>
          <a:lstStyle/>
          <a:p>
            <a:r>
              <a:rPr lang="it-IT" sz="1800">
                <a:solidFill>
                  <a:srgbClr val="FFFF00"/>
                </a:solidFill>
              </a:rPr>
              <a:t>R3</a:t>
            </a:r>
          </a:p>
        </p:txBody>
      </p:sp>
      <p:sp>
        <p:nvSpPr>
          <p:cNvPr id="78882" name="Freeform 34"/>
          <p:cNvSpPr>
            <a:spLocks/>
          </p:cNvSpPr>
          <p:nvPr/>
        </p:nvSpPr>
        <p:spPr bwMode="auto">
          <a:xfrm>
            <a:off x="4356100" y="5445125"/>
            <a:ext cx="612775" cy="1368425"/>
          </a:xfrm>
          <a:custGeom>
            <a:avLst/>
            <a:gdLst>
              <a:gd name="T0" fmla="*/ 0 w 386"/>
              <a:gd name="T1" fmla="*/ 2147483647 h 862"/>
              <a:gd name="T2" fmla="*/ 2147483647 w 386"/>
              <a:gd name="T3" fmla="*/ 2147483647 h 862"/>
              <a:gd name="T4" fmla="*/ 2147483647 w 386"/>
              <a:gd name="T5" fmla="*/ 2147483647 h 862"/>
              <a:gd name="T6" fmla="*/ 2147483647 w 386"/>
              <a:gd name="T7" fmla="*/ 2147483647 h 862"/>
              <a:gd name="T8" fmla="*/ 2147483647 w 386"/>
              <a:gd name="T9" fmla="*/ 2147483647 h 862"/>
              <a:gd name="T10" fmla="*/ 2147483647 w 386"/>
              <a:gd name="T11" fmla="*/ 2147483647 h 862"/>
              <a:gd name="T12" fmla="*/ 2147483647 w 386"/>
              <a:gd name="T13" fmla="*/ 0 h 862"/>
              <a:gd name="T14" fmla="*/ 0 60000 65536"/>
              <a:gd name="T15" fmla="*/ 0 60000 65536"/>
              <a:gd name="T16" fmla="*/ 0 60000 65536"/>
              <a:gd name="T17" fmla="*/ 0 60000 65536"/>
              <a:gd name="T18" fmla="*/ 0 60000 65536"/>
              <a:gd name="T19" fmla="*/ 0 60000 65536"/>
              <a:gd name="T20" fmla="*/ 0 60000 65536"/>
              <a:gd name="T21" fmla="*/ 0 w 386"/>
              <a:gd name="T22" fmla="*/ 0 h 862"/>
              <a:gd name="T23" fmla="*/ 386 w 386"/>
              <a:gd name="T24" fmla="*/ 862 h 8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62">
                <a:moveTo>
                  <a:pt x="0" y="862"/>
                </a:moveTo>
                <a:cubicBezTo>
                  <a:pt x="15" y="813"/>
                  <a:pt x="30" y="764"/>
                  <a:pt x="45" y="726"/>
                </a:cubicBezTo>
                <a:cubicBezTo>
                  <a:pt x="60" y="688"/>
                  <a:pt x="76" y="673"/>
                  <a:pt x="91" y="635"/>
                </a:cubicBezTo>
                <a:cubicBezTo>
                  <a:pt x="106" y="597"/>
                  <a:pt x="113" y="560"/>
                  <a:pt x="136" y="499"/>
                </a:cubicBezTo>
                <a:cubicBezTo>
                  <a:pt x="159" y="438"/>
                  <a:pt x="189" y="347"/>
                  <a:pt x="227" y="272"/>
                </a:cubicBezTo>
                <a:cubicBezTo>
                  <a:pt x="265" y="197"/>
                  <a:pt x="340" y="90"/>
                  <a:pt x="363" y="45"/>
                </a:cubicBezTo>
                <a:cubicBezTo>
                  <a:pt x="386" y="0"/>
                  <a:pt x="374" y="0"/>
                  <a:pt x="363" y="0"/>
                </a:cubicBezTo>
              </a:path>
            </a:pathLst>
          </a:custGeom>
          <a:noFill/>
          <a:ln w="57150" cap="flat" cmpd="sng">
            <a:solidFill>
              <a:schemeClr val="accent2"/>
            </a:solidFill>
            <a:prstDash val="solid"/>
            <a:round/>
            <a:headEnd type="none" w="med" len="med"/>
            <a:tailEnd type="none" w="med" len="med"/>
          </a:ln>
        </p:spPr>
        <p:txBody>
          <a:bodyPr/>
          <a:lstStyle/>
          <a:p>
            <a:endParaRPr lang="it-IT"/>
          </a:p>
        </p:txBody>
      </p:sp>
      <p:sp>
        <p:nvSpPr>
          <p:cNvPr id="78883" name="Text Box 35"/>
          <p:cNvSpPr txBox="1">
            <a:spLocks noChangeArrowheads="1"/>
          </p:cNvSpPr>
          <p:nvPr/>
        </p:nvSpPr>
        <p:spPr bwMode="auto">
          <a:xfrm>
            <a:off x="2700338" y="4941888"/>
            <a:ext cx="1854200" cy="366712"/>
          </a:xfrm>
          <a:prstGeom prst="rect">
            <a:avLst/>
          </a:prstGeom>
          <a:noFill/>
          <a:ln w="38100" algn="ctr">
            <a:noFill/>
            <a:miter lim="800000"/>
            <a:headEnd/>
            <a:tailEnd/>
          </a:ln>
        </p:spPr>
        <p:txBody>
          <a:bodyPr wrap="none">
            <a:spAutoFit/>
          </a:bodyPr>
          <a:lstStyle/>
          <a:p>
            <a:r>
              <a:rPr lang="it-IT" sz="1800">
                <a:solidFill>
                  <a:srgbClr val="FFFF00"/>
                </a:solidFill>
              </a:rPr>
              <a:t>Reflusso R2&gt;R3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8878"/>
                                        </p:tgtEl>
                                        <p:attrNameLst>
                                          <p:attrName>style.visibility</p:attrName>
                                        </p:attrNameLst>
                                      </p:cBhvr>
                                      <p:to>
                                        <p:strVal val="visible"/>
                                      </p:to>
                                    </p:set>
                                    <p:anim calcmode="lin" valueType="num">
                                      <p:cBhvr>
                                        <p:cTn id="7" dur="1000" fill="hold"/>
                                        <p:tgtEl>
                                          <p:spTgt spid="78878"/>
                                        </p:tgtEl>
                                        <p:attrNameLst>
                                          <p:attrName>ppt_x</p:attrName>
                                        </p:attrNameLst>
                                      </p:cBhvr>
                                      <p:tavLst>
                                        <p:tav tm="0">
                                          <p:val>
                                            <p:strVal val="#ppt_x-.2"/>
                                          </p:val>
                                        </p:tav>
                                        <p:tav tm="100000">
                                          <p:val>
                                            <p:strVal val="#ppt_x"/>
                                          </p:val>
                                        </p:tav>
                                      </p:tavLst>
                                    </p:anim>
                                    <p:anim calcmode="lin" valueType="num">
                                      <p:cBhvr>
                                        <p:cTn id="8" dur="1000" fill="hold"/>
                                        <p:tgtEl>
                                          <p:spTgt spid="788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7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8883"/>
                                        </p:tgtEl>
                                        <p:attrNameLst>
                                          <p:attrName>style.visibility</p:attrName>
                                        </p:attrNameLst>
                                      </p:cBhvr>
                                      <p:to>
                                        <p:strVal val="visible"/>
                                      </p:to>
                                    </p:set>
                                    <p:anim calcmode="lin" valueType="num">
                                      <p:cBhvr>
                                        <p:cTn id="13" dur="1000" fill="hold"/>
                                        <p:tgtEl>
                                          <p:spTgt spid="78883"/>
                                        </p:tgtEl>
                                        <p:attrNameLst>
                                          <p:attrName>ppt_x</p:attrName>
                                        </p:attrNameLst>
                                      </p:cBhvr>
                                      <p:tavLst>
                                        <p:tav tm="0">
                                          <p:val>
                                            <p:strVal val="#ppt_x-.2"/>
                                          </p:val>
                                        </p:tav>
                                        <p:tav tm="100000">
                                          <p:val>
                                            <p:strVal val="#ppt_x"/>
                                          </p:val>
                                        </p:tav>
                                      </p:tavLst>
                                    </p:anim>
                                    <p:anim calcmode="lin" valueType="num">
                                      <p:cBhvr>
                                        <p:cTn id="14" dur="1000" fill="hold"/>
                                        <p:tgtEl>
                                          <p:spTgt spid="788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8883"/>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78882"/>
                                        </p:tgtEl>
                                        <p:attrNameLst>
                                          <p:attrName>style.visibility</p:attrName>
                                        </p:attrNameLst>
                                      </p:cBhvr>
                                      <p:to>
                                        <p:strVal val="visible"/>
                                      </p:to>
                                    </p:set>
                                    <p:animEffect transition="in" filter="wipe(down)">
                                      <p:cBhvr>
                                        <p:cTn id="19" dur="3000"/>
                                        <p:tgtEl>
                                          <p:spTgt spid="78882"/>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78875"/>
                                        </p:tgtEl>
                                        <p:attrNameLst>
                                          <p:attrName>style.visibility</p:attrName>
                                        </p:attrNameLst>
                                      </p:cBhvr>
                                      <p:to>
                                        <p:strVal val="visible"/>
                                      </p:to>
                                    </p:set>
                                    <p:animEffect transition="in" filter="wipe(up)">
                                      <p:cBhvr>
                                        <p:cTn id="23" dur="3000"/>
                                        <p:tgtEl>
                                          <p:spTgt spid="78875"/>
                                        </p:tgtEl>
                                      </p:cBhvr>
                                    </p:animEffect>
                                  </p:childTnLst>
                                </p:cTn>
                              </p:par>
                            </p:childTnLst>
                          </p:cTn>
                        </p:par>
                        <p:par>
                          <p:cTn id="24" fill="hold">
                            <p:stCondLst>
                              <p:cond delay="8000"/>
                            </p:stCondLst>
                            <p:childTnLst>
                              <p:par>
                                <p:cTn id="25" presetID="22" presetClass="entr" presetSubtype="2" fill="hold" grpId="0" nodeType="afterEffect">
                                  <p:stCondLst>
                                    <p:cond delay="0"/>
                                  </p:stCondLst>
                                  <p:childTnLst>
                                    <p:set>
                                      <p:cBhvr>
                                        <p:cTn id="26" dur="1" fill="hold">
                                          <p:stCondLst>
                                            <p:cond delay="0"/>
                                          </p:stCondLst>
                                        </p:cTn>
                                        <p:tgtEl>
                                          <p:spTgt spid="78877"/>
                                        </p:tgtEl>
                                        <p:attrNameLst>
                                          <p:attrName>style.visibility</p:attrName>
                                        </p:attrNameLst>
                                      </p:cBhvr>
                                      <p:to>
                                        <p:strVal val="visible"/>
                                      </p:to>
                                    </p:set>
                                    <p:animEffect transition="in" filter="wipe(right)">
                                      <p:cBhvr>
                                        <p:cTn id="27" dur="3000"/>
                                        <p:tgtEl>
                                          <p:spTgt spid="78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5" grpId="0" animBg="1"/>
      <p:bldP spid="78877" grpId="0" animBg="1"/>
      <p:bldP spid="78878" grpId="0"/>
      <p:bldP spid="78882" grpId="0" animBg="1"/>
      <p:bldP spid="7888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oscia"/>
          <p:cNvPicPr>
            <a:picLocks noChangeAspect="1" noChangeArrowheads="1"/>
          </p:cNvPicPr>
          <p:nvPr/>
        </p:nvPicPr>
        <p:blipFill>
          <a:blip r:embed="rId2" cstate="print"/>
          <a:srcRect/>
          <a:stretch>
            <a:fillRect/>
          </a:stretch>
        </p:blipFill>
        <p:spPr bwMode="auto">
          <a:xfrm>
            <a:off x="3203575" y="620713"/>
            <a:ext cx="3840163" cy="6237287"/>
          </a:xfrm>
          <a:prstGeom prst="rect">
            <a:avLst/>
          </a:prstGeom>
          <a:noFill/>
          <a:ln w="9525">
            <a:noFill/>
            <a:miter lim="800000"/>
            <a:headEnd/>
            <a:tailEnd/>
          </a:ln>
        </p:spPr>
      </p:pic>
      <p:sp>
        <p:nvSpPr>
          <p:cNvPr id="60419"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83972" name="Rectangle 4"/>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2B</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60421" name="Freeform 5"/>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0422" name="Freeform 6"/>
          <p:cNvSpPr>
            <a:spLocks/>
          </p:cNvSpPr>
          <p:nvPr/>
        </p:nvSpPr>
        <p:spPr bwMode="auto">
          <a:xfrm>
            <a:off x="4356100" y="1052513"/>
            <a:ext cx="2160588" cy="583247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28575" cap="flat" cmpd="sng">
            <a:solidFill>
              <a:srgbClr val="000099"/>
            </a:solidFill>
            <a:prstDash val="solid"/>
            <a:round/>
            <a:headEnd type="none" w="med" len="med"/>
            <a:tailEnd type="none" w="med" len="med"/>
          </a:ln>
        </p:spPr>
        <p:txBody>
          <a:bodyPr/>
          <a:lstStyle/>
          <a:p>
            <a:endParaRPr lang="it-IT"/>
          </a:p>
        </p:txBody>
      </p:sp>
      <p:sp>
        <p:nvSpPr>
          <p:cNvPr id="60423" name="Freeform 7"/>
          <p:cNvSpPr>
            <a:spLocks/>
          </p:cNvSpPr>
          <p:nvPr/>
        </p:nvSpPr>
        <p:spPr bwMode="auto">
          <a:xfrm>
            <a:off x="6011863" y="908050"/>
            <a:ext cx="288925" cy="144463"/>
          </a:xfrm>
          <a:custGeom>
            <a:avLst/>
            <a:gdLst>
              <a:gd name="T0" fmla="*/ 0 w 182"/>
              <a:gd name="T1" fmla="*/ 0 h 91"/>
              <a:gd name="T2" fmla="*/ 2147483647 w 182"/>
              <a:gd name="T3" fmla="*/ 2147483647 h 91"/>
              <a:gd name="T4" fmla="*/ 0 60000 65536"/>
              <a:gd name="T5" fmla="*/ 0 60000 65536"/>
              <a:gd name="T6" fmla="*/ 0 w 182"/>
              <a:gd name="T7" fmla="*/ 0 h 91"/>
              <a:gd name="T8" fmla="*/ 182 w 182"/>
              <a:gd name="T9" fmla="*/ 91 h 91"/>
            </a:gdLst>
            <a:ahLst/>
            <a:cxnLst>
              <a:cxn ang="T4">
                <a:pos x="T0" y="T1"/>
              </a:cxn>
              <a:cxn ang="T5">
                <a:pos x="T2" y="T3"/>
              </a:cxn>
            </a:cxnLst>
            <a:rect l="T6" t="T7" r="T8" b="T9"/>
            <a:pathLst>
              <a:path w="182" h="91">
                <a:moveTo>
                  <a:pt x="0" y="0"/>
                </a:moveTo>
                <a:cubicBezTo>
                  <a:pt x="0" y="0"/>
                  <a:pt x="91" y="45"/>
                  <a:pt x="182" y="91"/>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60424" name="Freeform 8"/>
          <p:cNvSpPr>
            <a:spLocks/>
          </p:cNvSpPr>
          <p:nvPr/>
        </p:nvSpPr>
        <p:spPr bwMode="auto">
          <a:xfrm>
            <a:off x="5003800" y="5373688"/>
            <a:ext cx="431800" cy="1150937"/>
          </a:xfrm>
          <a:custGeom>
            <a:avLst/>
            <a:gdLst>
              <a:gd name="T0" fmla="*/ 0 w 631"/>
              <a:gd name="T1" fmla="*/ 0 h 823"/>
              <a:gd name="T2" fmla="*/ 2147483647 w 631"/>
              <a:gd name="T3" fmla="*/ 2147483647 h 823"/>
              <a:gd name="T4" fmla="*/ 2147483647 w 631"/>
              <a:gd name="T5" fmla="*/ 2147483647 h 823"/>
              <a:gd name="T6" fmla="*/ 2147483647 w 631"/>
              <a:gd name="T7" fmla="*/ 2147483647 h 823"/>
              <a:gd name="T8" fmla="*/ 2147483647 w 631"/>
              <a:gd name="T9" fmla="*/ 2147483647 h 823"/>
              <a:gd name="T10" fmla="*/ 2147483647 w 631"/>
              <a:gd name="T11" fmla="*/ 2147483647 h 823"/>
              <a:gd name="T12" fmla="*/ 2147483647 w 631"/>
              <a:gd name="T13" fmla="*/ 2147483647 h 823"/>
              <a:gd name="T14" fmla="*/ 0 60000 65536"/>
              <a:gd name="T15" fmla="*/ 0 60000 65536"/>
              <a:gd name="T16" fmla="*/ 0 60000 65536"/>
              <a:gd name="T17" fmla="*/ 0 60000 65536"/>
              <a:gd name="T18" fmla="*/ 0 60000 65536"/>
              <a:gd name="T19" fmla="*/ 0 60000 65536"/>
              <a:gd name="T20" fmla="*/ 0 60000 65536"/>
              <a:gd name="T21" fmla="*/ 0 w 631"/>
              <a:gd name="T22" fmla="*/ 0 h 823"/>
              <a:gd name="T23" fmla="*/ 631 w 631"/>
              <a:gd name="T24" fmla="*/ 823 h 8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823">
                <a:moveTo>
                  <a:pt x="0" y="0"/>
                </a:moveTo>
                <a:cubicBezTo>
                  <a:pt x="29" y="84"/>
                  <a:pt x="94" y="107"/>
                  <a:pt x="178" y="123"/>
                </a:cubicBezTo>
                <a:cubicBezTo>
                  <a:pt x="187" y="137"/>
                  <a:pt x="203" y="148"/>
                  <a:pt x="206" y="165"/>
                </a:cubicBezTo>
                <a:cubicBezTo>
                  <a:pt x="217" y="228"/>
                  <a:pt x="199" y="296"/>
                  <a:pt x="220" y="357"/>
                </a:cubicBezTo>
                <a:cubicBezTo>
                  <a:pt x="260" y="470"/>
                  <a:pt x="392" y="450"/>
                  <a:pt x="480" y="480"/>
                </a:cubicBezTo>
                <a:cubicBezTo>
                  <a:pt x="548" y="546"/>
                  <a:pt x="509" y="657"/>
                  <a:pt x="535" y="741"/>
                </a:cubicBezTo>
                <a:cubicBezTo>
                  <a:pt x="546" y="776"/>
                  <a:pt x="606" y="798"/>
                  <a:pt x="631" y="823"/>
                </a:cubicBezTo>
              </a:path>
            </a:pathLst>
          </a:custGeom>
          <a:noFill/>
          <a:ln w="19050" cmpd="sng">
            <a:solidFill>
              <a:srgbClr val="FF3300"/>
            </a:solidFill>
            <a:round/>
            <a:headEnd/>
            <a:tailEnd/>
          </a:ln>
        </p:spPr>
        <p:txBody>
          <a:bodyPr/>
          <a:lstStyle/>
          <a:p>
            <a:endParaRPr lang="it-IT"/>
          </a:p>
        </p:txBody>
      </p:sp>
      <p:sp>
        <p:nvSpPr>
          <p:cNvPr id="60425" name="AutoShape 9"/>
          <p:cNvSpPr>
            <a:spLocks noChangeArrowheads="1"/>
          </p:cNvSpPr>
          <p:nvPr/>
        </p:nvSpPr>
        <p:spPr bwMode="auto">
          <a:xfrm>
            <a:off x="5364163" y="64531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83978" name="Freeform 10"/>
          <p:cNvSpPr>
            <a:spLocks/>
          </p:cNvSpPr>
          <p:nvPr/>
        </p:nvSpPr>
        <p:spPr bwMode="auto">
          <a:xfrm>
            <a:off x="4932363" y="5445125"/>
            <a:ext cx="503237" cy="1090613"/>
          </a:xfrm>
          <a:custGeom>
            <a:avLst/>
            <a:gdLst>
              <a:gd name="T0" fmla="*/ 0 w 317"/>
              <a:gd name="T1" fmla="*/ 2147483647 h 687"/>
              <a:gd name="T2" fmla="*/ 2147483647 w 317"/>
              <a:gd name="T3" fmla="*/ 2147483647 h 687"/>
              <a:gd name="T4" fmla="*/ 2147483647 w 317"/>
              <a:gd name="T5" fmla="*/ 2147483647 h 687"/>
              <a:gd name="T6" fmla="*/ 2147483647 w 317"/>
              <a:gd name="T7" fmla="*/ 2147483647 h 687"/>
              <a:gd name="T8" fmla="*/ 2147483647 w 317"/>
              <a:gd name="T9" fmla="*/ 2147483647 h 687"/>
              <a:gd name="T10" fmla="*/ 2147483647 w 317"/>
              <a:gd name="T11" fmla="*/ 2147483647 h 687"/>
              <a:gd name="T12" fmla="*/ 2147483647 w 317"/>
              <a:gd name="T13" fmla="*/ 2147483647 h 687"/>
              <a:gd name="T14" fmla="*/ 2147483647 w 317"/>
              <a:gd name="T15" fmla="*/ 2147483647 h 687"/>
              <a:gd name="T16" fmla="*/ 2147483647 w 317"/>
              <a:gd name="T17" fmla="*/ 2147483647 h 687"/>
              <a:gd name="T18" fmla="*/ 2147483647 w 317"/>
              <a:gd name="T19" fmla="*/ 2147483647 h 687"/>
              <a:gd name="T20" fmla="*/ 2147483647 w 317"/>
              <a:gd name="T21" fmla="*/ 2147483647 h 687"/>
              <a:gd name="T22" fmla="*/ 2147483647 w 317"/>
              <a:gd name="T23" fmla="*/ 2147483647 h 687"/>
              <a:gd name="T24" fmla="*/ 2147483647 w 317"/>
              <a:gd name="T25" fmla="*/ 2147483647 h 6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687"/>
              <a:gd name="T41" fmla="*/ 317 w 317"/>
              <a:gd name="T42" fmla="*/ 687 h 6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687">
                <a:moveTo>
                  <a:pt x="0" y="7"/>
                </a:moveTo>
                <a:cubicBezTo>
                  <a:pt x="15" y="7"/>
                  <a:pt x="30" y="7"/>
                  <a:pt x="45" y="7"/>
                </a:cubicBezTo>
                <a:cubicBezTo>
                  <a:pt x="60" y="7"/>
                  <a:pt x="83" y="0"/>
                  <a:pt x="91" y="7"/>
                </a:cubicBezTo>
                <a:cubicBezTo>
                  <a:pt x="99" y="14"/>
                  <a:pt x="84" y="37"/>
                  <a:pt x="91" y="52"/>
                </a:cubicBezTo>
                <a:cubicBezTo>
                  <a:pt x="98" y="67"/>
                  <a:pt x="129" y="75"/>
                  <a:pt x="136" y="98"/>
                </a:cubicBezTo>
                <a:cubicBezTo>
                  <a:pt x="143" y="121"/>
                  <a:pt x="136" y="159"/>
                  <a:pt x="136" y="189"/>
                </a:cubicBezTo>
                <a:cubicBezTo>
                  <a:pt x="136" y="219"/>
                  <a:pt x="129" y="256"/>
                  <a:pt x="136" y="279"/>
                </a:cubicBezTo>
                <a:cubicBezTo>
                  <a:pt x="143" y="302"/>
                  <a:pt x="166" y="310"/>
                  <a:pt x="181" y="325"/>
                </a:cubicBezTo>
                <a:cubicBezTo>
                  <a:pt x="196" y="340"/>
                  <a:pt x="212" y="363"/>
                  <a:pt x="227" y="370"/>
                </a:cubicBezTo>
                <a:cubicBezTo>
                  <a:pt x="242" y="377"/>
                  <a:pt x="265" y="340"/>
                  <a:pt x="272" y="370"/>
                </a:cubicBezTo>
                <a:cubicBezTo>
                  <a:pt x="279" y="400"/>
                  <a:pt x="272" y="513"/>
                  <a:pt x="272" y="551"/>
                </a:cubicBezTo>
                <a:cubicBezTo>
                  <a:pt x="272" y="589"/>
                  <a:pt x="265" y="574"/>
                  <a:pt x="272" y="597"/>
                </a:cubicBezTo>
                <a:cubicBezTo>
                  <a:pt x="279" y="620"/>
                  <a:pt x="310" y="672"/>
                  <a:pt x="317" y="68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83979" name="Freeform 11"/>
          <p:cNvSpPr>
            <a:spLocks/>
          </p:cNvSpPr>
          <p:nvPr/>
        </p:nvSpPr>
        <p:spPr bwMode="auto">
          <a:xfrm>
            <a:off x="4643438" y="6597650"/>
            <a:ext cx="792162" cy="157163"/>
          </a:xfrm>
          <a:custGeom>
            <a:avLst/>
            <a:gdLst>
              <a:gd name="T0" fmla="*/ 2147483647 w 499"/>
              <a:gd name="T1" fmla="*/ 0 h 99"/>
              <a:gd name="T2" fmla="*/ 2147483647 w 499"/>
              <a:gd name="T3" fmla="*/ 2147483647 h 99"/>
              <a:gd name="T4" fmla="*/ 2147483647 w 499"/>
              <a:gd name="T5" fmla="*/ 2147483647 h 99"/>
              <a:gd name="T6" fmla="*/ 2147483647 w 499"/>
              <a:gd name="T7" fmla="*/ 2147483647 h 99"/>
              <a:gd name="T8" fmla="*/ 0 w 499"/>
              <a:gd name="T9" fmla="*/ 2147483647 h 99"/>
              <a:gd name="T10" fmla="*/ 0 60000 65536"/>
              <a:gd name="T11" fmla="*/ 0 60000 65536"/>
              <a:gd name="T12" fmla="*/ 0 60000 65536"/>
              <a:gd name="T13" fmla="*/ 0 60000 65536"/>
              <a:gd name="T14" fmla="*/ 0 60000 65536"/>
              <a:gd name="T15" fmla="*/ 0 w 499"/>
              <a:gd name="T16" fmla="*/ 0 h 99"/>
              <a:gd name="T17" fmla="*/ 499 w 499"/>
              <a:gd name="T18" fmla="*/ 99 h 99"/>
            </a:gdLst>
            <a:ahLst/>
            <a:cxnLst>
              <a:cxn ang="T10">
                <a:pos x="T0" y="T1"/>
              </a:cxn>
              <a:cxn ang="T11">
                <a:pos x="T2" y="T3"/>
              </a:cxn>
              <a:cxn ang="T12">
                <a:pos x="T4" y="T5"/>
              </a:cxn>
              <a:cxn ang="T13">
                <a:pos x="T6" y="T7"/>
              </a:cxn>
              <a:cxn ang="T14">
                <a:pos x="T8" y="T9"/>
              </a:cxn>
            </a:cxnLst>
            <a:rect l="T15" t="T16" r="T17" b="T18"/>
            <a:pathLst>
              <a:path w="499" h="99">
                <a:moveTo>
                  <a:pt x="499" y="0"/>
                </a:moveTo>
                <a:cubicBezTo>
                  <a:pt x="473" y="15"/>
                  <a:pt x="447" y="30"/>
                  <a:pt x="409" y="45"/>
                </a:cubicBezTo>
                <a:cubicBezTo>
                  <a:pt x="371" y="60"/>
                  <a:pt x="326" y="83"/>
                  <a:pt x="273" y="91"/>
                </a:cubicBezTo>
                <a:cubicBezTo>
                  <a:pt x="220" y="99"/>
                  <a:pt x="136" y="99"/>
                  <a:pt x="91" y="91"/>
                </a:cubicBezTo>
                <a:cubicBezTo>
                  <a:pt x="46" y="83"/>
                  <a:pt x="15" y="53"/>
                  <a:pt x="0" y="45"/>
                </a:cubicBezTo>
              </a:path>
            </a:pathLst>
          </a:custGeom>
          <a:noFill/>
          <a:ln w="38100" cap="flat" cmpd="sng">
            <a:solidFill>
              <a:schemeClr val="accent2"/>
            </a:solidFill>
            <a:prstDash val="sysDot"/>
            <a:round/>
            <a:headEnd type="none" w="med" len="med"/>
            <a:tailEnd type="none" w="med" len="med"/>
          </a:ln>
        </p:spPr>
        <p:txBody>
          <a:bodyPr/>
          <a:lstStyle/>
          <a:p>
            <a:endParaRPr lang="it-IT"/>
          </a:p>
        </p:txBody>
      </p:sp>
      <p:sp>
        <p:nvSpPr>
          <p:cNvPr id="83980" name="Text Box 12"/>
          <p:cNvSpPr txBox="1">
            <a:spLocks noChangeArrowheads="1"/>
          </p:cNvSpPr>
          <p:nvPr/>
        </p:nvSpPr>
        <p:spPr bwMode="auto">
          <a:xfrm>
            <a:off x="3127375" y="2203450"/>
            <a:ext cx="3078163" cy="457200"/>
          </a:xfrm>
          <a:prstGeom prst="rect">
            <a:avLst/>
          </a:prstGeom>
          <a:noFill/>
          <a:ln w="38100" algn="ctr">
            <a:noFill/>
            <a:miter lim="800000"/>
            <a:headEnd/>
            <a:tailEnd/>
          </a:ln>
        </p:spPr>
        <p:txBody>
          <a:bodyPr wrap="none">
            <a:spAutoFit/>
          </a:bodyPr>
          <a:lstStyle/>
          <a:p>
            <a:pPr marL="342900" indent="-342900"/>
            <a:r>
              <a:rPr lang="it-IT" b="1">
                <a:solidFill>
                  <a:srgbClr val="FFFF00"/>
                </a:solidFill>
              </a:rPr>
              <a:t>Safena incontinente</a:t>
            </a:r>
          </a:p>
        </p:txBody>
      </p:sp>
      <p:sp>
        <p:nvSpPr>
          <p:cNvPr id="60429" name="Text Box 13"/>
          <p:cNvSpPr txBox="1">
            <a:spLocks noChangeArrowheads="1"/>
          </p:cNvSpPr>
          <p:nvPr/>
        </p:nvSpPr>
        <p:spPr bwMode="auto">
          <a:xfrm>
            <a:off x="4981575" y="4889500"/>
            <a:ext cx="476250" cy="366713"/>
          </a:xfrm>
          <a:prstGeom prst="rect">
            <a:avLst/>
          </a:prstGeom>
          <a:noFill/>
          <a:ln w="38100" algn="ctr">
            <a:noFill/>
            <a:miter lim="800000"/>
            <a:headEnd/>
            <a:tailEnd/>
          </a:ln>
        </p:spPr>
        <p:txBody>
          <a:bodyPr wrap="none">
            <a:spAutoFit/>
          </a:bodyPr>
          <a:lstStyle/>
          <a:p>
            <a:r>
              <a:rPr lang="it-IT" sz="1800">
                <a:solidFill>
                  <a:srgbClr val="FFFF00"/>
                </a:solidFill>
              </a:rPr>
              <a:t>R2</a:t>
            </a:r>
          </a:p>
        </p:txBody>
      </p:sp>
      <p:sp>
        <p:nvSpPr>
          <p:cNvPr id="60430" name="Text Box 14"/>
          <p:cNvSpPr txBox="1">
            <a:spLocks noChangeArrowheads="1"/>
          </p:cNvSpPr>
          <p:nvPr/>
        </p:nvSpPr>
        <p:spPr bwMode="auto">
          <a:xfrm>
            <a:off x="4910138" y="5681663"/>
            <a:ext cx="476250" cy="366712"/>
          </a:xfrm>
          <a:prstGeom prst="rect">
            <a:avLst/>
          </a:prstGeom>
          <a:noFill/>
          <a:ln w="38100" algn="ctr">
            <a:noFill/>
            <a:miter lim="800000"/>
            <a:headEnd/>
            <a:tailEnd/>
          </a:ln>
        </p:spPr>
        <p:txBody>
          <a:bodyPr wrap="none">
            <a:spAutoFit/>
          </a:bodyPr>
          <a:lstStyle/>
          <a:p>
            <a:r>
              <a:rPr lang="it-IT" sz="1800">
                <a:solidFill>
                  <a:srgbClr val="FFFF00"/>
                </a:solidFill>
              </a:rPr>
              <a:t>R3</a:t>
            </a:r>
          </a:p>
        </p:txBody>
      </p:sp>
      <p:sp>
        <p:nvSpPr>
          <p:cNvPr id="83984" name="Text Box 16"/>
          <p:cNvSpPr txBox="1">
            <a:spLocks noChangeArrowheads="1"/>
          </p:cNvSpPr>
          <p:nvPr/>
        </p:nvSpPr>
        <p:spPr bwMode="auto">
          <a:xfrm>
            <a:off x="1939925" y="5084763"/>
            <a:ext cx="2514600" cy="457200"/>
          </a:xfrm>
          <a:prstGeom prst="rect">
            <a:avLst/>
          </a:prstGeom>
          <a:noFill/>
          <a:ln w="38100" algn="ctr">
            <a:noFill/>
            <a:miter lim="800000"/>
            <a:headEnd/>
            <a:tailEnd/>
          </a:ln>
        </p:spPr>
        <p:txBody>
          <a:bodyPr wrap="none">
            <a:spAutoFit/>
          </a:bodyPr>
          <a:lstStyle/>
          <a:p>
            <a:r>
              <a:rPr lang="it-IT" b="1">
                <a:solidFill>
                  <a:srgbClr val="FFFF00"/>
                </a:solidFill>
              </a:rPr>
              <a:t>Reflusso R2&gt;R3</a:t>
            </a:r>
          </a:p>
        </p:txBody>
      </p:sp>
      <p:sp>
        <p:nvSpPr>
          <p:cNvPr id="83985" name="Freeform 17"/>
          <p:cNvSpPr>
            <a:spLocks/>
          </p:cNvSpPr>
          <p:nvPr/>
        </p:nvSpPr>
        <p:spPr bwMode="auto">
          <a:xfrm>
            <a:off x="4356100" y="1052513"/>
            <a:ext cx="2160588" cy="583247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28575" cap="flat" cmpd="sng">
            <a:solidFill>
              <a:srgbClr val="FF0000"/>
            </a:solidFill>
            <a:prstDash val="solid"/>
            <a:round/>
            <a:headEnd type="none" w="med" len="med"/>
            <a:tailEnd type="none" w="med" len="med"/>
          </a:ln>
        </p:spPr>
        <p:txBody>
          <a:bodyPr/>
          <a:lstStyle/>
          <a:p>
            <a:endParaRPr lang="it-IT"/>
          </a:p>
        </p:txBody>
      </p:sp>
      <p:sp>
        <p:nvSpPr>
          <p:cNvPr id="60433" name="Freeform 15"/>
          <p:cNvSpPr>
            <a:spLocks/>
          </p:cNvSpPr>
          <p:nvPr/>
        </p:nvSpPr>
        <p:spPr bwMode="auto">
          <a:xfrm>
            <a:off x="4356100" y="5445125"/>
            <a:ext cx="612775" cy="1368425"/>
          </a:xfrm>
          <a:custGeom>
            <a:avLst/>
            <a:gdLst>
              <a:gd name="T0" fmla="*/ 0 w 386"/>
              <a:gd name="T1" fmla="*/ 2147483647 h 862"/>
              <a:gd name="T2" fmla="*/ 2147483647 w 386"/>
              <a:gd name="T3" fmla="*/ 2147483647 h 862"/>
              <a:gd name="T4" fmla="*/ 2147483647 w 386"/>
              <a:gd name="T5" fmla="*/ 2147483647 h 862"/>
              <a:gd name="T6" fmla="*/ 2147483647 w 386"/>
              <a:gd name="T7" fmla="*/ 2147483647 h 862"/>
              <a:gd name="T8" fmla="*/ 2147483647 w 386"/>
              <a:gd name="T9" fmla="*/ 2147483647 h 862"/>
              <a:gd name="T10" fmla="*/ 2147483647 w 386"/>
              <a:gd name="T11" fmla="*/ 2147483647 h 862"/>
              <a:gd name="T12" fmla="*/ 2147483647 w 386"/>
              <a:gd name="T13" fmla="*/ 0 h 862"/>
              <a:gd name="T14" fmla="*/ 0 60000 65536"/>
              <a:gd name="T15" fmla="*/ 0 60000 65536"/>
              <a:gd name="T16" fmla="*/ 0 60000 65536"/>
              <a:gd name="T17" fmla="*/ 0 60000 65536"/>
              <a:gd name="T18" fmla="*/ 0 60000 65536"/>
              <a:gd name="T19" fmla="*/ 0 60000 65536"/>
              <a:gd name="T20" fmla="*/ 0 60000 65536"/>
              <a:gd name="T21" fmla="*/ 0 w 386"/>
              <a:gd name="T22" fmla="*/ 0 h 862"/>
              <a:gd name="T23" fmla="*/ 386 w 386"/>
              <a:gd name="T24" fmla="*/ 862 h 8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62">
                <a:moveTo>
                  <a:pt x="0" y="862"/>
                </a:moveTo>
                <a:cubicBezTo>
                  <a:pt x="15" y="813"/>
                  <a:pt x="30" y="764"/>
                  <a:pt x="45" y="726"/>
                </a:cubicBezTo>
                <a:cubicBezTo>
                  <a:pt x="60" y="688"/>
                  <a:pt x="76" y="673"/>
                  <a:pt x="91" y="635"/>
                </a:cubicBezTo>
                <a:cubicBezTo>
                  <a:pt x="106" y="597"/>
                  <a:pt x="113" y="560"/>
                  <a:pt x="136" y="499"/>
                </a:cubicBezTo>
                <a:cubicBezTo>
                  <a:pt x="159" y="438"/>
                  <a:pt x="189" y="347"/>
                  <a:pt x="227" y="272"/>
                </a:cubicBezTo>
                <a:cubicBezTo>
                  <a:pt x="265" y="197"/>
                  <a:pt x="340" y="90"/>
                  <a:pt x="363" y="45"/>
                </a:cubicBezTo>
                <a:cubicBezTo>
                  <a:pt x="386" y="0"/>
                  <a:pt x="374" y="0"/>
                  <a:pt x="363" y="0"/>
                </a:cubicBezTo>
              </a:path>
            </a:pathLst>
          </a:custGeom>
          <a:noFill/>
          <a:ln w="57150" cap="flat" cmpd="sng">
            <a:solidFill>
              <a:schemeClr val="accent2"/>
            </a:solidFill>
            <a:prstDash val="solid"/>
            <a:round/>
            <a:headEnd type="none" w="med" len="med"/>
            <a:tailEnd type="none" w="med" len="med"/>
          </a:ln>
        </p:spPr>
        <p:txBody>
          <a:bodyPr/>
          <a:lstStyle/>
          <a:p>
            <a:endParaRPr lang="it-IT"/>
          </a:p>
        </p:txBody>
      </p:sp>
      <p:sp>
        <p:nvSpPr>
          <p:cNvPr id="83986" name="Text Box 18"/>
          <p:cNvSpPr txBox="1">
            <a:spLocks noChangeArrowheads="1"/>
          </p:cNvSpPr>
          <p:nvPr/>
        </p:nvSpPr>
        <p:spPr bwMode="auto">
          <a:xfrm>
            <a:off x="869950" y="765175"/>
            <a:ext cx="4449763" cy="457200"/>
          </a:xfrm>
          <a:prstGeom prst="rect">
            <a:avLst/>
          </a:prstGeom>
          <a:noFill/>
          <a:ln w="38100" algn="ctr">
            <a:noFill/>
            <a:miter lim="800000"/>
            <a:headEnd/>
            <a:tailEnd/>
          </a:ln>
        </p:spPr>
        <p:txBody>
          <a:bodyPr wrap="none">
            <a:spAutoFit/>
          </a:bodyPr>
          <a:lstStyle/>
          <a:p>
            <a:r>
              <a:rPr lang="it-IT" b="1">
                <a:solidFill>
                  <a:srgbClr val="FFFF00"/>
                </a:solidFill>
              </a:rPr>
              <a:t>Valvole alla crosse continenti</a:t>
            </a:r>
          </a:p>
        </p:txBody>
      </p:sp>
      <p:sp>
        <p:nvSpPr>
          <p:cNvPr id="83987" name="AutoShape 19"/>
          <p:cNvSpPr>
            <a:spLocks noChangeArrowheads="1"/>
          </p:cNvSpPr>
          <p:nvPr/>
        </p:nvSpPr>
        <p:spPr bwMode="auto">
          <a:xfrm>
            <a:off x="5435600" y="908050"/>
            <a:ext cx="473075" cy="144463"/>
          </a:xfrm>
          <a:prstGeom prst="rightArrow">
            <a:avLst>
              <a:gd name="adj1" fmla="val 50000"/>
              <a:gd name="adj2" fmla="val 81868"/>
            </a:avLst>
          </a:prstGeom>
          <a:solidFill>
            <a:srgbClr val="66FFFF"/>
          </a:solidFill>
          <a:ln w="38100" algn="ctr">
            <a:solidFill>
              <a:srgbClr val="333399"/>
            </a:solidFill>
            <a:miter lim="800000"/>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86"/>
                                        </p:tgtEl>
                                        <p:attrNameLst>
                                          <p:attrName>style.visibility</p:attrName>
                                        </p:attrNameLst>
                                      </p:cBhvr>
                                      <p:to>
                                        <p:strVal val="visible"/>
                                      </p:to>
                                    </p:set>
                                    <p:anim calcmode="lin" valueType="num">
                                      <p:cBhvr>
                                        <p:cTn id="7" dur="1000" fill="hold"/>
                                        <p:tgtEl>
                                          <p:spTgt spid="83986"/>
                                        </p:tgtEl>
                                        <p:attrNameLst>
                                          <p:attrName>ppt_x</p:attrName>
                                        </p:attrNameLst>
                                      </p:cBhvr>
                                      <p:tavLst>
                                        <p:tav tm="0">
                                          <p:val>
                                            <p:strVal val="#ppt_x-.2"/>
                                          </p:val>
                                        </p:tav>
                                        <p:tav tm="100000">
                                          <p:val>
                                            <p:strVal val="#ppt_x"/>
                                          </p:val>
                                        </p:tav>
                                      </p:tavLst>
                                    </p:anim>
                                    <p:anim calcmode="lin" valueType="num">
                                      <p:cBhvr>
                                        <p:cTn id="8" dur="1000" fill="hold"/>
                                        <p:tgtEl>
                                          <p:spTgt spid="83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86"/>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83987"/>
                                        </p:tgtEl>
                                        <p:attrNameLst>
                                          <p:attrName>style.visibility</p:attrName>
                                        </p:attrNameLst>
                                      </p:cBhvr>
                                      <p:to>
                                        <p:strVal val="visible"/>
                                      </p:to>
                                    </p:set>
                                    <p:anim calcmode="lin" valueType="num">
                                      <p:cBhvr additive="base">
                                        <p:cTn id="12" dur="500" fill="hold"/>
                                        <p:tgtEl>
                                          <p:spTgt spid="83987"/>
                                        </p:tgtEl>
                                        <p:attrNameLst>
                                          <p:attrName>ppt_x</p:attrName>
                                        </p:attrNameLst>
                                      </p:cBhvr>
                                      <p:tavLst>
                                        <p:tav tm="0">
                                          <p:val>
                                            <p:strVal val="0-#ppt_w/2"/>
                                          </p:val>
                                        </p:tav>
                                        <p:tav tm="100000">
                                          <p:val>
                                            <p:strVal val="#ppt_x"/>
                                          </p:val>
                                        </p:tav>
                                      </p:tavLst>
                                    </p:anim>
                                    <p:anim calcmode="lin" valueType="num">
                                      <p:cBhvr additive="base">
                                        <p:cTn id="13" dur="500" fill="hold"/>
                                        <p:tgtEl>
                                          <p:spTgt spid="8398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3980"/>
                                        </p:tgtEl>
                                        <p:attrNameLst>
                                          <p:attrName>style.visibility</p:attrName>
                                        </p:attrNameLst>
                                      </p:cBhvr>
                                      <p:to>
                                        <p:strVal val="visible"/>
                                      </p:to>
                                    </p:set>
                                    <p:anim calcmode="lin" valueType="num">
                                      <p:cBhvr additive="base">
                                        <p:cTn id="18" dur="500" fill="hold"/>
                                        <p:tgtEl>
                                          <p:spTgt spid="83980"/>
                                        </p:tgtEl>
                                        <p:attrNameLst>
                                          <p:attrName>ppt_x</p:attrName>
                                        </p:attrNameLst>
                                      </p:cBhvr>
                                      <p:tavLst>
                                        <p:tav tm="0">
                                          <p:val>
                                            <p:strVal val="0-#ppt_w/2"/>
                                          </p:val>
                                        </p:tav>
                                        <p:tav tm="100000">
                                          <p:val>
                                            <p:strVal val="#ppt_x"/>
                                          </p:val>
                                        </p:tav>
                                      </p:tavLst>
                                    </p:anim>
                                    <p:anim calcmode="lin" valueType="num">
                                      <p:cBhvr additive="base">
                                        <p:cTn id="19" dur="500" fill="hold"/>
                                        <p:tgtEl>
                                          <p:spTgt spid="8398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83985"/>
                                        </p:tgtEl>
                                        <p:attrNameLst>
                                          <p:attrName>style.visibility</p:attrName>
                                        </p:attrNameLst>
                                      </p:cBhvr>
                                      <p:to>
                                        <p:strVal val="visible"/>
                                      </p:to>
                                    </p:set>
                                    <p:animEffect transition="in" filter="wipe(up)">
                                      <p:cBhvr>
                                        <p:cTn id="23" dur="3000"/>
                                        <p:tgtEl>
                                          <p:spTgt spid="8398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83984">
                                            <p:txEl>
                                              <p:pRg st="0" end="0"/>
                                            </p:txEl>
                                          </p:spTgt>
                                        </p:tgtEl>
                                        <p:attrNameLst>
                                          <p:attrName>style.visibility</p:attrName>
                                        </p:attrNameLst>
                                      </p:cBhvr>
                                      <p:to>
                                        <p:strVal val="visible"/>
                                      </p:to>
                                    </p:set>
                                    <p:anim calcmode="lin" valueType="num">
                                      <p:cBhvr additive="base">
                                        <p:cTn id="28" dur="500" fill="hold"/>
                                        <p:tgtEl>
                                          <p:spTgt spid="8398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3984">
                                            <p:txEl>
                                              <p:pRg st="0" end="0"/>
                                            </p:txEl>
                                          </p:spTgt>
                                        </p:tgtEl>
                                        <p:attrNameLst>
                                          <p:attrName>ppt_y</p:attrName>
                                        </p:attrNameLst>
                                      </p:cBhvr>
                                      <p:tavLst>
                                        <p:tav tm="0">
                                          <p:val>
                                            <p:strVal val="#ppt_y"/>
                                          </p:val>
                                        </p:tav>
                                        <p:tav tm="100000">
                                          <p:val>
                                            <p:strVal val="#ppt_y"/>
                                          </p:val>
                                        </p:tav>
                                      </p:tavLst>
                                    </p:anim>
                                  </p:childTnLst>
                                </p:cTn>
                              </p:par>
                              <p:par>
                                <p:cTn id="30" presetID="22" presetClass="entr" presetSubtype="1" fill="hold" grpId="0" nodeType="withEffect">
                                  <p:stCondLst>
                                    <p:cond delay="0"/>
                                  </p:stCondLst>
                                  <p:childTnLst>
                                    <p:set>
                                      <p:cBhvr>
                                        <p:cTn id="31" dur="1" fill="hold">
                                          <p:stCondLst>
                                            <p:cond delay="0"/>
                                          </p:stCondLst>
                                        </p:cTn>
                                        <p:tgtEl>
                                          <p:spTgt spid="83978"/>
                                        </p:tgtEl>
                                        <p:attrNameLst>
                                          <p:attrName>style.visibility</p:attrName>
                                        </p:attrNameLst>
                                      </p:cBhvr>
                                      <p:to>
                                        <p:strVal val="visible"/>
                                      </p:to>
                                    </p:set>
                                    <p:animEffect transition="in" filter="wipe(up)">
                                      <p:cBhvr>
                                        <p:cTn id="32" dur="5000"/>
                                        <p:tgtEl>
                                          <p:spTgt spid="83978"/>
                                        </p:tgtEl>
                                      </p:cBhvr>
                                    </p:animEffect>
                                  </p:childTnLst>
                                </p:cTn>
                              </p:par>
                            </p:childTnLst>
                          </p:cTn>
                        </p:par>
                        <p:par>
                          <p:cTn id="33" fill="hold">
                            <p:stCondLst>
                              <p:cond delay="5000"/>
                            </p:stCondLst>
                            <p:childTnLst>
                              <p:par>
                                <p:cTn id="34" presetID="22" presetClass="entr" presetSubtype="2" fill="hold" grpId="0" nodeType="afterEffect">
                                  <p:stCondLst>
                                    <p:cond delay="0"/>
                                  </p:stCondLst>
                                  <p:childTnLst>
                                    <p:set>
                                      <p:cBhvr>
                                        <p:cTn id="35" dur="1" fill="hold">
                                          <p:stCondLst>
                                            <p:cond delay="0"/>
                                          </p:stCondLst>
                                        </p:cTn>
                                        <p:tgtEl>
                                          <p:spTgt spid="83979"/>
                                        </p:tgtEl>
                                        <p:attrNameLst>
                                          <p:attrName>style.visibility</p:attrName>
                                        </p:attrNameLst>
                                      </p:cBhvr>
                                      <p:to>
                                        <p:strVal val="visible"/>
                                      </p:to>
                                    </p:set>
                                    <p:animEffect transition="in" filter="wipe(right)">
                                      <p:cBhvr>
                                        <p:cTn id="36" dur="30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3979" grpId="0" animBg="1"/>
      <p:bldP spid="83980" grpId="0"/>
      <p:bldP spid="83985" grpId="0" animBg="1"/>
      <p:bldP spid="83986" grpId="0"/>
      <p:bldP spid="8398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oscia"/>
          <p:cNvPicPr>
            <a:picLocks noChangeAspect="1" noChangeArrowheads="1"/>
          </p:cNvPicPr>
          <p:nvPr/>
        </p:nvPicPr>
        <p:blipFill>
          <a:blip r:embed="rId2" cstate="print"/>
          <a:srcRect/>
          <a:stretch>
            <a:fillRect/>
          </a:stretch>
        </p:blipFill>
        <p:spPr bwMode="auto">
          <a:xfrm>
            <a:off x="3203575" y="620713"/>
            <a:ext cx="3840163" cy="6237287"/>
          </a:xfrm>
          <a:prstGeom prst="rect">
            <a:avLst/>
          </a:prstGeom>
          <a:noFill/>
          <a:ln w="9525">
            <a:noFill/>
            <a:miter lim="800000"/>
            <a:headEnd/>
            <a:tailEnd/>
          </a:ln>
        </p:spPr>
      </p:pic>
      <p:sp>
        <p:nvSpPr>
          <p:cNvPr id="62467"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84996" name="Rectangle 4"/>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2C</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62469" name="Freeform 7"/>
          <p:cNvSpPr>
            <a:spLocks/>
          </p:cNvSpPr>
          <p:nvPr/>
        </p:nvSpPr>
        <p:spPr bwMode="auto">
          <a:xfrm>
            <a:off x="6011863" y="908050"/>
            <a:ext cx="288925" cy="144463"/>
          </a:xfrm>
          <a:custGeom>
            <a:avLst/>
            <a:gdLst>
              <a:gd name="T0" fmla="*/ 0 w 182"/>
              <a:gd name="T1" fmla="*/ 0 h 91"/>
              <a:gd name="T2" fmla="*/ 2147483647 w 182"/>
              <a:gd name="T3" fmla="*/ 2147483647 h 91"/>
              <a:gd name="T4" fmla="*/ 0 60000 65536"/>
              <a:gd name="T5" fmla="*/ 0 60000 65536"/>
              <a:gd name="T6" fmla="*/ 0 w 182"/>
              <a:gd name="T7" fmla="*/ 0 h 91"/>
              <a:gd name="T8" fmla="*/ 182 w 182"/>
              <a:gd name="T9" fmla="*/ 91 h 91"/>
            </a:gdLst>
            <a:ahLst/>
            <a:cxnLst>
              <a:cxn ang="T4">
                <a:pos x="T0" y="T1"/>
              </a:cxn>
              <a:cxn ang="T5">
                <a:pos x="T2" y="T3"/>
              </a:cxn>
            </a:cxnLst>
            <a:rect l="T6" t="T7" r="T8" b="T9"/>
            <a:pathLst>
              <a:path w="182" h="91">
                <a:moveTo>
                  <a:pt x="0" y="0"/>
                </a:moveTo>
                <a:cubicBezTo>
                  <a:pt x="0" y="0"/>
                  <a:pt x="91" y="45"/>
                  <a:pt x="182" y="91"/>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62470" name="Freeform 8"/>
          <p:cNvSpPr>
            <a:spLocks/>
          </p:cNvSpPr>
          <p:nvPr/>
        </p:nvSpPr>
        <p:spPr bwMode="auto">
          <a:xfrm>
            <a:off x="5003800" y="5373688"/>
            <a:ext cx="431800" cy="1150937"/>
          </a:xfrm>
          <a:custGeom>
            <a:avLst/>
            <a:gdLst>
              <a:gd name="T0" fmla="*/ 0 w 631"/>
              <a:gd name="T1" fmla="*/ 0 h 823"/>
              <a:gd name="T2" fmla="*/ 2147483647 w 631"/>
              <a:gd name="T3" fmla="*/ 2147483647 h 823"/>
              <a:gd name="T4" fmla="*/ 2147483647 w 631"/>
              <a:gd name="T5" fmla="*/ 2147483647 h 823"/>
              <a:gd name="T6" fmla="*/ 2147483647 w 631"/>
              <a:gd name="T7" fmla="*/ 2147483647 h 823"/>
              <a:gd name="T8" fmla="*/ 2147483647 w 631"/>
              <a:gd name="T9" fmla="*/ 2147483647 h 823"/>
              <a:gd name="T10" fmla="*/ 2147483647 w 631"/>
              <a:gd name="T11" fmla="*/ 2147483647 h 823"/>
              <a:gd name="T12" fmla="*/ 2147483647 w 631"/>
              <a:gd name="T13" fmla="*/ 2147483647 h 823"/>
              <a:gd name="T14" fmla="*/ 0 60000 65536"/>
              <a:gd name="T15" fmla="*/ 0 60000 65536"/>
              <a:gd name="T16" fmla="*/ 0 60000 65536"/>
              <a:gd name="T17" fmla="*/ 0 60000 65536"/>
              <a:gd name="T18" fmla="*/ 0 60000 65536"/>
              <a:gd name="T19" fmla="*/ 0 60000 65536"/>
              <a:gd name="T20" fmla="*/ 0 60000 65536"/>
              <a:gd name="T21" fmla="*/ 0 w 631"/>
              <a:gd name="T22" fmla="*/ 0 h 823"/>
              <a:gd name="T23" fmla="*/ 631 w 631"/>
              <a:gd name="T24" fmla="*/ 823 h 8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823">
                <a:moveTo>
                  <a:pt x="0" y="0"/>
                </a:moveTo>
                <a:cubicBezTo>
                  <a:pt x="29" y="84"/>
                  <a:pt x="94" y="107"/>
                  <a:pt x="178" y="123"/>
                </a:cubicBezTo>
                <a:cubicBezTo>
                  <a:pt x="187" y="137"/>
                  <a:pt x="203" y="148"/>
                  <a:pt x="206" y="165"/>
                </a:cubicBezTo>
                <a:cubicBezTo>
                  <a:pt x="217" y="228"/>
                  <a:pt x="199" y="296"/>
                  <a:pt x="220" y="357"/>
                </a:cubicBezTo>
                <a:cubicBezTo>
                  <a:pt x="260" y="470"/>
                  <a:pt x="392" y="450"/>
                  <a:pt x="480" y="480"/>
                </a:cubicBezTo>
                <a:cubicBezTo>
                  <a:pt x="548" y="546"/>
                  <a:pt x="509" y="657"/>
                  <a:pt x="535" y="741"/>
                </a:cubicBezTo>
                <a:cubicBezTo>
                  <a:pt x="546" y="776"/>
                  <a:pt x="606" y="798"/>
                  <a:pt x="631" y="823"/>
                </a:cubicBezTo>
              </a:path>
            </a:pathLst>
          </a:custGeom>
          <a:noFill/>
          <a:ln w="19050" cmpd="sng">
            <a:solidFill>
              <a:srgbClr val="FF3300"/>
            </a:solidFill>
            <a:round/>
            <a:headEnd/>
            <a:tailEnd/>
          </a:ln>
        </p:spPr>
        <p:txBody>
          <a:bodyPr/>
          <a:lstStyle/>
          <a:p>
            <a:endParaRPr lang="it-IT"/>
          </a:p>
        </p:txBody>
      </p:sp>
      <p:sp>
        <p:nvSpPr>
          <p:cNvPr id="85001" name="AutoShape 9"/>
          <p:cNvSpPr>
            <a:spLocks noChangeArrowheads="1"/>
          </p:cNvSpPr>
          <p:nvPr/>
        </p:nvSpPr>
        <p:spPr bwMode="auto">
          <a:xfrm>
            <a:off x="5364163" y="64531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85002" name="Freeform 10"/>
          <p:cNvSpPr>
            <a:spLocks/>
          </p:cNvSpPr>
          <p:nvPr/>
        </p:nvSpPr>
        <p:spPr bwMode="auto">
          <a:xfrm>
            <a:off x="4932363" y="5445125"/>
            <a:ext cx="503237" cy="1090613"/>
          </a:xfrm>
          <a:custGeom>
            <a:avLst/>
            <a:gdLst>
              <a:gd name="T0" fmla="*/ 0 w 317"/>
              <a:gd name="T1" fmla="*/ 2147483647 h 687"/>
              <a:gd name="T2" fmla="*/ 2147483647 w 317"/>
              <a:gd name="T3" fmla="*/ 2147483647 h 687"/>
              <a:gd name="T4" fmla="*/ 2147483647 w 317"/>
              <a:gd name="T5" fmla="*/ 2147483647 h 687"/>
              <a:gd name="T6" fmla="*/ 2147483647 w 317"/>
              <a:gd name="T7" fmla="*/ 2147483647 h 687"/>
              <a:gd name="T8" fmla="*/ 2147483647 w 317"/>
              <a:gd name="T9" fmla="*/ 2147483647 h 687"/>
              <a:gd name="T10" fmla="*/ 2147483647 w 317"/>
              <a:gd name="T11" fmla="*/ 2147483647 h 687"/>
              <a:gd name="T12" fmla="*/ 2147483647 w 317"/>
              <a:gd name="T13" fmla="*/ 2147483647 h 687"/>
              <a:gd name="T14" fmla="*/ 2147483647 w 317"/>
              <a:gd name="T15" fmla="*/ 2147483647 h 687"/>
              <a:gd name="T16" fmla="*/ 2147483647 w 317"/>
              <a:gd name="T17" fmla="*/ 2147483647 h 687"/>
              <a:gd name="T18" fmla="*/ 2147483647 w 317"/>
              <a:gd name="T19" fmla="*/ 2147483647 h 687"/>
              <a:gd name="T20" fmla="*/ 2147483647 w 317"/>
              <a:gd name="T21" fmla="*/ 2147483647 h 687"/>
              <a:gd name="T22" fmla="*/ 2147483647 w 317"/>
              <a:gd name="T23" fmla="*/ 2147483647 h 687"/>
              <a:gd name="T24" fmla="*/ 2147483647 w 317"/>
              <a:gd name="T25" fmla="*/ 2147483647 h 6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687"/>
              <a:gd name="T41" fmla="*/ 317 w 317"/>
              <a:gd name="T42" fmla="*/ 687 h 6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687">
                <a:moveTo>
                  <a:pt x="0" y="7"/>
                </a:moveTo>
                <a:cubicBezTo>
                  <a:pt x="15" y="7"/>
                  <a:pt x="30" y="7"/>
                  <a:pt x="45" y="7"/>
                </a:cubicBezTo>
                <a:cubicBezTo>
                  <a:pt x="60" y="7"/>
                  <a:pt x="83" y="0"/>
                  <a:pt x="91" y="7"/>
                </a:cubicBezTo>
                <a:cubicBezTo>
                  <a:pt x="99" y="14"/>
                  <a:pt x="84" y="37"/>
                  <a:pt x="91" y="52"/>
                </a:cubicBezTo>
                <a:cubicBezTo>
                  <a:pt x="98" y="67"/>
                  <a:pt x="129" y="75"/>
                  <a:pt x="136" y="98"/>
                </a:cubicBezTo>
                <a:cubicBezTo>
                  <a:pt x="143" y="121"/>
                  <a:pt x="136" y="159"/>
                  <a:pt x="136" y="189"/>
                </a:cubicBezTo>
                <a:cubicBezTo>
                  <a:pt x="136" y="219"/>
                  <a:pt x="129" y="256"/>
                  <a:pt x="136" y="279"/>
                </a:cubicBezTo>
                <a:cubicBezTo>
                  <a:pt x="143" y="302"/>
                  <a:pt x="166" y="310"/>
                  <a:pt x="181" y="325"/>
                </a:cubicBezTo>
                <a:cubicBezTo>
                  <a:pt x="196" y="340"/>
                  <a:pt x="212" y="363"/>
                  <a:pt x="227" y="370"/>
                </a:cubicBezTo>
                <a:cubicBezTo>
                  <a:pt x="242" y="377"/>
                  <a:pt x="265" y="340"/>
                  <a:pt x="272" y="370"/>
                </a:cubicBezTo>
                <a:cubicBezTo>
                  <a:pt x="279" y="400"/>
                  <a:pt x="272" y="513"/>
                  <a:pt x="272" y="551"/>
                </a:cubicBezTo>
                <a:cubicBezTo>
                  <a:pt x="272" y="589"/>
                  <a:pt x="265" y="574"/>
                  <a:pt x="272" y="597"/>
                </a:cubicBezTo>
                <a:cubicBezTo>
                  <a:pt x="279" y="620"/>
                  <a:pt x="310" y="672"/>
                  <a:pt x="317" y="68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85004" name="Text Box 12"/>
          <p:cNvSpPr txBox="1">
            <a:spLocks noChangeArrowheads="1"/>
          </p:cNvSpPr>
          <p:nvPr/>
        </p:nvSpPr>
        <p:spPr bwMode="auto">
          <a:xfrm>
            <a:off x="4643438" y="2565400"/>
            <a:ext cx="2203450" cy="366713"/>
          </a:xfrm>
          <a:prstGeom prst="rect">
            <a:avLst/>
          </a:prstGeom>
          <a:noFill/>
          <a:ln w="38100" algn="ctr">
            <a:noFill/>
            <a:miter lim="800000"/>
            <a:headEnd/>
            <a:tailEnd/>
          </a:ln>
        </p:spPr>
        <p:txBody>
          <a:bodyPr wrap="none">
            <a:spAutoFit/>
          </a:bodyPr>
          <a:lstStyle/>
          <a:p>
            <a:pPr marL="342900" indent="-342900"/>
            <a:r>
              <a:rPr lang="it-IT" sz="1800">
                <a:solidFill>
                  <a:srgbClr val="FFFF00"/>
                </a:solidFill>
              </a:rPr>
              <a:t>Safena incontinente</a:t>
            </a:r>
          </a:p>
        </p:txBody>
      </p:sp>
      <p:sp>
        <p:nvSpPr>
          <p:cNvPr id="62474" name="Text Box 13"/>
          <p:cNvSpPr txBox="1">
            <a:spLocks noChangeArrowheads="1"/>
          </p:cNvSpPr>
          <p:nvPr/>
        </p:nvSpPr>
        <p:spPr bwMode="auto">
          <a:xfrm>
            <a:off x="4981575" y="4889500"/>
            <a:ext cx="476250" cy="366713"/>
          </a:xfrm>
          <a:prstGeom prst="rect">
            <a:avLst/>
          </a:prstGeom>
          <a:noFill/>
          <a:ln w="38100" algn="ctr">
            <a:noFill/>
            <a:miter lim="800000"/>
            <a:headEnd/>
            <a:tailEnd/>
          </a:ln>
        </p:spPr>
        <p:txBody>
          <a:bodyPr wrap="none">
            <a:spAutoFit/>
          </a:bodyPr>
          <a:lstStyle/>
          <a:p>
            <a:r>
              <a:rPr lang="it-IT" sz="1800">
                <a:solidFill>
                  <a:srgbClr val="FFFF00"/>
                </a:solidFill>
              </a:rPr>
              <a:t>R2</a:t>
            </a:r>
          </a:p>
        </p:txBody>
      </p:sp>
      <p:sp>
        <p:nvSpPr>
          <p:cNvPr id="62475" name="Text Box 14"/>
          <p:cNvSpPr txBox="1">
            <a:spLocks noChangeArrowheads="1"/>
          </p:cNvSpPr>
          <p:nvPr/>
        </p:nvSpPr>
        <p:spPr bwMode="auto">
          <a:xfrm>
            <a:off x="4910138" y="5681663"/>
            <a:ext cx="476250" cy="366712"/>
          </a:xfrm>
          <a:prstGeom prst="rect">
            <a:avLst/>
          </a:prstGeom>
          <a:noFill/>
          <a:ln w="38100" algn="ctr">
            <a:noFill/>
            <a:miter lim="800000"/>
            <a:headEnd/>
            <a:tailEnd/>
          </a:ln>
        </p:spPr>
        <p:txBody>
          <a:bodyPr wrap="none">
            <a:spAutoFit/>
          </a:bodyPr>
          <a:lstStyle/>
          <a:p>
            <a:r>
              <a:rPr lang="it-IT" sz="1800">
                <a:solidFill>
                  <a:srgbClr val="FFFF00"/>
                </a:solidFill>
              </a:rPr>
              <a:t>R3</a:t>
            </a:r>
          </a:p>
        </p:txBody>
      </p:sp>
      <p:sp>
        <p:nvSpPr>
          <p:cNvPr id="85008" name="Text Box 16"/>
          <p:cNvSpPr txBox="1">
            <a:spLocks noChangeArrowheads="1"/>
          </p:cNvSpPr>
          <p:nvPr/>
        </p:nvSpPr>
        <p:spPr bwMode="auto">
          <a:xfrm>
            <a:off x="5219700" y="5300663"/>
            <a:ext cx="1854200" cy="366712"/>
          </a:xfrm>
          <a:prstGeom prst="rect">
            <a:avLst/>
          </a:prstGeom>
          <a:noFill/>
          <a:ln w="38100" algn="ctr">
            <a:noFill/>
            <a:miter lim="800000"/>
            <a:headEnd/>
            <a:tailEnd/>
          </a:ln>
        </p:spPr>
        <p:txBody>
          <a:bodyPr wrap="none">
            <a:spAutoFit/>
          </a:bodyPr>
          <a:lstStyle/>
          <a:p>
            <a:r>
              <a:rPr lang="it-IT" sz="1800">
                <a:solidFill>
                  <a:srgbClr val="FFFF00"/>
                </a:solidFill>
              </a:rPr>
              <a:t>Reflusso R2&gt;R3</a:t>
            </a:r>
          </a:p>
        </p:txBody>
      </p:sp>
      <p:sp>
        <p:nvSpPr>
          <p:cNvPr id="85009" name="AutoShape 17"/>
          <p:cNvSpPr>
            <a:spLocks noChangeArrowheads="1"/>
          </p:cNvSpPr>
          <p:nvPr/>
        </p:nvSpPr>
        <p:spPr bwMode="auto">
          <a:xfrm>
            <a:off x="4716463" y="55895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85011" name="Text Box 19"/>
          <p:cNvSpPr txBox="1">
            <a:spLocks noChangeArrowheads="1"/>
          </p:cNvSpPr>
          <p:nvPr/>
        </p:nvSpPr>
        <p:spPr bwMode="auto">
          <a:xfrm>
            <a:off x="1692275" y="5084763"/>
            <a:ext cx="2533650" cy="366712"/>
          </a:xfrm>
          <a:prstGeom prst="rect">
            <a:avLst/>
          </a:prstGeom>
          <a:noFill/>
          <a:ln w="38100" algn="ctr">
            <a:noFill/>
            <a:miter lim="800000"/>
            <a:headEnd/>
            <a:tailEnd/>
          </a:ln>
        </p:spPr>
        <p:txBody>
          <a:bodyPr wrap="none">
            <a:spAutoFit/>
          </a:bodyPr>
          <a:lstStyle/>
          <a:p>
            <a:r>
              <a:rPr lang="it-IT" sz="1800">
                <a:solidFill>
                  <a:srgbClr val="FFFF00"/>
                </a:solidFill>
              </a:rPr>
              <a:t>Perforante sulla safena</a:t>
            </a:r>
          </a:p>
        </p:txBody>
      </p:sp>
      <p:sp>
        <p:nvSpPr>
          <p:cNvPr id="85012" name="AutoShape 20"/>
          <p:cNvSpPr>
            <a:spLocks noChangeArrowheads="1"/>
          </p:cNvSpPr>
          <p:nvPr/>
        </p:nvSpPr>
        <p:spPr bwMode="auto">
          <a:xfrm>
            <a:off x="3419475" y="5516563"/>
            <a:ext cx="904875" cy="296862"/>
          </a:xfrm>
          <a:prstGeom prst="rightArrow">
            <a:avLst>
              <a:gd name="adj1" fmla="val 50000"/>
              <a:gd name="adj2" fmla="val 76203"/>
            </a:avLst>
          </a:prstGeom>
          <a:solidFill>
            <a:srgbClr val="66FFFF"/>
          </a:solidFill>
          <a:ln w="38100" algn="ctr">
            <a:solidFill>
              <a:schemeClr val="accent2"/>
            </a:solidFill>
            <a:miter lim="800000"/>
            <a:headEnd/>
            <a:tailEnd/>
          </a:ln>
        </p:spPr>
        <p:txBody>
          <a:bodyPr wrap="none" anchor="ctr"/>
          <a:lstStyle/>
          <a:p>
            <a:endParaRPr lang="it-IT"/>
          </a:p>
        </p:txBody>
      </p:sp>
      <p:sp>
        <p:nvSpPr>
          <p:cNvPr id="85014" name="Text Box 22"/>
          <p:cNvSpPr txBox="1">
            <a:spLocks noChangeArrowheads="1"/>
          </p:cNvSpPr>
          <p:nvPr/>
        </p:nvSpPr>
        <p:spPr bwMode="auto">
          <a:xfrm>
            <a:off x="3476625" y="765175"/>
            <a:ext cx="184150" cy="366713"/>
          </a:xfrm>
          <a:prstGeom prst="rect">
            <a:avLst/>
          </a:prstGeom>
          <a:noFill/>
          <a:ln w="38100" algn="ctr">
            <a:noFill/>
            <a:miter lim="800000"/>
            <a:headEnd/>
            <a:tailEnd/>
          </a:ln>
        </p:spPr>
        <p:txBody>
          <a:bodyPr wrap="none">
            <a:spAutoFit/>
          </a:bodyPr>
          <a:lstStyle/>
          <a:p>
            <a:endParaRPr lang="it-IT" sz="1800">
              <a:solidFill>
                <a:srgbClr val="FFFF00"/>
              </a:solidFill>
            </a:endParaRPr>
          </a:p>
        </p:txBody>
      </p:sp>
      <p:sp>
        <p:nvSpPr>
          <p:cNvPr id="85015" name="AutoShape 23"/>
          <p:cNvSpPr>
            <a:spLocks noChangeArrowheads="1"/>
          </p:cNvSpPr>
          <p:nvPr/>
        </p:nvSpPr>
        <p:spPr bwMode="auto">
          <a:xfrm>
            <a:off x="5003800" y="765175"/>
            <a:ext cx="904875" cy="296863"/>
          </a:xfrm>
          <a:prstGeom prst="rightArrow">
            <a:avLst>
              <a:gd name="adj1" fmla="val 50000"/>
              <a:gd name="adj2" fmla="val 76203"/>
            </a:avLst>
          </a:prstGeom>
          <a:solidFill>
            <a:srgbClr val="66FFFF"/>
          </a:solidFill>
          <a:ln w="38100" algn="ctr">
            <a:solidFill>
              <a:schemeClr val="accent2"/>
            </a:solidFill>
            <a:miter lim="800000"/>
            <a:headEnd/>
            <a:tailEnd/>
          </a:ln>
        </p:spPr>
        <p:txBody>
          <a:bodyPr wrap="none" anchor="ctr"/>
          <a:lstStyle/>
          <a:p>
            <a:endParaRPr lang="it-IT"/>
          </a:p>
        </p:txBody>
      </p:sp>
      <p:sp>
        <p:nvSpPr>
          <p:cNvPr id="62482" name="Freeform 24"/>
          <p:cNvSpPr>
            <a:spLocks/>
          </p:cNvSpPr>
          <p:nvPr/>
        </p:nvSpPr>
        <p:spPr bwMode="auto">
          <a:xfrm>
            <a:off x="4356100" y="1052513"/>
            <a:ext cx="2160588" cy="583247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28575" cap="flat" cmpd="sng">
            <a:solidFill>
              <a:schemeClr val="accent2"/>
            </a:solidFill>
            <a:prstDash val="solid"/>
            <a:round/>
            <a:headEnd type="none" w="med" len="med"/>
            <a:tailEnd type="none" w="med" len="med"/>
          </a:ln>
        </p:spPr>
        <p:txBody>
          <a:bodyPr/>
          <a:lstStyle/>
          <a:p>
            <a:endParaRPr lang="it-IT"/>
          </a:p>
        </p:txBody>
      </p:sp>
      <p:sp>
        <p:nvSpPr>
          <p:cNvPr id="84998" name="Freeform 6"/>
          <p:cNvSpPr>
            <a:spLocks/>
          </p:cNvSpPr>
          <p:nvPr/>
        </p:nvSpPr>
        <p:spPr bwMode="auto">
          <a:xfrm>
            <a:off x="4356100" y="1052513"/>
            <a:ext cx="2160588" cy="583247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28575" cap="flat" cmpd="sng">
            <a:solidFill>
              <a:srgbClr val="FF0000"/>
            </a:solidFill>
            <a:prstDash val="solid"/>
            <a:round/>
            <a:headEnd type="none" w="med" len="med"/>
            <a:tailEnd type="none" w="med" len="med"/>
          </a:ln>
        </p:spPr>
        <p:txBody>
          <a:bodyPr/>
          <a:lstStyle/>
          <a:p>
            <a:endParaRPr lang="it-IT"/>
          </a:p>
        </p:txBody>
      </p:sp>
      <p:sp>
        <p:nvSpPr>
          <p:cNvPr id="62484" name="Freeform 21"/>
          <p:cNvSpPr>
            <a:spLocks/>
          </p:cNvSpPr>
          <p:nvPr/>
        </p:nvSpPr>
        <p:spPr bwMode="auto">
          <a:xfrm>
            <a:off x="4356100" y="5734050"/>
            <a:ext cx="431800" cy="1150938"/>
          </a:xfrm>
          <a:custGeom>
            <a:avLst/>
            <a:gdLst>
              <a:gd name="T0" fmla="*/ 2147483647 w 272"/>
              <a:gd name="T1" fmla="*/ 0 h 725"/>
              <a:gd name="T2" fmla="*/ 2147483647 w 272"/>
              <a:gd name="T3" fmla="*/ 2147483647 h 725"/>
              <a:gd name="T4" fmla="*/ 2147483647 w 272"/>
              <a:gd name="T5" fmla="*/ 2147483647 h 725"/>
              <a:gd name="T6" fmla="*/ 0 w 272"/>
              <a:gd name="T7" fmla="*/ 2147483647 h 725"/>
              <a:gd name="T8" fmla="*/ 0 60000 65536"/>
              <a:gd name="T9" fmla="*/ 0 60000 65536"/>
              <a:gd name="T10" fmla="*/ 0 60000 65536"/>
              <a:gd name="T11" fmla="*/ 0 60000 65536"/>
              <a:gd name="T12" fmla="*/ 0 w 272"/>
              <a:gd name="T13" fmla="*/ 0 h 725"/>
              <a:gd name="T14" fmla="*/ 272 w 272"/>
              <a:gd name="T15" fmla="*/ 725 h 725"/>
            </a:gdLst>
            <a:ahLst/>
            <a:cxnLst>
              <a:cxn ang="T8">
                <a:pos x="T0" y="T1"/>
              </a:cxn>
              <a:cxn ang="T9">
                <a:pos x="T2" y="T3"/>
              </a:cxn>
              <a:cxn ang="T10">
                <a:pos x="T4" y="T5"/>
              </a:cxn>
              <a:cxn ang="T11">
                <a:pos x="T6" y="T7"/>
              </a:cxn>
            </a:cxnLst>
            <a:rect l="T12" t="T13" r="T14" b="T15"/>
            <a:pathLst>
              <a:path w="272" h="725">
                <a:moveTo>
                  <a:pt x="272" y="0"/>
                </a:moveTo>
                <a:cubicBezTo>
                  <a:pt x="241" y="53"/>
                  <a:pt x="211" y="106"/>
                  <a:pt x="181" y="181"/>
                </a:cubicBezTo>
                <a:cubicBezTo>
                  <a:pt x="151" y="256"/>
                  <a:pt x="121" y="362"/>
                  <a:pt x="91" y="453"/>
                </a:cubicBezTo>
                <a:cubicBezTo>
                  <a:pt x="61" y="544"/>
                  <a:pt x="15" y="680"/>
                  <a:pt x="0" y="725"/>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85023" name="Text Box 31"/>
          <p:cNvSpPr txBox="1">
            <a:spLocks noChangeArrowheads="1"/>
          </p:cNvSpPr>
          <p:nvPr/>
        </p:nvSpPr>
        <p:spPr bwMode="auto">
          <a:xfrm>
            <a:off x="869950" y="765175"/>
            <a:ext cx="4449763" cy="457200"/>
          </a:xfrm>
          <a:prstGeom prst="rect">
            <a:avLst/>
          </a:prstGeom>
          <a:noFill/>
          <a:ln w="38100" algn="ctr">
            <a:noFill/>
            <a:miter lim="800000"/>
            <a:headEnd/>
            <a:tailEnd/>
          </a:ln>
        </p:spPr>
        <p:txBody>
          <a:bodyPr wrap="none">
            <a:spAutoFit/>
          </a:bodyPr>
          <a:lstStyle/>
          <a:p>
            <a:r>
              <a:rPr lang="it-IT" b="1">
                <a:solidFill>
                  <a:srgbClr val="FFFF00"/>
                </a:solidFill>
              </a:rPr>
              <a:t>Valvole alla crosse continenti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5023"/>
                                        </p:tgtEl>
                                        <p:attrNameLst>
                                          <p:attrName>style.visibility</p:attrName>
                                        </p:attrNameLst>
                                      </p:cBhvr>
                                      <p:to>
                                        <p:strVal val="visible"/>
                                      </p:to>
                                    </p:set>
                                    <p:anim calcmode="lin" valueType="num">
                                      <p:cBhvr>
                                        <p:cTn id="7" dur="1000" fill="hold"/>
                                        <p:tgtEl>
                                          <p:spTgt spid="85023"/>
                                        </p:tgtEl>
                                        <p:attrNameLst>
                                          <p:attrName>ppt_x</p:attrName>
                                        </p:attrNameLst>
                                      </p:cBhvr>
                                      <p:tavLst>
                                        <p:tav tm="0">
                                          <p:val>
                                            <p:strVal val="#ppt_x-.2"/>
                                          </p:val>
                                        </p:tav>
                                        <p:tav tm="100000">
                                          <p:val>
                                            <p:strVal val="#ppt_x"/>
                                          </p:val>
                                        </p:tav>
                                      </p:tavLst>
                                    </p:anim>
                                    <p:anim calcmode="lin" valueType="num">
                                      <p:cBhvr>
                                        <p:cTn id="8" dur="1000" fill="hold"/>
                                        <p:tgtEl>
                                          <p:spTgt spid="850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5023"/>
                                        </p:tgtEl>
                                      </p:cBhvr>
                                    </p:animEffect>
                                  </p:childTnLst>
                                </p:cTn>
                              </p:par>
                            </p:childTnLst>
                          </p:cTn>
                        </p:par>
                        <p:par>
                          <p:cTn id="10" fill="hold">
                            <p:stCondLst>
                              <p:cond delay="1000"/>
                            </p:stCondLst>
                            <p:childTnLst>
                              <p:par>
                                <p:cTn id="11" presetID="29" presetClass="entr" presetSubtype="0" fill="hold" grpId="0" nodeType="afterEffect" nodePh="1">
                                  <p:stCondLst>
                                    <p:cond delay="0"/>
                                  </p:stCondLst>
                                  <p:endCondLst>
                                    <p:cond evt="begin" delay="0">
                                      <p:tn val="11"/>
                                    </p:cond>
                                  </p:endCondLst>
                                  <p:childTnLst>
                                    <p:set>
                                      <p:cBhvr>
                                        <p:cTn id="12" dur="1" fill="hold">
                                          <p:stCondLst>
                                            <p:cond delay="0"/>
                                          </p:stCondLst>
                                        </p:cTn>
                                        <p:tgtEl>
                                          <p:spTgt spid="85014"/>
                                        </p:tgtEl>
                                        <p:attrNameLst>
                                          <p:attrName>style.visibility</p:attrName>
                                        </p:attrNameLst>
                                      </p:cBhvr>
                                      <p:to>
                                        <p:strVal val="visible"/>
                                      </p:to>
                                    </p:set>
                                    <p:anim calcmode="lin" valueType="num">
                                      <p:cBhvr>
                                        <p:cTn id="13" dur="1000" fill="hold"/>
                                        <p:tgtEl>
                                          <p:spTgt spid="85014"/>
                                        </p:tgtEl>
                                        <p:attrNameLst>
                                          <p:attrName>ppt_x</p:attrName>
                                        </p:attrNameLst>
                                      </p:cBhvr>
                                      <p:tavLst>
                                        <p:tav tm="0">
                                          <p:val>
                                            <p:strVal val="#ppt_x-.2"/>
                                          </p:val>
                                        </p:tav>
                                        <p:tav tm="100000">
                                          <p:val>
                                            <p:strVal val="#ppt_x"/>
                                          </p:val>
                                        </p:tav>
                                      </p:tavLst>
                                    </p:anim>
                                    <p:anim calcmode="lin" valueType="num">
                                      <p:cBhvr>
                                        <p:cTn id="14" dur="1000" fill="hold"/>
                                        <p:tgtEl>
                                          <p:spTgt spid="8501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5014"/>
                                        </p:tgtEl>
                                      </p:cBhvr>
                                    </p:animEffec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85015"/>
                                        </p:tgtEl>
                                        <p:attrNameLst>
                                          <p:attrName>style.visibility</p:attrName>
                                        </p:attrNameLst>
                                      </p:cBhvr>
                                      <p:to>
                                        <p:strVal val="visible"/>
                                      </p:to>
                                    </p:set>
                                    <p:anim calcmode="lin" valueType="num">
                                      <p:cBhvr additive="base">
                                        <p:cTn id="19" dur="500" fill="hold"/>
                                        <p:tgtEl>
                                          <p:spTgt spid="85015"/>
                                        </p:tgtEl>
                                        <p:attrNameLst>
                                          <p:attrName>ppt_x</p:attrName>
                                        </p:attrNameLst>
                                      </p:cBhvr>
                                      <p:tavLst>
                                        <p:tav tm="0">
                                          <p:val>
                                            <p:strVal val="0-#ppt_w/2"/>
                                          </p:val>
                                        </p:tav>
                                        <p:tav tm="100000">
                                          <p:val>
                                            <p:strVal val="#ppt_x"/>
                                          </p:val>
                                        </p:tav>
                                      </p:tavLst>
                                    </p:anim>
                                    <p:anim calcmode="lin" valueType="num">
                                      <p:cBhvr additive="base">
                                        <p:cTn id="20" dur="500" fill="hold"/>
                                        <p:tgtEl>
                                          <p:spTgt spid="8501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9" presetClass="entr" presetSubtype="0" fill="hold" grpId="0" nodeType="afterEffect">
                                  <p:stCondLst>
                                    <p:cond delay="0"/>
                                  </p:stCondLst>
                                  <p:childTnLst>
                                    <p:set>
                                      <p:cBhvr>
                                        <p:cTn id="23" dur="1" fill="hold">
                                          <p:stCondLst>
                                            <p:cond delay="0"/>
                                          </p:stCondLst>
                                        </p:cTn>
                                        <p:tgtEl>
                                          <p:spTgt spid="85004"/>
                                        </p:tgtEl>
                                        <p:attrNameLst>
                                          <p:attrName>style.visibility</p:attrName>
                                        </p:attrNameLst>
                                      </p:cBhvr>
                                      <p:to>
                                        <p:strVal val="visible"/>
                                      </p:to>
                                    </p:set>
                                    <p:anim calcmode="lin" valueType="num">
                                      <p:cBhvr>
                                        <p:cTn id="24" dur="1000" fill="hold"/>
                                        <p:tgtEl>
                                          <p:spTgt spid="85004"/>
                                        </p:tgtEl>
                                        <p:attrNameLst>
                                          <p:attrName>ppt_x</p:attrName>
                                        </p:attrNameLst>
                                      </p:cBhvr>
                                      <p:tavLst>
                                        <p:tav tm="0">
                                          <p:val>
                                            <p:strVal val="#ppt_x-.2"/>
                                          </p:val>
                                        </p:tav>
                                        <p:tav tm="100000">
                                          <p:val>
                                            <p:strVal val="#ppt_x"/>
                                          </p:val>
                                        </p:tav>
                                      </p:tavLst>
                                    </p:anim>
                                    <p:anim calcmode="lin" valueType="num">
                                      <p:cBhvr>
                                        <p:cTn id="25" dur="1000" fill="hold"/>
                                        <p:tgtEl>
                                          <p:spTgt spid="8500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004"/>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84998"/>
                                        </p:tgtEl>
                                        <p:attrNameLst>
                                          <p:attrName>style.visibility</p:attrName>
                                        </p:attrNameLst>
                                      </p:cBhvr>
                                      <p:to>
                                        <p:strVal val="visible"/>
                                      </p:to>
                                    </p:set>
                                    <p:animEffect transition="in" filter="wipe(up)">
                                      <p:cBhvr>
                                        <p:cTn id="30" dur="3000"/>
                                        <p:tgtEl>
                                          <p:spTgt spid="84998"/>
                                        </p:tgtEl>
                                      </p:cBhvr>
                                    </p:animEffect>
                                  </p:childTnLst>
                                </p:cTn>
                              </p:par>
                            </p:childTnLst>
                          </p:cTn>
                        </p:par>
                        <p:par>
                          <p:cTn id="31" fill="hold">
                            <p:stCondLst>
                              <p:cond delay="6500"/>
                            </p:stCondLst>
                            <p:childTnLst>
                              <p:par>
                                <p:cTn id="32" presetID="29" presetClass="entr" presetSubtype="0" fill="hold" grpId="0" nodeType="afterEffect">
                                  <p:stCondLst>
                                    <p:cond delay="0"/>
                                  </p:stCondLst>
                                  <p:childTnLst>
                                    <p:set>
                                      <p:cBhvr>
                                        <p:cTn id="33" dur="1" fill="hold">
                                          <p:stCondLst>
                                            <p:cond delay="0"/>
                                          </p:stCondLst>
                                        </p:cTn>
                                        <p:tgtEl>
                                          <p:spTgt spid="85008"/>
                                        </p:tgtEl>
                                        <p:attrNameLst>
                                          <p:attrName>style.visibility</p:attrName>
                                        </p:attrNameLst>
                                      </p:cBhvr>
                                      <p:to>
                                        <p:strVal val="visible"/>
                                      </p:to>
                                    </p:set>
                                    <p:anim calcmode="lin" valueType="num">
                                      <p:cBhvr>
                                        <p:cTn id="34" dur="1000" fill="hold"/>
                                        <p:tgtEl>
                                          <p:spTgt spid="85008"/>
                                        </p:tgtEl>
                                        <p:attrNameLst>
                                          <p:attrName>ppt_x</p:attrName>
                                        </p:attrNameLst>
                                      </p:cBhvr>
                                      <p:tavLst>
                                        <p:tav tm="0">
                                          <p:val>
                                            <p:strVal val="#ppt_x-.2"/>
                                          </p:val>
                                        </p:tav>
                                        <p:tav tm="100000">
                                          <p:val>
                                            <p:strVal val="#ppt_x"/>
                                          </p:val>
                                        </p:tav>
                                      </p:tavLst>
                                    </p:anim>
                                    <p:anim calcmode="lin" valueType="num">
                                      <p:cBhvr>
                                        <p:cTn id="35" dur="1000" fill="hold"/>
                                        <p:tgtEl>
                                          <p:spTgt spid="8500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500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5002"/>
                                        </p:tgtEl>
                                        <p:attrNameLst>
                                          <p:attrName>style.visibility</p:attrName>
                                        </p:attrNameLst>
                                      </p:cBhvr>
                                      <p:to>
                                        <p:strVal val="visible"/>
                                      </p:to>
                                    </p:set>
                                    <p:animEffect transition="in" filter="wipe(up)">
                                      <p:cBhvr>
                                        <p:cTn id="39" dur="500"/>
                                        <p:tgtEl>
                                          <p:spTgt spid="8500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5001"/>
                                        </p:tgtEl>
                                        <p:attrNameLst>
                                          <p:attrName>style.visibility</p:attrName>
                                        </p:attrNameLst>
                                      </p:cBhvr>
                                      <p:to>
                                        <p:strVal val="visible"/>
                                      </p:to>
                                    </p:set>
                                    <p:animEffect transition="in" filter="dissolve">
                                      <p:cBhvr>
                                        <p:cTn id="42" dur="500"/>
                                        <p:tgtEl>
                                          <p:spTgt spid="85001"/>
                                        </p:tgtEl>
                                      </p:cBhvr>
                                    </p:animEffect>
                                  </p:childTnLst>
                                </p:cTn>
                              </p:par>
                            </p:childTnLst>
                          </p:cTn>
                        </p:par>
                        <p:par>
                          <p:cTn id="43" fill="hold">
                            <p:stCondLst>
                              <p:cond delay="7500"/>
                            </p:stCondLst>
                            <p:childTnLst>
                              <p:par>
                                <p:cTn id="44" presetID="29" presetClass="entr" presetSubtype="0" fill="hold" grpId="0" nodeType="afterEffect">
                                  <p:stCondLst>
                                    <p:cond delay="0"/>
                                  </p:stCondLst>
                                  <p:childTnLst>
                                    <p:set>
                                      <p:cBhvr>
                                        <p:cTn id="45" dur="1" fill="hold">
                                          <p:stCondLst>
                                            <p:cond delay="0"/>
                                          </p:stCondLst>
                                        </p:cTn>
                                        <p:tgtEl>
                                          <p:spTgt spid="85011"/>
                                        </p:tgtEl>
                                        <p:attrNameLst>
                                          <p:attrName>style.visibility</p:attrName>
                                        </p:attrNameLst>
                                      </p:cBhvr>
                                      <p:to>
                                        <p:strVal val="visible"/>
                                      </p:to>
                                    </p:set>
                                    <p:anim calcmode="lin" valueType="num">
                                      <p:cBhvr>
                                        <p:cTn id="46" dur="1000" fill="hold"/>
                                        <p:tgtEl>
                                          <p:spTgt spid="85011"/>
                                        </p:tgtEl>
                                        <p:attrNameLst>
                                          <p:attrName>ppt_x</p:attrName>
                                        </p:attrNameLst>
                                      </p:cBhvr>
                                      <p:tavLst>
                                        <p:tav tm="0">
                                          <p:val>
                                            <p:strVal val="#ppt_x-.2"/>
                                          </p:val>
                                        </p:tav>
                                        <p:tav tm="100000">
                                          <p:val>
                                            <p:strVal val="#ppt_x"/>
                                          </p:val>
                                        </p:tav>
                                      </p:tavLst>
                                    </p:anim>
                                    <p:anim calcmode="lin" valueType="num">
                                      <p:cBhvr>
                                        <p:cTn id="47" dur="1000" fill="hold"/>
                                        <p:tgtEl>
                                          <p:spTgt spid="8501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85011"/>
                                        </p:tgtEl>
                                      </p:cBhvr>
                                    </p:animEffect>
                                  </p:childTnLst>
                                </p:cTn>
                              </p:par>
                              <p:par>
                                <p:cTn id="49" presetID="2" presetClass="entr" presetSubtype="8" fill="hold" grpId="0" nodeType="withEffect">
                                  <p:stCondLst>
                                    <p:cond delay="0"/>
                                  </p:stCondLst>
                                  <p:childTnLst>
                                    <p:set>
                                      <p:cBhvr>
                                        <p:cTn id="50" dur="1" fill="hold">
                                          <p:stCondLst>
                                            <p:cond delay="0"/>
                                          </p:stCondLst>
                                        </p:cTn>
                                        <p:tgtEl>
                                          <p:spTgt spid="85012"/>
                                        </p:tgtEl>
                                        <p:attrNameLst>
                                          <p:attrName>style.visibility</p:attrName>
                                        </p:attrNameLst>
                                      </p:cBhvr>
                                      <p:to>
                                        <p:strVal val="visible"/>
                                      </p:to>
                                    </p:set>
                                    <p:anim calcmode="lin" valueType="num">
                                      <p:cBhvr additive="base">
                                        <p:cTn id="51" dur="500" fill="hold"/>
                                        <p:tgtEl>
                                          <p:spTgt spid="85012"/>
                                        </p:tgtEl>
                                        <p:attrNameLst>
                                          <p:attrName>ppt_x</p:attrName>
                                        </p:attrNameLst>
                                      </p:cBhvr>
                                      <p:tavLst>
                                        <p:tav tm="0">
                                          <p:val>
                                            <p:strVal val="0-#ppt_w/2"/>
                                          </p:val>
                                        </p:tav>
                                        <p:tav tm="100000">
                                          <p:val>
                                            <p:strVal val="#ppt_x"/>
                                          </p:val>
                                        </p:tav>
                                      </p:tavLst>
                                    </p:anim>
                                    <p:anim calcmode="lin" valueType="num">
                                      <p:cBhvr additive="base">
                                        <p:cTn id="52" dur="500" fill="hold"/>
                                        <p:tgtEl>
                                          <p:spTgt spid="85012"/>
                                        </p:tgtEl>
                                        <p:attrNameLst>
                                          <p:attrName>ppt_y</p:attrName>
                                        </p:attrNameLst>
                                      </p:cBhvr>
                                      <p:tavLst>
                                        <p:tav tm="0">
                                          <p:val>
                                            <p:strVal val="#ppt_y"/>
                                          </p:val>
                                        </p:tav>
                                        <p:tav tm="100000">
                                          <p:val>
                                            <p:strVal val="#ppt_y"/>
                                          </p:val>
                                        </p:tav>
                                      </p:tavLst>
                                    </p:anim>
                                  </p:childTnLst>
                                </p:cTn>
                              </p:par>
                              <p:par>
                                <p:cTn id="53" presetID="9" presetClass="entr" presetSubtype="0" fill="hold" grpId="0" nodeType="withEffect">
                                  <p:stCondLst>
                                    <p:cond delay="0"/>
                                  </p:stCondLst>
                                  <p:childTnLst>
                                    <p:set>
                                      <p:cBhvr>
                                        <p:cTn id="54" dur="1" fill="hold">
                                          <p:stCondLst>
                                            <p:cond delay="0"/>
                                          </p:stCondLst>
                                        </p:cTn>
                                        <p:tgtEl>
                                          <p:spTgt spid="85009"/>
                                        </p:tgtEl>
                                        <p:attrNameLst>
                                          <p:attrName>style.visibility</p:attrName>
                                        </p:attrNameLst>
                                      </p:cBhvr>
                                      <p:to>
                                        <p:strVal val="visible"/>
                                      </p:to>
                                    </p:set>
                                    <p:animEffect transition="in" filter="dissolve">
                                      <p:cBhvr>
                                        <p:cTn id="55" dur="20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1" grpId="0" animBg="1"/>
      <p:bldP spid="85002" grpId="0" animBg="1"/>
      <p:bldP spid="85004" grpId="0"/>
      <p:bldP spid="85008" grpId="0"/>
      <p:bldP spid="85009" grpId="0" animBg="1"/>
      <p:bldP spid="85011" grpId="0"/>
      <p:bldP spid="85012" grpId="0" animBg="1"/>
      <p:bldP spid="85014" grpId="0"/>
      <p:bldP spid="85015" grpId="0" animBg="1"/>
      <p:bldP spid="84998" grpId="0" animBg="1"/>
      <p:bldP spid="850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coscia"/>
          <p:cNvPicPr>
            <a:picLocks noChangeAspect="1" noChangeArrowheads="1"/>
          </p:cNvPicPr>
          <p:nvPr/>
        </p:nvPicPr>
        <p:blipFill>
          <a:blip r:embed="rId2" cstate="print"/>
          <a:srcRect/>
          <a:stretch>
            <a:fillRect/>
          </a:stretch>
        </p:blipFill>
        <p:spPr bwMode="auto">
          <a:xfrm>
            <a:off x="3203575" y="692150"/>
            <a:ext cx="3840163" cy="6237288"/>
          </a:xfrm>
          <a:prstGeom prst="rect">
            <a:avLst/>
          </a:prstGeom>
          <a:noFill/>
          <a:ln w="9525">
            <a:noFill/>
            <a:miter lim="800000"/>
            <a:headEnd/>
            <a:tailEnd/>
          </a:ln>
        </p:spPr>
      </p:pic>
      <p:sp>
        <p:nvSpPr>
          <p:cNvPr id="64515" name="Freeform 5"/>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62475" name="Freeform 11"/>
          <p:cNvSpPr>
            <a:spLocks/>
          </p:cNvSpPr>
          <p:nvPr/>
        </p:nvSpPr>
        <p:spPr bwMode="auto">
          <a:xfrm rot="-196661">
            <a:off x="4932363" y="5157788"/>
            <a:ext cx="311150" cy="1439862"/>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62476" name="AutoShape 12"/>
          <p:cNvSpPr>
            <a:spLocks noChangeArrowheads="1"/>
          </p:cNvSpPr>
          <p:nvPr/>
        </p:nvSpPr>
        <p:spPr bwMode="auto">
          <a:xfrm>
            <a:off x="4859338" y="6453188"/>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62477" name="Freeform 13"/>
          <p:cNvSpPr>
            <a:spLocks/>
          </p:cNvSpPr>
          <p:nvPr/>
        </p:nvSpPr>
        <p:spPr bwMode="auto">
          <a:xfrm>
            <a:off x="4643438" y="6308725"/>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28575" cap="rnd" cmpd="sng">
            <a:solidFill>
              <a:schemeClr val="accent2"/>
            </a:solidFill>
            <a:prstDash val="sysDot"/>
            <a:round/>
            <a:headEnd type="none" w="med" len="med"/>
            <a:tailEnd type="none" w="med" len="med"/>
          </a:ln>
        </p:spPr>
        <p:txBody>
          <a:bodyPr/>
          <a:lstStyle/>
          <a:p>
            <a:endParaRPr lang="it-IT"/>
          </a:p>
        </p:txBody>
      </p:sp>
      <p:sp>
        <p:nvSpPr>
          <p:cNvPr id="62479" name="AutoShape 15"/>
          <p:cNvSpPr>
            <a:spLocks noChangeArrowheads="1"/>
          </p:cNvSpPr>
          <p:nvPr/>
        </p:nvSpPr>
        <p:spPr bwMode="auto">
          <a:xfrm>
            <a:off x="4572000" y="6021388"/>
            <a:ext cx="287338"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62480" name="Rectangle 16"/>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1+2</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62482" name="Text Box 18"/>
          <p:cNvSpPr txBox="1">
            <a:spLocks noChangeArrowheads="1"/>
          </p:cNvSpPr>
          <p:nvPr/>
        </p:nvSpPr>
        <p:spPr bwMode="auto">
          <a:xfrm>
            <a:off x="1763713" y="908050"/>
            <a:ext cx="3113087" cy="457200"/>
          </a:xfrm>
          <a:prstGeom prst="rect">
            <a:avLst/>
          </a:prstGeom>
          <a:noFill/>
          <a:ln w="76200" algn="ctr">
            <a:noFill/>
            <a:miter lim="800000"/>
            <a:headEnd/>
            <a:tailEnd/>
          </a:ln>
        </p:spPr>
        <p:txBody>
          <a:bodyPr wrap="none">
            <a:spAutoFit/>
          </a:bodyPr>
          <a:lstStyle/>
          <a:p>
            <a:r>
              <a:rPr lang="it-IT" b="1">
                <a:solidFill>
                  <a:srgbClr val="FF0000"/>
                </a:solidFill>
              </a:rPr>
              <a:t>Incontinenza crosse</a:t>
            </a:r>
          </a:p>
        </p:txBody>
      </p:sp>
      <p:sp>
        <p:nvSpPr>
          <p:cNvPr id="62483" name="Text Box 19"/>
          <p:cNvSpPr txBox="1">
            <a:spLocks noChangeArrowheads="1"/>
          </p:cNvSpPr>
          <p:nvPr/>
        </p:nvSpPr>
        <p:spPr bwMode="auto">
          <a:xfrm>
            <a:off x="1589088" y="3284538"/>
            <a:ext cx="2808287"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62484" name="Text Box 20"/>
          <p:cNvSpPr txBox="1">
            <a:spLocks noChangeArrowheads="1"/>
          </p:cNvSpPr>
          <p:nvPr/>
        </p:nvSpPr>
        <p:spPr bwMode="auto">
          <a:xfrm>
            <a:off x="0" y="5876925"/>
            <a:ext cx="4587875" cy="457200"/>
          </a:xfrm>
          <a:prstGeom prst="rect">
            <a:avLst/>
          </a:prstGeom>
          <a:noFill/>
          <a:ln w="76200" algn="ctr">
            <a:noFill/>
            <a:miter lim="800000"/>
            <a:headEnd/>
            <a:tailEnd/>
          </a:ln>
        </p:spPr>
        <p:txBody>
          <a:bodyPr wrap="none">
            <a:spAutoFit/>
          </a:bodyPr>
          <a:lstStyle/>
          <a:p>
            <a:r>
              <a:rPr lang="it-IT" b="1">
                <a:solidFill>
                  <a:srgbClr val="000099"/>
                </a:solidFill>
              </a:rPr>
              <a:t>Perforante rientro sulla safena</a:t>
            </a:r>
          </a:p>
        </p:txBody>
      </p:sp>
      <p:sp>
        <p:nvSpPr>
          <p:cNvPr id="62487" name="AutoShape 23"/>
          <p:cNvSpPr>
            <a:spLocks noChangeArrowheads="1"/>
          </p:cNvSpPr>
          <p:nvPr/>
        </p:nvSpPr>
        <p:spPr bwMode="auto">
          <a:xfrm rot="2436650">
            <a:off x="6086475" y="935038"/>
            <a:ext cx="381000" cy="147637"/>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62488" name="Text Box 24"/>
          <p:cNvSpPr txBox="1">
            <a:spLocks noChangeArrowheads="1"/>
          </p:cNvSpPr>
          <p:nvPr/>
        </p:nvSpPr>
        <p:spPr bwMode="auto">
          <a:xfrm>
            <a:off x="5464175" y="5372100"/>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62489" name="Freeform 25"/>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2490" name="AutoShape 26"/>
          <p:cNvSpPr>
            <a:spLocks noChangeArrowheads="1"/>
          </p:cNvSpPr>
          <p:nvPr/>
        </p:nvSpPr>
        <p:spPr bwMode="auto">
          <a:xfrm rot="2436650">
            <a:off x="6084888" y="981075"/>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62495" name="Freeform 31"/>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127000" cap="flat" cmpd="sng">
            <a:solidFill>
              <a:srgbClr val="FF0000"/>
            </a:solidFill>
            <a:prstDash val="solid"/>
            <a:round/>
            <a:headEnd type="none" w="med" len="med"/>
            <a:tailEnd type="none" w="med" len="med"/>
          </a:ln>
        </p:spPr>
        <p:txBody>
          <a:bodyPr/>
          <a:lstStyle/>
          <a:p>
            <a:endParaRPr lang="it-IT"/>
          </a:p>
        </p:txBody>
      </p:sp>
      <p:sp>
        <p:nvSpPr>
          <p:cNvPr id="64529" name="Freeform 36"/>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64530" name="Freeform 37"/>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2502" name="Freeform 38"/>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FF0000"/>
            </a:solidFill>
            <a:prstDash val="solid"/>
            <a:round/>
            <a:headEnd type="none" w="med" len="med"/>
            <a:tailEnd type="none" w="med" len="me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82"/>
                                        </p:tgtEl>
                                        <p:attrNameLst>
                                          <p:attrName>style.visibility</p:attrName>
                                        </p:attrNameLst>
                                      </p:cBhvr>
                                      <p:to>
                                        <p:strVal val="visible"/>
                                      </p:to>
                                    </p:set>
                                    <p:anim calcmode="lin" valueType="num">
                                      <p:cBhvr additive="base">
                                        <p:cTn id="7" dur="500" fill="hold"/>
                                        <p:tgtEl>
                                          <p:spTgt spid="62482"/>
                                        </p:tgtEl>
                                        <p:attrNameLst>
                                          <p:attrName>ppt_x</p:attrName>
                                        </p:attrNameLst>
                                      </p:cBhvr>
                                      <p:tavLst>
                                        <p:tav tm="0">
                                          <p:val>
                                            <p:strVal val="0-#ppt_w/2"/>
                                          </p:val>
                                        </p:tav>
                                        <p:tav tm="100000">
                                          <p:val>
                                            <p:strVal val="#ppt_x"/>
                                          </p:val>
                                        </p:tav>
                                      </p:tavLst>
                                    </p:anim>
                                    <p:anim calcmode="lin" valueType="num">
                                      <p:cBhvr additive="base">
                                        <p:cTn id="8" dur="500" fill="hold"/>
                                        <p:tgtEl>
                                          <p:spTgt spid="6248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490"/>
                                        </p:tgtEl>
                                        <p:attrNameLst>
                                          <p:attrName>style.visibility</p:attrName>
                                        </p:attrNameLst>
                                      </p:cBhvr>
                                      <p:to>
                                        <p:strVal val="visible"/>
                                      </p:to>
                                    </p:set>
                                    <p:anim calcmode="lin" valueType="num">
                                      <p:cBhvr additive="base">
                                        <p:cTn id="11" dur="3000" fill="hold"/>
                                        <p:tgtEl>
                                          <p:spTgt spid="62490"/>
                                        </p:tgtEl>
                                        <p:attrNameLst>
                                          <p:attrName>ppt_x</p:attrName>
                                        </p:attrNameLst>
                                      </p:cBhvr>
                                      <p:tavLst>
                                        <p:tav tm="0">
                                          <p:val>
                                            <p:strVal val="0-#ppt_w/2"/>
                                          </p:val>
                                        </p:tav>
                                        <p:tav tm="100000">
                                          <p:val>
                                            <p:strVal val="#ppt_x"/>
                                          </p:val>
                                        </p:tav>
                                      </p:tavLst>
                                    </p:anim>
                                    <p:anim calcmode="lin" valueType="num">
                                      <p:cBhvr additive="base">
                                        <p:cTn id="12" dur="3000" fill="hold"/>
                                        <p:tgtEl>
                                          <p:spTgt spid="62490"/>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0"/>
                                  </p:stCondLst>
                                  <p:childTnLst>
                                    <p:set>
                                      <p:cBhvr>
                                        <p:cTn id="15" dur="1" fill="hold">
                                          <p:stCondLst>
                                            <p:cond delay="0"/>
                                          </p:stCondLst>
                                        </p:cTn>
                                        <p:tgtEl>
                                          <p:spTgt spid="62483"/>
                                        </p:tgtEl>
                                        <p:attrNameLst>
                                          <p:attrName>style.visibility</p:attrName>
                                        </p:attrNameLst>
                                      </p:cBhvr>
                                      <p:to>
                                        <p:strVal val="visible"/>
                                      </p:to>
                                    </p:set>
                                    <p:anim calcmode="lin" valueType="num">
                                      <p:cBhvr additive="base">
                                        <p:cTn id="16" dur="500" fill="hold"/>
                                        <p:tgtEl>
                                          <p:spTgt spid="62483"/>
                                        </p:tgtEl>
                                        <p:attrNameLst>
                                          <p:attrName>ppt_x</p:attrName>
                                        </p:attrNameLst>
                                      </p:cBhvr>
                                      <p:tavLst>
                                        <p:tav tm="0">
                                          <p:val>
                                            <p:strVal val="0-#ppt_w/2"/>
                                          </p:val>
                                        </p:tav>
                                        <p:tav tm="100000">
                                          <p:val>
                                            <p:strVal val="#ppt_x"/>
                                          </p:val>
                                        </p:tav>
                                      </p:tavLst>
                                    </p:anim>
                                    <p:anim calcmode="lin" valueType="num">
                                      <p:cBhvr additive="base">
                                        <p:cTn id="17" dur="500" fill="hold"/>
                                        <p:tgtEl>
                                          <p:spTgt spid="62483"/>
                                        </p:tgtEl>
                                        <p:attrNameLst>
                                          <p:attrName>ppt_y</p:attrName>
                                        </p:attrNameLst>
                                      </p:cBhvr>
                                      <p:tavLst>
                                        <p:tav tm="0">
                                          <p:val>
                                            <p:strVal val="#ppt_y"/>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62502"/>
                                        </p:tgtEl>
                                        <p:attrNameLst>
                                          <p:attrName>style.visibility</p:attrName>
                                        </p:attrNameLst>
                                      </p:cBhvr>
                                      <p:to>
                                        <p:strVal val="visible"/>
                                      </p:to>
                                    </p:set>
                                    <p:animEffect transition="in" filter="wipe(up)">
                                      <p:cBhvr>
                                        <p:cTn id="20" dur="3000"/>
                                        <p:tgtEl>
                                          <p:spTgt spid="62502"/>
                                        </p:tgtEl>
                                      </p:cBhvr>
                                    </p:animEffect>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62484"/>
                                        </p:tgtEl>
                                        <p:attrNameLst>
                                          <p:attrName>style.visibility</p:attrName>
                                        </p:attrNameLst>
                                      </p:cBhvr>
                                      <p:to>
                                        <p:strVal val="visible"/>
                                      </p:to>
                                    </p:set>
                                    <p:anim calcmode="lin" valueType="num">
                                      <p:cBhvr additive="base">
                                        <p:cTn id="24" dur="500" fill="hold"/>
                                        <p:tgtEl>
                                          <p:spTgt spid="62484"/>
                                        </p:tgtEl>
                                        <p:attrNameLst>
                                          <p:attrName>ppt_x</p:attrName>
                                        </p:attrNameLst>
                                      </p:cBhvr>
                                      <p:tavLst>
                                        <p:tav tm="0">
                                          <p:val>
                                            <p:strVal val="#ppt_x"/>
                                          </p:val>
                                        </p:tav>
                                        <p:tav tm="100000">
                                          <p:val>
                                            <p:strVal val="#ppt_x"/>
                                          </p:val>
                                        </p:tav>
                                      </p:tavLst>
                                    </p:anim>
                                    <p:anim calcmode="lin" valueType="num">
                                      <p:cBhvr additive="base">
                                        <p:cTn id="25" dur="500" fill="hold"/>
                                        <p:tgtEl>
                                          <p:spTgt spid="62484"/>
                                        </p:tgtEl>
                                        <p:attrNameLst>
                                          <p:attrName>ppt_y</p:attrName>
                                        </p:attrNameLst>
                                      </p:cBhvr>
                                      <p:tavLst>
                                        <p:tav tm="0">
                                          <p:val>
                                            <p:strVal val="1+#ppt_h/2"/>
                                          </p:val>
                                        </p:tav>
                                        <p:tav tm="100000">
                                          <p:val>
                                            <p:strVal val="#ppt_y"/>
                                          </p:val>
                                        </p:tav>
                                      </p:tavLst>
                                    </p:anim>
                                  </p:childTnLst>
                                </p:cTn>
                              </p:par>
                              <p:par>
                                <p:cTn id="26" presetID="9" presetClass="entr" presetSubtype="0" fill="hold" grpId="0" nodeType="withEffect">
                                  <p:stCondLst>
                                    <p:cond delay="0"/>
                                  </p:stCondLst>
                                  <p:childTnLst>
                                    <p:set>
                                      <p:cBhvr>
                                        <p:cTn id="27" dur="1" fill="hold">
                                          <p:stCondLst>
                                            <p:cond delay="0"/>
                                          </p:stCondLst>
                                        </p:cTn>
                                        <p:tgtEl>
                                          <p:spTgt spid="62479"/>
                                        </p:tgtEl>
                                        <p:attrNameLst>
                                          <p:attrName>style.visibility</p:attrName>
                                        </p:attrNameLst>
                                      </p:cBhvr>
                                      <p:to>
                                        <p:strVal val="visible"/>
                                      </p:to>
                                    </p:set>
                                    <p:animEffect transition="in" filter="dissolve">
                                      <p:cBhvr>
                                        <p:cTn id="28" dur="3000"/>
                                        <p:tgtEl>
                                          <p:spTgt spid="62479"/>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62487"/>
                                        </p:tgtEl>
                                        <p:attrNameLst>
                                          <p:attrName>style.visibility</p:attrName>
                                        </p:attrNameLst>
                                      </p:cBhvr>
                                      <p:to>
                                        <p:strVal val="visible"/>
                                      </p:to>
                                    </p:set>
                                    <p:anim calcmode="lin" valueType="num">
                                      <p:cBhvr additive="base">
                                        <p:cTn id="31" dur="2000" fill="hold"/>
                                        <p:tgtEl>
                                          <p:spTgt spid="62487"/>
                                        </p:tgtEl>
                                        <p:attrNameLst>
                                          <p:attrName>ppt_x</p:attrName>
                                        </p:attrNameLst>
                                      </p:cBhvr>
                                      <p:tavLst>
                                        <p:tav tm="0">
                                          <p:val>
                                            <p:strVal val="0-#ppt_w/2"/>
                                          </p:val>
                                        </p:tav>
                                        <p:tav tm="100000">
                                          <p:val>
                                            <p:strVal val="#ppt_x"/>
                                          </p:val>
                                        </p:tav>
                                      </p:tavLst>
                                    </p:anim>
                                    <p:anim calcmode="lin" valueType="num">
                                      <p:cBhvr additive="base">
                                        <p:cTn id="32" dur="2000" fill="hold"/>
                                        <p:tgtEl>
                                          <p:spTgt spid="62487"/>
                                        </p:tgtEl>
                                        <p:attrNameLst>
                                          <p:attrName>ppt_y</p:attrName>
                                        </p:attrNameLst>
                                      </p:cBhvr>
                                      <p:tavLst>
                                        <p:tav tm="0">
                                          <p:val>
                                            <p:strVal val="#ppt_y"/>
                                          </p:val>
                                        </p:tav>
                                        <p:tav tm="100000">
                                          <p:val>
                                            <p:strVal val="#ppt_y"/>
                                          </p:val>
                                        </p:tav>
                                      </p:tavLst>
                                    </p:anim>
                                  </p:childTnLst>
                                </p:cTn>
                              </p:par>
                            </p:childTnLst>
                          </p:cTn>
                        </p:par>
                        <p:par>
                          <p:cTn id="33" fill="hold">
                            <p:stCondLst>
                              <p:cond delay="9000"/>
                            </p:stCondLst>
                            <p:childTnLst>
                              <p:par>
                                <p:cTn id="34" presetID="22" presetClass="entr" presetSubtype="1" fill="hold" grpId="0" nodeType="afterEffect">
                                  <p:stCondLst>
                                    <p:cond delay="0"/>
                                  </p:stCondLst>
                                  <p:childTnLst>
                                    <p:set>
                                      <p:cBhvr>
                                        <p:cTn id="35" dur="1" fill="hold">
                                          <p:stCondLst>
                                            <p:cond delay="0"/>
                                          </p:stCondLst>
                                        </p:cTn>
                                        <p:tgtEl>
                                          <p:spTgt spid="62495"/>
                                        </p:tgtEl>
                                        <p:attrNameLst>
                                          <p:attrName>style.visibility</p:attrName>
                                        </p:attrNameLst>
                                      </p:cBhvr>
                                      <p:to>
                                        <p:strVal val="visible"/>
                                      </p:to>
                                    </p:set>
                                    <p:animEffect transition="in" filter="wipe(up)">
                                      <p:cBhvr>
                                        <p:cTn id="36" dur="3000"/>
                                        <p:tgtEl>
                                          <p:spTgt spid="62495"/>
                                        </p:tgtEl>
                                      </p:cBhvr>
                                    </p:animEffect>
                                  </p:childTnLst>
                                </p:cTn>
                              </p:par>
                            </p:childTnLst>
                          </p:cTn>
                        </p:par>
                        <p:par>
                          <p:cTn id="37" fill="hold">
                            <p:stCondLst>
                              <p:cond delay="12000"/>
                            </p:stCondLst>
                            <p:childTnLst>
                              <p:par>
                                <p:cTn id="38" presetID="2" presetClass="entr" presetSubtype="2" fill="hold" grpId="0" nodeType="afterEffect">
                                  <p:stCondLst>
                                    <p:cond delay="0"/>
                                  </p:stCondLst>
                                  <p:childTnLst>
                                    <p:set>
                                      <p:cBhvr>
                                        <p:cTn id="39" dur="1" fill="hold">
                                          <p:stCondLst>
                                            <p:cond delay="0"/>
                                          </p:stCondLst>
                                        </p:cTn>
                                        <p:tgtEl>
                                          <p:spTgt spid="62488"/>
                                        </p:tgtEl>
                                        <p:attrNameLst>
                                          <p:attrName>style.visibility</p:attrName>
                                        </p:attrNameLst>
                                      </p:cBhvr>
                                      <p:to>
                                        <p:strVal val="visible"/>
                                      </p:to>
                                    </p:set>
                                    <p:anim calcmode="lin" valueType="num">
                                      <p:cBhvr additive="base">
                                        <p:cTn id="40" dur="500" fill="hold"/>
                                        <p:tgtEl>
                                          <p:spTgt spid="62488"/>
                                        </p:tgtEl>
                                        <p:attrNameLst>
                                          <p:attrName>ppt_x</p:attrName>
                                        </p:attrNameLst>
                                      </p:cBhvr>
                                      <p:tavLst>
                                        <p:tav tm="0">
                                          <p:val>
                                            <p:strVal val="1+#ppt_w/2"/>
                                          </p:val>
                                        </p:tav>
                                        <p:tav tm="100000">
                                          <p:val>
                                            <p:strVal val="#ppt_x"/>
                                          </p:val>
                                        </p:tav>
                                      </p:tavLst>
                                    </p:anim>
                                    <p:anim calcmode="lin" valueType="num">
                                      <p:cBhvr additive="base">
                                        <p:cTn id="41" dur="500" fill="hold"/>
                                        <p:tgtEl>
                                          <p:spTgt spid="62488"/>
                                        </p:tgtEl>
                                        <p:attrNameLst>
                                          <p:attrName>ppt_y</p:attrName>
                                        </p:attrNameLst>
                                      </p:cBhvr>
                                      <p:tavLst>
                                        <p:tav tm="0">
                                          <p:val>
                                            <p:strVal val="#ppt_y"/>
                                          </p:val>
                                        </p:tav>
                                        <p:tav tm="100000">
                                          <p:val>
                                            <p:strVal val="#ppt_y"/>
                                          </p:val>
                                        </p:tav>
                                      </p:tavLst>
                                    </p:anim>
                                  </p:childTnLst>
                                </p:cTn>
                              </p:par>
                              <p:par>
                                <p:cTn id="42" presetID="22" presetClass="entr" presetSubtype="1" fill="hold" grpId="0" nodeType="withEffect">
                                  <p:stCondLst>
                                    <p:cond delay="0"/>
                                  </p:stCondLst>
                                  <p:childTnLst>
                                    <p:set>
                                      <p:cBhvr>
                                        <p:cTn id="43" dur="1" fill="hold">
                                          <p:stCondLst>
                                            <p:cond delay="0"/>
                                          </p:stCondLst>
                                        </p:cTn>
                                        <p:tgtEl>
                                          <p:spTgt spid="62475"/>
                                        </p:tgtEl>
                                        <p:attrNameLst>
                                          <p:attrName>style.visibility</p:attrName>
                                        </p:attrNameLst>
                                      </p:cBhvr>
                                      <p:to>
                                        <p:strVal val="visible"/>
                                      </p:to>
                                    </p:set>
                                    <p:animEffect transition="in" filter="wipe(up)">
                                      <p:cBhvr>
                                        <p:cTn id="44" dur="3000"/>
                                        <p:tgtEl>
                                          <p:spTgt spid="62475"/>
                                        </p:tgtEl>
                                      </p:cBhvr>
                                    </p:animEffect>
                                  </p:childTnLst>
                                </p:cTn>
                              </p:par>
                            </p:childTnLst>
                          </p:cTn>
                        </p:par>
                        <p:par>
                          <p:cTn id="45" fill="hold">
                            <p:stCondLst>
                              <p:cond delay="15000"/>
                            </p:stCondLst>
                            <p:childTnLst>
                              <p:par>
                                <p:cTn id="46" presetID="22" presetClass="entr" presetSubtype="2" fill="hold" grpId="0" nodeType="afterEffect">
                                  <p:stCondLst>
                                    <p:cond delay="0"/>
                                  </p:stCondLst>
                                  <p:childTnLst>
                                    <p:set>
                                      <p:cBhvr>
                                        <p:cTn id="47" dur="1" fill="hold">
                                          <p:stCondLst>
                                            <p:cond delay="0"/>
                                          </p:stCondLst>
                                        </p:cTn>
                                        <p:tgtEl>
                                          <p:spTgt spid="62477"/>
                                        </p:tgtEl>
                                        <p:attrNameLst>
                                          <p:attrName>style.visibility</p:attrName>
                                        </p:attrNameLst>
                                      </p:cBhvr>
                                      <p:to>
                                        <p:strVal val="visible"/>
                                      </p:to>
                                    </p:set>
                                    <p:animEffect transition="in" filter="wipe(right)">
                                      <p:cBhvr>
                                        <p:cTn id="48" dur="3000"/>
                                        <p:tgtEl>
                                          <p:spTgt spid="6247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2476"/>
                                        </p:tgtEl>
                                        <p:attrNameLst>
                                          <p:attrName>style.visibility</p:attrName>
                                        </p:attrNameLst>
                                      </p:cBhvr>
                                      <p:to>
                                        <p:strVal val="visible"/>
                                      </p:to>
                                    </p:set>
                                    <p:animEffect transition="in" filter="dissolve">
                                      <p:cBhvr>
                                        <p:cTn id="51" dur="1000"/>
                                        <p:tgtEl>
                                          <p:spTgt spid="624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2489"/>
                                        </p:tgtEl>
                                        <p:attrNameLst>
                                          <p:attrName>style.visibility</p:attrName>
                                        </p:attrNameLst>
                                      </p:cBhvr>
                                      <p:to>
                                        <p:strVal val="visible"/>
                                      </p:to>
                                    </p:set>
                                    <p:animEffect transition="in" filter="wipe(down)">
                                      <p:cBhvr>
                                        <p:cTn id="54" dur="3000"/>
                                        <p:tgtEl>
                                          <p:spTgt spid="62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P spid="62477" grpId="0" animBg="1"/>
      <p:bldP spid="62479" grpId="0" animBg="1"/>
      <p:bldP spid="62482" grpId="0"/>
      <p:bldP spid="62483" grpId="0"/>
      <p:bldP spid="62484" grpId="0"/>
      <p:bldP spid="62487" grpId="0" animBg="1"/>
      <p:bldP spid="62488" grpId="0"/>
      <p:bldP spid="62489" grpId="0" animBg="1"/>
      <p:bldP spid="62490" grpId="0" animBg="1"/>
      <p:bldP spid="62495" grpId="0" animBg="1"/>
      <p:bldP spid="6250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oscia"/>
          <p:cNvPicPr>
            <a:picLocks noChangeAspect="1" noChangeArrowheads="1"/>
          </p:cNvPicPr>
          <p:nvPr/>
        </p:nvPicPr>
        <p:blipFill>
          <a:blip r:embed="rId2" cstate="print"/>
          <a:srcRect/>
          <a:stretch>
            <a:fillRect/>
          </a:stretch>
        </p:blipFill>
        <p:spPr bwMode="auto">
          <a:xfrm>
            <a:off x="2771775" y="620713"/>
            <a:ext cx="3840163" cy="6237287"/>
          </a:xfrm>
          <a:prstGeom prst="rect">
            <a:avLst/>
          </a:prstGeom>
          <a:noFill/>
          <a:ln w="9525">
            <a:solidFill>
              <a:srgbClr val="FFFF00"/>
            </a:solidFill>
            <a:miter lim="800000"/>
            <a:headEnd/>
            <a:tailEnd/>
          </a:ln>
        </p:spPr>
      </p:pic>
      <p:sp>
        <p:nvSpPr>
          <p:cNvPr id="66563"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88068" name="AutoShape 4"/>
          <p:cNvSpPr>
            <a:spLocks noChangeArrowheads="1"/>
          </p:cNvSpPr>
          <p:nvPr/>
        </p:nvSpPr>
        <p:spPr bwMode="auto">
          <a:xfrm flipH="1" flipV="1">
            <a:off x="4787900" y="6497638"/>
            <a:ext cx="360363" cy="3603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76200" algn="ctr">
            <a:solidFill>
              <a:schemeClr val="accent2"/>
            </a:solidFill>
            <a:round/>
            <a:headEnd/>
            <a:tailEnd/>
          </a:ln>
        </p:spPr>
        <p:txBody>
          <a:bodyPr wrap="none" anchor="ctr"/>
          <a:lstStyle/>
          <a:p>
            <a:endParaRPr lang="it-IT"/>
          </a:p>
        </p:txBody>
      </p:sp>
      <p:sp>
        <p:nvSpPr>
          <p:cNvPr id="88069" name="Freeform 5"/>
          <p:cNvSpPr>
            <a:spLocks/>
          </p:cNvSpPr>
          <p:nvPr/>
        </p:nvSpPr>
        <p:spPr bwMode="auto">
          <a:xfrm>
            <a:off x="4716463" y="6308725"/>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38100" cap="flat" cmpd="sng">
            <a:solidFill>
              <a:schemeClr val="accent2"/>
            </a:solidFill>
            <a:prstDash val="sysDot"/>
            <a:round/>
            <a:headEnd type="none" w="med" len="med"/>
            <a:tailEnd type="none" w="med" len="med"/>
          </a:ln>
        </p:spPr>
        <p:txBody>
          <a:bodyPr/>
          <a:lstStyle/>
          <a:p>
            <a:endParaRPr lang="it-IT"/>
          </a:p>
        </p:txBody>
      </p:sp>
      <p:sp>
        <p:nvSpPr>
          <p:cNvPr id="88070" name="AutoShape 6"/>
          <p:cNvSpPr>
            <a:spLocks noChangeArrowheads="1"/>
          </p:cNvSpPr>
          <p:nvPr/>
        </p:nvSpPr>
        <p:spPr bwMode="auto">
          <a:xfrm>
            <a:off x="4572000" y="6021388"/>
            <a:ext cx="215900"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8575" algn="ctr">
            <a:solidFill>
              <a:schemeClr val="accent2"/>
            </a:solidFill>
            <a:round/>
            <a:headEnd/>
            <a:tailEnd/>
          </a:ln>
        </p:spPr>
        <p:txBody>
          <a:bodyPr wrap="none" anchor="ctr"/>
          <a:lstStyle/>
          <a:p>
            <a:endParaRPr lang="it-IT"/>
          </a:p>
        </p:txBody>
      </p:sp>
      <p:sp>
        <p:nvSpPr>
          <p:cNvPr id="88071" name="Rectangle 7"/>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2 + 1</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88072" name="Text Box 8"/>
          <p:cNvSpPr txBox="1">
            <a:spLocks noChangeArrowheads="1"/>
          </p:cNvSpPr>
          <p:nvPr/>
        </p:nvSpPr>
        <p:spPr bwMode="auto">
          <a:xfrm>
            <a:off x="2771775" y="908050"/>
            <a:ext cx="3113088" cy="457200"/>
          </a:xfrm>
          <a:prstGeom prst="rect">
            <a:avLst/>
          </a:prstGeom>
          <a:noFill/>
          <a:ln w="76200" algn="ctr">
            <a:noFill/>
            <a:miter lim="800000"/>
            <a:headEnd/>
            <a:tailEnd/>
          </a:ln>
        </p:spPr>
        <p:txBody>
          <a:bodyPr wrap="none">
            <a:spAutoFit/>
          </a:bodyPr>
          <a:lstStyle/>
          <a:p>
            <a:r>
              <a:rPr lang="it-IT" b="1">
                <a:solidFill>
                  <a:srgbClr val="FF0000"/>
                </a:solidFill>
              </a:rPr>
              <a:t>Incontinenza crosse</a:t>
            </a:r>
          </a:p>
        </p:txBody>
      </p:sp>
      <p:sp>
        <p:nvSpPr>
          <p:cNvPr id="88073" name="Text Box 9"/>
          <p:cNvSpPr txBox="1">
            <a:spLocks noChangeArrowheads="1"/>
          </p:cNvSpPr>
          <p:nvPr/>
        </p:nvSpPr>
        <p:spPr bwMode="auto">
          <a:xfrm>
            <a:off x="2916238" y="3429000"/>
            <a:ext cx="2808287"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88074" name="Text Box 10"/>
          <p:cNvSpPr txBox="1">
            <a:spLocks noChangeArrowheads="1"/>
          </p:cNvSpPr>
          <p:nvPr/>
        </p:nvSpPr>
        <p:spPr bwMode="auto">
          <a:xfrm>
            <a:off x="368300" y="5924550"/>
            <a:ext cx="3849688" cy="396875"/>
          </a:xfrm>
          <a:prstGeom prst="rect">
            <a:avLst/>
          </a:prstGeom>
          <a:noFill/>
          <a:ln w="76200" algn="ctr">
            <a:noFill/>
            <a:miter lim="800000"/>
            <a:headEnd/>
            <a:tailEnd/>
          </a:ln>
        </p:spPr>
        <p:txBody>
          <a:bodyPr wrap="none">
            <a:spAutoFit/>
          </a:bodyPr>
          <a:lstStyle/>
          <a:p>
            <a:r>
              <a:rPr lang="it-IT" sz="2000" b="1">
                <a:solidFill>
                  <a:srgbClr val="000099"/>
                </a:solidFill>
              </a:rPr>
              <a:t>Perforante rientro sulla safena</a:t>
            </a:r>
          </a:p>
        </p:txBody>
      </p:sp>
      <p:sp>
        <p:nvSpPr>
          <p:cNvPr id="88075" name="AutoShape 11"/>
          <p:cNvSpPr>
            <a:spLocks noChangeArrowheads="1"/>
          </p:cNvSpPr>
          <p:nvPr/>
        </p:nvSpPr>
        <p:spPr bwMode="auto">
          <a:xfrm rot="2436650">
            <a:off x="6086475" y="935038"/>
            <a:ext cx="381000" cy="147637"/>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88076" name="Text Box 12"/>
          <p:cNvSpPr txBox="1">
            <a:spLocks noChangeArrowheads="1"/>
          </p:cNvSpPr>
          <p:nvPr/>
        </p:nvSpPr>
        <p:spPr bwMode="auto">
          <a:xfrm>
            <a:off x="5435600" y="4652963"/>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88077" name="Freeform 13"/>
          <p:cNvSpPr>
            <a:spLocks/>
          </p:cNvSpPr>
          <p:nvPr/>
        </p:nvSpPr>
        <p:spPr bwMode="auto">
          <a:xfrm>
            <a:off x="4643438" y="765175"/>
            <a:ext cx="1584325" cy="55451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6574" name="Freeform 14"/>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66575" name="Freeform 15"/>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88080" name="Freeform 16"/>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28575" cap="flat" cmpd="sng">
            <a:solidFill>
              <a:srgbClr val="FF0000"/>
            </a:solidFill>
            <a:prstDash val="solid"/>
            <a:round/>
            <a:headEnd type="none" w="med" len="med"/>
            <a:tailEnd type="none" w="med" len="med"/>
          </a:ln>
        </p:spPr>
        <p:txBody>
          <a:bodyPr/>
          <a:lstStyle/>
          <a:p>
            <a:endParaRPr lang="it-IT"/>
          </a:p>
        </p:txBody>
      </p:sp>
      <p:sp>
        <p:nvSpPr>
          <p:cNvPr id="88081" name="Freeform 17"/>
          <p:cNvSpPr>
            <a:spLocks/>
          </p:cNvSpPr>
          <p:nvPr/>
        </p:nvSpPr>
        <p:spPr bwMode="auto">
          <a:xfrm>
            <a:off x="5292725" y="1052513"/>
            <a:ext cx="1211263" cy="3671887"/>
          </a:xfrm>
          <a:custGeom>
            <a:avLst/>
            <a:gdLst>
              <a:gd name="T0" fmla="*/ 2147483647 w 945"/>
              <a:gd name="T1" fmla="*/ 0 h 2662"/>
              <a:gd name="T2" fmla="*/ 2147483647 w 945"/>
              <a:gd name="T3" fmla="*/ 2147483647 h 2662"/>
              <a:gd name="T4" fmla="*/ 2147483647 w 945"/>
              <a:gd name="T5" fmla="*/ 2147483647 h 2662"/>
              <a:gd name="T6" fmla="*/ 2147483647 w 945"/>
              <a:gd name="T7" fmla="*/ 2147483647 h 2662"/>
              <a:gd name="T8" fmla="*/ 2147483647 w 945"/>
              <a:gd name="T9" fmla="*/ 2147483647 h 2662"/>
              <a:gd name="T10" fmla="*/ 2147483647 w 945"/>
              <a:gd name="T11" fmla="*/ 2147483647 h 2662"/>
              <a:gd name="T12" fmla="*/ 2147483647 w 945"/>
              <a:gd name="T13" fmla="*/ 2147483647 h 2662"/>
              <a:gd name="T14" fmla="*/ 2147483647 w 945"/>
              <a:gd name="T15" fmla="*/ 2147483647 h 2662"/>
              <a:gd name="T16" fmla="*/ 2147483647 w 945"/>
              <a:gd name="T17" fmla="*/ 2147483647 h 2662"/>
              <a:gd name="T18" fmla="*/ 2147483647 w 945"/>
              <a:gd name="T19" fmla="*/ 2147483647 h 26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5"/>
              <a:gd name="T31" fmla="*/ 0 h 2662"/>
              <a:gd name="T32" fmla="*/ 945 w 945"/>
              <a:gd name="T33" fmla="*/ 2662 h 26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5" h="2662">
                <a:moveTo>
                  <a:pt x="809" y="0"/>
                </a:moveTo>
                <a:cubicBezTo>
                  <a:pt x="842" y="26"/>
                  <a:pt x="876" y="53"/>
                  <a:pt x="899" y="91"/>
                </a:cubicBezTo>
                <a:cubicBezTo>
                  <a:pt x="922" y="129"/>
                  <a:pt x="945" y="159"/>
                  <a:pt x="945" y="227"/>
                </a:cubicBezTo>
                <a:cubicBezTo>
                  <a:pt x="945" y="295"/>
                  <a:pt x="929" y="393"/>
                  <a:pt x="899" y="499"/>
                </a:cubicBezTo>
                <a:cubicBezTo>
                  <a:pt x="869" y="605"/>
                  <a:pt x="816" y="726"/>
                  <a:pt x="763" y="862"/>
                </a:cubicBezTo>
                <a:cubicBezTo>
                  <a:pt x="710" y="998"/>
                  <a:pt x="642" y="1157"/>
                  <a:pt x="582" y="1316"/>
                </a:cubicBezTo>
                <a:cubicBezTo>
                  <a:pt x="522" y="1475"/>
                  <a:pt x="453" y="1671"/>
                  <a:pt x="400" y="1815"/>
                </a:cubicBezTo>
                <a:cubicBezTo>
                  <a:pt x="347" y="1959"/>
                  <a:pt x="324" y="2049"/>
                  <a:pt x="264" y="2177"/>
                </a:cubicBezTo>
                <a:cubicBezTo>
                  <a:pt x="204" y="2305"/>
                  <a:pt x="76" y="2510"/>
                  <a:pt x="38" y="2586"/>
                </a:cubicBezTo>
                <a:cubicBezTo>
                  <a:pt x="0" y="2662"/>
                  <a:pt x="19" y="2646"/>
                  <a:pt x="38" y="2631"/>
                </a:cubicBezTo>
              </a:path>
            </a:pathLst>
          </a:custGeom>
          <a:noFill/>
          <a:ln w="101600" cap="flat" cmpd="sng">
            <a:solidFill>
              <a:srgbClr val="FF0000"/>
            </a:solidFill>
            <a:prstDash val="solid"/>
            <a:round/>
            <a:headEnd type="none" w="med" len="med"/>
            <a:tailEnd type="none" w="med" len="med"/>
          </a:ln>
        </p:spPr>
        <p:txBody>
          <a:bodyPr/>
          <a:lstStyle/>
          <a:p>
            <a:endParaRPr lang="it-IT"/>
          </a:p>
        </p:txBody>
      </p:sp>
      <p:sp>
        <p:nvSpPr>
          <p:cNvPr id="88085" name="Freeform 21"/>
          <p:cNvSpPr>
            <a:spLocks/>
          </p:cNvSpPr>
          <p:nvPr/>
        </p:nvSpPr>
        <p:spPr bwMode="auto">
          <a:xfrm>
            <a:off x="4932363" y="4724400"/>
            <a:ext cx="503237" cy="1873250"/>
          </a:xfrm>
          <a:custGeom>
            <a:avLst/>
            <a:gdLst>
              <a:gd name="T0" fmla="*/ 2147483647 w 317"/>
              <a:gd name="T1" fmla="*/ 0 h 1180"/>
              <a:gd name="T2" fmla="*/ 2147483647 w 317"/>
              <a:gd name="T3" fmla="*/ 2147483647 h 1180"/>
              <a:gd name="T4" fmla="*/ 2147483647 w 317"/>
              <a:gd name="T5" fmla="*/ 2147483647 h 1180"/>
              <a:gd name="T6" fmla="*/ 2147483647 w 317"/>
              <a:gd name="T7" fmla="*/ 2147483647 h 1180"/>
              <a:gd name="T8" fmla="*/ 2147483647 w 317"/>
              <a:gd name="T9" fmla="*/ 2147483647 h 1180"/>
              <a:gd name="T10" fmla="*/ 2147483647 w 317"/>
              <a:gd name="T11" fmla="*/ 2147483647 h 1180"/>
              <a:gd name="T12" fmla="*/ 2147483647 w 317"/>
              <a:gd name="T13" fmla="*/ 2147483647 h 1180"/>
              <a:gd name="T14" fmla="*/ 2147483647 w 317"/>
              <a:gd name="T15" fmla="*/ 2147483647 h 1180"/>
              <a:gd name="T16" fmla="*/ 2147483647 w 317"/>
              <a:gd name="T17" fmla="*/ 2147483647 h 1180"/>
              <a:gd name="T18" fmla="*/ 2147483647 w 317"/>
              <a:gd name="T19" fmla="*/ 2147483647 h 1180"/>
              <a:gd name="T20" fmla="*/ 2147483647 w 317"/>
              <a:gd name="T21" fmla="*/ 2147483647 h 1180"/>
              <a:gd name="T22" fmla="*/ 2147483647 w 317"/>
              <a:gd name="T23" fmla="*/ 2147483647 h 1180"/>
              <a:gd name="T24" fmla="*/ 2147483647 w 317"/>
              <a:gd name="T25" fmla="*/ 2147483647 h 1180"/>
              <a:gd name="T26" fmla="*/ 2147483647 w 317"/>
              <a:gd name="T27" fmla="*/ 2147483647 h 1180"/>
              <a:gd name="T28" fmla="*/ 2147483647 w 317"/>
              <a:gd name="T29" fmla="*/ 2147483647 h 1180"/>
              <a:gd name="T30" fmla="*/ 2147483647 w 317"/>
              <a:gd name="T31" fmla="*/ 2147483647 h 1180"/>
              <a:gd name="T32" fmla="*/ 2147483647 w 317"/>
              <a:gd name="T33" fmla="*/ 2147483647 h 1180"/>
              <a:gd name="T34" fmla="*/ 0 w 317"/>
              <a:gd name="T35" fmla="*/ 2147483647 h 1180"/>
              <a:gd name="T36" fmla="*/ 2147483647 w 317"/>
              <a:gd name="T37" fmla="*/ 2147483647 h 1180"/>
              <a:gd name="T38" fmla="*/ 2147483647 w 317"/>
              <a:gd name="T39" fmla="*/ 2147483647 h 1180"/>
              <a:gd name="T40" fmla="*/ 2147483647 w 317"/>
              <a:gd name="T41" fmla="*/ 2147483647 h 1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7"/>
              <a:gd name="T64" fmla="*/ 0 h 1180"/>
              <a:gd name="T65" fmla="*/ 317 w 317"/>
              <a:gd name="T66" fmla="*/ 1180 h 1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7" h="1180">
                <a:moveTo>
                  <a:pt x="227" y="0"/>
                </a:moveTo>
                <a:cubicBezTo>
                  <a:pt x="246" y="11"/>
                  <a:pt x="265" y="23"/>
                  <a:pt x="272" y="46"/>
                </a:cubicBezTo>
                <a:cubicBezTo>
                  <a:pt x="279" y="69"/>
                  <a:pt x="279" y="114"/>
                  <a:pt x="272" y="137"/>
                </a:cubicBezTo>
                <a:cubicBezTo>
                  <a:pt x="265" y="160"/>
                  <a:pt x="227" y="152"/>
                  <a:pt x="227" y="182"/>
                </a:cubicBezTo>
                <a:cubicBezTo>
                  <a:pt x="227" y="212"/>
                  <a:pt x="272" y="288"/>
                  <a:pt x="272" y="318"/>
                </a:cubicBezTo>
                <a:cubicBezTo>
                  <a:pt x="272" y="348"/>
                  <a:pt x="227" y="348"/>
                  <a:pt x="227" y="363"/>
                </a:cubicBezTo>
                <a:cubicBezTo>
                  <a:pt x="227" y="378"/>
                  <a:pt x="287" y="386"/>
                  <a:pt x="272" y="409"/>
                </a:cubicBezTo>
                <a:cubicBezTo>
                  <a:pt x="257" y="432"/>
                  <a:pt x="143" y="484"/>
                  <a:pt x="136" y="499"/>
                </a:cubicBezTo>
                <a:cubicBezTo>
                  <a:pt x="129" y="514"/>
                  <a:pt x="197" y="484"/>
                  <a:pt x="227" y="499"/>
                </a:cubicBezTo>
                <a:cubicBezTo>
                  <a:pt x="257" y="514"/>
                  <a:pt x="317" y="560"/>
                  <a:pt x="317" y="590"/>
                </a:cubicBezTo>
                <a:cubicBezTo>
                  <a:pt x="317" y="620"/>
                  <a:pt x="264" y="658"/>
                  <a:pt x="227" y="681"/>
                </a:cubicBezTo>
                <a:cubicBezTo>
                  <a:pt x="190" y="704"/>
                  <a:pt x="114" y="711"/>
                  <a:pt x="91" y="726"/>
                </a:cubicBezTo>
                <a:cubicBezTo>
                  <a:pt x="68" y="741"/>
                  <a:pt x="68" y="757"/>
                  <a:pt x="91" y="772"/>
                </a:cubicBezTo>
                <a:cubicBezTo>
                  <a:pt x="114" y="787"/>
                  <a:pt x="204" y="794"/>
                  <a:pt x="227" y="817"/>
                </a:cubicBezTo>
                <a:cubicBezTo>
                  <a:pt x="250" y="840"/>
                  <a:pt x="235" y="885"/>
                  <a:pt x="227" y="908"/>
                </a:cubicBezTo>
                <a:cubicBezTo>
                  <a:pt x="219" y="931"/>
                  <a:pt x="204" y="953"/>
                  <a:pt x="181" y="953"/>
                </a:cubicBezTo>
                <a:cubicBezTo>
                  <a:pt x="158" y="953"/>
                  <a:pt x="121" y="901"/>
                  <a:pt x="91" y="908"/>
                </a:cubicBezTo>
                <a:cubicBezTo>
                  <a:pt x="61" y="915"/>
                  <a:pt x="0" y="975"/>
                  <a:pt x="0" y="998"/>
                </a:cubicBezTo>
                <a:cubicBezTo>
                  <a:pt x="0" y="1021"/>
                  <a:pt x="68" y="1021"/>
                  <a:pt x="91" y="1044"/>
                </a:cubicBezTo>
                <a:cubicBezTo>
                  <a:pt x="114" y="1067"/>
                  <a:pt x="144" y="1111"/>
                  <a:pt x="136" y="1134"/>
                </a:cubicBezTo>
                <a:cubicBezTo>
                  <a:pt x="128" y="1157"/>
                  <a:pt x="60" y="1172"/>
                  <a:pt x="45" y="1180"/>
                </a:cubicBezTo>
              </a:path>
            </a:pathLst>
          </a:custGeom>
          <a:noFill/>
          <a:ln w="38100" cap="flat" cmpd="sng">
            <a:solidFill>
              <a:srgbClr val="FF2121"/>
            </a:solidFill>
            <a:prstDash val="solid"/>
            <a:round/>
            <a:headEnd type="none" w="med" len="med"/>
            <a:tailEnd type="none" w="med" len="med"/>
          </a:ln>
        </p:spPr>
        <p:txBody>
          <a:bodyPr/>
          <a:lstStyle/>
          <a:p>
            <a:endParaRPr lang="it-IT"/>
          </a:p>
        </p:txBody>
      </p:sp>
      <p:sp>
        <p:nvSpPr>
          <p:cNvPr id="88086" name="Freeform 22"/>
          <p:cNvSpPr>
            <a:spLocks/>
          </p:cNvSpPr>
          <p:nvPr/>
        </p:nvSpPr>
        <p:spPr bwMode="auto">
          <a:xfrm>
            <a:off x="4932363" y="4724400"/>
            <a:ext cx="503237" cy="1873250"/>
          </a:xfrm>
          <a:custGeom>
            <a:avLst/>
            <a:gdLst>
              <a:gd name="T0" fmla="*/ 2147483647 w 317"/>
              <a:gd name="T1" fmla="*/ 0 h 1180"/>
              <a:gd name="T2" fmla="*/ 2147483647 w 317"/>
              <a:gd name="T3" fmla="*/ 2147483647 h 1180"/>
              <a:gd name="T4" fmla="*/ 2147483647 w 317"/>
              <a:gd name="T5" fmla="*/ 2147483647 h 1180"/>
              <a:gd name="T6" fmla="*/ 2147483647 w 317"/>
              <a:gd name="T7" fmla="*/ 2147483647 h 1180"/>
              <a:gd name="T8" fmla="*/ 2147483647 w 317"/>
              <a:gd name="T9" fmla="*/ 2147483647 h 1180"/>
              <a:gd name="T10" fmla="*/ 2147483647 w 317"/>
              <a:gd name="T11" fmla="*/ 2147483647 h 1180"/>
              <a:gd name="T12" fmla="*/ 2147483647 w 317"/>
              <a:gd name="T13" fmla="*/ 2147483647 h 1180"/>
              <a:gd name="T14" fmla="*/ 2147483647 w 317"/>
              <a:gd name="T15" fmla="*/ 2147483647 h 1180"/>
              <a:gd name="T16" fmla="*/ 2147483647 w 317"/>
              <a:gd name="T17" fmla="*/ 2147483647 h 1180"/>
              <a:gd name="T18" fmla="*/ 2147483647 w 317"/>
              <a:gd name="T19" fmla="*/ 2147483647 h 1180"/>
              <a:gd name="T20" fmla="*/ 2147483647 w 317"/>
              <a:gd name="T21" fmla="*/ 2147483647 h 1180"/>
              <a:gd name="T22" fmla="*/ 2147483647 w 317"/>
              <a:gd name="T23" fmla="*/ 2147483647 h 1180"/>
              <a:gd name="T24" fmla="*/ 2147483647 w 317"/>
              <a:gd name="T25" fmla="*/ 2147483647 h 1180"/>
              <a:gd name="T26" fmla="*/ 2147483647 w 317"/>
              <a:gd name="T27" fmla="*/ 2147483647 h 1180"/>
              <a:gd name="T28" fmla="*/ 2147483647 w 317"/>
              <a:gd name="T29" fmla="*/ 2147483647 h 1180"/>
              <a:gd name="T30" fmla="*/ 2147483647 w 317"/>
              <a:gd name="T31" fmla="*/ 2147483647 h 1180"/>
              <a:gd name="T32" fmla="*/ 2147483647 w 317"/>
              <a:gd name="T33" fmla="*/ 2147483647 h 1180"/>
              <a:gd name="T34" fmla="*/ 0 w 317"/>
              <a:gd name="T35" fmla="*/ 2147483647 h 1180"/>
              <a:gd name="T36" fmla="*/ 2147483647 w 317"/>
              <a:gd name="T37" fmla="*/ 2147483647 h 1180"/>
              <a:gd name="T38" fmla="*/ 2147483647 w 317"/>
              <a:gd name="T39" fmla="*/ 2147483647 h 1180"/>
              <a:gd name="T40" fmla="*/ 2147483647 w 317"/>
              <a:gd name="T41" fmla="*/ 2147483647 h 1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7"/>
              <a:gd name="T64" fmla="*/ 0 h 1180"/>
              <a:gd name="T65" fmla="*/ 317 w 317"/>
              <a:gd name="T66" fmla="*/ 1180 h 1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7" h="1180">
                <a:moveTo>
                  <a:pt x="227" y="0"/>
                </a:moveTo>
                <a:cubicBezTo>
                  <a:pt x="246" y="11"/>
                  <a:pt x="265" y="23"/>
                  <a:pt x="272" y="46"/>
                </a:cubicBezTo>
                <a:cubicBezTo>
                  <a:pt x="279" y="69"/>
                  <a:pt x="279" y="114"/>
                  <a:pt x="272" y="137"/>
                </a:cubicBezTo>
                <a:cubicBezTo>
                  <a:pt x="265" y="160"/>
                  <a:pt x="227" y="152"/>
                  <a:pt x="227" y="182"/>
                </a:cubicBezTo>
                <a:cubicBezTo>
                  <a:pt x="227" y="212"/>
                  <a:pt x="272" y="288"/>
                  <a:pt x="272" y="318"/>
                </a:cubicBezTo>
                <a:cubicBezTo>
                  <a:pt x="272" y="348"/>
                  <a:pt x="227" y="348"/>
                  <a:pt x="227" y="363"/>
                </a:cubicBezTo>
                <a:cubicBezTo>
                  <a:pt x="227" y="378"/>
                  <a:pt x="287" y="386"/>
                  <a:pt x="272" y="409"/>
                </a:cubicBezTo>
                <a:cubicBezTo>
                  <a:pt x="257" y="432"/>
                  <a:pt x="143" y="484"/>
                  <a:pt x="136" y="499"/>
                </a:cubicBezTo>
                <a:cubicBezTo>
                  <a:pt x="129" y="514"/>
                  <a:pt x="197" y="484"/>
                  <a:pt x="227" y="499"/>
                </a:cubicBezTo>
                <a:cubicBezTo>
                  <a:pt x="257" y="514"/>
                  <a:pt x="317" y="560"/>
                  <a:pt x="317" y="590"/>
                </a:cubicBezTo>
                <a:cubicBezTo>
                  <a:pt x="317" y="620"/>
                  <a:pt x="264" y="658"/>
                  <a:pt x="227" y="681"/>
                </a:cubicBezTo>
                <a:cubicBezTo>
                  <a:pt x="190" y="704"/>
                  <a:pt x="114" y="711"/>
                  <a:pt x="91" y="726"/>
                </a:cubicBezTo>
                <a:cubicBezTo>
                  <a:pt x="68" y="741"/>
                  <a:pt x="68" y="757"/>
                  <a:pt x="91" y="772"/>
                </a:cubicBezTo>
                <a:cubicBezTo>
                  <a:pt x="114" y="787"/>
                  <a:pt x="204" y="794"/>
                  <a:pt x="227" y="817"/>
                </a:cubicBezTo>
                <a:cubicBezTo>
                  <a:pt x="250" y="840"/>
                  <a:pt x="235" y="885"/>
                  <a:pt x="227" y="908"/>
                </a:cubicBezTo>
                <a:cubicBezTo>
                  <a:pt x="219" y="931"/>
                  <a:pt x="204" y="953"/>
                  <a:pt x="181" y="953"/>
                </a:cubicBezTo>
                <a:cubicBezTo>
                  <a:pt x="158" y="953"/>
                  <a:pt x="121" y="901"/>
                  <a:pt x="91" y="908"/>
                </a:cubicBezTo>
                <a:cubicBezTo>
                  <a:pt x="61" y="915"/>
                  <a:pt x="0" y="975"/>
                  <a:pt x="0" y="998"/>
                </a:cubicBezTo>
                <a:cubicBezTo>
                  <a:pt x="0" y="1021"/>
                  <a:pt x="68" y="1021"/>
                  <a:pt x="91" y="1044"/>
                </a:cubicBezTo>
                <a:cubicBezTo>
                  <a:pt x="114" y="1067"/>
                  <a:pt x="144" y="1111"/>
                  <a:pt x="136" y="1134"/>
                </a:cubicBezTo>
                <a:cubicBezTo>
                  <a:pt x="128" y="1157"/>
                  <a:pt x="60" y="1172"/>
                  <a:pt x="45" y="1180"/>
                </a:cubicBezTo>
              </a:path>
            </a:pathLst>
          </a:custGeom>
          <a:noFill/>
          <a:ln w="76200" cap="flat" cmpd="sng">
            <a:solidFill>
              <a:srgbClr val="FF2121"/>
            </a:solidFill>
            <a:prstDash val="solid"/>
            <a:round/>
            <a:headEnd type="none" w="med" len="med"/>
            <a:tailEnd type="none" w="med" len="med"/>
          </a:ln>
        </p:spPr>
        <p:txBody>
          <a:bodyPr/>
          <a:lstStyle/>
          <a:p>
            <a:endParaRPr lang="it-IT"/>
          </a:p>
        </p:txBody>
      </p:sp>
      <p:sp>
        <p:nvSpPr>
          <p:cNvPr id="88090" name="Text Box 26"/>
          <p:cNvSpPr txBox="1">
            <a:spLocks noChangeArrowheads="1"/>
          </p:cNvSpPr>
          <p:nvPr/>
        </p:nvSpPr>
        <p:spPr bwMode="auto">
          <a:xfrm>
            <a:off x="4762500" y="5661025"/>
            <a:ext cx="4083050" cy="641350"/>
          </a:xfrm>
          <a:prstGeom prst="rect">
            <a:avLst/>
          </a:prstGeom>
          <a:noFill/>
          <a:ln w="38100" algn="ctr">
            <a:noFill/>
            <a:miter lim="800000"/>
            <a:headEnd/>
            <a:tailEnd/>
          </a:ln>
        </p:spPr>
        <p:txBody>
          <a:bodyPr wrap="none">
            <a:spAutoFit/>
          </a:bodyPr>
          <a:lstStyle/>
          <a:p>
            <a:r>
              <a:rPr lang="it-IT" sz="1800" b="1">
                <a:solidFill>
                  <a:srgbClr val="000099"/>
                </a:solidFill>
              </a:rPr>
              <a:t>Drenaggio dominante del reflusso </a:t>
            </a:r>
          </a:p>
          <a:p>
            <a:r>
              <a:rPr lang="it-IT" sz="1800" b="1">
                <a:solidFill>
                  <a:srgbClr val="000099"/>
                </a:solidFill>
              </a:rPr>
              <a:t>Attraverso la perforante della varice</a:t>
            </a:r>
          </a:p>
        </p:txBody>
      </p:sp>
      <p:sp>
        <p:nvSpPr>
          <p:cNvPr id="88092" name="Freeform 28"/>
          <p:cNvSpPr>
            <a:spLocks/>
          </p:cNvSpPr>
          <p:nvPr/>
        </p:nvSpPr>
        <p:spPr bwMode="auto">
          <a:xfrm>
            <a:off x="4643438" y="765175"/>
            <a:ext cx="1597025" cy="5473700"/>
          </a:xfrm>
          <a:custGeom>
            <a:avLst/>
            <a:gdLst>
              <a:gd name="T0" fmla="*/ 2147483647 w 1006"/>
              <a:gd name="T1" fmla="*/ 2147483647 h 3448"/>
              <a:gd name="T2" fmla="*/ 2147483647 w 1006"/>
              <a:gd name="T3" fmla="*/ 2147483647 h 3448"/>
              <a:gd name="T4" fmla="*/ 2147483647 w 1006"/>
              <a:gd name="T5" fmla="*/ 2147483647 h 3448"/>
              <a:gd name="T6" fmla="*/ 2147483647 w 1006"/>
              <a:gd name="T7" fmla="*/ 2147483647 h 3448"/>
              <a:gd name="T8" fmla="*/ 2147483647 w 1006"/>
              <a:gd name="T9" fmla="*/ 2147483647 h 3448"/>
              <a:gd name="T10" fmla="*/ 2147483647 w 1006"/>
              <a:gd name="T11" fmla="*/ 2147483647 h 3448"/>
              <a:gd name="T12" fmla="*/ 2147483647 w 1006"/>
              <a:gd name="T13" fmla="*/ 2147483647 h 3448"/>
              <a:gd name="T14" fmla="*/ 2147483647 w 1006"/>
              <a:gd name="T15" fmla="*/ 2147483647 h 3448"/>
              <a:gd name="T16" fmla="*/ 2147483647 w 1006"/>
              <a:gd name="T17" fmla="*/ 2147483647 h 3448"/>
              <a:gd name="T18" fmla="*/ 2147483647 w 1006"/>
              <a:gd name="T19" fmla="*/ 0 h 34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6"/>
              <a:gd name="T31" fmla="*/ 0 h 3448"/>
              <a:gd name="T32" fmla="*/ 1006 w 1006"/>
              <a:gd name="T33" fmla="*/ 3448 h 34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6" h="3448">
                <a:moveTo>
                  <a:pt x="8" y="3448"/>
                </a:moveTo>
                <a:cubicBezTo>
                  <a:pt x="8" y="3168"/>
                  <a:pt x="8" y="2888"/>
                  <a:pt x="8" y="2722"/>
                </a:cubicBezTo>
                <a:cubicBezTo>
                  <a:pt x="8" y="2556"/>
                  <a:pt x="0" y="2533"/>
                  <a:pt x="8" y="2450"/>
                </a:cubicBezTo>
                <a:cubicBezTo>
                  <a:pt x="16" y="2367"/>
                  <a:pt x="16" y="2351"/>
                  <a:pt x="54" y="2223"/>
                </a:cubicBezTo>
                <a:cubicBezTo>
                  <a:pt x="92" y="2095"/>
                  <a:pt x="152" y="1891"/>
                  <a:pt x="235" y="1679"/>
                </a:cubicBezTo>
                <a:cubicBezTo>
                  <a:pt x="318" y="1467"/>
                  <a:pt x="477" y="1127"/>
                  <a:pt x="553" y="953"/>
                </a:cubicBezTo>
                <a:cubicBezTo>
                  <a:pt x="629" y="779"/>
                  <a:pt x="644" y="748"/>
                  <a:pt x="689" y="635"/>
                </a:cubicBezTo>
                <a:cubicBezTo>
                  <a:pt x="734" y="522"/>
                  <a:pt x="787" y="364"/>
                  <a:pt x="825" y="273"/>
                </a:cubicBezTo>
                <a:cubicBezTo>
                  <a:pt x="863" y="182"/>
                  <a:pt x="886" y="136"/>
                  <a:pt x="916" y="91"/>
                </a:cubicBezTo>
                <a:cubicBezTo>
                  <a:pt x="946" y="46"/>
                  <a:pt x="991" y="15"/>
                  <a:pt x="1006" y="0"/>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88088" name="AutoShape 24"/>
          <p:cNvSpPr>
            <a:spLocks noChangeArrowheads="1"/>
          </p:cNvSpPr>
          <p:nvPr/>
        </p:nvSpPr>
        <p:spPr bwMode="auto">
          <a:xfrm>
            <a:off x="4716463" y="2781300"/>
            <a:ext cx="976312" cy="485775"/>
          </a:xfrm>
          <a:prstGeom prst="rightArrow">
            <a:avLst>
              <a:gd name="adj1" fmla="val 50000"/>
              <a:gd name="adj2" fmla="val 50245"/>
            </a:avLst>
          </a:prstGeom>
          <a:noFill/>
          <a:ln w="76200" algn="ctr">
            <a:solidFill>
              <a:srgbClr val="FFFF00"/>
            </a:solidFill>
            <a:miter lim="800000"/>
            <a:headEnd/>
            <a:tailEnd/>
          </a:ln>
        </p:spPr>
        <p:txBody>
          <a:bodyPr wrap="none" anchor="ctr"/>
          <a:lstStyle/>
          <a:p>
            <a:endParaRPr lang="it-IT"/>
          </a:p>
        </p:txBody>
      </p:sp>
      <p:sp>
        <p:nvSpPr>
          <p:cNvPr id="88089" name="AutoShape 25"/>
          <p:cNvSpPr>
            <a:spLocks noChangeArrowheads="1"/>
          </p:cNvSpPr>
          <p:nvPr/>
        </p:nvSpPr>
        <p:spPr bwMode="auto">
          <a:xfrm>
            <a:off x="3851275" y="5229225"/>
            <a:ext cx="903288" cy="288925"/>
          </a:xfrm>
          <a:prstGeom prst="rightArrow">
            <a:avLst>
              <a:gd name="adj1" fmla="val 50000"/>
              <a:gd name="adj2" fmla="val 78159"/>
            </a:avLst>
          </a:prstGeom>
          <a:noFill/>
          <a:ln w="28575" algn="ctr">
            <a:solidFill>
              <a:srgbClr val="FFFF00"/>
            </a:solidFill>
            <a:miter lim="800000"/>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 calcmode="lin" valueType="num">
                                      <p:cBhvr additive="base">
                                        <p:cTn id="7" dur="500" fill="hold"/>
                                        <p:tgtEl>
                                          <p:spTgt spid="88072"/>
                                        </p:tgtEl>
                                        <p:attrNameLst>
                                          <p:attrName>ppt_x</p:attrName>
                                        </p:attrNameLst>
                                      </p:cBhvr>
                                      <p:tavLst>
                                        <p:tav tm="0">
                                          <p:val>
                                            <p:strVal val="0-#ppt_w/2"/>
                                          </p:val>
                                        </p:tav>
                                        <p:tav tm="100000">
                                          <p:val>
                                            <p:strVal val="#ppt_x"/>
                                          </p:val>
                                        </p:tav>
                                      </p:tavLst>
                                    </p:anim>
                                    <p:anim calcmode="lin" valueType="num">
                                      <p:cBhvr additive="base">
                                        <p:cTn id="8" dur="500" fill="hold"/>
                                        <p:tgtEl>
                                          <p:spTgt spid="8807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8075"/>
                                        </p:tgtEl>
                                        <p:attrNameLst>
                                          <p:attrName>style.visibility</p:attrName>
                                        </p:attrNameLst>
                                      </p:cBhvr>
                                      <p:to>
                                        <p:strVal val="visible"/>
                                      </p:to>
                                    </p:set>
                                    <p:anim calcmode="lin" valueType="num">
                                      <p:cBhvr additive="base">
                                        <p:cTn id="11" dur="500" fill="hold"/>
                                        <p:tgtEl>
                                          <p:spTgt spid="88075"/>
                                        </p:tgtEl>
                                        <p:attrNameLst>
                                          <p:attrName>ppt_x</p:attrName>
                                        </p:attrNameLst>
                                      </p:cBhvr>
                                      <p:tavLst>
                                        <p:tav tm="0">
                                          <p:val>
                                            <p:strVal val="0-#ppt_w/2"/>
                                          </p:val>
                                        </p:tav>
                                        <p:tav tm="100000">
                                          <p:val>
                                            <p:strVal val="#ppt_x"/>
                                          </p:val>
                                        </p:tav>
                                      </p:tavLst>
                                    </p:anim>
                                    <p:anim calcmode="lin" valueType="num">
                                      <p:cBhvr additive="base">
                                        <p:cTn id="12" dur="500" fill="hold"/>
                                        <p:tgtEl>
                                          <p:spTgt spid="8807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8080"/>
                                        </p:tgtEl>
                                        <p:attrNameLst>
                                          <p:attrName>style.visibility</p:attrName>
                                        </p:attrNameLst>
                                      </p:cBhvr>
                                      <p:to>
                                        <p:strVal val="visible"/>
                                      </p:to>
                                    </p:set>
                                    <p:animEffect transition="in" filter="wipe(up)">
                                      <p:cBhvr>
                                        <p:cTn id="16" dur="3000"/>
                                        <p:tgtEl>
                                          <p:spTgt spid="88080"/>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88073"/>
                                        </p:tgtEl>
                                        <p:attrNameLst>
                                          <p:attrName>style.visibility</p:attrName>
                                        </p:attrNameLst>
                                      </p:cBhvr>
                                      <p:to>
                                        <p:strVal val="visible"/>
                                      </p:to>
                                    </p:set>
                                    <p:anim calcmode="lin" valueType="num">
                                      <p:cBhvr additive="base">
                                        <p:cTn id="19" dur="500" fill="hold"/>
                                        <p:tgtEl>
                                          <p:spTgt spid="88073"/>
                                        </p:tgtEl>
                                        <p:attrNameLst>
                                          <p:attrName>ppt_x</p:attrName>
                                        </p:attrNameLst>
                                      </p:cBhvr>
                                      <p:tavLst>
                                        <p:tav tm="0">
                                          <p:val>
                                            <p:strVal val="0-#ppt_w/2"/>
                                          </p:val>
                                        </p:tav>
                                        <p:tav tm="100000">
                                          <p:val>
                                            <p:strVal val="#ppt_x"/>
                                          </p:val>
                                        </p:tav>
                                      </p:tavLst>
                                    </p:anim>
                                    <p:anim calcmode="lin" valueType="num">
                                      <p:cBhvr additive="base">
                                        <p:cTn id="20" dur="500" fill="hold"/>
                                        <p:tgtEl>
                                          <p:spTgt spid="88073"/>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grpId="0" nodeType="afterEffect">
                                  <p:stCondLst>
                                    <p:cond delay="0"/>
                                  </p:stCondLst>
                                  <p:childTnLst>
                                    <p:set>
                                      <p:cBhvr>
                                        <p:cTn id="23" dur="1" fill="hold">
                                          <p:stCondLst>
                                            <p:cond delay="0"/>
                                          </p:stCondLst>
                                        </p:cTn>
                                        <p:tgtEl>
                                          <p:spTgt spid="88074"/>
                                        </p:tgtEl>
                                        <p:attrNameLst>
                                          <p:attrName>style.visibility</p:attrName>
                                        </p:attrNameLst>
                                      </p:cBhvr>
                                      <p:to>
                                        <p:strVal val="visible"/>
                                      </p:to>
                                    </p:set>
                                    <p:anim calcmode="lin" valueType="num">
                                      <p:cBhvr additive="base">
                                        <p:cTn id="24" dur="500" fill="hold"/>
                                        <p:tgtEl>
                                          <p:spTgt spid="88074"/>
                                        </p:tgtEl>
                                        <p:attrNameLst>
                                          <p:attrName>ppt_x</p:attrName>
                                        </p:attrNameLst>
                                      </p:cBhvr>
                                      <p:tavLst>
                                        <p:tav tm="0">
                                          <p:val>
                                            <p:strVal val="0-#ppt_w/2"/>
                                          </p:val>
                                        </p:tav>
                                        <p:tav tm="100000">
                                          <p:val>
                                            <p:strVal val="#ppt_x"/>
                                          </p:val>
                                        </p:tav>
                                      </p:tavLst>
                                    </p:anim>
                                    <p:anim calcmode="lin" valueType="num">
                                      <p:cBhvr additive="base">
                                        <p:cTn id="25" dur="500" fill="hold"/>
                                        <p:tgtEl>
                                          <p:spTgt spid="8807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88070"/>
                                        </p:tgtEl>
                                        <p:attrNameLst>
                                          <p:attrName>style.visibility</p:attrName>
                                        </p:attrNameLst>
                                      </p:cBhvr>
                                      <p:to>
                                        <p:strVal val="visible"/>
                                      </p:to>
                                    </p:set>
                                    <p:animEffect transition="in" filter="fade">
                                      <p:cBhvr>
                                        <p:cTn id="28" dur="2000"/>
                                        <p:tgtEl>
                                          <p:spTgt spid="8807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8092"/>
                                        </p:tgtEl>
                                        <p:attrNameLst>
                                          <p:attrName>style.visibility</p:attrName>
                                        </p:attrNameLst>
                                      </p:cBhvr>
                                      <p:to>
                                        <p:strVal val="visible"/>
                                      </p:to>
                                    </p:set>
                                    <p:animEffect transition="in" filter="wipe(down)">
                                      <p:cBhvr>
                                        <p:cTn id="31" dur="5000"/>
                                        <p:tgtEl>
                                          <p:spTgt spid="88092"/>
                                        </p:tgtEl>
                                      </p:cBhvr>
                                    </p:animEffect>
                                  </p:childTnLst>
                                </p:cTn>
                              </p:par>
                            </p:childTnLst>
                          </p:cTn>
                        </p:par>
                        <p:par>
                          <p:cTn id="32" fill="hold">
                            <p:stCondLst>
                              <p:cond delay="8500"/>
                            </p:stCondLst>
                            <p:childTnLst>
                              <p:par>
                                <p:cTn id="33" presetID="22" presetClass="entr" presetSubtype="1" fill="hold" grpId="0" nodeType="afterEffect">
                                  <p:stCondLst>
                                    <p:cond delay="0"/>
                                  </p:stCondLst>
                                  <p:childTnLst>
                                    <p:set>
                                      <p:cBhvr>
                                        <p:cTn id="34" dur="1" fill="hold">
                                          <p:stCondLst>
                                            <p:cond delay="0"/>
                                          </p:stCondLst>
                                        </p:cTn>
                                        <p:tgtEl>
                                          <p:spTgt spid="88081"/>
                                        </p:tgtEl>
                                        <p:attrNameLst>
                                          <p:attrName>style.visibility</p:attrName>
                                        </p:attrNameLst>
                                      </p:cBhvr>
                                      <p:to>
                                        <p:strVal val="visible"/>
                                      </p:to>
                                    </p:set>
                                    <p:animEffect transition="in" filter="wipe(up)">
                                      <p:cBhvr>
                                        <p:cTn id="35" dur="3000"/>
                                        <p:tgtEl>
                                          <p:spTgt spid="88081"/>
                                        </p:tgtEl>
                                      </p:cBhvr>
                                    </p:animEffect>
                                  </p:childTnLst>
                                </p:cTn>
                              </p:par>
                              <p:par>
                                <p:cTn id="36" presetID="2" presetClass="entr" presetSubtype="8" fill="hold" grpId="0" nodeType="withEffect">
                                  <p:stCondLst>
                                    <p:cond delay="0"/>
                                  </p:stCondLst>
                                  <p:childTnLst>
                                    <p:set>
                                      <p:cBhvr>
                                        <p:cTn id="37" dur="1" fill="hold">
                                          <p:stCondLst>
                                            <p:cond delay="0"/>
                                          </p:stCondLst>
                                        </p:cTn>
                                        <p:tgtEl>
                                          <p:spTgt spid="88088"/>
                                        </p:tgtEl>
                                        <p:attrNameLst>
                                          <p:attrName>style.visibility</p:attrName>
                                        </p:attrNameLst>
                                      </p:cBhvr>
                                      <p:to>
                                        <p:strVal val="visible"/>
                                      </p:to>
                                    </p:set>
                                    <p:anim calcmode="lin" valueType="num">
                                      <p:cBhvr additive="base">
                                        <p:cTn id="38" dur="2000" fill="hold"/>
                                        <p:tgtEl>
                                          <p:spTgt spid="88088"/>
                                        </p:tgtEl>
                                        <p:attrNameLst>
                                          <p:attrName>ppt_x</p:attrName>
                                        </p:attrNameLst>
                                      </p:cBhvr>
                                      <p:tavLst>
                                        <p:tav tm="0">
                                          <p:val>
                                            <p:strVal val="0-#ppt_w/2"/>
                                          </p:val>
                                        </p:tav>
                                        <p:tav tm="100000">
                                          <p:val>
                                            <p:strVal val="#ppt_x"/>
                                          </p:val>
                                        </p:tav>
                                      </p:tavLst>
                                    </p:anim>
                                    <p:anim calcmode="lin" valueType="num">
                                      <p:cBhvr additive="base">
                                        <p:cTn id="39" dur="2000" fill="hold"/>
                                        <p:tgtEl>
                                          <p:spTgt spid="88088"/>
                                        </p:tgtEl>
                                        <p:attrNameLst>
                                          <p:attrName>ppt_y</p:attrName>
                                        </p:attrNameLst>
                                      </p:cBhvr>
                                      <p:tavLst>
                                        <p:tav tm="0">
                                          <p:val>
                                            <p:strVal val="#ppt_y"/>
                                          </p:val>
                                        </p:tav>
                                        <p:tav tm="100000">
                                          <p:val>
                                            <p:strVal val="#ppt_y"/>
                                          </p:val>
                                        </p:tav>
                                      </p:tavLst>
                                    </p:anim>
                                  </p:childTnLst>
                                </p:cTn>
                              </p:par>
                            </p:childTnLst>
                          </p:cTn>
                        </p:par>
                        <p:par>
                          <p:cTn id="40" fill="hold">
                            <p:stCondLst>
                              <p:cond delay="11500"/>
                            </p:stCondLst>
                            <p:childTnLst>
                              <p:par>
                                <p:cTn id="41" presetID="22" presetClass="entr" presetSubtype="1" fill="hold" grpId="0" nodeType="afterEffect">
                                  <p:stCondLst>
                                    <p:cond delay="0"/>
                                  </p:stCondLst>
                                  <p:childTnLst>
                                    <p:set>
                                      <p:cBhvr>
                                        <p:cTn id="42" dur="1" fill="hold">
                                          <p:stCondLst>
                                            <p:cond delay="0"/>
                                          </p:stCondLst>
                                        </p:cTn>
                                        <p:tgtEl>
                                          <p:spTgt spid="88085"/>
                                        </p:tgtEl>
                                        <p:attrNameLst>
                                          <p:attrName>style.visibility</p:attrName>
                                        </p:attrNameLst>
                                      </p:cBhvr>
                                      <p:to>
                                        <p:strVal val="visible"/>
                                      </p:to>
                                    </p:set>
                                    <p:animEffect transition="in" filter="wipe(up)">
                                      <p:cBhvr>
                                        <p:cTn id="43" dur="3000"/>
                                        <p:tgtEl>
                                          <p:spTgt spid="8808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8086"/>
                                        </p:tgtEl>
                                        <p:attrNameLst>
                                          <p:attrName>style.visibility</p:attrName>
                                        </p:attrNameLst>
                                      </p:cBhvr>
                                      <p:to>
                                        <p:strVal val="visible"/>
                                      </p:to>
                                    </p:set>
                                    <p:animEffect transition="in" filter="wipe(up)">
                                      <p:cBhvr>
                                        <p:cTn id="46" dur="3000"/>
                                        <p:tgtEl>
                                          <p:spTgt spid="88086"/>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88076"/>
                                        </p:tgtEl>
                                        <p:attrNameLst>
                                          <p:attrName>style.visibility</p:attrName>
                                        </p:attrNameLst>
                                      </p:cBhvr>
                                      <p:to>
                                        <p:strVal val="visible"/>
                                      </p:to>
                                    </p:set>
                                    <p:anim calcmode="lin" valueType="num">
                                      <p:cBhvr additive="base">
                                        <p:cTn id="49" dur="500" fill="hold"/>
                                        <p:tgtEl>
                                          <p:spTgt spid="88076"/>
                                        </p:tgtEl>
                                        <p:attrNameLst>
                                          <p:attrName>ppt_x</p:attrName>
                                        </p:attrNameLst>
                                      </p:cBhvr>
                                      <p:tavLst>
                                        <p:tav tm="0">
                                          <p:val>
                                            <p:strVal val="1+#ppt_w/2"/>
                                          </p:val>
                                        </p:tav>
                                        <p:tav tm="100000">
                                          <p:val>
                                            <p:strVal val="#ppt_x"/>
                                          </p:val>
                                        </p:tav>
                                      </p:tavLst>
                                    </p:anim>
                                    <p:anim calcmode="lin" valueType="num">
                                      <p:cBhvr additive="base">
                                        <p:cTn id="50" dur="500" fill="hold"/>
                                        <p:tgtEl>
                                          <p:spTgt spid="88076"/>
                                        </p:tgtEl>
                                        <p:attrNameLst>
                                          <p:attrName>ppt_y</p:attrName>
                                        </p:attrNameLst>
                                      </p:cBhvr>
                                      <p:tavLst>
                                        <p:tav tm="0">
                                          <p:val>
                                            <p:strVal val="#ppt_y"/>
                                          </p:val>
                                        </p:tav>
                                        <p:tav tm="100000">
                                          <p:val>
                                            <p:strVal val="#ppt_y"/>
                                          </p:val>
                                        </p:tav>
                                      </p:tavLst>
                                    </p:anim>
                                  </p:childTnLst>
                                </p:cTn>
                              </p:par>
                            </p:childTnLst>
                          </p:cTn>
                        </p:par>
                        <p:par>
                          <p:cTn id="51" fill="hold">
                            <p:stCondLst>
                              <p:cond delay="14500"/>
                            </p:stCondLst>
                            <p:childTnLst>
                              <p:par>
                                <p:cTn id="52" presetID="10" presetClass="entr" presetSubtype="0" fill="hold" grpId="0" nodeType="afterEffect">
                                  <p:stCondLst>
                                    <p:cond delay="0"/>
                                  </p:stCondLst>
                                  <p:childTnLst>
                                    <p:set>
                                      <p:cBhvr>
                                        <p:cTn id="53" dur="1" fill="hold">
                                          <p:stCondLst>
                                            <p:cond delay="0"/>
                                          </p:stCondLst>
                                        </p:cTn>
                                        <p:tgtEl>
                                          <p:spTgt spid="88068"/>
                                        </p:tgtEl>
                                        <p:attrNameLst>
                                          <p:attrName>style.visibility</p:attrName>
                                        </p:attrNameLst>
                                      </p:cBhvr>
                                      <p:to>
                                        <p:strVal val="visible"/>
                                      </p:to>
                                    </p:set>
                                    <p:animEffect transition="in" filter="fade">
                                      <p:cBhvr>
                                        <p:cTn id="54" dur="2000"/>
                                        <p:tgtEl>
                                          <p:spTgt spid="88068"/>
                                        </p:tgtEl>
                                      </p:cBhvr>
                                    </p:animEffect>
                                  </p:childTnLst>
                                </p:cTn>
                              </p:par>
                            </p:childTnLst>
                          </p:cTn>
                        </p:par>
                        <p:par>
                          <p:cTn id="55" fill="hold">
                            <p:stCondLst>
                              <p:cond delay="16500"/>
                            </p:stCondLst>
                            <p:childTnLst>
                              <p:par>
                                <p:cTn id="56" presetID="22" presetClass="entr" presetSubtype="4" fill="hold" grpId="0" nodeType="afterEffect">
                                  <p:stCondLst>
                                    <p:cond delay="0"/>
                                  </p:stCondLst>
                                  <p:childTnLst>
                                    <p:set>
                                      <p:cBhvr>
                                        <p:cTn id="57" dur="1" fill="hold">
                                          <p:stCondLst>
                                            <p:cond delay="0"/>
                                          </p:stCondLst>
                                        </p:cTn>
                                        <p:tgtEl>
                                          <p:spTgt spid="88069"/>
                                        </p:tgtEl>
                                        <p:attrNameLst>
                                          <p:attrName>style.visibility</p:attrName>
                                        </p:attrNameLst>
                                      </p:cBhvr>
                                      <p:to>
                                        <p:strVal val="visible"/>
                                      </p:to>
                                    </p:set>
                                    <p:animEffect transition="in" filter="wipe(down)">
                                      <p:cBhvr>
                                        <p:cTn id="58" dur="2000"/>
                                        <p:tgtEl>
                                          <p:spTgt spid="88069"/>
                                        </p:tgtEl>
                                      </p:cBhvr>
                                    </p:animEffect>
                                  </p:childTnLst>
                                </p:cTn>
                              </p:par>
                            </p:childTnLst>
                          </p:cTn>
                        </p:par>
                        <p:par>
                          <p:cTn id="59" fill="hold">
                            <p:stCondLst>
                              <p:cond delay="18500"/>
                            </p:stCondLst>
                            <p:childTnLst>
                              <p:par>
                                <p:cTn id="60" presetID="2" presetClass="entr" presetSubtype="2" fill="hold" grpId="0" nodeType="afterEffect">
                                  <p:stCondLst>
                                    <p:cond delay="0"/>
                                  </p:stCondLst>
                                  <p:childTnLst>
                                    <p:set>
                                      <p:cBhvr>
                                        <p:cTn id="61" dur="1" fill="hold">
                                          <p:stCondLst>
                                            <p:cond delay="0"/>
                                          </p:stCondLst>
                                        </p:cTn>
                                        <p:tgtEl>
                                          <p:spTgt spid="88090"/>
                                        </p:tgtEl>
                                        <p:attrNameLst>
                                          <p:attrName>style.visibility</p:attrName>
                                        </p:attrNameLst>
                                      </p:cBhvr>
                                      <p:to>
                                        <p:strVal val="visible"/>
                                      </p:to>
                                    </p:set>
                                    <p:anim calcmode="lin" valueType="num">
                                      <p:cBhvr additive="base">
                                        <p:cTn id="62" dur="3000" fill="hold"/>
                                        <p:tgtEl>
                                          <p:spTgt spid="88090"/>
                                        </p:tgtEl>
                                        <p:attrNameLst>
                                          <p:attrName>ppt_x</p:attrName>
                                        </p:attrNameLst>
                                      </p:cBhvr>
                                      <p:tavLst>
                                        <p:tav tm="0">
                                          <p:val>
                                            <p:strVal val="1+#ppt_w/2"/>
                                          </p:val>
                                        </p:tav>
                                        <p:tav tm="100000">
                                          <p:val>
                                            <p:strVal val="#ppt_x"/>
                                          </p:val>
                                        </p:tav>
                                      </p:tavLst>
                                    </p:anim>
                                    <p:anim calcmode="lin" valueType="num">
                                      <p:cBhvr additive="base">
                                        <p:cTn id="63" dur="3000" fill="hold"/>
                                        <p:tgtEl>
                                          <p:spTgt spid="8809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88089"/>
                                        </p:tgtEl>
                                        <p:attrNameLst>
                                          <p:attrName>style.visibility</p:attrName>
                                        </p:attrNameLst>
                                      </p:cBhvr>
                                      <p:to>
                                        <p:strVal val="visible"/>
                                      </p:to>
                                    </p:set>
                                    <p:anim calcmode="lin" valueType="num">
                                      <p:cBhvr additive="base">
                                        <p:cTn id="66" dur="2000" fill="hold"/>
                                        <p:tgtEl>
                                          <p:spTgt spid="88089"/>
                                        </p:tgtEl>
                                        <p:attrNameLst>
                                          <p:attrName>ppt_x</p:attrName>
                                        </p:attrNameLst>
                                      </p:cBhvr>
                                      <p:tavLst>
                                        <p:tav tm="0">
                                          <p:val>
                                            <p:strVal val="0-#ppt_w/2"/>
                                          </p:val>
                                        </p:tav>
                                        <p:tav tm="100000">
                                          <p:val>
                                            <p:strVal val="#ppt_x"/>
                                          </p:val>
                                        </p:tav>
                                      </p:tavLst>
                                    </p:anim>
                                    <p:anim calcmode="lin" valueType="num">
                                      <p:cBhvr additive="base">
                                        <p:cTn id="67" dur="2000" fill="hold"/>
                                        <p:tgtEl>
                                          <p:spTgt spid="88089"/>
                                        </p:tgtEl>
                                        <p:attrNameLst>
                                          <p:attrName>ppt_y</p:attrName>
                                        </p:attrNameLst>
                                      </p:cBhvr>
                                      <p:tavLst>
                                        <p:tav tm="0">
                                          <p:val>
                                            <p:strVal val="#ppt_y"/>
                                          </p:val>
                                        </p:tav>
                                        <p:tav tm="100000">
                                          <p:val>
                                            <p:strVal val="#ppt_y"/>
                                          </p:val>
                                        </p:tav>
                                      </p:tavLst>
                                    </p:anim>
                                  </p:childTnLst>
                                </p:cTn>
                              </p:par>
                            </p:childTnLst>
                          </p:cTn>
                        </p:par>
                        <p:par>
                          <p:cTn id="68" fill="hold">
                            <p:stCondLst>
                              <p:cond delay="21500"/>
                            </p:stCondLst>
                            <p:childTnLst>
                              <p:par>
                                <p:cTn id="69" presetID="22" presetClass="entr" presetSubtype="4" fill="hold" grpId="0" nodeType="afterEffect">
                                  <p:stCondLst>
                                    <p:cond delay="0"/>
                                  </p:stCondLst>
                                  <p:childTnLst>
                                    <p:set>
                                      <p:cBhvr>
                                        <p:cTn id="70" dur="1" fill="hold">
                                          <p:stCondLst>
                                            <p:cond delay="0"/>
                                          </p:stCondLst>
                                        </p:cTn>
                                        <p:tgtEl>
                                          <p:spTgt spid="88077"/>
                                        </p:tgtEl>
                                        <p:attrNameLst>
                                          <p:attrName>style.visibility</p:attrName>
                                        </p:attrNameLst>
                                      </p:cBhvr>
                                      <p:to>
                                        <p:strVal val="visible"/>
                                      </p:to>
                                    </p:set>
                                    <p:animEffect transition="in" filter="wipe(down)">
                                      <p:cBhvr>
                                        <p:cTn id="71" dur="5000"/>
                                        <p:tgtEl>
                                          <p:spTgt spid="8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9" grpId="0" animBg="1"/>
      <p:bldP spid="88070" grpId="0" animBg="1"/>
      <p:bldP spid="88072" grpId="0"/>
      <p:bldP spid="88073" grpId="0"/>
      <p:bldP spid="88074" grpId="0"/>
      <p:bldP spid="88075" grpId="0" animBg="1"/>
      <p:bldP spid="88076" grpId="0"/>
      <p:bldP spid="88077" grpId="0" animBg="1"/>
      <p:bldP spid="88080" grpId="0" animBg="1"/>
      <p:bldP spid="88081" grpId="0" animBg="1"/>
      <p:bldP spid="88085" grpId="0" animBg="1"/>
      <p:bldP spid="88086" grpId="0" animBg="1"/>
      <p:bldP spid="88090" grpId="0"/>
      <p:bldP spid="88092" grpId="0" animBg="1"/>
      <p:bldP spid="88088" grpId="0" animBg="1"/>
      <p:bldP spid="8808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oscia"/>
          <p:cNvPicPr>
            <a:picLocks noChangeAspect="1" noChangeArrowheads="1"/>
          </p:cNvPicPr>
          <p:nvPr/>
        </p:nvPicPr>
        <p:blipFill>
          <a:blip r:embed="rId2" cstate="print"/>
          <a:srcRect/>
          <a:stretch>
            <a:fillRect/>
          </a:stretch>
        </p:blipFill>
        <p:spPr bwMode="auto">
          <a:xfrm>
            <a:off x="3203575" y="620713"/>
            <a:ext cx="3840163" cy="6237287"/>
          </a:xfrm>
          <a:prstGeom prst="rect">
            <a:avLst/>
          </a:prstGeom>
          <a:noFill/>
          <a:ln w="9525">
            <a:noFill/>
            <a:miter lim="800000"/>
            <a:headEnd/>
            <a:tailEnd/>
          </a:ln>
        </p:spPr>
      </p:pic>
      <p:sp>
        <p:nvSpPr>
          <p:cNvPr id="68611"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90116" name="Freeform 4"/>
          <p:cNvSpPr>
            <a:spLocks/>
          </p:cNvSpPr>
          <p:nvPr/>
        </p:nvSpPr>
        <p:spPr bwMode="auto">
          <a:xfrm rot="-196661">
            <a:off x="5003800" y="5229225"/>
            <a:ext cx="311150" cy="1439863"/>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90117" name="AutoShape 5"/>
          <p:cNvSpPr>
            <a:spLocks noChangeArrowheads="1"/>
          </p:cNvSpPr>
          <p:nvPr/>
        </p:nvSpPr>
        <p:spPr bwMode="auto">
          <a:xfrm>
            <a:off x="4859338" y="6453188"/>
            <a:ext cx="28892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000099"/>
            </a:solidFill>
            <a:round/>
            <a:headEnd/>
            <a:tailEnd/>
          </a:ln>
        </p:spPr>
        <p:txBody>
          <a:bodyPr wrap="none" anchor="ctr"/>
          <a:lstStyle/>
          <a:p>
            <a:endParaRPr lang="it-IT"/>
          </a:p>
        </p:txBody>
      </p:sp>
      <p:sp>
        <p:nvSpPr>
          <p:cNvPr id="90118" name="Freeform 6"/>
          <p:cNvSpPr>
            <a:spLocks/>
          </p:cNvSpPr>
          <p:nvPr/>
        </p:nvSpPr>
        <p:spPr bwMode="auto">
          <a:xfrm>
            <a:off x="4643438" y="6308725"/>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38100" cap="flat" cmpd="sng">
            <a:solidFill>
              <a:srgbClr val="000099"/>
            </a:solidFill>
            <a:prstDash val="sysDot"/>
            <a:round/>
            <a:headEnd type="none" w="med" len="med"/>
            <a:tailEnd type="none" w="med" len="med"/>
          </a:ln>
        </p:spPr>
        <p:txBody>
          <a:bodyPr/>
          <a:lstStyle/>
          <a:p>
            <a:endParaRPr lang="it-IT"/>
          </a:p>
        </p:txBody>
      </p:sp>
      <p:sp>
        <p:nvSpPr>
          <p:cNvPr id="90120" name="Rectangle 8"/>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3</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90121" name="Text Box 9"/>
          <p:cNvSpPr txBox="1">
            <a:spLocks noChangeArrowheads="1"/>
          </p:cNvSpPr>
          <p:nvPr/>
        </p:nvSpPr>
        <p:spPr bwMode="auto">
          <a:xfrm>
            <a:off x="1763713" y="908050"/>
            <a:ext cx="3113087" cy="457200"/>
          </a:xfrm>
          <a:prstGeom prst="rect">
            <a:avLst/>
          </a:prstGeom>
          <a:noFill/>
          <a:ln w="76200" algn="ctr">
            <a:noFill/>
            <a:miter lim="800000"/>
            <a:headEnd/>
            <a:tailEnd/>
          </a:ln>
        </p:spPr>
        <p:txBody>
          <a:bodyPr wrap="none">
            <a:spAutoFit/>
          </a:bodyPr>
          <a:lstStyle/>
          <a:p>
            <a:r>
              <a:rPr lang="it-IT" b="1">
                <a:solidFill>
                  <a:srgbClr val="FF0000"/>
                </a:solidFill>
              </a:rPr>
              <a:t>Incontinenza crosse</a:t>
            </a:r>
          </a:p>
        </p:txBody>
      </p:sp>
      <p:sp>
        <p:nvSpPr>
          <p:cNvPr id="90122" name="Text Box 10"/>
          <p:cNvSpPr txBox="1">
            <a:spLocks noChangeArrowheads="1"/>
          </p:cNvSpPr>
          <p:nvPr/>
        </p:nvSpPr>
        <p:spPr bwMode="auto">
          <a:xfrm>
            <a:off x="1589088" y="3284538"/>
            <a:ext cx="2808287"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90123" name="Text Box 11"/>
          <p:cNvSpPr txBox="1">
            <a:spLocks noChangeArrowheads="1"/>
          </p:cNvSpPr>
          <p:nvPr/>
        </p:nvSpPr>
        <p:spPr bwMode="auto">
          <a:xfrm>
            <a:off x="0" y="3933825"/>
            <a:ext cx="4924425" cy="822325"/>
          </a:xfrm>
          <a:prstGeom prst="rect">
            <a:avLst/>
          </a:prstGeom>
          <a:noFill/>
          <a:ln w="76200" algn="ctr">
            <a:noFill/>
            <a:miter lim="800000"/>
            <a:headEnd/>
            <a:tailEnd/>
          </a:ln>
        </p:spPr>
        <p:txBody>
          <a:bodyPr wrap="none">
            <a:spAutoFit/>
          </a:bodyPr>
          <a:lstStyle/>
          <a:p>
            <a:r>
              <a:rPr lang="it-IT" b="1">
                <a:solidFill>
                  <a:srgbClr val="000099"/>
                </a:solidFill>
              </a:rPr>
              <a:t>Nessuna</a:t>
            </a:r>
          </a:p>
          <a:p>
            <a:r>
              <a:rPr lang="it-IT" b="1">
                <a:solidFill>
                  <a:srgbClr val="000099"/>
                </a:solidFill>
              </a:rPr>
              <a:t>perforante di rientro sulla safena</a:t>
            </a:r>
          </a:p>
        </p:txBody>
      </p:sp>
      <p:sp>
        <p:nvSpPr>
          <p:cNvPr id="90124" name="AutoShape 12"/>
          <p:cNvSpPr>
            <a:spLocks noChangeArrowheads="1"/>
          </p:cNvSpPr>
          <p:nvPr/>
        </p:nvSpPr>
        <p:spPr bwMode="auto">
          <a:xfrm rot="2436650">
            <a:off x="6086475" y="935038"/>
            <a:ext cx="381000" cy="147637"/>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90125" name="Text Box 13"/>
          <p:cNvSpPr txBox="1">
            <a:spLocks noChangeArrowheads="1"/>
          </p:cNvSpPr>
          <p:nvPr/>
        </p:nvSpPr>
        <p:spPr bwMode="auto">
          <a:xfrm>
            <a:off x="5464175" y="5372100"/>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90126" name="Freeform 14"/>
          <p:cNvSpPr>
            <a:spLocks/>
          </p:cNvSpPr>
          <p:nvPr/>
        </p:nvSpPr>
        <p:spPr bwMode="auto">
          <a:xfrm>
            <a:off x="4572000" y="62071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90127" name="AutoShape 15"/>
          <p:cNvSpPr>
            <a:spLocks noChangeArrowheads="1"/>
          </p:cNvSpPr>
          <p:nvPr/>
        </p:nvSpPr>
        <p:spPr bwMode="auto">
          <a:xfrm rot="2436650">
            <a:off x="6084888" y="908050"/>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68623" name="Freeform 17"/>
          <p:cNvSpPr>
            <a:spLocks/>
          </p:cNvSpPr>
          <p:nvPr/>
        </p:nvSpPr>
        <p:spPr bwMode="auto">
          <a:xfrm>
            <a:off x="4500563" y="6092825"/>
            <a:ext cx="239712"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68624" name="Freeform 18"/>
          <p:cNvSpPr>
            <a:spLocks/>
          </p:cNvSpPr>
          <p:nvPr/>
        </p:nvSpPr>
        <p:spPr bwMode="auto">
          <a:xfrm>
            <a:off x="4716463" y="1125538"/>
            <a:ext cx="1871662" cy="5111750"/>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90132" name="Freeform 20"/>
          <p:cNvSpPr>
            <a:spLocks/>
          </p:cNvSpPr>
          <p:nvPr/>
        </p:nvSpPr>
        <p:spPr bwMode="auto">
          <a:xfrm>
            <a:off x="5076825" y="1052513"/>
            <a:ext cx="1524000" cy="4175125"/>
          </a:xfrm>
          <a:custGeom>
            <a:avLst/>
            <a:gdLst>
              <a:gd name="T0" fmla="*/ 2147483647 w 960"/>
              <a:gd name="T1" fmla="*/ 0 h 2630"/>
              <a:gd name="T2" fmla="*/ 2147483647 w 960"/>
              <a:gd name="T3" fmla="*/ 2147483647 h 2630"/>
              <a:gd name="T4" fmla="*/ 2147483647 w 960"/>
              <a:gd name="T5" fmla="*/ 2147483647 h 2630"/>
              <a:gd name="T6" fmla="*/ 2147483647 w 960"/>
              <a:gd name="T7" fmla="*/ 2147483647 h 2630"/>
              <a:gd name="T8" fmla="*/ 2147483647 w 960"/>
              <a:gd name="T9" fmla="*/ 2147483647 h 2630"/>
              <a:gd name="T10" fmla="*/ 2147483647 w 960"/>
              <a:gd name="T11" fmla="*/ 2147483647 h 2630"/>
              <a:gd name="T12" fmla="*/ 2147483647 w 960"/>
              <a:gd name="T13" fmla="*/ 2147483647 h 2630"/>
              <a:gd name="T14" fmla="*/ 2147483647 w 960"/>
              <a:gd name="T15" fmla="*/ 2147483647 h 2630"/>
              <a:gd name="T16" fmla="*/ 2147483647 w 960"/>
              <a:gd name="T17" fmla="*/ 2147483647 h 2630"/>
              <a:gd name="T18" fmla="*/ 0 w 960"/>
              <a:gd name="T19" fmla="*/ 2147483647 h 2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2630"/>
              <a:gd name="T32" fmla="*/ 960 w 960"/>
              <a:gd name="T33" fmla="*/ 2630 h 26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2630">
                <a:moveTo>
                  <a:pt x="817" y="0"/>
                </a:moveTo>
                <a:cubicBezTo>
                  <a:pt x="850" y="45"/>
                  <a:pt x="884" y="91"/>
                  <a:pt x="907" y="136"/>
                </a:cubicBezTo>
                <a:cubicBezTo>
                  <a:pt x="930" y="181"/>
                  <a:pt x="960" y="197"/>
                  <a:pt x="953" y="272"/>
                </a:cubicBezTo>
                <a:cubicBezTo>
                  <a:pt x="946" y="347"/>
                  <a:pt x="907" y="453"/>
                  <a:pt x="862" y="589"/>
                </a:cubicBezTo>
                <a:cubicBezTo>
                  <a:pt x="817" y="725"/>
                  <a:pt x="741" y="929"/>
                  <a:pt x="681" y="1088"/>
                </a:cubicBezTo>
                <a:cubicBezTo>
                  <a:pt x="621" y="1247"/>
                  <a:pt x="552" y="1406"/>
                  <a:pt x="499" y="1542"/>
                </a:cubicBezTo>
                <a:cubicBezTo>
                  <a:pt x="446" y="1678"/>
                  <a:pt x="408" y="1792"/>
                  <a:pt x="363" y="1905"/>
                </a:cubicBezTo>
                <a:cubicBezTo>
                  <a:pt x="318" y="2018"/>
                  <a:pt x="272" y="2124"/>
                  <a:pt x="227" y="2222"/>
                </a:cubicBezTo>
                <a:cubicBezTo>
                  <a:pt x="182" y="2320"/>
                  <a:pt x="129" y="2426"/>
                  <a:pt x="91" y="2494"/>
                </a:cubicBezTo>
                <a:cubicBezTo>
                  <a:pt x="53" y="2562"/>
                  <a:pt x="26" y="2596"/>
                  <a:pt x="0" y="2630"/>
                </a:cubicBezTo>
              </a:path>
            </a:pathLst>
          </a:custGeom>
          <a:noFill/>
          <a:ln w="38100" cap="flat" cmpd="sng">
            <a:solidFill>
              <a:srgbClr val="FF2121"/>
            </a:solidFill>
            <a:prstDash val="solid"/>
            <a:round/>
            <a:headEnd type="none" w="med" len="med"/>
            <a:tailEnd type="none" w="med" len="med"/>
          </a:ln>
        </p:spPr>
        <p:txBody>
          <a:bodyPr/>
          <a:lstStyle/>
          <a:p>
            <a:endParaRPr lang="it-IT"/>
          </a:p>
        </p:txBody>
      </p:sp>
      <p:sp>
        <p:nvSpPr>
          <p:cNvPr id="90133" name="Freeform 21"/>
          <p:cNvSpPr>
            <a:spLocks/>
          </p:cNvSpPr>
          <p:nvPr/>
        </p:nvSpPr>
        <p:spPr bwMode="auto">
          <a:xfrm>
            <a:off x="5076825" y="1052513"/>
            <a:ext cx="1524000" cy="4175125"/>
          </a:xfrm>
          <a:custGeom>
            <a:avLst/>
            <a:gdLst>
              <a:gd name="T0" fmla="*/ 2147483647 w 960"/>
              <a:gd name="T1" fmla="*/ 0 h 2630"/>
              <a:gd name="T2" fmla="*/ 2147483647 w 960"/>
              <a:gd name="T3" fmla="*/ 2147483647 h 2630"/>
              <a:gd name="T4" fmla="*/ 2147483647 w 960"/>
              <a:gd name="T5" fmla="*/ 2147483647 h 2630"/>
              <a:gd name="T6" fmla="*/ 2147483647 w 960"/>
              <a:gd name="T7" fmla="*/ 2147483647 h 2630"/>
              <a:gd name="T8" fmla="*/ 2147483647 w 960"/>
              <a:gd name="T9" fmla="*/ 2147483647 h 2630"/>
              <a:gd name="T10" fmla="*/ 2147483647 w 960"/>
              <a:gd name="T11" fmla="*/ 2147483647 h 2630"/>
              <a:gd name="T12" fmla="*/ 2147483647 w 960"/>
              <a:gd name="T13" fmla="*/ 2147483647 h 2630"/>
              <a:gd name="T14" fmla="*/ 2147483647 w 960"/>
              <a:gd name="T15" fmla="*/ 2147483647 h 2630"/>
              <a:gd name="T16" fmla="*/ 2147483647 w 960"/>
              <a:gd name="T17" fmla="*/ 2147483647 h 2630"/>
              <a:gd name="T18" fmla="*/ 0 w 960"/>
              <a:gd name="T19" fmla="*/ 2147483647 h 2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2630"/>
              <a:gd name="T32" fmla="*/ 960 w 960"/>
              <a:gd name="T33" fmla="*/ 2630 h 26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2630">
                <a:moveTo>
                  <a:pt x="817" y="0"/>
                </a:moveTo>
                <a:cubicBezTo>
                  <a:pt x="850" y="45"/>
                  <a:pt x="884" y="91"/>
                  <a:pt x="907" y="136"/>
                </a:cubicBezTo>
                <a:cubicBezTo>
                  <a:pt x="930" y="181"/>
                  <a:pt x="960" y="197"/>
                  <a:pt x="953" y="272"/>
                </a:cubicBezTo>
                <a:cubicBezTo>
                  <a:pt x="946" y="347"/>
                  <a:pt x="907" y="453"/>
                  <a:pt x="862" y="589"/>
                </a:cubicBezTo>
                <a:cubicBezTo>
                  <a:pt x="817" y="725"/>
                  <a:pt x="741" y="929"/>
                  <a:pt x="681" y="1088"/>
                </a:cubicBezTo>
                <a:cubicBezTo>
                  <a:pt x="621" y="1247"/>
                  <a:pt x="552" y="1406"/>
                  <a:pt x="499" y="1542"/>
                </a:cubicBezTo>
                <a:cubicBezTo>
                  <a:pt x="446" y="1678"/>
                  <a:pt x="408" y="1792"/>
                  <a:pt x="363" y="1905"/>
                </a:cubicBezTo>
                <a:cubicBezTo>
                  <a:pt x="318" y="2018"/>
                  <a:pt x="272" y="2124"/>
                  <a:pt x="227" y="2222"/>
                </a:cubicBezTo>
                <a:cubicBezTo>
                  <a:pt x="182" y="2320"/>
                  <a:pt x="129" y="2426"/>
                  <a:pt x="91" y="2494"/>
                </a:cubicBezTo>
                <a:cubicBezTo>
                  <a:pt x="53" y="2562"/>
                  <a:pt x="26" y="2596"/>
                  <a:pt x="0" y="2630"/>
                </a:cubicBezTo>
              </a:path>
            </a:pathLst>
          </a:custGeom>
          <a:noFill/>
          <a:ln w="114300" cap="flat" cmpd="sng">
            <a:solidFill>
              <a:srgbClr val="FF2121"/>
            </a:solidFill>
            <a:prstDash val="solid"/>
            <a:round/>
            <a:headEnd type="none" w="med" len="med"/>
            <a:tailEnd type="none" w="med" len="me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21"/>
                                        </p:tgtEl>
                                        <p:attrNameLst>
                                          <p:attrName>style.visibility</p:attrName>
                                        </p:attrNameLst>
                                      </p:cBhvr>
                                      <p:to>
                                        <p:strVal val="visible"/>
                                      </p:to>
                                    </p:set>
                                    <p:anim calcmode="lin" valueType="num">
                                      <p:cBhvr additive="base">
                                        <p:cTn id="7" dur="500" fill="hold"/>
                                        <p:tgtEl>
                                          <p:spTgt spid="90121"/>
                                        </p:tgtEl>
                                        <p:attrNameLst>
                                          <p:attrName>ppt_x</p:attrName>
                                        </p:attrNameLst>
                                      </p:cBhvr>
                                      <p:tavLst>
                                        <p:tav tm="0">
                                          <p:val>
                                            <p:strVal val="0-#ppt_w/2"/>
                                          </p:val>
                                        </p:tav>
                                        <p:tav tm="100000">
                                          <p:val>
                                            <p:strVal val="#ppt_x"/>
                                          </p:val>
                                        </p:tav>
                                      </p:tavLst>
                                    </p:anim>
                                    <p:anim calcmode="lin" valueType="num">
                                      <p:cBhvr additive="base">
                                        <p:cTn id="8" dur="500" fill="hold"/>
                                        <p:tgtEl>
                                          <p:spTgt spid="901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127"/>
                                        </p:tgtEl>
                                        <p:attrNameLst>
                                          <p:attrName>style.visibility</p:attrName>
                                        </p:attrNameLst>
                                      </p:cBhvr>
                                      <p:to>
                                        <p:strVal val="visible"/>
                                      </p:to>
                                    </p:set>
                                    <p:anim calcmode="lin" valueType="num">
                                      <p:cBhvr additive="base">
                                        <p:cTn id="11" dur="1000" fill="hold"/>
                                        <p:tgtEl>
                                          <p:spTgt spid="90127"/>
                                        </p:tgtEl>
                                        <p:attrNameLst>
                                          <p:attrName>ppt_x</p:attrName>
                                        </p:attrNameLst>
                                      </p:cBhvr>
                                      <p:tavLst>
                                        <p:tav tm="0">
                                          <p:val>
                                            <p:strVal val="0-#ppt_w/2"/>
                                          </p:val>
                                        </p:tav>
                                        <p:tav tm="100000">
                                          <p:val>
                                            <p:strVal val="#ppt_x"/>
                                          </p:val>
                                        </p:tav>
                                      </p:tavLst>
                                    </p:anim>
                                    <p:anim calcmode="lin" valueType="num">
                                      <p:cBhvr additive="base">
                                        <p:cTn id="12" dur="1000" fill="hold"/>
                                        <p:tgtEl>
                                          <p:spTgt spid="901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0122"/>
                                        </p:tgtEl>
                                        <p:attrNameLst>
                                          <p:attrName>style.visibility</p:attrName>
                                        </p:attrNameLst>
                                      </p:cBhvr>
                                      <p:to>
                                        <p:strVal val="visible"/>
                                      </p:to>
                                    </p:set>
                                    <p:anim calcmode="lin" valueType="num">
                                      <p:cBhvr additive="base">
                                        <p:cTn id="16" dur="500" fill="hold"/>
                                        <p:tgtEl>
                                          <p:spTgt spid="90122"/>
                                        </p:tgtEl>
                                        <p:attrNameLst>
                                          <p:attrName>ppt_x</p:attrName>
                                        </p:attrNameLst>
                                      </p:cBhvr>
                                      <p:tavLst>
                                        <p:tav tm="0">
                                          <p:val>
                                            <p:strVal val="0-#ppt_w/2"/>
                                          </p:val>
                                        </p:tav>
                                        <p:tav tm="100000">
                                          <p:val>
                                            <p:strVal val="#ppt_x"/>
                                          </p:val>
                                        </p:tav>
                                      </p:tavLst>
                                    </p:anim>
                                    <p:anim calcmode="lin" valueType="num">
                                      <p:cBhvr additive="base">
                                        <p:cTn id="17" dur="500" fill="hold"/>
                                        <p:tgtEl>
                                          <p:spTgt spid="901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90132"/>
                                        </p:tgtEl>
                                        <p:attrNameLst>
                                          <p:attrName>style.visibility</p:attrName>
                                        </p:attrNameLst>
                                      </p:cBhvr>
                                      <p:to>
                                        <p:strVal val="visible"/>
                                      </p:to>
                                    </p:set>
                                    <p:animEffect transition="in" filter="wipe(up)">
                                      <p:cBhvr>
                                        <p:cTn id="21" dur="3000"/>
                                        <p:tgtEl>
                                          <p:spTgt spid="90132"/>
                                        </p:tgtEl>
                                      </p:cBhvr>
                                    </p:animEffect>
                                  </p:childTnLst>
                                </p:cTn>
                              </p:par>
                            </p:childTnLst>
                          </p:cTn>
                        </p:par>
                        <p:par>
                          <p:cTn id="22" fill="hold">
                            <p:stCondLst>
                              <p:cond delay="4500"/>
                            </p:stCondLst>
                            <p:childTnLst>
                              <p:par>
                                <p:cTn id="23" presetID="35" presetClass="entr" presetSubtype="0" fill="hold" grpId="0" nodeType="afterEffect">
                                  <p:stCondLst>
                                    <p:cond delay="0"/>
                                  </p:stCondLst>
                                  <p:iterate type="lt">
                                    <p:tmPct val="0"/>
                                  </p:iterate>
                                  <p:childTnLst>
                                    <p:set>
                                      <p:cBhvr>
                                        <p:cTn id="24" dur="1" fill="hold">
                                          <p:stCondLst>
                                            <p:cond delay="0"/>
                                          </p:stCondLst>
                                        </p:cTn>
                                        <p:tgtEl>
                                          <p:spTgt spid="90123"/>
                                        </p:tgtEl>
                                        <p:attrNameLst>
                                          <p:attrName>style.visibility</p:attrName>
                                        </p:attrNameLst>
                                      </p:cBhvr>
                                      <p:to>
                                        <p:strVal val="visible"/>
                                      </p:to>
                                    </p:set>
                                    <p:animEffect transition="in" filter="fade">
                                      <p:cBhvr>
                                        <p:cTn id="25" dur="2000"/>
                                        <p:tgtEl>
                                          <p:spTgt spid="90123"/>
                                        </p:tgtEl>
                                      </p:cBhvr>
                                    </p:animEffect>
                                    <p:anim calcmode="lin" valueType="num">
                                      <p:cBhvr>
                                        <p:cTn id="26" dur="2000" fill="hold"/>
                                        <p:tgtEl>
                                          <p:spTgt spid="90123"/>
                                        </p:tgtEl>
                                        <p:attrNameLst>
                                          <p:attrName>style.rotation</p:attrName>
                                        </p:attrNameLst>
                                      </p:cBhvr>
                                      <p:tavLst>
                                        <p:tav tm="0">
                                          <p:val>
                                            <p:fltVal val="720"/>
                                          </p:val>
                                        </p:tav>
                                        <p:tav tm="100000">
                                          <p:val>
                                            <p:fltVal val="0"/>
                                          </p:val>
                                        </p:tav>
                                      </p:tavLst>
                                    </p:anim>
                                    <p:anim calcmode="lin" valueType="num">
                                      <p:cBhvr>
                                        <p:cTn id="27" dur="2000" fill="hold"/>
                                        <p:tgtEl>
                                          <p:spTgt spid="90123"/>
                                        </p:tgtEl>
                                        <p:attrNameLst>
                                          <p:attrName>ppt_h</p:attrName>
                                        </p:attrNameLst>
                                      </p:cBhvr>
                                      <p:tavLst>
                                        <p:tav tm="0">
                                          <p:val>
                                            <p:fltVal val="0"/>
                                          </p:val>
                                        </p:tav>
                                        <p:tav tm="100000">
                                          <p:val>
                                            <p:strVal val="#ppt_h"/>
                                          </p:val>
                                        </p:tav>
                                      </p:tavLst>
                                    </p:anim>
                                    <p:anim calcmode="lin" valueType="num">
                                      <p:cBhvr>
                                        <p:cTn id="28" dur="2000" fill="hold"/>
                                        <p:tgtEl>
                                          <p:spTgt spid="90123"/>
                                        </p:tgtEl>
                                        <p:attrNameLst>
                                          <p:attrName>ppt_w</p:attrName>
                                        </p:attrNameLst>
                                      </p:cBhvr>
                                      <p:tavLst>
                                        <p:tav tm="0">
                                          <p:val>
                                            <p:fltVal val="0"/>
                                          </p:val>
                                        </p:tav>
                                        <p:tav tm="100000">
                                          <p:val>
                                            <p:strVal val="#ppt_w"/>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0124"/>
                                        </p:tgtEl>
                                        <p:attrNameLst>
                                          <p:attrName>style.visibility</p:attrName>
                                        </p:attrNameLst>
                                      </p:cBhvr>
                                      <p:to>
                                        <p:strVal val="visible"/>
                                      </p:to>
                                    </p:set>
                                    <p:anim calcmode="lin" valueType="num">
                                      <p:cBhvr additive="base">
                                        <p:cTn id="31" dur="1000" fill="hold"/>
                                        <p:tgtEl>
                                          <p:spTgt spid="90124"/>
                                        </p:tgtEl>
                                        <p:attrNameLst>
                                          <p:attrName>ppt_x</p:attrName>
                                        </p:attrNameLst>
                                      </p:cBhvr>
                                      <p:tavLst>
                                        <p:tav tm="0">
                                          <p:val>
                                            <p:strVal val="0-#ppt_w/2"/>
                                          </p:val>
                                        </p:tav>
                                        <p:tav tm="100000">
                                          <p:val>
                                            <p:strVal val="#ppt_x"/>
                                          </p:val>
                                        </p:tav>
                                      </p:tavLst>
                                    </p:anim>
                                    <p:anim calcmode="lin" valueType="num">
                                      <p:cBhvr additive="base">
                                        <p:cTn id="32" dur="1000" fill="hold"/>
                                        <p:tgtEl>
                                          <p:spTgt spid="90124"/>
                                        </p:tgtEl>
                                        <p:attrNameLst>
                                          <p:attrName>ppt_y</p:attrName>
                                        </p:attrNameLst>
                                      </p:cBhvr>
                                      <p:tavLst>
                                        <p:tav tm="0">
                                          <p:val>
                                            <p:strVal val="#ppt_y"/>
                                          </p:val>
                                        </p:tav>
                                        <p:tav tm="100000">
                                          <p:val>
                                            <p:strVal val="#ppt_y"/>
                                          </p:val>
                                        </p:tav>
                                      </p:tavLst>
                                    </p:anim>
                                  </p:childTnLst>
                                </p:cTn>
                              </p:par>
                            </p:childTnLst>
                          </p:cTn>
                        </p:par>
                        <p:par>
                          <p:cTn id="33" fill="hold">
                            <p:stCondLst>
                              <p:cond delay="6500"/>
                            </p:stCondLst>
                            <p:childTnLst>
                              <p:par>
                                <p:cTn id="34" presetID="22" presetClass="entr" presetSubtype="1" fill="hold" grpId="0" nodeType="afterEffect">
                                  <p:stCondLst>
                                    <p:cond delay="0"/>
                                  </p:stCondLst>
                                  <p:childTnLst>
                                    <p:set>
                                      <p:cBhvr>
                                        <p:cTn id="35" dur="1" fill="hold">
                                          <p:stCondLst>
                                            <p:cond delay="0"/>
                                          </p:stCondLst>
                                        </p:cTn>
                                        <p:tgtEl>
                                          <p:spTgt spid="90133"/>
                                        </p:tgtEl>
                                        <p:attrNameLst>
                                          <p:attrName>style.visibility</p:attrName>
                                        </p:attrNameLst>
                                      </p:cBhvr>
                                      <p:to>
                                        <p:strVal val="visible"/>
                                      </p:to>
                                    </p:set>
                                    <p:animEffect transition="in" filter="wipe(up)">
                                      <p:cBhvr>
                                        <p:cTn id="36" dur="3000"/>
                                        <p:tgtEl>
                                          <p:spTgt spid="90133"/>
                                        </p:tgtEl>
                                      </p:cBhvr>
                                    </p:animEffect>
                                  </p:childTnLst>
                                </p:cTn>
                              </p:par>
                            </p:childTnLst>
                          </p:cTn>
                        </p:par>
                        <p:par>
                          <p:cTn id="37" fill="hold">
                            <p:stCondLst>
                              <p:cond delay="9500"/>
                            </p:stCondLst>
                            <p:childTnLst>
                              <p:par>
                                <p:cTn id="38" presetID="2" presetClass="entr" presetSubtype="2" fill="hold" grpId="0" nodeType="afterEffect">
                                  <p:stCondLst>
                                    <p:cond delay="0"/>
                                  </p:stCondLst>
                                  <p:childTnLst>
                                    <p:set>
                                      <p:cBhvr>
                                        <p:cTn id="39" dur="1" fill="hold">
                                          <p:stCondLst>
                                            <p:cond delay="0"/>
                                          </p:stCondLst>
                                        </p:cTn>
                                        <p:tgtEl>
                                          <p:spTgt spid="90125"/>
                                        </p:tgtEl>
                                        <p:attrNameLst>
                                          <p:attrName>style.visibility</p:attrName>
                                        </p:attrNameLst>
                                      </p:cBhvr>
                                      <p:to>
                                        <p:strVal val="visible"/>
                                      </p:to>
                                    </p:set>
                                    <p:anim calcmode="lin" valueType="num">
                                      <p:cBhvr additive="base">
                                        <p:cTn id="40" dur="500" fill="hold"/>
                                        <p:tgtEl>
                                          <p:spTgt spid="90125"/>
                                        </p:tgtEl>
                                        <p:attrNameLst>
                                          <p:attrName>ppt_x</p:attrName>
                                        </p:attrNameLst>
                                      </p:cBhvr>
                                      <p:tavLst>
                                        <p:tav tm="0">
                                          <p:val>
                                            <p:strVal val="1+#ppt_w/2"/>
                                          </p:val>
                                        </p:tav>
                                        <p:tav tm="100000">
                                          <p:val>
                                            <p:strVal val="#ppt_x"/>
                                          </p:val>
                                        </p:tav>
                                      </p:tavLst>
                                    </p:anim>
                                    <p:anim calcmode="lin" valueType="num">
                                      <p:cBhvr additive="base">
                                        <p:cTn id="41" dur="500" fill="hold"/>
                                        <p:tgtEl>
                                          <p:spTgt spid="90125"/>
                                        </p:tgtEl>
                                        <p:attrNameLst>
                                          <p:attrName>ppt_y</p:attrName>
                                        </p:attrNameLst>
                                      </p:cBhvr>
                                      <p:tavLst>
                                        <p:tav tm="0">
                                          <p:val>
                                            <p:strVal val="#ppt_y"/>
                                          </p:val>
                                        </p:tav>
                                        <p:tav tm="100000">
                                          <p:val>
                                            <p:strVal val="#ppt_y"/>
                                          </p:val>
                                        </p:tav>
                                      </p:tavLst>
                                    </p:anim>
                                  </p:childTnLst>
                                </p:cTn>
                              </p:par>
                              <p:par>
                                <p:cTn id="42" presetID="22" presetClass="entr" presetSubtype="1" fill="hold" grpId="0" nodeType="withEffect">
                                  <p:stCondLst>
                                    <p:cond delay="0"/>
                                  </p:stCondLst>
                                  <p:childTnLst>
                                    <p:set>
                                      <p:cBhvr>
                                        <p:cTn id="43" dur="1" fill="hold">
                                          <p:stCondLst>
                                            <p:cond delay="0"/>
                                          </p:stCondLst>
                                        </p:cTn>
                                        <p:tgtEl>
                                          <p:spTgt spid="90116"/>
                                        </p:tgtEl>
                                        <p:attrNameLst>
                                          <p:attrName>style.visibility</p:attrName>
                                        </p:attrNameLst>
                                      </p:cBhvr>
                                      <p:to>
                                        <p:strVal val="visible"/>
                                      </p:to>
                                    </p:set>
                                    <p:animEffect transition="in" filter="wipe(up)">
                                      <p:cBhvr>
                                        <p:cTn id="44" dur="3000"/>
                                        <p:tgtEl>
                                          <p:spTgt spid="90116"/>
                                        </p:tgtEl>
                                      </p:cBhvr>
                                    </p:animEffect>
                                  </p:childTnLst>
                                </p:cTn>
                              </p:par>
                            </p:childTnLst>
                          </p:cTn>
                        </p:par>
                        <p:par>
                          <p:cTn id="45" fill="hold">
                            <p:stCondLst>
                              <p:cond delay="12500"/>
                            </p:stCondLst>
                            <p:childTnLst>
                              <p:par>
                                <p:cTn id="46" presetID="9" presetClass="entr" presetSubtype="0" fill="hold" grpId="0" nodeType="afterEffect">
                                  <p:stCondLst>
                                    <p:cond delay="0"/>
                                  </p:stCondLst>
                                  <p:childTnLst>
                                    <p:set>
                                      <p:cBhvr>
                                        <p:cTn id="47" dur="1" fill="hold">
                                          <p:stCondLst>
                                            <p:cond delay="0"/>
                                          </p:stCondLst>
                                        </p:cTn>
                                        <p:tgtEl>
                                          <p:spTgt spid="90117"/>
                                        </p:tgtEl>
                                        <p:attrNameLst>
                                          <p:attrName>style.visibility</p:attrName>
                                        </p:attrNameLst>
                                      </p:cBhvr>
                                      <p:to>
                                        <p:strVal val="visible"/>
                                      </p:to>
                                    </p:set>
                                    <p:animEffect transition="in" filter="dissolve">
                                      <p:cBhvr>
                                        <p:cTn id="48" dur="1000"/>
                                        <p:tgtEl>
                                          <p:spTgt spid="90117"/>
                                        </p:tgtEl>
                                      </p:cBhvr>
                                    </p:animEffect>
                                  </p:childTnLst>
                                </p:cTn>
                              </p:par>
                            </p:childTnLst>
                          </p:cTn>
                        </p:par>
                        <p:par>
                          <p:cTn id="49" fill="hold">
                            <p:stCondLst>
                              <p:cond delay="13500"/>
                            </p:stCondLst>
                            <p:childTnLst>
                              <p:par>
                                <p:cTn id="50" presetID="22" presetClass="entr" presetSubtype="2" fill="hold" grpId="0" nodeType="afterEffect">
                                  <p:stCondLst>
                                    <p:cond delay="0"/>
                                  </p:stCondLst>
                                  <p:childTnLst>
                                    <p:set>
                                      <p:cBhvr>
                                        <p:cTn id="51" dur="1" fill="hold">
                                          <p:stCondLst>
                                            <p:cond delay="0"/>
                                          </p:stCondLst>
                                        </p:cTn>
                                        <p:tgtEl>
                                          <p:spTgt spid="90118"/>
                                        </p:tgtEl>
                                        <p:attrNameLst>
                                          <p:attrName>style.visibility</p:attrName>
                                        </p:attrNameLst>
                                      </p:cBhvr>
                                      <p:to>
                                        <p:strVal val="visible"/>
                                      </p:to>
                                    </p:set>
                                    <p:animEffect transition="in" filter="wipe(right)">
                                      <p:cBhvr>
                                        <p:cTn id="52" dur="1000"/>
                                        <p:tgtEl>
                                          <p:spTgt spid="90118"/>
                                        </p:tgtEl>
                                      </p:cBhvr>
                                    </p:animEffect>
                                  </p:childTnLst>
                                </p:cTn>
                              </p:par>
                            </p:childTnLst>
                          </p:cTn>
                        </p:par>
                        <p:par>
                          <p:cTn id="53" fill="hold">
                            <p:stCondLst>
                              <p:cond delay="14500"/>
                            </p:stCondLst>
                            <p:childTnLst>
                              <p:par>
                                <p:cTn id="54" presetID="22" presetClass="entr" presetSubtype="4" fill="hold" grpId="0" nodeType="afterEffect">
                                  <p:stCondLst>
                                    <p:cond delay="0"/>
                                  </p:stCondLst>
                                  <p:childTnLst>
                                    <p:set>
                                      <p:cBhvr>
                                        <p:cTn id="55" dur="1" fill="hold">
                                          <p:stCondLst>
                                            <p:cond delay="0"/>
                                          </p:stCondLst>
                                        </p:cTn>
                                        <p:tgtEl>
                                          <p:spTgt spid="90126"/>
                                        </p:tgtEl>
                                        <p:attrNameLst>
                                          <p:attrName>style.visibility</p:attrName>
                                        </p:attrNameLst>
                                      </p:cBhvr>
                                      <p:to>
                                        <p:strVal val="visible"/>
                                      </p:to>
                                    </p:set>
                                    <p:animEffect transition="in" filter="wipe(down)">
                                      <p:cBhvr>
                                        <p:cTn id="56" dur="3000"/>
                                        <p:tgtEl>
                                          <p:spTgt spid="90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animBg="1"/>
      <p:bldP spid="90118" grpId="0" animBg="1"/>
      <p:bldP spid="90121" grpId="0"/>
      <p:bldP spid="90122" grpId="0"/>
      <p:bldP spid="90123" grpId="0"/>
      <p:bldP spid="90124" grpId="0" animBg="1"/>
      <p:bldP spid="90125" grpId="0"/>
      <p:bldP spid="90126" grpId="0" animBg="1"/>
      <p:bldP spid="90127" grpId="0" animBg="1"/>
      <p:bldP spid="90132" grpId="0" animBg="1"/>
      <p:bldP spid="901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oscia"/>
          <p:cNvPicPr>
            <a:picLocks noChangeAspect="1" noChangeArrowheads="1"/>
          </p:cNvPicPr>
          <p:nvPr/>
        </p:nvPicPr>
        <p:blipFill>
          <a:blip r:embed="rId2" cstate="print"/>
          <a:srcRect/>
          <a:stretch>
            <a:fillRect/>
          </a:stretch>
        </p:blipFill>
        <p:spPr bwMode="auto">
          <a:xfrm>
            <a:off x="3276600" y="620713"/>
            <a:ext cx="3840163" cy="6237287"/>
          </a:xfrm>
          <a:prstGeom prst="rect">
            <a:avLst/>
          </a:prstGeom>
          <a:noFill/>
          <a:ln w="9525">
            <a:noFill/>
            <a:miter lim="800000"/>
            <a:headEnd/>
            <a:tailEnd/>
          </a:ln>
        </p:spPr>
      </p:pic>
      <p:sp>
        <p:nvSpPr>
          <p:cNvPr id="72707"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93188" name="Freeform 4"/>
          <p:cNvSpPr>
            <a:spLocks/>
          </p:cNvSpPr>
          <p:nvPr/>
        </p:nvSpPr>
        <p:spPr bwMode="auto">
          <a:xfrm rot="-196661">
            <a:off x="4932363" y="5084763"/>
            <a:ext cx="311150" cy="1439862"/>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93189" name="AutoShape 5"/>
          <p:cNvSpPr>
            <a:spLocks noChangeArrowheads="1"/>
          </p:cNvSpPr>
          <p:nvPr/>
        </p:nvSpPr>
        <p:spPr bwMode="auto">
          <a:xfrm>
            <a:off x="4859338" y="6453188"/>
            <a:ext cx="28892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000099"/>
            </a:solidFill>
            <a:round/>
            <a:headEnd/>
            <a:tailEnd/>
          </a:ln>
        </p:spPr>
        <p:txBody>
          <a:bodyPr wrap="none" anchor="ctr"/>
          <a:lstStyle/>
          <a:p>
            <a:endParaRPr lang="it-IT"/>
          </a:p>
        </p:txBody>
      </p:sp>
      <p:sp>
        <p:nvSpPr>
          <p:cNvPr id="93190" name="Freeform 6"/>
          <p:cNvSpPr>
            <a:spLocks/>
          </p:cNvSpPr>
          <p:nvPr/>
        </p:nvSpPr>
        <p:spPr bwMode="auto">
          <a:xfrm>
            <a:off x="4643438" y="6308725"/>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38100" cap="flat" cmpd="sng">
            <a:solidFill>
              <a:srgbClr val="000099"/>
            </a:solidFill>
            <a:prstDash val="sysDot"/>
            <a:round/>
            <a:headEnd type="none" w="med" len="med"/>
            <a:tailEnd type="none" w="med" len="med"/>
          </a:ln>
        </p:spPr>
        <p:txBody>
          <a:bodyPr/>
          <a:lstStyle/>
          <a:p>
            <a:endParaRPr lang="it-IT"/>
          </a:p>
        </p:txBody>
      </p:sp>
      <p:sp>
        <p:nvSpPr>
          <p:cNvPr id="93191" name="Rectangle 7"/>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3</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93192" name="Text Box 8"/>
          <p:cNvSpPr txBox="1">
            <a:spLocks noChangeArrowheads="1"/>
          </p:cNvSpPr>
          <p:nvPr/>
        </p:nvSpPr>
        <p:spPr bwMode="auto">
          <a:xfrm>
            <a:off x="700088" y="908050"/>
            <a:ext cx="5283200" cy="457200"/>
          </a:xfrm>
          <a:prstGeom prst="rect">
            <a:avLst/>
          </a:prstGeom>
          <a:noFill/>
          <a:ln w="76200" algn="ctr">
            <a:noFill/>
            <a:miter lim="800000"/>
            <a:headEnd/>
            <a:tailEnd/>
          </a:ln>
        </p:spPr>
        <p:txBody>
          <a:bodyPr wrap="none">
            <a:spAutoFit/>
          </a:bodyPr>
          <a:lstStyle/>
          <a:p>
            <a:r>
              <a:rPr lang="it-IT" b="1">
                <a:solidFill>
                  <a:srgbClr val="FF0000"/>
                </a:solidFill>
              </a:rPr>
              <a:t>Crosse safeno-femorale continente</a:t>
            </a:r>
          </a:p>
        </p:txBody>
      </p:sp>
      <p:sp>
        <p:nvSpPr>
          <p:cNvPr id="93193" name="Text Box 9"/>
          <p:cNvSpPr txBox="1">
            <a:spLocks noChangeArrowheads="1"/>
          </p:cNvSpPr>
          <p:nvPr/>
        </p:nvSpPr>
        <p:spPr bwMode="auto">
          <a:xfrm>
            <a:off x="0" y="4005263"/>
            <a:ext cx="5297488" cy="457200"/>
          </a:xfrm>
          <a:prstGeom prst="rect">
            <a:avLst/>
          </a:prstGeom>
          <a:noFill/>
          <a:ln w="76200" algn="ctr">
            <a:noFill/>
            <a:miter lim="800000"/>
            <a:headEnd/>
            <a:tailEnd/>
          </a:ln>
        </p:spPr>
        <p:txBody>
          <a:bodyPr wrap="none">
            <a:spAutoFit/>
          </a:bodyPr>
          <a:lstStyle/>
          <a:p>
            <a:r>
              <a:rPr lang="it-IT" b="1">
                <a:solidFill>
                  <a:srgbClr val="FF0000"/>
                </a:solidFill>
              </a:rPr>
              <a:t>Incontinenza segmentaria dell’asse</a:t>
            </a:r>
          </a:p>
        </p:txBody>
      </p:sp>
      <p:sp>
        <p:nvSpPr>
          <p:cNvPr id="93194" name="Text Box 10"/>
          <p:cNvSpPr txBox="1">
            <a:spLocks noChangeArrowheads="1"/>
          </p:cNvSpPr>
          <p:nvPr/>
        </p:nvSpPr>
        <p:spPr bwMode="auto">
          <a:xfrm>
            <a:off x="-36513" y="5229225"/>
            <a:ext cx="4587876" cy="822325"/>
          </a:xfrm>
          <a:prstGeom prst="rect">
            <a:avLst/>
          </a:prstGeom>
          <a:noFill/>
          <a:ln w="76200" algn="ctr">
            <a:noFill/>
            <a:miter lim="800000"/>
            <a:headEnd/>
            <a:tailEnd/>
          </a:ln>
        </p:spPr>
        <p:txBody>
          <a:bodyPr wrap="none">
            <a:spAutoFit/>
          </a:bodyPr>
          <a:lstStyle/>
          <a:p>
            <a:r>
              <a:rPr lang="it-IT" b="1">
                <a:solidFill>
                  <a:srgbClr val="000099"/>
                </a:solidFill>
              </a:rPr>
              <a:t>Nessuna</a:t>
            </a:r>
          </a:p>
          <a:p>
            <a:r>
              <a:rPr lang="it-IT" b="1">
                <a:solidFill>
                  <a:srgbClr val="000099"/>
                </a:solidFill>
              </a:rPr>
              <a:t>Perforante rientro sulla safena</a:t>
            </a:r>
          </a:p>
        </p:txBody>
      </p:sp>
      <p:sp>
        <p:nvSpPr>
          <p:cNvPr id="93195" name="AutoShape 11"/>
          <p:cNvSpPr>
            <a:spLocks noChangeArrowheads="1"/>
          </p:cNvSpPr>
          <p:nvPr/>
        </p:nvSpPr>
        <p:spPr bwMode="auto">
          <a:xfrm rot="2436650">
            <a:off x="5219700" y="2997200"/>
            <a:ext cx="381000" cy="147638"/>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93196" name="Text Box 12"/>
          <p:cNvSpPr txBox="1">
            <a:spLocks noChangeArrowheads="1"/>
          </p:cNvSpPr>
          <p:nvPr/>
        </p:nvSpPr>
        <p:spPr bwMode="auto">
          <a:xfrm>
            <a:off x="5464175" y="5372100"/>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93197" name="Freeform 13"/>
          <p:cNvSpPr>
            <a:spLocks/>
          </p:cNvSpPr>
          <p:nvPr/>
        </p:nvSpPr>
        <p:spPr bwMode="auto">
          <a:xfrm>
            <a:off x="4572000" y="62071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93198" name="AutoShape 14"/>
          <p:cNvSpPr>
            <a:spLocks noChangeArrowheads="1"/>
          </p:cNvSpPr>
          <p:nvPr/>
        </p:nvSpPr>
        <p:spPr bwMode="auto">
          <a:xfrm rot="2436650">
            <a:off x="5292725" y="3068638"/>
            <a:ext cx="381000" cy="144462"/>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72719" name="Freeform 15"/>
          <p:cNvSpPr>
            <a:spLocks/>
          </p:cNvSpPr>
          <p:nvPr/>
        </p:nvSpPr>
        <p:spPr bwMode="auto">
          <a:xfrm>
            <a:off x="4500563" y="6092825"/>
            <a:ext cx="239712"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72720" name="Freeform 16"/>
          <p:cNvSpPr>
            <a:spLocks/>
          </p:cNvSpPr>
          <p:nvPr/>
        </p:nvSpPr>
        <p:spPr bwMode="auto">
          <a:xfrm rot="-126161">
            <a:off x="4641850" y="908050"/>
            <a:ext cx="1873250" cy="518477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93201" name="Freeform 17"/>
          <p:cNvSpPr>
            <a:spLocks/>
          </p:cNvSpPr>
          <p:nvPr/>
        </p:nvSpPr>
        <p:spPr bwMode="auto">
          <a:xfrm>
            <a:off x="5003800" y="3213100"/>
            <a:ext cx="719138" cy="1943100"/>
          </a:xfrm>
          <a:custGeom>
            <a:avLst/>
            <a:gdLst>
              <a:gd name="T0" fmla="*/ 2147483647 w 960"/>
              <a:gd name="T1" fmla="*/ 0 h 2630"/>
              <a:gd name="T2" fmla="*/ 2147483647 w 960"/>
              <a:gd name="T3" fmla="*/ 2147483647 h 2630"/>
              <a:gd name="T4" fmla="*/ 2147483647 w 960"/>
              <a:gd name="T5" fmla="*/ 2147483647 h 2630"/>
              <a:gd name="T6" fmla="*/ 2147483647 w 960"/>
              <a:gd name="T7" fmla="*/ 2147483647 h 2630"/>
              <a:gd name="T8" fmla="*/ 2147483647 w 960"/>
              <a:gd name="T9" fmla="*/ 2147483647 h 2630"/>
              <a:gd name="T10" fmla="*/ 2147483647 w 960"/>
              <a:gd name="T11" fmla="*/ 2147483647 h 2630"/>
              <a:gd name="T12" fmla="*/ 2147483647 w 960"/>
              <a:gd name="T13" fmla="*/ 2147483647 h 2630"/>
              <a:gd name="T14" fmla="*/ 2147483647 w 960"/>
              <a:gd name="T15" fmla="*/ 2147483647 h 2630"/>
              <a:gd name="T16" fmla="*/ 2147483647 w 960"/>
              <a:gd name="T17" fmla="*/ 2147483647 h 2630"/>
              <a:gd name="T18" fmla="*/ 0 w 960"/>
              <a:gd name="T19" fmla="*/ 2147483647 h 2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2630"/>
              <a:gd name="T32" fmla="*/ 960 w 960"/>
              <a:gd name="T33" fmla="*/ 2630 h 26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2630">
                <a:moveTo>
                  <a:pt x="817" y="0"/>
                </a:moveTo>
                <a:cubicBezTo>
                  <a:pt x="850" y="45"/>
                  <a:pt x="884" y="91"/>
                  <a:pt x="907" y="136"/>
                </a:cubicBezTo>
                <a:cubicBezTo>
                  <a:pt x="930" y="181"/>
                  <a:pt x="960" y="197"/>
                  <a:pt x="953" y="272"/>
                </a:cubicBezTo>
                <a:cubicBezTo>
                  <a:pt x="946" y="347"/>
                  <a:pt x="907" y="453"/>
                  <a:pt x="862" y="589"/>
                </a:cubicBezTo>
                <a:cubicBezTo>
                  <a:pt x="817" y="725"/>
                  <a:pt x="741" y="929"/>
                  <a:pt x="681" y="1088"/>
                </a:cubicBezTo>
                <a:cubicBezTo>
                  <a:pt x="621" y="1247"/>
                  <a:pt x="552" y="1406"/>
                  <a:pt x="499" y="1542"/>
                </a:cubicBezTo>
                <a:cubicBezTo>
                  <a:pt x="446" y="1678"/>
                  <a:pt x="408" y="1792"/>
                  <a:pt x="363" y="1905"/>
                </a:cubicBezTo>
                <a:cubicBezTo>
                  <a:pt x="318" y="2018"/>
                  <a:pt x="272" y="2124"/>
                  <a:pt x="227" y="2222"/>
                </a:cubicBezTo>
                <a:cubicBezTo>
                  <a:pt x="182" y="2320"/>
                  <a:pt x="129" y="2426"/>
                  <a:pt x="91" y="2494"/>
                </a:cubicBezTo>
                <a:cubicBezTo>
                  <a:pt x="53" y="2562"/>
                  <a:pt x="26" y="2596"/>
                  <a:pt x="0" y="2630"/>
                </a:cubicBezTo>
              </a:path>
            </a:pathLst>
          </a:custGeom>
          <a:noFill/>
          <a:ln w="38100" cap="flat" cmpd="sng">
            <a:solidFill>
              <a:srgbClr val="FF2121"/>
            </a:solidFill>
            <a:prstDash val="solid"/>
            <a:round/>
            <a:headEnd type="none" w="med" len="med"/>
            <a:tailEnd type="none" w="med" len="med"/>
          </a:ln>
        </p:spPr>
        <p:txBody>
          <a:bodyPr/>
          <a:lstStyle/>
          <a:p>
            <a:endParaRPr lang="it-IT"/>
          </a:p>
        </p:txBody>
      </p:sp>
      <p:sp>
        <p:nvSpPr>
          <p:cNvPr id="93202" name="Freeform 18"/>
          <p:cNvSpPr>
            <a:spLocks/>
          </p:cNvSpPr>
          <p:nvPr/>
        </p:nvSpPr>
        <p:spPr bwMode="auto">
          <a:xfrm rot="-960637">
            <a:off x="4716463" y="3357563"/>
            <a:ext cx="1295400" cy="1727200"/>
          </a:xfrm>
          <a:custGeom>
            <a:avLst/>
            <a:gdLst>
              <a:gd name="T0" fmla="*/ 2147483647 w 960"/>
              <a:gd name="T1" fmla="*/ 0 h 2630"/>
              <a:gd name="T2" fmla="*/ 2147483647 w 960"/>
              <a:gd name="T3" fmla="*/ 2147483647 h 2630"/>
              <a:gd name="T4" fmla="*/ 2147483647 w 960"/>
              <a:gd name="T5" fmla="*/ 2147483647 h 2630"/>
              <a:gd name="T6" fmla="*/ 2147483647 w 960"/>
              <a:gd name="T7" fmla="*/ 2147483647 h 2630"/>
              <a:gd name="T8" fmla="*/ 2147483647 w 960"/>
              <a:gd name="T9" fmla="*/ 2147483647 h 2630"/>
              <a:gd name="T10" fmla="*/ 2147483647 w 960"/>
              <a:gd name="T11" fmla="*/ 2147483647 h 2630"/>
              <a:gd name="T12" fmla="*/ 2147483647 w 960"/>
              <a:gd name="T13" fmla="*/ 2147483647 h 2630"/>
              <a:gd name="T14" fmla="*/ 2147483647 w 960"/>
              <a:gd name="T15" fmla="*/ 2147483647 h 2630"/>
              <a:gd name="T16" fmla="*/ 2147483647 w 960"/>
              <a:gd name="T17" fmla="*/ 2147483647 h 2630"/>
              <a:gd name="T18" fmla="*/ 0 w 960"/>
              <a:gd name="T19" fmla="*/ 2147483647 h 2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2630"/>
              <a:gd name="T32" fmla="*/ 960 w 960"/>
              <a:gd name="T33" fmla="*/ 2630 h 26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2630">
                <a:moveTo>
                  <a:pt x="817" y="0"/>
                </a:moveTo>
                <a:cubicBezTo>
                  <a:pt x="850" y="45"/>
                  <a:pt x="884" y="91"/>
                  <a:pt x="907" y="136"/>
                </a:cubicBezTo>
                <a:cubicBezTo>
                  <a:pt x="930" y="181"/>
                  <a:pt x="960" y="197"/>
                  <a:pt x="953" y="272"/>
                </a:cubicBezTo>
                <a:cubicBezTo>
                  <a:pt x="946" y="347"/>
                  <a:pt x="907" y="453"/>
                  <a:pt x="862" y="589"/>
                </a:cubicBezTo>
                <a:cubicBezTo>
                  <a:pt x="817" y="725"/>
                  <a:pt x="741" y="929"/>
                  <a:pt x="681" y="1088"/>
                </a:cubicBezTo>
                <a:cubicBezTo>
                  <a:pt x="621" y="1247"/>
                  <a:pt x="552" y="1406"/>
                  <a:pt x="499" y="1542"/>
                </a:cubicBezTo>
                <a:cubicBezTo>
                  <a:pt x="446" y="1678"/>
                  <a:pt x="408" y="1792"/>
                  <a:pt x="363" y="1905"/>
                </a:cubicBezTo>
                <a:cubicBezTo>
                  <a:pt x="318" y="2018"/>
                  <a:pt x="272" y="2124"/>
                  <a:pt x="227" y="2222"/>
                </a:cubicBezTo>
                <a:cubicBezTo>
                  <a:pt x="182" y="2320"/>
                  <a:pt x="129" y="2426"/>
                  <a:pt x="91" y="2494"/>
                </a:cubicBezTo>
                <a:cubicBezTo>
                  <a:pt x="53" y="2562"/>
                  <a:pt x="26" y="2596"/>
                  <a:pt x="0" y="2630"/>
                </a:cubicBezTo>
              </a:path>
            </a:pathLst>
          </a:custGeom>
          <a:noFill/>
          <a:ln w="114300" cap="flat" cmpd="sng">
            <a:solidFill>
              <a:srgbClr val="FF2121"/>
            </a:solidFill>
            <a:prstDash val="solid"/>
            <a:round/>
            <a:headEnd type="none" w="med" len="med"/>
            <a:tailEnd type="none" w="med" len="med"/>
          </a:ln>
        </p:spPr>
        <p:txBody>
          <a:bodyPr/>
          <a:lstStyle/>
          <a:p>
            <a:endParaRPr lang="it-IT"/>
          </a:p>
        </p:txBody>
      </p:sp>
      <p:sp>
        <p:nvSpPr>
          <p:cNvPr id="93204" name="Text Box 20"/>
          <p:cNvSpPr txBox="1">
            <a:spLocks noChangeArrowheads="1"/>
          </p:cNvSpPr>
          <p:nvPr/>
        </p:nvSpPr>
        <p:spPr bwMode="auto">
          <a:xfrm>
            <a:off x="1116013" y="2565400"/>
            <a:ext cx="3014662" cy="822325"/>
          </a:xfrm>
          <a:prstGeom prst="rect">
            <a:avLst/>
          </a:prstGeom>
          <a:noFill/>
          <a:ln w="76200" algn="ctr">
            <a:noFill/>
            <a:miter lim="800000"/>
            <a:headEnd/>
            <a:tailEnd/>
          </a:ln>
        </p:spPr>
        <p:txBody>
          <a:bodyPr wrap="none">
            <a:spAutoFit/>
          </a:bodyPr>
          <a:lstStyle/>
          <a:p>
            <a:r>
              <a:rPr lang="it-IT" b="1">
                <a:solidFill>
                  <a:srgbClr val="FF0000"/>
                </a:solidFill>
              </a:rPr>
              <a:t>Incontinenza di</a:t>
            </a:r>
          </a:p>
          <a:p>
            <a:r>
              <a:rPr lang="it-IT" b="1">
                <a:solidFill>
                  <a:srgbClr val="FF0000"/>
                </a:solidFill>
              </a:rPr>
              <a:t>Perforante safenica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92"/>
                                        </p:tgtEl>
                                        <p:attrNameLst>
                                          <p:attrName>style.visibility</p:attrName>
                                        </p:attrNameLst>
                                      </p:cBhvr>
                                      <p:to>
                                        <p:strVal val="visible"/>
                                      </p:to>
                                    </p:set>
                                    <p:anim calcmode="lin" valueType="num">
                                      <p:cBhvr additive="base">
                                        <p:cTn id="7" dur="500" fill="hold"/>
                                        <p:tgtEl>
                                          <p:spTgt spid="93192"/>
                                        </p:tgtEl>
                                        <p:attrNameLst>
                                          <p:attrName>ppt_x</p:attrName>
                                        </p:attrNameLst>
                                      </p:cBhvr>
                                      <p:tavLst>
                                        <p:tav tm="0">
                                          <p:val>
                                            <p:strVal val="0-#ppt_w/2"/>
                                          </p:val>
                                        </p:tav>
                                        <p:tav tm="100000">
                                          <p:val>
                                            <p:strVal val="#ppt_x"/>
                                          </p:val>
                                        </p:tav>
                                      </p:tavLst>
                                    </p:anim>
                                    <p:anim calcmode="lin" valueType="num">
                                      <p:cBhvr additive="base">
                                        <p:cTn id="8" dur="500" fill="hold"/>
                                        <p:tgtEl>
                                          <p:spTgt spid="931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3198"/>
                                        </p:tgtEl>
                                        <p:attrNameLst>
                                          <p:attrName>style.visibility</p:attrName>
                                        </p:attrNameLst>
                                      </p:cBhvr>
                                      <p:to>
                                        <p:strVal val="visible"/>
                                      </p:to>
                                    </p:set>
                                    <p:anim calcmode="lin" valueType="num">
                                      <p:cBhvr additive="base">
                                        <p:cTn id="12" dur="1000" fill="hold"/>
                                        <p:tgtEl>
                                          <p:spTgt spid="93198"/>
                                        </p:tgtEl>
                                        <p:attrNameLst>
                                          <p:attrName>ppt_x</p:attrName>
                                        </p:attrNameLst>
                                      </p:cBhvr>
                                      <p:tavLst>
                                        <p:tav tm="0">
                                          <p:val>
                                            <p:strVal val="0-#ppt_w/2"/>
                                          </p:val>
                                        </p:tav>
                                        <p:tav tm="100000">
                                          <p:val>
                                            <p:strVal val="#ppt_x"/>
                                          </p:val>
                                        </p:tav>
                                      </p:tavLst>
                                    </p:anim>
                                    <p:anim calcmode="lin" valueType="num">
                                      <p:cBhvr additive="base">
                                        <p:cTn id="13" dur="1000" fill="hold"/>
                                        <p:tgtEl>
                                          <p:spTgt spid="9319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3204"/>
                                        </p:tgtEl>
                                        <p:attrNameLst>
                                          <p:attrName>style.visibility</p:attrName>
                                        </p:attrNameLst>
                                      </p:cBhvr>
                                      <p:to>
                                        <p:strVal val="visible"/>
                                      </p:to>
                                    </p:set>
                                    <p:anim calcmode="lin" valueType="num">
                                      <p:cBhvr additive="base">
                                        <p:cTn id="16" dur="500" fill="hold"/>
                                        <p:tgtEl>
                                          <p:spTgt spid="93204"/>
                                        </p:tgtEl>
                                        <p:attrNameLst>
                                          <p:attrName>ppt_x</p:attrName>
                                        </p:attrNameLst>
                                      </p:cBhvr>
                                      <p:tavLst>
                                        <p:tav tm="0">
                                          <p:val>
                                            <p:strVal val="0-#ppt_w/2"/>
                                          </p:val>
                                        </p:tav>
                                        <p:tav tm="100000">
                                          <p:val>
                                            <p:strVal val="#ppt_x"/>
                                          </p:val>
                                        </p:tav>
                                      </p:tavLst>
                                    </p:anim>
                                    <p:anim calcmode="lin" valueType="num">
                                      <p:cBhvr additive="base">
                                        <p:cTn id="17" dur="500" fill="hold"/>
                                        <p:tgtEl>
                                          <p:spTgt spid="9320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3193"/>
                                        </p:tgtEl>
                                        <p:attrNameLst>
                                          <p:attrName>style.visibility</p:attrName>
                                        </p:attrNameLst>
                                      </p:cBhvr>
                                      <p:to>
                                        <p:strVal val="visible"/>
                                      </p:to>
                                    </p:set>
                                    <p:anim calcmode="lin" valueType="num">
                                      <p:cBhvr additive="base">
                                        <p:cTn id="21" dur="500" fill="hold"/>
                                        <p:tgtEl>
                                          <p:spTgt spid="93193"/>
                                        </p:tgtEl>
                                        <p:attrNameLst>
                                          <p:attrName>ppt_x</p:attrName>
                                        </p:attrNameLst>
                                      </p:cBhvr>
                                      <p:tavLst>
                                        <p:tav tm="0">
                                          <p:val>
                                            <p:strVal val="0-#ppt_w/2"/>
                                          </p:val>
                                        </p:tav>
                                        <p:tav tm="100000">
                                          <p:val>
                                            <p:strVal val="#ppt_x"/>
                                          </p:val>
                                        </p:tav>
                                      </p:tavLst>
                                    </p:anim>
                                    <p:anim calcmode="lin" valueType="num">
                                      <p:cBhvr additive="base">
                                        <p:cTn id="22" dur="500" fill="hold"/>
                                        <p:tgtEl>
                                          <p:spTgt spid="9319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93201"/>
                                        </p:tgtEl>
                                        <p:attrNameLst>
                                          <p:attrName>style.visibility</p:attrName>
                                        </p:attrNameLst>
                                      </p:cBhvr>
                                      <p:to>
                                        <p:strVal val="visible"/>
                                      </p:to>
                                    </p:set>
                                    <p:animEffect transition="in" filter="wipe(up)">
                                      <p:cBhvr>
                                        <p:cTn id="26" dur="3000"/>
                                        <p:tgtEl>
                                          <p:spTgt spid="93201"/>
                                        </p:tgtEl>
                                      </p:cBhvr>
                                    </p:animEffect>
                                  </p:childTnLst>
                                </p:cTn>
                              </p:par>
                            </p:childTnLst>
                          </p:cTn>
                        </p:par>
                        <p:par>
                          <p:cTn id="27" fill="hold">
                            <p:stCondLst>
                              <p:cond delay="5000"/>
                            </p:stCondLst>
                            <p:childTnLst>
                              <p:par>
                                <p:cTn id="28" presetID="2" presetClass="entr" presetSubtype="4" fill="hold" grpId="0" nodeType="afterEffect">
                                  <p:stCondLst>
                                    <p:cond delay="0"/>
                                  </p:stCondLst>
                                  <p:childTnLst>
                                    <p:set>
                                      <p:cBhvr>
                                        <p:cTn id="29" dur="1" fill="hold">
                                          <p:stCondLst>
                                            <p:cond delay="0"/>
                                          </p:stCondLst>
                                        </p:cTn>
                                        <p:tgtEl>
                                          <p:spTgt spid="93194"/>
                                        </p:tgtEl>
                                        <p:attrNameLst>
                                          <p:attrName>style.visibility</p:attrName>
                                        </p:attrNameLst>
                                      </p:cBhvr>
                                      <p:to>
                                        <p:strVal val="visible"/>
                                      </p:to>
                                    </p:set>
                                    <p:anim calcmode="lin" valueType="num">
                                      <p:cBhvr additive="base">
                                        <p:cTn id="30" dur="500" fill="hold"/>
                                        <p:tgtEl>
                                          <p:spTgt spid="93194"/>
                                        </p:tgtEl>
                                        <p:attrNameLst>
                                          <p:attrName>ppt_x</p:attrName>
                                        </p:attrNameLst>
                                      </p:cBhvr>
                                      <p:tavLst>
                                        <p:tav tm="0">
                                          <p:val>
                                            <p:strVal val="#ppt_x"/>
                                          </p:val>
                                        </p:tav>
                                        <p:tav tm="100000">
                                          <p:val>
                                            <p:strVal val="#ppt_x"/>
                                          </p:val>
                                        </p:tav>
                                      </p:tavLst>
                                    </p:anim>
                                    <p:anim calcmode="lin" valueType="num">
                                      <p:cBhvr additive="base">
                                        <p:cTn id="31" dur="500" fill="hold"/>
                                        <p:tgtEl>
                                          <p:spTgt spid="93194"/>
                                        </p:tgtEl>
                                        <p:attrNameLst>
                                          <p:attrName>ppt_y</p:attrName>
                                        </p:attrNameLst>
                                      </p:cBhvr>
                                      <p:tavLst>
                                        <p:tav tm="0">
                                          <p:val>
                                            <p:strVal val="1+#ppt_h/2"/>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93195"/>
                                        </p:tgtEl>
                                        <p:attrNameLst>
                                          <p:attrName>style.visibility</p:attrName>
                                        </p:attrNameLst>
                                      </p:cBhvr>
                                      <p:to>
                                        <p:strVal val="visible"/>
                                      </p:to>
                                    </p:set>
                                    <p:anim calcmode="lin" valueType="num">
                                      <p:cBhvr additive="base">
                                        <p:cTn id="34" dur="1000" fill="hold"/>
                                        <p:tgtEl>
                                          <p:spTgt spid="93195"/>
                                        </p:tgtEl>
                                        <p:attrNameLst>
                                          <p:attrName>ppt_x</p:attrName>
                                        </p:attrNameLst>
                                      </p:cBhvr>
                                      <p:tavLst>
                                        <p:tav tm="0">
                                          <p:val>
                                            <p:strVal val="0-#ppt_w/2"/>
                                          </p:val>
                                        </p:tav>
                                        <p:tav tm="100000">
                                          <p:val>
                                            <p:strVal val="#ppt_x"/>
                                          </p:val>
                                        </p:tav>
                                      </p:tavLst>
                                    </p:anim>
                                    <p:anim calcmode="lin" valueType="num">
                                      <p:cBhvr additive="base">
                                        <p:cTn id="35" dur="1000" fill="hold"/>
                                        <p:tgtEl>
                                          <p:spTgt spid="93195"/>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22" presetClass="entr" presetSubtype="1" fill="hold" grpId="0" nodeType="afterEffect">
                                  <p:stCondLst>
                                    <p:cond delay="0"/>
                                  </p:stCondLst>
                                  <p:childTnLst>
                                    <p:set>
                                      <p:cBhvr>
                                        <p:cTn id="38" dur="1" fill="hold">
                                          <p:stCondLst>
                                            <p:cond delay="0"/>
                                          </p:stCondLst>
                                        </p:cTn>
                                        <p:tgtEl>
                                          <p:spTgt spid="93202"/>
                                        </p:tgtEl>
                                        <p:attrNameLst>
                                          <p:attrName>style.visibility</p:attrName>
                                        </p:attrNameLst>
                                      </p:cBhvr>
                                      <p:to>
                                        <p:strVal val="visible"/>
                                      </p:to>
                                    </p:set>
                                    <p:animEffect transition="in" filter="wipe(up)">
                                      <p:cBhvr>
                                        <p:cTn id="39" dur="3000"/>
                                        <p:tgtEl>
                                          <p:spTgt spid="93202"/>
                                        </p:tgtEl>
                                      </p:cBhvr>
                                    </p:animEffect>
                                  </p:childTnLst>
                                </p:cTn>
                              </p:par>
                            </p:childTnLst>
                          </p:cTn>
                        </p:par>
                        <p:par>
                          <p:cTn id="40" fill="hold">
                            <p:stCondLst>
                              <p:cond delay="9000"/>
                            </p:stCondLst>
                            <p:childTnLst>
                              <p:par>
                                <p:cTn id="41" presetID="2" presetClass="entr" presetSubtype="2" fill="hold" grpId="0" nodeType="afterEffect">
                                  <p:stCondLst>
                                    <p:cond delay="0"/>
                                  </p:stCondLst>
                                  <p:childTnLst>
                                    <p:set>
                                      <p:cBhvr>
                                        <p:cTn id="42" dur="1" fill="hold">
                                          <p:stCondLst>
                                            <p:cond delay="0"/>
                                          </p:stCondLst>
                                        </p:cTn>
                                        <p:tgtEl>
                                          <p:spTgt spid="93196"/>
                                        </p:tgtEl>
                                        <p:attrNameLst>
                                          <p:attrName>style.visibility</p:attrName>
                                        </p:attrNameLst>
                                      </p:cBhvr>
                                      <p:to>
                                        <p:strVal val="visible"/>
                                      </p:to>
                                    </p:set>
                                    <p:anim calcmode="lin" valueType="num">
                                      <p:cBhvr additive="base">
                                        <p:cTn id="43" dur="500" fill="hold"/>
                                        <p:tgtEl>
                                          <p:spTgt spid="93196"/>
                                        </p:tgtEl>
                                        <p:attrNameLst>
                                          <p:attrName>ppt_x</p:attrName>
                                        </p:attrNameLst>
                                      </p:cBhvr>
                                      <p:tavLst>
                                        <p:tav tm="0">
                                          <p:val>
                                            <p:strVal val="1+#ppt_w/2"/>
                                          </p:val>
                                        </p:tav>
                                        <p:tav tm="100000">
                                          <p:val>
                                            <p:strVal val="#ppt_x"/>
                                          </p:val>
                                        </p:tav>
                                      </p:tavLst>
                                    </p:anim>
                                    <p:anim calcmode="lin" valueType="num">
                                      <p:cBhvr additive="base">
                                        <p:cTn id="44" dur="500" fill="hold"/>
                                        <p:tgtEl>
                                          <p:spTgt spid="93196"/>
                                        </p:tgtEl>
                                        <p:attrNameLst>
                                          <p:attrName>ppt_y</p:attrName>
                                        </p:attrNameLst>
                                      </p:cBhvr>
                                      <p:tavLst>
                                        <p:tav tm="0">
                                          <p:val>
                                            <p:strVal val="#ppt_y"/>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93188"/>
                                        </p:tgtEl>
                                        <p:attrNameLst>
                                          <p:attrName>style.visibility</p:attrName>
                                        </p:attrNameLst>
                                      </p:cBhvr>
                                      <p:to>
                                        <p:strVal val="visible"/>
                                      </p:to>
                                    </p:set>
                                    <p:animEffect transition="in" filter="wipe(up)">
                                      <p:cBhvr>
                                        <p:cTn id="47" dur="3000"/>
                                        <p:tgtEl>
                                          <p:spTgt spid="93188"/>
                                        </p:tgtEl>
                                      </p:cBhvr>
                                    </p:animEffect>
                                  </p:childTnLst>
                                </p:cTn>
                              </p:par>
                            </p:childTnLst>
                          </p:cTn>
                        </p:par>
                        <p:par>
                          <p:cTn id="48" fill="hold">
                            <p:stCondLst>
                              <p:cond delay="12000"/>
                            </p:stCondLst>
                            <p:childTnLst>
                              <p:par>
                                <p:cTn id="49" presetID="9" presetClass="entr" presetSubtype="0" fill="hold" grpId="0" nodeType="afterEffect">
                                  <p:stCondLst>
                                    <p:cond delay="0"/>
                                  </p:stCondLst>
                                  <p:childTnLst>
                                    <p:set>
                                      <p:cBhvr>
                                        <p:cTn id="50" dur="1" fill="hold">
                                          <p:stCondLst>
                                            <p:cond delay="0"/>
                                          </p:stCondLst>
                                        </p:cTn>
                                        <p:tgtEl>
                                          <p:spTgt spid="93189"/>
                                        </p:tgtEl>
                                        <p:attrNameLst>
                                          <p:attrName>style.visibility</p:attrName>
                                        </p:attrNameLst>
                                      </p:cBhvr>
                                      <p:to>
                                        <p:strVal val="visible"/>
                                      </p:to>
                                    </p:set>
                                    <p:animEffect transition="in" filter="dissolve">
                                      <p:cBhvr>
                                        <p:cTn id="51" dur="1000"/>
                                        <p:tgtEl>
                                          <p:spTgt spid="93189"/>
                                        </p:tgtEl>
                                      </p:cBhvr>
                                    </p:animEffect>
                                  </p:childTnLst>
                                </p:cTn>
                              </p:par>
                            </p:childTnLst>
                          </p:cTn>
                        </p:par>
                        <p:par>
                          <p:cTn id="52" fill="hold">
                            <p:stCondLst>
                              <p:cond delay="13000"/>
                            </p:stCondLst>
                            <p:childTnLst>
                              <p:par>
                                <p:cTn id="53" presetID="22" presetClass="entr" presetSubtype="2" fill="hold" grpId="0" nodeType="afterEffect">
                                  <p:stCondLst>
                                    <p:cond delay="0"/>
                                  </p:stCondLst>
                                  <p:childTnLst>
                                    <p:set>
                                      <p:cBhvr>
                                        <p:cTn id="54" dur="1" fill="hold">
                                          <p:stCondLst>
                                            <p:cond delay="0"/>
                                          </p:stCondLst>
                                        </p:cTn>
                                        <p:tgtEl>
                                          <p:spTgt spid="93190"/>
                                        </p:tgtEl>
                                        <p:attrNameLst>
                                          <p:attrName>style.visibility</p:attrName>
                                        </p:attrNameLst>
                                      </p:cBhvr>
                                      <p:to>
                                        <p:strVal val="visible"/>
                                      </p:to>
                                    </p:set>
                                    <p:animEffect transition="in" filter="wipe(right)">
                                      <p:cBhvr>
                                        <p:cTn id="55" dur="1000"/>
                                        <p:tgtEl>
                                          <p:spTgt spid="93190"/>
                                        </p:tgtEl>
                                      </p:cBhvr>
                                    </p:animEffect>
                                  </p:childTnLst>
                                </p:cTn>
                              </p:par>
                            </p:childTnLst>
                          </p:cTn>
                        </p:par>
                        <p:par>
                          <p:cTn id="56" fill="hold">
                            <p:stCondLst>
                              <p:cond delay="14000"/>
                            </p:stCondLst>
                            <p:childTnLst>
                              <p:par>
                                <p:cTn id="57" presetID="22" presetClass="entr" presetSubtype="4" fill="hold" grpId="0" nodeType="afterEffect">
                                  <p:stCondLst>
                                    <p:cond delay="0"/>
                                  </p:stCondLst>
                                  <p:childTnLst>
                                    <p:set>
                                      <p:cBhvr>
                                        <p:cTn id="58" dur="1" fill="hold">
                                          <p:stCondLst>
                                            <p:cond delay="0"/>
                                          </p:stCondLst>
                                        </p:cTn>
                                        <p:tgtEl>
                                          <p:spTgt spid="93197"/>
                                        </p:tgtEl>
                                        <p:attrNameLst>
                                          <p:attrName>style.visibility</p:attrName>
                                        </p:attrNameLst>
                                      </p:cBhvr>
                                      <p:to>
                                        <p:strVal val="visible"/>
                                      </p:to>
                                    </p:set>
                                    <p:animEffect transition="in" filter="wipe(down)">
                                      <p:cBhvr>
                                        <p:cTn id="59" dur="3000"/>
                                        <p:tgtEl>
                                          <p:spTgt spid="93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animBg="1"/>
      <p:bldP spid="93190" grpId="0" animBg="1"/>
      <p:bldP spid="93192" grpId="0"/>
      <p:bldP spid="93193" grpId="0"/>
      <p:bldP spid="93194" grpId="0"/>
      <p:bldP spid="93195" grpId="0" animBg="1"/>
      <p:bldP spid="93196" grpId="0"/>
      <p:bldP spid="93197" grpId="0" animBg="1"/>
      <p:bldP spid="93198" grpId="0" animBg="1"/>
      <p:bldP spid="93201" grpId="0" animBg="1"/>
      <p:bldP spid="93202" grpId="0" animBg="1"/>
      <p:bldP spid="9320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47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107504" y="44624"/>
            <a:ext cx="4824536" cy="1107996"/>
          </a:xfrm>
          <a:prstGeom prst="rect">
            <a:avLst/>
          </a:prstGeom>
          <a:noFill/>
        </p:spPr>
        <p:txBody>
          <a:bodyPr wrap="square" rtlCol="0">
            <a:spAutoFit/>
          </a:bodyPr>
          <a:lstStyle/>
          <a:p>
            <a:r>
              <a:rPr lang="it-IT" sz="6600" b="1" dirty="0" smtClean="0">
                <a:solidFill>
                  <a:srgbClr val="0070C0"/>
                </a:solidFill>
              </a:rPr>
              <a:t>A RIPOSO</a:t>
            </a:r>
            <a:endParaRPr lang="it-IT" sz="6600" b="1" dirty="0">
              <a:solidFill>
                <a:srgbClr val="0070C0"/>
              </a:solidFill>
            </a:endParaRPr>
          </a:p>
        </p:txBody>
      </p:sp>
      <p:sp>
        <p:nvSpPr>
          <p:cNvPr id="3" name="CasellaDiTesto 2"/>
          <p:cNvSpPr txBox="1"/>
          <p:nvPr/>
        </p:nvSpPr>
        <p:spPr>
          <a:xfrm>
            <a:off x="1763688" y="2924944"/>
            <a:ext cx="5245090" cy="707886"/>
          </a:xfrm>
          <a:prstGeom prst="rect">
            <a:avLst/>
          </a:prstGeom>
          <a:noFill/>
        </p:spPr>
        <p:txBody>
          <a:bodyPr wrap="none" rtlCol="0">
            <a:spAutoFit/>
          </a:bodyPr>
          <a:lstStyle/>
          <a:p>
            <a:r>
              <a:rPr lang="it-IT" sz="4000" b="1" dirty="0" smtClean="0">
                <a:solidFill>
                  <a:srgbClr val="0070C0"/>
                </a:solidFill>
              </a:rPr>
              <a:t>IN  ORTOSTATISMO:</a:t>
            </a:r>
            <a:endParaRPr lang="it-IT" sz="4000" b="1" dirty="0">
              <a:solidFill>
                <a:srgbClr val="0070C0"/>
              </a:solidFill>
            </a:endParaRPr>
          </a:p>
        </p:txBody>
      </p:sp>
      <p:sp>
        <p:nvSpPr>
          <p:cNvPr id="16" name="CasellaDiTesto 15"/>
          <p:cNvSpPr txBox="1"/>
          <p:nvPr/>
        </p:nvSpPr>
        <p:spPr>
          <a:xfrm>
            <a:off x="2339752" y="7092116"/>
            <a:ext cx="3920882" cy="523220"/>
          </a:xfrm>
          <a:prstGeom prst="rect">
            <a:avLst/>
          </a:prstGeom>
          <a:noFill/>
        </p:spPr>
        <p:txBody>
          <a:bodyPr wrap="none" rtlCol="0">
            <a:spAutoFit/>
          </a:bodyPr>
          <a:lstStyle/>
          <a:p>
            <a:r>
              <a:rPr lang="it-IT" sz="2800" b="1" dirty="0" smtClean="0">
                <a:solidFill>
                  <a:srgbClr val="0070C0"/>
                </a:solidFill>
              </a:rPr>
              <a:t>FLUSSO CENTRIPETO</a:t>
            </a:r>
            <a:endParaRPr lang="it-IT" sz="2800" b="1" dirty="0">
              <a:solidFill>
                <a:srgbClr val="0070C0"/>
              </a:solidFill>
            </a:endParaRPr>
          </a:p>
        </p:txBody>
      </p:sp>
      <p:sp>
        <p:nvSpPr>
          <p:cNvPr id="29" name="Freccia in su 28"/>
          <p:cNvSpPr/>
          <p:nvPr/>
        </p:nvSpPr>
        <p:spPr>
          <a:xfrm>
            <a:off x="5868144" y="0"/>
            <a:ext cx="1872208" cy="6525344"/>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Luna 29"/>
          <p:cNvSpPr/>
          <p:nvPr/>
        </p:nvSpPr>
        <p:spPr>
          <a:xfrm rot="16200000">
            <a:off x="6245324" y="2115716"/>
            <a:ext cx="541784"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Luna 30"/>
          <p:cNvSpPr/>
          <p:nvPr/>
        </p:nvSpPr>
        <p:spPr>
          <a:xfrm rot="16200000">
            <a:off x="6821388" y="2132484"/>
            <a:ext cx="486544" cy="34327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Luna 31"/>
          <p:cNvSpPr/>
          <p:nvPr/>
        </p:nvSpPr>
        <p:spPr>
          <a:xfrm rot="16200000">
            <a:off x="6876256" y="4797152"/>
            <a:ext cx="504056"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Luna 32"/>
          <p:cNvSpPr/>
          <p:nvPr/>
        </p:nvSpPr>
        <p:spPr>
          <a:xfrm rot="16200000">
            <a:off x="6173316" y="4708004"/>
            <a:ext cx="541784"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curva 33"/>
          <p:cNvSpPr/>
          <p:nvPr/>
        </p:nvSpPr>
        <p:spPr>
          <a:xfrm flipH="1">
            <a:off x="6732240" y="1196752"/>
            <a:ext cx="1872208" cy="525658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5" name="Luna 34"/>
          <p:cNvSpPr/>
          <p:nvPr/>
        </p:nvSpPr>
        <p:spPr>
          <a:xfrm rot="10511497">
            <a:off x="7314973" y="1715034"/>
            <a:ext cx="346701" cy="173690"/>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Luna 35"/>
          <p:cNvSpPr/>
          <p:nvPr/>
        </p:nvSpPr>
        <p:spPr>
          <a:xfrm rot="16200000">
            <a:off x="8384232" y="5017369"/>
            <a:ext cx="296416" cy="14401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8005328" y="5036232"/>
            <a:ext cx="334144" cy="14401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0511497">
            <a:off x="7314973" y="1427002"/>
            <a:ext cx="346701" cy="173690"/>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p:cNvSpPr txBox="1"/>
          <p:nvPr/>
        </p:nvSpPr>
        <p:spPr>
          <a:xfrm>
            <a:off x="323528" y="1990581"/>
            <a:ext cx="2383601" cy="646331"/>
          </a:xfrm>
          <a:prstGeom prst="rect">
            <a:avLst/>
          </a:prstGeom>
          <a:noFill/>
        </p:spPr>
        <p:txBody>
          <a:bodyPr wrap="none" rtlCol="0">
            <a:spAutoFit/>
          </a:bodyPr>
          <a:lstStyle/>
          <a:p>
            <a:r>
              <a:rPr lang="it-IT" b="1" dirty="0" smtClean="0">
                <a:solidFill>
                  <a:srgbClr val="B5039C"/>
                </a:solidFill>
              </a:rPr>
              <a:t>Pressione residua </a:t>
            </a:r>
          </a:p>
          <a:p>
            <a:r>
              <a:rPr lang="it-IT" b="1" dirty="0" smtClean="0">
                <a:solidFill>
                  <a:srgbClr val="B5039C"/>
                </a:solidFill>
              </a:rPr>
              <a:t>dell’attività cardiaca</a:t>
            </a:r>
            <a:endParaRPr lang="it-IT" b="1" dirty="0">
              <a:solidFill>
                <a:srgbClr val="B5039C"/>
              </a:solidFill>
            </a:endParaRPr>
          </a:p>
        </p:txBody>
      </p:sp>
      <p:sp>
        <p:nvSpPr>
          <p:cNvPr id="40" name="CasellaDiTesto 39"/>
          <p:cNvSpPr txBox="1"/>
          <p:nvPr/>
        </p:nvSpPr>
        <p:spPr>
          <a:xfrm>
            <a:off x="323528" y="2494637"/>
            <a:ext cx="3364832" cy="646331"/>
          </a:xfrm>
          <a:prstGeom prst="rect">
            <a:avLst/>
          </a:prstGeom>
          <a:noFill/>
        </p:spPr>
        <p:txBody>
          <a:bodyPr wrap="none" rtlCol="0">
            <a:spAutoFit/>
          </a:bodyPr>
          <a:lstStyle/>
          <a:p>
            <a:r>
              <a:rPr lang="it-IT" b="1" dirty="0" smtClean="0">
                <a:solidFill>
                  <a:schemeClr val="bg2">
                    <a:lumMod val="50000"/>
                  </a:schemeClr>
                </a:solidFill>
              </a:rPr>
              <a:t>Pressione intermittente della</a:t>
            </a:r>
          </a:p>
          <a:p>
            <a:r>
              <a:rPr lang="it-IT" b="1" dirty="0" smtClean="0">
                <a:solidFill>
                  <a:schemeClr val="bg2">
                    <a:lumMod val="50000"/>
                  </a:schemeClr>
                </a:solidFill>
              </a:rPr>
              <a:t>Attività respiratoria</a:t>
            </a:r>
            <a:endParaRPr lang="it-IT" b="1" dirty="0">
              <a:solidFill>
                <a:schemeClr val="bg2">
                  <a:lumMod val="50000"/>
                </a:schemeClr>
              </a:solidFill>
            </a:endParaRPr>
          </a:p>
        </p:txBody>
      </p:sp>
      <p:sp>
        <p:nvSpPr>
          <p:cNvPr id="18" name="CasellaDiTesto 17"/>
          <p:cNvSpPr txBox="1"/>
          <p:nvPr/>
        </p:nvSpPr>
        <p:spPr>
          <a:xfrm>
            <a:off x="0" y="3064892"/>
            <a:ext cx="8748464" cy="2308324"/>
          </a:xfrm>
          <a:prstGeom prst="rect">
            <a:avLst/>
          </a:prstGeom>
          <a:noFill/>
        </p:spPr>
        <p:txBody>
          <a:bodyPr wrap="square" rtlCol="0">
            <a:spAutoFit/>
          </a:bodyPr>
          <a:lstStyle/>
          <a:p>
            <a:r>
              <a:rPr lang="it-IT" sz="7200" b="1" dirty="0" smtClean="0">
                <a:solidFill>
                  <a:srgbClr val="FF0000"/>
                </a:solidFill>
              </a:rPr>
              <a:t>Quali pressioni sui lembi valvolari?</a:t>
            </a:r>
            <a:endParaRPr lang="it-IT" sz="7200" b="1" dirty="0">
              <a:solidFill>
                <a:srgbClr val="FF0000"/>
              </a:solidFill>
            </a:endParaRPr>
          </a:p>
        </p:txBody>
      </p:sp>
      <p:sp>
        <p:nvSpPr>
          <p:cNvPr id="41" name="Rettangolo arrotondato 40"/>
          <p:cNvSpPr/>
          <p:nvPr/>
        </p:nvSpPr>
        <p:spPr>
          <a:xfrm>
            <a:off x="0" y="1412776"/>
            <a:ext cx="3707904" cy="2808312"/>
          </a:xfrm>
          <a:prstGeom prst="roundRect">
            <a:avLst/>
          </a:prstGeom>
          <a:solidFill>
            <a:srgbClr val="FF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p:txBody>
      </p:sp>
      <p:sp>
        <p:nvSpPr>
          <p:cNvPr id="42" name="CasellaDiTesto 41"/>
          <p:cNvSpPr txBox="1"/>
          <p:nvPr/>
        </p:nvSpPr>
        <p:spPr>
          <a:xfrm>
            <a:off x="1187624" y="2278613"/>
            <a:ext cx="864096" cy="646331"/>
          </a:xfrm>
          <a:prstGeom prst="rect">
            <a:avLst/>
          </a:prstGeom>
          <a:noFill/>
        </p:spPr>
        <p:txBody>
          <a:bodyPr wrap="square" rtlCol="0">
            <a:spAutoFit/>
          </a:bodyPr>
          <a:lstStyle/>
          <a:p>
            <a:r>
              <a:rPr lang="it-IT" sz="3600" b="1" dirty="0" smtClean="0">
                <a:solidFill>
                  <a:schemeClr val="accent1">
                    <a:lumMod val="75000"/>
                  </a:schemeClr>
                </a:solidFill>
              </a:rPr>
              <a:t>1+2</a:t>
            </a:r>
            <a:endParaRPr lang="it-IT" sz="3600" b="1" dirty="0">
              <a:solidFill>
                <a:schemeClr val="accent1">
                  <a:lumMod val="75000"/>
                </a:schemeClr>
              </a:solidFill>
            </a:endParaRPr>
          </a:p>
        </p:txBody>
      </p:sp>
      <p:sp>
        <p:nvSpPr>
          <p:cNvPr id="43" name="CasellaDiTesto 42"/>
          <p:cNvSpPr txBox="1"/>
          <p:nvPr/>
        </p:nvSpPr>
        <p:spPr>
          <a:xfrm>
            <a:off x="2843808" y="4005064"/>
            <a:ext cx="576064" cy="646331"/>
          </a:xfrm>
          <a:prstGeom prst="rect">
            <a:avLst/>
          </a:prstGeom>
          <a:noFill/>
        </p:spPr>
        <p:txBody>
          <a:bodyPr wrap="square" rtlCol="0">
            <a:spAutoFit/>
          </a:bodyPr>
          <a:lstStyle/>
          <a:p>
            <a:r>
              <a:rPr lang="it-IT" sz="3600" b="1" dirty="0" smtClean="0">
                <a:solidFill>
                  <a:schemeClr val="accent1">
                    <a:lumMod val="75000"/>
                  </a:schemeClr>
                </a:solidFill>
              </a:rPr>
              <a:t>3</a:t>
            </a:r>
            <a:endParaRPr lang="it-IT" sz="3600" dirty="0"/>
          </a:p>
        </p:txBody>
      </p:sp>
      <p:sp>
        <p:nvSpPr>
          <p:cNvPr id="44" name="CasellaDiTesto 43"/>
          <p:cNvSpPr txBox="1"/>
          <p:nvPr/>
        </p:nvSpPr>
        <p:spPr>
          <a:xfrm>
            <a:off x="1226310" y="3861048"/>
            <a:ext cx="2934971" cy="830997"/>
          </a:xfrm>
          <a:prstGeom prst="rect">
            <a:avLst/>
          </a:prstGeom>
          <a:noFill/>
        </p:spPr>
        <p:txBody>
          <a:bodyPr wrap="none" rtlCol="0">
            <a:spAutoFit/>
          </a:bodyPr>
          <a:lstStyle/>
          <a:p>
            <a:pPr algn="ctr"/>
            <a:r>
              <a:rPr lang="it-IT" sz="2400" dirty="0" smtClean="0">
                <a:solidFill>
                  <a:srgbClr val="B5039C"/>
                </a:solidFill>
              </a:rPr>
              <a:t>Pressione idrostatica</a:t>
            </a:r>
          </a:p>
          <a:p>
            <a:pPr algn="ctr"/>
            <a:r>
              <a:rPr lang="it-IT" sz="2400" dirty="0" smtClean="0">
                <a:solidFill>
                  <a:srgbClr val="B5039C"/>
                </a:solidFill>
              </a:rPr>
              <a:t>PHS</a:t>
            </a:r>
            <a:endParaRPr lang="it-IT" sz="2400" dirty="0">
              <a:solidFill>
                <a:srgbClr val="B5039C"/>
              </a:solidFill>
            </a:endParaRPr>
          </a:p>
        </p:txBody>
      </p:sp>
      <p:sp>
        <p:nvSpPr>
          <p:cNvPr id="25" name="Freccia a sinistra 24"/>
          <p:cNvSpPr/>
          <p:nvPr/>
        </p:nvSpPr>
        <p:spPr>
          <a:xfrm rot="5400000">
            <a:off x="5616116" y="4545124"/>
            <a:ext cx="2376264" cy="144015"/>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sinistra 25"/>
          <p:cNvSpPr/>
          <p:nvPr/>
        </p:nvSpPr>
        <p:spPr>
          <a:xfrm rot="5400000">
            <a:off x="5112060" y="3897052"/>
            <a:ext cx="3672408" cy="144016"/>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CasellaDiTesto 44"/>
          <p:cNvSpPr txBox="1"/>
          <p:nvPr/>
        </p:nvSpPr>
        <p:spPr>
          <a:xfrm>
            <a:off x="4716016" y="0"/>
            <a:ext cx="4056175" cy="646331"/>
          </a:xfrm>
          <a:prstGeom prst="rect">
            <a:avLst/>
          </a:prstGeom>
          <a:noFill/>
        </p:spPr>
        <p:txBody>
          <a:bodyPr wrap="none" rtlCol="0">
            <a:spAutoFit/>
          </a:bodyPr>
          <a:lstStyle/>
          <a:p>
            <a:r>
              <a:rPr lang="it-IT" sz="3600" b="1" dirty="0" smtClean="0">
                <a:solidFill>
                  <a:srgbClr val="FFFF00"/>
                </a:solidFill>
              </a:rPr>
              <a:t>VALVOLE APERTE</a:t>
            </a:r>
            <a:endParaRPr lang="it-IT" sz="3600" b="1" dirty="0">
              <a:solidFill>
                <a:srgbClr val="FFFF00"/>
              </a:solidFill>
            </a:endParaRPr>
          </a:p>
        </p:txBody>
      </p:sp>
      <p:sp>
        <p:nvSpPr>
          <p:cNvPr id="46" name="CasellaDiTesto 45"/>
          <p:cNvSpPr txBox="1"/>
          <p:nvPr/>
        </p:nvSpPr>
        <p:spPr>
          <a:xfrm>
            <a:off x="1824304" y="620688"/>
            <a:ext cx="5906424" cy="2062103"/>
          </a:xfrm>
          <a:prstGeom prst="rect">
            <a:avLst/>
          </a:prstGeom>
          <a:noFill/>
        </p:spPr>
        <p:txBody>
          <a:bodyPr wrap="none" rtlCol="0">
            <a:spAutoFit/>
          </a:bodyPr>
          <a:lstStyle/>
          <a:p>
            <a:pPr algn="ctr"/>
            <a:r>
              <a:rPr lang="it-IT" sz="3600" b="1" dirty="0" smtClean="0">
                <a:solidFill>
                  <a:srgbClr val="B5039C"/>
                </a:solidFill>
              </a:rPr>
              <a:t>NON FRAMMENTAZIONE </a:t>
            </a:r>
          </a:p>
          <a:p>
            <a:pPr algn="ctr"/>
            <a:r>
              <a:rPr lang="it-IT" sz="3600" b="1" dirty="0" smtClean="0">
                <a:solidFill>
                  <a:srgbClr val="B5039C"/>
                </a:solidFill>
              </a:rPr>
              <a:t>DELLA COLONNA</a:t>
            </a:r>
          </a:p>
          <a:p>
            <a:pPr algn="ctr"/>
            <a:r>
              <a:rPr lang="it-IT" sz="3600" b="1" dirty="0" smtClean="0">
                <a:solidFill>
                  <a:srgbClr val="B5039C"/>
                </a:solidFill>
              </a:rPr>
              <a:t> IDROSTATICA</a:t>
            </a:r>
          </a:p>
          <a:p>
            <a:pPr algn="ctr"/>
            <a:r>
              <a:rPr lang="it-IT" sz="1600" b="1" dirty="0" smtClean="0">
                <a:solidFill>
                  <a:srgbClr val="B5039C"/>
                </a:solidFill>
              </a:rPr>
              <a:t>(v. in seguito)</a:t>
            </a:r>
            <a:endParaRPr lang="it-IT" sz="1400" b="1" dirty="0">
              <a:solidFill>
                <a:srgbClr val="B5039C"/>
              </a:solidFill>
            </a:endParaRPr>
          </a:p>
        </p:txBody>
      </p:sp>
      <p:sp>
        <p:nvSpPr>
          <p:cNvPr id="47" name="CasellaDiTesto 46"/>
          <p:cNvSpPr txBox="1"/>
          <p:nvPr/>
        </p:nvSpPr>
        <p:spPr>
          <a:xfrm>
            <a:off x="5652120" y="5877273"/>
            <a:ext cx="2304256" cy="1077218"/>
          </a:xfrm>
          <a:prstGeom prst="rect">
            <a:avLst/>
          </a:prstGeom>
          <a:solidFill>
            <a:schemeClr val="accent1">
              <a:lumMod val="60000"/>
              <a:lumOff val="40000"/>
            </a:schemeClr>
          </a:solidFill>
        </p:spPr>
        <p:txBody>
          <a:bodyPr wrap="square" rtlCol="0">
            <a:spAutoFit/>
          </a:bodyPr>
          <a:lstStyle/>
          <a:p>
            <a:pPr algn="ctr"/>
            <a:r>
              <a:rPr lang="it-IT" sz="3200" b="1" dirty="0" smtClean="0">
                <a:solidFill>
                  <a:srgbClr val="FFFF00"/>
                </a:solidFill>
              </a:rPr>
              <a:t>90-120 mm Hg</a:t>
            </a:r>
            <a:endParaRPr lang="it-IT" sz="3200" b="1" dirty="0">
              <a:solidFill>
                <a:srgbClr val="FFFF00"/>
              </a:solidFill>
            </a:endParaRPr>
          </a:p>
        </p:txBody>
      </p:sp>
      <p:sp>
        <p:nvSpPr>
          <p:cNvPr id="27" name="CasellaDiTesto 26"/>
          <p:cNvSpPr txBox="1"/>
          <p:nvPr/>
        </p:nvSpPr>
        <p:spPr>
          <a:xfrm>
            <a:off x="5395745" y="116632"/>
            <a:ext cx="2920671" cy="646331"/>
          </a:xfrm>
          <a:prstGeom prst="rect">
            <a:avLst/>
          </a:prstGeom>
          <a:noFill/>
        </p:spPr>
        <p:txBody>
          <a:bodyPr wrap="none" rtlCol="0">
            <a:spAutoFit/>
          </a:bodyPr>
          <a:lstStyle/>
          <a:p>
            <a:r>
              <a:rPr lang="it-IT" sz="3600" b="1" dirty="0" smtClean="0">
                <a:solidFill>
                  <a:srgbClr val="002060"/>
                </a:solidFill>
                <a:latin typeface="Times New Roman" pitchFamily="18" charset="0"/>
                <a:cs typeface="Times New Roman" pitchFamily="18" charset="0"/>
              </a:rPr>
              <a:t>2.Le pressioni</a:t>
            </a:r>
            <a:endParaRPr lang="it-IT" sz="3600" b="1" dirty="0">
              <a:solidFill>
                <a:srgbClr val="FF0000"/>
              </a:solidFill>
            </a:endParaRPr>
          </a:p>
        </p:txBody>
      </p:sp>
      <p:sp>
        <p:nvSpPr>
          <p:cNvPr id="48" name="Freccia in su 47"/>
          <p:cNvSpPr/>
          <p:nvPr/>
        </p:nvSpPr>
        <p:spPr>
          <a:xfrm>
            <a:off x="6588224" y="4610832"/>
            <a:ext cx="144016" cy="1194432"/>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Freccia in su 48"/>
          <p:cNvSpPr/>
          <p:nvPr/>
        </p:nvSpPr>
        <p:spPr>
          <a:xfrm>
            <a:off x="8388424" y="1916832"/>
            <a:ext cx="72008" cy="4176464"/>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in su 49"/>
          <p:cNvSpPr/>
          <p:nvPr/>
        </p:nvSpPr>
        <p:spPr>
          <a:xfrm flipH="1">
            <a:off x="8316415" y="3140968"/>
            <a:ext cx="72008" cy="2952328"/>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in su 50"/>
          <p:cNvSpPr/>
          <p:nvPr/>
        </p:nvSpPr>
        <p:spPr>
          <a:xfrm>
            <a:off x="8244408" y="4437112"/>
            <a:ext cx="72008" cy="1656184"/>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467544" y="6372036"/>
            <a:ext cx="5262851" cy="369332"/>
          </a:xfrm>
          <a:prstGeom prst="rect">
            <a:avLst/>
          </a:prstGeom>
          <a:noFill/>
        </p:spPr>
        <p:txBody>
          <a:bodyPr wrap="none" rtlCol="0">
            <a:spAutoFit/>
          </a:bodyPr>
          <a:lstStyle/>
          <a:p>
            <a:r>
              <a:rPr lang="it-IT" b="1" dirty="0" smtClean="0">
                <a:solidFill>
                  <a:srgbClr val="FF0000"/>
                </a:solidFill>
              </a:rPr>
              <a:t>La pressione dipende dall’altezza della colonna</a:t>
            </a:r>
            <a:endParaRPr lang="it-IT" b="1" dirty="0">
              <a:solidFill>
                <a:srgbClr val="FF0000"/>
              </a:solidFill>
            </a:endParaRPr>
          </a:p>
        </p:txBody>
      </p:sp>
    </p:spTree>
  </p:cSld>
  <p:clrMapOvr>
    <a:masterClrMapping/>
  </p:clrMapOvr>
  <p:transition advTm="327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64" presetClass="path" presetSubtype="0" accel="50000" decel="50000" fill="hold" grpId="1" nodeType="withEffect">
                                  <p:stCondLst>
                                    <p:cond delay="0"/>
                                  </p:stCondLst>
                                  <p:childTnLst>
                                    <p:animMotion origin="layout" path="M 2.5E-6 2.93247E-6 L -0.16875 -0.3136 " pathEditMode="relative" rAng="0" ptsTypes="AA">
                                      <p:cBhvr>
                                        <p:cTn id="12" dur="2000" fill="hold"/>
                                        <p:tgtEl>
                                          <p:spTgt spid="3"/>
                                        </p:tgtEl>
                                        <p:attrNameLst>
                                          <p:attrName>ppt_x</p:attrName>
                                          <p:attrName>ppt_y</p:attrName>
                                        </p:attrNameLst>
                                      </p:cBhvr>
                                      <p:rCtr x="-84" y="-157"/>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35" presetClass="path" presetSubtype="0" accel="50000" decel="50000" fill="hold" grpId="1" nodeType="withEffect">
                                  <p:stCondLst>
                                    <p:cond delay="0"/>
                                  </p:stCondLst>
                                  <p:childTnLst>
                                    <p:animMotion origin="layout" path="M 3.61111E-6 -1.05458E-6 L -0.55695 0.16281 " pathEditMode="relative" rAng="0" ptsTypes="AA">
                                      <p:cBhvr>
                                        <p:cTn id="18" dur="2000" fill="hold"/>
                                        <p:tgtEl>
                                          <p:spTgt spid="27"/>
                                        </p:tgtEl>
                                        <p:attrNameLst>
                                          <p:attrName>ppt_x</p:attrName>
                                          <p:attrName>ppt_y</p:attrName>
                                        </p:attrNameLst>
                                      </p:cBhvr>
                                      <p:rCtr x="-278" y="81"/>
                                    </p:animMotion>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30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30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30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30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30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30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30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30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3000"/>
                                        <p:tgtEl>
                                          <p:spTgt spid="38"/>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childTnLst>
                          </p:cTn>
                        </p:par>
                        <p:par>
                          <p:cTn id="53" fill="hold">
                            <p:stCondLst>
                              <p:cond delay="7000"/>
                            </p:stCondLst>
                            <p:childTnLst>
                              <p:par>
                                <p:cTn id="54" presetID="10" presetClass="exit" presetSubtype="0" fill="hold" grpId="1" nodeType="afterEffect">
                                  <p:stCondLst>
                                    <p:cond delay="0"/>
                                  </p:stCondLst>
                                  <p:childTnLst>
                                    <p:animEffect transition="out" filter="fade">
                                      <p:cBhvr>
                                        <p:cTn id="55" dur="5000"/>
                                        <p:tgtEl>
                                          <p:spTgt spid="18"/>
                                        </p:tgtEl>
                                      </p:cBhvr>
                                    </p:animEffect>
                                    <p:set>
                                      <p:cBhvr>
                                        <p:cTn id="56" dur="1" fill="hold">
                                          <p:stCondLst>
                                            <p:cond delay="4999"/>
                                          </p:stCondLst>
                                        </p:cTn>
                                        <p:tgtEl>
                                          <p:spTgt spid="18"/>
                                        </p:tgtEl>
                                        <p:attrNameLst>
                                          <p:attrName>style.visibility</p:attrName>
                                        </p:attrNameLst>
                                      </p:cBhvr>
                                      <p:to>
                                        <p:strVal val="hidden"/>
                                      </p:to>
                                    </p:set>
                                  </p:childTnLst>
                                </p:cTn>
                              </p:par>
                            </p:childTnLst>
                          </p:cTn>
                        </p:par>
                        <p:par>
                          <p:cTn id="57" fill="hold">
                            <p:stCondLst>
                              <p:cond delay="12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0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000"/>
                                        <p:tgtEl>
                                          <p:spTgt spid="41"/>
                                        </p:tgtEl>
                                      </p:cBhvr>
                                    </p:animEffect>
                                  </p:childTnLst>
                                </p:cTn>
                              </p:par>
                            </p:childTnLst>
                          </p:cTn>
                        </p:par>
                        <p:par>
                          <p:cTn id="64" fill="hold">
                            <p:stCondLst>
                              <p:cond delay="14000"/>
                            </p:stCondLst>
                            <p:childTnLst>
                              <p:par>
                                <p:cTn id="65" presetID="10" presetClass="exit" presetSubtype="0" fill="hold" grpId="1" nodeType="afterEffect">
                                  <p:stCondLst>
                                    <p:cond delay="0"/>
                                  </p:stCondLst>
                                  <p:childTnLst>
                                    <p:animEffect transition="out" filter="fade">
                                      <p:cBhvr>
                                        <p:cTn id="66" dur="2000"/>
                                        <p:tgtEl>
                                          <p:spTgt spid="42"/>
                                        </p:tgtEl>
                                      </p:cBhvr>
                                    </p:animEffect>
                                    <p:set>
                                      <p:cBhvr>
                                        <p:cTn id="67" dur="1" fill="hold">
                                          <p:stCondLst>
                                            <p:cond delay="1999"/>
                                          </p:stCondLst>
                                        </p:cTn>
                                        <p:tgtEl>
                                          <p:spTgt spid="42"/>
                                        </p:tgtEl>
                                        <p:attrNameLst>
                                          <p:attrName>style.visibility</p:attrName>
                                        </p:attrNameLst>
                                      </p:cBhvr>
                                      <p:to>
                                        <p:strVal val="hidden"/>
                                      </p:to>
                                    </p:se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2000"/>
                                        <p:tgtEl>
                                          <p:spTgt spid="40"/>
                                        </p:tgtEl>
                                      </p:cBhvr>
                                    </p:animEffect>
                                  </p:childTnLst>
                                </p:cTn>
                              </p:par>
                            </p:childTnLst>
                          </p:cTn>
                        </p:par>
                        <p:par>
                          <p:cTn id="75" fill="hold">
                            <p:stCondLst>
                              <p:cond delay="18000"/>
                            </p:stCondLst>
                            <p:childTnLst>
                              <p:par>
                                <p:cTn id="76" presetID="10"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2000"/>
                                        <p:tgtEl>
                                          <p:spTgt spid="43"/>
                                        </p:tgtEl>
                                      </p:cBhvr>
                                    </p:animEffect>
                                  </p:childTnLst>
                                </p:cTn>
                              </p:par>
                            </p:childTnLst>
                          </p:cTn>
                        </p:par>
                        <p:par>
                          <p:cTn id="79" fill="hold">
                            <p:stCondLst>
                              <p:cond delay="20000"/>
                            </p:stCondLst>
                            <p:childTnLst>
                              <p:par>
                                <p:cTn id="80" presetID="10" presetClass="exit" presetSubtype="0" fill="hold" grpId="1" nodeType="afterEffect">
                                  <p:stCondLst>
                                    <p:cond delay="0"/>
                                  </p:stCondLst>
                                  <p:childTnLst>
                                    <p:animEffect transition="out" filter="fade">
                                      <p:cBhvr>
                                        <p:cTn id="81" dur="2000"/>
                                        <p:tgtEl>
                                          <p:spTgt spid="43"/>
                                        </p:tgtEl>
                                      </p:cBhvr>
                                    </p:animEffect>
                                    <p:set>
                                      <p:cBhvr>
                                        <p:cTn id="82" dur="1" fill="hold">
                                          <p:stCondLst>
                                            <p:cond delay="1999"/>
                                          </p:stCondLst>
                                        </p:cTn>
                                        <p:tgtEl>
                                          <p:spTgt spid="43"/>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2000"/>
                                        <p:tgtEl>
                                          <p:spTgt spid="44"/>
                                        </p:tgtEl>
                                      </p:cBhvr>
                                    </p:animEffect>
                                  </p:childTnLst>
                                </p:cTn>
                              </p:par>
                              <p:par>
                                <p:cTn id="86" presetID="35" presetClass="path" presetSubtype="0" accel="50000" decel="50000" fill="hold" grpId="1" nodeType="withEffect">
                                  <p:stCondLst>
                                    <p:cond delay="0"/>
                                  </p:stCondLst>
                                  <p:childTnLst>
                                    <p:animMotion origin="layout" path="M -0.01545 0.02706 L -0.08576 -0.11309 " pathEditMode="relative" rAng="0" ptsTypes="AA">
                                      <p:cBhvr>
                                        <p:cTn id="87" dur="2000" fill="hold"/>
                                        <p:tgtEl>
                                          <p:spTgt spid="44"/>
                                        </p:tgtEl>
                                        <p:attrNameLst>
                                          <p:attrName>ppt_x</p:attrName>
                                          <p:attrName>ppt_y</p:attrName>
                                        </p:attrNameLst>
                                      </p:cBhvr>
                                      <p:rCtr x="-35" y="-70"/>
                                    </p:animMotion>
                                  </p:childTnLst>
                                </p:cTn>
                              </p:par>
                              <p:par>
                                <p:cTn id="88" presetID="22" presetClass="entr" presetSubtype="4"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2000"/>
                                        <p:tgtEl>
                                          <p:spTgt spid="2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down)">
                                      <p:cBhvr>
                                        <p:cTn id="93" dur="2000"/>
                                        <p:tgtEl>
                                          <p:spTgt spid="51"/>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2000"/>
                                        <p:tgtEl>
                                          <p:spTgt spid="5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down)">
                                      <p:cBhvr>
                                        <p:cTn id="99" dur="2000"/>
                                        <p:tgtEl>
                                          <p:spTgt spid="49"/>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2000"/>
                                        <p:tgtEl>
                                          <p:spTgt spid="48"/>
                                        </p:tgtEl>
                                      </p:cBhvr>
                                    </p:animEffect>
                                  </p:childTnLst>
                                </p:cTn>
                              </p:par>
                              <p:par>
                                <p:cTn id="103" presetID="22" presetClass="entr" presetSubtype="4" fill="hold" grpId="1"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down)">
                                      <p:cBhvr>
                                        <p:cTn id="105" dur="2000"/>
                                        <p:tgtEl>
                                          <p:spTgt spid="26"/>
                                        </p:tgtEl>
                                      </p:cBhvr>
                                    </p:animEffect>
                                  </p:childTnLst>
                                </p:cTn>
                              </p:par>
                              <p:par>
                                <p:cTn id="106" presetID="22" presetClass="entr" presetSubtype="4" fill="hold" grpId="1"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down)">
                                      <p:cBhvr>
                                        <p:cTn id="108" dur="2000"/>
                                        <p:tgtEl>
                                          <p:spTgt spid="25"/>
                                        </p:tgtEl>
                                      </p:cBhvr>
                                    </p:animEffect>
                                  </p:childTnLst>
                                </p:cTn>
                              </p:par>
                            </p:childTnLst>
                          </p:cTn>
                        </p:par>
                        <p:par>
                          <p:cTn id="109" fill="hold">
                            <p:stCondLst>
                              <p:cond delay="22000"/>
                            </p:stCondLst>
                            <p:childTnLst>
                              <p:par>
                                <p:cTn id="110" presetID="10" presetClass="entr" presetSubtype="0" fill="hold" grpId="0"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2000"/>
                                        <p:tgtEl>
                                          <p:spTgt spid="45"/>
                                        </p:tgtEl>
                                      </p:cBhvr>
                                    </p:animEffect>
                                  </p:childTnLst>
                                </p:cTn>
                              </p:par>
                              <p:par>
                                <p:cTn id="113" presetID="49" presetClass="path" presetSubtype="0" accel="50000" decel="50000" fill="hold" grpId="1" nodeType="withEffect">
                                  <p:stCondLst>
                                    <p:cond delay="0"/>
                                  </p:stCondLst>
                                  <p:childTnLst>
                                    <p:animMotion origin="layout" path="M 0 -7.40741E-7 L 0.0066 0.43195 " pathEditMode="relative" rAng="0" ptsTypes="AA">
                                      <p:cBhvr>
                                        <p:cTn id="114" dur="3000" fill="hold"/>
                                        <p:tgtEl>
                                          <p:spTgt spid="45"/>
                                        </p:tgtEl>
                                        <p:attrNameLst>
                                          <p:attrName>ppt_x</p:attrName>
                                          <p:attrName>ppt_y</p:attrName>
                                        </p:attrNameLst>
                                      </p:cBhvr>
                                      <p:rCtr x="3" y="216"/>
                                    </p:animMotion>
                                  </p:childTnLst>
                                </p:cTn>
                              </p:par>
                            </p:childTnLst>
                          </p:cTn>
                        </p:par>
                        <p:par>
                          <p:cTn id="115" fill="hold">
                            <p:stCondLst>
                              <p:cond delay="25000"/>
                            </p:stCondLst>
                            <p:childTnLst>
                              <p:par>
                                <p:cTn id="116" presetID="10"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fade">
                                      <p:cBhvr>
                                        <p:cTn id="118" dur="2000"/>
                                        <p:tgtEl>
                                          <p:spTgt spid="46"/>
                                        </p:tgtEl>
                                      </p:cBhvr>
                                    </p:animEffect>
                                  </p:childTnLst>
                                </p:cTn>
                              </p:par>
                              <p:par>
                                <p:cTn id="119" presetID="35" presetClass="path" presetSubtype="0" accel="50000" decel="50000" fill="hold" grpId="1" nodeType="withEffect">
                                  <p:stCondLst>
                                    <p:cond delay="0"/>
                                  </p:stCondLst>
                                  <p:childTnLst>
                                    <p:animMotion origin="layout" path="M 4.16667E-6 2.96296E-6 L -0.13264 0.53379 " pathEditMode="relative" rAng="0" ptsTypes="AA">
                                      <p:cBhvr>
                                        <p:cTn id="120" dur="2000" fill="hold"/>
                                        <p:tgtEl>
                                          <p:spTgt spid="46"/>
                                        </p:tgtEl>
                                        <p:attrNameLst>
                                          <p:attrName>ppt_x</p:attrName>
                                          <p:attrName>ppt_y</p:attrName>
                                        </p:attrNameLst>
                                      </p:cBhvr>
                                      <p:rCtr x="-66" y="267"/>
                                    </p:animMotion>
                                  </p:childTnLst>
                                </p:cTn>
                              </p:par>
                              <p:par>
                                <p:cTn id="121" presetID="10"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2000"/>
                                        <p:tgtEl>
                                          <p:spTgt spid="47"/>
                                        </p:tgtEl>
                                      </p:cBhvr>
                                    </p:animEffect>
                                  </p:childTnLst>
                                </p:cTn>
                              </p:par>
                              <p:par>
                                <p:cTn id="124" presetID="63" presetClass="path" presetSubtype="0" accel="50000" decel="50000" fill="hold" grpId="1" nodeType="withEffect">
                                  <p:stCondLst>
                                    <p:cond delay="0"/>
                                  </p:stCondLst>
                                  <p:childTnLst>
                                    <p:animMotion origin="layout" path="M -0.72448 0.00047 L 1.38889E-6 -4.07407E-6 " pathEditMode="relative" rAng="0" ptsTypes="AA">
                                      <p:cBhvr>
                                        <p:cTn id="125" dur="2000" fill="hold"/>
                                        <p:tgtEl>
                                          <p:spTgt spid="47"/>
                                        </p:tgtEl>
                                        <p:attrNameLst>
                                          <p:attrName>ppt_x</p:attrName>
                                          <p:attrName>ppt_y</p:attrName>
                                        </p:attrNameLst>
                                      </p:cBhvr>
                                      <p:rCtr x="362" y="0"/>
                                    </p:animMotion>
                                  </p:childTnLst>
                                </p:cTn>
                              </p:par>
                            </p:childTnLst>
                          </p:cTn>
                        </p:par>
                        <p:par>
                          <p:cTn id="126" fill="hold">
                            <p:stCondLst>
                              <p:cond delay="27000"/>
                            </p:stCondLst>
                            <p:childTnLst>
                              <p:par>
                                <p:cTn id="127" presetID="10" presetClass="entr" presetSubtype="0"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fade">
                                      <p:cBhvr>
                                        <p:cTn id="129"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p:bldP spid="18" grpId="0"/>
      <p:bldP spid="18" grpId="1"/>
      <p:bldP spid="41" grpId="0" animBg="1"/>
      <p:bldP spid="42" grpId="0"/>
      <p:bldP spid="42" grpId="1"/>
      <p:bldP spid="43" grpId="0"/>
      <p:bldP spid="43" grpId="1"/>
      <p:bldP spid="44" grpId="0"/>
      <p:bldP spid="44" grpId="1"/>
      <p:bldP spid="25" grpId="0" animBg="1"/>
      <p:bldP spid="25" grpId="1" animBg="1"/>
      <p:bldP spid="26" grpId="1" animBg="1"/>
      <p:bldP spid="45" grpId="0"/>
      <p:bldP spid="45" grpId="1"/>
      <p:bldP spid="46" grpId="0"/>
      <p:bldP spid="46" grpId="1"/>
      <p:bldP spid="47" grpId="0" animBg="1"/>
      <p:bldP spid="47" grpId="1" animBg="1"/>
      <p:bldP spid="27" grpId="0"/>
      <p:bldP spid="27" grpId="1"/>
      <p:bldP spid="48" grpId="0" animBg="1"/>
      <p:bldP spid="49" grpId="0" animBg="1"/>
      <p:bldP spid="50" grpId="0" animBg="1"/>
      <p:bldP spid="51" grpId="0" animBg="1"/>
      <p:bldP spid="5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oscia"/>
          <p:cNvPicPr>
            <a:picLocks noChangeAspect="1" noChangeArrowheads="1"/>
          </p:cNvPicPr>
          <p:nvPr/>
        </p:nvPicPr>
        <p:blipFill>
          <a:blip r:embed="rId2" cstate="print"/>
          <a:srcRect/>
          <a:stretch>
            <a:fillRect/>
          </a:stretch>
        </p:blipFill>
        <p:spPr bwMode="auto">
          <a:xfrm>
            <a:off x="3132138" y="620713"/>
            <a:ext cx="3840162" cy="6237287"/>
          </a:xfrm>
          <a:prstGeom prst="rect">
            <a:avLst/>
          </a:prstGeom>
          <a:noFill/>
          <a:ln w="9525">
            <a:noFill/>
            <a:miter lim="800000"/>
            <a:headEnd/>
            <a:tailEnd/>
          </a:ln>
        </p:spPr>
      </p:pic>
      <p:sp>
        <p:nvSpPr>
          <p:cNvPr id="74755"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96263" name="Rectangle 7"/>
          <p:cNvSpPr>
            <a:spLocks noChangeArrowheads="1"/>
          </p:cNvSpPr>
          <p:nvPr/>
        </p:nvSpPr>
        <p:spPr bwMode="auto">
          <a:xfrm>
            <a:off x="179388" y="0"/>
            <a:ext cx="6337300" cy="701675"/>
          </a:xfrm>
          <a:prstGeom prst="rect">
            <a:avLst/>
          </a:prstGeom>
          <a:noFill/>
          <a:ln w="76200" algn="ctr">
            <a:noFill/>
            <a:miter lim="800000"/>
            <a:headEnd/>
            <a:tailEnd/>
          </a:ln>
          <a:effectLst/>
        </p:spPr>
        <p:txBody>
          <a:bodyPr>
            <a:spAutoFit/>
          </a:bodyPr>
          <a:lstStyle/>
          <a:p>
            <a:pPr algn="l">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3  con R4L</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96264" name="Text Box 8"/>
          <p:cNvSpPr txBox="1">
            <a:spLocks noChangeArrowheads="1"/>
          </p:cNvSpPr>
          <p:nvPr/>
        </p:nvSpPr>
        <p:spPr bwMode="auto">
          <a:xfrm>
            <a:off x="2484438" y="620713"/>
            <a:ext cx="3113087" cy="457200"/>
          </a:xfrm>
          <a:prstGeom prst="rect">
            <a:avLst/>
          </a:prstGeom>
          <a:noFill/>
          <a:ln w="76200" algn="ctr">
            <a:noFill/>
            <a:miter lim="800000"/>
            <a:headEnd/>
            <a:tailEnd/>
          </a:ln>
        </p:spPr>
        <p:txBody>
          <a:bodyPr wrap="none">
            <a:spAutoFit/>
          </a:bodyPr>
          <a:lstStyle/>
          <a:p>
            <a:r>
              <a:rPr lang="it-IT" b="1">
                <a:solidFill>
                  <a:srgbClr val="FF0000"/>
                </a:solidFill>
              </a:rPr>
              <a:t>Incontinenza crosse</a:t>
            </a:r>
          </a:p>
        </p:txBody>
      </p:sp>
      <p:sp>
        <p:nvSpPr>
          <p:cNvPr id="96265" name="Text Box 9"/>
          <p:cNvSpPr txBox="1">
            <a:spLocks noChangeArrowheads="1"/>
          </p:cNvSpPr>
          <p:nvPr/>
        </p:nvSpPr>
        <p:spPr bwMode="auto">
          <a:xfrm>
            <a:off x="3059113" y="1844675"/>
            <a:ext cx="2808287"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96267" name="AutoShape 11"/>
          <p:cNvSpPr>
            <a:spLocks noChangeArrowheads="1"/>
          </p:cNvSpPr>
          <p:nvPr/>
        </p:nvSpPr>
        <p:spPr bwMode="auto">
          <a:xfrm rot="2436650">
            <a:off x="6084888" y="765175"/>
            <a:ext cx="381000" cy="147638"/>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74760" name="Text Box 12"/>
          <p:cNvSpPr txBox="1">
            <a:spLocks noChangeArrowheads="1"/>
          </p:cNvSpPr>
          <p:nvPr/>
        </p:nvSpPr>
        <p:spPr bwMode="auto">
          <a:xfrm>
            <a:off x="5464175" y="5372100"/>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74761" name="Freeform 13"/>
          <p:cNvSpPr>
            <a:spLocks/>
          </p:cNvSpPr>
          <p:nvPr/>
        </p:nvSpPr>
        <p:spPr bwMode="auto">
          <a:xfrm>
            <a:off x="4572000" y="62071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96270" name="AutoShape 14"/>
          <p:cNvSpPr>
            <a:spLocks noChangeArrowheads="1"/>
          </p:cNvSpPr>
          <p:nvPr/>
        </p:nvSpPr>
        <p:spPr bwMode="auto">
          <a:xfrm rot="2436650">
            <a:off x="6011863" y="692150"/>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74763" name="Freeform 15"/>
          <p:cNvSpPr>
            <a:spLocks/>
          </p:cNvSpPr>
          <p:nvPr/>
        </p:nvSpPr>
        <p:spPr bwMode="auto">
          <a:xfrm>
            <a:off x="4500563" y="6092825"/>
            <a:ext cx="239712"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74764" name="Freeform 30"/>
          <p:cNvSpPr>
            <a:spLocks/>
          </p:cNvSpPr>
          <p:nvPr/>
        </p:nvSpPr>
        <p:spPr bwMode="auto">
          <a:xfrm>
            <a:off x="5724525" y="765175"/>
            <a:ext cx="731838" cy="2592388"/>
          </a:xfrm>
          <a:custGeom>
            <a:avLst/>
            <a:gdLst>
              <a:gd name="T0" fmla="*/ 2147483647 w 461"/>
              <a:gd name="T1" fmla="*/ 0 h 1633"/>
              <a:gd name="T2" fmla="*/ 2147483647 w 461"/>
              <a:gd name="T3" fmla="*/ 2147483647 h 1633"/>
              <a:gd name="T4" fmla="*/ 2147483647 w 461"/>
              <a:gd name="T5" fmla="*/ 2147483647 h 1633"/>
              <a:gd name="T6" fmla="*/ 2147483647 w 461"/>
              <a:gd name="T7" fmla="*/ 2147483647 h 1633"/>
              <a:gd name="T8" fmla="*/ 2147483647 w 461"/>
              <a:gd name="T9" fmla="*/ 2147483647 h 1633"/>
              <a:gd name="T10" fmla="*/ 2147483647 w 461"/>
              <a:gd name="T11" fmla="*/ 2147483647 h 1633"/>
              <a:gd name="T12" fmla="*/ 2147483647 w 461"/>
              <a:gd name="T13" fmla="*/ 2147483647 h 1633"/>
              <a:gd name="T14" fmla="*/ 0 w 461"/>
              <a:gd name="T15" fmla="*/ 2147483647 h 1633"/>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633"/>
              <a:gd name="T26" fmla="*/ 461 w 461"/>
              <a:gd name="T27" fmla="*/ 1633 h 16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633">
                <a:moveTo>
                  <a:pt x="272" y="0"/>
                </a:moveTo>
                <a:cubicBezTo>
                  <a:pt x="306" y="11"/>
                  <a:pt x="340" y="22"/>
                  <a:pt x="363" y="45"/>
                </a:cubicBezTo>
                <a:cubicBezTo>
                  <a:pt x="386" y="68"/>
                  <a:pt x="393" y="106"/>
                  <a:pt x="408" y="136"/>
                </a:cubicBezTo>
                <a:cubicBezTo>
                  <a:pt x="423" y="166"/>
                  <a:pt x="446" y="174"/>
                  <a:pt x="453" y="227"/>
                </a:cubicBezTo>
                <a:cubicBezTo>
                  <a:pt x="460" y="280"/>
                  <a:pt x="460" y="370"/>
                  <a:pt x="453" y="453"/>
                </a:cubicBezTo>
                <a:cubicBezTo>
                  <a:pt x="446" y="536"/>
                  <a:pt x="461" y="581"/>
                  <a:pt x="408" y="725"/>
                </a:cubicBezTo>
                <a:cubicBezTo>
                  <a:pt x="355" y="869"/>
                  <a:pt x="204" y="1164"/>
                  <a:pt x="136" y="1315"/>
                </a:cubicBezTo>
                <a:cubicBezTo>
                  <a:pt x="68" y="1466"/>
                  <a:pt x="23" y="1580"/>
                  <a:pt x="0" y="163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74765" name="Freeform 32"/>
          <p:cNvSpPr>
            <a:spLocks/>
          </p:cNvSpPr>
          <p:nvPr/>
        </p:nvSpPr>
        <p:spPr bwMode="auto">
          <a:xfrm>
            <a:off x="5003800" y="3357563"/>
            <a:ext cx="720725" cy="1871662"/>
          </a:xfrm>
          <a:custGeom>
            <a:avLst/>
            <a:gdLst>
              <a:gd name="T0" fmla="*/ 2147483647 w 318"/>
              <a:gd name="T1" fmla="*/ 0 h 952"/>
              <a:gd name="T2" fmla="*/ 2147483647 w 318"/>
              <a:gd name="T3" fmla="*/ 2147483647 h 952"/>
              <a:gd name="T4" fmla="*/ 2147483647 w 318"/>
              <a:gd name="T5" fmla="*/ 2147483647 h 952"/>
              <a:gd name="T6" fmla="*/ 0 w 318"/>
              <a:gd name="T7" fmla="*/ 2147483647 h 952"/>
              <a:gd name="T8" fmla="*/ 0 60000 65536"/>
              <a:gd name="T9" fmla="*/ 0 60000 65536"/>
              <a:gd name="T10" fmla="*/ 0 60000 65536"/>
              <a:gd name="T11" fmla="*/ 0 60000 65536"/>
              <a:gd name="T12" fmla="*/ 0 w 318"/>
              <a:gd name="T13" fmla="*/ 0 h 952"/>
              <a:gd name="T14" fmla="*/ 318 w 318"/>
              <a:gd name="T15" fmla="*/ 952 h 952"/>
            </a:gdLst>
            <a:ahLst/>
            <a:cxnLst>
              <a:cxn ang="T8">
                <a:pos x="T0" y="T1"/>
              </a:cxn>
              <a:cxn ang="T9">
                <a:pos x="T2" y="T3"/>
              </a:cxn>
              <a:cxn ang="T10">
                <a:pos x="T4" y="T5"/>
              </a:cxn>
              <a:cxn ang="T11">
                <a:pos x="T6" y="T7"/>
              </a:cxn>
            </a:cxnLst>
            <a:rect l="T12" t="T13" r="T14" b="T15"/>
            <a:pathLst>
              <a:path w="318" h="952">
                <a:moveTo>
                  <a:pt x="318" y="0"/>
                </a:moveTo>
                <a:cubicBezTo>
                  <a:pt x="310" y="22"/>
                  <a:pt x="302" y="45"/>
                  <a:pt x="272" y="136"/>
                </a:cubicBezTo>
                <a:cubicBezTo>
                  <a:pt x="242" y="227"/>
                  <a:pt x="181" y="408"/>
                  <a:pt x="136" y="544"/>
                </a:cubicBezTo>
                <a:cubicBezTo>
                  <a:pt x="91" y="680"/>
                  <a:pt x="45" y="816"/>
                  <a:pt x="0" y="952"/>
                </a:cubicBezTo>
              </a:path>
            </a:pathLst>
          </a:custGeom>
          <a:noFill/>
          <a:ln w="38100" cap="flat" cmpd="sng">
            <a:solidFill>
              <a:schemeClr val="accent2"/>
            </a:solidFill>
            <a:prstDash val="sysDot"/>
            <a:round/>
            <a:headEnd type="none" w="med" len="med"/>
            <a:tailEnd type="none" w="med" len="med"/>
          </a:ln>
        </p:spPr>
        <p:txBody>
          <a:bodyPr/>
          <a:lstStyle/>
          <a:p>
            <a:endParaRPr lang="it-IT"/>
          </a:p>
        </p:txBody>
      </p:sp>
      <p:sp>
        <p:nvSpPr>
          <p:cNvPr id="96290" name="Freeform 34"/>
          <p:cNvSpPr>
            <a:spLocks/>
          </p:cNvSpPr>
          <p:nvPr/>
        </p:nvSpPr>
        <p:spPr bwMode="auto">
          <a:xfrm>
            <a:off x="4716463" y="765175"/>
            <a:ext cx="1763712" cy="5400675"/>
          </a:xfrm>
          <a:custGeom>
            <a:avLst/>
            <a:gdLst>
              <a:gd name="T0" fmla="*/ 2147483647 w 1111"/>
              <a:gd name="T1" fmla="*/ 0 h 3402"/>
              <a:gd name="T2" fmla="*/ 2147483647 w 1111"/>
              <a:gd name="T3" fmla="*/ 2147483647 h 3402"/>
              <a:gd name="T4" fmla="*/ 2147483647 w 1111"/>
              <a:gd name="T5" fmla="*/ 2147483647 h 3402"/>
              <a:gd name="T6" fmla="*/ 2147483647 w 1111"/>
              <a:gd name="T7" fmla="*/ 2147483647 h 3402"/>
              <a:gd name="T8" fmla="*/ 2147483647 w 1111"/>
              <a:gd name="T9" fmla="*/ 2147483647 h 3402"/>
              <a:gd name="T10" fmla="*/ 2147483647 w 1111"/>
              <a:gd name="T11" fmla="*/ 2147483647 h 3402"/>
              <a:gd name="T12" fmla="*/ 2147483647 w 1111"/>
              <a:gd name="T13" fmla="*/ 2147483647 h 3402"/>
              <a:gd name="T14" fmla="*/ 2147483647 w 1111"/>
              <a:gd name="T15" fmla="*/ 2147483647 h 3402"/>
              <a:gd name="T16" fmla="*/ 2147483647 w 1111"/>
              <a:gd name="T17" fmla="*/ 2147483647 h 3402"/>
              <a:gd name="T18" fmla="*/ 2147483647 w 1111"/>
              <a:gd name="T19" fmla="*/ 2147483647 h 3402"/>
              <a:gd name="T20" fmla="*/ 2147483647 w 1111"/>
              <a:gd name="T21" fmla="*/ 2147483647 h 3402"/>
              <a:gd name="T22" fmla="*/ 2147483647 w 1111"/>
              <a:gd name="T23" fmla="*/ 2147483647 h 3402"/>
              <a:gd name="T24" fmla="*/ 2147483647 w 1111"/>
              <a:gd name="T25" fmla="*/ 2147483647 h 3402"/>
              <a:gd name="T26" fmla="*/ 0 w 1111"/>
              <a:gd name="T27" fmla="*/ 2147483647 h 3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1"/>
              <a:gd name="T43" fmla="*/ 0 h 3402"/>
              <a:gd name="T44" fmla="*/ 1111 w 1111"/>
              <a:gd name="T45" fmla="*/ 3402 h 3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1" h="3402">
                <a:moveTo>
                  <a:pt x="907" y="0"/>
                </a:moveTo>
                <a:cubicBezTo>
                  <a:pt x="941" y="11"/>
                  <a:pt x="975" y="22"/>
                  <a:pt x="998" y="45"/>
                </a:cubicBezTo>
                <a:cubicBezTo>
                  <a:pt x="1021" y="68"/>
                  <a:pt x="1028" y="91"/>
                  <a:pt x="1043" y="136"/>
                </a:cubicBezTo>
                <a:cubicBezTo>
                  <a:pt x="1058" y="181"/>
                  <a:pt x="1081" y="234"/>
                  <a:pt x="1088" y="317"/>
                </a:cubicBezTo>
                <a:cubicBezTo>
                  <a:pt x="1095" y="400"/>
                  <a:pt x="1111" y="529"/>
                  <a:pt x="1088" y="635"/>
                </a:cubicBezTo>
                <a:cubicBezTo>
                  <a:pt x="1065" y="741"/>
                  <a:pt x="997" y="846"/>
                  <a:pt x="952" y="952"/>
                </a:cubicBezTo>
                <a:cubicBezTo>
                  <a:pt x="907" y="1058"/>
                  <a:pt x="869" y="1164"/>
                  <a:pt x="816" y="1270"/>
                </a:cubicBezTo>
                <a:cubicBezTo>
                  <a:pt x="763" y="1376"/>
                  <a:pt x="658" y="1519"/>
                  <a:pt x="635" y="1587"/>
                </a:cubicBezTo>
                <a:cubicBezTo>
                  <a:pt x="612" y="1655"/>
                  <a:pt x="680" y="1625"/>
                  <a:pt x="680" y="1678"/>
                </a:cubicBezTo>
                <a:cubicBezTo>
                  <a:pt x="680" y="1731"/>
                  <a:pt x="658" y="1829"/>
                  <a:pt x="635" y="1905"/>
                </a:cubicBezTo>
                <a:cubicBezTo>
                  <a:pt x="612" y="1981"/>
                  <a:pt x="597" y="1988"/>
                  <a:pt x="544" y="2132"/>
                </a:cubicBezTo>
                <a:cubicBezTo>
                  <a:pt x="491" y="2276"/>
                  <a:pt x="377" y="2654"/>
                  <a:pt x="317" y="2767"/>
                </a:cubicBezTo>
                <a:cubicBezTo>
                  <a:pt x="257" y="2880"/>
                  <a:pt x="234" y="2706"/>
                  <a:pt x="181" y="2812"/>
                </a:cubicBezTo>
                <a:cubicBezTo>
                  <a:pt x="128" y="2918"/>
                  <a:pt x="64" y="3160"/>
                  <a:pt x="0" y="3402"/>
                </a:cubicBezTo>
              </a:path>
            </a:pathLst>
          </a:custGeom>
          <a:noFill/>
          <a:ln w="38100" cap="flat" cmpd="sng">
            <a:solidFill>
              <a:srgbClr val="E11601"/>
            </a:solidFill>
            <a:prstDash val="solid"/>
            <a:round/>
            <a:headEnd type="none" w="med" len="med"/>
            <a:tailEnd type="none" w="med" len="med"/>
          </a:ln>
        </p:spPr>
        <p:txBody>
          <a:bodyPr/>
          <a:lstStyle/>
          <a:p>
            <a:endParaRPr lang="it-IT"/>
          </a:p>
        </p:txBody>
      </p:sp>
      <p:sp>
        <p:nvSpPr>
          <p:cNvPr id="96292" name="Freeform 36"/>
          <p:cNvSpPr>
            <a:spLocks/>
          </p:cNvSpPr>
          <p:nvPr/>
        </p:nvSpPr>
        <p:spPr bwMode="auto">
          <a:xfrm>
            <a:off x="4979988" y="4076700"/>
            <a:ext cx="755650" cy="2447925"/>
          </a:xfrm>
          <a:custGeom>
            <a:avLst/>
            <a:gdLst>
              <a:gd name="T0" fmla="*/ 2147483647 w 476"/>
              <a:gd name="T1" fmla="*/ 0 h 1542"/>
              <a:gd name="T2" fmla="*/ 2147483647 w 476"/>
              <a:gd name="T3" fmla="*/ 2147483647 h 1542"/>
              <a:gd name="T4" fmla="*/ 2147483647 w 476"/>
              <a:gd name="T5" fmla="*/ 2147483647 h 1542"/>
              <a:gd name="T6" fmla="*/ 2147483647 w 476"/>
              <a:gd name="T7" fmla="*/ 2147483647 h 1542"/>
              <a:gd name="T8" fmla="*/ 2147483647 w 476"/>
              <a:gd name="T9" fmla="*/ 2147483647 h 1542"/>
              <a:gd name="T10" fmla="*/ 2147483647 w 476"/>
              <a:gd name="T11" fmla="*/ 2147483647 h 1542"/>
              <a:gd name="T12" fmla="*/ 2147483647 w 476"/>
              <a:gd name="T13" fmla="*/ 2147483647 h 1542"/>
              <a:gd name="T14" fmla="*/ 2147483647 w 476"/>
              <a:gd name="T15" fmla="*/ 2147483647 h 1542"/>
              <a:gd name="T16" fmla="*/ 2147483647 w 476"/>
              <a:gd name="T17" fmla="*/ 2147483647 h 1542"/>
              <a:gd name="T18" fmla="*/ 2147483647 w 476"/>
              <a:gd name="T19" fmla="*/ 2147483647 h 1542"/>
              <a:gd name="T20" fmla="*/ 2147483647 w 476"/>
              <a:gd name="T21" fmla="*/ 2147483647 h 1542"/>
              <a:gd name="T22" fmla="*/ 2147483647 w 476"/>
              <a:gd name="T23" fmla="*/ 2147483647 h 1542"/>
              <a:gd name="T24" fmla="*/ 2147483647 w 476"/>
              <a:gd name="T25" fmla="*/ 2147483647 h 1542"/>
              <a:gd name="T26" fmla="*/ 2147483647 w 476"/>
              <a:gd name="T27" fmla="*/ 2147483647 h 1542"/>
              <a:gd name="T28" fmla="*/ 2147483647 w 476"/>
              <a:gd name="T29" fmla="*/ 2147483647 h 1542"/>
              <a:gd name="T30" fmla="*/ 2147483647 w 476"/>
              <a:gd name="T31" fmla="*/ 2147483647 h 1542"/>
              <a:gd name="T32" fmla="*/ 2147483647 w 476"/>
              <a:gd name="T33" fmla="*/ 2147483647 h 1542"/>
              <a:gd name="T34" fmla="*/ 2147483647 w 476"/>
              <a:gd name="T35" fmla="*/ 2147483647 h 1542"/>
              <a:gd name="T36" fmla="*/ 2147483647 w 476"/>
              <a:gd name="T37" fmla="*/ 2147483647 h 1542"/>
              <a:gd name="T38" fmla="*/ 2147483647 w 476"/>
              <a:gd name="T39" fmla="*/ 2147483647 h 1542"/>
              <a:gd name="T40" fmla="*/ 2147483647 w 476"/>
              <a:gd name="T41" fmla="*/ 2147483647 h 15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6"/>
              <a:gd name="T64" fmla="*/ 0 h 1542"/>
              <a:gd name="T65" fmla="*/ 476 w 476"/>
              <a:gd name="T66" fmla="*/ 1542 h 15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6" h="1542">
                <a:moveTo>
                  <a:pt x="378" y="0"/>
                </a:moveTo>
                <a:cubicBezTo>
                  <a:pt x="400" y="8"/>
                  <a:pt x="423" y="16"/>
                  <a:pt x="423" y="46"/>
                </a:cubicBezTo>
                <a:cubicBezTo>
                  <a:pt x="423" y="76"/>
                  <a:pt x="370" y="167"/>
                  <a:pt x="378" y="182"/>
                </a:cubicBezTo>
                <a:cubicBezTo>
                  <a:pt x="386" y="197"/>
                  <a:pt x="462" y="129"/>
                  <a:pt x="469" y="136"/>
                </a:cubicBezTo>
                <a:cubicBezTo>
                  <a:pt x="476" y="143"/>
                  <a:pt x="446" y="197"/>
                  <a:pt x="423" y="227"/>
                </a:cubicBezTo>
                <a:cubicBezTo>
                  <a:pt x="400" y="257"/>
                  <a:pt x="348" y="280"/>
                  <a:pt x="333" y="318"/>
                </a:cubicBezTo>
                <a:cubicBezTo>
                  <a:pt x="318" y="356"/>
                  <a:pt x="341" y="416"/>
                  <a:pt x="333" y="454"/>
                </a:cubicBezTo>
                <a:cubicBezTo>
                  <a:pt x="325" y="492"/>
                  <a:pt x="302" y="515"/>
                  <a:pt x="287" y="545"/>
                </a:cubicBezTo>
                <a:cubicBezTo>
                  <a:pt x="272" y="575"/>
                  <a:pt x="249" y="605"/>
                  <a:pt x="242" y="635"/>
                </a:cubicBezTo>
                <a:cubicBezTo>
                  <a:pt x="235" y="665"/>
                  <a:pt x="265" y="696"/>
                  <a:pt x="242" y="726"/>
                </a:cubicBezTo>
                <a:cubicBezTo>
                  <a:pt x="219" y="756"/>
                  <a:pt x="121" y="794"/>
                  <a:pt x="106" y="817"/>
                </a:cubicBezTo>
                <a:cubicBezTo>
                  <a:pt x="91" y="840"/>
                  <a:pt x="128" y="855"/>
                  <a:pt x="151" y="862"/>
                </a:cubicBezTo>
                <a:cubicBezTo>
                  <a:pt x="174" y="869"/>
                  <a:pt x="227" y="847"/>
                  <a:pt x="242" y="862"/>
                </a:cubicBezTo>
                <a:cubicBezTo>
                  <a:pt x="257" y="877"/>
                  <a:pt x="265" y="923"/>
                  <a:pt x="242" y="953"/>
                </a:cubicBezTo>
                <a:cubicBezTo>
                  <a:pt x="219" y="983"/>
                  <a:pt x="129" y="1014"/>
                  <a:pt x="106" y="1044"/>
                </a:cubicBezTo>
                <a:cubicBezTo>
                  <a:pt x="83" y="1074"/>
                  <a:pt x="91" y="1111"/>
                  <a:pt x="106" y="1134"/>
                </a:cubicBezTo>
                <a:cubicBezTo>
                  <a:pt x="121" y="1157"/>
                  <a:pt x="182" y="1157"/>
                  <a:pt x="197" y="1180"/>
                </a:cubicBezTo>
                <a:cubicBezTo>
                  <a:pt x="212" y="1203"/>
                  <a:pt x="205" y="1247"/>
                  <a:pt x="197" y="1270"/>
                </a:cubicBezTo>
                <a:cubicBezTo>
                  <a:pt x="189" y="1293"/>
                  <a:pt x="181" y="1286"/>
                  <a:pt x="151" y="1316"/>
                </a:cubicBezTo>
                <a:cubicBezTo>
                  <a:pt x="121" y="1346"/>
                  <a:pt x="0" y="1414"/>
                  <a:pt x="15" y="1452"/>
                </a:cubicBezTo>
                <a:cubicBezTo>
                  <a:pt x="30" y="1490"/>
                  <a:pt x="204" y="1527"/>
                  <a:pt x="242" y="1542"/>
                </a:cubicBezTo>
              </a:path>
            </a:pathLst>
          </a:custGeom>
          <a:noFill/>
          <a:ln w="76200" cap="flat" cmpd="sng">
            <a:solidFill>
              <a:srgbClr val="E11601"/>
            </a:solidFill>
            <a:prstDash val="solid"/>
            <a:round/>
            <a:headEnd type="none" w="med" len="med"/>
            <a:tailEnd type="none" w="med" len="med"/>
          </a:ln>
        </p:spPr>
        <p:txBody>
          <a:bodyPr/>
          <a:lstStyle/>
          <a:p>
            <a:endParaRPr lang="it-IT"/>
          </a:p>
        </p:txBody>
      </p:sp>
      <p:sp>
        <p:nvSpPr>
          <p:cNvPr id="74769" name="AutoShape 37"/>
          <p:cNvSpPr>
            <a:spLocks noChangeArrowheads="1"/>
          </p:cNvSpPr>
          <p:nvPr/>
        </p:nvSpPr>
        <p:spPr bwMode="auto">
          <a:xfrm>
            <a:off x="5219700" y="6381750"/>
            <a:ext cx="28892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000099"/>
            </a:solidFill>
            <a:round/>
            <a:headEnd/>
            <a:tailEnd/>
          </a:ln>
        </p:spPr>
        <p:txBody>
          <a:bodyPr wrap="none" anchor="ctr"/>
          <a:lstStyle/>
          <a:p>
            <a:endParaRPr lang="it-IT"/>
          </a:p>
        </p:txBody>
      </p:sp>
      <p:sp>
        <p:nvSpPr>
          <p:cNvPr id="74770" name="AutoShape 39"/>
          <p:cNvSpPr>
            <a:spLocks noChangeArrowheads="1"/>
          </p:cNvSpPr>
          <p:nvPr/>
        </p:nvSpPr>
        <p:spPr bwMode="auto">
          <a:xfrm>
            <a:off x="4572000" y="6021388"/>
            <a:ext cx="28892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000099"/>
            </a:solidFill>
            <a:round/>
            <a:headEnd/>
            <a:tailEnd/>
          </a:ln>
        </p:spPr>
        <p:txBody>
          <a:bodyPr wrap="none" anchor="ctr"/>
          <a:lstStyle/>
          <a:p>
            <a:endParaRPr lang="it-IT"/>
          </a:p>
        </p:txBody>
      </p:sp>
      <p:sp>
        <p:nvSpPr>
          <p:cNvPr id="74771" name="Freeform 40"/>
          <p:cNvSpPr>
            <a:spLocks/>
          </p:cNvSpPr>
          <p:nvPr/>
        </p:nvSpPr>
        <p:spPr bwMode="auto">
          <a:xfrm rot="-353843">
            <a:off x="4687421" y="5245428"/>
            <a:ext cx="360362" cy="863600"/>
          </a:xfrm>
          <a:custGeom>
            <a:avLst/>
            <a:gdLst>
              <a:gd name="T0" fmla="*/ 0 w 227"/>
              <a:gd name="T1" fmla="*/ 2147483647 h 544"/>
              <a:gd name="T2" fmla="*/ 2147483647 w 227"/>
              <a:gd name="T3" fmla="*/ 2147483647 h 544"/>
              <a:gd name="T4" fmla="*/ 2147483647 w 227"/>
              <a:gd name="T5" fmla="*/ 2147483647 h 544"/>
              <a:gd name="T6" fmla="*/ 2147483647 w 227"/>
              <a:gd name="T7" fmla="*/ 0 h 544"/>
              <a:gd name="T8" fmla="*/ 0 60000 65536"/>
              <a:gd name="T9" fmla="*/ 0 60000 65536"/>
              <a:gd name="T10" fmla="*/ 0 60000 65536"/>
              <a:gd name="T11" fmla="*/ 0 60000 65536"/>
              <a:gd name="T12" fmla="*/ 0 w 227"/>
              <a:gd name="T13" fmla="*/ 0 h 544"/>
              <a:gd name="T14" fmla="*/ 227 w 227"/>
              <a:gd name="T15" fmla="*/ 544 h 544"/>
            </a:gdLst>
            <a:ahLst/>
            <a:cxnLst>
              <a:cxn ang="T8">
                <a:pos x="T0" y="T1"/>
              </a:cxn>
              <a:cxn ang="T9">
                <a:pos x="T2" y="T3"/>
              </a:cxn>
              <a:cxn ang="T10">
                <a:pos x="T4" y="T5"/>
              </a:cxn>
              <a:cxn ang="T11">
                <a:pos x="T6" y="T7"/>
              </a:cxn>
            </a:cxnLst>
            <a:rect l="T12" t="T13" r="T14" b="T15"/>
            <a:pathLst>
              <a:path w="227" h="544">
                <a:moveTo>
                  <a:pt x="0" y="544"/>
                </a:moveTo>
                <a:cubicBezTo>
                  <a:pt x="11" y="506"/>
                  <a:pt x="22" y="468"/>
                  <a:pt x="45" y="408"/>
                </a:cubicBezTo>
                <a:cubicBezTo>
                  <a:pt x="68" y="348"/>
                  <a:pt x="106" y="249"/>
                  <a:pt x="136" y="181"/>
                </a:cubicBezTo>
                <a:cubicBezTo>
                  <a:pt x="166" y="113"/>
                  <a:pt x="212" y="30"/>
                  <a:pt x="227" y="0"/>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96297" name="Text Box 41"/>
          <p:cNvSpPr txBox="1">
            <a:spLocks noChangeArrowheads="1"/>
          </p:cNvSpPr>
          <p:nvPr/>
        </p:nvSpPr>
        <p:spPr bwMode="auto">
          <a:xfrm>
            <a:off x="5988050" y="3141663"/>
            <a:ext cx="3155950" cy="366712"/>
          </a:xfrm>
          <a:prstGeom prst="rect">
            <a:avLst/>
          </a:prstGeom>
          <a:noFill/>
          <a:ln w="38100" algn="ctr">
            <a:noFill/>
            <a:miter lim="800000"/>
            <a:headEnd/>
            <a:tailEnd/>
          </a:ln>
        </p:spPr>
        <p:txBody>
          <a:bodyPr wrap="none">
            <a:spAutoFit/>
          </a:bodyPr>
          <a:lstStyle/>
          <a:p>
            <a:r>
              <a:rPr lang="it-IT" sz="1800" b="1">
                <a:solidFill>
                  <a:srgbClr val="E11601"/>
                </a:solidFill>
              </a:rPr>
              <a:t>Deviazione reflusso su R4L</a:t>
            </a:r>
          </a:p>
        </p:txBody>
      </p:sp>
      <p:sp>
        <p:nvSpPr>
          <p:cNvPr id="96298" name="Text Box 42"/>
          <p:cNvSpPr txBox="1">
            <a:spLocks noChangeArrowheads="1"/>
          </p:cNvSpPr>
          <p:nvPr/>
        </p:nvSpPr>
        <p:spPr bwMode="auto">
          <a:xfrm>
            <a:off x="5292725" y="3500438"/>
            <a:ext cx="760413" cy="457200"/>
          </a:xfrm>
          <a:prstGeom prst="rect">
            <a:avLst/>
          </a:prstGeom>
          <a:noFill/>
          <a:ln w="38100" algn="ctr">
            <a:noFill/>
            <a:miter lim="800000"/>
            <a:headEnd/>
            <a:tailEnd/>
          </a:ln>
        </p:spPr>
        <p:txBody>
          <a:bodyPr wrap="none">
            <a:spAutoFit/>
          </a:bodyPr>
          <a:lstStyle/>
          <a:p>
            <a:r>
              <a:rPr lang="it-IT" b="1" dirty="0">
                <a:solidFill>
                  <a:srgbClr val="FFFF00"/>
                </a:solidFill>
              </a:rPr>
              <a:t>R4L</a:t>
            </a:r>
          </a:p>
        </p:txBody>
      </p:sp>
      <p:sp>
        <p:nvSpPr>
          <p:cNvPr id="96299" name="Freeform 43"/>
          <p:cNvSpPr>
            <a:spLocks/>
          </p:cNvSpPr>
          <p:nvPr/>
        </p:nvSpPr>
        <p:spPr bwMode="auto">
          <a:xfrm>
            <a:off x="5003800" y="4076700"/>
            <a:ext cx="755650" cy="2447925"/>
          </a:xfrm>
          <a:custGeom>
            <a:avLst/>
            <a:gdLst>
              <a:gd name="T0" fmla="*/ 2147483647 w 476"/>
              <a:gd name="T1" fmla="*/ 0 h 1542"/>
              <a:gd name="T2" fmla="*/ 2147483647 w 476"/>
              <a:gd name="T3" fmla="*/ 2147483647 h 1542"/>
              <a:gd name="T4" fmla="*/ 2147483647 w 476"/>
              <a:gd name="T5" fmla="*/ 2147483647 h 1542"/>
              <a:gd name="T6" fmla="*/ 2147483647 w 476"/>
              <a:gd name="T7" fmla="*/ 2147483647 h 1542"/>
              <a:gd name="T8" fmla="*/ 2147483647 w 476"/>
              <a:gd name="T9" fmla="*/ 2147483647 h 1542"/>
              <a:gd name="T10" fmla="*/ 2147483647 w 476"/>
              <a:gd name="T11" fmla="*/ 2147483647 h 1542"/>
              <a:gd name="T12" fmla="*/ 2147483647 w 476"/>
              <a:gd name="T13" fmla="*/ 2147483647 h 1542"/>
              <a:gd name="T14" fmla="*/ 2147483647 w 476"/>
              <a:gd name="T15" fmla="*/ 2147483647 h 1542"/>
              <a:gd name="T16" fmla="*/ 2147483647 w 476"/>
              <a:gd name="T17" fmla="*/ 2147483647 h 1542"/>
              <a:gd name="T18" fmla="*/ 2147483647 w 476"/>
              <a:gd name="T19" fmla="*/ 2147483647 h 1542"/>
              <a:gd name="T20" fmla="*/ 2147483647 w 476"/>
              <a:gd name="T21" fmla="*/ 2147483647 h 1542"/>
              <a:gd name="T22" fmla="*/ 2147483647 w 476"/>
              <a:gd name="T23" fmla="*/ 2147483647 h 1542"/>
              <a:gd name="T24" fmla="*/ 2147483647 w 476"/>
              <a:gd name="T25" fmla="*/ 2147483647 h 1542"/>
              <a:gd name="T26" fmla="*/ 2147483647 w 476"/>
              <a:gd name="T27" fmla="*/ 2147483647 h 1542"/>
              <a:gd name="T28" fmla="*/ 2147483647 w 476"/>
              <a:gd name="T29" fmla="*/ 2147483647 h 1542"/>
              <a:gd name="T30" fmla="*/ 2147483647 w 476"/>
              <a:gd name="T31" fmla="*/ 2147483647 h 1542"/>
              <a:gd name="T32" fmla="*/ 2147483647 w 476"/>
              <a:gd name="T33" fmla="*/ 2147483647 h 1542"/>
              <a:gd name="T34" fmla="*/ 2147483647 w 476"/>
              <a:gd name="T35" fmla="*/ 2147483647 h 1542"/>
              <a:gd name="T36" fmla="*/ 2147483647 w 476"/>
              <a:gd name="T37" fmla="*/ 2147483647 h 1542"/>
              <a:gd name="T38" fmla="*/ 2147483647 w 476"/>
              <a:gd name="T39" fmla="*/ 2147483647 h 1542"/>
              <a:gd name="T40" fmla="*/ 2147483647 w 476"/>
              <a:gd name="T41" fmla="*/ 2147483647 h 15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6"/>
              <a:gd name="T64" fmla="*/ 0 h 1542"/>
              <a:gd name="T65" fmla="*/ 476 w 476"/>
              <a:gd name="T66" fmla="*/ 1542 h 15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6" h="1542">
                <a:moveTo>
                  <a:pt x="378" y="0"/>
                </a:moveTo>
                <a:cubicBezTo>
                  <a:pt x="400" y="8"/>
                  <a:pt x="423" y="16"/>
                  <a:pt x="423" y="46"/>
                </a:cubicBezTo>
                <a:cubicBezTo>
                  <a:pt x="423" y="76"/>
                  <a:pt x="370" y="167"/>
                  <a:pt x="378" y="182"/>
                </a:cubicBezTo>
                <a:cubicBezTo>
                  <a:pt x="386" y="197"/>
                  <a:pt x="462" y="129"/>
                  <a:pt x="469" y="136"/>
                </a:cubicBezTo>
                <a:cubicBezTo>
                  <a:pt x="476" y="143"/>
                  <a:pt x="446" y="197"/>
                  <a:pt x="423" y="227"/>
                </a:cubicBezTo>
                <a:cubicBezTo>
                  <a:pt x="400" y="257"/>
                  <a:pt x="348" y="280"/>
                  <a:pt x="333" y="318"/>
                </a:cubicBezTo>
                <a:cubicBezTo>
                  <a:pt x="318" y="356"/>
                  <a:pt x="341" y="416"/>
                  <a:pt x="333" y="454"/>
                </a:cubicBezTo>
                <a:cubicBezTo>
                  <a:pt x="325" y="492"/>
                  <a:pt x="302" y="515"/>
                  <a:pt x="287" y="545"/>
                </a:cubicBezTo>
                <a:cubicBezTo>
                  <a:pt x="272" y="575"/>
                  <a:pt x="249" y="605"/>
                  <a:pt x="242" y="635"/>
                </a:cubicBezTo>
                <a:cubicBezTo>
                  <a:pt x="235" y="665"/>
                  <a:pt x="265" y="696"/>
                  <a:pt x="242" y="726"/>
                </a:cubicBezTo>
                <a:cubicBezTo>
                  <a:pt x="219" y="756"/>
                  <a:pt x="121" y="794"/>
                  <a:pt x="106" y="817"/>
                </a:cubicBezTo>
                <a:cubicBezTo>
                  <a:pt x="91" y="840"/>
                  <a:pt x="128" y="855"/>
                  <a:pt x="151" y="862"/>
                </a:cubicBezTo>
                <a:cubicBezTo>
                  <a:pt x="174" y="869"/>
                  <a:pt x="227" y="847"/>
                  <a:pt x="242" y="862"/>
                </a:cubicBezTo>
                <a:cubicBezTo>
                  <a:pt x="257" y="877"/>
                  <a:pt x="265" y="923"/>
                  <a:pt x="242" y="953"/>
                </a:cubicBezTo>
                <a:cubicBezTo>
                  <a:pt x="219" y="983"/>
                  <a:pt x="129" y="1014"/>
                  <a:pt x="106" y="1044"/>
                </a:cubicBezTo>
                <a:cubicBezTo>
                  <a:pt x="83" y="1074"/>
                  <a:pt x="91" y="1111"/>
                  <a:pt x="106" y="1134"/>
                </a:cubicBezTo>
                <a:cubicBezTo>
                  <a:pt x="121" y="1157"/>
                  <a:pt x="182" y="1157"/>
                  <a:pt x="197" y="1180"/>
                </a:cubicBezTo>
                <a:cubicBezTo>
                  <a:pt x="212" y="1203"/>
                  <a:pt x="205" y="1247"/>
                  <a:pt x="197" y="1270"/>
                </a:cubicBezTo>
                <a:cubicBezTo>
                  <a:pt x="189" y="1293"/>
                  <a:pt x="181" y="1286"/>
                  <a:pt x="151" y="1316"/>
                </a:cubicBezTo>
                <a:cubicBezTo>
                  <a:pt x="121" y="1346"/>
                  <a:pt x="0" y="1414"/>
                  <a:pt x="15" y="1452"/>
                </a:cubicBezTo>
                <a:cubicBezTo>
                  <a:pt x="30" y="1490"/>
                  <a:pt x="204" y="1527"/>
                  <a:pt x="242" y="1542"/>
                </a:cubicBezTo>
              </a:path>
            </a:pathLst>
          </a:custGeom>
          <a:noFill/>
          <a:ln w="28575" cap="flat" cmpd="sng">
            <a:solidFill>
              <a:srgbClr val="E11601"/>
            </a:solidFill>
            <a:prstDash val="solid"/>
            <a:round/>
            <a:headEnd type="none" w="med" len="med"/>
            <a:tailEnd type="none" w="med" len="med"/>
          </a:ln>
        </p:spPr>
        <p:txBody>
          <a:bodyPr/>
          <a:lstStyle/>
          <a:p>
            <a:endParaRPr lang="it-IT"/>
          </a:p>
        </p:txBody>
      </p:sp>
      <p:sp>
        <p:nvSpPr>
          <p:cNvPr id="96302" name="AutoShape 46"/>
          <p:cNvSpPr>
            <a:spLocks noChangeArrowheads="1"/>
          </p:cNvSpPr>
          <p:nvPr/>
        </p:nvSpPr>
        <p:spPr bwMode="auto">
          <a:xfrm>
            <a:off x="5867400" y="3357563"/>
            <a:ext cx="831850" cy="412750"/>
          </a:xfrm>
          <a:prstGeom prst="leftArrow">
            <a:avLst>
              <a:gd name="adj1" fmla="val 23528"/>
              <a:gd name="adj2" fmla="val 39981"/>
            </a:avLst>
          </a:prstGeom>
          <a:solidFill>
            <a:srgbClr val="FFFF00"/>
          </a:solidFill>
          <a:ln w="38100" algn="ctr">
            <a:solidFill>
              <a:srgbClr val="FFFF00"/>
            </a:solidFill>
            <a:miter lim="800000"/>
            <a:headEnd/>
            <a:tailEnd/>
          </a:ln>
        </p:spPr>
        <p:txBody>
          <a:bodyPr wrap="none" anchor="ctr"/>
          <a:lstStyle/>
          <a:p>
            <a:endParaRPr lang="it-IT"/>
          </a:p>
        </p:txBody>
      </p:sp>
      <p:sp>
        <p:nvSpPr>
          <p:cNvPr id="96291" name="Freeform 35"/>
          <p:cNvSpPr>
            <a:spLocks/>
          </p:cNvSpPr>
          <p:nvPr/>
        </p:nvSpPr>
        <p:spPr bwMode="auto">
          <a:xfrm>
            <a:off x="4716463" y="765175"/>
            <a:ext cx="1763712" cy="5400675"/>
          </a:xfrm>
          <a:custGeom>
            <a:avLst/>
            <a:gdLst>
              <a:gd name="T0" fmla="*/ 2147483647 w 1111"/>
              <a:gd name="T1" fmla="*/ 0 h 3402"/>
              <a:gd name="T2" fmla="*/ 2147483647 w 1111"/>
              <a:gd name="T3" fmla="*/ 2147483647 h 3402"/>
              <a:gd name="T4" fmla="*/ 2147483647 w 1111"/>
              <a:gd name="T5" fmla="*/ 2147483647 h 3402"/>
              <a:gd name="T6" fmla="*/ 2147483647 w 1111"/>
              <a:gd name="T7" fmla="*/ 2147483647 h 3402"/>
              <a:gd name="T8" fmla="*/ 2147483647 w 1111"/>
              <a:gd name="T9" fmla="*/ 2147483647 h 3402"/>
              <a:gd name="T10" fmla="*/ 2147483647 w 1111"/>
              <a:gd name="T11" fmla="*/ 2147483647 h 3402"/>
              <a:gd name="T12" fmla="*/ 2147483647 w 1111"/>
              <a:gd name="T13" fmla="*/ 2147483647 h 3402"/>
              <a:gd name="T14" fmla="*/ 2147483647 w 1111"/>
              <a:gd name="T15" fmla="*/ 2147483647 h 3402"/>
              <a:gd name="T16" fmla="*/ 2147483647 w 1111"/>
              <a:gd name="T17" fmla="*/ 2147483647 h 3402"/>
              <a:gd name="T18" fmla="*/ 2147483647 w 1111"/>
              <a:gd name="T19" fmla="*/ 2147483647 h 3402"/>
              <a:gd name="T20" fmla="*/ 2147483647 w 1111"/>
              <a:gd name="T21" fmla="*/ 2147483647 h 3402"/>
              <a:gd name="T22" fmla="*/ 2147483647 w 1111"/>
              <a:gd name="T23" fmla="*/ 2147483647 h 3402"/>
              <a:gd name="T24" fmla="*/ 2147483647 w 1111"/>
              <a:gd name="T25" fmla="*/ 2147483647 h 3402"/>
              <a:gd name="T26" fmla="*/ 0 w 1111"/>
              <a:gd name="T27" fmla="*/ 2147483647 h 3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1"/>
              <a:gd name="T43" fmla="*/ 0 h 3402"/>
              <a:gd name="T44" fmla="*/ 1111 w 1111"/>
              <a:gd name="T45" fmla="*/ 3402 h 3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1" h="3402">
                <a:moveTo>
                  <a:pt x="907" y="0"/>
                </a:moveTo>
                <a:cubicBezTo>
                  <a:pt x="941" y="11"/>
                  <a:pt x="975" y="22"/>
                  <a:pt x="998" y="45"/>
                </a:cubicBezTo>
                <a:cubicBezTo>
                  <a:pt x="1021" y="68"/>
                  <a:pt x="1028" y="91"/>
                  <a:pt x="1043" y="136"/>
                </a:cubicBezTo>
                <a:cubicBezTo>
                  <a:pt x="1058" y="181"/>
                  <a:pt x="1081" y="234"/>
                  <a:pt x="1088" y="317"/>
                </a:cubicBezTo>
                <a:cubicBezTo>
                  <a:pt x="1095" y="400"/>
                  <a:pt x="1111" y="529"/>
                  <a:pt x="1088" y="635"/>
                </a:cubicBezTo>
                <a:cubicBezTo>
                  <a:pt x="1065" y="741"/>
                  <a:pt x="997" y="846"/>
                  <a:pt x="952" y="952"/>
                </a:cubicBezTo>
                <a:cubicBezTo>
                  <a:pt x="907" y="1058"/>
                  <a:pt x="869" y="1164"/>
                  <a:pt x="816" y="1270"/>
                </a:cubicBezTo>
                <a:cubicBezTo>
                  <a:pt x="763" y="1376"/>
                  <a:pt x="658" y="1519"/>
                  <a:pt x="635" y="1587"/>
                </a:cubicBezTo>
                <a:cubicBezTo>
                  <a:pt x="612" y="1655"/>
                  <a:pt x="680" y="1625"/>
                  <a:pt x="680" y="1678"/>
                </a:cubicBezTo>
                <a:cubicBezTo>
                  <a:pt x="680" y="1731"/>
                  <a:pt x="658" y="1829"/>
                  <a:pt x="635" y="1905"/>
                </a:cubicBezTo>
                <a:cubicBezTo>
                  <a:pt x="612" y="1981"/>
                  <a:pt x="597" y="1988"/>
                  <a:pt x="544" y="2132"/>
                </a:cubicBezTo>
                <a:cubicBezTo>
                  <a:pt x="491" y="2276"/>
                  <a:pt x="377" y="2654"/>
                  <a:pt x="317" y="2767"/>
                </a:cubicBezTo>
                <a:cubicBezTo>
                  <a:pt x="257" y="2880"/>
                  <a:pt x="234" y="2706"/>
                  <a:pt x="181" y="2812"/>
                </a:cubicBezTo>
                <a:cubicBezTo>
                  <a:pt x="128" y="2918"/>
                  <a:pt x="64" y="3160"/>
                  <a:pt x="0" y="3402"/>
                </a:cubicBezTo>
              </a:path>
            </a:pathLst>
          </a:custGeom>
          <a:noFill/>
          <a:ln w="76200" cap="flat" cmpd="sng">
            <a:solidFill>
              <a:srgbClr val="E11601"/>
            </a:solidFill>
            <a:prstDash val="solid"/>
            <a:round/>
            <a:headEnd type="none" w="med" len="med"/>
            <a:tailEnd type="none" w="med" len="me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4"/>
                                        </p:tgtEl>
                                        <p:attrNameLst>
                                          <p:attrName>style.visibility</p:attrName>
                                        </p:attrNameLst>
                                      </p:cBhvr>
                                      <p:to>
                                        <p:strVal val="visible"/>
                                      </p:to>
                                    </p:set>
                                    <p:anim calcmode="lin" valueType="num">
                                      <p:cBhvr additive="base">
                                        <p:cTn id="7" dur="500" fill="hold"/>
                                        <p:tgtEl>
                                          <p:spTgt spid="96264"/>
                                        </p:tgtEl>
                                        <p:attrNameLst>
                                          <p:attrName>ppt_x</p:attrName>
                                        </p:attrNameLst>
                                      </p:cBhvr>
                                      <p:tavLst>
                                        <p:tav tm="0">
                                          <p:val>
                                            <p:strVal val="0-#ppt_w/2"/>
                                          </p:val>
                                        </p:tav>
                                        <p:tav tm="100000">
                                          <p:val>
                                            <p:strVal val="#ppt_x"/>
                                          </p:val>
                                        </p:tav>
                                      </p:tavLst>
                                    </p:anim>
                                    <p:anim calcmode="lin" valueType="num">
                                      <p:cBhvr additive="base">
                                        <p:cTn id="8" dur="500" fill="hold"/>
                                        <p:tgtEl>
                                          <p:spTgt spid="962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6270"/>
                                        </p:tgtEl>
                                        <p:attrNameLst>
                                          <p:attrName>style.visibility</p:attrName>
                                        </p:attrNameLst>
                                      </p:cBhvr>
                                      <p:to>
                                        <p:strVal val="visible"/>
                                      </p:to>
                                    </p:set>
                                    <p:anim calcmode="lin" valueType="num">
                                      <p:cBhvr additive="base">
                                        <p:cTn id="11" dur="1000" fill="hold"/>
                                        <p:tgtEl>
                                          <p:spTgt spid="96270"/>
                                        </p:tgtEl>
                                        <p:attrNameLst>
                                          <p:attrName>ppt_x</p:attrName>
                                        </p:attrNameLst>
                                      </p:cBhvr>
                                      <p:tavLst>
                                        <p:tav tm="0">
                                          <p:val>
                                            <p:strVal val="0-#ppt_w/2"/>
                                          </p:val>
                                        </p:tav>
                                        <p:tav tm="100000">
                                          <p:val>
                                            <p:strVal val="#ppt_x"/>
                                          </p:val>
                                        </p:tav>
                                      </p:tavLst>
                                    </p:anim>
                                    <p:anim calcmode="lin" valueType="num">
                                      <p:cBhvr additive="base">
                                        <p:cTn id="12" dur="1000" fill="hold"/>
                                        <p:tgtEl>
                                          <p:spTgt spid="9627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6290"/>
                                        </p:tgtEl>
                                        <p:attrNameLst>
                                          <p:attrName>style.visibility</p:attrName>
                                        </p:attrNameLst>
                                      </p:cBhvr>
                                      <p:to>
                                        <p:strVal val="visible"/>
                                      </p:to>
                                    </p:set>
                                    <p:animEffect transition="in" filter="wipe(up)">
                                      <p:cBhvr>
                                        <p:cTn id="16" dur="3000"/>
                                        <p:tgtEl>
                                          <p:spTgt spid="96290"/>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96265"/>
                                        </p:tgtEl>
                                        <p:attrNameLst>
                                          <p:attrName>style.visibility</p:attrName>
                                        </p:attrNameLst>
                                      </p:cBhvr>
                                      <p:to>
                                        <p:strVal val="visible"/>
                                      </p:to>
                                    </p:set>
                                    <p:anim calcmode="lin" valueType="num">
                                      <p:cBhvr additive="base">
                                        <p:cTn id="19" dur="500" fill="hold"/>
                                        <p:tgtEl>
                                          <p:spTgt spid="96265"/>
                                        </p:tgtEl>
                                        <p:attrNameLst>
                                          <p:attrName>ppt_x</p:attrName>
                                        </p:attrNameLst>
                                      </p:cBhvr>
                                      <p:tavLst>
                                        <p:tav tm="0">
                                          <p:val>
                                            <p:strVal val="0-#ppt_w/2"/>
                                          </p:val>
                                        </p:tav>
                                        <p:tav tm="100000">
                                          <p:val>
                                            <p:strVal val="#ppt_x"/>
                                          </p:val>
                                        </p:tav>
                                      </p:tavLst>
                                    </p:anim>
                                    <p:anim calcmode="lin" valueType="num">
                                      <p:cBhvr additive="base">
                                        <p:cTn id="20" dur="500" fill="hold"/>
                                        <p:tgtEl>
                                          <p:spTgt spid="96265"/>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96298"/>
                                        </p:tgtEl>
                                        <p:attrNameLst>
                                          <p:attrName>style.visibility</p:attrName>
                                        </p:attrNameLst>
                                      </p:cBhvr>
                                      <p:to>
                                        <p:strVal val="visible"/>
                                      </p:to>
                                    </p:set>
                                    <p:animEffect transition="in" filter="fade">
                                      <p:cBhvr>
                                        <p:cTn id="23" dur="2000"/>
                                        <p:tgtEl>
                                          <p:spTgt spid="96298"/>
                                        </p:tgtEl>
                                      </p:cBhvr>
                                    </p:animEffect>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96297"/>
                                        </p:tgtEl>
                                        <p:attrNameLst>
                                          <p:attrName>style.visibility</p:attrName>
                                        </p:attrNameLst>
                                      </p:cBhvr>
                                      <p:to>
                                        <p:strVal val="visible"/>
                                      </p:to>
                                    </p:set>
                                    <p:anim calcmode="lin" valueType="num">
                                      <p:cBhvr additive="base">
                                        <p:cTn id="27" dur="2000" fill="hold"/>
                                        <p:tgtEl>
                                          <p:spTgt spid="96297"/>
                                        </p:tgtEl>
                                        <p:attrNameLst>
                                          <p:attrName>ppt_x</p:attrName>
                                        </p:attrNameLst>
                                      </p:cBhvr>
                                      <p:tavLst>
                                        <p:tav tm="0">
                                          <p:val>
                                            <p:strVal val="1+#ppt_w/2"/>
                                          </p:val>
                                        </p:tav>
                                        <p:tav tm="100000">
                                          <p:val>
                                            <p:strVal val="#ppt_x"/>
                                          </p:val>
                                        </p:tav>
                                      </p:tavLst>
                                    </p:anim>
                                    <p:anim calcmode="lin" valueType="num">
                                      <p:cBhvr additive="base">
                                        <p:cTn id="28" dur="2000" fill="hold"/>
                                        <p:tgtEl>
                                          <p:spTgt spid="96297"/>
                                        </p:tgtEl>
                                        <p:attrNameLst>
                                          <p:attrName>ppt_y</p:attrName>
                                        </p:attrNameLst>
                                      </p:cBhvr>
                                      <p:tavLst>
                                        <p:tav tm="0">
                                          <p:val>
                                            <p:strVal val="#ppt_y"/>
                                          </p:val>
                                        </p:tav>
                                        <p:tav tm="100000">
                                          <p:val>
                                            <p:strVal val="#ppt_y"/>
                                          </p:val>
                                        </p:tav>
                                      </p:tavLst>
                                    </p:anim>
                                  </p:childTnLst>
                                </p:cTn>
                              </p:par>
                            </p:childTnLst>
                          </p:cTn>
                        </p:par>
                        <p:par>
                          <p:cTn id="29" fill="hold">
                            <p:stCondLst>
                              <p:cond delay="6000"/>
                            </p:stCondLst>
                            <p:childTnLst>
                              <p:par>
                                <p:cTn id="30" presetID="2" presetClass="entr" presetSubtype="2" fill="hold" grpId="0" nodeType="afterEffect">
                                  <p:stCondLst>
                                    <p:cond delay="0"/>
                                  </p:stCondLst>
                                  <p:childTnLst>
                                    <p:set>
                                      <p:cBhvr>
                                        <p:cTn id="31" dur="1" fill="hold">
                                          <p:stCondLst>
                                            <p:cond delay="0"/>
                                          </p:stCondLst>
                                        </p:cTn>
                                        <p:tgtEl>
                                          <p:spTgt spid="96302"/>
                                        </p:tgtEl>
                                        <p:attrNameLst>
                                          <p:attrName>style.visibility</p:attrName>
                                        </p:attrNameLst>
                                      </p:cBhvr>
                                      <p:to>
                                        <p:strVal val="visible"/>
                                      </p:to>
                                    </p:set>
                                    <p:anim calcmode="lin" valueType="num">
                                      <p:cBhvr additive="base">
                                        <p:cTn id="32" dur="500" fill="hold"/>
                                        <p:tgtEl>
                                          <p:spTgt spid="96302"/>
                                        </p:tgtEl>
                                        <p:attrNameLst>
                                          <p:attrName>ppt_x</p:attrName>
                                        </p:attrNameLst>
                                      </p:cBhvr>
                                      <p:tavLst>
                                        <p:tav tm="0">
                                          <p:val>
                                            <p:strVal val="1+#ppt_w/2"/>
                                          </p:val>
                                        </p:tav>
                                        <p:tav tm="100000">
                                          <p:val>
                                            <p:strVal val="#ppt_x"/>
                                          </p:val>
                                        </p:tav>
                                      </p:tavLst>
                                    </p:anim>
                                    <p:anim calcmode="lin" valueType="num">
                                      <p:cBhvr additive="base">
                                        <p:cTn id="33" dur="500" fill="hold"/>
                                        <p:tgtEl>
                                          <p:spTgt spid="96302"/>
                                        </p:tgtEl>
                                        <p:attrNameLst>
                                          <p:attrName>ppt_y</p:attrName>
                                        </p:attrNameLst>
                                      </p:cBhvr>
                                      <p:tavLst>
                                        <p:tav tm="0">
                                          <p:val>
                                            <p:strVal val="#ppt_y"/>
                                          </p:val>
                                        </p:tav>
                                        <p:tav tm="100000">
                                          <p:val>
                                            <p:strVal val="#ppt_y"/>
                                          </p:val>
                                        </p:tav>
                                      </p:tavLst>
                                    </p:anim>
                                  </p:childTnLst>
                                </p:cTn>
                              </p:par>
                            </p:childTnLst>
                          </p:cTn>
                        </p:par>
                        <p:par>
                          <p:cTn id="34" fill="hold">
                            <p:stCondLst>
                              <p:cond delay="6500"/>
                            </p:stCondLst>
                            <p:childTnLst>
                              <p:par>
                                <p:cTn id="35" presetID="22" presetClass="entr" presetSubtype="1" fill="hold" grpId="0" nodeType="afterEffect">
                                  <p:stCondLst>
                                    <p:cond delay="0"/>
                                  </p:stCondLst>
                                  <p:childTnLst>
                                    <p:set>
                                      <p:cBhvr>
                                        <p:cTn id="36" dur="1" fill="hold">
                                          <p:stCondLst>
                                            <p:cond delay="0"/>
                                          </p:stCondLst>
                                        </p:cTn>
                                        <p:tgtEl>
                                          <p:spTgt spid="96299"/>
                                        </p:tgtEl>
                                        <p:attrNameLst>
                                          <p:attrName>style.visibility</p:attrName>
                                        </p:attrNameLst>
                                      </p:cBhvr>
                                      <p:to>
                                        <p:strVal val="visible"/>
                                      </p:to>
                                    </p:set>
                                    <p:animEffect transition="in" filter="wipe(up)">
                                      <p:cBhvr>
                                        <p:cTn id="37" dur="3000"/>
                                        <p:tgtEl>
                                          <p:spTgt spid="96299"/>
                                        </p:tgtEl>
                                      </p:cBhvr>
                                    </p:animEffect>
                                  </p:childTnLst>
                                </p:cTn>
                              </p:par>
                            </p:childTnLst>
                          </p:cTn>
                        </p:par>
                        <p:par>
                          <p:cTn id="38" fill="hold">
                            <p:stCondLst>
                              <p:cond delay="9500"/>
                            </p:stCondLst>
                            <p:childTnLst>
                              <p:par>
                                <p:cTn id="39" presetID="2" presetClass="entr" presetSubtype="8" fill="hold" grpId="0" nodeType="afterEffect">
                                  <p:stCondLst>
                                    <p:cond delay="0"/>
                                  </p:stCondLst>
                                  <p:childTnLst>
                                    <p:set>
                                      <p:cBhvr>
                                        <p:cTn id="40" dur="1" fill="hold">
                                          <p:stCondLst>
                                            <p:cond delay="0"/>
                                          </p:stCondLst>
                                        </p:cTn>
                                        <p:tgtEl>
                                          <p:spTgt spid="96267"/>
                                        </p:tgtEl>
                                        <p:attrNameLst>
                                          <p:attrName>style.visibility</p:attrName>
                                        </p:attrNameLst>
                                      </p:cBhvr>
                                      <p:to>
                                        <p:strVal val="visible"/>
                                      </p:to>
                                    </p:set>
                                    <p:anim calcmode="lin" valueType="num">
                                      <p:cBhvr additive="base">
                                        <p:cTn id="41" dur="500" fill="hold"/>
                                        <p:tgtEl>
                                          <p:spTgt spid="96267"/>
                                        </p:tgtEl>
                                        <p:attrNameLst>
                                          <p:attrName>ppt_x</p:attrName>
                                        </p:attrNameLst>
                                      </p:cBhvr>
                                      <p:tavLst>
                                        <p:tav tm="0">
                                          <p:val>
                                            <p:strVal val="0-#ppt_w/2"/>
                                          </p:val>
                                        </p:tav>
                                        <p:tav tm="100000">
                                          <p:val>
                                            <p:strVal val="#ppt_x"/>
                                          </p:val>
                                        </p:tav>
                                      </p:tavLst>
                                    </p:anim>
                                    <p:anim calcmode="lin" valueType="num">
                                      <p:cBhvr additive="base">
                                        <p:cTn id="42" dur="500" fill="hold"/>
                                        <p:tgtEl>
                                          <p:spTgt spid="96267"/>
                                        </p:tgtEl>
                                        <p:attrNameLst>
                                          <p:attrName>ppt_y</p:attrName>
                                        </p:attrNameLst>
                                      </p:cBhvr>
                                      <p:tavLst>
                                        <p:tav tm="0">
                                          <p:val>
                                            <p:strVal val="#ppt_y"/>
                                          </p:val>
                                        </p:tav>
                                        <p:tav tm="100000">
                                          <p:val>
                                            <p:strVal val="#ppt_y"/>
                                          </p:val>
                                        </p:tav>
                                      </p:tavLst>
                                    </p:anim>
                                  </p:childTnLst>
                                </p:cTn>
                              </p:par>
                            </p:childTnLst>
                          </p:cTn>
                        </p:par>
                        <p:par>
                          <p:cTn id="43" fill="hold">
                            <p:stCondLst>
                              <p:cond delay="10000"/>
                            </p:stCondLst>
                            <p:childTnLst>
                              <p:par>
                                <p:cTn id="44" presetID="22" presetClass="entr" presetSubtype="1" fill="hold" grpId="0" nodeType="afterEffect">
                                  <p:stCondLst>
                                    <p:cond delay="0"/>
                                  </p:stCondLst>
                                  <p:childTnLst>
                                    <p:set>
                                      <p:cBhvr>
                                        <p:cTn id="45" dur="1" fill="hold">
                                          <p:stCondLst>
                                            <p:cond delay="0"/>
                                          </p:stCondLst>
                                        </p:cTn>
                                        <p:tgtEl>
                                          <p:spTgt spid="96291"/>
                                        </p:tgtEl>
                                        <p:attrNameLst>
                                          <p:attrName>style.visibility</p:attrName>
                                        </p:attrNameLst>
                                      </p:cBhvr>
                                      <p:to>
                                        <p:strVal val="visible"/>
                                      </p:to>
                                    </p:set>
                                    <p:animEffect transition="in" filter="wipe(up)">
                                      <p:cBhvr>
                                        <p:cTn id="46" dur="3000"/>
                                        <p:tgtEl>
                                          <p:spTgt spid="96291"/>
                                        </p:tgtEl>
                                      </p:cBhvr>
                                    </p:animEffect>
                                  </p:childTnLst>
                                </p:cTn>
                              </p:par>
                            </p:childTnLst>
                          </p:cTn>
                        </p:par>
                        <p:par>
                          <p:cTn id="47" fill="hold">
                            <p:stCondLst>
                              <p:cond delay="13000"/>
                            </p:stCondLst>
                            <p:childTnLst>
                              <p:par>
                                <p:cTn id="48" presetID="22" presetClass="entr" presetSubtype="1" fill="hold" grpId="0" nodeType="afterEffect">
                                  <p:stCondLst>
                                    <p:cond delay="0"/>
                                  </p:stCondLst>
                                  <p:childTnLst>
                                    <p:set>
                                      <p:cBhvr>
                                        <p:cTn id="49" dur="1" fill="hold">
                                          <p:stCondLst>
                                            <p:cond delay="0"/>
                                          </p:stCondLst>
                                        </p:cTn>
                                        <p:tgtEl>
                                          <p:spTgt spid="96292"/>
                                        </p:tgtEl>
                                        <p:attrNameLst>
                                          <p:attrName>style.visibility</p:attrName>
                                        </p:attrNameLst>
                                      </p:cBhvr>
                                      <p:to>
                                        <p:strVal val="visible"/>
                                      </p:to>
                                    </p:set>
                                    <p:animEffect transition="in" filter="wipe(up)">
                                      <p:cBhvr>
                                        <p:cTn id="50" dur="3000"/>
                                        <p:tgtEl>
                                          <p:spTgt spid="9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p:bldP spid="96265" grpId="0"/>
      <p:bldP spid="96267" grpId="0" animBg="1"/>
      <p:bldP spid="96270" grpId="0" animBg="1"/>
      <p:bldP spid="96290" grpId="0" animBg="1"/>
      <p:bldP spid="96292" grpId="0" animBg="1"/>
      <p:bldP spid="96297" grpId="0"/>
      <p:bldP spid="96298" grpId="0"/>
      <p:bldP spid="96299" grpId="0" animBg="1"/>
      <p:bldP spid="96302" grpId="0" animBg="1"/>
      <p:bldP spid="9629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oscia"/>
          <p:cNvPicPr>
            <a:picLocks noChangeAspect="1" noChangeArrowheads="1"/>
          </p:cNvPicPr>
          <p:nvPr/>
        </p:nvPicPr>
        <p:blipFill>
          <a:blip r:embed="rId2" cstate="print"/>
          <a:srcRect/>
          <a:stretch>
            <a:fillRect/>
          </a:stretch>
        </p:blipFill>
        <p:spPr bwMode="auto">
          <a:xfrm>
            <a:off x="3132138" y="620713"/>
            <a:ext cx="3840162" cy="6237287"/>
          </a:xfrm>
          <a:prstGeom prst="rect">
            <a:avLst/>
          </a:prstGeom>
          <a:noFill/>
          <a:ln w="9525">
            <a:noFill/>
            <a:miter lim="800000"/>
            <a:headEnd/>
            <a:tailEnd/>
          </a:ln>
        </p:spPr>
      </p:pic>
      <p:sp>
        <p:nvSpPr>
          <p:cNvPr id="76803" name="Freeform 3"/>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98308" name="Rectangle 4"/>
          <p:cNvSpPr>
            <a:spLocks noChangeArrowheads="1"/>
          </p:cNvSpPr>
          <p:nvPr/>
        </p:nvSpPr>
        <p:spPr bwMode="auto">
          <a:xfrm>
            <a:off x="179388" y="0"/>
            <a:ext cx="6337300" cy="701675"/>
          </a:xfrm>
          <a:prstGeom prst="rect">
            <a:avLst/>
          </a:prstGeom>
          <a:noFill/>
          <a:ln w="76200" algn="ctr">
            <a:noFill/>
            <a:miter lim="800000"/>
            <a:headEnd/>
            <a:tailEnd/>
          </a:ln>
          <a:effectLst/>
        </p:spPr>
        <p:txBody>
          <a:bodyPr>
            <a:spAutoFit/>
          </a:bodyPr>
          <a:lstStyle/>
          <a:p>
            <a:pPr algn="l">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3  con R4L</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98309" name="Text Box 5"/>
          <p:cNvSpPr txBox="1">
            <a:spLocks noChangeArrowheads="1"/>
          </p:cNvSpPr>
          <p:nvPr/>
        </p:nvSpPr>
        <p:spPr bwMode="auto">
          <a:xfrm>
            <a:off x="2484438" y="620713"/>
            <a:ext cx="3113087" cy="457200"/>
          </a:xfrm>
          <a:prstGeom prst="rect">
            <a:avLst/>
          </a:prstGeom>
          <a:noFill/>
          <a:ln w="76200" algn="ctr">
            <a:noFill/>
            <a:miter lim="800000"/>
            <a:headEnd/>
            <a:tailEnd/>
          </a:ln>
        </p:spPr>
        <p:txBody>
          <a:bodyPr wrap="none">
            <a:spAutoFit/>
          </a:bodyPr>
          <a:lstStyle/>
          <a:p>
            <a:r>
              <a:rPr lang="it-IT" b="1">
                <a:solidFill>
                  <a:srgbClr val="FF0000"/>
                </a:solidFill>
              </a:rPr>
              <a:t>Incontinenza crosse</a:t>
            </a:r>
          </a:p>
        </p:txBody>
      </p:sp>
      <p:sp>
        <p:nvSpPr>
          <p:cNvPr id="98310" name="Text Box 6"/>
          <p:cNvSpPr txBox="1">
            <a:spLocks noChangeArrowheads="1"/>
          </p:cNvSpPr>
          <p:nvPr/>
        </p:nvSpPr>
        <p:spPr bwMode="auto">
          <a:xfrm>
            <a:off x="3059113" y="1844675"/>
            <a:ext cx="2808287"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98311" name="AutoShape 7"/>
          <p:cNvSpPr>
            <a:spLocks noChangeArrowheads="1"/>
          </p:cNvSpPr>
          <p:nvPr/>
        </p:nvSpPr>
        <p:spPr bwMode="auto">
          <a:xfrm rot="2436650">
            <a:off x="6084888" y="765175"/>
            <a:ext cx="381000" cy="147638"/>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76808" name="Text Box 8"/>
          <p:cNvSpPr txBox="1">
            <a:spLocks noChangeArrowheads="1"/>
          </p:cNvSpPr>
          <p:nvPr/>
        </p:nvSpPr>
        <p:spPr bwMode="auto">
          <a:xfrm>
            <a:off x="5464175" y="5372100"/>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76809" name="Freeform 9"/>
          <p:cNvSpPr>
            <a:spLocks/>
          </p:cNvSpPr>
          <p:nvPr/>
        </p:nvSpPr>
        <p:spPr bwMode="auto">
          <a:xfrm>
            <a:off x="4572000" y="62071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98314" name="AutoShape 10"/>
          <p:cNvSpPr>
            <a:spLocks noChangeArrowheads="1"/>
          </p:cNvSpPr>
          <p:nvPr/>
        </p:nvSpPr>
        <p:spPr bwMode="auto">
          <a:xfrm rot="2436650">
            <a:off x="6011863" y="692150"/>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76811" name="Freeform 11"/>
          <p:cNvSpPr>
            <a:spLocks/>
          </p:cNvSpPr>
          <p:nvPr/>
        </p:nvSpPr>
        <p:spPr bwMode="auto">
          <a:xfrm>
            <a:off x="4500563" y="6092825"/>
            <a:ext cx="239712"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76812" name="Freeform 12"/>
          <p:cNvSpPr>
            <a:spLocks/>
          </p:cNvSpPr>
          <p:nvPr/>
        </p:nvSpPr>
        <p:spPr bwMode="auto">
          <a:xfrm>
            <a:off x="5724525" y="765175"/>
            <a:ext cx="731838" cy="2592388"/>
          </a:xfrm>
          <a:custGeom>
            <a:avLst/>
            <a:gdLst>
              <a:gd name="T0" fmla="*/ 2147483647 w 461"/>
              <a:gd name="T1" fmla="*/ 0 h 1633"/>
              <a:gd name="T2" fmla="*/ 2147483647 w 461"/>
              <a:gd name="T3" fmla="*/ 2147483647 h 1633"/>
              <a:gd name="T4" fmla="*/ 2147483647 w 461"/>
              <a:gd name="T5" fmla="*/ 2147483647 h 1633"/>
              <a:gd name="T6" fmla="*/ 2147483647 w 461"/>
              <a:gd name="T7" fmla="*/ 2147483647 h 1633"/>
              <a:gd name="T8" fmla="*/ 2147483647 w 461"/>
              <a:gd name="T9" fmla="*/ 2147483647 h 1633"/>
              <a:gd name="T10" fmla="*/ 2147483647 w 461"/>
              <a:gd name="T11" fmla="*/ 2147483647 h 1633"/>
              <a:gd name="T12" fmla="*/ 2147483647 w 461"/>
              <a:gd name="T13" fmla="*/ 2147483647 h 1633"/>
              <a:gd name="T14" fmla="*/ 0 w 461"/>
              <a:gd name="T15" fmla="*/ 2147483647 h 1633"/>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633"/>
              <a:gd name="T26" fmla="*/ 461 w 461"/>
              <a:gd name="T27" fmla="*/ 1633 h 16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633">
                <a:moveTo>
                  <a:pt x="272" y="0"/>
                </a:moveTo>
                <a:cubicBezTo>
                  <a:pt x="306" y="11"/>
                  <a:pt x="340" y="22"/>
                  <a:pt x="363" y="45"/>
                </a:cubicBezTo>
                <a:cubicBezTo>
                  <a:pt x="386" y="68"/>
                  <a:pt x="393" y="106"/>
                  <a:pt x="408" y="136"/>
                </a:cubicBezTo>
                <a:cubicBezTo>
                  <a:pt x="423" y="166"/>
                  <a:pt x="446" y="174"/>
                  <a:pt x="453" y="227"/>
                </a:cubicBezTo>
                <a:cubicBezTo>
                  <a:pt x="460" y="280"/>
                  <a:pt x="460" y="370"/>
                  <a:pt x="453" y="453"/>
                </a:cubicBezTo>
                <a:cubicBezTo>
                  <a:pt x="446" y="536"/>
                  <a:pt x="461" y="581"/>
                  <a:pt x="408" y="725"/>
                </a:cubicBezTo>
                <a:cubicBezTo>
                  <a:pt x="355" y="869"/>
                  <a:pt x="204" y="1164"/>
                  <a:pt x="136" y="1315"/>
                </a:cubicBezTo>
                <a:cubicBezTo>
                  <a:pt x="68" y="1466"/>
                  <a:pt x="23" y="1580"/>
                  <a:pt x="0" y="163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76813" name="Freeform 13"/>
          <p:cNvSpPr>
            <a:spLocks/>
          </p:cNvSpPr>
          <p:nvPr/>
        </p:nvSpPr>
        <p:spPr bwMode="auto">
          <a:xfrm>
            <a:off x="5003800" y="3357563"/>
            <a:ext cx="720725" cy="1871662"/>
          </a:xfrm>
          <a:custGeom>
            <a:avLst/>
            <a:gdLst>
              <a:gd name="T0" fmla="*/ 2147483647 w 318"/>
              <a:gd name="T1" fmla="*/ 0 h 952"/>
              <a:gd name="T2" fmla="*/ 2147483647 w 318"/>
              <a:gd name="T3" fmla="*/ 2147483647 h 952"/>
              <a:gd name="T4" fmla="*/ 2147483647 w 318"/>
              <a:gd name="T5" fmla="*/ 2147483647 h 952"/>
              <a:gd name="T6" fmla="*/ 0 w 318"/>
              <a:gd name="T7" fmla="*/ 2147483647 h 952"/>
              <a:gd name="T8" fmla="*/ 0 60000 65536"/>
              <a:gd name="T9" fmla="*/ 0 60000 65536"/>
              <a:gd name="T10" fmla="*/ 0 60000 65536"/>
              <a:gd name="T11" fmla="*/ 0 60000 65536"/>
              <a:gd name="T12" fmla="*/ 0 w 318"/>
              <a:gd name="T13" fmla="*/ 0 h 952"/>
              <a:gd name="T14" fmla="*/ 318 w 318"/>
              <a:gd name="T15" fmla="*/ 952 h 952"/>
            </a:gdLst>
            <a:ahLst/>
            <a:cxnLst>
              <a:cxn ang="T8">
                <a:pos x="T0" y="T1"/>
              </a:cxn>
              <a:cxn ang="T9">
                <a:pos x="T2" y="T3"/>
              </a:cxn>
              <a:cxn ang="T10">
                <a:pos x="T4" y="T5"/>
              </a:cxn>
              <a:cxn ang="T11">
                <a:pos x="T6" y="T7"/>
              </a:cxn>
            </a:cxnLst>
            <a:rect l="T12" t="T13" r="T14" b="T15"/>
            <a:pathLst>
              <a:path w="318" h="952">
                <a:moveTo>
                  <a:pt x="318" y="0"/>
                </a:moveTo>
                <a:cubicBezTo>
                  <a:pt x="310" y="22"/>
                  <a:pt x="302" y="45"/>
                  <a:pt x="272" y="136"/>
                </a:cubicBezTo>
                <a:cubicBezTo>
                  <a:pt x="242" y="227"/>
                  <a:pt x="181" y="408"/>
                  <a:pt x="136" y="544"/>
                </a:cubicBezTo>
                <a:cubicBezTo>
                  <a:pt x="91" y="680"/>
                  <a:pt x="45" y="816"/>
                  <a:pt x="0" y="952"/>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98318" name="Freeform 14"/>
          <p:cNvSpPr>
            <a:spLocks/>
          </p:cNvSpPr>
          <p:nvPr/>
        </p:nvSpPr>
        <p:spPr bwMode="auto">
          <a:xfrm>
            <a:off x="4716463" y="765175"/>
            <a:ext cx="1763712" cy="5400675"/>
          </a:xfrm>
          <a:custGeom>
            <a:avLst/>
            <a:gdLst>
              <a:gd name="T0" fmla="*/ 2147483647 w 1111"/>
              <a:gd name="T1" fmla="*/ 0 h 3402"/>
              <a:gd name="T2" fmla="*/ 2147483647 w 1111"/>
              <a:gd name="T3" fmla="*/ 2147483647 h 3402"/>
              <a:gd name="T4" fmla="*/ 2147483647 w 1111"/>
              <a:gd name="T5" fmla="*/ 2147483647 h 3402"/>
              <a:gd name="T6" fmla="*/ 2147483647 w 1111"/>
              <a:gd name="T7" fmla="*/ 2147483647 h 3402"/>
              <a:gd name="T8" fmla="*/ 2147483647 w 1111"/>
              <a:gd name="T9" fmla="*/ 2147483647 h 3402"/>
              <a:gd name="T10" fmla="*/ 2147483647 w 1111"/>
              <a:gd name="T11" fmla="*/ 2147483647 h 3402"/>
              <a:gd name="T12" fmla="*/ 2147483647 w 1111"/>
              <a:gd name="T13" fmla="*/ 2147483647 h 3402"/>
              <a:gd name="T14" fmla="*/ 2147483647 w 1111"/>
              <a:gd name="T15" fmla="*/ 2147483647 h 3402"/>
              <a:gd name="T16" fmla="*/ 2147483647 w 1111"/>
              <a:gd name="T17" fmla="*/ 2147483647 h 3402"/>
              <a:gd name="T18" fmla="*/ 2147483647 w 1111"/>
              <a:gd name="T19" fmla="*/ 2147483647 h 3402"/>
              <a:gd name="T20" fmla="*/ 2147483647 w 1111"/>
              <a:gd name="T21" fmla="*/ 2147483647 h 3402"/>
              <a:gd name="T22" fmla="*/ 2147483647 w 1111"/>
              <a:gd name="T23" fmla="*/ 2147483647 h 3402"/>
              <a:gd name="T24" fmla="*/ 2147483647 w 1111"/>
              <a:gd name="T25" fmla="*/ 2147483647 h 3402"/>
              <a:gd name="T26" fmla="*/ 0 w 1111"/>
              <a:gd name="T27" fmla="*/ 2147483647 h 3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1"/>
              <a:gd name="T43" fmla="*/ 0 h 3402"/>
              <a:gd name="T44" fmla="*/ 1111 w 1111"/>
              <a:gd name="T45" fmla="*/ 3402 h 3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1" h="3402">
                <a:moveTo>
                  <a:pt x="907" y="0"/>
                </a:moveTo>
                <a:cubicBezTo>
                  <a:pt x="941" y="11"/>
                  <a:pt x="975" y="22"/>
                  <a:pt x="998" y="45"/>
                </a:cubicBezTo>
                <a:cubicBezTo>
                  <a:pt x="1021" y="68"/>
                  <a:pt x="1028" y="91"/>
                  <a:pt x="1043" y="136"/>
                </a:cubicBezTo>
                <a:cubicBezTo>
                  <a:pt x="1058" y="181"/>
                  <a:pt x="1081" y="234"/>
                  <a:pt x="1088" y="317"/>
                </a:cubicBezTo>
                <a:cubicBezTo>
                  <a:pt x="1095" y="400"/>
                  <a:pt x="1111" y="529"/>
                  <a:pt x="1088" y="635"/>
                </a:cubicBezTo>
                <a:cubicBezTo>
                  <a:pt x="1065" y="741"/>
                  <a:pt x="997" y="846"/>
                  <a:pt x="952" y="952"/>
                </a:cubicBezTo>
                <a:cubicBezTo>
                  <a:pt x="907" y="1058"/>
                  <a:pt x="869" y="1164"/>
                  <a:pt x="816" y="1270"/>
                </a:cubicBezTo>
                <a:cubicBezTo>
                  <a:pt x="763" y="1376"/>
                  <a:pt x="658" y="1519"/>
                  <a:pt x="635" y="1587"/>
                </a:cubicBezTo>
                <a:cubicBezTo>
                  <a:pt x="612" y="1655"/>
                  <a:pt x="680" y="1625"/>
                  <a:pt x="680" y="1678"/>
                </a:cubicBezTo>
                <a:cubicBezTo>
                  <a:pt x="680" y="1731"/>
                  <a:pt x="658" y="1829"/>
                  <a:pt x="635" y="1905"/>
                </a:cubicBezTo>
                <a:cubicBezTo>
                  <a:pt x="612" y="1981"/>
                  <a:pt x="597" y="1988"/>
                  <a:pt x="544" y="2132"/>
                </a:cubicBezTo>
                <a:cubicBezTo>
                  <a:pt x="491" y="2276"/>
                  <a:pt x="377" y="2654"/>
                  <a:pt x="317" y="2767"/>
                </a:cubicBezTo>
                <a:cubicBezTo>
                  <a:pt x="257" y="2880"/>
                  <a:pt x="234" y="2706"/>
                  <a:pt x="181" y="2812"/>
                </a:cubicBezTo>
                <a:cubicBezTo>
                  <a:pt x="128" y="2918"/>
                  <a:pt x="64" y="3160"/>
                  <a:pt x="0" y="3402"/>
                </a:cubicBezTo>
              </a:path>
            </a:pathLst>
          </a:custGeom>
          <a:noFill/>
          <a:ln w="38100" cap="flat" cmpd="sng">
            <a:solidFill>
              <a:srgbClr val="E11601"/>
            </a:solidFill>
            <a:prstDash val="solid"/>
            <a:round/>
            <a:headEnd type="none" w="med" len="med"/>
            <a:tailEnd type="none" w="med" len="med"/>
          </a:ln>
        </p:spPr>
        <p:txBody>
          <a:bodyPr/>
          <a:lstStyle/>
          <a:p>
            <a:endParaRPr lang="it-IT"/>
          </a:p>
        </p:txBody>
      </p:sp>
      <p:sp>
        <p:nvSpPr>
          <p:cNvPr id="98319" name="Freeform 15"/>
          <p:cNvSpPr>
            <a:spLocks/>
          </p:cNvSpPr>
          <p:nvPr/>
        </p:nvSpPr>
        <p:spPr bwMode="auto">
          <a:xfrm>
            <a:off x="4716463" y="765175"/>
            <a:ext cx="1763712" cy="5400675"/>
          </a:xfrm>
          <a:custGeom>
            <a:avLst/>
            <a:gdLst>
              <a:gd name="T0" fmla="*/ 2147483647 w 1111"/>
              <a:gd name="T1" fmla="*/ 0 h 3402"/>
              <a:gd name="T2" fmla="*/ 2147483647 w 1111"/>
              <a:gd name="T3" fmla="*/ 2147483647 h 3402"/>
              <a:gd name="T4" fmla="*/ 2147483647 w 1111"/>
              <a:gd name="T5" fmla="*/ 2147483647 h 3402"/>
              <a:gd name="T6" fmla="*/ 2147483647 w 1111"/>
              <a:gd name="T7" fmla="*/ 2147483647 h 3402"/>
              <a:gd name="T8" fmla="*/ 2147483647 w 1111"/>
              <a:gd name="T9" fmla="*/ 2147483647 h 3402"/>
              <a:gd name="T10" fmla="*/ 2147483647 w 1111"/>
              <a:gd name="T11" fmla="*/ 2147483647 h 3402"/>
              <a:gd name="T12" fmla="*/ 2147483647 w 1111"/>
              <a:gd name="T13" fmla="*/ 2147483647 h 3402"/>
              <a:gd name="T14" fmla="*/ 2147483647 w 1111"/>
              <a:gd name="T15" fmla="*/ 2147483647 h 3402"/>
              <a:gd name="T16" fmla="*/ 2147483647 w 1111"/>
              <a:gd name="T17" fmla="*/ 2147483647 h 3402"/>
              <a:gd name="T18" fmla="*/ 2147483647 w 1111"/>
              <a:gd name="T19" fmla="*/ 2147483647 h 3402"/>
              <a:gd name="T20" fmla="*/ 2147483647 w 1111"/>
              <a:gd name="T21" fmla="*/ 2147483647 h 3402"/>
              <a:gd name="T22" fmla="*/ 2147483647 w 1111"/>
              <a:gd name="T23" fmla="*/ 2147483647 h 3402"/>
              <a:gd name="T24" fmla="*/ 2147483647 w 1111"/>
              <a:gd name="T25" fmla="*/ 2147483647 h 3402"/>
              <a:gd name="T26" fmla="*/ 0 w 1111"/>
              <a:gd name="T27" fmla="*/ 2147483647 h 3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1"/>
              <a:gd name="T43" fmla="*/ 0 h 3402"/>
              <a:gd name="T44" fmla="*/ 1111 w 1111"/>
              <a:gd name="T45" fmla="*/ 3402 h 3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1" h="3402">
                <a:moveTo>
                  <a:pt x="907" y="0"/>
                </a:moveTo>
                <a:cubicBezTo>
                  <a:pt x="941" y="11"/>
                  <a:pt x="975" y="22"/>
                  <a:pt x="998" y="45"/>
                </a:cubicBezTo>
                <a:cubicBezTo>
                  <a:pt x="1021" y="68"/>
                  <a:pt x="1028" y="91"/>
                  <a:pt x="1043" y="136"/>
                </a:cubicBezTo>
                <a:cubicBezTo>
                  <a:pt x="1058" y="181"/>
                  <a:pt x="1081" y="234"/>
                  <a:pt x="1088" y="317"/>
                </a:cubicBezTo>
                <a:cubicBezTo>
                  <a:pt x="1095" y="400"/>
                  <a:pt x="1111" y="529"/>
                  <a:pt x="1088" y="635"/>
                </a:cubicBezTo>
                <a:cubicBezTo>
                  <a:pt x="1065" y="741"/>
                  <a:pt x="997" y="846"/>
                  <a:pt x="952" y="952"/>
                </a:cubicBezTo>
                <a:cubicBezTo>
                  <a:pt x="907" y="1058"/>
                  <a:pt x="869" y="1164"/>
                  <a:pt x="816" y="1270"/>
                </a:cubicBezTo>
                <a:cubicBezTo>
                  <a:pt x="763" y="1376"/>
                  <a:pt x="658" y="1519"/>
                  <a:pt x="635" y="1587"/>
                </a:cubicBezTo>
                <a:cubicBezTo>
                  <a:pt x="612" y="1655"/>
                  <a:pt x="680" y="1625"/>
                  <a:pt x="680" y="1678"/>
                </a:cubicBezTo>
                <a:cubicBezTo>
                  <a:pt x="680" y="1731"/>
                  <a:pt x="658" y="1829"/>
                  <a:pt x="635" y="1905"/>
                </a:cubicBezTo>
                <a:cubicBezTo>
                  <a:pt x="612" y="1981"/>
                  <a:pt x="597" y="1988"/>
                  <a:pt x="544" y="2132"/>
                </a:cubicBezTo>
                <a:cubicBezTo>
                  <a:pt x="491" y="2276"/>
                  <a:pt x="377" y="2654"/>
                  <a:pt x="317" y="2767"/>
                </a:cubicBezTo>
                <a:cubicBezTo>
                  <a:pt x="257" y="2880"/>
                  <a:pt x="234" y="2706"/>
                  <a:pt x="181" y="2812"/>
                </a:cubicBezTo>
                <a:cubicBezTo>
                  <a:pt x="128" y="2918"/>
                  <a:pt x="64" y="3160"/>
                  <a:pt x="0" y="3402"/>
                </a:cubicBezTo>
              </a:path>
            </a:pathLst>
          </a:custGeom>
          <a:noFill/>
          <a:ln w="76200" cap="flat" cmpd="sng">
            <a:solidFill>
              <a:srgbClr val="E11601"/>
            </a:solidFill>
            <a:prstDash val="solid"/>
            <a:round/>
            <a:headEnd type="none" w="med" len="med"/>
            <a:tailEnd type="none" w="med" len="med"/>
          </a:ln>
        </p:spPr>
        <p:txBody>
          <a:bodyPr/>
          <a:lstStyle/>
          <a:p>
            <a:endParaRPr lang="it-IT"/>
          </a:p>
        </p:txBody>
      </p:sp>
      <p:sp>
        <p:nvSpPr>
          <p:cNvPr id="98320" name="Freeform 16"/>
          <p:cNvSpPr>
            <a:spLocks/>
          </p:cNvSpPr>
          <p:nvPr/>
        </p:nvSpPr>
        <p:spPr bwMode="auto">
          <a:xfrm>
            <a:off x="4979988" y="4076700"/>
            <a:ext cx="755650" cy="2447925"/>
          </a:xfrm>
          <a:custGeom>
            <a:avLst/>
            <a:gdLst>
              <a:gd name="T0" fmla="*/ 2147483647 w 476"/>
              <a:gd name="T1" fmla="*/ 0 h 1542"/>
              <a:gd name="T2" fmla="*/ 2147483647 w 476"/>
              <a:gd name="T3" fmla="*/ 2147483647 h 1542"/>
              <a:gd name="T4" fmla="*/ 2147483647 w 476"/>
              <a:gd name="T5" fmla="*/ 2147483647 h 1542"/>
              <a:gd name="T6" fmla="*/ 2147483647 w 476"/>
              <a:gd name="T7" fmla="*/ 2147483647 h 1542"/>
              <a:gd name="T8" fmla="*/ 2147483647 w 476"/>
              <a:gd name="T9" fmla="*/ 2147483647 h 1542"/>
              <a:gd name="T10" fmla="*/ 2147483647 w 476"/>
              <a:gd name="T11" fmla="*/ 2147483647 h 1542"/>
              <a:gd name="T12" fmla="*/ 2147483647 w 476"/>
              <a:gd name="T13" fmla="*/ 2147483647 h 1542"/>
              <a:gd name="T14" fmla="*/ 2147483647 w 476"/>
              <a:gd name="T15" fmla="*/ 2147483647 h 1542"/>
              <a:gd name="T16" fmla="*/ 2147483647 w 476"/>
              <a:gd name="T17" fmla="*/ 2147483647 h 1542"/>
              <a:gd name="T18" fmla="*/ 2147483647 w 476"/>
              <a:gd name="T19" fmla="*/ 2147483647 h 1542"/>
              <a:gd name="T20" fmla="*/ 2147483647 w 476"/>
              <a:gd name="T21" fmla="*/ 2147483647 h 1542"/>
              <a:gd name="T22" fmla="*/ 2147483647 w 476"/>
              <a:gd name="T23" fmla="*/ 2147483647 h 1542"/>
              <a:gd name="T24" fmla="*/ 2147483647 w 476"/>
              <a:gd name="T25" fmla="*/ 2147483647 h 1542"/>
              <a:gd name="T26" fmla="*/ 2147483647 w 476"/>
              <a:gd name="T27" fmla="*/ 2147483647 h 1542"/>
              <a:gd name="T28" fmla="*/ 2147483647 w 476"/>
              <a:gd name="T29" fmla="*/ 2147483647 h 1542"/>
              <a:gd name="T30" fmla="*/ 2147483647 w 476"/>
              <a:gd name="T31" fmla="*/ 2147483647 h 1542"/>
              <a:gd name="T32" fmla="*/ 2147483647 w 476"/>
              <a:gd name="T33" fmla="*/ 2147483647 h 1542"/>
              <a:gd name="T34" fmla="*/ 2147483647 w 476"/>
              <a:gd name="T35" fmla="*/ 2147483647 h 1542"/>
              <a:gd name="T36" fmla="*/ 2147483647 w 476"/>
              <a:gd name="T37" fmla="*/ 2147483647 h 1542"/>
              <a:gd name="T38" fmla="*/ 2147483647 w 476"/>
              <a:gd name="T39" fmla="*/ 2147483647 h 1542"/>
              <a:gd name="T40" fmla="*/ 2147483647 w 476"/>
              <a:gd name="T41" fmla="*/ 2147483647 h 15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6"/>
              <a:gd name="T64" fmla="*/ 0 h 1542"/>
              <a:gd name="T65" fmla="*/ 476 w 476"/>
              <a:gd name="T66" fmla="*/ 1542 h 15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6" h="1542">
                <a:moveTo>
                  <a:pt x="378" y="0"/>
                </a:moveTo>
                <a:cubicBezTo>
                  <a:pt x="400" y="8"/>
                  <a:pt x="423" y="16"/>
                  <a:pt x="423" y="46"/>
                </a:cubicBezTo>
                <a:cubicBezTo>
                  <a:pt x="423" y="76"/>
                  <a:pt x="370" y="167"/>
                  <a:pt x="378" y="182"/>
                </a:cubicBezTo>
                <a:cubicBezTo>
                  <a:pt x="386" y="197"/>
                  <a:pt x="462" y="129"/>
                  <a:pt x="469" y="136"/>
                </a:cubicBezTo>
                <a:cubicBezTo>
                  <a:pt x="476" y="143"/>
                  <a:pt x="446" y="197"/>
                  <a:pt x="423" y="227"/>
                </a:cubicBezTo>
                <a:cubicBezTo>
                  <a:pt x="400" y="257"/>
                  <a:pt x="348" y="280"/>
                  <a:pt x="333" y="318"/>
                </a:cubicBezTo>
                <a:cubicBezTo>
                  <a:pt x="318" y="356"/>
                  <a:pt x="341" y="416"/>
                  <a:pt x="333" y="454"/>
                </a:cubicBezTo>
                <a:cubicBezTo>
                  <a:pt x="325" y="492"/>
                  <a:pt x="302" y="515"/>
                  <a:pt x="287" y="545"/>
                </a:cubicBezTo>
                <a:cubicBezTo>
                  <a:pt x="272" y="575"/>
                  <a:pt x="249" y="605"/>
                  <a:pt x="242" y="635"/>
                </a:cubicBezTo>
                <a:cubicBezTo>
                  <a:pt x="235" y="665"/>
                  <a:pt x="265" y="696"/>
                  <a:pt x="242" y="726"/>
                </a:cubicBezTo>
                <a:cubicBezTo>
                  <a:pt x="219" y="756"/>
                  <a:pt x="121" y="794"/>
                  <a:pt x="106" y="817"/>
                </a:cubicBezTo>
                <a:cubicBezTo>
                  <a:pt x="91" y="840"/>
                  <a:pt x="128" y="855"/>
                  <a:pt x="151" y="862"/>
                </a:cubicBezTo>
                <a:cubicBezTo>
                  <a:pt x="174" y="869"/>
                  <a:pt x="227" y="847"/>
                  <a:pt x="242" y="862"/>
                </a:cubicBezTo>
                <a:cubicBezTo>
                  <a:pt x="257" y="877"/>
                  <a:pt x="265" y="923"/>
                  <a:pt x="242" y="953"/>
                </a:cubicBezTo>
                <a:cubicBezTo>
                  <a:pt x="219" y="983"/>
                  <a:pt x="129" y="1014"/>
                  <a:pt x="106" y="1044"/>
                </a:cubicBezTo>
                <a:cubicBezTo>
                  <a:pt x="83" y="1074"/>
                  <a:pt x="91" y="1111"/>
                  <a:pt x="106" y="1134"/>
                </a:cubicBezTo>
                <a:cubicBezTo>
                  <a:pt x="121" y="1157"/>
                  <a:pt x="182" y="1157"/>
                  <a:pt x="197" y="1180"/>
                </a:cubicBezTo>
                <a:cubicBezTo>
                  <a:pt x="212" y="1203"/>
                  <a:pt x="205" y="1247"/>
                  <a:pt x="197" y="1270"/>
                </a:cubicBezTo>
                <a:cubicBezTo>
                  <a:pt x="189" y="1293"/>
                  <a:pt x="181" y="1286"/>
                  <a:pt x="151" y="1316"/>
                </a:cubicBezTo>
                <a:cubicBezTo>
                  <a:pt x="121" y="1346"/>
                  <a:pt x="0" y="1414"/>
                  <a:pt x="15" y="1452"/>
                </a:cubicBezTo>
                <a:cubicBezTo>
                  <a:pt x="30" y="1490"/>
                  <a:pt x="204" y="1527"/>
                  <a:pt x="242" y="1542"/>
                </a:cubicBezTo>
              </a:path>
            </a:pathLst>
          </a:custGeom>
          <a:noFill/>
          <a:ln w="76200" cap="flat" cmpd="sng">
            <a:solidFill>
              <a:srgbClr val="E11601"/>
            </a:solidFill>
            <a:prstDash val="solid"/>
            <a:round/>
            <a:headEnd type="none" w="med" len="med"/>
            <a:tailEnd type="none" w="med" len="med"/>
          </a:ln>
        </p:spPr>
        <p:txBody>
          <a:bodyPr/>
          <a:lstStyle/>
          <a:p>
            <a:endParaRPr lang="it-IT"/>
          </a:p>
        </p:txBody>
      </p:sp>
      <p:sp>
        <p:nvSpPr>
          <p:cNvPr id="76817" name="AutoShape 17"/>
          <p:cNvSpPr>
            <a:spLocks noChangeArrowheads="1"/>
          </p:cNvSpPr>
          <p:nvPr/>
        </p:nvSpPr>
        <p:spPr bwMode="auto">
          <a:xfrm>
            <a:off x="5219700" y="6381750"/>
            <a:ext cx="28892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000099"/>
            </a:solidFill>
            <a:round/>
            <a:headEnd/>
            <a:tailEnd/>
          </a:ln>
        </p:spPr>
        <p:txBody>
          <a:bodyPr wrap="none" anchor="ctr"/>
          <a:lstStyle/>
          <a:p>
            <a:endParaRPr lang="it-IT"/>
          </a:p>
        </p:txBody>
      </p:sp>
      <p:sp>
        <p:nvSpPr>
          <p:cNvPr id="76818" name="AutoShape 18"/>
          <p:cNvSpPr>
            <a:spLocks noChangeArrowheads="1"/>
          </p:cNvSpPr>
          <p:nvPr/>
        </p:nvSpPr>
        <p:spPr bwMode="auto">
          <a:xfrm>
            <a:off x="4572000" y="6021388"/>
            <a:ext cx="288925"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000099"/>
            </a:solidFill>
            <a:round/>
            <a:headEnd/>
            <a:tailEnd/>
          </a:ln>
        </p:spPr>
        <p:txBody>
          <a:bodyPr wrap="none" anchor="ctr"/>
          <a:lstStyle/>
          <a:p>
            <a:endParaRPr lang="it-IT"/>
          </a:p>
        </p:txBody>
      </p:sp>
      <p:sp>
        <p:nvSpPr>
          <p:cNvPr id="76819" name="Freeform 19"/>
          <p:cNvSpPr>
            <a:spLocks/>
          </p:cNvSpPr>
          <p:nvPr/>
        </p:nvSpPr>
        <p:spPr bwMode="auto">
          <a:xfrm rot="-353843">
            <a:off x="4716463" y="5229225"/>
            <a:ext cx="360362" cy="863600"/>
          </a:xfrm>
          <a:custGeom>
            <a:avLst/>
            <a:gdLst>
              <a:gd name="T0" fmla="*/ 0 w 227"/>
              <a:gd name="T1" fmla="*/ 2147483647 h 544"/>
              <a:gd name="T2" fmla="*/ 2147483647 w 227"/>
              <a:gd name="T3" fmla="*/ 2147483647 h 544"/>
              <a:gd name="T4" fmla="*/ 2147483647 w 227"/>
              <a:gd name="T5" fmla="*/ 2147483647 h 544"/>
              <a:gd name="T6" fmla="*/ 2147483647 w 227"/>
              <a:gd name="T7" fmla="*/ 0 h 544"/>
              <a:gd name="T8" fmla="*/ 0 60000 65536"/>
              <a:gd name="T9" fmla="*/ 0 60000 65536"/>
              <a:gd name="T10" fmla="*/ 0 60000 65536"/>
              <a:gd name="T11" fmla="*/ 0 60000 65536"/>
              <a:gd name="T12" fmla="*/ 0 w 227"/>
              <a:gd name="T13" fmla="*/ 0 h 544"/>
              <a:gd name="T14" fmla="*/ 227 w 227"/>
              <a:gd name="T15" fmla="*/ 544 h 544"/>
            </a:gdLst>
            <a:ahLst/>
            <a:cxnLst>
              <a:cxn ang="T8">
                <a:pos x="T0" y="T1"/>
              </a:cxn>
              <a:cxn ang="T9">
                <a:pos x="T2" y="T3"/>
              </a:cxn>
              <a:cxn ang="T10">
                <a:pos x="T4" y="T5"/>
              </a:cxn>
              <a:cxn ang="T11">
                <a:pos x="T6" y="T7"/>
              </a:cxn>
            </a:cxnLst>
            <a:rect l="T12" t="T13" r="T14" b="T15"/>
            <a:pathLst>
              <a:path w="227" h="544">
                <a:moveTo>
                  <a:pt x="0" y="544"/>
                </a:moveTo>
                <a:cubicBezTo>
                  <a:pt x="11" y="506"/>
                  <a:pt x="22" y="468"/>
                  <a:pt x="45" y="408"/>
                </a:cubicBezTo>
                <a:cubicBezTo>
                  <a:pt x="68" y="348"/>
                  <a:pt x="106" y="249"/>
                  <a:pt x="136" y="181"/>
                </a:cubicBezTo>
                <a:cubicBezTo>
                  <a:pt x="166" y="113"/>
                  <a:pt x="212" y="30"/>
                  <a:pt x="227" y="0"/>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98324" name="Text Box 20"/>
          <p:cNvSpPr txBox="1">
            <a:spLocks noChangeArrowheads="1"/>
          </p:cNvSpPr>
          <p:nvPr/>
        </p:nvSpPr>
        <p:spPr bwMode="auto">
          <a:xfrm>
            <a:off x="5988050" y="3141663"/>
            <a:ext cx="3155950" cy="366712"/>
          </a:xfrm>
          <a:prstGeom prst="rect">
            <a:avLst/>
          </a:prstGeom>
          <a:noFill/>
          <a:ln w="38100" algn="ctr">
            <a:noFill/>
            <a:miter lim="800000"/>
            <a:headEnd/>
            <a:tailEnd/>
          </a:ln>
        </p:spPr>
        <p:txBody>
          <a:bodyPr wrap="none">
            <a:spAutoFit/>
          </a:bodyPr>
          <a:lstStyle/>
          <a:p>
            <a:r>
              <a:rPr lang="it-IT" sz="1800" b="1">
                <a:solidFill>
                  <a:srgbClr val="E11601"/>
                </a:solidFill>
              </a:rPr>
              <a:t>Deviazione reflusso su R4L</a:t>
            </a:r>
          </a:p>
        </p:txBody>
      </p:sp>
      <p:sp>
        <p:nvSpPr>
          <p:cNvPr id="98325" name="Text Box 21"/>
          <p:cNvSpPr txBox="1">
            <a:spLocks noChangeArrowheads="1"/>
          </p:cNvSpPr>
          <p:nvPr/>
        </p:nvSpPr>
        <p:spPr bwMode="auto">
          <a:xfrm>
            <a:off x="5292725" y="3500438"/>
            <a:ext cx="760413" cy="457200"/>
          </a:xfrm>
          <a:prstGeom prst="rect">
            <a:avLst/>
          </a:prstGeom>
          <a:noFill/>
          <a:ln w="38100" algn="ctr">
            <a:noFill/>
            <a:miter lim="800000"/>
            <a:headEnd/>
            <a:tailEnd/>
          </a:ln>
        </p:spPr>
        <p:txBody>
          <a:bodyPr wrap="none">
            <a:spAutoFit/>
          </a:bodyPr>
          <a:lstStyle/>
          <a:p>
            <a:r>
              <a:rPr lang="it-IT" b="1">
                <a:solidFill>
                  <a:srgbClr val="FFFF00"/>
                </a:solidFill>
              </a:rPr>
              <a:t>R4L</a:t>
            </a:r>
          </a:p>
        </p:txBody>
      </p:sp>
      <p:sp>
        <p:nvSpPr>
          <p:cNvPr id="98326" name="Freeform 22"/>
          <p:cNvSpPr>
            <a:spLocks/>
          </p:cNvSpPr>
          <p:nvPr/>
        </p:nvSpPr>
        <p:spPr bwMode="auto">
          <a:xfrm>
            <a:off x="5003800" y="4076700"/>
            <a:ext cx="755650" cy="2447925"/>
          </a:xfrm>
          <a:custGeom>
            <a:avLst/>
            <a:gdLst>
              <a:gd name="T0" fmla="*/ 2147483647 w 476"/>
              <a:gd name="T1" fmla="*/ 0 h 1542"/>
              <a:gd name="T2" fmla="*/ 2147483647 w 476"/>
              <a:gd name="T3" fmla="*/ 2147483647 h 1542"/>
              <a:gd name="T4" fmla="*/ 2147483647 w 476"/>
              <a:gd name="T5" fmla="*/ 2147483647 h 1542"/>
              <a:gd name="T6" fmla="*/ 2147483647 w 476"/>
              <a:gd name="T7" fmla="*/ 2147483647 h 1542"/>
              <a:gd name="T8" fmla="*/ 2147483647 w 476"/>
              <a:gd name="T9" fmla="*/ 2147483647 h 1542"/>
              <a:gd name="T10" fmla="*/ 2147483647 w 476"/>
              <a:gd name="T11" fmla="*/ 2147483647 h 1542"/>
              <a:gd name="T12" fmla="*/ 2147483647 w 476"/>
              <a:gd name="T13" fmla="*/ 2147483647 h 1542"/>
              <a:gd name="T14" fmla="*/ 2147483647 w 476"/>
              <a:gd name="T15" fmla="*/ 2147483647 h 1542"/>
              <a:gd name="T16" fmla="*/ 2147483647 w 476"/>
              <a:gd name="T17" fmla="*/ 2147483647 h 1542"/>
              <a:gd name="T18" fmla="*/ 2147483647 w 476"/>
              <a:gd name="T19" fmla="*/ 2147483647 h 1542"/>
              <a:gd name="T20" fmla="*/ 2147483647 w 476"/>
              <a:gd name="T21" fmla="*/ 2147483647 h 1542"/>
              <a:gd name="T22" fmla="*/ 2147483647 w 476"/>
              <a:gd name="T23" fmla="*/ 2147483647 h 1542"/>
              <a:gd name="T24" fmla="*/ 2147483647 w 476"/>
              <a:gd name="T25" fmla="*/ 2147483647 h 1542"/>
              <a:gd name="T26" fmla="*/ 2147483647 w 476"/>
              <a:gd name="T27" fmla="*/ 2147483647 h 1542"/>
              <a:gd name="T28" fmla="*/ 2147483647 w 476"/>
              <a:gd name="T29" fmla="*/ 2147483647 h 1542"/>
              <a:gd name="T30" fmla="*/ 2147483647 w 476"/>
              <a:gd name="T31" fmla="*/ 2147483647 h 1542"/>
              <a:gd name="T32" fmla="*/ 2147483647 w 476"/>
              <a:gd name="T33" fmla="*/ 2147483647 h 1542"/>
              <a:gd name="T34" fmla="*/ 2147483647 w 476"/>
              <a:gd name="T35" fmla="*/ 2147483647 h 1542"/>
              <a:gd name="T36" fmla="*/ 2147483647 w 476"/>
              <a:gd name="T37" fmla="*/ 2147483647 h 1542"/>
              <a:gd name="T38" fmla="*/ 2147483647 w 476"/>
              <a:gd name="T39" fmla="*/ 2147483647 h 1542"/>
              <a:gd name="T40" fmla="*/ 2147483647 w 476"/>
              <a:gd name="T41" fmla="*/ 2147483647 h 15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6"/>
              <a:gd name="T64" fmla="*/ 0 h 1542"/>
              <a:gd name="T65" fmla="*/ 476 w 476"/>
              <a:gd name="T66" fmla="*/ 1542 h 15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6" h="1542">
                <a:moveTo>
                  <a:pt x="378" y="0"/>
                </a:moveTo>
                <a:cubicBezTo>
                  <a:pt x="400" y="8"/>
                  <a:pt x="423" y="16"/>
                  <a:pt x="423" y="46"/>
                </a:cubicBezTo>
                <a:cubicBezTo>
                  <a:pt x="423" y="76"/>
                  <a:pt x="370" y="167"/>
                  <a:pt x="378" y="182"/>
                </a:cubicBezTo>
                <a:cubicBezTo>
                  <a:pt x="386" y="197"/>
                  <a:pt x="462" y="129"/>
                  <a:pt x="469" y="136"/>
                </a:cubicBezTo>
                <a:cubicBezTo>
                  <a:pt x="476" y="143"/>
                  <a:pt x="446" y="197"/>
                  <a:pt x="423" y="227"/>
                </a:cubicBezTo>
                <a:cubicBezTo>
                  <a:pt x="400" y="257"/>
                  <a:pt x="348" y="280"/>
                  <a:pt x="333" y="318"/>
                </a:cubicBezTo>
                <a:cubicBezTo>
                  <a:pt x="318" y="356"/>
                  <a:pt x="341" y="416"/>
                  <a:pt x="333" y="454"/>
                </a:cubicBezTo>
                <a:cubicBezTo>
                  <a:pt x="325" y="492"/>
                  <a:pt x="302" y="515"/>
                  <a:pt x="287" y="545"/>
                </a:cubicBezTo>
                <a:cubicBezTo>
                  <a:pt x="272" y="575"/>
                  <a:pt x="249" y="605"/>
                  <a:pt x="242" y="635"/>
                </a:cubicBezTo>
                <a:cubicBezTo>
                  <a:pt x="235" y="665"/>
                  <a:pt x="265" y="696"/>
                  <a:pt x="242" y="726"/>
                </a:cubicBezTo>
                <a:cubicBezTo>
                  <a:pt x="219" y="756"/>
                  <a:pt x="121" y="794"/>
                  <a:pt x="106" y="817"/>
                </a:cubicBezTo>
                <a:cubicBezTo>
                  <a:pt x="91" y="840"/>
                  <a:pt x="128" y="855"/>
                  <a:pt x="151" y="862"/>
                </a:cubicBezTo>
                <a:cubicBezTo>
                  <a:pt x="174" y="869"/>
                  <a:pt x="227" y="847"/>
                  <a:pt x="242" y="862"/>
                </a:cubicBezTo>
                <a:cubicBezTo>
                  <a:pt x="257" y="877"/>
                  <a:pt x="265" y="923"/>
                  <a:pt x="242" y="953"/>
                </a:cubicBezTo>
                <a:cubicBezTo>
                  <a:pt x="219" y="983"/>
                  <a:pt x="129" y="1014"/>
                  <a:pt x="106" y="1044"/>
                </a:cubicBezTo>
                <a:cubicBezTo>
                  <a:pt x="83" y="1074"/>
                  <a:pt x="91" y="1111"/>
                  <a:pt x="106" y="1134"/>
                </a:cubicBezTo>
                <a:cubicBezTo>
                  <a:pt x="121" y="1157"/>
                  <a:pt x="182" y="1157"/>
                  <a:pt x="197" y="1180"/>
                </a:cubicBezTo>
                <a:cubicBezTo>
                  <a:pt x="212" y="1203"/>
                  <a:pt x="205" y="1247"/>
                  <a:pt x="197" y="1270"/>
                </a:cubicBezTo>
                <a:cubicBezTo>
                  <a:pt x="189" y="1293"/>
                  <a:pt x="181" y="1286"/>
                  <a:pt x="151" y="1316"/>
                </a:cubicBezTo>
                <a:cubicBezTo>
                  <a:pt x="121" y="1346"/>
                  <a:pt x="0" y="1414"/>
                  <a:pt x="15" y="1452"/>
                </a:cubicBezTo>
                <a:cubicBezTo>
                  <a:pt x="30" y="1490"/>
                  <a:pt x="204" y="1527"/>
                  <a:pt x="242" y="1542"/>
                </a:cubicBezTo>
              </a:path>
            </a:pathLst>
          </a:custGeom>
          <a:noFill/>
          <a:ln w="28575" cap="flat" cmpd="sng">
            <a:solidFill>
              <a:srgbClr val="E11601"/>
            </a:solidFill>
            <a:prstDash val="solid"/>
            <a:round/>
            <a:headEnd type="none" w="med" len="med"/>
            <a:tailEnd type="none" w="med" len="med"/>
          </a:ln>
        </p:spPr>
        <p:txBody>
          <a:bodyPr/>
          <a:lstStyle/>
          <a:p>
            <a:endParaRPr lang="it-IT"/>
          </a:p>
        </p:txBody>
      </p:sp>
      <p:sp>
        <p:nvSpPr>
          <p:cNvPr id="98327" name="AutoShape 23"/>
          <p:cNvSpPr>
            <a:spLocks noChangeArrowheads="1"/>
          </p:cNvSpPr>
          <p:nvPr/>
        </p:nvSpPr>
        <p:spPr bwMode="auto">
          <a:xfrm>
            <a:off x="5867400" y="3357563"/>
            <a:ext cx="831850" cy="412750"/>
          </a:xfrm>
          <a:prstGeom prst="leftArrow">
            <a:avLst>
              <a:gd name="adj1" fmla="val 23528"/>
              <a:gd name="adj2" fmla="val 39981"/>
            </a:avLst>
          </a:prstGeom>
          <a:solidFill>
            <a:srgbClr val="FFFF00"/>
          </a:solidFill>
          <a:ln w="38100" algn="ctr">
            <a:solidFill>
              <a:srgbClr val="FFFF00"/>
            </a:solidFill>
            <a:miter lim="800000"/>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0-#ppt_w/2"/>
                                          </p:val>
                                        </p:tav>
                                        <p:tav tm="100000">
                                          <p:val>
                                            <p:strVal val="#ppt_x"/>
                                          </p:val>
                                        </p:tav>
                                      </p:tavLst>
                                    </p:anim>
                                    <p:anim calcmode="lin" valueType="num">
                                      <p:cBhvr additive="base">
                                        <p:cTn id="8" dur="500" fill="hold"/>
                                        <p:tgtEl>
                                          <p:spTgt spid="9830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314"/>
                                        </p:tgtEl>
                                        <p:attrNameLst>
                                          <p:attrName>style.visibility</p:attrName>
                                        </p:attrNameLst>
                                      </p:cBhvr>
                                      <p:to>
                                        <p:strVal val="visible"/>
                                      </p:to>
                                    </p:set>
                                    <p:anim calcmode="lin" valueType="num">
                                      <p:cBhvr additive="base">
                                        <p:cTn id="11" dur="1000" fill="hold"/>
                                        <p:tgtEl>
                                          <p:spTgt spid="98314"/>
                                        </p:tgtEl>
                                        <p:attrNameLst>
                                          <p:attrName>ppt_x</p:attrName>
                                        </p:attrNameLst>
                                      </p:cBhvr>
                                      <p:tavLst>
                                        <p:tav tm="0">
                                          <p:val>
                                            <p:strVal val="0-#ppt_w/2"/>
                                          </p:val>
                                        </p:tav>
                                        <p:tav tm="100000">
                                          <p:val>
                                            <p:strVal val="#ppt_x"/>
                                          </p:val>
                                        </p:tav>
                                      </p:tavLst>
                                    </p:anim>
                                    <p:anim calcmode="lin" valueType="num">
                                      <p:cBhvr additive="base">
                                        <p:cTn id="12" dur="1000" fill="hold"/>
                                        <p:tgtEl>
                                          <p:spTgt spid="983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8318"/>
                                        </p:tgtEl>
                                        <p:attrNameLst>
                                          <p:attrName>style.visibility</p:attrName>
                                        </p:attrNameLst>
                                      </p:cBhvr>
                                      <p:to>
                                        <p:strVal val="visible"/>
                                      </p:to>
                                    </p:set>
                                    <p:animEffect transition="in" filter="wipe(up)">
                                      <p:cBhvr>
                                        <p:cTn id="16" dur="3000"/>
                                        <p:tgtEl>
                                          <p:spTgt spid="98318"/>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98310"/>
                                        </p:tgtEl>
                                        <p:attrNameLst>
                                          <p:attrName>style.visibility</p:attrName>
                                        </p:attrNameLst>
                                      </p:cBhvr>
                                      <p:to>
                                        <p:strVal val="visible"/>
                                      </p:to>
                                    </p:set>
                                    <p:anim calcmode="lin" valueType="num">
                                      <p:cBhvr additive="base">
                                        <p:cTn id="19" dur="500" fill="hold"/>
                                        <p:tgtEl>
                                          <p:spTgt spid="98310"/>
                                        </p:tgtEl>
                                        <p:attrNameLst>
                                          <p:attrName>ppt_x</p:attrName>
                                        </p:attrNameLst>
                                      </p:cBhvr>
                                      <p:tavLst>
                                        <p:tav tm="0">
                                          <p:val>
                                            <p:strVal val="0-#ppt_w/2"/>
                                          </p:val>
                                        </p:tav>
                                        <p:tav tm="100000">
                                          <p:val>
                                            <p:strVal val="#ppt_x"/>
                                          </p:val>
                                        </p:tav>
                                      </p:tavLst>
                                    </p:anim>
                                    <p:anim calcmode="lin" valueType="num">
                                      <p:cBhvr additive="base">
                                        <p:cTn id="20" dur="500" fill="hold"/>
                                        <p:tgtEl>
                                          <p:spTgt spid="98310"/>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98325"/>
                                        </p:tgtEl>
                                        <p:attrNameLst>
                                          <p:attrName>style.visibility</p:attrName>
                                        </p:attrNameLst>
                                      </p:cBhvr>
                                      <p:to>
                                        <p:strVal val="visible"/>
                                      </p:to>
                                    </p:set>
                                    <p:animEffect transition="in" filter="fade">
                                      <p:cBhvr>
                                        <p:cTn id="23" dur="2000"/>
                                        <p:tgtEl>
                                          <p:spTgt spid="98325"/>
                                        </p:tgtEl>
                                      </p:cBhvr>
                                    </p:animEffect>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98324"/>
                                        </p:tgtEl>
                                        <p:attrNameLst>
                                          <p:attrName>style.visibility</p:attrName>
                                        </p:attrNameLst>
                                      </p:cBhvr>
                                      <p:to>
                                        <p:strVal val="visible"/>
                                      </p:to>
                                    </p:set>
                                    <p:anim calcmode="lin" valueType="num">
                                      <p:cBhvr additive="base">
                                        <p:cTn id="27" dur="2000" fill="hold"/>
                                        <p:tgtEl>
                                          <p:spTgt spid="98324"/>
                                        </p:tgtEl>
                                        <p:attrNameLst>
                                          <p:attrName>ppt_x</p:attrName>
                                        </p:attrNameLst>
                                      </p:cBhvr>
                                      <p:tavLst>
                                        <p:tav tm="0">
                                          <p:val>
                                            <p:strVal val="1+#ppt_w/2"/>
                                          </p:val>
                                        </p:tav>
                                        <p:tav tm="100000">
                                          <p:val>
                                            <p:strVal val="#ppt_x"/>
                                          </p:val>
                                        </p:tav>
                                      </p:tavLst>
                                    </p:anim>
                                    <p:anim calcmode="lin" valueType="num">
                                      <p:cBhvr additive="base">
                                        <p:cTn id="28" dur="2000" fill="hold"/>
                                        <p:tgtEl>
                                          <p:spTgt spid="98324"/>
                                        </p:tgtEl>
                                        <p:attrNameLst>
                                          <p:attrName>ppt_y</p:attrName>
                                        </p:attrNameLst>
                                      </p:cBhvr>
                                      <p:tavLst>
                                        <p:tav tm="0">
                                          <p:val>
                                            <p:strVal val="#ppt_y"/>
                                          </p:val>
                                        </p:tav>
                                        <p:tav tm="100000">
                                          <p:val>
                                            <p:strVal val="#ppt_y"/>
                                          </p:val>
                                        </p:tav>
                                      </p:tavLst>
                                    </p:anim>
                                  </p:childTnLst>
                                </p:cTn>
                              </p:par>
                            </p:childTnLst>
                          </p:cTn>
                        </p:par>
                        <p:par>
                          <p:cTn id="29" fill="hold">
                            <p:stCondLst>
                              <p:cond delay="6000"/>
                            </p:stCondLst>
                            <p:childTnLst>
                              <p:par>
                                <p:cTn id="30" presetID="2" presetClass="entr" presetSubtype="2" fill="hold" grpId="0" nodeType="afterEffect">
                                  <p:stCondLst>
                                    <p:cond delay="0"/>
                                  </p:stCondLst>
                                  <p:childTnLst>
                                    <p:set>
                                      <p:cBhvr>
                                        <p:cTn id="31" dur="1" fill="hold">
                                          <p:stCondLst>
                                            <p:cond delay="0"/>
                                          </p:stCondLst>
                                        </p:cTn>
                                        <p:tgtEl>
                                          <p:spTgt spid="98327"/>
                                        </p:tgtEl>
                                        <p:attrNameLst>
                                          <p:attrName>style.visibility</p:attrName>
                                        </p:attrNameLst>
                                      </p:cBhvr>
                                      <p:to>
                                        <p:strVal val="visible"/>
                                      </p:to>
                                    </p:set>
                                    <p:anim calcmode="lin" valueType="num">
                                      <p:cBhvr additive="base">
                                        <p:cTn id="32" dur="500" fill="hold"/>
                                        <p:tgtEl>
                                          <p:spTgt spid="98327"/>
                                        </p:tgtEl>
                                        <p:attrNameLst>
                                          <p:attrName>ppt_x</p:attrName>
                                        </p:attrNameLst>
                                      </p:cBhvr>
                                      <p:tavLst>
                                        <p:tav tm="0">
                                          <p:val>
                                            <p:strVal val="1+#ppt_w/2"/>
                                          </p:val>
                                        </p:tav>
                                        <p:tav tm="100000">
                                          <p:val>
                                            <p:strVal val="#ppt_x"/>
                                          </p:val>
                                        </p:tav>
                                      </p:tavLst>
                                    </p:anim>
                                    <p:anim calcmode="lin" valueType="num">
                                      <p:cBhvr additive="base">
                                        <p:cTn id="33" dur="500" fill="hold"/>
                                        <p:tgtEl>
                                          <p:spTgt spid="98327"/>
                                        </p:tgtEl>
                                        <p:attrNameLst>
                                          <p:attrName>ppt_y</p:attrName>
                                        </p:attrNameLst>
                                      </p:cBhvr>
                                      <p:tavLst>
                                        <p:tav tm="0">
                                          <p:val>
                                            <p:strVal val="#ppt_y"/>
                                          </p:val>
                                        </p:tav>
                                        <p:tav tm="100000">
                                          <p:val>
                                            <p:strVal val="#ppt_y"/>
                                          </p:val>
                                        </p:tav>
                                      </p:tavLst>
                                    </p:anim>
                                  </p:childTnLst>
                                </p:cTn>
                              </p:par>
                            </p:childTnLst>
                          </p:cTn>
                        </p:par>
                        <p:par>
                          <p:cTn id="34" fill="hold">
                            <p:stCondLst>
                              <p:cond delay="6500"/>
                            </p:stCondLst>
                            <p:childTnLst>
                              <p:par>
                                <p:cTn id="35" presetID="22" presetClass="entr" presetSubtype="1" fill="hold" grpId="0" nodeType="afterEffect">
                                  <p:stCondLst>
                                    <p:cond delay="0"/>
                                  </p:stCondLst>
                                  <p:childTnLst>
                                    <p:set>
                                      <p:cBhvr>
                                        <p:cTn id="36" dur="1" fill="hold">
                                          <p:stCondLst>
                                            <p:cond delay="0"/>
                                          </p:stCondLst>
                                        </p:cTn>
                                        <p:tgtEl>
                                          <p:spTgt spid="98326"/>
                                        </p:tgtEl>
                                        <p:attrNameLst>
                                          <p:attrName>style.visibility</p:attrName>
                                        </p:attrNameLst>
                                      </p:cBhvr>
                                      <p:to>
                                        <p:strVal val="visible"/>
                                      </p:to>
                                    </p:set>
                                    <p:animEffect transition="in" filter="wipe(up)">
                                      <p:cBhvr>
                                        <p:cTn id="37" dur="3000"/>
                                        <p:tgtEl>
                                          <p:spTgt spid="98326"/>
                                        </p:tgtEl>
                                      </p:cBhvr>
                                    </p:animEffect>
                                  </p:childTnLst>
                                </p:cTn>
                              </p:par>
                            </p:childTnLst>
                          </p:cTn>
                        </p:par>
                        <p:par>
                          <p:cTn id="38" fill="hold">
                            <p:stCondLst>
                              <p:cond delay="9500"/>
                            </p:stCondLst>
                            <p:childTnLst>
                              <p:par>
                                <p:cTn id="39" presetID="2" presetClass="entr" presetSubtype="8" fill="hold" grpId="0" nodeType="afterEffect">
                                  <p:stCondLst>
                                    <p:cond delay="0"/>
                                  </p:stCondLst>
                                  <p:childTnLst>
                                    <p:set>
                                      <p:cBhvr>
                                        <p:cTn id="40" dur="1" fill="hold">
                                          <p:stCondLst>
                                            <p:cond delay="0"/>
                                          </p:stCondLst>
                                        </p:cTn>
                                        <p:tgtEl>
                                          <p:spTgt spid="98311"/>
                                        </p:tgtEl>
                                        <p:attrNameLst>
                                          <p:attrName>style.visibility</p:attrName>
                                        </p:attrNameLst>
                                      </p:cBhvr>
                                      <p:to>
                                        <p:strVal val="visible"/>
                                      </p:to>
                                    </p:set>
                                    <p:anim calcmode="lin" valueType="num">
                                      <p:cBhvr additive="base">
                                        <p:cTn id="41" dur="500" fill="hold"/>
                                        <p:tgtEl>
                                          <p:spTgt spid="98311"/>
                                        </p:tgtEl>
                                        <p:attrNameLst>
                                          <p:attrName>ppt_x</p:attrName>
                                        </p:attrNameLst>
                                      </p:cBhvr>
                                      <p:tavLst>
                                        <p:tav tm="0">
                                          <p:val>
                                            <p:strVal val="0-#ppt_w/2"/>
                                          </p:val>
                                        </p:tav>
                                        <p:tav tm="100000">
                                          <p:val>
                                            <p:strVal val="#ppt_x"/>
                                          </p:val>
                                        </p:tav>
                                      </p:tavLst>
                                    </p:anim>
                                    <p:anim calcmode="lin" valueType="num">
                                      <p:cBhvr additive="base">
                                        <p:cTn id="42" dur="500" fill="hold"/>
                                        <p:tgtEl>
                                          <p:spTgt spid="98311"/>
                                        </p:tgtEl>
                                        <p:attrNameLst>
                                          <p:attrName>ppt_y</p:attrName>
                                        </p:attrNameLst>
                                      </p:cBhvr>
                                      <p:tavLst>
                                        <p:tav tm="0">
                                          <p:val>
                                            <p:strVal val="#ppt_y"/>
                                          </p:val>
                                        </p:tav>
                                        <p:tav tm="100000">
                                          <p:val>
                                            <p:strVal val="#ppt_y"/>
                                          </p:val>
                                        </p:tav>
                                      </p:tavLst>
                                    </p:anim>
                                  </p:childTnLst>
                                </p:cTn>
                              </p:par>
                            </p:childTnLst>
                          </p:cTn>
                        </p:par>
                        <p:par>
                          <p:cTn id="43" fill="hold">
                            <p:stCondLst>
                              <p:cond delay="10000"/>
                            </p:stCondLst>
                            <p:childTnLst>
                              <p:par>
                                <p:cTn id="44" presetID="22" presetClass="entr" presetSubtype="1" fill="hold" grpId="0" nodeType="afterEffect">
                                  <p:stCondLst>
                                    <p:cond delay="0"/>
                                  </p:stCondLst>
                                  <p:childTnLst>
                                    <p:set>
                                      <p:cBhvr>
                                        <p:cTn id="45" dur="1" fill="hold">
                                          <p:stCondLst>
                                            <p:cond delay="0"/>
                                          </p:stCondLst>
                                        </p:cTn>
                                        <p:tgtEl>
                                          <p:spTgt spid="98319"/>
                                        </p:tgtEl>
                                        <p:attrNameLst>
                                          <p:attrName>style.visibility</p:attrName>
                                        </p:attrNameLst>
                                      </p:cBhvr>
                                      <p:to>
                                        <p:strVal val="visible"/>
                                      </p:to>
                                    </p:set>
                                    <p:animEffect transition="in" filter="wipe(up)">
                                      <p:cBhvr>
                                        <p:cTn id="46" dur="3000"/>
                                        <p:tgtEl>
                                          <p:spTgt spid="98319"/>
                                        </p:tgtEl>
                                      </p:cBhvr>
                                    </p:animEffect>
                                  </p:childTnLst>
                                </p:cTn>
                              </p:par>
                            </p:childTnLst>
                          </p:cTn>
                        </p:par>
                        <p:par>
                          <p:cTn id="47" fill="hold">
                            <p:stCondLst>
                              <p:cond delay="13000"/>
                            </p:stCondLst>
                            <p:childTnLst>
                              <p:par>
                                <p:cTn id="48" presetID="22" presetClass="entr" presetSubtype="1" fill="hold" grpId="0" nodeType="afterEffect">
                                  <p:stCondLst>
                                    <p:cond delay="0"/>
                                  </p:stCondLst>
                                  <p:childTnLst>
                                    <p:set>
                                      <p:cBhvr>
                                        <p:cTn id="49" dur="1" fill="hold">
                                          <p:stCondLst>
                                            <p:cond delay="0"/>
                                          </p:stCondLst>
                                        </p:cTn>
                                        <p:tgtEl>
                                          <p:spTgt spid="98320"/>
                                        </p:tgtEl>
                                        <p:attrNameLst>
                                          <p:attrName>style.visibility</p:attrName>
                                        </p:attrNameLst>
                                      </p:cBhvr>
                                      <p:to>
                                        <p:strVal val="visible"/>
                                      </p:to>
                                    </p:set>
                                    <p:animEffect transition="in" filter="wipe(up)">
                                      <p:cBhvr>
                                        <p:cTn id="50" dur="3000"/>
                                        <p:tgtEl>
                                          <p:spTgt spid="98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0" grpId="0"/>
      <p:bldP spid="98311" grpId="0" animBg="1"/>
      <p:bldP spid="98314" grpId="0" animBg="1"/>
      <p:bldP spid="98318" grpId="0" animBg="1"/>
      <p:bldP spid="98319" grpId="0" animBg="1"/>
      <p:bldP spid="98320" grpId="0" animBg="1"/>
      <p:bldP spid="98324" grpId="0"/>
      <p:bldP spid="98325" grpId="0"/>
      <p:bldP spid="98326" grpId="0" animBg="1"/>
      <p:bldP spid="9832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rc 1026"/>
          <p:cNvSpPr>
            <a:spLocks/>
          </p:cNvSpPr>
          <p:nvPr/>
        </p:nvSpPr>
        <p:spPr bwMode="auto">
          <a:xfrm>
            <a:off x="1622425" y="985838"/>
            <a:ext cx="234950" cy="431800"/>
          </a:xfrm>
          <a:custGeom>
            <a:avLst/>
            <a:gdLst>
              <a:gd name="T0" fmla="*/ 2147483647 w 11782"/>
              <a:gd name="T1" fmla="*/ 2147483647 h 21600"/>
              <a:gd name="T2" fmla="*/ 0 w 11782"/>
              <a:gd name="T3" fmla="*/ 2147483647 h 21600"/>
              <a:gd name="T4" fmla="*/ 2147483647 w 11782"/>
              <a:gd name="T5" fmla="*/ 0 h 21600"/>
              <a:gd name="T6" fmla="*/ 0 60000 65536"/>
              <a:gd name="T7" fmla="*/ 0 60000 65536"/>
              <a:gd name="T8" fmla="*/ 0 60000 65536"/>
              <a:gd name="T9" fmla="*/ 0 w 11782"/>
              <a:gd name="T10" fmla="*/ 0 h 21600"/>
              <a:gd name="T11" fmla="*/ 11782 w 11782"/>
              <a:gd name="T12" fmla="*/ 21600 h 21600"/>
            </a:gdLst>
            <a:ahLst/>
            <a:cxnLst>
              <a:cxn ang="T6">
                <a:pos x="T0" y="T1"/>
              </a:cxn>
              <a:cxn ang="T7">
                <a:pos x="T2" y="T3"/>
              </a:cxn>
              <a:cxn ang="T8">
                <a:pos x="T4" y="T5"/>
              </a:cxn>
            </a:cxnLst>
            <a:rect l="T9" t="T10" r="T11" b="T12"/>
            <a:pathLst>
              <a:path w="11782" h="21600" fill="none" extrusionOk="0">
                <a:moveTo>
                  <a:pt x="11782" y="20781"/>
                </a:moveTo>
                <a:cubicBezTo>
                  <a:pt x="9865" y="21324"/>
                  <a:pt x="7883" y="21599"/>
                  <a:pt x="5891" y="21600"/>
                </a:cubicBezTo>
                <a:cubicBezTo>
                  <a:pt x="3898" y="21600"/>
                  <a:pt x="1916" y="21324"/>
                  <a:pt x="-1" y="20781"/>
                </a:cubicBezTo>
              </a:path>
              <a:path w="11782" h="21600" stroke="0" extrusionOk="0">
                <a:moveTo>
                  <a:pt x="11782" y="20781"/>
                </a:moveTo>
                <a:cubicBezTo>
                  <a:pt x="9865" y="21324"/>
                  <a:pt x="7883" y="21599"/>
                  <a:pt x="5891" y="21600"/>
                </a:cubicBezTo>
                <a:cubicBezTo>
                  <a:pt x="3898" y="21600"/>
                  <a:pt x="1916" y="21324"/>
                  <a:pt x="-1" y="20781"/>
                </a:cubicBezTo>
                <a:lnTo>
                  <a:pt x="5891" y="0"/>
                </a:lnTo>
                <a:close/>
              </a:path>
            </a:pathLst>
          </a:custGeom>
          <a:solidFill>
            <a:srgbClr val="FFFF00"/>
          </a:solidFill>
          <a:ln w="9525">
            <a:noFill/>
            <a:round/>
            <a:headEnd/>
            <a:tailEnd/>
          </a:ln>
        </p:spPr>
        <p:txBody>
          <a:bodyPr/>
          <a:lstStyle/>
          <a:p>
            <a:endParaRPr lang="it-IT"/>
          </a:p>
        </p:txBody>
      </p:sp>
      <p:sp>
        <p:nvSpPr>
          <p:cNvPr id="79875" name="Line 1027"/>
          <p:cNvSpPr>
            <a:spLocks noChangeShapeType="1"/>
          </p:cNvSpPr>
          <p:nvPr/>
        </p:nvSpPr>
        <p:spPr bwMode="auto">
          <a:xfrm>
            <a:off x="1749425" y="1265238"/>
            <a:ext cx="1588" cy="4546600"/>
          </a:xfrm>
          <a:prstGeom prst="line">
            <a:avLst/>
          </a:prstGeom>
          <a:noFill/>
          <a:ln w="82550" cap="rnd">
            <a:solidFill>
              <a:srgbClr val="FFFF00"/>
            </a:solidFill>
            <a:round/>
            <a:headEnd/>
            <a:tailEnd/>
          </a:ln>
        </p:spPr>
        <p:txBody>
          <a:bodyPr/>
          <a:lstStyle/>
          <a:p>
            <a:endParaRPr lang="it-IT"/>
          </a:p>
        </p:txBody>
      </p:sp>
      <p:sp>
        <p:nvSpPr>
          <p:cNvPr id="79876" name="Arc 1028"/>
          <p:cNvSpPr>
            <a:spLocks/>
          </p:cNvSpPr>
          <p:nvPr/>
        </p:nvSpPr>
        <p:spPr bwMode="auto">
          <a:xfrm>
            <a:off x="1025525" y="3386138"/>
            <a:ext cx="749300" cy="6159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31750">
            <a:solidFill>
              <a:srgbClr val="FFFFFF"/>
            </a:solidFill>
            <a:round/>
            <a:headEnd/>
            <a:tailEnd/>
          </a:ln>
        </p:spPr>
        <p:txBody>
          <a:bodyPr/>
          <a:lstStyle/>
          <a:p>
            <a:endParaRPr lang="it-IT"/>
          </a:p>
        </p:txBody>
      </p:sp>
      <p:sp>
        <p:nvSpPr>
          <p:cNvPr id="79877" name="Line 1029"/>
          <p:cNvSpPr>
            <a:spLocks noChangeShapeType="1"/>
          </p:cNvSpPr>
          <p:nvPr/>
        </p:nvSpPr>
        <p:spPr bwMode="auto">
          <a:xfrm>
            <a:off x="1025525" y="3983038"/>
            <a:ext cx="1588" cy="1879600"/>
          </a:xfrm>
          <a:prstGeom prst="line">
            <a:avLst/>
          </a:prstGeom>
          <a:noFill/>
          <a:ln w="31750">
            <a:solidFill>
              <a:srgbClr val="FFFFFF"/>
            </a:solidFill>
            <a:round/>
            <a:headEnd/>
            <a:tailEnd/>
          </a:ln>
        </p:spPr>
        <p:txBody>
          <a:bodyPr/>
          <a:lstStyle/>
          <a:p>
            <a:endParaRPr lang="it-IT"/>
          </a:p>
        </p:txBody>
      </p:sp>
      <p:sp>
        <p:nvSpPr>
          <p:cNvPr id="79878" name="Arc 1030"/>
          <p:cNvSpPr>
            <a:spLocks/>
          </p:cNvSpPr>
          <p:nvPr/>
        </p:nvSpPr>
        <p:spPr bwMode="auto">
          <a:xfrm>
            <a:off x="1819275" y="1570038"/>
            <a:ext cx="793750" cy="641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FF"/>
            </a:solidFill>
            <a:round/>
            <a:headEnd/>
            <a:tailEnd/>
          </a:ln>
        </p:spPr>
        <p:txBody>
          <a:bodyPr/>
          <a:lstStyle/>
          <a:p>
            <a:endParaRPr lang="it-IT"/>
          </a:p>
        </p:txBody>
      </p:sp>
      <p:sp>
        <p:nvSpPr>
          <p:cNvPr id="79879" name="Line 1031"/>
          <p:cNvSpPr>
            <a:spLocks noChangeShapeType="1"/>
          </p:cNvSpPr>
          <p:nvPr/>
        </p:nvSpPr>
        <p:spPr bwMode="auto">
          <a:xfrm>
            <a:off x="2587625" y="2154238"/>
            <a:ext cx="1588" cy="3670300"/>
          </a:xfrm>
          <a:prstGeom prst="line">
            <a:avLst/>
          </a:prstGeom>
          <a:noFill/>
          <a:ln w="31750">
            <a:solidFill>
              <a:srgbClr val="FFFFFF"/>
            </a:solidFill>
            <a:round/>
            <a:headEnd/>
            <a:tailEnd/>
          </a:ln>
        </p:spPr>
        <p:txBody>
          <a:bodyPr/>
          <a:lstStyle/>
          <a:p>
            <a:endParaRPr lang="it-IT"/>
          </a:p>
        </p:txBody>
      </p:sp>
      <p:sp>
        <p:nvSpPr>
          <p:cNvPr id="79880" name="Arc 1032"/>
          <p:cNvSpPr>
            <a:spLocks/>
          </p:cNvSpPr>
          <p:nvPr/>
        </p:nvSpPr>
        <p:spPr bwMode="auto">
          <a:xfrm>
            <a:off x="1317625" y="1824038"/>
            <a:ext cx="1117600" cy="1651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31750">
            <a:solidFill>
              <a:srgbClr val="FFFFFF"/>
            </a:solidFill>
            <a:round/>
            <a:headEnd/>
            <a:tailEnd/>
          </a:ln>
        </p:spPr>
        <p:txBody>
          <a:bodyPr/>
          <a:lstStyle/>
          <a:p>
            <a:endParaRPr lang="it-IT"/>
          </a:p>
        </p:txBody>
      </p:sp>
      <p:sp>
        <p:nvSpPr>
          <p:cNvPr id="79881" name="Line 1033"/>
          <p:cNvSpPr>
            <a:spLocks noChangeShapeType="1"/>
          </p:cNvSpPr>
          <p:nvPr/>
        </p:nvSpPr>
        <p:spPr bwMode="auto">
          <a:xfrm>
            <a:off x="2574925" y="2179638"/>
            <a:ext cx="1588" cy="2171700"/>
          </a:xfrm>
          <a:prstGeom prst="line">
            <a:avLst/>
          </a:prstGeom>
          <a:noFill/>
          <a:ln w="82550">
            <a:solidFill>
              <a:srgbClr val="FF0000"/>
            </a:solidFill>
            <a:round/>
            <a:headEnd/>
            <a:tailEnd/>
          </a:ln>
        </p:spPr>
        <p:txBody>
          <a:bodyPr/>
          <a:lstStyle/>
          <a:p>
            <a:endParaRPr lang="it-IT"/>
          </a:p>
        </p:txBody>
      </p:sp>
      <p:sp>
        <p:nvSpPr>
          <p:cNvPr id="79882" name="Line 1034"/>
          <p:cNvSpPr>
            <a:spLocks noChangeShapeType="1"/>
          </p:cNvSpPr>
          <p:nvPr/>
        </p:nvSpPr>
        <p:spPr bwMode="auto">
          <a:xfrm flipV="1">
            <a:off x="7286625" y="5392738"/>
            <a:ext cx="1588" cy="787400"/>
          </a:xfrm>
          <a:prstGeom prst="line">
            <a:avLst/>
          </a:prstGeom>
          <a:noFill/>
          <a:ln w="19050">
            <a:solidFill>
              <a:schemeClr val="tx1"/>
            </a:solidFill>
            <a:round/>
            <a:headEnd/>
            <a:tailEnd type="triangle" w="med" len="med"/>
          </a:ln>
        </p:spPr>
        <p:txBody>
          <a:bodyPr/>
          <a:lstStyle/>
          <a:p>
            <a:endParaRPr lang="it-IT"/>
          </a:p>
        </p:txBody>
      </p:sp>
      <p:sp>
        <p:nvSpPr>
          <p:cNvPr id="79883" name="Line 1035"/>
          <p:cNvSpPr>
            <a:spLocks noChangeShapeType="1"/>
          </p:cNvSpPr>
          <p:nvPr/>
        </p:nvSpPr>
        <p:spPr bwMode="auto">
          <a:xfrm flipV="1">
            <a:off x="1152525" y="4198938"/>
            <a:ext cx="1588" cy="1181100"/>
          </a:xfrm>
          <a:prstGeom prst="line">
            <a:avLst/>
          </a:prstGeom>
          <a:noFill/>
          <a:ln w="19050">
            <a:solidFill>
              <a:schemeClr val="tx1"/>
            </a:solidFill>
            <a:round/>
            <a:headEnd/>
            <a:tailEnd type="triangle" w="med" len="med"/>
          </a:ln>
        </p:spPr>
        <p:txBody>
          <a:bodyPr/>
          <a:lstStyle/>
          <a:p>
            <a:endParaRPr lang="it-IT"/>
          </a:p>
        </p:txBody>
      </p:sp>
      <p:sp>
        <p:nvSpPr>
          <p:cNvPr id="79884" name="Line 1036"/>
          <p:cNvSpPr>
            <a:spLocks noChangeShapeType="1"/>
          </p:cNvSpPr>
          <p:nvPr/>
        </p:nvSpPr>
        <p:spPr bwMode="auto">
          <a:xfrm>
            <a:off x="771525" y="1443038"/>
            <a:ext cx="711200" cy="419100"/>
          </a:xfrm>
          <a:prstGeom prst="line">
            <a:avLst/>
          </a:prstGeom>
          <a:noFill/>
          <a:ln w="19050">
            <a:solidFill>
              <a:schemeClr val="tx1"/>
            </a:solidFill>
            <a:round/>
            <a:headEnd/>
            <a:tailEnd type="triangle" w="med" len="med"/>
          </a:ln>
        </p:spPr>
        <p:txBody>
          <a:bodyPr/>
          <a:lstStyle/>
          <a:p>
            <a:endParaRPr lang="it-IT"/>
          </a:p>
        </p:txBody>
      </p:sp>
      <p:sp>
        <p:nvSpPr>
          <p:cNvPr id="79885" name="Line 1037"/>
          <p:cNvSpPr>
            <a:spLocks noChangeShapeType="1"/>
          </p:cNvSpPr>
          <p:nvPr/>
        </p:nvSpPr>
        <p:spPr bwMode="auto">
          <a:xfrm>
            <a:off x="2409825" y="2611438"/>
            <a:ext cx="1588" cy="876300"/>
          </a:xfrm>
          <a:prstGeom prst="line">
            <a:avLst/>
          </a:prstGeom>
          <a:noFill/>
          <a:ln w="19050">
            <a:solidFill>
              <a:schemeClr val="tx1"/>
            </a:solidFill>
            <a:round/>
            <a:headEnd/>
            <a:tailEnd type="triangle" w="med" len="med"/>
          </a:ln>
        </p:spPr>
        <p:txBody>
          <a:bodyPr/>
          <a:lstStyle/>
          <a:p>
            <a:endParaRPr lang="it-IT"/>
          </a:p>
        </p:txBody>
      </p:sp>
      <p:sp>
        <p:nvSpPr>
          <p:cNvPr id="79886" name="Freeform 1038"/>
          <p:cNvSpPr>
            <a:spLocks/>
          </p:cNvSpPr>
          <p:nvPr/>
        </p:nvSpPr>
        <p:spPr bwMode="auto">
          <a:xfrm>
            <a:off x="2574925" y="4414838"/>
            <a:ext cx="635000" cy="901700"/>
          </a:xfrm>
          <a:custGeom>
            <a:avLst/>
            <a:gdLst>
              <a:gd name="T0" fmla="*/ 2147483647 w 400"/>
              <a:gd name="T1" fmla="*/ 0 h 568"/>
              <a:gd name="T2" fmla="*/ 2147483647 w 400"/>
              <a:gd name="T3" fmla="*/ 0 h 568"/>
              <a:gd name="T4" fmla="*/ 2147483647 w 400"/>
              <a:gd name="T5" fmla="*/ 0 h 568"/>
              <a:gd name="T6" fmla="*/ 2147483647 w 400"/>
              <a:gd name="T7" fmla="*/ 2147483647 h 568"/>
              <a:gd name="T8" fmla="*/ 2147483647 w 400"/>
              <a:gd name="T9" fmla="*/ 2147483647 h 568"/>
              <a:gd name="T10" fmla="*/ 2147483647 w 400"/>
              <a:gd name="T11" fmla="*/ 2147483647 h 568"/>
              <a:gd name="T12" fmla="*/ 2147483647 w 400"/>
              <a:gd name="T13" fmla="*/ 2147483647 h 568"/>
              <a:gd name="T14" fmla="*/ 2147483647 w 400"/>
              <a:gd name="T15" fmla="*/ 2147483647 h 568"/>
              <a:gd name="T16" fmla="*/ 2147483647 w 400"/>
              <a:gd name="T17" fmla="*/ 2147483647 h 568"/>
              <a:gd name="T18" fmla="*/ 2147483647 w 400"/>
              <a:gd name="T19" fmla="*/ 2147483647 h 568"/>
              <a:gd name="T20" fmla="*/ 2147483647 w 400"/>
              <a:gd name="T21" fmla="*/ 2147483647 h 568"/>
              <a:gd name="T22" fmla="*/ 2147483647 w 400"/>
              <a:gd name="T23" fmla="*/ 2147483647 h 568"/>
              <a:gd name="T24" fmla="*/ 2147483647 w 400"/>
              <a:gd name="T25" fmla="*/ 2147483647 h 568"/>
              <a:gd name="T26" fmla="*/ 2147483647 w 400"/>
              <a:gd name="T27" fmla="*/ 2147483647 h 568"/>
              <a:gd name="T28" fmla="*/ 2147483647 w 400"/>
              <a:gd name="T29" fmla="*/ 2147483647 h 568"/>
              <a:gd name="T30" fmla="*/ 2147483647 w 400"/>
              <a:gd name="T31" fmla="*/ 2147483647 h 568"/>
              <a:gd name="T32" fmla="*/ 2147483647 w 400"/>
              <a:gd name="T33" fmla="*/ 2147483647 h 568"/>
              <a:gd name="T34" fmla="*/ 2147483647 w 400"/>
              <a:gd name="T35" fmla="*/ 2147483647 h 568"/>
              <a:gd name="T36" fmla="*/ 2147483647 w 400"/>
              <a:gd name="T37" fmla="*/ 2147483647 h 568"/>
              <a:gd name="T38" fmla="*/ 2147483647 w 400"/>
              <a:gd name="T39" fmla="*/ 2147483647 h 568"/>
              <a:gd name="T40" fmla="*/ 2147483647 w 400"/>
              <a:gd name="T41" fmla="*/ 2147483647 h 568"/>
              <a:gd name="T42" fmla="*/ 2147483647 w 400"/>
              <a:gd name="T43" fmla="*/ 2147483647 h 568"/>
              <a:gd name="T44" fmla="*/ 2147483647 w 400"/>
              <a:gd name="T45" fmla="*/ 2147483647 h 568"/>
              <a:gd name="T46" fmla="*/ 2147483647 w 400"/>
              <a:gd name="T47" fmla="*/ 2147483647 h 568"/>
              <a:gd name="T48" fmla="*/ 2147483647 w 400"/>
              <a:gd name="T49" fmla="*/ 2147483647 h 568"/>
              <a:gd name="T50" fmla="*/ 2147483647 w 400"/>
              <a:gd name="T51" fmla="*/ 2147483647 h 568"/>
              <a:gd name="T52" fmla="*/ 2147483647 w 400"/>
              <a:gd name="T53" fmla="*/ 2147483647 h 568"/>
              <a:gd name="T54" fmla="*/ 2147483647 w 400"/>
              <a:gd name="T55" fmla="*/ 2147483647 h 568"/>
              <a:gd name="T56" fmla="*/ 2147483647 w 400"/>
              <a:gd name="T57" fmla="*/ 2147483647 h 568"/>
              <a:gd name="T58" fmla="*/ 2147483647 w 400"/>
              <a:gd name="T59" fmla="*/ 2147483647 h 568"/>
              <a:gd name="T60" fmla="*/ 2147483647 w 400"/>
              <a:gd name="T61" fmla="*/ 2147483647 h 568"/>
              <a:gd name="T62" fmla="*/ 2147483647 w 400"/>
              <a:gd name="T63" fmla="*/ 2147483647 h 568"/>
              <a:gd name="T64" fmla="*/ 2147483647 w 400"/>
              <a:gd name="T65" fmla="*/ 2147483647 h 568"/>
              <a:gd name="T66" fmla="*/ 2147483647 w 400"/>
              <a:gd name="T67" fmla="*/ 2147483647 h 568"/>
              <a:gd name="T68" fmla="*/ 2147483647 w 400"/>
              <a:gd name="T69" fmla="*/ 2147483647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568"/>
              <a:gd name="T107" fmla="*/ 400 w 400"/>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568">
                <a:moveTo>
                  <a:pt x="0" y="0"/>
                </a:moveTo>
                <a:lnTo>
                  <a:pt x="16" y="0"/>
                </a:lnTo>
                <a:lnTo>
                  <a:pt x="24" y="0"/>
                </a:lnTo>
                <a:lnTo>
                  <a:pt x="32" y="0"/>
                </a:lnTo>
                <a:lnTo>
                  <a:pt x="48" y="0"/>
                </a:lnTo>
                <a:lnTo>
                  <a:pt x="56" y="0"/>
                </a:lnTo>
                <a:lnTo>
                  <a:pt x="64" y="0"/>
                </a:lnTo>
                <a:lnTo>
                  <a:pt x="80" y="8"/>
                </a:lnTo>
                <a:lnTo>
                  <a:pt x="88" y="8"/>
                </a:lnTo>
                <a:lnTo>
                  <a:pt x="96" y="24"/>
                </a:lnTo>
                <a:lnTo>
                  <a:pt x="120" y="24"/>
                </a:lnTo>
                <a:lnTo>
                  <a:pt x="120" y="32"/>
                </a:lnTo>
                <a:lnTo>
                  <a:pt x="128" y="32"/>
                </a:lnTo>
                <a:lnTo>
                  <a:pt x="128" y="48"/>
                </a:lnTo>
                <a:lnTo>
                  <a:pt x="144" y="48"/>
                </a:lnTo>
                <a:lnTo>
                  <a:pt x="144" y="56"/>
                </a:lnTo>
                <a:lnTo>
                  <a:pt x="152" y="56"/>
                </a:lnTo>
                <a:lnTo>
                  <a:pt x="152" y="64"/>
                </a:lnTo>
                <a:lnTo>
                  <a:pt x="152" y="80"/>
                </a:lnTo>
                <a:lnTo>
                  <a:pt x="152" y="112"/>
                </a:lnTo>
                <a:lnTo>
                  <a:pt x="152" y="120"/>
                </a:lnTo>
                <a:lnTo>
                  <a:pt x="152" y="128"/>
                </a:lnTo>
                <a:lnTo>
                  <a:pt x="152" y="152"/>
                </a:lnTo>
                <a:lnTo>
                  <a:pt x="152" y="160"/>
                </a:lnTo>
                <a:lnTo>
                  <a:pt x="152" y="176"/>
                </a:lnTo>
                <a:lnTo>
                  <a:pt x="152" y="184"/>
                </a:lnTo>
                <a:lnTo>
                  <a:pt x="160" y="184"/>
                </a:lnTo>
                <a:lnTo>
                  <a:pt x="160" y="192"/>
                </a:lnTo>
                <a:lnTo>
                  <a:pt x="160" y="208"/>
                </a:lnTo>
                <a:lnTo>
                  <a:pt x="176" y="216"/>
                </a:lnTo>
                <a:lnTo>
                  <a:pt x="176" y="224"/>
                </a:lnTo>
                <a:lnTo>
                  <a:pt x="184" y="224"/>
                </a:lnTo>
                <a:lnTo>
                  <a:pt x="192" y="240"/>
                </a:lnTo>
                <a:lnTo>
                  <a:pt x="208" y="248"/>
                </a:lnTo>
                <a:lnTo>
                  <a:pt x="216" y="248"/>
                </a:lnTo>
                <a:lnTo>
                  <a:pt x="224" y="256"/>
                </a:lnTo>
                <a:lnTo>
                  <a:pt x="248" y="280"/>
                </a:lnTo>
                <a:lnTo>
                  <a:pt x="256" y="280"/>
                </a:lnTo>
                <a:lnTo>
                  <a:pt x="272" y="288"/>
                </a:lnTo>
                <a:lnTo>
                  <a:pt x="280" y="288"/>
                </a:lnTo>
                <a:lnTo>
                  <a:pt x="280" y="304"/>
                </a:lnTo>
                <a:lnTo>
                  <a:pt x="288" y="304"/>
                </a:lnTo>
                <a:lnTo>
                  <a:pt x="288" y="312"/>
                </a:lnTo>
                <a:lnTo>
                  <a:pt x="304" y="312"/>
                </a:lnTo>
                <a:lnTo>
                  <a:pt x="304" y="320"/>
                </a:lnTo>
                <a:lnTo>
                  <a:pt x="312" y="320"/>
                </a:lnTo>
                <a:lnTo>
                  <a:pt x="312" y="336"/>
                </a:lnTo>
                <a:lnTo>
                  <a:pt x="320" y="344"/>
                </a:lnTo>
                <a:lnTo>
                  <a:pt x="320" y="352"/>
                </a:lnTo>
                <a:lnTo>
                  <a:pt x="336" y="352"/>
                </a:lnTo>
                <a:lnTo>
                  <a:pt x="336" y="368"/>
                </a:lnTo>
                <a:lnTo>
                  <a:pt x="336" y="376"/>
                </a:lnTo>
                <a:lnTo>
                  <a:pt x="344" y="384"/>
                </a:lnTo>
                <a:lnTo>
                  <a:pt x="344" y="400"/>
                </a:lnTo>
                <a:lnTo>
                  <a:pt x="344" y="408"/>
                </a:lnTo>
                <a:lnTo>
                  <a:pt x="352" y="408"/>
                </a:lnTo>
                <a:lnTo>
                  <a:pt x="352" y="432"/>
                </a:lnTo>
                <a:lnTo>
                  <a:pt x="352" y="440"/>
                </a:lnTo>
                <a:lnTo>
                  <a:pt x="368" y="448"/>
                </a:lnTo>
                <a:lnTo>
                  <a:pt x="368" y="464"/>
                </a:lnTo>
                <a:lnTo>
                  <a:pt x="368" y="472"/>
                </a:lnTo>
                <a:lnTo>
                  <a:pt x="376" y="480"/>
                </a:lnTo>
                <a:lnTo>
                  <a:pt x="376" y="496"/>
                </a:lnTo>
                <a:lnTo>
                  <a:pt x="376" y="504"/>
                </a:lnTo>
                <a:lnTo>
                  <a:pt x="376" y="512"/>
                </a:lnTo>
                <a:lnTo>
                  <a:pt x="376" y="528"/>
                </a:lnTo>
                <a:lnTo>
                  <a:pt x="376" y="536"/>
                </a:lnTo>
                <a:lnTo>
                  <a:pt x="400" y="536"/>
                </a:lnTo>
                <a:lnTo>
                  <a:pt x="400" y="544"/>
                </a:lnTo>
                <a:lnTo>
                  <a:pt x="400" y="568"/>
                </a:lnTo>
              </a:path>
            </a:pathLst>
          </a:custGeom>
          <a:noFill/>
          <a:ln w="57150">
            <a:solidFill>
              <a:srgbClr val="FF0000"/>
            </a:solidFill>
            <a:prstDash val="solid"/>
            <a:round/>
            <a:headEnd/>
            <a:tailEnd/>
          </a:ln>
        </p:spPr>
        <p:txBody>
          <a:bodyPr/>
          <a:lstStyle/>
          <a:p>
            <a:endParaRPr lang="it-IT"/>
          </a:p>
        </p:txBody>
      </p:sp>
      <p:sp>
        <p:nvSpPr>
          <p:cNvPr id="79887" name="Freeform 1039"/>
          <p:cNvSpPr>
            <a:spLocks/>
          </p:cNvSpPr>
          <p:nvPr/>
        </p:nvSpPr>
        <p:spPr bwMode="auto">
          <a:xfrm>
            <a:off x="2574925" y="4378325"/>
            <a:ext cx="635000" cy="901700"/>
          </a:xfrm>
          <a:custGeom>
            <a:avLst/>
            <a:gdLst>
              <a:gd name="T0" fmla="*/ 2147483647 w 400"/>
              <a:gd name="T1" fmla="*/ 0 h 568"/>
              <a:gd name="T2" fmla="*/ 2147483647 w 400"/>
              <a:gd name="T3" fmla="*/ 0 h 568"/>
              <a:gd name="T4" fmla="*/ 2147483647 w 400"/>
              <a:gd name="T5" fmla="*/ 0 h 568"/>
              <a:gd name="T6" fmla="*/ 2147483647 w 400"/>
              <a:gd name="T7" fmla="*/ 2147483647 h 568"/>
              <a:gd name="T8" fmla="*/ 2147483647 w 400"/>
              <a:gd name="T9" fmla="*/ 2147483647 h 568"/>
              <a:gd name="T10" fmla="*/ 2147483647 w 400"/>
              <a:gd name="T11" fmla="*/ 2147483647 h 568"/>
              <a:gd name="T12" fmla="*/ 2147483647 w 400"/>
              <a:gd name="T13" fmla="*/ 2147483647 h 568"/>
              <a:gd name="T14" fmla="*/ 2147483647 w 400"/>
              <a:gd name="T15" fmla="*/ 2147483647 h 568"/>
              <a:gd name="T16" fmla="*/ 2147483647 w 400"/>
              <a:gd name="T17" fmla="*/ 2147483647 h 568"/>
              <a:gd name="T18" fmla="*/ 2147483647 w 400"/>
              <a:gd name="T19" fmla="*/ 2147483647 h 568"/>
              <a:gd name="T20" fmla="*/ 2147483647 w 400"/>
              <a:gd name="T21" fmla="*/ 2147483647 h 568"/>
              <a:gd name="T22" fmla="*/ 2147483647 w 400"/>
              <a:gd name="T23" fmla="*/ 2147483647 h 568"/>
              <a:gd name="T24" fmla="*/ 2147483647 w 400"/>
              <a:gd name="T25" fmla="*/ 2147483647 h 568"/>
              <a:gd name="T26" fmla="*/ 2147483647 w 400"/>
              <a:gd name="T27" fmla="*/ 2147483647 h 568"/>
              <a:gd name="T28" fmla="*/ 2147483647 w 400"/>
              <a:gd name="T29" fmla="*/ 2147483647 h 568"/>
              <a:gd name="T30" fmla="*/ 2147483647 w 400"/>
              <a:gd name="T31" fmla="*/ 2147483647 h 568"/>
              <a:gd name="T32" fmla="*/ 2147483647 w 400"/>
              <a:gd name="T33" fmla="*/ 2147483647 h 568"/>
              <a:gd name="T34" fmla="*/ 2147483647 w 400"/>
              <a:gd name="T35" fmla="*/ 2147483647 h 568"/>
              <a:gd name="T36" fmla="*/ 2147483647 w 400"/>
              <a:gd name="T37" fmla="*/ 2147483647 h 568"/>
              <a:gd name="T38" fmla="*/ 2147483647 w 400"/>
              <a:gd name="T39" fmla="*/ 2147483647 h 568"/>
              <a:gd name="T40" fmla="*/ 2147483647 w 400"/>
              <a:gd name="T41" fmla="*/ 2147483647 h 568"/>
              <a:gd name="T42" fmla="*/ 2147483647 w 400"/>
              <a:gd name="T43" fmla="*/ 2147483647 h 568"/>
              <a:gd name="T44" fmla="*/ 2147483647 w 400"/>
              <a:gd name="T45" fmla="*/ 2147483647 h 568"/>
              <a:gd name="T46" fmla="*/ 2147483647 w 400"/>
              <a:gd name="T47" fmla="*/ 2147483647 h 568"/>
              <a:gd name="T48" fmla="*/ 2147483647 w 400"/>
              <a:gd name="T49" fmla="*/ 2147483647 h 568"/>
              <a:gd name="T50" fmla="*/ 2147483647 w 400"/>
              <a:gd name="T51" fmla="*/ 2147483647 h 568"/>
              <a:gd name="T52" fmla="*/ 2147483647 w 400"/>
              <a:gd name="T53" fmla="*/ 2147483647 h 568"/>
              <a:gd name="T54" fmla="*/ 2147483647 w 400"/>
              <a:gd name="T55" fmla="*/ 2147483647 h 568"/>
              <a:gd name="T56" fmla="*/ 2147483647 w 400"/>
              <a:gd name="T57" fmla="*/ 2147483647 h 568"/>
              <a:gd name="T58" fmla="*/ 2147483647 w 400"/>
              <a:gd name="T59" fmla="*/ 2147483647 h 568"/>
              <a:gd name="T60" fmla="*/ 2147483647 w 400"/>
              <a:gd name="T61" fmla="*/ 2147483647 h 568"/>
              <a:gd name="T62" fmla="*/ 2147483647 w 400"/>
              <a:gd name="T63" fmla="*/ 2147483647 h 568"/>
              <a:gd name="T64" fmla="*/ 2147483647 w 400"/>
              <a:gd name="T65" fmla="*/ 2147483647 h 568"/>
              <a:gd name="T66" fmla="*/ 2147483647 w 400"/>
              <a:gd name="T67" fmla="*/ 2147483647 h 568"/>
              <a:gd name="T68" fmla="*/ 2147483647 w 400"/>
              <a:gd name="T69" fmla="*/ 2147483647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568"/>
              <a:gd name="T107" fmla="*/ 400 w 400"/>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568">
                <a:moveTo>
                  <a:pt x="0" y="0"/>
                </a:moveTo>
                <a:lnTo>
                  <a:pt x="16" y="0"/>
                </a:lnTo>
                <a:lnTo>
                  <a:pt x="24" y="0"/>
                </a:lnTo>
                <a:lnTo>
                  <a:pt x="32" y="0"/>
                </a:lnTo>
                <a:lnTo>
                  <a:pt x="48" y="0"/>
                </a:lnTo>
                <a:lnTo>
                  <a:pt x="56" y="0"/>
                </a:lnTo>
                <a:lnTo>
                  <a:pt x="64" y="0"/>
                </a:lnTo>
                <a:lnTo>
                  <a:pt x="80" y="8"/>
                </a:lnTo>
                <a:lnTo>
                  <a:pt x="88" y="8"/>
                </a:lnTo>
                <a:lnTo>
                  <a:pt x="96" y="24"/>
                </a:lnTo>
                <a:lnTo>
                  <a:pt x="120" y="24"/>
                </a:lnTo>
                <a:lnTo>
                  <a:pt x="120" y="32"/>
                </a:lnTo>
                <a:lnTo>
                  <a:pt x="128" y="32"/>
                </a:lnTo>
                <a:lnTo>
                  <a:pt x="128" y="48"/>
                </a:lnTo>
                <a:lnTo>
                  <a:pt x="144" y="48"/>
                </a:lnTo>
                <a:lnTo>
                  <a:pt x="144" y="56"/>
                </a:lnTo>
                <a:lnTo>
                  <a:pt x="152" y="56"/>
                </a:lnTo>
                <a:lnTo>
                  <a:pt x="152" y="64"/>
                </a:lnTo>
                <a:lnTo>
                  <a:pt x="152" y="80"/>
                </a:lnTo>
                <a:lnTo>
                  <a:pt x="152" y="112"/>
                </a:lnTo>
                <a:lnTo>
                  <a:pt x="152" y="120"/>
                </a:lnTo>
                <a:lnTo>
                  <a:pt x="152" y="128"/>
                </a:lnTo>
                <a:lnTo>
                  <a:pt x="152" y="152"/>
                </a:lnTo>
                <a:lnTo>
                  <a:pt x="152" y="160"/>
                </a:lnTo>
                <a:lnTo>
                  <a:pt x="152" y="176"/>
                </a:lnTo>
                <a:lnTo>
                  <a:pt x="152" y="184"/>
                </a:lnTo>
                <a:lnTo>
                  <a:pt x="160" y="184"/>
                </a:lnTo>
                <a:lnTo>
                  <a:pt x="160" y="192"/>
                </a:lnTo>
                <a:lnTo>
                  <a:pt x="160" y="208"/>
                </a:lnTo>
                <a:lnTo>
                  <a:pt x="176" y="216"/>
                </a:lnTo>
                <a:lnTo>
                  <a:pt x="176" y="224"/>
                </a:lnTo>
                <a:lnTo>
                  <a:pt x="184" y="224"/>
                </a:lnTo>
                <a:lnTo>
                  <a:pt x="192" y="240"/>
                </a:lnTo>
                <a:lnTo>
                  <a:pt x="208" y="248"/>
                </a:lnTo>
                <a:lnTo>
                  <a:pt x="216" y="248"/>
                </a:lnTo>
                <a:lnTo>
                  <a:pt x="224" y="256"/>
                </a:lnTo>
                <a:lnTo>
                  <a:pt x="248" y="280"/>
                </a:lnTo>
                <a:lnTo>
                  <a:pt x="256" y="280"/>
                </a:lnTo>
                <a:lnTo>
                  <a:pt x="272" y="288"/>
                </a:lnTo>
                <a:lnTo>
                  <a:pt x="280" y="288"/>
                </a:lnTo>
                <a:lnTo>
                  <a:pt x="280" y="304"/>
                </a:lnTo>
                <a:lnTo>
                  <a:pt x="288" y="304"/>
                </a:lnTo>
                <a:lnTo>
                  <a:pt x="288" y="312"/>
                </a:lnTo>
                <a:lnTo>
                  <a:pt x="304" y="312"/>
                </a:lnTo>
                <a:lnTo>
                  <a:pt x="304" y="320"/>
                </a:lnTo>
                <a:lnTo>
                  <a:pt x="312" y="320"/>
                </a:lnTo>
                <a:lnTo>
                  <a:pt x="312" y="336"/>
                </a:lnTo>
                <a:lnTo>
                  <a:pt x="320" y="344"/>
                </a:lnTo>
                <a:lnTo>
                  <a:pt x="320" y="352"/>
                </a:lnTo>
                <a:lnTo>
                  <a:pt x="336" y="352"/>
                </a:lnTo>
                <a:lnTo>
                  <a:pt x="336" y="368"/>
                </a:lnTo>
                <a:lnTo>
                  <a:pt x="336" y="376"/>
                </a:lnTo>
                <a:lnTo>
                  <a:pt x="344" y="384"/>
                </a:lnTo>
                <a:lnTo>
                  <a:pt x="344" y="400"/>
                </a:lnTo>
                <a:lnTo>
                  <a:pt x="344" y="408"/>
                </a:lnTo>
                <a:lnTo>
                  <a:pt x="352" y="408"/>
                </a:lnTo>
                <a:lnTo>
                  <a:pt x="352" y="432"/>
                </a:lnTo>
                <a:lnTo>
                  <a:pt x="352" y="440"/>
                </a:lnTo>
                <a:lnTo>
                  <a:pt x="368" y="448"/>
                </a:lnTo>
                <a:lnTo>
                  <a:pt x="368" y="464"/>
                </a:lnTo>
                <a:lnTo>
                  <a:pt x="368" y="472"/>
                </a:lnTo>
                <a:lnTo>
                  <a:pt x="376" y="480"/>
                </a:lnTo>
                <a:lnTo>
                  <a:pt x="376" y="496"/>
                </a:lnTo>
                <a:lnTo>
                  <a:pt x="376" y="504"/>
                </a:lnTo>
                <a:lnTo>
                  <a:pt x="376" y="512"/>
                </a:lnTo>
                <a:lnTo>
                  <a:pt x="376" y="528"/>
                </a:lnTo>
                <a:lnTo>
                  <a:pt x="376" y="536"/>
                </a:lnTo>
                <a:lnTo>
                  <a:pt x="400" y="536"/>
                </a:lnTo>
                <a:lnTo>
                  <a:pt x="400" y="544"/>
                </a:lnTo>
                <a:lnTo>
                  <a:pt x="400" y="568"/>
                </a:lnTo>
              </a:path>
            </a:pathLst>
          </a:custGeom>
          <a:noFill/>
          <a:ln w="57150">
            <a:solidFill>
              <a:srgbClr val="FF0000"/>
            </a:solidFill>
            <a:prstDash val="solid"/>
            <a:round/>
            <a:headEnd/>
            <a:tailEnd/>
          </a:ln>
        </p:spPr>
        <p:txBody>
          <a:bodyPr/>
          <a:lstStyle/>
          <a:p>
            <a:endParaRPr lang="it-IT"/>
          </a:p>
        </p:txBody>
      </p:sp>
      <p:sp>
        <p:nvSpPr>
          <p:cNvPr id="79888" name="Freeform 1040"/>
          <p:cNvSpPr>
            <a:spLocks/>
          </p:cNvSpPr>
          <p:nvPr/>
        </p:nvSpPr>
        <p:spPr bwMode="auto">
          <a:xfrm>
            <a:off x="898525" y="1201738"/>
            <a:ext cx="1701800" cy="977900"/>
          </a:xfrm>
          <a:custGeom>
            <a:avLst/>
            <a:gdLst>
              <a:gd name="T0" fmla="*/ 2147483647 w 1072"/>
              <a:gd name="T1" fmla="*/ 2147483647 h 616"/>
              <a:gd name="T2" fmla="*/ 2147483647 w 1072"/>
              <a:gd name="T3" fmla="*/ 2147483647 h 616"/>
              <a:gd name="T4" fmla="*/ 2147483647 w 1072"/>
              <a:gd name="T5" fmla="*/ 2147483647 h 616"/>
              <a:gd name="T6" fmla="*/ 2147483647 w 1072"/>
              <a:gd name="T7" fmla="*/ 2147483647 h 616"/>
              <a:gd name="T8" fmla="*/ 2147483647 w 1072"/>
              <a:gd name="T9" fmla="*/ 2147483647 h 616"/>
              <a:gd name="T10" fmla="*/ 2147483647 w 1072"/>
              <a:gd name="T11" fmla="*/ 2147483647 h 616"/>
              <a:gd name="T12" fmla="*/ 2147483647 w 1072"/>
              <a:gd name="T13" fmla="*/ 2147483647 h 616"/>
              <a:gd name="T14" fmla="*/ 2147483647 w 1072"/>
              <a:gd name="T15" fmla="*/ 2147483647 h 616"/>
              <a:gd name="T16" fmla="*/ 2147483647 w 1072"/>
              <a:gd name="T17" fmla="*/ 2147483647 h 616"/>
              <a:gd name="T18" fmla="*/ 2147483647 w 1072"/>
              <a:gd name="T19" fmla="*/ 2147483647 h 616"/>
              <a:gd name="T20" fmla="*/ 2147483647 w 1072"/>
              <a:gd name="T21" fmla="*/ 2147483647 h 616"/>
              <a:gd name="T22" fmla="*/ 2147483647 w 1072"/>
              <a:gd name="T23" fmla="*/ 2147483647 h 616"/>
              <a:gd name="T24" fmla="*/ 2147483647 w 1072"/>
              <a:gd name="T25" fmla="*/ 2147483647 h 616"/>
              <a:gd name="T26" fmla="*/ 2147483647 w 1072"/>
              <a:gd name="T27" fmla="*/ 2147483647 h 616"/>
              <a:gd name="T28" fmla="*/ 2147483647 w 1072"/>
              <a:gd name="T29" fmla="*/ 2147483647 h 616"/>
              <a:gd name="T30" fmla="*/ 2147483647 w 1072"/>
              <a:gd name="T31" fmla="*/ 2147483647 h 616"/>
              <a:gd name="T32" fmla="*/ 2147483647 w 1072"/>
              <a:gd name="T33" fmla="*/ 2147483647 h 616"/>
              <a:gd name="T34" fmla="*/ 2147483647 w 1072"/>
              <a:gd name="T35" fmla="*/ 2147483647 h 616"/>
              <a:gd name="T36" fmla="*/ 2147483647 w 1072"/>
              <a:gd name="T37" fmla="*/ 2147483647 h 616"/>
              <a:gd name="T38" fmla="*/ 2147483647 w 1072"/>
              <a:gd name="T39" fmla="*/ 2147483647 h 616"/>
              <a:gd name="T40" fmla="*/ 2147483647 w 1072"/>
              <a:gd name="T41" fmla="*/ 2147483647 h 616"/>
              <a:gd name="T42" fmla="*/ 2147483647 w 1072"/>
              <a:gd name="T43" fmla="*/ 2147483647 h 616"/>
              <a:gd name="T44" fmla="*/ 2147483647 w 1072"/>
              <a:gd name="T45" fmla="*/ 2147483647 h 616"/>
              <a:gd name="T46" fmla="*/ 2147483647 w 1072"/>
              <a:gd name="T47" fmla="*/ 2147483647 h 616"/>
              <a:gd name="T48" fmla="*/ 2147483647 w 1072"/>
              <a:gd name="T49" fmla="*/ 2147483647 h 616"/>
              <a:gd name="T50" fmla="*/ 2147483647 w 1072"/>
              <a:gd name="T51" fmla="*/ 2147483647 h 616"/>
              <a:gd name="T52" fmla="*/ 2147483647 w 1072"/>
              <a:gd name="T53" fmla="*/ 2147483647 h 616"/>
              <a:gd name="T54" fmla="*/ 2147483647 w 1072"/>
              <a:gd name="T55" fmla="*/ 2147483647 h 616"/>
              <a:gd name="T56" fmla="*/ 2147483647 w 1072"/>
              <a:gd name="T57" fmla="*/ 2147483647 h 616"/>
              <a:gd name="T58" fmla="*/ 2147483647 w 1072"/>
              <a:gd name="T59" fmla="*/ 2147483647 h 616"/>
              <a:gd name="T60" fmla="*/ 2147483647 w 1072"/>
              <a:gd name="T61" fmla="*/ 2147483647 h 616"/>
              <a:gd name="T62" fmla="*/ 2147483647 w 1072"/>
              <a:gd name="T63" fmla="*/ 2147483647 h 616"/>
              <a:gd name="T64" fmla="*/ 2147483647 w 1072"/>
              <a:gd name="T65" fmla="*/ 2147483647 h 616"/>
              <a:gd name="T66" fmla="*/ 2147483647 w 1072"/>
              <a:gd name="T67" fmla="*/ 2147483647 h 616"/>
              <a:gd name="T68" fmla="*/ 2147483647 w 1072"/>
              <a:gd name="T69" fmla="*/ 2147483647 h 616"/>
              <a:gd name="T70" fmla="*/ 2147483647 w 1072"/>
              <a:gd name="T71" fmla="*/ 2147483647 h 616"/>
              <a:gd name="T72" fmla="*/ 2147483647 w 1072"/>
              <a:gd name="T73" fmla="*/ 2147483647 h 616"/>
              <a:gd name="T74" fmla="*/ 2147483647 w 1072"/>
              <a:gd name="T75" fmla="*/ 2147483647 h 616"/>
              <a:gd name="T76" fmla="*/ 2147483647 w 1072"/>
              <a:gd name="T77" fmla="*/ 2147483647 h 616"/>
              <a:gd name="T78" fmla="*/ 2147483647 w 1072"/>
              <a:gd name="T79" fmla="*/ 2147483647 h 616"/>
              <a:gd name="T80" fmla="*/ 2147483647 w 1072"/>
              <a:gd name="T81" fmla="*/ 2147483647 h 616"/>
              <a:gd name="T82" fmla="*/ 2147483647 w 1072"/>
              <a:gd name="T83" fmla="*/ 2147483647 h 616"/>
              <a:gd name="T84" fmla="*/ 2147483647 w 1072"/>
              <a:gd name="T85" fmla="*/ 2147483647 h 616"/>
              <a:gd name="T86" fmla="*/ 2147483647 w 1072"/>
              <a:gd name="T87" fmla="*/ 2147483647 h 616"/>
              <a:gd name="T88" fmla="*/ 2147483647 w 1072"/>
              <a:gd name="T89" fmla="*/ 2147483647 h 616"/>
              <a:gd name="T90" fmla="*/ 2147483647 w 1072"/>
              <a:gd name="T91" fmla="*/ 2147483647 h 616"/>
              <a:gd name="T92" fmla="*/ 2147483647 w 1072"/>
              <a:gd name="T93" fmla="*/ 2147483647 h 616"/>
              <a:gd name="T94" fmla="*/ 2147483647 w 1072"/>
              <a:gd name="T95" fmla="*/ 2147483647 h 616"/>
              <a:gd name="T96" fmla="*/ 2147483647 w 1072"/>
              <a:gd name="T97" fmla="*/ 2147483647 h 616"/>
              <a:gd name="T98" fmla="*/ 2147483647 w 1072"/>
              <a:gd name="T99" fmla="*/ 2147483647 h 616"/>
              <a:gd name="T100" fmla="*/ 2147483647 w 1072"/>
              <a:gd name="T101" fmla="*/ 2147483647 h 616"/>
              <a:gd name="T102" fmla="*/ 2147483647 w 1072"/>
              <a:gd name="T103" fmla="*/ 2147483647 h 616"/>
              <a:gd name="T104" fmla="*/ 2147483647 w 1072"/>
              <a:gd name="T105" fmla="*/ 2147483647 h 616"/>
              <a:gd name="T106" fmla="*/ 2147483647 w 1072"/>
              <a:gd name="T107" fmla="*/ 2147483647 h 616"/>
              <a:gd name="T108" fmla="*/ 2147483647 w 1072"/>
              <a:gd name="T109" fmla="*/ 2147483647 h 616"/>
              <a:gd name="T110" fmla="*/ 2147483647 w 1072"/>
              <a:gd name="T111" fmla="*/ 2147483647 h 616"/>
              <a:gd name="T112" fmla="*/ 2147483647 w 1072"/>
              <a:gd name="T113" fmla="*/ 2147483647 h 616"/>
              <a:gd name="T114" fmla="*/ 2147483647 w 1072"/>
              <a:gd name="T115" fmla="*/ 0 h 616"/>
              <a:gd name="T116" fmla="*/ 0 w 1072"/>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2"/>
              <a:gd name="T178" fmla="*/ 0 h 616"/>
              <a:gd name="T179" fmla="*/ 1072 w 1072"/>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2" h="616">
                <a:moveTo>
                  <a:pt x="1072" y="616"/>
                </a:moveTo>
                <a:lnTo>
                  <a:pt x="1072" y="608"/>
                </a:lnTo>
                <a:lnTo>
                  <a:pt x="1072" y="600"/>
                </a:lnTo>
                <a:lnTo>
                  <a:pt x="1056" y="600"/>
                </a:lnTo>
                <a:lnTo>
                  <a:pt x="1032" y="560"/>
                </a:lnTo>
                <a:lnTo>
                  <a:pt x="1016" y="560"/>
                </a:lnTo>
                <a:lnTo>
                  <a:pt x="1008" y="560"/>
                </a:lnTo>
                <a:lnTo>
                  <a:pt x="1000" y="560"/>
                </a:lnTo>
                <a:lnTo>
                  <a:pt x="984" y="560"/>
                </a:lnTo>
                <a:lnTo>
                  <a:pt x="976" y="560"/>
                </a:lnTo>
                <a:lnTo>
                  <a:pt x="968" y="560"/>
                </a:lnTo>
                <a:lnTo>
                  <a:pt x="952" y="560"/>
                </a:lnTo>
                <a:lnTo>
                  <a:pt x="912" y="560"/>
                </a:lnTo>
                <a:lnTo>
                  <a:pt x="880" y="560"/>
                </a:lnTo>
                <a:lnTo>
                  <a:pt x="880" y="552"/>
                </a:lnTo>
                <a:lnTo>
                  <a:pt x="872" y="552"/>
                </a:lnTo>
                <a:lnTo>
                  <a:pt x="864" y="552"/>
                </a:lnTo>
                <a:lnTo>
                  <a:pt x="848" y="552"/>
                </a:lnTo>
                <a:lnTo>
                  <a:pt x="840" y="552"/>
                </a:lnTo>
                <a:lnTo>
                  <a:pt x="832" y="544"/>
                </a:lnTo>
                <a:lnTo>
                  <a:pt x="816" y="528"/>
                </a:lnTo>
                <a:lnTo>
                  <a:pt x="808" y="528"/>
                </a:lnTo>
                <a:lnTo>
                  <a:pt x="808" y="520"/>
                </a:lnTo>
                <a:lnTo>
                  <a:pt x="808" y="512"/>
                </a:lnTo>
                <a:lnTo>
                  <a:pt x="808" y="496"/>
                </a:lnTo>
                <a:lnTo>
                  <a:pt x="792" y="496"/>
                </a:lnTo>
                <a:lnTo>
                  <a:pt x="792" y="488"/>
                </a:lnTo>
                <a:lnTo>
                  <a:pt x="792" y="472"/>
                </a:lnTo>
                <a:lnTo>
                  <a:pt x="792" y="456"/>
                </a:lnTo>
                <a:lnTo>
                  <a:pt x="784" y="456"/>
                </a:lnTo>
                <a:lnTo>
                  <a:pt x="784" y="448"/>
                </a:lnTo>
                <a:lnTo>
                  <a:pt x="776" y="440"/>
                </a:lnTo>
                <a:lnTo>
                  <a:pt x="760" y="440"/>
                </a:lnTo>
                <a:lnTo>
                  <a:pt x="760" y="424"/>
                </a:lnTo>
                <a:lnTo>
                  <a:pt x="744" y="416"/>
                </a:lnTo>
                <a:lnTo>
                  <a:pt x="736" y="416"/>
                </a:lnTo>
                <a:lnTo>
                  <a:pt x="720" y="416"/>
                </a:lnTo>
                <a:lnTo>
                  <a:pt x="720" y="400"/>
                </a:lnTo>
                <a:lnTo>
                  <a:pt x="712" y="400"/>
                </a:lnTo>
                <a:lnTo>
                  <a:pt x="704" y="400"/>
                </a:lnTo>
                <a:lnTo>
                  <a:pt x="688" y="400"/>
                </a:lnTo>
                <a:lnTo>
                  <a:pt x="680" y="400"/>
                </a:lnTo>
                <a:lnTo>
                  <a:pt x="664" y="400"/>
                </a:lnTo>
                <a:lnTo>
                  <a:pt x="656" y="400"/>
                </a:lnTo>
                <a:lnTo>
                  <a:pt x="656" y="416"/>
                </a:lnTo>
                <a:lnTo>
                  <a:pt x="648" y="416"/>
                </a:lnTo>
                <a:lnTo>
                  <a:pt x="632" y="416"/>
                </a:lnTo>
                <a:lnTo>
                  <a:pt x="624" y="416"/>
                </a:lnTo>
                <a:lnTo>
                  <a:pt x="608" y="416"/>
                </a:lnTo>
                <a:lnTo>
                  <a:pt x="592" y="416"/>
                </a:lnTo>
                <a:lnTo>
                  <a:pt x="592" y="400"/>
                </a:lnTo>
                <a:lnTo>
                  <a:pt x="584" y="400"/>
                </a:lnTo>
                <a:lnTo>
                  <a:pt x="576" y="400"/>
                </a:lnTo>
                <a:lnTo>
                  <a:pt x="560" y="392"/>
                </a:lnTo>
                <a:lnTo>
                  <a:pt x="552" y="392"/>
                </a:lnTo>
                <a:lnTo>
                  <a:pt x="552" y="384"/>
                </a:lnTo>
                <a:lnTo>
                  <a:pt x="536" y="368"/>
                </a:lnTo>
                <a:lnTo>
                  <a:pt x="520" y="360"/>
                </a:lnTo>
                <a:lnTo>
                  <a:pt x="512" y="360"/>
                </a:lnTo>
                <a:lnTo>
                  <a:pt x="496" y="352"/>
                </a:lnTo>
                <a:lnTo>
                  <a:pt x="496" y="328"/>
                </a:lnTo>
                <a:lnTo>
                  <a:pt x="488" y="320"/>
                </a:lnTo>
                <a:lnTo>
                  <a:pt x="480" y="312"/>
                </a:lnTo>
                <a:lnTo>
                  <a:pt x="456" y="312"/>
                </a:lnTo>
                <a:lnTo>
                  <a:pt x="456" y="296"/>
                </a:lnTo>
                <a:lnTo>
                  <a:pt x="448" y="296"/>
                </a:lnTo>
                <a:lnTo>
                  <a:pt x="440" y="296"/>
                </a:lnTo>
                <a:lnTo>
                  <a:pt x="440" y="288"/>
                </a:lnTo>
                <a:lnTo>
                  <a:pt x="424" y="288"/>
                </a:lnTo>
                <a:lnTo>
                  <a:pt x="416" y="288"/>
                </a:lnTo>
                <a:lnTo>
                  <a:pt x="408" y="288"/>
                </a:lnTo>
                <a:lnTo>
                  <a:pt x="392" y="288"/>
                </a:lnTo>
                <a:lnTo>
                  <a:pt x="384" y="288"/>
                </a:lnTo>
                <a:lnTo>
                  <a:pt x="368" y="288"/>
                </a:lnTo>
                <a:lnTo>
                  <a:pt x="360" y="288"/>
                </a:lnTo>
                <a:lnTo>
                  <a:pt x="352" y="288"/>
                </a:lnTo>
                <a:lnTo>
                  <a:pt x="336" y="288"/>
                </a:lnTo>
                <a:lnTo>
                  <a:pt x="328" y="288"/>
                </a:lnTo>
                <a:lnTo>
                  <a:pt x="312" y="288"/>
                </a:lnTo>
                <a:lnTo>
                  <a:pt x="296" y="272"/>
                </a:lnTo>
                <a:lnTo>
                  <a:pt x="288" y="272"/>
                </a:lnTo>
                <a:lnTo>
                  <a:pt x="280" y="272"/>
                </a:lnTo>
                <a:lnTo>
                  <a:pt x="264" y="272"/>
                </a:lnTo>
                <a:lnTo>
                  <a:pt x="264" y="264"/>
                </a:lnTo>
                <a:lnTo>
                  <a:pt x="256" y="256"/>
                </a:lnTo>
                <a:lnTo>
                  <a:pt x="240" y="256"/>
                </a:lnTo>
                <a:lnTo>
                  <a:pt x="208" y="224"/>
                </a:lnTo>
                <a:lnTo>
                  <a:pt x="200" y="224"/>
                </a:lnTo>
                <a:lnTo>
                  <a:pt x="200" y="208"/>
                </a:lnTo>
                <a:lnTo>
                  <a:pt x="192" y="192"/>
                </a:lnTo>
                <a:lnTo>
                  <a:pt x="192" y="184"/>
                </a:lnTo>
                <a:lnTo>
                  <a:pt x="160" y="184"/>
                </a:lnTo>
                <a:lnTo>
                  <a:pt x="160" y="168"/>
                </a:lnTo>
                <a:lnTo>
                  <a:pt x="160" y="160"/>
                </a:lnTo>
                <a:lnTo>
                  <a:pt x="152" y="144"/>
                </a:lnTo>
                <a:lnTo>
                  <a:pt x="152" y="136"/>
                </a:lnTo>
                <a:lnTo>
                  <a:pt x="152" y="128"/>
                </a:lnTo>
                <a:lnTo>
                  <a:pt x="152" y="112"/>
                </a:lnTo>
                <a:lnTo>
                  <a:pt x="152" y="104"/>
                </a:lnTo>
                <a:lnTo>
                  <a:pt x="144" y="104"/>
                </a:lnTo>
                <a:lnTo>
                  <a:pt x="144" y="96"/>
                </a:lnTo>
                <a:lnTo>
                  <a:pt x="144" y="80"/>
                </a:lnTo>
                <a:lnTo>
                  <a:pt x="128" y="80"/>
                </a:lnTo>
                <a:lnTo>
                  <a:pt x="128" y="72"/>
                </a:lnTo>
                <a:lnTo>
                  <a:pt x="120" y="56"/>
                </a:lnTo>
                <a:lnTo>
                  <a:pt x="104" y="40"/>
                </a:lnTo>
                <a:lnTo>
                  <a:pt x="96" y="32"/>
                </a:lnTo>
                <a:lnTo>
                  <a:pt x="88" y="32"/>
                </a:lnTo>
                <a:lnTo>
                  <a:pt x="88" y="16"/>
                </a:lnTo>
                <a:lnTo>
                  <a:pt x="72" y="16"/>
                </a:lnTo>
                <a:lnTo>
                  <a:pt x="64" y="16"/>
                </a:lnTo>
                <a:lnTo>
                  <a:pt x="64" y="8"/>
                </a:lnTo>
                <a:lnTo>
                  <a:pt x="56" y="8"/>
                </a:lnTo>
                <a:lnTo>
                  <a:pt x="40" y="8"/>
                </a:lnTo>
                <a:lnTo>
                  <a:pt x="40" y="0"/>
                </a:lnTo>
                <a:lnTo>
                  <a:pt x="24" y="0"/>
                </a:lnTo>
                <a:lnTo>
                  <a:pt x="16" y="0"/>
                </a:lnTo>
                <a:lnTo>
                  <a:pt x="0" y="0"/>
                </a:lnTo>
              </a:path>
            </a:pathLst>
          </a:custGeom>
          <a:noFill/>
          <a:ln w="57150">
            <a:solidFill>
              <a:srgbClr val="FF0000"/>
            </a:solidFill>
            <a:prstDash val="solid"/>
            <a:round/>
            <a:headEnd/>
            <a:tailEnd/>
          </a:ln>
        </p:spPr>
        <p:txBody>
          <a:bodyPr/>
          <a:lstStyle/>
          <a:p>
            <a:endParaRPr lang="it-IT"/>
          </a:p>
        </p:txBody>
      </p:sp>
      <p:sp>
        <p:nvSpPr>
          <p:cNvPr id="79889" name="Freeform 1041"/>
          <p:cNvSpPr>
            <a:spLocks/>
          </p:cNvSpPr>
          <p:nvPr/>
        </p:nvSpPr>
        <p:spPr bwMode="auto">
          <a:xfrm>
            <a:off x="898525" y="1201738"/>
            <a:ext cx="1701800" cy="977900"/>
          </a:xfrm>
          <a:custGeom>
            <a:avLst/>
            <a:gdLst>
              <a:gd name="T0" fmla="*/ 2147483647 w 1072"/>
              <a:gd name="T1" fmla="*/ 2147483647 h 616"/>
              <a:gd name="T2" fmla="*/ 2147483647 w 1072"/>
              <a:gd name="T3" fmla="*/ 2147483647 h 616"/>
              <a:gd name="T4" fmla="*/ 2147483647 w 1072"/>
              <a:gd name="T5" fmla="*/ 2147483647 h 616"/>
              <a:gd name="T6" fmla="*/ 2147483647 w 1072"/>
              <a:gd name="T7" fmla="*/ 2147483647 h 616"/>
              <a:gd name="T8" fmla="*/ 2147483647 w 1072"/>
              <a:gd name="T9" fmla="*/ 2147483647 h 616"/>
              <a:gd name="T10" fmla="*/ 2147483647 w 1072"/>
              <a:gd name="T11" fmla="*/ 2147483647 h 616"/>
              <a:gd name="T12" fmla="*/ 2147483647 w 1072"/>
              <a:gd name="T13" fmla="*/ 2147483647 h 616"/>
              <a:gd name="T14" fmla="*/ 2147483647 w 1072"/>
              <a:gd name="T15" fmla="*/ 2147483647 h 616"/>
              <a:gd name="T16" fmla="*/ 2147483647 w 1072"/>
              <a:gd name="T17" fmla="*/ 2147483647 h 616"/>
              <a:gd name="T18" fmla="*/ 2147483647 w 1072"/>
              <a:gd name="T19" fmla="*/ 2147483647 h 616"/>
              <a:gd name="T20" fmla="*/ 2147483647 w 1072"/>
              <a:gd name="T21" fmla="*/ 2147483647 h 616"/>
              <a:gd name="T22" fmla="*/ 2147483647 w 1072"/>
              <a:gd name="T23" fmla="*/ 2147483647 h 616"/>
              <a:gd name="T24" fmla="*/ 2147483647 w 1072"/>
              <a:gd name="T25" fmla="*/ 2147483647 h 616"/>
              <a:gd name="T26" fmla="*/ 2147483647 w 1072"/>
              <a:gd name="T27" fmla="*/ 2147483647 h 616"/>
              <a:gd name="T28" fmla="*/ 2147483647 w 1072"/>
              <a:gd name="T29" fmla="*/ 2147483647 h 616"/>
              <a:gd name="T30" fmla="*/ 2147483647 w 1072"/>
              <a:gd name="T31" fmla="*/ 2147483647 h 616"/>
              <a:gd name="T32" fmla="*/ 2147483647 w 1072"/>
              <a:gd name="T33" fmla="*/ 2147483647 h 616"/>
              <a:gd name="T34" fmla="*/ 2147483647 w 1072"/>
              <a:gd name="T35" fmla="*/ 2147483647 h 616"/>
              <a:gd name="T36" fmla="*/ 2147483647 w 1072"/>
              <a:gd name="T37" fmla="*/ 2147483647 h 616"/>
              <a:gd name="T38" fmla="*/ 2147483647 w 1072"/>
              <a:gd name="T39" fmla="*/ 2147483647 h 616"/>
              <a:gd name="T40" fmla="*/ 2147483647 w 1072"/>
              <a:gd name="T41" fmla="*/ 2147483647 h 616"/>
              <a:gd name="T42" fmla="*/ 2147483647 w 1072"/>
              <a:gd name="T43" fmla="*/ 2147483647 h 616"/>
              <a:gd name="T44" fmla="*/ 2147483647 w 1072"/>
              <a:gd name="T45" fmla="*/ 2147483647 h 616"/>
              <a:gd name="T46" fmla="*/ 2147483647 w 1072"/>
              <a:gd name="T47" fmla="*/ 2147483647 h 616"/>
              <a:gd name="T48" fmla="*/ 2147483647 w 1072"/>
              <a:gd name="T49" fmla="*/ 2147483647 h 616"/>
              <a:gd name="T50" fmla="*/ 2147483647 w 1072"/>
              <a:gd name="T51" fmla="*/ 2147483647 h 616"/>
              <a:gd name="T52" fmla="*/ 2147483647 w 1072"/>
              <a:gd name="T53" fmla="*/ 2147483647 h 616"/>
              <a:gd name="T54" fmla="*/ 2147483647 w 1072"/>
              <a:gd name="T55" fmla="*/ 2147483647 h 616"/>
              <a:gd name="T56" fmla="*/ 2147483647 w 1072"/>
              <a:gd name="T57" fmla="*/ 2147483647 h 616"/>
              <a:gd name="T58" fmla="*/ 2147483647 w 1072"/>
              <a:gd name="T59" fmla="*/ 2147483647 h 616"/>
              <a:gd name="T60" fmla="*/ 2147483647 w 1072"/>
              <a:gd name="T61" fmla="*/ 2147483647 h 616"/>
              <a:gd name="T62" fmla="*/ 2147483647 w 1072"/>
              <a:gd name="T63" fmla="*/ 2147483647 h 616"/>
              <a:gd name="T64" fmla="*/ 2147483647 w 1072"/>
              <a:gd name="T65" fmla="*/ 2147483647 h 616"/>
              <a:gd name="T66" fmla="*/ 2147483647 w 1072"/>
              <a:gd name="T67" fmla="*/ 2147483647 h 616"/>
              <a:gd name="T68" fmla="*/ 2147483647 w 1072"/>
              <a:gd name="T69" fmla="*/ 2147483647 h 616"/>
              <a:gd name="T70" fmla="*/ 2147483647 w 1072"/>
              <a:gd name="T71" fmla="*/ 2147483647 h 616"/>
              <a:gd name="T72" fmla="*/ 2147483647 w 1072"/>
              <a:gd name="T73" fmla="*/ 2147483647 h 616"/>
              <a:gd name="T74" fmla="*/ 2147483647 w 1072"/>
              <a:gd name="T75" fmla="*/ 2147483647 h 616"/>
              <a:gd name="T76" fmla="*/ 2147483647 w 1072"/>
              <a:gd name="T77" fmla="*/ 2147483647 h 616"/>
              <a:gd name="T78" fmla="*/ 2147483647 w 1072"/>
              <a:gd name="T79" fmla="*/ 2147483647 h 616"/>
              <a:gd name="T80" fmla="*/ 2147483647 w 1072"/>
              <a:gd name="T81" fmla="*/ 2147483647 h 616"/>
              <a:gd name="T82" fmla="*/ 2147483647 w 1072"/>
              <a:gd name="T83" fmla="*/ 2147483647 h 616"/>
              <a:gd name="T84" fmla="*/ 2147483647 w 1072"/>
              <a:gd name="T85" fmla="*/ 2147483647 h 616"/>
              <a:gd name="T86" fmla="*/ 2147483647 w 1072"/>
              <a:gd name="T87" fmla="*/ 2147483647 h 616"/>
              <a:gd name="T88" fmla="*/ 2147483647 w 1072"/>
              <a:gd name="T89" fmla="*/ 2147483647 h 616"/>
              <a:gd name="T90" fmla="*/ 2147483647 w 1072"/>
              <a:gd name="T91" fmla="*/ 2147483647 h 616"/>
              <a:gd name="T92" fmla="*/ 2147483647 w 1072"/>
              <a:gd name="T93" fmla="*/ 2147483647 h 616"/>
              <a:gd name="T94" fmla="*/ 2147483647 w 1072"/>
              <a:gd name="T95" fmla="*/ 2147483647 h 616"/>
              <a:gd name="T96" fmla="*/ 2147483647 w 1072"/>
              <a:gd name="T97" fmla="*/ 2147483647 h 616"/>
              <a:gd name="T98" fmla="*/ 2147483647 w 1072"/>
              <a:gd name="T99" fmla="*/ 2147483647 h 616"/>
              <a:gd name="T100" fmla="*/ 2147483647 w 1072"/>
              <a:gd name="T101" fmla="*/ 2147483647 h 616"/>
              <a:gd name="T102" fmla="*/ 2147483647 w 1072"/>
              <a:gd name="T103" fmla="*/ 2147483647 h 616"/>
              <a:gd name="T104" fmla="*/ 2147483647 w 1072"/>
              <a:gd name="T105" fmla="*/ 2147483647 h 616"/>
              <a:gd name="T106" fmla="*/ 2147483647 w 1072"/>
              <a:gd name="T107" fmla="*/ 2147483647 h 616"/>
              <a:gd name="T108" fmla="*/ 2147483647 w 1072"/>
              <a:gd name="T109" fmla="*/ 2147483647 h 616"/>
              <a:gd name="T110" fmla="*/ 2147483647 w 1072"/>
              <a:gd name="T111" fmla="*/ 2147483647 h 616"/>
              <a:gd name="T112" fmla="*/ 2147483647 w 1072"/>
              <a:gd name="T113" fmla="*/ 2147483647 h 616"/>
              <a:gd name="T114" fmla="*/ 2147483647 w 1072"/>
              <a:gd name="T115" fmla="*/ 0 h 616"/>
              <a:gd name="T116" fmla="*/ 0 w 1072"/>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2"/>
              <a:gd name="T178" fmla="*/ 0 h 616"/>
              <a:gd name="T179" fmla="*/ 1072 w 1072"/>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2" h="616">
                <a:moveTo>
                  <a:pt x="1072" y="616"/>
                </a:moveTo>
                <a:lnTo>
                  <a:pt x="1072" y="608"/>
                </a:lnTo>
                <a:lnTo>
                  <a:pt x="1072" y="600"/>
                </a:lnTo>
                <a:lnTo>
                  <a:pt x="1056" y="600"/>
                </a:lnTo>
                <a:lnTo>
                  <a:pt x="1032" y="560"/>
                </a:lnTo>
                <a:lnTo>
                  <a:pt x="1016" y="560"/>
                </a:lnTo>
                <a:lnTo>
                  <a:pt x="1008" y="560"/>
                </a:lnTo>
                <a:lnTo>
                  <a:pt x="1000" y="560"/>
                </a:lnTo>
                <a:lnTo>
                  <a:pt x="984" y="560"/>
                </a:lnTo>
                <a:lnTo>
                  <a:pt x="976" y="560"/>
                </a:lnTo>
                <a:lnTo>
                  <a:pt x="968" y="560"/>
                </a:lnTo>
                <a:lnTo>
                  <a:pt x="952" y="560"/>
                </a:lnTo>
                <a:lnTo>
                  <a:pt x="912" y="560"/>
                </a:lnTo>
                <a:lnTo>
                  <a:pt x="880" y="560"/>
                </a:lnTo>
                <a:lnTo>
                  <a:pt x="880" y="552"/>
                </a:lnTo>
                <a:lnTo>
                  <a:pt x="872" y="552"/>
                </a:lnTo>
                <a:lnTo>
                  <a:pt x="864" y="552"/>
                </a:lnTo>
                <a:lnTo>
                  <a:pt x="848" y="552"/>
                </a:lnTo>
                <a:lnTo>
                  <a:pt x="840" y="552"/>
                </a:lnTo>
                <a:lnTo>
                  <a:pt x="832" y="544"/>
                </a:lnTo>
                <a:lnTo>
                  <a:pt x="816" y="528"/>
                </a:lnTo>
                <a:lnTo>
                  <a:pt x="808" y="528"/>
                </a:lnTo>
                <a:lnTo>
                  <a:pt x="808" y="520"/>
                </a:lnTo>
                <a:lnTo>
                  <a:pt x="808" y="512"/>
                </a:lnTo>
                <a:lnTo>
                  <a:pt x="808" y="496"/>
                </a:lnTo>
                <a:lnTo>
                  <a:pt x="792" y="496"/>
                </a:lnTo>
                <a:lnTo>
                  <a:pt x="792" y="488"/>
                </a:lnTo>
                <a:lnTo>
                  <a:pt x="792" y="472"/>
                </a:lnTo>
                <a:lnTo>
                  <a:pt x="792" y="456"/>
                </a:lnTo>
                <a:lnTo>
                  <a:pt x="784" y="456"/>
                </a:lnTo>
                <a:lnTo>
                  <a:pt x="784" y="448"/>
                </a:lnTo>
                <a:lnTo>
                  <a:pt x="776" y="440"/>
                </a:lnTo>
                <a:lnTo>
                  <a:pt x="760" y="440"/>
                </a:lnTo>
                <a:lnTo>
                  <a:pt x="760" y="424"/>
                </a:lnTo>
                <a:lnTo>
                  <a:pt x="744" y="416"/>
                </a:lnTo>
                <a:lnTo>
                  <a:pt x="736" y="416"/>
                </a:lnTo>
                <a:lnTo>
                  <a:pt x="720" y="416"/>
                </a:lnTo>
                <a:lnTo>
                  <a:pt x="720" y="400"/>
                </a:lnTo>
                <a:lnTo>
                  <a:pt x="712" y="400"/>
                </a:lnTo>
                <a:lnTo>
                  <a:pt x="704" y="400"/>
                </a:lnTo>
                <a:lnTo>
                  <a:pt x="688" y="400"/>
                </a:lnTo>
                <a:lnTo>
                  <a:pt x="680" y="400"/>
                </a:lnTo>
                <a:lnTo>
                  <a:pt x="664" y="400"/>
                </a:lnTo>
                <a:lnTo>
                  <a:pt x="656" y="400"/>
                </a:lnTo>
                <a:lnTo>
                  <a:pt x="656" y="416"/>
                </a:lnTo>
                <a:lnTo>
                  <a:pt x="648" y="416"/>
                </a:lnTo>
                <a:lnTo>
                  <a:pt x="632" y="416"/>
                </a:lnTo>
                <a:lnTo>
                  <a:pt x="624" y="416"/>
                </a:lnTo>
                <a:lnTo>
                  <a:pt x="608" y="416"/>
                </a:lnTo>
                <a:lnTo>
                  <a:pt x="592" y="416"/>
                </a:lnTo>
                <a:lnTo>
                  <a:pt x="592" y="400"/>
                </a:lnTo>
                <a:lnTo>
                  <a:pt x="584" y="400"/>
                </a:lnTo>
                <a:lnTo>
                  <a:pt x="576" y="400"/>
                </a:lnTo>
                <a:lnTo>
                  <a:pt x="560" y="392"/>
                </a:lnTo>
                <a:lnTo>
                  <a:pt x="552" y="392"/>
                </a:lnTo>
                <a:lnTo>
                  <a:pt x="552" y="384"/>
                </a:lnTo>
                <a:lnTo>
                  <a:pt x="536" y="368"/>
                </a:lnTo>
                <a:lnTo>
                  <a:pt x="520" y="360"/>
                </a:lnTo>
                <a:lnTo>
                  <a:pt x="512" y="360"/>
                </a:lnTo>
                <a:lnTo>
                  <a:pt x="496" y="352"/>
                </a:lnTo>
                <a:lnTo>
                  <a:pt x="496" y="328"/>
                </a:lnTo>
                <a:lnTo>
                  <a:pt x="488" y="320"/>
                </a:lnTo>
                <a:lnTo>
                  <a:pt x="480" y="312"/>
                </a:lnTo>
                <a:lnTo>
                  <a:pt x="456" y="312"/>
                </a:lnTo>
                <a:lnTo>
                  <a:pt x="456" y="296"/>
                </a:lnTo>
                <a:lnTo>
                  <a:pt x="448" y="296"/>
                </a:lnTo>
                <a:lnTo>
                  <a:pt x="440" y="296"/>
                </a:lnTo>
                <a:lnTo>
                  <a:pt x="440" y="288"/>
                </a:lnTo>
                <a:lnTo>
                  <a:pt x="424" y="288"/>
                </a:lnTo>
                <a:lnTo>
                  <a:pt x="416" y="288"/>
                </a:lnTo>
                <a:lnTo>
                  <a:pt x="408" y="288"/>
                </a:lnTo>
                <a:lnTo>
                  <a:pt x="392" y="288"/>
                </a:lnTo>
                <a:lnTo>
                  <a:pt x="384" y="288"/>
                </a:lnTo>
                <a:lnTo>
                  <a:pt x="368" y="288"/>
                </a:lnTo>
                <a:lnTo>
                  <a:pt x="360" y="288"/>
                </a:lnTo>
                <a:lnTo>
                  <a:pt x="352" y="288"/>
                </a:lnTo>
                <a:lnTo>
                  <a:pt x="336" y="288"/>
                </a:lnTo>
                <a:lnTo>
                  <a:pt x="328" y="288"/>
                </a:lnTo>
                <a:lnTo>
                  <a:pt x="312" y="288"/>
                </a:lnTo>
                <a:lnTo>
                  <a:pt x="296" y="272"/>
                </a:lnTo>
                <a:lnTo>
                  <a:pt x="288" y="272"/>
                </a:lnTo>
                <a:lnTo>
                  <a:pt x="280" y="272"/>
                </a:lnTo>
                <a:lnTo>
                  <a:pt x="264" y="272"/>
                </a:lnTo>
                <a:lnTo>
                  <a:pt x="264" y="264"/>
                </a:lnTo>
                <a:lnTo>
                  <a:pt x="256" y="256"/>
                </a:lnTo>
                <a:lnTo>
                  <a:pt x="240" y="256"/>
                </a:lnTo>
                <a:lnTo>
                  <a:pt x="208" y="224"/>
                </a:lnTo>
                <a:lnTo>
                  <a:pt x="200" y="224"/>
                </a:lnTo>
                <a:lnTo>
                  <a:pt x="200" y="208"/>
                </a:lnTo>
                <a:lnTo>
                  <a:pt x="192" y="192"/>
                </a:lnTo>
                <a:lnTo>
                  <a:pt x="192" y="184"/>
                </a:lnTo>
                <a:lnTo>
                  <a:pt x="160" y="184"/>
                </a:lnTo>
                <a:lnTo>
                  <a:pt x="160" y="168"/>
                </a:lnTo>
                <a:lnTo>
                  <a:pt x="160" y="160"/>
                </a:lnTo>
                <a:lnTo>
                  <a:pt x="152" y="144"/>
                </a:lnTo>
                <a:lnTo>
                  <a:pt x="152" y="136"/>
                </a:lnTo>
                <a:lnTo>
                  <a:pt x="152" y="128"/>
                </a:lnTo>
                <a:lnTo>
                  <a:pt x="152" y="112"/>
                </a:lnTo>
                <a:lnTo>
                  <a:pt x="152" y="104"/>
                </a:lnTo>
                <a:lnTo>
                  <a:pt x="144" y="104"/>
                </a:lnTo>
                <a:lnTo>
                  <a:pt x="144" y="96"/>
                </a:lnTo>
                <a:lnTo>
                  <a:pt x="144" y="80"/>
                </a:lnTo>
                <a:lnTo>
                  <a:pt x="128" y="80"/>
                </a:lnTo>
                <a:lnTo>
                  <a:pt x="128" y="72"/>
                </a:lnTo>
                <a:lnTo>
                  <a:pt x="120" y="56"/>
                </a:lnTo>
                <a:lnTo>
                  <a:pt x="104" y="40"/>
                </a:lnTo>
                <a:lnTo>
                  <a:pt x="96" y="32"/>
                </a:lnTo>
                <a:lnTo>
                  <a:pt x="88" y="32"/>
                </a:lnTo>
                <a:lnTo>
                  <a:pt x="88" y="16"/>
                </a:lnTo>
                <a:lnTo>
                  <a:pt x="72" y="16"/>
                </a:lnTo>
                <a:lnTo>
                  <a:pt x="64" y="16"/>
                </a:lnTo>
                <a:lnTo>
                  <a:pt x="64" y="8"/>
                </a:lnTo>
                <a:lnTo>
                  <a:pt x="56" y="8"/>
                </a:lnTo>
                <a:lnTo>
                  <a:pt x="40" y="8"/>
                </a:lnTo>
                <a:lnTo>
                  <a:pt x="40" y="0"/>
                </a:lnTo>
                <a:lnTo>
                  <a:pt x="24" y="0"/>
                </a:lnTo>
                <a:lnTo>
                  <a:pt x="16" y="0"/>
                </a:lnTo>
                <a:lnTo>
                  <a:pt x="0" y="0"/>
                </a:lnTo>
              </a:path>
            </a:pathLst>
          </a:custGeom>
          <a:noFill/>
          <a:ln w="57150">
            <a:solidFill>
              <a:srgbClr val="FF0000"/>
            </a:solidFill>
            <a:prstDash val="solid"/>
            <a:round/>
            <a:headEnd/>
            <a:tailEnd/>
          </a:ln>
        </p:spPr>
        <p:txBody>
          <a:bodyPr/>
          <a:lstStyle/>
          <a:p>
            <a:endParaRPr lang="it-IT"/>
          </a:p>
        </p:txBody>
      </p:sp>
      <p:sp>
        <p:nvSpPr>
          <p:cNvPr id="79890" name="Line 1042"/>
          <p:cNvSpPr>
            <a:spLocks noChangeShapeType="1"/>
          </p:cNvSpPr>
          <p:nvPr/>
        </p:nvSpPr>
        <p:spPr bwMode="auto">
          <a:xfrm>
            <a:off x="7781925" y="5113338"/>
            <a:ext cx="215900" cy="279400"/>
          </a:xfrm>
          <a:prstGeom prst="line">
            <a:avLst/>
          </a:prstGeom>
          <a:noFill/>
          <a:ln w="19050">
            <a:solidFill>
              <a:schemeClr val="tx1"/>
            </a:solidFill>
            <a:round/>
            <a:headEnd/>
            <a:tailEnd type="triangle" w="med" len="med"/>
          </a:ln>
        </p:spPr>
        <p:txBody>
          <a:bodyPr/>
          <a:lstStyle/>
          <a:p>
            <a:endParaRPr lang="it-IT"/>
          </a:p>
        </p:txBody>
      </p:sp>
      <p:sp>
        <p:nvSpPr>
          <p:cNvPr id="79891" name="Line 1043"/>
          <p:cNvSpPr>
            <a:spLocks noChangeShapeType="1"/>
          </p:cNvSpPr>
          <p:nvPr/>
        </p:nvSpPr>
        <p:spPr bwMode="auto">
          <a:xfrm flipH="1" flipV="1">
            <a:off x="2193925" y="1430338"/>
            <a:ext cx="533400" cy="431800"/>
          </a:xfrm>
          <a:prstGeom prst="line">
            <a:avLst/>
          </a:prstGeom>
          <a:noFill/>
          <a:ln w="19050">
            <a:solidFill>
              <a:schemeClr val="tx1"/>
            </a:solidFill>
            <a:round/>
            <a:headEnd/>
            <a:tailEnd type="triangle" w="med" len="med"/>
          </a:ln>
        </p:spPr>
        <p:txBody>
          <a:bodyPr/>
          <a:lstStyle/>
          <a:p>
            <a:endParaRPr lang="it-IT"/>
          </a:p>
        </p:txBody>
      </p:sp>
      <p:sp>
        <p:nvSpPr>
          <p:cNvPr id="79892" name="Rectangle 1044"/>
          <p:cNvSpPr>
            <a:spLocks noChangeArrowheads="1"/>
          </p:cNvSpPr>
          <p:nvPr/>
        </p:nvSpPr>
        <p:spPr bwMode="auto">
          <a:xfrm>
            <a:off x="1949450" y="27193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1</a:t>
            </a:r>
            <a:endParaRPr lang="it-IT">
              <a:latin typeface="Times" charset="0"/>
            </a:endParaRPr>
          </a:p>
        </p:txBody>
      </p:sp>
      <p:sp>
        <p:nvSpPr>
          <p:cNvPr id="79893" name="Rectangle 1045"/>
          <p:cNvSpPr>
            <a:spLocks noChangeArrowheads="1"/>
          </p:cNvSpPr>
          <p:nvPr/>
        </p:nvSpPr>
        <p:spPr bwMode="auto">
          <a:xfrm>
            <a:off x="2417763" y="2719388"/>
            <a:ext cx="84137" cy="365125"/>
          </a:xfrm>
          <a:prstGeom prst="rect">
            <a:avLst/>
          </a:prstGeom>
          <a:noFill/>
          <a:ln w="9525">
            <a:noFill/>
            <a:miter lim="800000"/>
            <a:headEnd/>
            <a:tailEnd/>
          </a:ln>
        </p:spPr>
        <p:txBody>
          <a:bodyPr wrap="none" lIns="0" tIns="0" rIns="0" bIns="0">
            <a:spAutoFit/>
          </a:bodyPr>
          <a:lstStyle/>
          <a:p>
            <a:r>
              <a:rPr lang="it-IT" b="1">
                <a:solidFill>
                  <a:srgbClr val="000000"/>
                </a:solidFill>
                <a:latin typeface="Helvetica" charset="0"/>
              </a:rPr>
              <a:t> </a:t>
            </a:r>
            <a:endParaRPr lang="it-IT">
              <a:latin typeface="Times" charset="0"/>
            </a:endParaRPr>
          </a:p>
        </p:txBody>
      </p:sp>
      <p:sp>
        <p:nvSpPr>
          <p:cNvPr id="79894" name="Rectangle 1046"/>
          <p:cNvSpPr>
            <a:spLocks noChangeArrowheads="1"/>
          </p:cNvSpPr>
          <p:nvPr/>
        </p:nvSpPr>
        <p:spPr bwMode="auto">
          <a:xfrm>
            <a:off x="2800350" y="33924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2</a:t>
            </a:r>
            <a:endParaRPr lang="it-IT">
              <a:latin typeface="Times" charset="0"/>
            </a:endParaRPr>
          </a:p>
        </p:txBody>
      </p:sp>
      <p:sp>
        <p:nvSpPr>
          <p:cNvPr id="79895" name="Rectangle 1047"/>
          <p:cNvSpPr>
            <a:spLocks noChangeArrowheads="1"/>
          </p:cNvSpPr>
          <p:nvPr/>
        </p:nvSpPr>
        <p:spPr bwMode="auto">
          <a:xfrm>
            <a:off x="3268663" y="3392488"/>
            <a:ext cx="84137" cy="365125"/>
          </a:xfrm>
          <a:prstGeom prst="rect">
            <a:avLst/>
          </a:prstGeom>
          <a:noFill/>
          <a:ln w="9525">
            <a:noFill/>
            <a:miter lim="800000"/>
            <a:headEnd/>
            <a:tailEnd/>
          </a:ln>
        </p:spPr>
        <p:txBody>
          <a:bodyPr wrap="none" lIns="0" tIns="0" rIns="0" bIns="0">
            <a:spAutoFit/>
          </a:bodyPr>
          <a:lstStyle/>
          <a:p>
            <a:r>
              <a:rPr lang="it-IT" b="1">
                <a:solidFill>
                  <a:srgbClr val="000000"/>
                </a:solidFill>
                <a:latin typeface="Helvetica" charset="0"/>
              </a:rPr>
              <a:t> </a:t>
            </a:r>
            <a:endParaRPr lang="it-IT">
              <a:latin typeface="Times" charset="0"/>
            </a:endParaRPr>
          </a:p>
        </p:txBody>
      </p:sp>
      <p:grpSp>
        <p:nvGrpSpPr>
          <p:cNvPr id="2" name="Group 1048"/>
          <p:cNvGrpSpPr>
            <a:grpSpLocks/>
          </p:cNvGrpSpPr>
          <p:nvPr/>
        </p:nvGrpSpPr>
        <p:grpSpPr bwMode="auto">
          <a:xfrm>
            <a:off x="2536825" y="249238"/>
            <a:ext cx="2400300" cy="774700"/>
            <a:chOff x="1590" y="157"/>
            <a:chExt cx="1512" cy="488"/>
          </a:xfrm>
        </p:grpSpPr>
        <p:sp>
          <p:nvSpPr>
            <p:cNvPr id="79928" name="Rectangle 1049"/>
            <p:cNvSpPr>
              <a:spLocks noChangeArrowheads="1"/>
            </p:cNvSpPr>
            <p:nvPr/>
          </p:nvSpPr>
          <p:spPr bwMode="auto">
            <a:xfrm>
              <a:off x="1751" y="297"/>
              <a:ext cx="1254" cy="288"/>
            </a:xfrm>
            <a:prstGeom prst="rect">
              <a:avLst/>
            </a:prstGeom>
            <a:noFill/>
            <a:ln w="9525">
              <a:noFill/>
              <a:miter lim="800000"/>
              <a:headEnd/>
              <a:tailEnd/>
            </a:ln>
          </p:spPr>
          <p:txBody>
            <a:bodyPr wrap="none" lIns="0" tIns="0" rIns="0" bIns="0">
              <a:spAutoFit/>
            </a:bodyPr>
            <a:lstStyle/>
            <a:p>
              <a:r>
                <a:rPr lang="it-IT" sz="3000" b="1">
                  <a:solidFill>
                    <a:srgbClr val="FFFF00"/>
                  </a:solidFill>
                  <a:latin typeface="Helvetica" charset="0"/>
                </a:rPr>
                <a:t>SHUNT   IV</a:t>
              </a:r>
              <a:endParaRPr lang="it-IT">
                <a:latin typeface="Times" charset="0"/>
              </a:endParaRPr>
            </a:p>
          </p:txBody>
        </p:sp>
        <p:sp>
          <p:nvSpPr>
            <p:cNvPr id="79929" name="AutoShape 1050"/>
            <p:cNvSpPr>
              <a:spLocks noChangeArrowheads="1"/>
            </p:cNvSpPr>
            <p:nvPr/>
          </p:nvSpPr>
          <p:spPr bwMode="auto">
            <a:xfrm>
              <a:off x="1590" y="157"/>
              <a:ext cx="1512" cy="488"/>
            </a:xfrm>
            <a:prstGeom prst="roundRect">
              <a:avLst>
                <a:gd name="adj" fmla="val 25000"/>
              </a:avLst>
            </a:prstGeom>
            <a:noFill/>
            <a:ln w="19050">
              <a:solidFill>
                <a:srgbClr val="FFFF00"/>
              </a:solidFill>
              <a:round/>
              <a:headEnd/>
              <a:tailEnd/>
            </a:ln>
          </p:spPr>
          <p:txBody>
            <a:bodyPr/>
            <a:lstStyle/>
            <a:p>
              <a:endParaRPr lang="it-IT"/>
            </a:p>
          </p:txBody>
        </p:sp>
      </p:grpSp>
      <p:sp>
        <p:nvSpPr>
          <p:cNvPr id="79897" name="Rectangle 1051"/>
          <p:cNvSpPr>
            <a:spLocks noChangeArrowheads="1"/>
          </p:cNvSpPr>
          <p:nvPr/>
        </p:nvSpPr>
        <p:spPr bwMode="auto">
          <a:xfrm>
            <a:off x="742950" y="6492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3</a:t>
            </a:r>
            <a:endParaRPr lang="it-IT">
              <a:latin typeface="Times" charset="0"/>
            </a:endParaRPr>
          </a:p>
        </p:txBody>
      </p:sp>
      <p:sp>
        <p:nvSpPr>
          <p:cNvPr id="79898" name="Rectangle 1052"/>
          <p:cNvSpPr>
            <a:spLocks noChangeArrowheads="1"/>
          </p:cNvSpPr>
          <p:nvPr/>
        </p:nvSpPr>
        <p:spPr bwMode="auto">
          <a:xfrm>
            <a:off x="3384550" y="46370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3</a:t>
            </a:r>
            <a:endParaRPr lang="it-IT">
              <a:latin typeface="Times" charset="0"/>
            </a:endParaRPr>
          </a:p>
        </p:txBody>
      </p:sp>
      <p:sp>
        <p:nvSpPr>
          <p:cNvPr id="79899" name="Oval 1053"/>
          <p:cNvSpPr>
            <a:spLocks noChangeArrowheads="1"/>
          </p:cNvSpPr>
          <p:nvPr/>
        </p:nvSpPr>
        <p:spPr bwMode="auto">
          <a:xfrm>
            <a:off x="3108325" y="5216525"/>
            <a:ext cx="254000" cy="241300"/>
          </a:xfrm>
          <a:prstGeom prst="ellipse">
            <a:avLst/>
          </a:prstGeom>
          <a:solidFill>
            <a:srgbClr val="85A1A5"/>
          </a:solidFill>
          <a:ln w="44450">
            <a:solidFill>
              <a:srgbClr val="000000"/>
            </a:solidFill>
            <a:round/>
            <a:headEnd/>
            <a:tailEnd/>
          </a:ln>
        </p:spPr>
        <p:txBody>
          <a:bodyPr/>
          <a:lstStyle/>
          <a:p>
            <a:endParaRPr lang="it-IT"/>
          </a:p>
        </p:txBody>
      </p:sp>
      <p:sp>
        <p:nvSpPr>
          <p:cNvPr id="79900" name="Arc 1054"/>
          <p:cNvSpPr>
            <a:spLocks/>
          </p:cNvSpPr>
          <p:nvPr/>
        </p:nvSpPr>
        <p:spPr bwMode="auto">
          <a:xfrm>
            <a:off x="6524625" y="1112838"/>
            <a:ext cx="234950" cy="431800"/>
          </a:xfrm>
          <a:custGeom>
            <a:avLst/>
            <a:gdLst>
              <a:gd name="T0" fmla="*/ 2147483647 w 11782"/>
              <a:gd name="T1" fmla="*/ 2147483647 h 21600"/>
              <a:gd name="T2" fmla="*/ 0 w 11782"/>
              <a:gd name="T3" fmla="*/ 2147483647 h 21600"/>
              <a:gd name="T4" fmla="*/ 2147483647 w 11782"/>
              <a:gd name="T5" fmla="*/ 0 h 21600"/>
              <a:gd name="T6" fmla="*/ 0 60000 65536"/>
              <a:gd name="T7" fmla="*/ 0 60000 65536"/>
              <a:gd name="T8" fmla="*/ 0 60000 65536"/>
              <a:gd name="T9" fmla="*/ 0 w 11782"/>
              <a:gd name="T10" fmla="*/ 0 h 21600"/>
              <a:gd name="T11" fmla="*/ 11782 w 11782"/>
              <a:gd name="T12" fmla="*/ 21600 h 21600"/>
            </a:gdLst>
            <a:ahLst/>
            <a:cxnLst>
              <a:cxn ang="T6">
                <a:pos x="T0" y="T1"/>
              </a:cxn>
              <a:cxn ang="T7">
                <a:pos x="T2" y="T3"/>
              </a:cxn>
              <a:cxn ang="T8">
                <a:pos x="T4" y="T5"/>
              </a:cxn>
            </a:cxnLst>
            <a:rect l="T9" t="T10" r="T11" b="T12"/>
            <a:pathLst>
              <a:path w="11782" h="21600" fill="none" extrusionOk="0">
                <a:moveTo>
                  <a:pt x="11782" y="20781"/>
                </a:moveTo>
                <a:cubicBezTo>
                  <a:pt x="9865" y="21324"/>
                  <a:pt x="7883" y="21599"/>
                  <a:pt x="5891" y="21600"/>
                </a:cubicBezTo>
                <a:cubicBezTo>
                  <a:pt x="3898" y="21600"/>
                  <a:pt x="1916" y="21324"/>
                  <a:pt x="-1" y="20781"/>
                </a:cubicBezTo>
              </a:path>
              <a:path w="11782" h="21600" stroke="0" extrusionOk="0">
                <a:moveTo>
                  <a:pt x="11782" y="20781"/>
                </a:moveTo>
                <a:cubicBezTo>
                  <a:pt x="9865" y="21324"/>
                  <a:pt x="7883" y="21599"/>
                  <a:pt x="5891" y="21600"/>
                </a:cubicBezTo>
                <a:cubicBezTo>
                  <a:pt x="3898" y="21600"/>
                  <a:pt x="1916" y="21324"/>
                  <a:pt x="-1" y="20781"/>
                </a:cubicBezTo>
                <a:lnTo>
                  <a:pt x="5891" y="0"/>
                </a:lnTo>
                <a:close/>
              </a:path>
            </a:pathLst>
          </a:custGeom>
          <a:solidFill>
            <a:srgbClr val="FFFF00"/>
          </a:solidFill>
          <a:ln w="9525">
            <a:noFill/>
            <a:round/>
            <a:headEnd/>
            <a:tailEnd/>
          </a:ln>
        </p:spPr>
        <p:txBody>
          <a:bodyPr/>
          <a:lstStyle/>
          <a:p>
            <a:endParaRPr lang="it-IT"/>
          </a:p>
        </p:txBody>
      </p:sp>
      <p:sp>
        <p:nvSpPr>
          <p:cNvPr id="79901" name="Line 1055"/>
          <p:cNvSpPr>
            <a:spLocks noChangeShapeType="1"/>
          </p:cNvSpPr>
          <p:nvPr/>
        </p:nvSpPr>
        <p:spPr bwMode="auto">
          <a:xfrm>
            <a:off x="6651625" y="1392238"/>
            <a:ext cx="1588" cy="4546600"/>
          </a:xfrm>
          <a:prstGeom prst="line">
            <a:avLst/>
          </a:prstGeom>
          <a:noFill/>
          <a:ln w="82550" cap="rnd">
            <a:solidFill>
              <a:srgbClr val="FFFF00"/>
            </a:solidFill>
            <a:round/>
            <a:headEnd/>
            <a:tailEnd/>
          </a:ln>
        </p:spPr>
        <p:txBody>
          <a:bodyPr/>
          <a:lstStyle/>
          <a:p>
            <a:endParaRPr lang="it-IT"/>
          </a:p>
        </p:txBody>
      </p:sp>
      <p:sp>
        <p:nvSpPr>
          <p:cNvPr id="79902" name="Arc 1056"/>
          <p:cNvSpPr>
            <a:spLocks/>
          </p:cNvSpPr>
          <p:nvPr/>
        </p:nvSpPr>
        <p:spPr bwMode="auto">
          <a:xfrm>
            <a:off x="6710363" y="1735138"/>
            <a:ext cx="793750" cy="641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FF"/>
            </a:solidFill>
            <a:round/>
            <a:headEnd/>
            <a:tailEnd/>
          </a:ln>
        </p:spPr>
        <p:txBody>
          <a:bodyPr/>
          <a:lstStyle/>
          <a:p>
            <a:endParaRPr lang="it-IT"/>
          </a:p>
        </p:txBody>
      </p:sp>
      <p:sp>
        <p:nvSpPr>
          <p:cNvPr id="79903" name="Freeform 1057"/>
          <p:cNvSpPr>
            <a:spLocks/>
          </p:cNvSpPr>
          <p:nvPr/>
        </p:nvSpPr>
        <p:spPr bwMode="auto">
          <a:xfrm>
            <a:off x="5280025" y="998538"/>
            <a:ext cx="1701800" cy="977900"/>
          </a:xfrm>
          <a:custGeom>
            <a:avLst/>
            <a:gdLst>
              <a:gd name="T0" fmla="*/ 2147483647 w 1072"/>
              <a:gd name="T1" fmla="*/ 2147483647 h 616"/>
              <a:gd name="T2" fmla="*/ 2147483647 w 1072"/>
              <a:gd name="T3" fmla="*/ 2147483647 h 616"/>
              <a:gd name="T4" fmla="*/ 2147483647 w 1072"/>
              <a:gd name="T5" fmla="*/ 2147483647 h 616"/>
              <a:gd name="T6" fmla="*/ 2147483647 w 1072"/>
              <a:gd name="T7" fmla="*/ 2147483647 h 616"/>
              <a:gd name="T8" fmla="*/ 2147483647 w 1072"/>
              <a:gd name="T9" fmla="*/ 2147483647 h 616"/>
              <a:gd name="T10" fmla="*/ 2147483647 w 1072"/>
              <a:gd name="T11" fmla="*/ 2147483647 h 616"/>
              <a:gd name="T12" fmla="*/ 2147483647 w 1072"/>
              <a:gd name="T13" fmla="*/ 2147483647 h 616"/>
              <a:gd name="T14" fmla="*/ 2147483647 w 1072"/>
              <a:gd name="T15" fmla="*/ 2147483647 h 616"/>
              <a:gd name="T16" fmla="*/ 2147483647 w 1072"/>
              <a:gd name="T17" fmla="*/ 2147483647 h 616"/>
              <a:gd name="T18" fmla="*/ 2147483647 w 1072"/>
              <a:gd name="T19" fmla="*/ 2147483647 h 616"/>
              <a:gd name="T20" fmla="*/ 2147483647 w 1072"/>
              <a:gd name="T21" fmla="*/ 2147483647 h 616"/>
              <a:gd name="T22" fmla="*/ 2147483647 w 1072"/>
              <a:gd name="T23" fmla="*/ 2147483647 h 616"/>
              <a:gd name="T24" fmla="*/ 2147483647 w 1072"/>
              <a:gd name="T25" fmla="*/ 2147483647 h 616"/>
              <a:gd name="T26" fmla="*/ 2147483647 w 1072"/>
              <a:gd name="T27" fmla="*/ 2147483647 h 616"/>
              <a:gd name="T28" fmla="*/ 2147483647 w 1072"/>
              <a:gd name="T29" fmla="*/ 2147483647 h 616"/>
              <a:gd name="T30" fmla="*/ 2147483647 w 1072"/>
              <a:gd name="T31" fmla="*/ 2147483647 h 616"/>
              <a:gd name="T32" fmla="*/ 2147483647 w 1072"/>
              <a:gd name="T33" fmla="*/ 2147483647 h 616"/>
              <a:gd name="T34" fmla="*/ 2147483647 w 1072"/>
              <a:gd name="T35" fmla="*/ 2147483647 h 616"/>
              <a:gd name="T36" fmla="*/ 2147483647 w 1072"/>
              <a:gd name="T37" fmla="*/ 2147483647 h 616"/>
              <a:gd name="T38" fmla="*/ 2147483647 w 1072"/>
              <a:gd name="T39" fmla="*/ 2147483647 h 616"/>
              <a:gd name="T40" fmla="*/ 2147483647 w 1072"/>
              <a:gd name="T41" fmla="*/ 2147483647 h 616"/>
              <a:gd name="T42" fmla="*/ 2147483647 w 1072"/>
              <a:gd name="T43" fmla="*/ 2147483647 h 616"/>
              <a:gd name="T44" fmla="*/ 2147483647 w 1072"/>
              <a:gd name="T45" fmla="*/ 2147483647 h 616"/>
              <a:gd name="T46" fmla="*/ 2147483647 w 1072"/>
              <a:gd name="T47" fmla="*/ 2147483647 h 616"/>
              <a:gd name="T48" fmla="*/ 2147483647 w 1072"/>
              <a:gd name="T49" fmla="*/ 2147483647 h 616"/>
              <a:gd name="T50" fmla="*/ 2147483647 w 1072"/>
              <a:gd name="T51" fmla="*/ 2147483647 h 616"/>
              <a:gd name="T52" fmla="*/ 2147483647 w 1072"/>
              <a:gd name="T53" fmla="*/ 2147483647 h 616"/>
              <a:gd name="T54" fmla="*/ 2147483647 w 1072"/>
              <a:gd name="T55" fmla="*/ 2147483647 h 616"/>
              <a:gd name="T56" fmla="*/ 2147483647 w 1072"/>
              <a:gd name="T57" fmla="*/ 2147483647 h 616"/>
              <a:gd name="T58" fmla="*/ 2147483647 w 1072"/>
              <a:gd name="T59" fmla="*/ 2147483647 h 616"/>
              <a:gd name="T60" fmla="*/ 2147483647 w 1072"/>
              <a:gd name="T61" fmla="*/ 2147483647 h 616"/>
              <a:gd name="T62" fmla="*/ 2147483647 w 1072"/>
              <a:gd name="T63" fmla="*/ 2147483647 h 616"/>
              <a:gd name="T64" fmla="*/ 2147483647 w 1072"/>
              <a:gd name="T65" fmla="*/ 2147483647 h 616"/>
              <a:gd name="T66" fmla="*/ 2147483647 w 1072"/>
              <a:gd name="T67" fmla="*/ 2147483647 h 616"/>
              <a:gd name="T68" fmla="*/ 2147483647 w 1072"/>
              <a:gd name="T69" fmla="*/ 2147483647 h 616"/>
              <a:gd name="T70" fmla="*/ 2147483647 w 1072"/>
              <a:gd name="T71" fmla="*/ 2147483647 h 616"/>
              <a:gd name="T72" fmla="*/ 2147483647 w 1072"/>
              <a:gd name="T73" fmla="*/ 2147483647 h 616"/>
              <a:gd name="T74" fmla="*/ 2147483647 w 1072"/>
              <a:gd name="T75" fmla="*/ 2147483647 h 616"/>
              <a:gd name="T76" fmla="*/ 2147483647 w 1072"/>
              <a:gd name="T77" fmla="*/ 2147483647 h 616"/>
              <a:gd name="T78" fmla="*/ 2147483647 w 1072"/>
              <a:gd name="T79" fmla="*/ 2147483647 h 616"/>
              <a:gd name="T80" fmla="*/ 2147483647 w 1072"/>
              <a:gd name="T81" fmla="*/ 2147483647 h 616"/>
              <a:gd name="T82" fmla="*/ 2147483647 w 1072"/>
              <a:gd name="T83" fmla="*/ 2147483647 h 616"/>
              <a:gd name="T84" fmla="*/ 2147483647 w 1072"/>
              <a:gd name="T85" fmla="*/ 2147483647 h 616"/>
              <a:gd name="T86" fmla="*/ 2147483647 w 1072"/>
              <a:gd name="T87" fmla="*/ 2147483647 h 616"/>
              <a:gd name="T88" fmla="*/ 2147483647 w 1072"/>
              <a:gd name="T89" fmla="*/ 2147483647 h 616"/>
              <a:gd name="T90" fmla="*/ 2147483647 w 1072"/>
              <a:gd name="T91" fmla="*/ 2147483647 h 616"/>
              <a:gd name="T92" fmla="*/ 2147483647 w 1072"/>
              <a:gd name="T93" fmla="*/ 2147483647 h 616"/>
              <a:gd name="T94" fmla="*/ 2147483647 w 1072"/>
              <a:gd name="T95" fmla="*/ 2147483647 h 616"/>
              <a:gd name="T96" fmla="*/ 2147483647 w 1072"/>
              <a:gd name="T97" fmla="*/ 2147483647 h 616"/>
              <a:gd name="T98" fmla="*/ 2147483647 w 1072"/>
              <a:gd name="T99" fmla="*/ 2147483647 h 616"/>
              <a:gd name="T100" fmla="*/ 2147483647 w 1072"/>
              <a:gd name="T101" fmla="*/ 2147483647 h 616"/>
              <a:gd name="T102" fmla="*/ 2147483647 w 1072"/>
              <a:gd name="T103" fmla="*/ 2147483647 h 616"/>
              <a:gd name="T104" fmla="*/ 2147483647 w 1072"/>
              <a:gd name="T105" fmla="*/ 2147483647 h 616"/>
              <a:gd name="T106" fmla="*/ 2147483647 w 1072"/>
              <a:gd name="T107" fmla="*/ 2147483647 h 616"/>
              <a:gd name="T108" fmla="*/ 2147483647 w 1072"/>
              <a:gd name="T109" fmla="*/ 2147483647 h 616"/>
              <a:gd name="T110" fmla="*/ 2147483647 w 1072"/>
              <a:gd name="T111" fmla="*/ 2147483647 h 616"/>
              <a:gd name="T112" fmla="*/ 2147483647 w 1072"/>
              <a:gd name="T113" fmla="*/ 2147483647 h 616"/>
              <a:gd name="T114" fmla="*/ 2147483647 w 1072"/>
              <a:gd name="T115" fmla="*/ 0 h 616"/>
              <a:gd name="T116" fmla="*/ 0 w 1072"/>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2"/>
              <a:gd name="T178" fmla="*/ 0 h 616"/>
              <a:gd name="T179" fmla="*/ 1072 w 1072"/>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2" h="616">
                <a:moveTo>
                  <a:pt x="1072" y="616"/>
                </a:moveTo>
                <a:lnTo>
                  <a:pt x="1072" y="608"/>
                </a:lnTo>
                <a:lnTo>
                  <a:pt x="1072" y="600"/>
                </a:lnTo>
                <a:lnTo>
                  <a:pt x="1056" y="600"/>
                </a:lnTo>
                <a:lnTo>
                  <a:pt x="1032" y="560"/>
                </a:lnTo>
                <a:lnTo>
                  <a:pt x="1016" y="560"/>
                </a:lnTo>
                <a:lnTo>
                  <a:pt x="1008" y="560"/>
                </a:lnTo>
                <a:lnTo>
                  <a:pt x="1000" y="560"/>
                </a:lnTo>
                <a:lnTo>
                  <a:pt x="984" y="560"/>
                </a:lnTo>
                <a:lnTo>
                  <a:pt x="976" y="560"/>
                </a:lnTo>
                <a:lnTo>
                  <a:pt x="968" y="560"/>
                </a:lnTo>
                <a:lnTo>
                  <a:pt x="952" y="560"/>
                </a:lnTo>
                <a:lnTo>
                  <a:pt x="912" y="560"/>
                </a:lnTo>
                <a:lnTo>
                  <a:pt x="880" y="560"/>
                </a:lnTo>
                <a:lnTo>
                  <a:pt x="880" y="552"/>
                </a:lnTo>
                <a:lnTo>
                  <a:pt x="872" y="552"/>
                </a:lnTo>
                <a:lnTo>
                  <a:pt x="864" y="552"/>
                </a:lnTo>
                <a:lnTo>
                  <a:pt x="848" y="552"/>
                </a:lnTo>
                <a:lnTo>
                  <a:pt x="840" y="552"/>
                </a:lnTo>
                <a:lnTo>
                  <a:pt x="832" y="544"/>
                </a:lnTo>
                <a:lnTo>
                  <a:pt x="816" y="528"/>
                </a:lnTo>
                <a:lnTo>
                  <a:pt x="808" y="528"/>
                </a:lnTo>
                <a:lnTo>
                  <a:pt x="808" y="520"/>
                </a:lnTo>
                <a:lnTo>
                  <a:pt x="808" y="512"/>
                </a:lnTo>
                <a:lnTo>
                  <a:pt x="808" y="496"/>
                </a:lnTo>
                <a:lnTo>
                  <a:pt x="792" y="496"/>
                </a:lnTo>
                <a:lnTo>
                  <a:pt x="792" y="488"/>
                </a:lnTo>
                <a:lnTo>
                  <a:pt x="792" y="472"/>
                </a:lnTo>
                <a:lnTo>
                  <a:pt x="792" y="456"/>
                </a:lnTo>
                <a:lnTo>
                  <a:pt x="784" y="456"/>
                </a:lnTo>
                <a:lnTo>
                  <a:pt x="784" y="448"/>
                </a:lnTo>
                <a:lnTo>
                  <a:pt x="776" y="440"/>
                </a:lnTo>
                <a:lnTo>
                  <a:pt x="760" y="440"/>
                </a:lnTo>
                <a:lnTo>
                  <a:pt x="760" y="424"/>
                </a:lnTo>
                <a:lnTo>
                  <a:pt x="744" y="416"/>
                </a:lnTo>
                <a:lnTo>
                  <a:pt x="736" y="416"/>
                </a:lnTo>
                <a:lnTo>
                  <a:pt x="720" y="416"/>
                </a:lnTo>
                <a:lnTo>
                  <a:pt x="720" y="400"/>
                </a:lnTo>
                <a:lnTo>
                  <a:pt x="712" y="400"/>
                </a:lnTo>
                <a:lnTo>
                  <a:pt x="704" y="400"/>
                </a:lnTo>
                <a:lnTo>
                  <a:pt x="688" y="400"/>
                </a:lnTo>
                <a:lnTo>
                  <a:pt x="680" y="400"/>
                </a:lnTo>
                <a:lnTo>
                  <a:pt x="664" y="400"/>
                </a:lnTo>
                <a:lnTo>
                  <a:pt x="656" y="400"/>
                </a:lnTo>
                <a:lnTo>
                  <a:pt x="656" y="416"/>
                </a:lnTo>
                <a:lnTo>
                  <a:pt x="648" y="416"/>
                </a:lnTo>
                <a:lnTo>
                  <a:pt x="632" y="416"/>
                </a:lnTo>
                <a:lnTo>
                  <a:pt x="624" y="416"/>
                </a:lnTo>
                <a:lnTo>
                  <a:pt x="608" y="416"/>
                </a:lnTo>
                <a:lnTo>
                  <a:pt x="592" y="416"/>
                </a:lnTo>
                <a:lnTo>
                  <a:pt x="592" y="400"/>
                </a:lnTo>
                <a:lnTo>
                  <a:pt x="584" y="400"/>
                </a:lnTo>
                <a:lnTo>
                  <a:pt x="576" y="400"/>
                </a:lnTo>
                <a:lnTo>
                  <a:pt x="560" y="392"/>
                </a:lnTo>
                <a:lnTo>
                  <a:pt x="552" y="392"/>
                </a:lnTo>
                <a:lnTo>
                  <a:pt x="552" y="384"/>
                </a:lnTo>
                <a:lnTo>
                  <a:pt x="536" y="368"/>
                </a:lnTo>
                <a:lnTo>
                  <a:pt x="520" y="360"/>
                </a:lnTo>
                <a:lnTo>
                  <a:pt x="512" y="360"/>
                </a:lnTo>
                <a:lnTo>
                  <a:pt x="496" y="352"/>
                </a:lnTo>
                <a:lnTo>
                  <a:pt x="496" y="328"/>
                </a:lnTo>
                <a:lnTo>
                  <a:pt x="488" y="320"/>
                </a:lnTo>
                <a:lnTo>
                  <a:pt x="480" y="312"/>
                </a:lnTo>
                <a:lnTo>
                  <a:pt x="456" y="312"/>
                </a:lnTo>
                <a:lnTo>
                  <a:pt x="456" y="296"/>
                </a:lnTo>
                <a:lnTo>
                  <a:pt x="448" y="296"/>
                </a:lnTo>
                <a:lnTo>
                  <a:pt x="440" y="296"/>
                </a:lnTo>
                <a:lnTo>
                  <a:pt x="440" y="288"/>
                </a:lnTo>
                <a:lnTo>
                  <a:pt x="424" y="288"/>
                </a:lnTo>
                <a:lnTo>
                  <a:pt x="416" y="288"/>
                </a:lnTo>
                <a:lnTo>
                  <a:pt x="408" y="288"/>
                </a:lnTo>
                <a:lnTo>
                  <a:pt x="392" y="288"/>
                </a:lnTo>
                <a:lnTo>
                  <a:pt x="384" y="288"/>
                </a:lnTo>
                <a:lnTo>
                  <a:pt x="368" y="288"/>
                </a:lnTo>
                <a:lnTo>
                  <a:pt x="360" y="288"/>
                </a:lnTo>
                <a:lnTo>
                  <a:pt x="352" y="288"/>
                </a:lnTo>
                <a:lnTo>
                  <a:pt x="336" y="288"/>
                </a:lnTo>
                <a:lnTo>
                  <a:pt x="328" y="288"/>
                </a:lnTo>
                <a:lnTo>
                  <a:pt x="312" y="288"/>
                </a:lnTo>
                <a:lnTo>
                  <a:pt x="296" y="272"/>
                </a:lnTo>
                <a:lnTo>
                  <a:pt x="288" y="272"/>
                </a:lnTo>
                <a:lnTo>
                  <a:pt x="280" y="272"/>
                </a:lnTo>
                <a:lnTo>
                  <a:pt x="264" y="272"/>
                </a:lnTo>
                <a:lnTo>
                  <a:pt x="264" y="264"/>
                </a:lnTo>
                <a:lnTo>
                  <a:pt x="256" y="256"/>
                </a:lnTo>
                <a:lnTo>
                  <a:pt x="240" y="256"/>
                </a:lnTo>
                <a:lnTo>
                  <a:pt x="208" y="224"/>
                </a:lnTo>
                <a:lnTo>
                  <a:pt x="200" y="224"/>
                </a:lnTo>
                <a:lnTo>
                  <a:pt x="200" y="208"/>
                </a:lnTo>
                <a:lnTo>
                  <a:pt x="192" y="192"/>
                </a:lnTo>
                <a:lnTo>
                  <a:pt x="192" y="184"/>
                </a:lnTo>
                <a:lnTo>
                  <a:pt x="160" y="184"/>
                </a:lnTo>
                <a:lnTo>
                  <a:pt x="160" y="168"/>
                </a:lnTo>
                <a:lnTo>
                  <a:pt x="160" y="160"/>
                </a:lnTo>
                <a:lnTo>
                  <a:pt x="152" y="144"/>
                </a:lnTo>
                <a:lnTo>
                  <a:pt x="152" y="136"/>
                </a:lnTo>
                <a:lnTo>
                  <a:pt x="152" y="128"/>
                </a:lnTo>
                <a:lnTo>
                  <a:pt x="152" y="112"/>
                </a:lnTo>
                <a:lnTo>
                  <a:pt x="152" y="104"/>
                </a:lnTo>
                <a:lnTo>
                  <a:pt x="144" y="104"/>
                </a:lnTo>
                <a:lnTo>
                  <a:pt x="144" y="96"/>
                </a:lnTo>
                <a:lnTo>
                  <a:pt x="144" y="80"/>
                </a:lnTo>
                <a:lnTo>
                  <a:pt x="128" y="80"/>
                </a:lnTo>
                <a:lnTo>
                  <a:pt x="128" y="72"/>
                </a:lnTo>
                <a:lnTo>
                  <a:pt x="120" y="56"/>
                </a:lnTo>
                <a:lnTo>
                  <a:pt x="104" y="40"/>
                </a:lnTo>
                <a:lnTo>
                  <a:pt x="96" y="32"/>
                </a:lnTo>
                <a:lnTo>
                  <a:pt x="88" y="32"/>
                </a:lnTo>
                <a:lnTo>
                  <a:pt x="88" y="16"/>
                </a:lnTo>
                <a:lnTo>
                  <a:pt x="72" y="16"/>
                </a:lnTo>
                <a:lnTo>
                  <a:pt x="64" y="16"/>
                </a:lnTo>
                <a:lnTo>
                  <a:pt x="64" y="8"/>
                </a:lnTo>
                <a:lnTo>
                  <a:pt x="56" y="8"/>
                </a:lnTo>
                <a:lnTo>
                  <a:pt x="40" y="8"/>
                </a:lnTo>
                <a:lnTo>
                  <a:pt x="40" y="0"/>
                </a:lnTo>
                <a:lnTo>
                  <a:pt x="24" y="0"/>
                </a:lnTo>
                <a:lnTo>
                  <a:pt x="16" y="0"/>
                </a:lnTo>
                <a:lnTo>
                  <a:pt x="0" y="0"/>
                </a:lnTo>
              </a:path>
            </a:pathLst>
          </a:custGeom>
          <a:noFill/>
          <a:ln w="57150">
            <a:solidFill>
              <a:srgbClr val="FF0000"/>
            </a:solidFill>
            <a:prstDash val="solid"/>
            <a:round/>
            <a:headEnd/>
            <a:tailEnd/>
          </a:ln>
        </p:spPr>
        <p:txBody>
          <a:bodyPr/>
          <a:lstStyle/>
          <a:p>
            <a:endParaRPr lang="it-IT"/>
          </a:p>
        </p:txBody>
      </p:sp>
      <p:sp>
        <p:nvSpPr>
          <p:cNvPr id="79904" name="Freeform 1058"/>
          <p:cNvSpPr>
            <a:spLocks/>
          </p:cNvSpPr>
          <p:nvPr/>
        </p:nvSpPr>
        <p:spPr bwMode="auto">
          <a:xfrm>
            <a:off x="5280025" y="998538"/>
            <a:ext cx="1701800" cy="977900"/>
          </a:xfrm>
          <a:custGeom>
            <a:avLst/>
            <a:gdLst>
              <a:gd name="T0" fmla="*/ 2147483647 w 1072"/>
              <a:gd name="T1" fmla="*/ 2147483647 h 616"/>
              <a:gd name="T2" fmla="*/ 2147483647 w 1072"/>
              <a:gd name="T3" fmla="*/ 2147483647 h 616"/>
              <a:gd name="T4" fmla="*/ 2147483647 w 1072"/>
              <a:gd name="T5" fmla="*/ 2147483647 h 616"/>
              <a:gd name="T6" fmla="*/ 2147483647 w 1072"/>
              <a:gd name="T7" fmla="*/ 2147483647 h 616"/>
              <a:gd name="T8" fmla="*/ 2147483647 w 1072"/>
              <a:gd name="T9" fmla="*/ 2147483647 h 616"/>
              <a:gd name="T10" fmla="*/ 2147483647 w 1072"/>
              <a:gd name="T11" fmla="*/ 2147483647 h 616"/>
              <a:gd name="T12" fmla="*/ 2147483647 w 1072"/>
              <a:gd name="T13" fmla="*/ 2147483647 h 616"/>
              <a:gd name="T14" fmla="*/ 2147483647 w 1072"/>
              <a:gd name="T15" fmla="*/ 2147483647 h 616"/>
              <a:gd name="T16" fmla="*/ 2147483647 w 1072"/>
              <a:gd name="T17" fmla="*/ 2147483647 h 616"/>
              <a:gd name="T18" fmla="*/ 2147483647 w 1072"/>
              <a:gd name="T19" fmla="*/ 2147483647 h 616"/>
              <a:gd name="T20" fmla="*/ 2147483647 w 1072"/>
              <a:gd name="T21" fmla="*/ 2147483647 h 616"/>
              <a:gd name="T22" fmla="*/ 2147483647 w 1072"/>
              <a:gd name="T23" fmla="*/ 2147483647 h 616"/>
              <a:gd name="T24" fmla="*/ 2147483647 w 1072"/>
              <a:gd name="T25" fmla="*/ 2147483647 h 616"/>
              <a:gd name="T26" fmla="*/ 2147483647 w 1072"/>
              <a:gd name="T27" fmla="*/ 2147483647 h 616"/>
              <a:gd name="T28" fmla="*/ 2147483647 w 1072"/>
              <a:gd name="T29" fmla="*/ 2147483647 h 616"/>
              <a:gd name="T30" fmla="*/ 2147483647 w 1072"/>
              <a:gd name="T31" fmla="*/ 2147483647 h 616"/>
              <a:gd name="T32" fmla="*/ 2147483647 w 1072"/>
              <a:gd name="T33" fmla="*/ 2147483647 h 616"/>
              <a:gd name="T34" fmla="*/ 2147483647 w 1072"/>
              <a:gd name="T35" fmla="*/ 2147483647 h 616"/>
              <a:gd name="T36" fmla="*/ 2147483647 w 1072"/>
              <a:gd name="T37" fmla="*/ 2147483647 h 616"/>
              <a:gd name="T38" fmla="*/ 2147483647 w 1072"/>
              <a:gd name="T39" fmla="*/ 2147483647 h 616"/>
              <a:gd name="T40" fmla="*/ 2147483647 w 1072"/>
              <a:gd name="T41" fmla="*/ 2147483647 h 616"/>
              <a:gd name="T42" fmla="*/ 2147483647 w 1072"/>
              <a:gd name="T43" fmla="*/ 2147483647 h 616"/>
              <a:gd name="T44" fmla="*/ 2147483647 w 1072"/>
              <a:gd name="T45" fmla="*/ 2147483647 h 616"/>
              <a:gd name="T46" fmla="*/ 2147483647 w 1072"/>
              <a:gd name="T47" fmla="*/ 2147483647 h 616"/>
              <a:gd name="T48" fmla="*/ 2147483647 w 1072"/>
              <a:gd name="T49" fmla="*/ 2147483647 h 616"/>
              <a:gd name="T50" fmla="*/ 2147483647 w 1072"/>
              <a:gd name="T51" fmla="*/ 2147483647 h 616"/>
              <a:gd name="T52" fmla="*/ 2147483647 w 1072"/>
              <a:gd name="T53" fmla="*/ 2147483647 h 616"/>
              <a:gd name="T54" fmla="*/ 2147483647 w 1072"/>
              <a:gd name="T55" fmla="*/ 2147483647 h 616"/>
              <a:gd name="T56" fmla="*/ 2147483647 w 1072"/>
              <a:gd name="T57" fmla="*/ 2147483647 h 616"/>
              <a:gd name="T58" fmla="*/ 2147483647 w 1072"/>
              <a:gd name="T59" fmla="*/ 2147483647 h 616"/>
              <a:gd name="T60" fmla="*/ 2147483647 w 1072"/>
              <a:gd name="T61" fmla="*/ 2147483647 h 616"/>
              <a:gd name="T62" fmla="*/ 2147483647 w 1072"/>
              <a:gd name="T63" fmla="*/ 2147483647 h 616"/>
              <a:gd name="T64" fmla="*/ 2147483647 w 1072"/>
              <a:gd name="T65" fmla="*/ 2147483647 h 616"/>
              <a:gd name="T66" fmla="*/ 2147483647 w 1072"/>
              <a:gd name="T67" fmla="*/ 2147483647 h 616"/>
              <a:gd name="T68" fmla="*/ 2147483647 w 1072"/>
              <a:gd name="T69" fmla="*/ 2147483647 h 616"/>
              <a:gd name="T70" fmla="*/ 2147483647 w 1072"/>
              <a:gd name="T71" fmla="*/ 2147483647 h 616"/>
              <a:gd name="T72" fmla="*/ 2147483647 w 1072"/>
              <a:gd name="T73" fmla="*/ 2147483647 h 616"/>
              <a:gd name="T74" fmla="*/ 2147483647 w 1072"/>
              <a:gd name="T75" fmla="*/ 2147483647 h 616"/>
              <a:gd name="T76" fmla="*/ 2147483647 w 1072"/>
              <a:gd name="T77" fmla="*/ 2147483647 h 616"/>
              <a:gd name="T78" fmla="*/ 2147483647 w 1072"/>
              <a:gd name="T79" fmla="*/ 2147483647 h 616"/>
              <a:gd name="T80" fmla="*/ 2147483647 w 1072"/>
              <a:gd name="T81" fmla="*/ 2147483647 h 616"/>
              <a:gd name="T82" fmla="*/ 2147483647 w 1072"/>
              <a:gd name="T83" fmla="*/ 2147483647 h 616"/>
              <a:gd name="T84" fmla="*/ 2147483647 w 1072"/>
              <a:gd name="T85" fmla="*/ 2147483647 h 616"/>
              <a:gd name="T86" fmla="*/ 2147483647 w 1072"/>
              <a:gd name="T87" fmla="*/ 2147483647 h 616"/>
              <a:gd name="T88" fmla="*/ 2147483647 w 1072"/>
              <a:gd name="T89" fmla="*/ 2147483647 h 616"/>
              <a:gd name="T90" fmla="*/ 2147483647 w 1072"/>
              <a:gd name="T91" fmla="*/ 2147483647 h 616"/>
              <a:gd name="T92" fmla="*/ 2147483647 w 1072"/>
              <a:gd name="T93" fmla="*/ 2147483647 h 616"/>
              <a:gd name="T94" fmla="*/ 2147483647 w 1072"/>
              <a:gd name="T95" fmla="*/ 2147483647 h 616"/>
              <a:gd name="T96" fmla="*/ 2147483647 w 1072"/>
              <a:gd name="T97" fmla="*/ 2147483647 h 616"/>
              <a:gd name="T98" fmla="*/ 2147483647 w 1072"/>
              <a:gd name="T99" fmla="*/ 2147483647 h 616"/>
              <a:gd name="T100" fmla="*/ 2147483647 w 1072"/>
              <a:gd name="T101" fmla="*/ 2147483647 h 616"/>
              <a:gd name="T102" fmla="*/ 2147483647 w 1072"/>
              <a:gd name="T103" fmla="*/ 2147483647 h 616"/>
              <a:gd name="T104" fmla="*/ 2147483647 w 1072"/>
              <a:gd name="T105" fmla="*/ 2147483647 h 616"/>
              <a:gd name="T106" fmla="*/ 2147483647 w 1072"/>
              <a:gd name="T107" fmla="*/ 2147483647 h 616"/>
              <a:gd name="T108" fmla="*/ 2147483647 w 1072"/>
              <a:gd name="T109" fmla="*/ 2147483647 h 616"/>
              <a:gd name="T110" fmla="*/ 2147483647 w 1072"/>
              <a:gd name="T111" fmla="*/ 2147483647 h 616"/>
              <a:gd name="T112" fmla="*/ 2147483647 w 1072"/>
              <a:gd name="T113" fmla="*/ 2147483647 h 616"/>
              <a:gd name="T114" fmla="*/ 2147483647 w 1072"/>
              <a:gd name="T115" fmla="*/ 0 h 616"/>
              <a:gd name="T116" fmla="*/ 0 w 1072"/>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2"/>
              <a:gd name="T178" fmla="*/ 0 h 616"/>
              <a:gd name="T179" fmla="*/ 1072 w 1072"/>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2" h="616">
                <a:moveTo>
                  <a:pt x="1072" y="616"/>
                </a:moveTo>
                <a:lnTo>
                  <a:pt x="1072" y="608"/>
                </a:lnTo>
                <a:lnTo>
                  <a:pt x="1072" y="600"/>
                </a:lnTo>
                <a:lnTo>
                  <a:pt x="1056" y="600"/>
                </a:lnTo>
                <a:lnTo>
                  <a:pt x="1032" y="560"/>
                </a:lnTo>
                <a:lnTo>
                  <a:pt x="1016" y="560"/>
                </a:lnTo>
                <a:lnTo>
                  <a:pt x="1008" y="560"/>
                </a:lnTo>
                <a:lnTo>
                  <a:pt x="1000" y="560"/>
                </a:lnTo>
                <a:lnTo>
                  <a:pt x="984" y="560"/>
                </a:lnTo>
                <a:lnTo>
                  <a:pt x="976" y="560"/>
                </a:lnTo>
                <a:lnTo>
                  <a:pt x="968" y="560"/>
                </a:lnTo>
                <a:lnTo>
                  <a:pt x="952" y="560"/>
                </a:lnTo>
                <a:lnTo>
                  <a:pt x="912" y="560"/>
                </a:lnTo>
                <a:lnTo>
                  <a:pt x="880" y="560"/>
                </a:lnTo>
                <a:lnTo>
                  <a:pt x="880" y="552"/>
                </a:lnTo>
                <a:lnTo>
                  <a:pt x="872" y="552"/>
                </a:lnTo>
                <a:lnTo>
                  <a:pt x="864" y="552"/>
                </a:lnTo>
                <a:lnTo>
                  <a:pt x="848" y="552"/>
                </a:lnTo>
                <a:lnTo>
                  <a:pt x="840" y="552"/>
                </a:lnTo>
                <a:lnTo>
                  <a:pt x="832" y="544"/>
                </a:lnTo>
                <a:lnTo>
                  <a:pt x="816" y="528"/>
                </a:lnTo>
                <a:lnTo>
                  <a:pt x="808" y="528"/>
                </a:lnTo>
                <a:lnTo>
                  <a:pt x="808" y="520"/>
                </a:lnTo>
                <a:lnTo>
                  <a:pt x="808" y="512"/>
                </a:lnTo>
                <a:lnTo>
                  <a:pt x="808" y="496"/>
                </a:lnTo>
                <a:lnTo>
                  <a:pt x="792" y="496"/>
                </a:lnTo>
                <a:lnTo>
                  <a:pt x="792" y="488"/>
                </a:lnTo>
                <a:lnTo>
                  <a:pt x="792" y="472"/>
                </a:lnTo>
                <a:lnTo>
                  <a:pt x="792" y="456"/>
                </a:lnTo>
                <a:lnTo>
                  <a:pt x="784" y="456"/>
                </a:lnTo>
                <a:lnTo>
                  <a:pt x="784" y="448"/>
                </a:lnTo>
                <a:lnTo>
                  <a:pt x="776" y="440"/>
                </a:lnTo>
                <a:lnTo>
                  <a:pt x="760" y="440"/>
                </a:lnTo>
                <a:lnTo>
                  <a:pt x="760" y="424"/>
                </a:lnTo>
                <a:lnTo>
                  <a:pt x="744" y="416"/>
                </a:lnTo>
                <a:lnTo>
                  <a:pt x="736" y="416"/>
                </a:lnTo>
                <a:lnTo>
                  <a:pt x="720" y="416"/>
                </a:lnTo>
                <a:lnTo>
                  <a:pt x="720" y="400"/>
                </a:lnTo>
                <a:lnTo>
                  <a:pt x="712" y="400"/>
                </a:lnTo>
                <a:lnTo>
                  <a:pt x="704" y="400"/>
                </a:lnTo>
                <a:lnTo>
                  <a:pt x="688" y="400"/>
                </a:lnTo>
                <a:lnTo>
                  <a:pt x="680" y="400"/>
                </a:lnTo>
                <a:lnTo>
                  <a:pt x="664" y="400"/>
                </a:lnTo>
                <a:lnTo>
                  <a:pt x="656" y="400"/>
                </a:lnTo>
                <a:lnTo>
                  <a:pt x="656" y="416"/>
                </a:lnTo>
                <a:lnTo>
                  <a:pt x="648" y="416"/>
                </a:lnTo>
                <a:lnTo>
                  <a:pt x="632" y="416"/>
                </a:lnTo>
                <a:lnTo>
                  <a:pt x="624" y="416"/>
                </a:lnTo>
                <a:lnTo>
                  <a:pt x="608" y="416"/>
                </a:lnTo>
                <a:lnTo>
                  <a:pt x="592" y="416"/>
                </a:lnTo>
                <a:lnTo>
                  <a:pt x="592" y="400"/>
                </a:lnTo>
                <a:lnTo>
                  <a:pt x="584" y="400"/>
                </a:lnTo>
                <a:lnTo>
                  <a:pt x="576" y="400"/>
                </a:lnTo>
                <a:lnTo>
                  <a:pt x="560" y="392"/>
                </a:lnTo>
                <a:lnTo>
                  <a:pt x="552" y="392"/>
                </a:lnTo>
                <a:lnTo>
                  <a:pt x="552" y="384"/>
                </a:lnTo>
                <a:lnTo>
                  <a:pt x="536" y="368"/>
                </a:lnTo>
                <a:lnTo>
                  <a:pt x="520" y="360"/>
                </a:lnTo>
                <a:lnTo>
                  <a:pt x="512" y="360"/>
                </a:lnTo>
                <a:lnTo>
                  <a:pt x="496" y="352"/>
                </a:lnTo>
                <a:lnTo>
                  <a:pt x="496" y="328"/>
                </a:lnTo>
                <a:lnTo>
                  <a:pt x="488" y="320"/>
                </a:lnTo>
                <a:lnTo>
                  <a:pt x="480" y="312"/>
                </a:lnTo>
                <a:lnTo>
                  <a:pt x="456" y="312"/>
                </a:lnTo>
                <a:lnTo>
                  <a:pt x="456" y="296"/>
                </a:lnTo>
                <a:lnTo>
                  <a:pt x="448" y="296"/>
                </a:lnTo>
                <a:lnTo>
                  <a:pt x="440" y="296"/>
                </a:lnTo>
                <a:lnTo>
                  <a:pt x="440" y="288"/>
                </a:lnTo>
                <a:lnTo>
                  <a:pt x="424" y="288"/>
                </a:lnTo>
                <a:lnTo>
                  <a:pt x="416" y="288"/>
                </a:lnTo>
                <a:lnTo>
                  <a:pt x="408" y="288"/>
                </a:lnTo>
                <a:lnTo>
                  <a:pt x="392" y="288"/>
                </a:lnTo>
                <a:lnTo>
                  <a:pt x="384" y="288"/>
                </a:lnTo>
                <a:lnTo>
                  <a:pt x="368" y="288"/>
                </a:lnTo>
                <a:lnTo>
                  <a:pt x="360" y="288"/>
                </a:lnTo>
                <a:lnTo>
                  <a:pt x="352" y="288"/>
                </a:lnTo>
                <a:lnTo>
                  <a:pt x="336" y="288"/>
                </a:lnTo>
                <a:lnTo>
                  <a:pt x="328" y="288"/>
                </a:lnTo>
                <a:lnTo>
                  <a:pt x="312" y="288"/>
                </a:lnTo>
                <a:lnTo>
                  <a:pt x="296" y="272"/>
                </a:lnTo>
                <a:lnTo>
                  <a:pt x="288" y="272"/>
                </a:lnTo>
                <a:lnTo>
                  <a:pt x="280" y="272"/>
                </a:lnTo>
                <a:lnTo>
                  <a:pt x="264" y="272"/>
                </a:lnTo>
                <a:lnTo>
                  <a:pt x="264" y="264"/>
                </a:lnTo>
                <a:lnTo>
                  <a:pt x="256" y="256"/>
                </a:lnTo>
                <a:lnTo>
                  <a:pt x="240" y="256"/>
                </a:lnTo>
                <a:lnTo>
                  <a:pt x="208" y="224"/>
                </a:lnTo>
                <a:lnTo>
                  <a:pt x="200" y="224"/>
                </a:lnTo>
                <a:lnTo>
                  <a:pt x="200" y="208"/>
                </a:lnTo>
                <a:lnTo>
                  <a:pt x="192" y="192"/>
                </a:lnTo>
                <a:lnTo>
                  <a:pt x="192" y="184"/>
                </a:lnTo>
                <a:lnTo>
                  <a:pt x="160" y="184"/>
                </a:lnTo>
                <a:lnTo>
                  <a:pt x="160" y="168"/>
                </a:lnTo>
                <a:lnTo>
                  <a:pt x="160" y="160"/>
                </a:lnTo>
                <a:lnTo>
                  <a:pt x="152" y="144"/>
                </a:lnTo>
                <a:lnTo>
                  <a:pt x="152" y="136"/>
                </a:lnTo>
                <a:lnTo>
                  <a:pt x="152" y="128"/>
                </a:lnTo>
                <a:lnTo>
                  <a:pt x="152" y="112"/>
                </a:lnTo>
                <a:lnTo>
                  <a:pt x="152" y="104"/>
                </a:lnTo>
                <a:lnTo>
                  <a:pt x="144" y="104"/>
                </a:lnTo>
                <a:lnTo>
                  <a:pt x="144" y="96"/>
                </a:lnTo>
                <a:lnTo>
                  <a:pt x="144" y="80"/>
                </a:lnTo>
                <a:lnTo>
                  <a:pt x="128" y="80"/>
                </a:lnTo>
                <a:lnTo>
                  <a:pt x="128" y="72"/>
                </a:lnTo>
                <a:lnTo>
                  <a:pt x="120" y="56"/>
                </a:lnTo>
                <a:lnTo>
                  <a:pt x="104" y="40"/>
                </a:lnTo>
                <a:lnTo>
                  <a:pt x="96" y="32"/>
                </a:lnTo>
                <a:lnTo>
                  <a:pt x="88" y="32"/>
                </a:lnTo>
                <a:lnTo>
                  <a:pt x="88" y="16"/>
                </a:lnTo>
                <a:lnTo>
                  <a:pt x="72" y="16"/>
                </a:lnTo>
                <a:lnTo>
                  <a:pt x="64" y="16"/>
                </a:lnTo>
                <a:lnTo>
                  <a:pt x="64" y="8"/>
                </a:lnTo>
                <a:lnTo>
                  <a:pt x="56" y="8"/>
                </a:lnTo>
                <a:lnTo>
                  <a:pt x="40" y="8"/>
                </a:lnTo>
                <a:lnTo>
                  <a:pt x="40" y="0"/>
                </a:lnTo>
                <a:lnTo>
                  <a:pt x="24" y="0"/>
                </a:lnTo>
                <a:lnTo>
                  <a:pt x="16" y="0"/>
                </a:lnTo>
                <a:lnTo>
                  <a:pt x="0" y="0"/>
                </a:lnTo>
              </a:path>
            </a:pathLst>
          </a:custGeom>
          <a:noFill/>
          <a:ln w="57150">
            <a:solidFill>
              <a:srgbClr val="FF0000"/>
            </a:solidFill>
            <a:prstDash val="solid"/>
            <a:round/>
            <a:headEnd/>
            <a:tailEnd/>
          </a:ln>
        </p:spPr>
        <p:txBody>
          <a:bodyPr/>
          <a:lstStyle/>
          <a:p>
            <a:endParaRPr lang="it-IT"/>
          </a:p>
        </p:txBody>
      </p:sp>
      <p:sp>
        <p:nvSpPr>
          <p:cNvPr id="79905" name="Arc 1059"/>
          <p:cNvSpPr>
            <a:spLocks/>
          </p:cNvSpPr>
          <p:nvPr/>
        </p:nvSpPr>
        <p:spPr bwMode="auto">
          <a:xfrm>
            <a:off x="6219825" y="2014538"/>
            <a:ext cx="1117600" cy="1651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31750">
            <a:solidFill>
              <a:srgbClr val="FFFFFF"/>
            </a:solidFill>
            <a:round/>
            <a:headEnd/>
            <a:tailEnd/>
          </a:ln>
        </p:spPr>
        <p:txBody>
          <a:bodyPr/>
          <a:lstStyle/>
          <a:p>
            <a:endParaRPr lang="it-IT"/>
          </a:p>
        </p:txBody>
      </p:sp>
      <p:sp>
        <p:nvSpPr>
          <p:cNvPr id="79906" name="Arc 1060"/>
          <p:cNvSpPr>
            <a:spLocks/>
          </p:cNvSpPr>
          <p:nvPr/>
        </p:nvSpPr>
        <p:spPr bwMode="auto">
          <a:xfrm>
            <a:off x="5876925" y="3627438"/>
            <a:ext cx="749300" cy="6159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31750">
            <a:solidFill>
              <a:srgbClr val="FFFFFF"/>
            </a:solidFill>
            <a:round/>
            <a:headEnd/>
            <a:tailEnd/>
          </a:ln>
        </p:spPr>
        <p:txBody>
          <a:bodyPr/>
          <a:lstStyle/>
          <a:p>
            <a:endParaRPr lang="it-IT"/>
          </a:p>
        </p:txBody>
      </p:sp>
      <p:sp>
        <p:nvSpPr>
          <p:cNvPr id="79907" name="Line 1061"/>
          <p:cNvSpPr>
            <a:spLocks noChangeShapeType="1"/>
          </p:cNvSpPr>
          <p:nvPr/>
        </p:nvSpPr>
        <p:spPr bwMode="auto">
          <a:xfrm>
            <a:off x="7515225" y="2344738"/>
            <a:ext cx="1588" cy="3594100"/>
          </a:xfrm>
          <a:prstGeom prst="line">
            <a:avLst/>
          </a:prstGeom>
          <a:noFill/>
          <a:ln w="25400">
            <a:solidFill>
              <a:srgbClr val="FFFFFF"/>
            </a:solidFill>
            <a:round/>
            <a:headEnd/>
            <a:tailEnd/>
          </a:ln>
        </p:spPr>
        <p:txBody>
          <a:bodyPr/>
          <a:lstStyle/>
          <a:p>
            <a:endParaRPr lang="it-IT"/>
          </a:p>
        </p:txBody>
      </p:sp>
      <p:sp>
        <p:nvSpPr>
          <p:cNvPr id="79908" name="Line 1062"/>
          <p:cNvSpPr>
            <a:spLocks noChangeShapeType="1"/>
          </p:cNvSpPr>
          <p:nvPr/>
        </p:nvSpPr>
        <p:spPr bwMode="auto">
          <a:xfrm>
            <a:off x="5864225" y="4262438"/>
            <a:ext cx="1588" cy="1752600"/>
          </a:xfrm>
          <a:prstGeom prst="line">
            <a:avLst/>
          </a:prstGeom>
          <a:noFill/>
          <a:ln w="19050">
            <a:solidFill>
              <a:srgbClr val="FFFFFF"/>
            </a:solidFill>
            <a:round/>
            <a:headEnd/>
            <a:tailEnd/>
          </a:ln>
        </p:spPr>
        <p:txBody>
          <a:bodyPr/>
          <a:lstStyle/>
          <a:p>
            <a:endParaRPr lang="it-IT"/>
          </a:p>
        </p:txBody>
      </p:sp>
      <p:sp>
        <p:nvSpPr>
          <p:cNvPr id="79909" name="Freeform 1063"/>
          <p:cNvSpPr>
            <a:spLocks/>
          </p:cNvSpPr>
          <p:nvPr/>
        </p:nvSpPr>
        <p:spPr bwMode="auto">
          <a:xfrm>
            <a:off x="6956425" y="1938338"/>
            <a:ext cx="533400" cy="2603500"/>
          </a:xfrm>
          <a:custGeom>
            <a:avLst/>
            <a:gdLst>
              <a:gd name="T0" fmla="*/ 2147483647 w 336"/>
              <a:gd name="T1" fmla="*/ 2147483647 h 1640"/>
              <a:gd name="T2" fmla="*/ 2147483647 w 336"/>
              <a:gd name="T3" fmla="*/ 2147483647 h 1640"/>
              <a:gd name="T4" fmla="*/ 2147483647 w 336"/>
              <a:gd name="T5" fmla="*/ 2147483647 h 1640"/>
              <a:gd name="T6" fmla="*/ 2147483647 w 336"/>
              <a:gd name="T7" fmla="*/ 2147483647 h 1640"/>
              <a:gd name="T8" fmla="*/ 2147483647 w 336"/>
              <a:gd name="T9" fmla="*/ 2147483647 h 1640"/>
              <a:gd name="T10" fmla="*/ 2147483647 w 336"/>
              <a:gd name="T11" fmla="*/ 2147483647 h 1640"/>
              <a:gd name="T12" fmla="*/ 2147483647 w 336"/>
              <a:gd name="T13" fmla="*/ 2147483647 h 1640"/>
              <a:gd name="T14" fmla="*/ 2147483647 w 336"/>
              <a:gd name="T15" fmla="*/ 2147483647 h 1640"/>
              <a:gd name="T16" fmla="*/ 2147483647 w 336"/>
              <a:gd name="T17" fmla="*/ 2147483647 h 1640"/>
              <a:gd name="T18" fmla="*/ 2147483647 w 336"/>
              <a:gd name="T19" fmla="*/ 2147483647 h 1640"/>
              <a:gd name="T20" fmla="*/ 2147483647 w 336"/>
              <a:gd name="T21" fmla="*/ 2147483647 h 1640"/>
              <a:gd name="T22" fmla="*/ 2147483647 w 336"/>
              <a:gd name="T23" fmla="*/ 2147483647 h 1640"/>
              <a:gd name="T24" fmla="*/ 2147483647 w 336"/>
              <a:gd name="T25" fmla="*/ 2147483647 h 1640"/>
              <a:gd name="T26" fmla="*/ 2147483647 w 336"/>
              <a:gd name="T27" fmla="*/ 2147483647 h 1640"/>
              <a:gd name="T28" fmla="*/ 2147483647 w 336"/>
              <a:gd name="T29" fmla="*/ 2147483647 h 1640"/>
              <a:gd name="T30" fmla="*/ 2147483647 w 336"/>
              <a:gd name="T31" fmla="*/ 2147483647 h 1640"/>
              <a:gd name="T32" fmla="*/ 2147483647 w 336"/>
              <a:gd name="T33" fmla="*/ 2147483647 h 1640"/>
              <a:gd name="T34" fmla="*/ 2147483647 w 336"/>
              <a:gd name="T35" fmla="*/ 2147483647 h 1640"/>
              <a:gd name="T36" fmla="*/ 2147483647 w 336"/>
              <a:gd name="T37" fmla="*/ 2147483647 h 1640"/>
              <a:gd name="T38" fmla="*/ 2147483647 w 336"/>
              <a:gd name="T39" fmla="*/ 2147483647 h 1640"/>
              <a:gd name="T40" fmla="*/ 2147483647 w 336"/>
              <a:gd name="T41" fmla="*/ 2147483647 h 1640"/>
              <a:gd name="T42" fmla="*/ 2147483647 w 336"/>
              <a:gd name="T43" fmla="*/ 2147483647 h 1640"/>
              <a:gd name="T44" fmla="*/ 2147483647 w 336"/>
              <a:gd name="T45" fmla="*/ 2147483647 h 1640"/>
              <a:gd name="T46" fmla="*/ 2147483647 w 336"/>
              <a:gd name="T47" fmla="*/ 2147483647 h 1640"/>
              <a:gd name="T48" fmla="*/ 2147483647 w 336"/>
              <a:gd name="T49" fmla="*/ 2147483647 h 1640"/>
              <a:gd name="T50" fmla="*/ 2147483647 w 336"/>
              <a:gd name="T51" fmla="*/ 2147483647 h 1640"/>
              <a:gd name="T52" fmla="*/ 2147483647 w 336"/>
              <a:gd name="T53" fmla="*/ 2147483647 h 1640"/>
              <a:gd name="T54" fmla="*/ 2147483647 w 336"/>
              <a:gd name="T55" fmla="*/ 2147483647 h 1640"/>
              <a:gd name="T56" fmla="*/ 2147483647 w 336"/>
              <a:gd name="T57" fmla="*/ 2147483647 h 1640"/>
              <a:gd name="T58" fmla="*/ 2147483647 w 336"/>
              <a:gd name="T59" fmla="*/ 2147483647 h 1640"/>
              <a:gd name="T60" fmla="*/ 2147483647 w 336"/>
              <a:gd name="T61" fmla="*/ 2147483647 h 1640"/>
              <a:gd name="T62" fmla="*/ 2147483647 w 336"/>
              <a:gd name="T63" fmla="*/ 2147483647 h 1640"/>
              <a:gd name="T64" fmla="*/ 2147483647 w 336"/>
              <a:gd name="T65" fmla="*/ 2147483647 h 1640"/>
              <a:gd name="T66" fmla="*/ 2147483647 w 336"/>
              <a:gd name="T67" fmla="*/ 2147483647 h 1640"/>
              <a:gd name="T68" fmla="*/ 2147483647 w 336"/>
              <a:gd name="T69" fmla="*/ 2147483647 h 1640"/>
              <a:gd name="T70" fmla="*/ 2147483647 w 336"/>
              <a:gd name="T71" fmla="*/ 2147483647 h 1640"/>
              <a:gd name="T72" fmla="*/ 2147483647 w 336"/>
              <a:gd name="T73" fmla="*/ 2147483647 h 1640"/>
              <a:gd name="T74" fmla="*/ 2147483647 w 336"/>
              <a:gd name="T75" fmla="*/ 2147483647 h 1640"/>
              <a:gd name="T76" fmla="*/ 0 w 336"/>
              <a:gd name="T77" fmla="*/ 2147483647 h 1640"/>
              <a:gd name="T78" fmla="*/ 2147483647 w 336"/>
              <a:gd name="T79" fmla="*/ 2147483647 h 1640"/>
              <a:gd name="T80" fmla="*/ 2147483647 w 336"/>
              <a:gd name="T81" fmla="*/ 2147483647 h 1640"/>
              <a:gd name="T82" fmla="*/ 2147483647 w 336"/>
              <a:gd name="T83" fmla="*/ 2147483647 h 1640"/>
              <a:gd name="T84" fmla="*/ 2147483647 w 336"/>
              <a:gd name="T85" fmla="*/ 2147483647 h 1640"/>
              <a:gd name="T86" fmla="*/ 2147483647 w 336"/>
              <a:gd name="T87" fmla="*/ 2147483647 h 1640"/>
              <a:gd name="T88" fmla="*/ 2147483647 w 336"/>
              <a:gd name="T89" fmla="*/ 2147483647 h 1640"/>
              <a:gd name="T90" fmla="*/ 2147483647 w 336"/>
              <a:gd name="T91" fmla="*/ 2147483647 h 1640"/>
              <a:gd name="T92" fmla="*/ 2147483647 w 336"/>
              <a:gd name="T93" fmla="*/ 2147483647 h 1640"/>
              <a:gd name="T94" fmla="*/ 2147483647 w 336"/>
              <a:gd name="T95" fmla="*/ 2147483647 h 1640"/>
              <a:gd name="T96" fmla="*/ 2147483647 w 336"/>
              <a:gd name="T97" fmla="*/ 2147483647 h 1640"/>
              <a:gd name="T98" fmla="*/ 2147483647 w 336"/>
              <a:gd name="T99" fmla="*/ 2147483647 h 1640"/>
              <a:gd name="T100" fmla="*/ 2147483647 w 336"/>
              <a:gd name="T101" fmla="*/ 2147483647 h 1640"/>
              <a:gd name="T102" fmla="*/ 2147483647 w 336"/>
              <a:gd name="T103" fmla="*/ 2147483647 h 1640"/>
              <a:gd name="T104" fmla="*/ 2147483647 w 336"/>
              <a:gd name="T105" fmla="*/ 2147483647 h 1640"/>
              <a:gd name="T106" fmla="*/ 2147483647 w 336"/>
              <a:gd name="T107" fmla="*/ 2147483647 h 1640"/>
              <a:gd name="T108" fmla="*/ 2147483647 w 336"/>
              <a:gd name="T109" fmla="*/ 2147483647 h 1640"/>
              <a:gd name="T110" fmla="*/ 2147483647 w 336"/>
              <a:gd name="T111" fmla="*/ 2147483647 h 1640"/>
              <a:gd name="T112" fmla="*/ 2147483647 w 336"/>
              <a:gd name="T113" fmla="*/ 2147483647 h 1640"/>
              <a:gd name="T114" fmla="*/ 2147483647 w 336"/>
              <a:gd name="T115" fmla="*/ 2147483647 h 1640"/>
              <a:gd name="T116" fmla="*/ 2147483647 w 336"/>
              <a:gd name="T117" fmla="*/ 2147483647 h 16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6"/>
              <a:gd name="T178" fmla="*/ 0 h 1640"/>
              <a:gd name="T179" fmla="*/ 336 w 336"/>
              <a:gd name="T180" fmla="*/ 1640 h 16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6" h="1640">
                <a:moveTo>
                  <a:pt x="16" y="0"/>
                </a:moveTo>
                <a:lnTo>
                  <a:pt x="32" y="0"/>
                </a:lnTo>
                <a:lnTo>
                  <a:pt x="32" y="16"/>
                </a:lnTo>
                <a:lnTo>
                  <a:pt x="40" y="16"/>
                </a:lnTo>
                <a:lnTo>
                  <a:pt x="40" y="24"/>
                </a:lnTo>
                <a:lnTo>
                  <a:pt x="48" y="24"/>
                </a:lnTo>
                <a:lnTo>
                  <a:pt x="64" y="48"/>
                </a:lnTo>
                <a:lnTo>
                  <a:pt x="72" y="56"/>
                </a:lnTo>
                <a:lnTo>
                  <a:pt x="72" y="64"/>
                </a:lnTo>
                <a:lnTo>
                  <a:pt x="72" y="80"/>
                </a:lnTo>
                <a:lnTo>
                  <a:pt x="72" y="88"/>
                </a:lnTo>
                <a:lnTo>
                  <a:pt x="72" y="96"/>
                </a:lnTo>
                <a:lnTo>
                  <a:pt x="72" y="112"/>
                </a:lnTo>
                <a:lnTo>
                  <a:pt x="72" y="120"/>
                </a:lnTo>
                <a:lnTo>
                  <a:pt x="64" y="120"/>
                </a:lnTo>
                <a:lnTo>
                  <a:pt x="64" y="136"/>
                </a:lnTo>
                <a:lnTo>
                  <a:pt x="64" y="144"/>
                </a:lnTo>
                <a:lnTo>
                  <a:pt x="64" y="152"/>
                </a:lnTo>
                <a:lnTo>
                  <a:pt x="48" y="168"/>
                </a:lnTo>
                <a:lnTo>
                  <a:pt x="48" y="176"/>
                </a:lnTo>
                <a:lnTo>
                  <a:pt x="40" y="184"/>
                </a:lnTo>
                <a:lnTo>
                  <a:pt x="40" y="200"/>
                </a:lnTo>
                <a:lnTo>
                  <a:pt x="40" y="208"/>
                </a:lnTo>
                <a:lnTo>
                  <a:pt x="32" y="208"/>
                </a:lnTo>
                <a:lnTo>
                  <a:pt x="32" y="216"/>
                </a:lnTo>
                <a:lnTo>
                  <a:pt x="32" y="232"/>
                </a:lnTo>
                <a:lnTo>
                  <a:pt x="40" y="240"/>
                </a:lnTo>
                <a:lnTo>
                  <a:pt x="40" y="248"/>
                </a:lnTo>
                <a:lnTo>
                  <a:pt x="40" y="264"/>
                </a:lnTo>
                <a:lnTo>
                  <a:pt x="48" y="272"/>
                </a:lnTo>
                <a:lnTo>
                  <a:pt x="64" y="280"/>
                </a:lnTo>
                <a:lnTo>
                  <a:pt x="72" y="296"/>
                </a:lnTo>
                <a:lnTo>
                  <a:pt x="80" y="304"/>
                </a:lnTo>
                <a:lnTo>
                  <a:pt x="104" y="320"/>
                </a:lnTo>
                <a:lnTo>
                  <a:pt x="120" y="328"/>
                </a:lnTo>
                <a:lnTo>
                  <a:pt x="128" y="336"/>
                </a:lnTo>
                <a:lnTo>
                  <a:pt x="128" y="352"/>
                </a:lnTo>
                <a:lnTo>
                  <a:pt x="136" y="352"/>
                </a:lnTo>
                <a:lnTo>
                  <a:pt x="136" y="360"/>
                </a:lnTo>
                <a:lnTo>
                  <a:pt x="152" y="360"/>
                </a:lnTo>
                <a:lnTo>
                  <a:pt x="152" y="368"/>
                </a:lnTo>
                <a:lnTo>
                  <a:pt x="152" y="384"/>
                </a:lnTo>
                <a:lnTo>
                  <a:pt x="160" y="392"/>
                </a:lnTo>
                <a:lnTo>
                  <a:pt x="160" y="400"/>
                </a:lnTo>
                <a:lnTo>
                  <a:pt x="160" y="416"/>
                </a:lnTo>
                <a:lnTo>
                  <a:pt x="160" y="424"/>
                </a:lnTo>
                <a:lnTo>
                  <a:pt x="152" y="424"/>
                </a:lnTo>
                <a:lnTo>
                  <a:pt x="152" y="432"/>
                </a:lnTo>
                <a:lnTo>
                  <a:pt x="136" y="448"/>
                </a:lnTo>
                <a:lnTo>
                  <a:pt x="136" y="456"/>
                </a:lnTo>
                <a:lnTo>
                  <a:pt x="128" y="464"/>
                </a:lnTo>
                <a:lnTo>
                  <a:pt x="128" y="480"/>
                </a:lnTo>
                <a:lnTo>
                  <a:pt x="120" y="480"/>
                </a:lnTo>
                <a:lnTo>
                  <a:pt x="120" y="488"/>
                </a:lnTo>
                <a:lnTo>
                  <a:pt x="120" y="504"/>
                </a:lnTo>
                <a:lnTo>
                  <a:pt x="120" y="512"/>
                </a:lnTo>
                <a:lnTo>
                  <a:pt x="104" y="512"/>
                </a:lnTo>
                <a:lnTo>
                  <a:pt x="104" y="520"/>
                </a:lnTo>
                <a:lnTo>
                  <a:pt x="104" y="536"/>
                </a:lnTo>
                <a:lnTo>
                  <a:pt x="96" y="536"/>
                </a:lnTo>
                <a:lnTo>
                  <a:pt x="96" y="544"/>
                </a:lnTo>
                <a:lnTo>
                  <a:pt x="80" y="552"/>
                </a:lnTo>
                <a:lnTo>
                  <a:pt x="80" y="568"/>
                </a:lnTo>
                <a:lnTo>
                  <a:pt x="80" y="576"/>
                </a:lnTo>
                <a:lnTo>
                  <a:pt x="72" y="600"/>
                </a:lnTo>
                <a:lnTo>
                  <a:pt x="72" y="608"/>
                </a:lnTo>
                <a:lnTo>
                  <a:pt x="80" y="608"/>
                </a:lnTo>
                <a:lnTo>
                  <a:pt x="80" y="616"/>
                </a:lnTo>
                <a:lnTo>
                  <a:pt x="96" y="616"/>
                </a:lnTo>
                <a:lnTo>
                  <a:pt x="96" y="632"/>
                </a:lnTo>
                <a:lnTo>
                  <a:pt x="120" y="640"/>
                </a:lnTo>
                <a:lnTo>
                  <a:pt x="120" y="648"/>
                </a:lnTo>
                <a:lnTo>
                  <a:pt x="128" y="648"/>
                </a:lnTo>
                <a:lnTo>
                  <a:pt x="128" y="664"/>
                </a:lnTo>
                <a:lnTo>
                  <a:pt x="128" y="672"/>
                </a:lnTo>
                <a:lnTo>
                  <a:pt x="136" y="672"/>
                </a:lnTo>
                <a:lnTo>
                  <a:pt x="128" y="688"/>
                </a:lnTo>
                <a:lnTo>
                  <a:pt x="120" y="696"/>
                </a:lnTo>
                <a:lnTo>
                  <a:pt x="104" y="704"/>
                </a:lnTo>
                <a:lnTo>
                  <a:pt x="104" y="720"/>
                </a:lnTo>
                <a:lnTo>
                  <a:pt x="104" y="728"/>
                </a:lnTo>
                <a:lnTo>
                  <a:pt x="96" y="736"/>
                </a:lnTo>
                <a:lnTo>
                  <a:pt x="96" y="752"/>
                </a:lnTo>
                <a:lnTo>
                  <a:pt x="96" y="760"/>
                </a:lnTo>
                <a:lnTo>
                  <a:pt x="80" y="768"/>
                </a:lnTo>
                <a:lnTo>
                  <a:pt x="80" y="784"/>
                </a:lnTo>
                <a:lnTo>
                  <a:pt x="80" y="792"/>
                </a:lnTo>
                <a:lnTo>
                  <a:pt x="80" y="800"/>
                </a:lnTo>
                <a:lnTo>
                  <a:pt x="80" y="824"/>
                </a:lnTo>
                <a:lnTo>
                  <a:pt x="80" y="832"/>
                </a:lnTo>
                <a:lnTo>
                  <a:pt x="80" y="848"/>
                </a:lnTo>
                <a:lnTo>
                  <a:pt x="96" y="848"/>
                </a:lnTo>
                <a:lnTo>
                  <a:pt x="96" y="856"/>
                </a:lnTo>
                <a:lnTo>
                  <a:pt x="104" y="856"/>
                </a:lnTo>
                <a:lnTo>
                  <a:pt x="120" y="856"/>
                </a:lnTo>
                <a:lnTo>
                  <a:pt x="120" y="872"/>
                </a:lnTo>
                <a:lnTo>
                  <a:pt x="120" y="880"/>
                </a:lnTo>
                <a:lnTo>
                  <a:pt x="120" y="888"/>
                </a:lnTo>
                <a:lnTo>
                  <a:pt x="128" y="904"/>
                </a:lnTo>
                <a:lnTo>
                  <a:pt x="128" y="912"/>
                </a:lnTo>
                <a:lnTo>
                  <a:pt x="128" y="920"/>
                </a:lnTo>
                <a:lnTo>
                  <a:pt x="128" y="936"/>
                </a:lnTo>
                <a:lnTo>
                  <a:pt x="120" y="936"/>
                </a:lnTo>
                <a:lnTo>
                  <a:pt x="120" y="944"/>
                </a:lnTo>
                <a:lnTo>
                  <a:pt x="104" y="944"/>
                </a:lnTo>
                <a:lnTo>
                  <a:pt x="96" y="968"/>
                </a:lnTo>
                <a:lnTo>
                  <a:pt x="96" y="976"/>
                </a:lnTo>
                <a:lnTo>
                  <a:pt x="72" y="1000"/>
                </a:lnTo>
                <a:lnTo>
                  <a:pt x="64" y="1016"/>
                </a:lnTo>
                <a:lnTo>
                  <a:pt x="48" y="1040"/>
                </a:lnTo>
                <a:lnTo>
                  <a:pt x="40" y="1072"/>
                </a:lnTo>
                <a:lnTo>
                  <a:pt x="32" y="1096"/>
                </a:lnTo>
                <a:lnTo>
                  <a:pt x="16" y="1128"/>
                </a:lnTo>
                <a:lnTo>
                  <a:pt x="8" y="1136"/>
                </a:lnTo>
                <a:lnTo>
                  <a:pt x="8" y="1160"/>
                </a:lnTo>
                <a:lnTo>
                  <a:pt x="0" y="1192"/>
                </a:lnTo>
                <a:lnTo>
                  <a:pt x="0" y="1200"/>
                </a:lnTo>
                <a:lnTo>
                  <a:pt x="0" y="1216"/>
                </a:lnTo>
                <a:lnTo>
                  <a:pt x="0" y="1224"/>
                </a:lnTo>
                <a:lnTo>
                  <a:pt x="8" y="1240"/>
                </a:lnTo>
                <a:lnTo>
                  <a:pt x="16" y="1240"/>
                </a:lnTo>
                <a:lnTo>
                  <a:pt x="32" y="1240"/>
                </a:lnTo>
                <a:lnTo>
                  <a:pt x="32" y="1248"/>
                </a:lnTo>
                <a:lnTo>
                  <a:pt x="40" y="1248"/>
                </a:lnTo>
                <a:lnTo>
                  <a:pt x="48" y="1256"/>
                </a:lnTo>
                <a:lnTo>
                  <a:pt x="64" y="1272"/>
                </a:lnTo>
                <a:lnTo>
                  <a:pt x="72" y="1272"/>
                </a:lnTo>
                <a:lnTo>
                  <a:pt x="72" y="1280"/>
                </a:lnTo>
                <a:lnTo>
                  <a:pt x="80" y="1280"/>
                </a:lnTo>
                <a:lnTo>
                  <a:pt x="80" y="1288"/>
                </a:lnTo>
                <a:lnTo>
                  <a:pt x="96" y="1288"/>
                </a:lnTo>
                <a:lnTo>
                  <a:pt x="96" y="1304"/>
                </a:lnTo>
                <a:lnTo>
                  <a:pt x="80" y="1312"/>
                </a:lnTo>
                <a:lnTo>
                  <a:pt x="80" y="1320"/>
                </a:lnTo>
                <a:lnTo>
                  <a:pt x="80" y="1336"/>
                </a:lnTo>
                <a:lnTo>
                  <a:pt x="80" y="1344"/>
                </a:lnTo>
                <a:lnTo>
                  <a:pt x="80" y="1352"/>
                </a:lnTo>
                <a:lnTo>
                  <a:pt x="80" y="1368"/>
                </a:lnTo>
                <a:lnTo>
                  <a:pt x="80" y="1376"/>
                </a:lnTo>
                <a:lnTo>
                  <a:pt x="80" y="1384"/>
                </a:lnTo>
                <a:lnTo>
                  <a:pt x="80" y="1400"/>
                </a:lnTo>
                <a:lnTo>
                  <a:pt x="96" y="1400"/>
                </a:lnTo>
                <a:lnTo>
                  <a:pt x="96" y="1408"/>
                </a:lnTo>
                <a:lnTo>
                  <a:pt x="96" y="1424"/>
                </a:lnTo>
                <a:lnTo>
                  <a:pt x="96" y="1432"/>
                </a:lnTo>
                <a:lnTo>
                  <a:pt x="104" y="1432"/>
                </a:lnTo>
                <a:lnTo>
                  <a:pt x="104" y="1440"/>
                </a:lnTo>
                <a:lnTo>
                  <a:pt x="104" y="1456"/>
                </a:lnTo>
                <a:lnTo>
                  <a:pt x="120" y="1464"/>
                </a:lnTo>
                <a:lnTo>
                  <a:pt x="128" y="1472"/>
                </a:lnTo>
                <a:lnTo>
                  <a:pt x="128" y="1488"/>
                </a:lnTo>
                <a:lnTo>
                  <a:pt x="136" y="1488"/>
                </a:lnTo>
                <a:lnTo>
                  <a:pt x="136" y="1496"/>
                </a:lnTo>
                <a:lnTo>
                  <a:pt x="152" y="1496"/>
                </a:lnTo>
                <a:lnTo>
                  <a:pt x="152" y="1504"/>
                </a:lnTo>
                <a:lnTo>
                  <a:pt x="160" y="1520"/>
                </a:lnTo>
                <a:lnTo>
                  <a:pt x="168" y="1520"/>
                </a:lnTo>
                <a:lnTo>
                  <a:pt x="168" y="1528"/>
                </a:lnTo>
                <a:lnTo>
                  <a:pt x="184" y="1536"/>
                </a:lnTo>
                <a:lnTo>
                  <a:pt x="192" y="1552"/>
                </a:lnTo>
                <a:lnTo>
                  <a:pt x="200" y="1560"/>
                </a:lnTo>
                <a:lnTo>
                  <a:pt x="216" y="1568"/>
                </a:lnTo>
                <a:lnTo>
                  <a:pt x="224" y="1568"/>
                </a:lnTo>
                <a:lnTo>
                  <a:pt x="224" y="1584"/>
                </a:lnTo>
                <a:lnTo>
                  <a:pt x="232" y="1592"/>
                </a:lnTo>
                <a:lnTo>
                  <a:pt x="248" y="1592"/>
                </a:lnTo>
                <a:lnTo>
                  <a:pt x="248" y="1608"/>
                </a:lnTo>
                <a:lnTo>
                  <a:pt x="256" y="1608"/>
                </a:lnTo>
                <a:lnTo>
                  <a:pt x="264" y="1608"/>
                </a:lnTo>
                <a:lnTo>
                  <a:pt x="280" y="1608"/>
                </a:lnTo>
                <a:lnTo>
                  <a:pt x="280" y="1616"/>
                </a:lnTo>
                <a:lnTo>
                  <a:pt x="288" y="1616"/>
                </a:lnTo>
                <a:lnTo>
                  <a:pt x="304" y="1616"/>
                </a:lnTo>
                <a:lnTo>
                  <a:pt x="304" y="1624"/>
                </a:lnTo>
                <a:lnTo>
                  <a:pt x="312" y="1624"/>
                </a:lnTo>
                <a:lnTo>
                  <a:pt x="320" y="1624"/>
                </a:lnTo>
                <a:lnTo>
                  <a:pt x="320" y="1640"/>
                </a:lnTo>
                <a:lnTo>
                  <a:pt x="336" y="1640"/>
                </a:lnTo>
              </a:path>
            </a:pathLst>
          </a:custGeom>
          <a:noFill/>
          <a:ln w="19050">
            <a:solidFill>
              <a:srgbClr val="FF0000"/>
            </a:solidFill>
            <a:prstDash val="solid"/>
            <a:round/>
            <a:headEnd/>
            <a:tailEnd/>
          </a:ln>
        </p:spPr>
        <p:txBody>
          <a:bodyPr/>
          <a:lstStyle/>
          <a:p>
            <a:endParaRPr lang="it-IT"/>
          </a:p>
        </p:txBody>
      </p:sp>
      <p:sp>
        <p:nvSpPr>
          <p:cNvPr id="79910" name="Freeform 1064"/>
          <p:cNvSpPr>
            <a:spLocks/>
          </p:cNvSpPr>
          <p:nvPr/>
        </p:nvSpPr>
        <p:spPr bwMode="auto">
          <a:xfrm>
            <a:off x="6956425" y="1938338"/>
            <a:ext cx="533400" cy="2603500"/>
          </a:xfrm>
          <a:custGeom>
            <a:avLst/>
            <a:gdLst>
              <a:gd name="T0" fmla="*/ 2147483647 w 336"/>
              <a:gd name="T1" fmla="*/ 2147483647 h 1640"/>
              <a:gd name="T2" fmla="*/ 2147483647 w 336"/>
              <a:gd name="T3" fmla="*/ 2147483647 h 1640"/>
              <a:gd name="T4" fmla="*/ 2147483647 w 336"/>
              <a:gd name="T5" fmla="*/ 2147483647 h 1640"/>
              <a:gd name="T6" fmla="*/ 2147483647 w 336"/>
              <a:gd name="T7" fmla="*/ 2147483647 h 1640"/>
              <a:gd name="T8" fmla="*/ 2147483647 w 336"/>
              <a:gd name="T9" fmla="*/ 2147483647 h 1640"/>
              <a:gd name="T10" fmla="*/ 2147483647 w 336"/>
              <a:gd name="T11" fmla="*/ 2147483647 h 1640"/>
              <a:gd name="T12" fmla="*/ 2147483647 w 336"/>
              <a:gd name="T13" fmla="*/ 2147483647 h 1640"/>
              <a:gd name="T14" fmla="*/ 2147483647 w 336"/>
              <a:gd name="T15" fmla="*/ 2147483647 h 1640"/>
              <a:gd name="T16" fmla="*/ 2147483647 w 336"/>
              <a:gd name="T17" fmla="*/ 2147483647 h 1640"/>
              <a:gd name="T18" fmla="*/ 2147483647 w 336"/>
              <a:gd name="T19" fmla="*/ 2147483647 h 1640"/>
              <a:gd name="T20" fmla="*/ 2147483647 w 336"/>
              <a:gd name="T21" fmla="*/ 2147483647 h 1640"/>
              <a:gd name="T22" fmla="*/ 2147483647 w 336"/>
              <a:gd name="T23" fmla="*/ 2147483647 h 1640"/>
              <a:gd name="T24" fmla="*/ 2147483647 w 336"/>
              <a:gd name="T25" fmla="*/ 2147483647 h 1640"/>
              <a:gd name="T26" fmla="*/ 2147483647 w 336"/>
              <a:gd name="T27" fmla="*/ 2147483647 h 1640"/>
              <a:gd name="T28" fmla="*/ 2147483647 w 336"/>
              <a:gd name="T29" fmla="*/ 2147483647 h 1640"/>
              <a:gd name="T30" fmla="*/ 2147483647 w 336"/>
              <a:gd name="T31" fmla="*/ 2147483647 h 1640"/>
              <a:gd name="T32" fmla="*/ 2147483647 w 336"/>
              <a:gd name="T33" fmla="*/ 2147483647 h 1640"/>
              <a:gd name="T34" fmla="*/ 2147483647 w 336"/>
              <a:gd name="T35" fmla="*/ 2147483647 h 1640"/>
              <a:gd name="T36" fmla="*/ 2147483647 w 336"/>
              <a:gd name="T37" fmla="*/ 2147483647 h 1640"/>
              <a:gd name="T38" fmla="*/ 2147483647 w 336"/>
              <a:gd name="T39" fmla="*/ 2147483647 h 1640"/>
              <a:gd name="T40" fmla="*/ 2147483647 w 336"/>
              <a:gd name="T41" fmla="*/ 2147483647 h 1640"/>
              <a:gd name="T42" fmla="*/ 2147483647 w 336"/>
              <a:gd name="T43" fmla="*/ 2147483647 h 1640"/>
              <a:gd name="T44" fmla="*/ 2147483647 w 336"/>
              <a:gd name="T45" fmla="*/ 2147483647 h 1640"/>
              <a:gd name="T46" fmla="*/ 2147483647 w 336"/>
              <a:gd name="T47" fmla="*/ 2147483647 h 1640"/>
              <a:gd name="T48" fmla="*/ 2147483647 w 336"/>
              <a:gd name="T49" fmla="*/ 2147483647 h 1640"/>
              <a:gd name="T50" fmla="*/ 2147483647 w 336"/>
              <a:gd name="T51" fmla="*/ 2147483647 h 1640"/>
              <a:gd name="T52" fmla="*/ 2147483647 w 336"/>
              <a:gd name="T53" fmla="*/ 2147483647 h 1640"/>
              <a:gd name="T54" fmla="*/ 2147483647 w 336"/>
              <a:gd name="T55" fmla="*/ 2147483647 h 1640"/>
              <a:gd name="T56" fmla="*/ 2147483647 w 336"/>
              <a:gd name="T57" fmla="*/ 2147483647 h 1640"/>
              <a:gd name="T58" fmla="*/ 2147483647 w 336"/>
              <a:gd name="T59" fmla="*/ 2147483647 h 1640"/>
              <a:gd name="T60" fmla="*/ 2147483647 w 336"/>
              <a:gd name="T61" fmla="*/ 2147483647 h 1640"/>
              <a:gd name="T62" fmla="*/ 2147483647 w 336"/>
              <a:gd name="T63" fmla="*/ 2147483647 h 1640"/>
              <a:gd name="T64" fmla="*/ 2147483647 w 336"/>
              <a:gd name="T65" fmla="*/ 2147483647 h 1640"/>
              <a:gd name="T66" fmla="*/ 2147483647 w 336"/>
              <a:gd name="T67" fmla="*/ 2147483647 h 1640"/>
              <a:gd name="T68" fmla="*/ 2147483647 w 336"/>
              <a:gd name="T69" fmla="*/ 2147483647 h 1640"/>
              <a:gd name="T70" fmla="*/ 2147483647 w 336"/>
              <a:gd name="T71" fmla="*/ 2147483647 h 1640"/>
              <a:gd name="T72" fmla="*/ 2147483647 w 336"/>
              <a:gd name="T73" fmla="*/ 2147483647 h 1640"/>
              <a:gd name="T74" fmla="*/ 2147483647 w 336"/>
              <a:gd name="T75" fmla="*/ 2147483647 h 1640"/>
              <a:gd name="T76" fmla="*/ 0 w 336"/>
              <a:gd name="T77" fmla="*/ 2147483647 h 1640"/>
              <a:gd name="T78" fmla="*/ 2147483647 w 336"/>
              <a:gd name="T79" fmla="*/ 2147483647 h 1640"/>
              <a:gd name="T80" fmla="*/ 2147483647 w 336"/>
              <a:gd name="T81" fmla="*/ 2147483647 h 1640"/>
              <a:gd name="T82" fmla="*/ 2147483647 w 336"/>
              <a:gd name="T83" fmla="*/ 2147483647 h 1640"/>
              <a:gd name="T84" fmla="*/ 2147483647 w 336"/>
              <a:gd name="T85" fmla="*/ 2147483647 h 1640"/>
              <a:gd name="T86" fmla="*/ 2147483647 w 336"/>
              <a:gd name="T87" fmla="*/ 2147483647 h 1640"/>
              <a:gd name="T88" fmla="*/ 2147483647 w 336"/>
              <a:gd name="T89" fmla="*/ 2147483647 h 1640"/>
              <a:gd name="T90" fmla="*/ 2147483647 w 336"/>
              <a:gd name="T91" fmla="*/ 2147483647 h 1640"/>
              <a:gd name="T92" fmla="*/ 2147483647 w 336"/>
              <a:gd name="T93" fmla="*/ 2147483647 h 1640"/>
              <a:gd name="T94" fmla="*/ 2147483647 w 336"/>
              <a:gd name="T95" fmla="*/ 2147483647 h 1640"/>
              <a:gd name="T96" fmla="*/ 2147483647 w 336"/>
              <a:gd name="T97" fmla="*/ 2147483647 h 1640"/>
              <a:gd name="T98" fmla="*/ 2147483647 w 336"/>
              <a:gd name="T99" fmla="*/ 2147483647 h 1640"/>
              <a:gd name="T100" fmla="*/ 2147483647 w 336"/>
              <a:gd name="T101" fmla="*/ 2147483647 h 1640"/>
              <a:gd name="T102" fmla="*/ 2147483647 w 336"/>
              <a:gd name="T103" fmla="*/ 2147483647 h 1640"/>
              <a:gd name="T104" fmla="*/ 2147483647 w 336"/>
              <a:gd name="T105" fmla="*/ 2147483647 h 1640"/>
              <a:gd name="T106" fmla="*/ 2147483647 w 336"/>
              <a:gd name="T107" fmla="*/ 2147483647 h 1640"/>
              <a:gd name="T108" fmla="*/ 2147483647 w 336"/>
              <a:gd name="T109" fmla="*/ 2147483647 h 1640"/>
              <a:gd name="T110" fmla="*/ 2147483647 w 336"/>
              <a:gd name="T111" fmla="*/ 2147483647 h 1640"/>
              <a:gd name="T112" fmla="*/ 2147483647 w 336"/>
              <a:gd name="T113" fmla="*/ 2147483647 h 1640"/>
              <a:gd name="T114" fmla="*/ 2147483647 w 336"/>
              <a:gd name="T115" fmla="*/ 2147483647 h 1640"/>
              <a:gd name="T116" fmla="*/ 2147483647 w 336"/>
              <a:gd name="T117" fmla="*/ 2147483647 h 16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6"/>
              <a:gd name="T178" fmla="*/ 0 h 1640"/>
              <a:gd name="T179" fmla="*/ 336 w 336"/>
              <a:gd name="T180" fmla="*/ 1640 h 16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6" h="1640">
                <a:moveTo>
                  <a:pt x="16" y="0"/>
                </a:moveTo>
                <a:lnTo>
                  <a:pt x="32" y="0"/>
                </a:lnTo>
                <a:lnTo>
                  <a:pt x="32" y="16"/>
                </a:lnTo>
                <a:lnTo>
                  <a:pt x="40" y="16"/>
                </a:lnTo>
                <a:lnTo>
                  <a:pt x="40" y="24"/>
                </a:lnTo>
                <a:lnTo>
                  <a:pt x="48" y="24"/>
                </a:lnTo>
                <a:lnTo>
                  <a:pt x="64" y="48"/>
                </a:lnTo>
                <a:lnTo>
                  <a:pt x="72" y="56"/>
                </a:lnTo>
                <a:lnTo>
                  <a:pt x="72" y="64"/>
                </a:lnTo>
                <a:lnTo>
                  <a:pt x="72" y="80"/>
                </a:lnTo>
                <a:lnTo>
                  <a:pt x="72" y="88"/>
                </a:lnTo>
                <a:lnTo>
                  <a:pt x="72" y="96"/>
                </a:lnTo>
                <a:lnTo>
                  <a:pt x="72" y="112"/>
                </a:lnTo>
                <a:lnTo>
                  <a:pt x="72" y="120"/>
                </a:lnTo>
                <a:lnTo>
                  <a:pt x="64" y="120"/>
                </a:lnTo>
                <a:lnTo>
                  <a:pt x="64" y="136"/>
                </a:lnTo>
                <a:lnTo>
                  <a:pt x="64" y="144"/>
                </a:lnTo>
                <a:lnTo>
                  <a:pt x="64" y="152"/>
                </a:lnTo>
                <a:lnTo>
                  <a:pt x="48" y="168"/>
                </a:lnTo>
                <a:lnTo>
                  <a:pt x="48" y="176"/>
                </a:lnTo>
                <a:lnTo>
                  <a:pt x="40" y="184"/>
                </a:lnTo>
                <a:lnTo>
                  <a:pt x="40" y="200"/>
                </a:lnTo>
                <a:lnTo>
                  <a:pt x="40" y="208"/>
                </a:lnTo>
                <a:lnTo>
                  <a:pt x="32" y="208"/>
                </a:lnTo>
                <a:lnTo>
                  <a:pt x="32" y="216"/>
                </a:lnTo>
                <a:lnTo>
                  <a:pt x="32" y="232"/>
                </a:lnTo>
                <a:lnTo>
                  <a:pt x="40" y="240"/>
                </a:lnTo>
                <a:lnTo>
                  <a:pt x="40" y="248"/>
                </a:lnTo>
                <a:lnTo>
                  <a:pt x="40" y="264"/>
                </a:lnTo>
                <a:lnTo>
                  <a:pt x="48" y="272"/>
                </a:lnTo>
                <a:lnTo>
                  <a:pt x="64" y="280"/>
                </a:lnTo>
                <a:lnTo>
                  <a:pt x="72" y="296"/>
                </a:lnTo>
                <a:lnTo>
                  <a:pt x="80" y="304"/>
                </a:lnTo>
                <a:lnTo>
                  <a:pt x="104" y="320"/>
                </a:lnTo>
                <a:lnTo>
                  <a:pt x="120" y="328"/>
                </a:lnTo>
                <a:lnTo>
                  <a:pt x="128" y="336"/>
                </a:lnTo>
                <a:lnTo>
                  <a:pt x="128" y="352"/>
                </a:lnTo>
                <a:lnTo>
                  <a:pt x="136" y="352"/>
                </a:lnTo>
                <a:lnTo>
                  <a:pt x="136" y="360"/>
                </a:lnTo>
                <a:lnTo>
                  <a:pt x="152" y="360"/>
                </a:lnTo>
                <a:lnTo>
                  <a:pt x="152" y="368"/>
                </a:lnTo>
                <a:lnTo>
                  <a:pt x="152" y="384"/>
                </a:lnTo>
                <a:lnTo>
                  <a:pt x="160" y="392"/>
                </a:lnTo>
                <a:lnTo>
                  <a:pt x="160" y="400"/>
                </a:lnTo>
                <a:lnTo>
                  <a:pt x="160" y="416"/>
                </a:lnTo>
                <a:lnTo>
                  <a:pt x="160" y="424"/>
                </a:lnTo>
                <a:lnTo>
                  <a:pt x="152" y="424"/>
                </a:lnTo>
                <a:lnTo>
                  <a:pt x="152" y="432"/>
                </a:lnTo>
                <a:lnTo>
                  <a:pt x="136" y="448"/>
                </a:lnTo>
                <a:lnTo>
                  <a:pt x="136" y="456"/>
                </a:lnTo>
                <a:lnTo>
                  <a:pt x="128" y="464"/>
                </a:lnTo>
                <a:lnTo>
                  <a:pt x="128" y="480"/>
                </a:lnTo>
                <a:lnTo>
                  <a:pt x="120" y="480"/>
                </a:lnTo>
                <a:lnTo>
                  <a:pt x="120" y="488"/>
                </a:lnTo>
                <a:lnTo>
                  <a:pt x="120" y="504"/>
                </a:lnTo>
                <a:lnTo>
                  <a:pt x="120" y="512"/>
                </a:lnTo>
                <a:lnTo>
                  <a:pt x="104" y="512"/>
                </a:lnTo>
                <a:lnTo>
                  <a:pt x="104" y="520"/>
                </a:lnTo>
                <a:lnTo>
                  <a:pt x="104" y="536"/>
                </a:lnTo>
                <a:lnTo>
                  <a:pt x="96" y="536"/>
                </a:lnTo>
                <a:lnTo>
                  <a:pt x="96" y="544"/>
                </a:lnTo>
                <a:lnTo>
                  <a:pt x="80" y="552"/>
                </a:lnTo>
                <a:lnTo>
                  <a:pt x="80" y="568"/>
                </a:lnTo>
                <a:lnTo>
                  <a:pt x="80" y="576"/>
                </a:lnTo>
                <a:lnTo>
                  <a:pt x="72" y="600"/>
                </a:lnTo>
                <a:lnTo>
                  <a:pt x="72" y="608"/>
                </a:lnTo>
                <a:lnTo>
                  <a:pt x="80" y="608"/>
                </a:lnTo>
                <a:lnTo>
                  <a:pt x="80" y="616"/>
                </a:lnTo>
                <a:lnTo>
                  <a:pt x="96" y="616"/>
                </a:lnTo>
                <a:lnTo>
                  <a:pt x="96" y="632"/>
                </a:lnTo>
                <a:lnTo>
                  <a:pt x="120" y="640"/>
                </a:lnTo>
                <a:lnTo>
                  <a:pt x="120" y="648"/>
                </a:lnTo>
                <a:lnTo>
                  <a:pt x="128" y="648"/>
                </a:lnTo>
                <a:lnTo>
                  <a:pt x="128" y="664"/>
                </a:lnTo>
                <a:lnTo>
                  <a:pt x="128" y="672"/>
                </a:lnTo>
                <a:lnTo>
                  <a:pt x="136" y="672"/>
                </a:lnTo>
                <a:lnTo>
                  <a:pt x="128" y="688"/>
                </a:lnTo>
                <a:lnTo>
                  <a:pt x="120" y="696"/>
                </a:lnTo>
                <a:lnTo>
                  <a:pt x="104" y="704"/>
                </a:lnTo>
                <a:lnTo>
                  <a:pt x="104" y="720"/>
                </a:lnTo>
                <a:lnTo>
                  <a:pt x="104" y="728"/>
                </a:lnTo>
                <a:lnTo>
                  <a:pt x="96" y="736"/>
                </a:lnTo>
                <a:lnTo>
                  <a:pt x="96" y="752"/>
                </a:lnTo>
                <a:lnTo>
                  <a:pt x="96" y="760"/>
                </a:lnTo>
                <a:lnTo>
                  <a:pt x="80" y="768"/>
                </a:lnTo>
                <a:lnTo>
                  <a:pt x="80" y="784"/>
                </a:lnTo>
                <a:lnTo>
                  <a:pt x="80" y="792"/>
                </a:lnTo>
                <a:lnTo>
                  <a:pt x="80" y="800"/>
                </a:lnTo>
                <a:lnTo>
                  <a:pt x="80" y="824"/>
                </a:lnTo>
                <a:lnTo>
                  <a:pt x="80" y="832"/>
                </a:lnTo>
                <a:lnTo>
                  <a:pt x="80" y="848"/>
                </a:lnTo>
                <a:lnTo>
                  <a:pt x="96" y="848"/>
                </a:lnTo>
                <a:lnTo>
                  <a:pt x="96" y="856"/>
                </a:lnTo>
                <a:lnTo>
                  <a:pt x="104" y="856"/>
                </a:lnTo>
                <a:lnTo>
                  <a:pt x="120" y="856"/>
                </a:lnTo>
                <a:lnTo>
                  <a:pt x="120" y="872"/>
                </a:lnTo>
                <a:lnTo>
                  <a:pt x="120" y="880"/>
                </a:lnTo>
                <a:lnTo>
                  <a:pt x="120" y="888"/>
                </a:lnTo>
                <a:lnTo>
                  <a:pt x="128" y="904"/>
                </a:lnTo>
                <a:lnTo>
                  <a:pt x="128" y="912"/>
                </a:lnTo>
                <a:lnTo>
                  <a:pt x="128" y="920"/>
                </a:lnTo>
                <a:lnTo>
                  <a:pt x="128" y="936"/>
                </a:lnTo>
                <a:lnTo>
                  <a:pt x="120" y="936"/>
                </a:lnTo>
                <a:lnTo>
                  <a:pt x="120" y="944"/>
                </a:lnTo>
                <a:lnTo>
                  <a:pt x="104" y="944"/>
                </a:lnTo>
                <a:lnTo>
                  <a:pt x="96" y="968"/>
                </a:lnTo>
                <a:lnTo>
                  <a:pt x="96" y="976"/>
                </a:lnTo>
                <a:lnTo>
                  <a:pt x="72" y="1000"/>
                </a:lnTo>
                <a:lnTo>
                  <a:pt x="64" y="1016"/>
                </a:lnTo>
                <a:lnTo>
                  <a:pt x="48" y="1040"/>
                </a:lnTo>
                <a:lnTo>
                  <a:pt x="40" y="1072"/>
                </a:lnTo>
                <a:lnTo>
                  <a:pt x="32" y="1096"/>
                </a:lnTo>
                <a:lnTo>
                  <a:pt x="16" y="1128"/>
                </a:lnTo>
                <a:lnTo>
                  <a:pt x="8" y="1136"/>
                </a:lnTo>
                <a:lnTo>
                  <a:pt x="8" y="1160"/>
                </a:lnTo>
                <a:lnTo>
                  <a:pt x="0" y="1192"/>
                </a:lnTo>
                <a:lnTo>
                  <a:pt x="0" y="1200"/>
                </a:lnTo>
                <a:lnTo>
                  <a:pt x="0" y="1216"/>
                </a:lnTo>
                <a:lnTo>
                  <a:pt x="0" y="1224"/>
                </a:lnTo>
                <a:lnTo>
                  <a:pt x="8" y="1240"/>
                </a:lnTo>
                <a:lnTo>
                  <a:pt x="16" y="1240"/>
                </a:lnTo>
                <a:lnTo>
                  <a:pt x="32" y="1240"/>
                </a:lnTo>
                <a:lnTo>
                  <a:pt x="32" y="1248"/>
                </a:lnTo>
                <a:lnTo>
                  <a:pt x="40" y="1248"/>
                </a:lnTo>
                <a:lnTo>
                  <a:pt x="48" y="1256"/>
                </a:lnTo>
                <a:lnTo>
                  <a:pt x="64" y="1272"/>
                </a:lnTo>
                <a:lnTo>
                  <a:pt x="72" y="1272"/>
                </a:lnTo>
                <a:lnTo>
                  <a:pt x="72" y="1280"/>
                </a:lnTo>
                <a:lnTo>
                  <a:pt x="80" y="1280"/>
                </a:lnTo>
                <a:lnTo>
                  <a:pt x="80" y="1288"/>
                </a:lnTo>
                <a:lnTo>
                  <a:pt x="96" y="1288"/>
                </a:lnTo>
                <a:lnTo>
                  <a:pt x="96" y="1304"/>
                </a:lnTo>
                <a:lnTo>
                  <a:pt x="80" y="1312"/>
                </a:lnTo>
                <a:lnTo>
                  <a:pt x="80" y="1320"/>
                </a:lnTo>
                <a:lnTo>
                  <a:pt x="80" y="1336"/>
                </a:lnTo>
                <a:lnTo>
                  <a:pt x="80" y="1344"/>
                </a:lnTo>
                <a:lnTo>
                  <a:pt x="80" y="1352"/>
                </a:lnTo>
                <a:lnTo>
                  <a:pt x="80" y="1368"/>
                </a:lnTo>
                <a:lnTo>
                  <a:pt x="80" y="1376"/>
                </a:lnTo>
                <a:lnTo>
                  <a:pt x="80" y="1384"/>
                </a:lnTo>
                <a:lnTo>
                  <a:pt x="80" y="1400"/>
                </a:lnTo>
                <a:lnTo>
                  <a:pt x="96" y="1400"/>
                </a:lnTo>
                <a:lnTo>
                  <a:pt x="96" y="1408"/>
                </a:lnTo>
                <a:lnTo>
                  <a:pt x="96" y="1424"/>
                </a:lnTo>
                <a:lnTo>
                  <a:pt x="96" y="1432"/>
                </a:lnTo>
                <a:lnTo>
                  <a:pt x="104" y="1432"/>
                </a:lnTo>
                <a:lnTo>
                  <a:pt x="104" y="1440"/>
                </a:lnTo>
                <a:lnTo>
                  <a:pt x="104" y="1456"/>
                </a:lnTo>
                <a:lnTo>
                  <a:pt x="120" y="1464"/>
                </a:lnTo>
                <a:lnTo>
                  <a:pt x="128" y="1472"/>
                </a:lnTo>
                <a:lnTo>
                  <a:pt x="128" y="1488"/>
                </a:lnTo>
                <a:lnTo>
                  <a:pt x="136" y="1488"/>
                </a:lnTo>
                <a:lnTo>
                  <a:pt x="136" y="1496"/>
                </a:lnTo>
                <a:lnTo>
                  <a:pt x="152" y="1496"/>
                </a:lnTo>
                <a:lnTo>
                  <a:pt x="152" y="1504"/>
                </a:lnTo>
                <a:lnTo>
                  <a:pt x="160" y="1520"/>
                </a:lnTo>
                <a:lnTo>
                  <a:pt x="168" y="1520"/>
                </a:lnTo>
                <a:lnTo>
                  <a:pt x="168" y="1528"/>
                </a:lnTo>
                <a:lnTo>
                  <a:pt x="184" y="1536"/>
                </a:lnTo>
                <a:lnTo>
                  <a:pt x="192" y="1552"/>
                </a:lnTo>
                <a:lnTo>
                  <a:pt x="200" y="1560"/>
                </a:lnTo>
                <a:lnTo>
                  <a:pt x="216" y="1568"/>
                </a:lnTo>
                <a:lnTo>
                  <a:pt x="224" y="1568"/>
                </a:lnTo>
                <a:lnTo>
                  <a:pt x="224" y="1584"/>
                </a:lnTo>
                <a:lnTo>
                  <a:pt x="232" y="1592"/>
                </a:lnTo>
                <a:lnTo>
                  <a:pt x="248" y="1592"/>
                </a:lnTo>
                <a:lnTo>
                  <a:pt x="248" y="1608"/>
                </a:lnTo>
                <a:lnTo>
                  <a:pt x="256" y="1608"/>
                </a:lnTo>
                <a:lnTo>
                  <a:pt x="264" y="1608"/>
                </a:lnTo>
                <a:lnTo>
                  <a:pt x="280" y="1608"/>
                </a:lnTo>
                <a:lnTo>
                  <a:pt x="280" y="1616"/>
                </a:lnTo>
                <a:lnTo>
                  <a:pt x="288" y="1616"/>
                </a:lnTo>
                <a:lnTo>
                  <a:pt x="304" y="1616"/>
                </a:lnTo>
                <a:lnTo>
                  <a:pt x="304" y="1624"/>
                </a:lnTo>
                <a:lnTo>
                  <a:pt x="312" y="1624"/>
                </a:lnTo>
                <a:lnTo>
                  <a:pt x="320" y="1624"/>
                </a:lnTo>
                <a:lnTo>
                  <a:pt x="320" y="1640"/>
                </a:lnTo>
                <a:lnTo>
                  <a:pt x="336" y="1640"/>
                </a:lnTo>
              </a:path>
            </a:pathLst>
          </a:custGeom>
          <a:noFill/>
          <a:ln w="19050">
            <a:solidFill>
              <a:srgbClr val="FF0000"/>
            </a:solidFill>
            <a:prstDash val="solid"/>
            <a:round/>
            <a:headEnd/>
            <a:tailEnd/>
          </a:ln>
        </p:spPr>
        <p:txBody>
          <a:bodyPr/>
          <a:lstStyle/>
          <a:p>
            <a:endParaRPr lang="it-IT"/>
          </a:p>
        </p:txBody>
      </p:sp>
      <p:sp>
        <p:nvSpPr>
          <p:cNvPr id="79911" name="Line 1065"/>
          <p:cNvSpPr>
            <a:spLocks noChangeShapeType="1"/>
          </p:cNvSpPr>
          <p:nvPr/>
        </p:nvSpPr>
        <p:spPr bwMode="auto">
          <a:xfrm>
            <a:off x="7477125" y="4541838"/>
            <a:ext cx="1588" cy="571500"/>
          </a:xfrm>
          <a:prstGeom prst="line">
            <a:avLst/>
          </a:prstGeom>
          <a:noFill/>
          <a:ln w="133350">
            <a:solidFill>
              <a:srgbClr val="FF0000"/>
            </a:solidFill>
            <a:round/>
            <a:headEnd/>
            <a:tailEnd/>
          </a:ln>
        </p:spPr>
        <p:txBody>
          <a:bodyPr/>
          <a:lstStyle/>
          <a:p>
            <a:endParaRPr lang="it-IT"/>
          </a:p>
        </p:txBody>
      </p:sp>
      <p:sp>
        <p:nvSpPr>
          <p:cNvPr id="79912" name="Oval 1066"/>
          <p:cNvSpPr>
            <a:spLocks noChangeArrowheads="1"/>
          </p:cNvSpPr>
          <p:nvPr/>
        </p:nvSpPr>
        <p:spPr bwMode="auto">
          <a:xfrm>
            <a:off x="7413625" y="5138738"/>
            <a:ext cx="254000" cy="241300"/>
          </a:xfrm>
          <a:prstGeom prst="ellipse">
            <a:avLst/>
          </a:prstGeom>
          <a:solidFill>
            <a:srgbClr val="85A1A5"/>
          </a:solidFill>
          <a:ln w="44450">
            <a:solidFill>
              <a:srgbClr val="000000"/>
            </a:solidFill>
            <a:round/>
            <a:headEnd/>
            <a:tailEnd/>
          </a:ln>
        </p:spPr>
        <p:txBody>
          <a:bodyPr/>
          <a:lstStyle/>
          <a:p>
            <a:endParaRPr lang="it-IT"/>
          </a:p>
        </p:txBody>
      </p:sp>
      <p:sp>
        <p:nvSpPr>
          <p:cNvPr id="79913" name="Freeform 1067"/>
          <p:cNvSpPr>
            <a:spLocks/>
          </p:cNvSpPr>
          <p:nvPr/>
        </p:nvSpPr>
        <p:spPr bwMode="auto">
          <a:xfrm>
            <a:off x="7654925" y="5189538"/>
            <a:ext cx="254000" cy="355600"/>
          </a:xfrm>
          <a:custGeom>
            <a:avLst/>
            <a:gdLst>
              <a:gd name="T0" fmla="*/ 0 w 160"/>
              <a:gd name="T1" fmla="*/ 0 h 224"/>
              <a:gd name="T2" fmla="*/ 2147483647 w 160"/>
              <a:gd name="T3" fmla="*/ 0 h 224"/>
              <a:gd name="T4" fmla="*/ 2147483647 w 160"/>
              <a:gd name="T5" fmla="*/ 0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224"/>
              <a:gd name="T107" fmla="*/ 160 w 160"/>
              <a:gd name="T108" fmla="*/ 224 h 2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224">
                <a:moveTo>
                  <a:pt x="0" y="0"/>
                </a:moveTo>
                <a:lnTo>
                  <a:pt x="16" y="0"/>
                </a:lnTo>
                <a:lnTo>
                  <a:pt x="24" y="0"/>
                </a:lnTo>
                <a:lnTo>
                  <a:pt x="32" y="8"/>
                </a:lnTo>
                <a:lnTo>
                  <a:pt x="48" y="16"/>
                </a:lnTo>
                <a:lnTo>
                  <a:pt x="56" y="32"/>
                </a:lnTo>
                <a:lnTo>
                  <a:pt x="64" y="40"/>
                </a:lnTo>
                <a:lnTo>
                  <a:pt x="64" y="48"/>
                </a:lnTo>
                <a:lnTo>
                  <a:pt x="80" y="48"/>
                </a:lnTo>
                <a:lnTo>
                  <a:pt x="80" y="64"/>
                </a:lnTo>
                <a:lnTo>
                  <a:pt x="88" y="64"/>
                </a:lnTo>
                <a:lnTo>
                  <a:pt x="88" y="72"/>
                </a:lnTo>
                <a:lnTo>
                  <a:pt x="88" y="88"/>
                </a:lnTo>
                <a:lnTo>
                  <a:pt x="88" y="96"/>
                </a:lnTo>
                <a:lnTo>
                  <a:pt x="88" y="104"/>
                </a:lnTo>
                <a:lnTo>
                  <a:pt x="88" y="120"/>
                </a:lnTo>
                <a:lnTo>
                  <a:pt x="96" y="120"/>
                </a:lnTo>
                <a:lnTo>
                  <a:pt x="96" y="128"/>
                </a:lnTo>
                <a:lnTo>
                  <a:pt x="112" y="128"/>
                </a:lnTo>
                <a:lnTo>
                  <a:pt x="120" y="128"/>
                </a:lnTo>
                <a:lnTo>
                  <a:pt x="120" y="136"/>
                </a:lnTo>
                <a:lnTo>
                  <a:pt x="128" y="136"/>
                </a:lnTo>
                <a:lnTo>
                  <a:pt x="144" y="152"/>
                </a:lnTo>
                <a:lnTo>
                  <a:pt x="152" y="152"/>
                </a:lnTo>
                <a:lnTo>
                  <a:pt x="152" y="160"/>
                </a:lnTo>
                <a:lnTo>
                  <a:pt x="160" y="168"/>
                </a:lnTo>
                <a:lnTo>
                  <a:pt x="160" y="184"/>
                </a:lnTo>
                <a:lnTo>
                  <a:pt x="160" y="192"/>
                </a:lnTo>
                <a:lnTo>
                  <a:pt x="152" y="192"/>
                </a:lnTo>
                <a:lnTo>
                  <a:pt x="144" y="192"/>
                </a:lnTo>
                <a:lnTo>
                  <a:pt x="128" y="192"/>
                </a:lnTo>
                <a:lnTo>
                  <a:pt x="120" y="200"/>
                </a:lnTo>
                <a:lnTo>
                  <a:pt x="112" y="200"/>
                </a:lnTo>
                <a:lnTo>
                  <a:pt x="112" y="216"/>
                </a:lnTo>
                <a:lnTo>
                  <a:pt x="112" y="224"/>
                </a:lnTo>
              </a:path>
            </a:pathLst>
          </a:custGeom>
          <a:noFill/>
          <a:ln w="19050">
            <a:solidFill>
              <a:srgbClr val="FF0000"/>
            </a:solidFill>
            <a:prstDash val="solid"/>
            <a:round/>
            <a:headEnd/>
            <a:tailEnd/>
          </a:ln>
        </p:spPr>
        <p:txBody>
          <a:bodyPr/>
          <a:lstStyle/>
          <a:p>
            <a:endParaRPr lang="it-IT"/>
          </a:p>
        </p:txBody>
      </p:sp>
      <p:sp>
        <p:nvSpPr>
          <p:cNvPr id="79914" name="Freeform 1068"/>
          <p:cNvSpPr>
            <a:spLocks/>
          </p:cNvSpPr>
          <p:nvPr/>
        </p:nvSpPr>
        <p:spPr bwMode="auto">
          <a:xfrm>
            <a:off x="7654925" y="5189538"/>
            <a:ext cx="254000" cy="355600"/>
          </a:xfrm>
          <a:custGeom>
            <a:avLst/>
            <a:gdLst>
              <a:gd name="T0" fmla="*/ 0 w 160"/>
              <a:gd name="T1" fmla="*/ 0 h 224"/>
              <a:gd name="T2" fmla="*/ 2147483647 w 160"/>
              <a:gd name="T3" fmla="*/ 0 h 224"/>
              <a:gd name="T4" fmla="*/ 2147483647 w 160"/>
              <a:gd name="T5" fmla="*/ 0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224"/>
              <a:gd name="T107" fmla="*/ 160 w 160"/>
              <a:gd name="T108" fmla="*/ 224 h 2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224">
                <a:moveTo>
                  <a:pt x="0" y="0"/>
                </a:moveTo>
                <a:lnTo>
                  <a:pt x="16" y="0"/>
                </a:lnTo>
                <a:lnTo>
                  <a:pt x="24" y="0"/>
                </a:lnTo>
                <a:lnTo>
                  <a:pt x="32" y="8"/>
                </a:lnTo>
                <a:lnTo>
                  <a:pt x="48" y="16"/>
                </a:lnTo>
                <a:lnTo>
                  <a:pt x="56" y="32"/>
                </a:lnTo>
                <a:lnTo>
                  <a:pt x="64" y="40"/>
                </a:lnTo>
                <a:lnTo>
                  <a:pt x="64" y="48"/>
                </a:lnTo>
                <a:lnTo>
                  <a:pt x="80" y="48"/>
                </a:lnTo>
                <a:lnTo>
                  <a:pt x="80" y="64"/>
                </a:lnTo>
                <a:lnTo>
                  <a:pt x="88" y="64"/>
                </a:lnTo>
                <a:lnTo>
                  <a:pt x="88" y="72"/>
                </a:lnTo>
                <a:lnTo>
                  <a:pt x="88" y="88"/>
                </a:lnTo>
                <a:lnTo>
                  <a:pt x="88" y="96"/>
                </a:lnTo>
                <a:lnTo>
                  <a:pt x="88" y="104"/>
                </a:lnTo>
                <a:lnTo>
                  <a:pt x="88" y="120"/>
                </a:lnTo>
                <a:lnTo>
                  <a:pt x="96" y="120"/>
                </a:lnTo>
                <a:lnTo>
                  <a:pt x="96" y="128"/>
                </a:lnTo>
                <a:lnTo>
                  <a:pt x="112" y="128"/>
                </a:lnTo>
                <a:lnTo>
                  <a:pt x="120" y="128"/>
                </a:lnTo>
                <a:lnTo>
                  <a:pt x="120" y="136"/>
                </a:lnTo>
                <a:lnTo>
                  <a:pt x="128" y="136"/>
                </a:lnTo>
                <a:lnTo>
                  <a:pt x="144" y="152"/>
                </a:lnTo>
                <a:lnTo>
                  <a:pt x="152" y="152"/>
                </a:lnTo>
                <a:lnTo>
                  <a:pt x="152" y="160"/>
                </a:lnTo>
                <a:lnTo>
                  <a:pt x="160" y="168"/>
                </a:lnTo>
                <a:lnTo>
                  <a:pt x="160" y="184"/>
                </a:lnTo>
                <a:lnTo>
                  <a:pt x="160" y="192"/>
                </a:lnTo>
                <a:lnTo>
                  <a:pt x="152" y="192"/>
                </a:lnTo>
                <a:lnTo>
                  <a:pt x="144" y="192"/>
                </a:lnTo>
                <a:lnTo>
                  <a:pt x="128" y="192"/>
                </a:lnTo>
                <a:lnTo>
                  <a:pt x="120" y="200"/>
                </a:lnTo>
                <a:lnTo>
                  <a:pt x="112" y="200"/>
                </a:lnTo>
                <a:lnTo>
                  <a:pt x="112" y="216"/>
                </a:lnTo>
                <a:lnTo>
                  <a:pt x="112" y="224"/>
                </a:lnTo>
              </a:path>
            </a:pathLst>
          </a:custGeom>
          <a:noFill/>
          <a:ln w="19050">
            <a:solidFill>
              <a:srgbClr val="FF0000"/>
            </a:solidFill>
            <a:prstDash val="solid"/>
            <a:round/>
            <a:headEnd/>
            <a:tailEnd/>
          </a:ln>
        </p:spPr>
        <p:txBody>
          <a:bodyPr/>
          <a:lstStyle/>
          <a:p>
            <a:endParaRPr lang="it-IT"/>
          </a:p>
        </p:txBody>
      </p:sp>
      <p:sp>
        <p:nvSpPr>
          <p:cNvPr id="79915" name="Oval 1069"/>
          <p:cNvSpPr>
            <a:spLocks noChangeArrowheads="1"/>
          </p:cNvSpPr>
          <p:nvPr/>
        </p:nvSpPr>
        <p:spPr bwMode="auto">
          <a:xfrm>
            <a:off x="7769225" y="5621338"/>
            <a:ext cx="254000" cy="241300"/>
          </a:xfrm>
          <a:prstGeom prst="ellipse">
            <a:avLst/>
          </a:prstGeom>
          <a:solidFill>
            <a:srgbClr val="85A1A5"/>
          </a:solidFill>
          <a:ln w="44450">
            <a:solidFill>
              <a:srgbClr val="000000"/>
            </a:solidFill>
            <a:round/>
            <a:headEnd/>
            <a:tailEnd/>
          </a:ln>
        </p:spPr>
        <p:txBody>
          <a:bodyPr/>
          <a:lstStyle/>
          <a:p>
            <a:endParaRPr lang="it-IT"/>
          </a:p>
        </p:txBody>
      </p:sp>
      <p:sp>
        <p:nvSpPr>
          <p:cNvPr id="79916" name="Line 1070"/>
          <p:cNvSpPr>
            <a:spLocks noChangeShapeType="1"/>
          </p:cNvSpPr>
          <p:nvPr/>
        </p:nvSpPr>
        <p:spPr bwMode="auto">
          <a:xfrm flipH="1" flipV="1">
            <a:off x="7172325" y="1570038"/>
            <a:ext cx="533400" cy="431800"/>
          </a:xfrm>
          <a:prstGeom prst="line">
            <a:avLst/>
          </a:prstGeom>
          <a:noFill/>
          <a:ln w="19050">
            <a:solidFill>
              <a:schemeClr val="tx1"/>
            </a:solidFill>
            <a:round/>
            <a:headEnd/>
            <a:tailEnd type="triangle" w="med" len="med"/>
          </a:ln>
        </p:spPr>
        <p:txBody>
          <a:bodyPr/>
          <a:lstStyle/>
          <a:p>
            <a:endParaRPr lang="it-IT"/>
          </a:p>
        </p:txBody>
      </p:sp>
      <p:sp>
        <p:nvSpPr>
          <p:cNvPr id="79917" name="Line 1071"/>
          <p:cNvSpPr>
            <a:spLocks noChangeShapeType="1"/>
          </p:cNvSpPr>
          <p:nvPr/>
        </p:nvSpPr>
        <p:spPr bwMode="auto">
          <a:xfrm>
            <a:off x="5470525" y="1481138"/>
            <a:ext cx="711200" cy="419100"/>
          </a:xfrm>
          <a:prstGeom prst="line">
            <a:avLst/>
          </a:prstGeom>
          <a:noFill/>
          <a:ln w="19050">
            <a:solidFill>
              <a:schemeClr val="tx1"/>
            </a:solidFill>
            <a:round/>
            <a:headEnd/>
            <a:tailEnd type="triangle" w="med" len="med"/>
          </a:ln>
        </p:spPr>
        <p:txBody>
          <a:bodyPr/>
          <a:lstStyle/>
          <a:p>
            <a:endParaRPr lang="it-IT"/>
          </a:p>
        </p:txBody>
      </p:sp>
      <p:sp>
        <p:nvSpPr>
          <p:cNvPr id="79918" name="Line 1072"/>
          <p:cNvSpPr>
            <a:spLocks noChangeShapeType="1"/>
          </p:cNvSpPr>
          <p:nvPr/>
        </p:nvSpPr>
        <p:spPr bwMode="auto">
          <a:xfrm>
            <a:off x="7324725" y="2471738"/>
            <a:ext cx="1588" cy="876300"/>
          </a:xfrm>
          <a:prstGeom prst="line">
            <a:avLst/>
          </a:prstGeom>
          <a:noFill/>
          <a:ln w="19050">
            <a:solidFill>
              <a:schemeClr val="tx1"/>
            </a:solidFill>
            <a:round/>
            <a:headEnd/>
            <a:tailEnd type="triangle" w="med" len="med"/>
          </a:ln>
        </p:spPr>
        <p:txBody>
          <a:bodyPr/>
          <a:lstStyle/>
          <a:p>
            <a:endParaRPr lang="it-IT"/>
          </a:p>
        </p:txBody>
      </p:sp>
      <p:sp>
        <p:nvSpPr>
          <p:cNvPr id="79919" name="Line 1073"/>
          <p:cNvSpPr>
            <a:spLocks noChangeShapeType="1"/>
          </p:cNvSpPr>
          <p:nvPr/>
        </p:nvSpPr>
        <p:spPr bwMode="auto">
          <a:xfrm flipH="1" flipV="1">
            <a:off x="2422525" y="4960938"/>
            <a:ext cx="25400" cy="749300"/>
          </a:xfrm>
          <a:prstGeom prst="line">
            <a:avLst/>
          </a:prstGeom>
          <a:noFill/>
          <a:ln w="19050">
            <a:solidFill>
              <a:schemeClr val="tx1"/>
            </a:solidFill>
            <a:round/>
            <a:headEnd/>
            <a:tailEnd type="triangle" w="med" len="med"/>
          </a:ln>
        </p:spPr>
        <p:txBody>
          <a:bodyPr/>
          <a:lstStyle/>
          <a:p>
            <a:endParaRPr lang="it-IT"/>
          </a:p>
        </p:txBody>
      </p:sp>
      <p:sp>
        <p:nvSpPr>
          <p:cNvPr id="79920" name="Line 1074"/>
          <p:cNvSpPr>
            <a:spLocks noChangeShapeType="1"/>
          </p:cNvSpPr>
          <p:nvPr/>
        </p:nvSpPr>
        <p:spPr bwMode="auto">
          <a:xfrm>
            <a:off x="2740025" y="4846638"/>
            <a:ext cx="215900" cy="279400"/>
          </a:xfrm>
          <a:prstGeom prst="line">
            <a:avLst/>
          </a:prstGeom>
          <a:noFill/>
          <a:ln w="19050">
            <a:solidFill>
              <a:schemeClr val="tx1"/>
            </a:solidFill>
            <a:round/>
            <a:headEnd/>
            <a:tailEnd type="triangle" w="med" len="med"/>
          </a:ln>
        </p:spPr>
        <p:txBody>
          <a:bodyPr/>
          <a:lstStyle/>
          <a:p>
            <a:endParaRPr lang="it-IT"/>
          </a:p>
        </p:txBody>
      </p:sp>
      <p:sp>
        <p:nvSpPr>
          <p:cNvPr id="79921" name="Line 1075"/>
          <p:cNvSpPr>
            <a:spLocks noChangeShapeType="1"/>
          </p:cNvSpPr>
          <p:nvPr/>
        </p:nvSpPr>
        <p:spPr bwMode="auto">
          <a:xfrm>
            <a:off x="7019925" y="4427538"/>
            <a:ext cx="190500" cy="254000"/>
          </a:xfrm>
          <a:prstGeom prst="line">
            <a:avLst/>
          </a:prstGeom>
          <a:noFill/>
          <a:ln w="19050">
            <a:solidFill>
              <a:schemeClr val="tx1"/>
            </a:solidFill>
            <a:round/>
            <a:headEnd/>
            <a:tailEnd type="triangle" w="med" len="med"/>
          </a:ln>
        </p:spPr>
        <p:txBody>
          <a:bodyPr/>
          <a:lstStyle/>
          <a:p>
            <a:endParaRPr lang="it-IT"/>
          </a:p>
        </p:txBody>
      </p:sp>
      <p:sp>
        <p:nvSpPr>
          <p:cNvPr id="79922" name="Rectangle 1076"/>
          <p:cNvSpPr>
            <a:spLocks noChangeArrowheads="1"/>
          </p:cNvSpPr>
          <p:nvPr/>
        </p:nvSpPr>
        <p:spPr bwMode="auto">
          <a:xfrm>
            <a:off x="4870450" y="13858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3</a:t>
            </a:r>
            <a:endParaRPr lang="it-IT">
              <a:latin typeface="Times" charset="0"/>
            </a:endParaRPr>
          </a:p>
        </p:txBody>
      </p:sp>
      <p:sp>
        <p:nvSpPr>
          <p:cNvPr id="79923" name="Rectangle 1077"/>
          <p:cNvSpPr>
            <a:spLocks noChangeArrowheads="1"/>
          </p:cNvSpPr>
          <p:nvPr/>
        </p:nvSpPr>
        <p:spPr bwMode="auto">
          <a:xfrm>
            <a:off x="6743700" y="433388"/>
            <a:ext cx="1103313" cy="365125"/>
          </a:xfrm>
          <a:prstGeom prst="rect">
            <a:avLst/>
          </a:prstGeom>
          <a:noFill/>
          <a:ln w="9525">
            <a:noFill/>
            <a:miter lim="800000"/>
            <a:headEnd/>
            <a:tailEnd/>
          </a:ln>
        </p:spPr>
        <p:txBody>
          <a:bodyPr wrap="none" lIns="0" tIns="0" rIns="0" bIns="0">
            <a:spAutoFit/>
          </a:bodyPr>
          <a:lstStyle/>
          <a:p>
            <a:r>
              <a:rPr lang="it-IT" b="1">
                <a:solidFill>
                  <a:srgbClr val="FFFF00"/>
                </a:solidFill>
                <a:latin typeface="Helvetica" charset="0"/>
              </a:rPr>
              <a:t>96/1378</a:t>
            </a:r>
            <a:endParaRPr lang="it-IT">
              <a:latin typeface="Times" charset="0"/>
            </a:endParaRPr>
          </a:p>
        </p:txBody>
      </p:sp>
      <p:sp>
        <p:nvSpPr>
          <p:cNvPr id="79924" name="Rectangle 1078"/>
          <p:cNvSpPr>
            <a:spLocks noChangeArrowheads="1"/>
          </p:cNvSpPr>
          <p:nvPr/>
        </p:nvSpPr>
        <p:spPr bwMode="auto">
          <a:xfrm>
            <a:off x="7899400" y="331788"/>
            <a:ext cx="787400" cy="549275"/>
          </a:xfrm>
          <a:prstGeom prst="rect">
            <a:avLst/>
          </a:prstGeom>
          <a:noFill/>
          <a:ln w="9525">
            <a:noFill/>
            <a:miter lim="800000"/>
            <a:headEnd/>
            <a:tailEnd/>
          </a:ln>
        </p:spPr>
        <p:txBody>
          <a:bodyPr wrap="none" lIns="0" tIns="0" rIns="0" bIns="0">
            <a:spAutoFit/>
          </a:bodyPr>
          <a:lstStyle/>
          <a:p>
            <a:r>
              <a:rPr lang="it-IT" sz="3600" b="1">
                <a:solidFill>
                  <a:srgbClr val="FFFF00"/>
                </a:solidFill>
                <a:latin typeface="Helvetica" charset="0"/>
              </a:rPr>
              <a:t> 7%</a:t>
            </a:r>
            <a:endParaRPr lang="it-IT">
              <a:latin typeface="Times" charset="0"/>
            </a:endParaRPr>
          </a:p>
        </p:txBody>
      </p:sp>
      <p:sp>
        <p:nvSpPr>
          <p:cNvPr id="79925" name="Rectangle 1079"/>
          <p:cNvSpPr>
            <a:spLocks noChangeArrowheads="1"/>
          </p:cNvSpPr>
          <p:nvPr/>
        </p:nvSpPr>
        <p:spPr bwMode="auto">
          <a:xfrm>
            <a:off x="7829550" y="47132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2</a:t>
            </a:r>
            <a:endParaRPr lang="it-IT">
              <a:latin typeface="Times" charset="0"/>
            </a:endParaRPr>
          </a:p>
        </p:txBody>
      </p:sp>
      <p:sp>
        <p:nvSpPr>
          <p:cNvPr id="79926" name="Rectangle 1080"/>
          <p:cNvSpPr>
            <a:spLocks noChangeArrowheads="1"/>
          </p:cNvSpPr>
          <p:nvPr/>
        </p:nvSpPr>
        <p:spPr bwMode="auto">
          <a:xfrm>
            <a:off x="8297863" y="4713288"/>
            <a:ext cx="84137" cy="365125"/>
          </a:xfrm>
          <a:prstGeom prst="rect">
            <a:avLst/>
          </a:prstGeom>
          <a:noFill/>
          <a:ln w="9525">
            <a:noFill/>
            <a:miter lim="800000"/>
            <a:headEnd/>
            <a:tailEnd/>
          </a:ln>
        </p:spPr>
        <p:txBody>
          <a:bodyPr wrap="none" lIns="0" tIns="0" rIns="0" bIns="0">
            <a:spAutoFit/>
          </a:bodyPr>
          <a:lstStyle/>
          <a:p>
            <a:r>
              <a:rPr lang="it-IT" b="1">
                <a:solidFill>
                  <a:srgbClr val="000000"/>
                </a:solidFill>
                <a:latin typeface="Helvetica" charset="0"/>
              </a:rPr>
              <a:t> </a:t>
            </a:r>
            <a:endParaRPr lang="it-IT">
              <a:latin typeface="Times" charset="0"/>
            </a:endParaRPr>
          </a:p>
        </p:txBody>
      </p:sp>
      <p:sp>
        <p:nvSpPr>
          <p:cNvPr id="79927" name="Rectangle 1081"/>
          <p:cNvSpPr>
            <a:spLocks noChangeArrowheads="1"/>
          </p:cNvSpPr>
          <p:nvPr/>
        </p:nvSpPr>
        <p:spPr bwMode="auto">
          <a:xfrm>
            <a:off x="7791450" y="6008688"/>
            <a:ext cx="474663" cy="365125"/>
          </a:xfrm>
          <a:prstGeom prst="rect">
            <a:avLst/>
          </a:prstGeom>
          <a:noFill/>
          <a:ln w="9525">
            <a:noFill/>
            <a:miter lim="800000"/>
            <a:headEnd/>
            <a:tailEnd/>
          </a:ln>
        </p:spPr>
        <p:txBody>
          <a:bodyPr wrap="none" lIns="0" tIns="0" rIns="0" bIns="0">
            <a:spAutoFit/>
          </a:bodyPr>
          <a:lstStyle/>
          <a:p>
            <a:r>
              <a:rPr lang="it-IT" b="1">
                <a:latin typeface="Helvetica" charset="0"/>
              </a:rPr>
              <a:t>R 3</a:t>
            </a:r>
            <a:endParaRPr lang="it-IT">
              <a:latin typeface="Times"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oscia"/>
          <p:cNvPicPr>
            <a:picLocks noChangeAspect="1" noChangeArrowheads="1"/>
          </p:cNvPicPr>
          <p:nvPr/>
        </p:nvPicPr>
        <p:blipFill>
          <a:blip r:embed="rId2" cstate="print"/>
          <a:srcRect/>
          <a:stretch>
            <a:fillRect/>
          </a:stretch>
        </p:blipFill>
        <p:spPr bwMode="auto">
          <a:xfrm>
            <a:off x="3203575" y="620713"/>
            <a:ext cx="3840163" cy="6237287"/>
          </a:xfrm>
          <a:prstGeom prst="rect">
            <a:avLst/>
          </a:prstGeom>
          <a:noFill/>
          <a:ln w="9525">
            <a:noFill/>
            <a:miter lim="800000"/>
            <a:headEnd/>
            <a:tailEnd/>
          </a:ln>
        </p:spPr>
      </p:pic>
      <p:sp>
        <p:nvSpPr>
          <p:cNvPr id="80899" name="Freeform 3"/>
          <p:cNvSpPr>
            <a:spLocks/>
          </p:cNvSpPr>
          <p:nvPr/>
        </p:nvSpPr>
        <p:spPr bwMode="auto">
          <a:xfrm>
            <a:off x="4572000" y="765175"/>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80900" name="AutoShape 4"/>
          <p:cNvSpPr>
            <a:spLocks noChangeArrowheads="1"/>
          </p:cNvSpPr>
          <p:nvPr/>
        </p:nvSpPr>
        <p:spPr bwMode="auto">
          <a:xfrm>
            <a:off x="4572000" y="6021388"/>
            <a:ext cx="287338"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101381" name="Rectangle 5"/>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4</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101382" name="Text Box 6"/>
          <p:cNvSpPr txBox="1">
            <a:spLocks noChangeArrowheads="1"/>
          </p:cNvSpPr>
          <p:nvPr/>
        </p:nvSpPr>
        <p:spPr bwMode="auto">
          <a:xfrm>
            <a:off x="6981825" y="981075"/>
            <a:ext cx="2128838" cy="822325"/>
          </a:xfrm>
          <a:prstGeom prst="rect">
            <a:avLst/>
          </a:prstGeom>
          <a:noFill/>
          <a:ln w="76200" algn="ctr">
            <a:noFill/>
            <a:miter lim="800000"/>
            <a:headEnd/>
            <a:tailEnd/>
          </a:ln>
        </p:spPr>
        <p:txBody>
          <a:bodyPr wrap="none">
            <a:spAutoFit/>
          </a:bodyPr>
          <a:lstStyle/>
          <a:p>
            <a:r>
              <a:rPr lang="it-IT" b="1">
                <a:solidFill>
                  <a:srgbClr val="FF0000"/>
                </a:solidFill>
              </a:rPr>
              <a:t>Incontinenza </a:t>
            </a:r>
          </a:p>
          <a:p>
            <a:r>
              <a:rPr lang="it-IT" b="1">
                <a:solidFill>
                  <a:srgbClr val="FF0000"/>
                </a:solidFill>
              </a:rPr>
              <a:t>perforante</a:t>
            </a:r>
          </a:p>
        </p:txBody>
      </p:sp>
      <p:sp>
        <p:nvSpPr>
          <p:cNvPr id="101383" name="Text Box 7"/>
          <p:cNvSpPr txBox="1">
            <a:spLocks noChangeArrowheads="1"/>
          </p:cNvSpPr>
          <p:nvPr/>
        </p:nvSpPr>
        <p:spPr bwMode="auto">
          <a:xfrm>
            <a:off x="6156325" y="3068638"/>
            <a:ext cx="2808288"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80904" name="Text Box 8"/>
          <p:cNvSpPr txBox="1">
            <a:spLocks noChangeArrowheads="1"/>
          </p:cNvSpPr>
          <p:nvPr/>
        </p:nvSpPr>
        <p:spPr bwMode="auto">
          <a:xfrm>
            <a:off x="-36513" y="2781300"/>
            <a:ext cx="4941888" cy="457200"/>
          </a:xfrm>
          <a:prstGeom prst="rect">
            <a:avLst/>
          </a:prstGeom>
          <a:noFill/>
          <a:ln w="76200" algn="ctr">
            <a:noFill/>
            <a:miter lim="800000"/>
            <a:headEnd/>
            <a:tailEnd/>
          </a:ln>
        </p:spPr>
        <p:txBody>
          <a:bodyPr wrap="none">
            <a:spAutoFit/>
          </a:bodyPr>
          <a:lstStyle/>
          <a:p>
            <a:r>
              <a:rPr lang="it-IT" b="1">
                <a:solidFill>
                  <a:srgbClr val="000099"/>
                </a:solidFill>
              </a:rPr>
              <a:t>Perforante di rientro sulla safena</a:t>
            </a:r>
          </a:p>
        </p:txBody>
      </p:sp>
      <p:sp>
        <p:nvSpPr>
          <p:cNvPr id="80905" name="Freeform 9"/>
          <p:cNvSpPr>
            <a:spLocks/>
          </p:cNvSpPr>
          <p:nvPr/>
        </p:nvSpPr>
        <p:spPr bwMode="auto">
          <a:xfrm>
            <a:off x="4572000" y="62071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80906" name="Freeform 11"/>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80907" name="Freeform 12"/>
          <p:cNvSpPr>
            <a:spLocks/>
          </p:cNvSpPr>
          <p:nvPr/>
        </p:nvSpPr>
        <p:spPr bwMode="auto">
          <a:xfrm>
            <a:off x="4716463" y="1052513"/>
            <a:ext cx="15843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80908" name="AutoShape 14"/>
          <p:cNvSpPr>
            <a:spLocks noChangeArrowheads="1"/>
          </p:cNvSpPr>
          <p:nvPr/>
        </p:nvSpPr>
        <p:spPr bwMode="auto">
          <a:xfrm>
            <a:off x="5508625" y="3789363"/>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80909" name="AutoShape 15"/>
          <p:cNvSpPr>
            <a:spLocks noChangeArrowheads="1"/>
          </p:cNvSpPr>
          <p:nvPr/>
        </p:nvSpPr>
        <p:spPr bwMode="auto">
          <a:xfrm>
            <a:off x="4211638" y="3644900"/>
            <a:ext cx="976312" cy="485775"/>
          </a:xfrm>
          <a:prstGeom prst="rightArrow">
            <a:avLst>
              <a:gd name="adj1" fmla="val 50000"/>
              <a:gd name="adj2" fmla="val 50245"/>
            </a:avLst>
          </a:prstGeom>
          <a:solidFill>
            <a:srgbClr val="66FFFF"/>
          </a:solidFill>
          <a:ln w="38100" algn="ctr">
            <a:solidFill>
              <a:schemeClr val="accent2"/>
            </a:solidFill>
            <a:miter lim="800000"/>
            <a:headEnd/>
            <a:tailEnd/>
          </a:ln>
        </p:spPr>
        <p:txBody>
          <a:bodyPr wrap="none" anchor="ctr"/>
          <a:lstStyle/>
          <a:p>
            <a:endParaRPr lang="it-IT"/>
          </a:p>
        </p:txBody>
      </p:sp>
      <p:sp>
        <p:nvSpPr>
          <p:cNvPr id="80910" name="AutoShape 16"/>
          <p:cNvSpPr>
            <a:spLocks noChangeArrowheads="1"/>
          </p:cNvSpPr>
          <p:nvPr/>
        </p:nvSpPr>
        <p:spPr bwMode="auto">
          <a:xfrm>
            <a:off x="3276600" y="5876925"/>
            <a:ext cx="976313" cy="485775"/>
          </a:xfrm>
          <a:prstGeom prst="rightArrow">
            <a:avLst>
              <a:gd name="adj1" fmla="val 50000"/>
              <a:gd name="adj2" fmla="val 50245"/>
            </a:avLst>
          </a:prstGeom>
          <a:solidFill>
            <a:srgbClr val="66FFFF"/>
          </a:solidFill>
          <a:ln w="38100" algn="ctr">
            <a:solidFill>
              <a:schemeClr val="accent2"/>
            </a:solidFill>
            <a:miter lim="800000"/>
            <a:headEnd/>
            <a:tailEnd/>
          </a:ln>
        </p:spPr>
        <p:txBody>
          <a:bodyPr wrap="none" anchor="ctr"/>
          <a:lstStyle/>
          <a:p>
            <a:endParaRPr lang="it-IT"/>
          </a:p>
        </p:txBody>
      </p:sp>
      <p:sp>
        <p:nvSpPr>
          <p:cNvPr id="101393" name="Freeform 17"/>
          <p:cNvSpPr>
            <a:spLocks/>
          </p:cNvSpPr>
          <p:nvPr/>
        </p:nvSpPr>
        <p:spPr bwMode="auto">
          <a:xfrm>
            <a:off x="5065713" y="3284538"/>
            <a:ext cx="514350" cy="649287"/>
          </a:xfrm>
          <a:custGeom>
            <a:avLst/>
            <a:gdLst>
              <a:gd name="T0" fmla="*/ 2147483647 w 324"/>
              <a:gd name="T1" fmla="*/ 0 h 409"/>
              <a:gd name="T2" fmla="*/ 2147483647 w 324"/>
              <a:gd name="T3" fmla="*/ 2147483647 h 409"/>
              <a:gd name="T4" fmla="*/ 2147483647 w 324"/>
              <a:gd name="T5" fmla="*/ 2147483647 h 409"/>
              <a:gd name="T6" fmla="*/ 2147483647 w 324"/>
              <a:gd name="T7" fmla="*/ 2147483647 h 409"/>
              <a:gd name="T8" fmla="*/ 2147483647 w 324"/>
              <a:gd name="T9" fmla="*/ 2147483647 h 409"/>
              <a:gd name="T10" fmla="*/ 2147483647 w 324"/>
              <a:gd name="T11" fmla="*/ 2147483647 h 409"/>
              <a:gd name="T12" fmla="*/ 2147483647 w 324"/>
              <a:gd name="T13" fmla="*/ 2147483647 h 409"/>
              <a:gd name="T14" fmla="*/ 0 60000 65536"/>
              <a:gd name="T15" fmla="*/ 0 60000 65536"/>
              <a:gd name="T16" fmla="*/ 0 60000 65536"/>
              <a:gd name="T17" fmla="*/ 0 60000 65536"/>
              <a:gd name="T18" fmla="*/ 0 60000 65536"/>
              <a:gd name="T19" fmla="*/ 0 60000 65536"/>
              <a:gd name="T20" fmla="*/ 0 60000 65536"/>
              <a:gd name="T21" fmla="*/ 0 w 324"/>
              <a:gd name="T22" fmla="*/ 0 h 409"/>
              <a:gd name="T23" fmla="*/ 324 w 324"/>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409">
                <a:moveTo>
                  <a:pt x="7" y="0"/>
                </a:moveTo>
                <a:cubicBezTo>
                  <a:pt x="3" y="49"/>
                  <a:pt x="0" y="98"/>
                  <a:pt x="7" y="136"/>
                </a:cubicBezTo>
                <a:cubicBezTo>
                  <a:pt x="14" y="174"/>
                  <a:pt x="37" y="204"/>
                  <a:pt x="52" y="227"/>
                </a:cubicBezTo>
                <a:cubicBezTo>
                  <a:pt x="67" y="250"/>
                  <a:pt x="74" y="257"/>
                  <a:pt x="97" y="272"/>
                </a:cubicBezTo>
                <a:cubicBezTo>
                  <a:pt x="120" y="287"/>
                  <a:pt x="158" y="303"/>
                  <a:pt x="188" y="318"/>
                </a:cubicBezTo>
                <a:cubicBezTo>
                  <a:pt x="218" y="333"/>
                  <a:pt x="256" y="348"/>
                  <a:pt x="279" y="363"/>
                </a:cubicBezTo>
                <a:cubicBezTo>
                  <a:pt x="302" y="378"/>
                  <a:pt x="313" y="393"/>
                  <a:pt x="324" y="409"/>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80912" name="Freeform 18"/>
          <p:cNvSpPr>
            <a:spLocks/>
          </p:cNvSpPr>
          <p:nvPr/>
        </p:nvSpPr>
        <p:spPr bwMode="auto">
          <a:xfrm rot="235270">
            <a:off x="5940425" y="981075"/>
            <a:ext cx="288925" cy="144463"/>
          </a:xfrm>
          <a:custGeom>
            <a:avLst/>
            <a:gdLst>
              <a:gd name="T0" fmla="*/ 0 w 182"/>
              <a:gd name="T1" fmla="*/ 0 h 91"/>
              <a:gd name="T2" fmla="*/ 2147483647 w 182"/>
              <a:gd name="T3" fmla="*/ 2147483647 h 91"/>
              <a:gd name="T4" fmla="*/ 0 60000 65536"/>
              <a:gd name="T5" fmla="*/ 0 60000 65536"/>
              <a:gd name="T6" fmla="*/ 0 w 182"/>
              <a:gd name="T7" fmla="*/ 0 h 91"/>
              <a:gd name="T8" fmla="*/ 182 w 182"/>
              <a:gd name="T9" fmla="*/ 91 h 91"/>
            </a:gdLst>
            <a:ahLst/>
            <a:cxnLst>
              <a:cxn ang="T4">
                <a:pos x="T0" y="T1"/>
              </a:cxn>
              <a:cxn ang="T5">
                <a:pos x="T2" y="T3"/>
              </a:cxn>
            </a:cxnLst>
            <a:rect l="T6" t="T7" r="T8" b="T9"/>
            <a:pathLst>
              <a:path w="182" h="91">
                <a:moveTo>
                  <a:pt x="0" y="0"/>
                </a:moveTo>
                <a:cubicBezTo>
                  <a:pt x="0" y="0"/>
                  <a:pt x="91" y="45"/>
                  <a:pt x="182" y="91"/>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101395" name="AutoShape 19"/>
          <p:cNvSpPr>
            <a:spLocks noChangeArrowheads="1"/>
          </p:cNvSpPr>
          <p:nvPr/>
        </p:nvSpPr>
        <p:spPr bwMode="auto">
          <a:xfrm rot="9694476">
            <a:off x="6659563" y="1628775"/>
            <a:ext cx="360362" cy="292100"/>
          </a:xfrm>
          <a:prstGeom prst="chevron">
            <a:avLst>
              <a:gd name="adj" fmla="val 30842"/>
            </a:avLst>
          </a:prstGeom>
          <a:solidFill>
            <a:srgbClr val="FF0000"/>
          </a:solidFill>
          <a:ln w="76200" algn="ctr">
            <a:solidFill>
              <a:srgbClr val="FF0000"/>
            </a:solidFill>
            <a:miter lim="800000"/>
            <a:headEnd/>
            <a:tailEnd/>
          </a:ln>
        </p:spPr>
        <p:txBody>
          <a:bodyPr wrap="none" anchor="ctr"/>
          <a:lstStyle/>
          <a:p>
            <a:endParaRPr lang="it-IT"/>
          </a:p>
        </p:txBody>
      </p:sp>
      <p:sp>
        <p:nvSpPr>
          <p:cNvPr id="101396" name="AutoShape 20"/>
          <p:cNvSpPr>
            <a:spLocks noChangeArrowheads="1"/>
          </p:cNvSpPr>
          <p:nvPr/>
        </p:nvSpPr>
        <p:spPr bwMode="auto">
          <a:xfrm>
            <a:off x="6732588" y="1628775"/>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rgbClr val="E11601"/>
            </a:solidFill>
            <a:round/>
            <a:headEnd/>
            <a:tailEnd/>
          </a:ln>
        </p:spPr>
        <p:txBody>
          <a:bodyPr wrap="none" anchor="ctr"/>
          <a:lstStyle/>
          <a:p>
            <a:endParaRPr lang="it-IT"/>
          </a:p>
        </p:txBody>
      </p:sp>
      <p:sp>
        <p:nvSpPr>
          <p:cNvPr id="101399" name="Freeform 23"/>
          <p:cNvSpPr>
            <a:spLocks/>
          </p:cNvSpPr>
          <p:nvPr/>
        </p:nvSpPr>
        <p:spPr bwMode="auto">
          <a:xfrm>
            <a:off x="5580063" y="1762125"/>
            <a:ext cx="1223962" cy="2098675"/>
          </a:xfrm>
          <a:custGeom>
            <a:avLst/>
            <a:gdLst>
              <a:gd name="T0" fmla="*/ 2147483647 w 771"/>
              <a:gd name="T1" fmla="*/ 2147483647 h 1277"/>
              <a:gd name="T2" fmla="*/ 2147483647 w 771"/>
              <a:gd name="T3" fmla="*/ 2147483647 h 1277"/>
              <a:gd name="T4" fmla="*/ 2147483647 w 771"/>
              <a:gd name="T5" fmla="*/ 2147483647 h 1277"/>
              <a:gd name="T6" fmla="*/ 2147483647 w 771"/>
              <a:gd name="T7" fmla="*/ 2147483647 h 1277"/>
              <a:gd name="T8" fmla="*/ 2147483647 w 771"/>
              <a:gd name="T9" fmla="*/ 2147483647 h 1277"/>
              <a:gd name="T10" fmla="*/ 2147483647 w 771"/>
              <a:gd name="T11" fmla="*/ 2147483647 h 1277"/>
              <a:gd name="T12" fmla="*/ 0 w 771"/>
              <a:gd name="T13" fmla="*/ 2147483647 h 1277"/>
              <a:gd name="T14" fmla="*/ 0 60000 65536"/>
              <a:gd name="T15" fmla="*/ 0 60000 65536"/>
              <a:gd name="T16" fmla="*/ 0 60000 65536"/>
              <a:gd name="T17" fmla="*/ 0 60000 65536"/>
              <a:gd name="T18" fmla="*/ 0 60000 65536"/>
              <a:gd name="T19" fmla="*/ 0 60000 65536"/>
              <a:gd name="T20" fmla="*/ 0 60000 65536"/>
              <a:gd name="T21" fmla="*/ 0 w 771"/>
              <a:gd name="T22" fmla="*/ 0 h 1277"/>
              <a:gd name="T23" fmla="*/ 771 w 771"/>
              <a:gd name="T24" fmla="*/ 1277 h 1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277">
                <a:moveTo>
                  <a:pt x="771" y="7"/>
                </a:moveTo>
                <a:cubicBezTo>
                  <a:pt x="725" y="3"/>
                  <a:pt x="680" y="0"/>
                  <a:pt x="635" y="7"/>
                </a:cubicBezTo>
                <a:cubicBezTo>
                  <a:pt x="590" y="14"/>
                  <a:pt x="529" y="37"/>
                  <a:pt x="499" y="52"/>
                </a:cubicBezTo>
                <a:cubicBezTo>
                  <a:pt x="469" y="67"/>
                  <a:pt x="469" y="82"/>
                  <a:pt x="454" y="97"/>
                </a:cubicBezTo>
                <a:cubicBezTo>
                  <a:pt x="439" y="112"/>
                  <a:pt x="423" y="120"/>
                  <a:pt x="408" y="143"/>
                </a:cubicBezTo>
                <a:cubicBezTo>
                  <a:pt x="393" y="166"/>
                  <a:pt x="431" y="45"/>
                  <a:pt x="363" y="234"/>
                </a:cubicBezTo>
                <a:cubicBezTo>
                  <a:pt x="295" y="423"/>
                  <a:pt x="61" y="1096"/>
                  <a:pt x="0" y="1277"/>
                </a:cubicBezTo>
              </a:path>
            </a:pathLst>
          </a:custGeom>
          <a:noFill/>
          <a:ln w="76200" cap="flat" cmpd="sng">
            <a:solidFill>
              <a:srgbClr val="E11601"/>
            </a:solidFill>
            <a:prstDash val="solid"/>
            <a:round/>
            <a:headEnd type="none" w="med" len="med"/>
            <a:tailEnd type="none" w="med" len="med"/>
          </a:ln>
        </p:spPr>
        <p:txBody>
          <a:bodyPr/>
          <a:lstStyle/>
          <a:p>
            <a:endParaRPr lang="it-IT"/>
          </a:p>
        </p:txBody>
      </p:sp>
      <p:sp>
        <p:nvSpPr>
          <p:cNvPr id="101402" name="Freeform 26"/>
          <p:cNvSpPr>
            <a:spLocks/>
          </p:cNvSpPr>
          <p:nvPr/>
        </p:nvSpPr>
        <p:spPr bwMode="auto">
          <a:xfrm>
            <a:off x="5580063" y="1773238"/>
            <a:ext cx="1223962" cy="2098675"/>
          </a:xfrm>
          <a:custGeom>
            <a:avLst/>
            <a:gdLst>
              <a:gd name="T0" fmla="*/ 2147483647 w 771"/>
              <a:gd name="T1" fmla="*/ 2147483647 h 1277"/>
              <a:gd name="T2" fmla="*/ 2147483647 w 771"/>
              <a:gd name="T3" fmla="*/ 2147483647 h 1277"/>
              <a:gd name="T4" fmla="*/ 2147483647 w 771"/>
              <a:gd name="T5" fmla="*/ 2147483647 h 1277"/>
              <a:gd name="T6" fmla="*/ 2147483647 w 771"/>
              <a:gd name="T7" fmla="*/ 2147483647 h 1277"/>
              <a:gd name="T8" fmla="*/ 2147483647 w 771"/>
              <a:gd name="T9" fmla="*/ 2147483647 h 1277"/>
              <a:gd name="T10" fmla="*/ 2147483647 w 771"/>
              <a:gd name="T11" fmla="*/ 2147483647 h 1277"/>
              <a:gd name="T12" fmla="*/ 0 w 771"/>
              <a:gd name="T13" fmla="*/ 2147483647 h 1277"/>
              <a:gd name="T14" fmla="*/ 0 60000 65536"/>
              <a:gd name="T15" fmla="*/ 0 60000 65536"/>
              <a:gd name="T16" fmla="*/ 0 60000 65536"/>
              <a:gd name="T17" fmla="*/ 0 60000 65536"/>
              <a:gd name="T18" fmla="*/ 0 60000 65536"/>
              <a:gd name="T19" fmla="*/ 0 60000 65536"/>
              <a:gd name="T20" fmla="*/ 0 60000 65536"/>
              <a:gd name="T21" fmla="*/ 0 w 771"/>
              <a:gd name="T22" fmla="*/ 0 h 1277"/>
              <a:gd name="T23" fmla="*/ 771 w 771"/>
              <a:gd name="T24" fmla="*/ 1277 h 1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277">
                <a:moveTo>
                  <a:pt x="771" y="7"/>
                </a:moveTo>
                <a:cubicBezTo>
                  <a:pt x="725" y="3"/>
                  <a:pt x="680" y="0"/>
                  <a:pt x="635" y="7"/>
                </a:cubicBezTo>
                <a:cubicBezTo>
                  <a:pt x="590" y="14"/>
                  <a:pt x="529" y="37"/>
                  <a:pt x="499" y="52"/>
                </a:cubicBezTo>
                <a:cubicBezTo>
                  <a:pt x="469" y="67"/>
                  <a:pt x="469" y="82"/>
                  <a:pt x="454" y="97"/>
                </a:cubicBezTo>
                <a:cubicBezTo>
                  <a:pt x="439" y="112"/>
                  <a:pt x="423" y="120"/>
                  <a:pt x="408" y="143"/>
                </a:cubicBezTo>
                <a:cubicBezTo>
                  <a:pt x="393" y="166"/>
                  <a:pt x="431" y="45"/>
                  <a:pt x="363" y="234"/>
                </a:cubicBezTo>
                <a:cubicBezTo>
                  <a:pt x="295" y="423"/>
                  <a:pt x="61" y="1096"/>
                  <a:pt x="0" y="1277"/>
                </a:cubicBezTo>
              </a:path>
            </a:pathLst>
          </a:custGeom>
          <a:noFill/>
          <a:ln w="28575" cap="flat" cmpd="sng">
            <a:solidFill>
              <a:srgbClr val="E11601"/>
            </a:solidFill>
            <a:prstDash val="solid"/>
            <a:round/>
            <a:headEnd type="none" w="med" len="med"/>
            <a:tailEnd type="none" w="med" len="med"/>
          </a:ln>
        </p:spPr>
        <p:txBody>
          <a:bodyPr/>
          <a:lstStyle/>
          <a:p>
            <a:endParaRPr lang="it-IT"/>
          </a:p>
        </p:txBody>
      </p:sp>
      <p:sp>
        <p:nvSpPr>
          <p:cNvPr id="101401" name="AutoShape 25"/>
          <p:cNvSpPr>
            <a:spLocks noChangeArrowheads="1"/>
          </p:cNvSpPr>
          <p:nvPr/>
        </p:nvSpPr>
        <p:spPr bwMode="auto">
          <a:xfrm rot="7121514">
            <a:off x="6341269" y="1515269"/>
            <a:ext cx="720725" cy="515937"/>
          </a:xfrm>
          <a:prstGeom prst="star4">
            <a:avLst>
              <a:gd name="adj" fmla="val 9722"/>
            </a:avLst>
          </a:prstGeom>
          <a:solidFill>
            <a:srgbClr val="FFFF00"/>
          </a:solidFill>
          <a:ln w="38100" algn="ctr">
            <a:solidFill>
              <a:srgbClr val="FFFF00"/>
            </a:solidFill>
            <a:miter lim="800000"/>
            <a:headEnd/>
            <a:tailEnd/>
          </a:ln>
        </p:spPr>
        <p:txBody>
          <a:bodyPr wrap="none" anchor="ctr"/>
          <a:lstStyle/>
          <a:p>
            <a:endParaRPr lang="it-IT"/>
          </a:p>
        </p:txBody>
      </p:sp>
      <p:sp>
        <p:nvSpPr>
          <p:cNvPr id="101403" name="Oval 27"/>
          <p:cNvSpPr>
            <a:spLocks noChangeArrowheads="1"/>
          </p:cNvSpPr>
          <p:nvPr/>
        </p:nvSpPr>
        <p:spPr bwMode="auto">
          <a:xfrm>
            <a:off x="0" y="4365625"/>
            <a:ext cx="7524750" cy="2492375"/>
          </a:xfrm>
          <a:prstGeom prst="ellipse">
            <a:avLst/>
          </a:prstGeom>
          <a:gradFill rotWithShape="1">
            <a:gsLst>
              <a:gs pos="0">
                <a:schemeClr val="accent2">
                  <a:alpha val="32001"/>
                </a:schemeClr>
              </a:gs>
              <a:gs pos="100000">
                <a:srgbClr val="FFFFFF"/>
              </a:gs>
            </a:gsLst>
            <a:lin ang="5400000" scaled="1"/>
          </a:gradFill>
          <a:ln w="38100" algn="ctr">
            <a:solidFill>
              <a:schemeClr val="accent2"/>
            </a:solidFill>
            <a:round/>
            <a:headEnd/>
            <a:tailEnd/>
          </a:ln>
        </p:spPr>
        <p:txBody>
          <a:bodyPr wrap="none" anchor="ctr"/>
          <a:lstStyle/>
          <a:p>
            <a:r>
              <a:rPr lang="it-IT" b="1" i="1">
                <a:solidFill>
                  <a:srgbClr val="CC0000"/>
                </a:solidFill>
              </a:rPr>
              <a:t>Indicazione elettiva se perforante accessibile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96"/>
                                        </p:tgtEl>
                                        <p:attrNameLst>
                                          <p:attrName>style.visibility</p:attrName>
                                        </p:attrNameLst>
                                      </p:cBhvr>
                                      <p:to>
                                        <p:strVal val="visible"/>
                                      </p:to>
                                    </p:set>
                                    <p:animEffect transition="in" filter="fade">
                                      <p:cBhvr>
                                        <p:cTn id="7" dur="5000"/>
                                        <p:tgtEl>
                                          <p:spTgt spid="10139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01382"/>
                                        </p:tgtEl>
                                        <p:attrNameLst>
                                          <p:attrName>style.visibility</p:attrName>
                                        </p:attrNameLst>
                                      </p:cBhvr>
                                      <p:to>
                                        <p:strVal val="visible"/>
                                      </p:to>
                                    </p:set>
                                    <p:anim calcmode="lin" valueType="num">
                                      <p:cBhvr additive="base">
                                        <p:cTn id="10" dur="500" fill="hold"/>
                                        <p:tgtEl>
                                          <p:spTgt spid="101382"/>
                                        </p:tgtEl>
                                        <p:attrNameLst>
                                          <p:attrName>ppt_x</p:attrName>
                                        </p:attrNameLst>
                                      </p:cBhvr>
                                      <p:tavLst>
                                        <p:tav tm="0">
                                          <p:val>
                                            <p:strVal val="1+#ppt_w/2"/>
                                          </p:val>
                                        </p:tav>
                                        <p:tav tm="100000">
                                          <p:val>
                                            <p:strVal val="#ppt_x"/>
                                          </p:val>
                                        </p:tav>
                                      </p:tavLst>
                                    </p:anim>
                                    <p:anim calcmode="lin" valueType="num">
                                      <p:cBhvr additive="base">
                                        <p:cTn id="11" dur="500" fill="hold"/>
                                        <p:tgtEl>
                                          <p:spTgt spid="101382"/>
                                        </p:tgtEl>
                                        <p:attrNameLst>
                                          <p:attrName>ppt_y</p:attrName>
                                        </p:attrNameLst>
                                      </p:cBhvr>
                                      <p:tavLst>
                                        <p:tav tm="0">
                                          <p:val>
                                            <p:strVal val="#ppt_y"/>
                                          </p:val>
                                        </p:tav>
                                        <p:tav tm="100000">
                                          <p:val>
                                            <p:strVal val="#ppt_y"/>
                                          </p:val>
                                        </p:tav>
                                      </p:tavLst>
                                    </p:anim>
                                  </p:childTnLst>
                                </p:cTn>
                              </p:par>
                            </p:childTnLst>
                          </p:cTn>
                        </p:par>
                        <p:par>
                          <p:cTn id="12" fill="hold">
                            <p:stCondLst>
                              <p:cond delay="5000"/>
                            </p:stCondLst>
                            <p:childTnLst>
                              <p:par>
                                <p:cTn id="13" presetID="2" presetClass="entr" presetSubtype="2" fill="hold" grpId="0" nodeType="afterEffect">
                                  <p:stCondLst>
                                    <p:cond delay="0"/>
                                  </p:stCondLst>
                                  <p:childTnLst>
                                    <p:set>
                                      <p:cBhvr>
                                        <p:cTn id="14" dur="1" fill="hold">
                                          <p:stCondLst>
                                            <p:cond delay="0"/>
                                          </p:stCondLst>
                                        </p:cTn>
                                        <p:tgtEl>
                                          <p:spTgt spid="101395"/>
                                        </p:tgtEl>
                                        <p:attrNameLst>
                                          <p:attrName>style.visibility</p:attrName>
                                        </p:attrNameLst>
                                      </p:cBhvr>
                                      <p:to>
                                        <p:strVal val="visible"/>
                                      </p:to>
                                    </p:set>
                                    <p:anim calcmode="lin" valueType="num">
                                      <p:cBhvr additive="base">
                                        <p:cTn id="15" dur="1000" fill="hold"/>
                                        <p:tgtEl>
                                          <p:spTgt spid="101395"/>
                                        </p:tgtEl>
                                        <p:attrNameLst>
                                          <p:attrName>ppt_x</p:attrName>
                                        </p:attrNameLst>
                                      </p:cBhvr>
                                      <p:tavLst>
                                        <p:tav tm="0">
                                          <p:val>
                                            <p:strVal val="1+#ppt_w/2"/>
                                          </p:val>
                                        </p:tav>
                                        <p:tav tm="100000">
                                          <p:val>
                                            <p:strVal val="#ppt_x"/>
                                          </p:val>
                                        </p:tav>
                                      </p:tavLst>
                                    </p:anim>
                                    <p:anim calcmode="lin" valueType="num">
                                      <p:cBhvr additive="base">
                                        <p:cTn id="16" dur="1000" fill="hold"/>
                                        <p:tgtEl>
                                          <p:spTgt spid="101395"/>
                                        </p:tgtEl>
                                        <p:attrNameLst>
                                          <p:attrName>ppt_y</p:attrName>
                                        </p:attrNameLst>
                                      </p:cBhvr>
                                      <p:tavLst>
                                        <p:tav tm="0">
                                          <p:val>
                                            <p:strVal val="#ppt_y"/>
                                          </p:val>
                                        </p:tav>
                                        <p:tav tm="100000">
                                          <p:val>
                                            <p:strVal val="#ppt_y"/>
                                          </p:val>
                                        </p:tav>
                                      </p:tavLst>
                                    </p:anim>
                                  </p:childTnLst>
                                </p:cTn>
                              </p:par>
                            </p:childTnLst>
                          </p:cTn>
                        </p:par>
                        <p:par>
                          <p:cTn id="17" fill="hold">
                            <p:stCondLst>
                              <p:cond delay="6000"/>
                            </p:stCondLst>
                            <p:childTnLst>
                              <p:par>
                                <p:cTn id="18" presetID="22" presetClass="entr" presetSubtype="1" fill="hold" grpId="0" nodeType="afterEffect">
                                  <p:stCondLst>
                                    <p:cond delay="0"/>
                                  </p:stCondLst>
                                  <p:childTnLst>
                                    <p:set>
                                      <p:cBhvr>
                                        <p:cTn id="19" dur="1" fill="hold">
                                          <p:stCondLst>
                                            <p:cond delay="0"/>
                                          </p:stCondLst>
                                        </p:cTn>
                                        <p:tgtEl>
                                          <p:spTgt spid="101399"/>
                                        </p:tgtEl>
                                        <p:attrNameLst>
                                          <p:attrName>style.visibility</p:attrName>
                                        </p:attrNameLst>
                                      </p:cBhvr>
                                      <p:to>
                                        <p:strVal val="visible"/>
                                      </p:to>
                                    </p:set>
                                    <p:animEffect transition="in" filter="wipe(up)">
                                      <p:cBhvr>
                                        <p:cTn id="20" dur="5000"/>
                                        <p:tgtEl>
                                          <p:spTgt spid="10139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1402"/>
                                        </p:tgtEl>
                                        <p:attrNameLst>
                                          <p:attrName>style.visibility</p:attrName>
                                        </p:attrNameLst>
                                      </p:cBhvr>
                                      <p:to>
                                        <p:strVal val="visible"/>
                                      </p:to>
                                    </p:set>
                                    <p:animEffect transition="in" filter="wipe(up)">
                                      <p:cBhvr>
                                        <p:cTn id="23" dur="5000"/>
                                        <p:tgtEl>
                                          <p:spTgt spid="101402"/>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101383"/>
                                        </p:tgtEl>
                                        <p:attrNameLst>
                                          <p:attrName>style.visibility</p:attrName>
                                        </p:attrNameLst>
                                      </p:cBhvr>
                                      <p:to>
                                        <p:strVal val="visible"/>
                                      </p:to>
                                    </p:set>
                                    <p:anim calcmode="lin" valueType="num">
                                      <p:cBhvr additive="base">
                                        <p:cTn id="26" dur="2000" fill="hold"/>
                                        <p:tgtEl>
                                          <p:spTgt spid="101383"/>
                                        </p:tgtEl>
                                        <p:attrNameLst>
                                          <p:attrName>ppt_x</p:attrName>
                                        </p:attrNameLst>
                                      </p:cBhvr>
                                      <p:tavLst>
                                        <p:tav tm="0">
                                          <p:val>
                                            <p:strVal val="1+#ppt_w/2"/>
                                          </p:val>
                                        </p:tav>
                                        <p:tav tm="100000">
                                          <p:val>
                                            <p:strVal val="#ppt_x"/>
                                          </p:val>
                                        </p:tav>
                                      </p:tavLst>
                                    </p:anim>
                                    <p:anim calcmode="lin" valueType="num">
                                      <p:cBhvr additive="base">
                                        <p:cTn id="27" dur="2000" fill="hold"/>
                                        <p:tgtEl>
                                          <p:spTgt spid="101383"/>
                                        </p:tgtEl>
                                        <p:attrNameLst>
                                          <p:attrName>ppt_y</p:attrName>
                                        </p:attrNameLst>
                                      </p:cBhvr>
                                      <p:tavLst>
                                        <p:tav tm="0">
                                          <p:val>
                                            <p:strVal val="#ppt_y"/>
                                          </p:val>
                                        </p:tav>
                                        <p:tav tm="100000">
                                          <p:val>
                                            <p:strVal val="#ppt_y"/>
                                          </p:val>
                                        </p:tav>
                                      </p:tavLst>
                                    </p:anim>
                                  </p:childTnLst>
                                </p:cTn>
                              </p:par>
                            </p:childTnLst>
                          </p:cTn>
                        </p:par>
                        <p:par>
                          <p:cTn id="28" fill="hold">
                            <p:stCondLst>
                              <p:cond delay="11000"/>
                            </p:stCondLst>
                            <p:childTnLst>
                              <p:par>
                                <p:cTn id="29" presetID="22" presetClass="entr" presetSubtype="4" fill="hold" grpId="0" nodeType="afterEffect">
                                  <p:stCondLst>
                                    <p:cond delay="0"/>
                                  </p:stCondLst>
                                  <p:childTnLst>
                                    <p:set>
                                      <p:cBhvr>
                                        <p:cTn id="30" dur="1" fill="hold">
                                          <p:stCondLst>
                                            <p:cond delay="0"/>
                                          </p:stCondLst>
                                        </p:cTn>
                                        <p:tgtEl>
                                          <p:spTgt spid="101393"/>
                                        </p:tgtEl>
                                        <p:attrNameLst>
                                          <p:attrName>style.visibility</p:attrName>
                                        </p:attrNameLst>
                                      </p:cBhvr>
                                      <p:to>
                                        <p:strVal val="visible"/>
                                      </p:to>
                                    </p:set>
                                    <p:animEffect transition="in" filter="wipe(down)">
                                      <p:cBhvr>
                                        <p:cTn id="31" dur="3000"/>
                                        <p:tgtEl>
                                          <p:spTgt spid="10139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01401"/>
                                        </p:tgtEl>
                                        <p:attrNameLst>
                                          <p:attrName>style.visibility</p:attrName>
                                        </p:attrNameLst>
                                      </p:cBhvr>
                                      <p:to>
                                        <p:strVal val="visible"/>
                                      </p:to>
                                    </p:set>
                                    <p:anim calcmode="lin" valueType="num">
                                      <p:cBhvr additive="base">
                                        <p:cTn id="36" dur="500" fill="hold"/>
                                        <p:tgtEl>
                                          <p:spTgt spid="101401"/>
                                        </p:tgtEl>
                                        <p:attrNameLst>
                                          <p:attrName>ppt_x</p:attrName>
                                        </p:attrNameLst>
                                      </p:cBhvr>
                                      <p:tavLst>
                                        <p:tav tm="0">
                                          <p:val>
                                            <p:strVal val="1+#ppt_w/2"/>
                                          </p:val>
                                        </p:tav>
                                        <p:tav tm="100000">
                                          <p:val>
                                            <p:strVal val="#ppt_x"/>
                                          </p:val>
                                        </p:tav>
                                      </p:tavLst>
                                    </p:anim>
                                    <p:anim calcmode="lin" valueType="num">
                                      <p:cBhvr additive="base">
                                        <p:cTn id="37" dur="500" fill="hold"/>
                                        <p:tgtEl>
                                          <p:spTgt spid="10140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2" presetClass="exit" presetSubtype="1" fill="hold" grpId="1" nodeType="afterEffect">
                                  <p:stCondLst>
                                    <p:cond delay="0"/>
                                  </p:stCondLst>
                                  <p:childTnLst>
                                    <p:animEffect transition="out" filter="wipe(up)">
                                      <p:cBhvr>
                                        <p:cTn id="40" dur="2000"/>
                                        <p:tgtEl>
                                          <p:spTgt spid="101399"/>
                                        </p:tgtEl>
                                      </p:cBhvr>
                                    </p:animEffect>
                                    <p:set>
                                      <p:cBhvr>
                                        <p:cTn id="41" dur="1" fill="hold">
                                          <p:stCondLst>
                                            <p:cond delay="1999"/>
                                          </p:stCondLst>
                                        </p:cTn>
                                        <p:tgtEl>
                                          <p:spTgt spid="101399"/>
                                        </p:tgtEl>
                                        <p:attrNameLst>
                                          <p:attrName>style.visibility</p:attrName>
                                        </p:attrNameLst>
                                      </p:cBhvr>
                                      <p:to>
                                        <p:strVal val="hidden"/>
                                      </p:to>
                                    </p:set>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101403"/>
                                        </p:tgtEl>
                                        <p:attrNameLst>
                                          <p:attrName>style.visibility</p:attrName>
                                        </p:attrNameLst>
                                      </p:cBhvr>
                                      <p:to>
                                        <p:strVal val="visible"/>
                                      </p:to>
                                    </p:set>
                                    <p:anim calcmode="lin" valueType="num">
                                      <p:cBhvr additive="base">
                                        <p:cTn id="45" dur="500" fill="hold"/>
                                        <p:tgtEl>
                                          <p:spTgt spid="101403"/>
                                        </p:tgtEl>
                                        <p:attrNameLst>
                                          <p:attrName>ppt_x</p:attrName>
                                        </p:attrNameLst>
                                      </p:cBhvr>
                                      <p:tavLst>
                                        <p:tav tm="0">
                                          <p:val>
                                            <p:strVal val="0-#ppt_w/2"/>
                                          </p:val>
                                        </p:tav>
                                        <p:tav tm="100000">
                                          <p:val>
                                            <p:strVal val="#ppt_x"/>
                                          </p:val>
                                        </p:tav>
                                      </p:tavLst>
                                    </p:anim>
                                    <p:anim calcmode="lin" valueType="num">
                                      <p:cBhvr additive="base">
                                        <p:cTn id="46" dur="500" fill="hold"/>
                                        <p:tgtEl>
                                          <p:spTgt spid="101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p:bldP spid="101383" grpId="0"/>
      <p:bldP spid="101393" grpId="0" animBg="1"/>
      <p:bldP spid="101395" grpId="0" animBg="1"/>
      <p:bldP spid="101396" grpId="0" animBg="1"/>
      <p:bldP spid="101399" grpId="0" animBg="1"/>
      <p:bldP spid="101399" grpId="1" animBg="1"/>
      <p:bldP spid="101402" grpId="0" animBg="1"/>
      <p:bldP spid="101401" grpId="0" animBg="1"/>
      <p:bldP spid="10140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oscia"/>
          <p:cNvPicPr>
            <a:picLocks noChangeAspect="1" noChangeArrowheads="1"/>
          </p:cNvPicPr>
          <p:nvPr/>
        </p:nvPicPr>
        <p:blipFill>
          <a:blip r:embed="rId2" cstate="print"/>
          <a:srcRect/>
          <a:stretch>
            <a:fillRect/>
          </a:stretch>
        </p:blipFill>
        <p:spPr bwMode="auto">
          <a:xfrm>
            <a:off x="3132138" y="765175"/>
            <a:ext cx="3840162" cy="6237288"/>
          </a:xfrm>
          <a:prstGeom prst="rect">
            <a:avLst/>
          </a:prstGeom>
          <a:noFill/>
          <a:ln w="9525">
            <a:noFill/>
            <a:miter lim="800000"/>
            <a:headEnd/>
            <a:tailEnd/>
          </a:ln>
        </p:spPr>
      </p:pic>
      <p:sp>
        <p:nvSpPr>
          <p:cNvPr id="82947" name="Freeform 3"/>
          <p:cNvSpPr>
            <a:spLocks/>
          </p:cNvSpPr>
          <p:nvPr/>
        </p:nvSpPr>
        <p:spPr bwMode="auto">
          <a:xfrm>
            <a:off x="4572000" y="765175"/>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104453" name="Rectangle 5"/>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5</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104454" name="Text Box 6"/>
          <p:cNvSpPr txBox="1">
            <a:spLocks noChangeArrowheads="1"/>
          </p:cNvSpPr>
          <p:nvPr/>
        </p:nvSpPr>
        <p:spPr bwMode="auto">
          <a:xfrm>
            <a:off x="6981825" y="981075"/>
            <a:ext cx="2128838" cy="822325"/>
          </a:xfrm>
          <a:prstGeom prst="rect">
            <a:avLst/>
          </a:prstGeom>
          <a:noFill/>
          <a:ln w="76200" algn="ctr">
            <a:noFill/>
            <a:miter lim="800000"/>
            <a:headEnd/>
            <a:tailEnd/>
          </a:ln>
        </p:spPr>
        <p:txBody>
          <a:bodyPr wrap="none">
            <a:spAutoFit/>
          </a:bodyPr>
          <a:lstStyle/>
          <a:p>
            <a:r>
              <a:rPr lang="it-IT" b="1">
                <a:solidFill>
                  <a:srgbClr val="FF0000"/>
                </a:solidFill>
              </a:rPr>
              <a:t>Incontinenza </a:t>
            </a:r>
          </a:p>
          <a:p>
            <a:r>
              <a:rPr lang="it-IT" b="1">
                <a:solidFill>
                  <a:srgbClr val="FF0000"/>
                </a:solidFill>
              </a:rPr>
              <a:t>perforante</a:t>
            </a:r>
          </a:p>
        </p:txBody>
      </p:sp>
      <p:sp>
        <p:nvSpPr>
          <p:cNvPr id="104455" name="Text Box 7"/>
          <p:cNvSpPr txBox="1">
            <a:spLocks noChangeArrowheads="1"/>
          </p:cNvSpPr>
          <p:nvPr/>
        </p:nvSpPr>
        <p:spPr bwMode="auto">
          <a:xfrm>
            <a:off x="6156325" y="3068638"/>
            <a:ext cx="2808288"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82951" name="Text Box 8"/>
          <p:cNvSpPr txBox="1">
            <a:spLocks noChangeArrowheads="1"/>
          </p:cNvSpPr>
          <p:nvPr/>
        </p:nvSpPr>
        <p:spPr bwMode="auto">
          <a:xfrm>
            <a:off x="173038" y="2781300"/>
            <a:ext cx="4535487" cy="822325"/>
          </a:xfrm>
          <a:prstGeom prst="rect">
            <a:avLst/>
          </a:prstGeom>
          <a:noFill/>
          <a:ln w="76200" algn="ctr">
            <a:noFill/>
            <a:miter lim="800000"/>
            <a:headEnd/>
            <a:tailEnd/>
          </a:ln>
        </p:spPr>
        <p:txBody>
          <a:bodyPr wrap="none">
            <a:spAutoFit/>
          </a:bodyPr>
          <a:lstStyle/>
          <a:p>
            <a:r>
              <a:rPr lang="it-IT" b="1">
                <a:solidFill>
                  <a:srgbClr val="000099"/>
                </a:solidFill>
              </a:rPr>
              <a:t>Nessuna perforante di rientro </a:t>
            </a:r>
          </a:p>
          <a:p>
            <a:r>
              <a:rPr lang="it-IT" b="1">
                <a:solidFill>
                  <a:srgbClr val="000099"/>
                </a:solidFill>
              </a:rPr>
              <a:t>sulla safena</a:t>
            </a:r>
          </a:p>
        </p:txBody>
      </p:sp>
      <p:sp>
        <p:nvSpPr>
          <p:cNvPr id="82952" name="Freeform 9"/>
          <p:cNvSpPr>
            <a:spLocks/>
          </p:cNvSpPr>
          <p:nvPr/>
        </p:nvSpPr>
        <p:spPr bwMode="auto">
          <a:xfrm>
            <a:off x="4572000" y="62071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82953" name="Freeform 10"/>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82954" name="Freeform 11"/>
          <p:cNvSpPr>
            <a:spLocks/>
          </p:cNvSpPr>
          <p:nvPr/>
        </p:nvSpPr>
        <p:spPr bwMode="auto">
          <a:xfrm>
            <a:off x="4716463" y="1052513"/>
            <a:ext cx="15843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82955" name="Freeform 16"/>
          <p:cNvSpPr>
            <a:spLocks/>
          </p:cNvSpPr>
          <p:nvPr/>
        </p:nvSpPr>
        <p:spPr bwMode="auto">
          <a:xfrm rot="235270">
            <a:off x="5940425" y="981075"/>
            <a:ext cx="288925" cy="144463"/>
          </a:xfrm>
          <a:custGeom>
            <a:avLst/>
            <a:gdLst>
              <a:gd name="T0" fmla="*/ 0 w 182"/>
              <a:gd name="T1" fmla="*/ 0 h 91"/>
              <a:gd name="T2" fmla="*/ 2147483647 w 182"/>
              <a:gd name="T3" fmla="*/ 2147483647 h 91"/>
              <a:gd name="T4" fmla="*/ 0 60000 65536"/>
              <a:gd name="T5" fmla="*/ 0 60000 65536"/>
              <a:gd name="T6" fmla="*/ 0 w 182"/>
              <a:gd name="T7" fmla="*/ 0 h 91"/>
              <a:gd name="T8" fmla="*/ 182 w 182"/>
              <a:gd name="T9" fmla="*/ 91 h 91"/>
            </a:gdLst>
            <a:ahLst/>
            <a:cxnLst>
              <a:cxn ang="T4">
                <a:pos x="T0" y="T1"/>
              </a:cxn>
              <a:cxn ang="T5">
                <a:pos x="T2" y="T3"/>
              </a:cxn>
            </a:cxnLst>
            <a:rect l="T6" t="T7" r="T8" b="T9"/>
            <a:pathLst>
              <a:path w="182" h="91">
                <a:moveTo>
                  <a:pt x="0" y="0"/>
                </a:moveTo>
                <a:cubicBezTo>
                  <a:pt x="0" y="0"/>
                  <a:pt x="91" y="45"/>
                  <a:pt x="182" y="91"/>
                </a:cubicBezTo>
              </a:path>
            </a:pathLst>
          </a:custGeom>
          <a:noFill/>
          <a:ln w="38100" cap="flat" cmpd="sng">
            <a:solidFill>
              <a:srgbClr val="000099"/>
            </a:solidFill>
            <a:prstDash val="solid"/>
            <a:round/>
            <a:headEnd type="none" w="med" len="med"/>
            <a:tailEnd type="none" w="med" len="med"/>
          </a:ln>
        </p:spPr>
        <p:txBody>
          <a:bodyPr/>
          <a:lstStyle/>
          <a:p>
            <a:endParaRPr lang="it-IT"/>
          </a:p>
        </p:txBody>
      </p:sp>
      <p:sp>
        <p:nvSpPr>
          <p:cNvPr id="104465" name="AutoShape 17"/>
          <p:cNvSpPr>
            <a:spLocks noChangeArrowheads="1"/>
          </p:cNvSpPr>
          <p:nvPr/>
        </p:nvSpPr>
        <p:spPr bwMode="auto">
          <a:xfrm rot="9694476">
            <a:off x="6588125" y="1557338"/>
            <a:ext cx="360363" cy="292100"/>
          </a:xfrm>
          <a:prstGeom prst="chevron">
            <a:avLst>
              <a:gd name="adj" fmla="val 30842"/>
            </a:avLst>
          </a:prstGeom>
          <a:solidFill>
            <a:srgbClr val="FF0000"/>
          </a:solidFill>
          <a:ln w="76200" algn="ctr">
            <a:solidFill>
              <a:srgbClr val="FF0000"/>
            </a:solidFill>
            <a:miter lim="800000"/>
            <a:headEnd/>
            <a:tailEnd/>
          </a:ln>
        </p:spPr>
        <p:txBody>
          <a:bodyPr wrap="none" anchor="ctr"/>
          <a:lstStyle/>
          <a:p>
            <a:endParaRPr lang="it-IT"/>
          </a:p>
        </p:txBody>
      </p:sp>
      <p:sp>
        <p:nvSpPr>
          <p:cNvPr id="104466" name="AutoShape 18"/>
          <p:cNvSpPr>
            <a:spLocks noChangeArrowheads="1"/>
          </p:cNvSpPr>
          <p:nvPr/>
        </p:nvSpPr>
        <p:spPr bwMode="auto">
          <a:xfrm>
            <a:off x="6732588" y="1628775"/>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rgbClr val="E11601"/>
            </a:solidFill>
            <a:round/>
            <a:headEnd/>
            <a:tailEnd/>
          </a:ln>
        </p:spPr>
        <p:txBody>
          <a:bodyPr wrap="none" anchor="ctr"/>
          <a:lstStyle/>
          <a:p>
            <a:endParaRPr lang="it-IT"/>
          </a:p>
        </p:txBody>
      </p:sp>
      <p:sp>
        <p:nvSpPr>
          <p:cNvPr id="104467" name="Freeform 19"/>
          <p:cNvSpPr>
            <a:spLocks/>
          </p:cNvSpPr>
          <p:nvPr/>
        </p:nvSpPr>
        <p:spPr bwMode="auto">
          <a:xfrm>
            <a:off x="5580063" y="1762125"/>
            <a:ext cx="1223962" cy="2098675"/>
          </a:xfrm>
          <a:custGeom>
            <a:avLst/>
            <a:gdLst>
              <a:gd name="T0" fmla="*/ 2147483647 w 771"/>
              <a:gd name="T1" fmla="*/ 2147483647 h 1277"/>
              <a:gd name="T2" fmla="*/ 2147483647 w 771"/>
              <a:gd name="T3" fmla="*/ 2147483647 h 1277"/>
              <a:gd name="T4" fmla="*/ 2147483647 w 771"/>
              <a:gd name="T5" fmla="*/ 2147483647 h 1277"/>
              <a:gd name="T6" fmla="*/ 2147483647 w 771"/>
              <a:gd name="T7" fmla="*/ 2147483647 h 1277"/>
              <a:gd name="T8" fmla="*/ 2147483647 w 771"/>
              <a:gd name="T9" fmla="*/ 2147483647 h 1277"/>
              <a:gd name="T10" fmla="*/ 2147483647 w 771"/>
              <a:gd name="T11" fmla="*/ 2147483647 h 1277"/>
              <a:gd name="T12" fmla="*/ 0 w 771"/>
              <a:gd name="T13" fmla="*/ 2147483647 h 1277"/>
              <a:gd name="T14" fmla="*/ 0 60000 65536"/>
              <a:gd name="T15" fmla="*/ 0 60000 65536"/>
              <a:gd name="T16" fmla="*/ 0 60000 65536"/>
              <a:gd name="T17" fmla="*/ 0 60000 65536"/>
              <a:gd name="T18" fmla="*/ 0 60000 65536"/>
              <a:gd name="T19" fmla="*/ 0 60000 65536"/>
              <a:gd name="T20" fmla="*/ 0 60000 65536"/>
              <a:gd name="T21" fmla="*/ 0 w 771"/>
              <a:gd name="T22" fmla="*/ 0 h 1277"/>
              <a:gd name="T23" fmla="*/ 771 w 771"/>
              <a:gd name="T24" fmla="*/ 1277 h 1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277">
                <a:moveTo>
                  <a:pt x="771" y="7"/>
                </a:moveTo>
                <a:cubicBezTo>
                  <a:pt x="725" y="3"/>
                  <a:pt x="680" y="0"/>
                  <a:pt x="635" y="7"/>
                </a:cubicBezTo>
                <a:cubicBezTo>
                  <a:pt x="590" y="14"/>
                  <a:pt x="529" y="37"/>
                  <a:pt x="499" y="52"/>
                </a:cubicBezTo>
                <a:cubicBezTo>
                  <a:pt x="469" y="67"/>
                  <a:pt x="469" y="82"/>
                  <a:pt x="454" y="97"/>
                </a:cubicBezTo>
                <a:cubicBezTo>
                  <a:pt x="439" y="112"/>
                  <a:pt x="423" y="120"/>
                  <a:pt x="408" y="143"/>
                </a:cubicBezTo>
                <a:cubicBezTo>
                  <a:pt x="393" y="166"/>
                  <a:pt x="431" y="45"/>
                  <a:pt x="363" y="234"/>
                </a:cubicBezTo>
                <a:cubicBezTo>
                  <a:pt x="295" y="423"/>
                  <a:pt x="61" y="1096"/>
                  <a:pt x="0" y="1277"/>
                </a:cubicBezTo>
              </a:path>
            </a:pathLst>
          </a:custGeom>
          <a:noFill/>
          <a:ln w="76200" cap="flat" cmpd="sng">
            <a:solidFill>
              <a:srgbClr val="E11601"/>
            </a:solidFill>
            <a:prstDash val="solid"/>
            <a:round/>
            <a:headEnd type="none" w="med" len="med"/>
            <a:tailEnd type="none" w="med" len="med"/>
          </a:ln>
        </p:spPr>
        <p:txBody>
          <a:bodyPr/>
          <a:lstStyle/>
          <a:p>
            <a:endParaRPr lang="it-IT"/>
          </a:p>
        </p:txBody>
      </p:sp>
      <p:sp>
        <p:nvSpPr>
          <p:cNvPr id="104470" name="Freeform 22"/>
          <p:cNvSpPr>
            <a:spLocks/>
          </p:cNvSpPr>
          <p:nvPr/>
        </p:nvSpPr>
        <p:spPr bwMode="auto">
          <a:xfrm>
            <a:off x="5003800" y="3860800"/>
            <a:ext cx="695325" cy="2159000"/>
          </a:xfrm>
          <a:custGeom>
            <a:avLst/>
            <a:gdLst>
              <a:gd name="T0" fmla="*/ 2147483647 w 665"/>
              <a:gd name="T1" fmla="*/ 0 h 2117"/>
              <a:gd name="T2" fmla="*/ 2147483647 w 665"/>
              <a:gd name="T3" fmla="*/ 2147483647 h 2117"/>
              <a:gd name="T4" fmla="*/ 2147483647 w 665"/>
              <a:gd name="T5" fmla="*/ 2147483647 h 2117"/>
              <a:gd name="T6" fmla="*/ 2147483647 w 665"/>
              <a:gd name="T7" fmla="*/ 2147483647 h 2117"/>
              <a:gd name="T8" fmla="*/ 2147483647 w 665"/>
              <a:gd name="T9" fmla="*/ 2147483647 h 2117"/>
              <a:gd name="T10" fmla="*/ 2147483647 w 665"/>
              <a:gd name="T11" fmla="*/ 2147483647 h 2117"/>
              <a:gd name="T12" fmla="*/ 2147483647 w 665"/>
              <a:gd name="T13" fmla="*/ 2147483647 h 2117"/>
              <a:gd name="T14" fmla="*/ 2147483647 w 665"/>
              <a:gd name="T15" fmla="*/ 2147483647 h 2117"/>
              <a:gd name="T16" fmla="*/ 2147483647 w 665"/>
              <a:gd name="T17" fmla="*/ 2147483647 h 2117"/>
              <a:gd name="T18" fmla="*/ 2147483647 w 665"/>
              <a:gd name="T19" fmla="*/ 2147483647 h 2117"/>
              <a:gd name="T20" fmla="*/ 2147483647 w 665"/>
              <a:gd name="T21" fmla="*/ 2147483647 h 2117"/>
              <a:gd name="T22" fmla="*/ 2147483647 w 665"/>
              <a:gd name="T23" fmla="*/ 2147483647 h 2117"/>
              <a:gd name="T24" fmla="*/ 2147483647 w 665"/>
              <a:gd name="T25" fmla="*/ 2147483647 h 2117"/>
              <a:gd name="T26" fmla="*/ 2147483647 w 665"/>
              <a:gd name="T27" fmla="*/ 2147483647 h 2117"/>
              <a:gd name="T28" fmla="*/ 2147483647 w 665"/>
              <a:gd name="T29" fmla="*/ 2147483647 h 2117"/>
              <a:gd name="T30" fmla="*/ 2147483647 w 665"/>
              <a:gd name="T31" fmla="*/ 2147483647 h 2117"/>
              <a:gd name="T32" fmla="*/ 2147483647 w 665"/>
              <a:gd name="T33" fmla="*/ 2147483647 h 2117"/>
              <a:gd name="T34" fmla="*/ 2147483647 w 665"/>
              <a:gd name="T35" fmla="*/ 2147483647 h 2117"/>
              <a:gd name="T36" fmla="*/ 2147483647 w 665"/>
              <a:gd name="T37" fmla="*/ 2147483647 h 2117"/>
              <a:gd name="T38" fmla="*/ 2147483647 w 665"/>
              <a:gd name="T39" fmla="*/ 2147483647 h 2117"/>
              <a:gd name="T40" fmla="*/ 2147483647 w 665"/>
              <a:gd name="T41" fmla="*/ 2147483647 h 2117"/>
              <a:gd name="T42" fmla="*/ 2147483647 w 665"/>
              <a:gd name="T43" fmla="*/ 2147483647 h 2117"/>
              <a:gd name="T44" fmla="*/ 2147483647 w 665"/>
              <a:gd name="T45" fmla="*/ 2147483647 h 2117"/>
              <a:gd name="T46" fmla="*/ 2147483647 w 665"/>
              <a:gd name="T47" fmla="*/ 2147483647 h 2117"/>
              <a:gd name="T48" fmla="*/ 2147483647 w 665"/>
              <a:gd name="T49" fmla="*/ 2147483647 h 2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5"/>
              <a:gd name="T76" fmla="*/ 0 h 2117"/>
              <a:gd name="T77" fmla="*/ 665 w 665"/>
              <a:gd name="T78" fmla="*/ 2117 h 2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5" h="2117">
                <a:moveTo>
                  <a:pt x="559" y="0"/>
                </a:moveTo>
                <a:cubicBezTo>
                  <a:pt x="555" y="56"/>
                  <a:pt x="551" y="113"/>
                  <a:pt x="559" y="136"/>
                </a:cubicBezTo>
                <a:cubicBezTo>
                  <a:pt x="567" y="159"/>
                  <a:pt x="590" y="129"/>
                  <a:pt x="605" y="136"/>
                </a:cubicBezTo>
                <a:cubicBezTo>
                  <a:pt x="620" y="143"/>
                  <a:pt x="658" y="158"/>
                  <a:pt x="650" y="181"/>
                </a:cubicBezTo>
                <a:cubicBezTo>
                  <a:pt x="642" y="204"/>
                  <a:pt x="559" y="242"/>
                  <a:pt x="559" y="272"/>
                </a:cubicBezTo>
                <a:cubicBezTo>
                  <a:pt x="559" y="302"/>
                  <a:pt x="635" y="333"/>
                  <a:pt x="650" y="363"/>
                </a:cubicBezTo>
                <a:cubicBezTo>
                  <a:pt x="665" y="393"/>
                  <a:pt x="665" y="439"/>
                  <a:pt x="650" y="454"/>
                </a:cubicBezTo>
                <a:cubicBezTo>
                  <a:pt x="635" y="469"/>
                  <a:pt x="582" y="439"/>
                  <a:pt x="559" y="454"/>
                </a:cubicBezTo>
                <a:cubicBezTo>
                  <a:pt x="536" y="469"/>
                  <a:pt x="514" y="514"/>
                  <a:pt x="514" y="544"/>
                </a:cubicBezTo>
                <a:cubicBezTo>
                  <a:pt x="514" y="574"/>
                  <a:pt x="567" y="597"/>
                  <a:pt x="559" y="635"/>
                </a:cubicBezTo>
                <a:cubicBezTo>
                  <a:pt x="551" y="673"/>
                  <a:pt x="475" y="741"/>
                  <a:pt x="468" y="771"/>
                </a:cubicBezTo>
                <a:cubicBezTo>
                  <a:pt x="461" y="801"/>
                  <a:pt x="506" y="794"/>
                  <a:pt x="514" y="817"/>
                </a:cubicBezTo>
                <a:cubicBezTo>
                  <a:pt x="522" y="840"/>
                  <a:pt x="529" y="884"/>
                  <a:pt x="514" y="907"/>
                </a:cubicBezTo>
                <a:cubicBezTo>
                  <a:pt x="499" y="930"/>
                  <a:pt x="453" y="938"/>
                  <a:pt x="423" y="953"/>
                </a:cubicBezTo>
                <a:cubicBezTo>
                  <a:pt x="393" y="968"/>
                  <a:pt x="347" y="968"/>
                  <a:pt x="332" y="998"/>
                </a:cubicBezTo>
                <a:cubicBezTo>
                  <a:pt x="317" y="1028"/>
                  <a:pt x="355" y="1096"/>
                  <a:pt x="332" y="1134"/>
                </a:cubicBezTo>
                <a:cubicBezTo>
                  <a:pt x="309" y="1172"/>
                  <a:pt x="211" y="1180"/>
                  <a:pt x="196" y="1225"/>
                </a:cubicBezTo>
                <a:cubicBezTo>
                  <a:pt x="181" y="1270"/>
                  <a:pt x="257" y="1361"/>
                  <a:pt x="242" y="1406"/>
                </a:cubicBezTo>
                <a:cubicBezTo>
                  <a:pt x="227" y="1451"/>
                  <a:pt x="114" y="1452"/>
                  <a:pt x="106" y="1497"/>
                </a:cubicBezTo>
                <a:cubicBezTo>
                  <a:pt x="98" y="1542"/>
                  <a:pt x="211" y="1648"/>
                  <a:pt x="196" y="1678"/>
                </a:cubicBezTo>
                <a:cubicBezTo>
                  <a:pt x="181" y="1708"/>
                  <a:pt x="30" y="1663"/>
                  <a:pt x="15" y="1678"/>
                </a:cubicBezTo>
                <a:cubicBezTo>
                  <a:pt x="0" y="1693"/>
                  <a:pt x="106" y="1731"/>
                  <a:pt x="106" y="1769"/>
                </a:cubicBezTo>
                <a:cubicBezTo>
                  <a:pt x="106" y="1807"/>
                  <a:pt x="15" y="1852"/>
                  <a:pt x="15" y="1905"/>
                </a:cubicBezTo>
                <a:cubicBezTo>
                  <a:pt x="15" y="1958"/>
                  <a:pt x="76" y="2057"/>
                  <a:pt x="106" y="2087"/>
                </a:cubicBezTo>
                <a:cubicBezTo>
                  <a:pt x="136" y="2117"/>
                  <a:pt x="181" y="2087"/>
                  <a:pt x="196" y="2087"/>
                </a:cubicBezTo>
              </a:path>
            </a:pathLst>
          </a:custGeom>
          <a:noFill/>
          <a:ln w="57150" cap="flat" cmpd="sng">
            <a:solidFill>
              <a:srgbClr val="E11601"/>
            </a:solidFill>
            <a:prstDash val="solid"/>
            <a:round/>
            <a:headEnd type="none" w="med" len="med"/>
            <a:tailEnd type="none" w="med" len="med"/>
          </a:ln>
        </p:spPr>
        <p:txBody>
          <a:bodyPr/>
          <a:lstStyle/>
          <a:p>
            <a:endParaRPr lang="it-IT"/>
          </a:p>
        </p:txBody>
      </p:sp>
      <p:sp>
        <p:nvSpPr>
          <p:cNvPr id="82960" name="AutoShape 23"/>
          <p:cNvSpPr>
            <a:spLocks noChangeArrowheads="1"/>
          </p:cNvSpPr>
          <p:nvPr/>
        </p:nvSpPr>
        <p:spPr bwMode="auto">
          <a:xfrm>
            <a:off x="5076825" y="5876925"/>
            <a:ext cx="287338"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104472" name="Freeform 24"/>
          <p:cNvSpPr>
            <a:spLocks/>
          </p:cNvSpPr>
          <p:nvPr/>
        </p:nvSpPr>
        <p:spPr bwMode="auto">
          <a:xfrm>
            <a:off x="5003800" y="3860800"/>
            <a:ext cx="695325" cy="2159000"/>
          </a:xfrm>
          <a:custGeom>
            <a:avLst/>
            <a:gdLst>
              <a:gd name="T0" fmla="*/ 2147483647 w 665"/>
              <a:gd name="T1" fmla="*/ 0 h 2117"/>
              <a:gd name="T2" fmla="*/ 2147483647 w 665"/>
              <a:gd name="T3" fmla="*/ 2147483647 h 2117"/>
              <a:gd name="T4" fmla="*/ 2147483647 w 665"/>
              <a:gd name="T5" fmla="*/ 2147483647 h 2117"/>
              <a:gd name="T6" fmla="*/ 2147483647 w 665"/>
              <a:gd name="T7" fmla="*/ 2147483647 h 2117"/>
              <a:gd name="T8" fmla="*/ 2147483647 w 665"/>
              <a:gd name="T9" fmla="*/ 2147483647 h 2117"/>
              <a:gd name="T10" fmla="*/ 2147483647 w 665"/>
              <a:gd name="T11" fmla="*/ 2147483647 h 2117"/>
              <a:gd name="T12" fmla="*/ 2147483647 w 665"/>
              <a:gd name="T13" fmla="*/ 2147483647 h 2117"/>
              <a:gd name="T14" fmla="*/ 2147483647 w 665"/>
              <a:gd name="T15" fmla="*/ 2147483647 h 2117"/>
              <a:gd name="T16" fmla="*/ 2147483647 w 665"/>
              <a:gd name="T17" fmla="*/ 2147483647 h 2117"/>
              <a:gd name="T18" fmla="*/ 2147483647 w 665"/>
              <a:gd name="T19" fmla="*/ 2147483647 h 2117"/>
              <a:gd name="T20" fmla="*/ 2147483647 w 665"/>
              <a:gd name="T21" fmla="*/ 2147483647 h 2117"/>
              <a:gd name="T22" fmla="*/ 2147483647 w 665"/>
              <a:gd name="T23" fmla="*/ 2147483647 h 2117"/>
              <a:gd name="T24" fmla="*/ 2147483647 w 665"/>
              <a:gd name="T25" fmla="*/ 2147483647 h 2117"/>
              <a:gd name="T26" fmla="*/ 2147483647 w 665"/>
              <a:gd name="T27" fmla="*/ 2147483647 h 2117"/>
              <a:gd name="T28" fmla="*/ 2147483647 w 665"/>
              <a:gd name="T29" fmla="*/ 2147483647 h 2117"/>
              <a:gd name="T30" fmla="*/ 2147483647 w 665"/>
              <a:gd name="T31" fmla="*/ 2147483647 h 2117"/>
              <a:gd name="T32" fmla="*/ 2147483647 w 665"/>
              <a:gd name="T33" fmla="*/ 2147483647 h 2117"/>
              <a:gd name="T34" fmla="*/ 2147483647 w 665"/>
              <a:gd name="T35" fmla="*/ 2147483647 h 2117"/>
              <a:gd name="T36" fmla="*/ 2147483647 w 665"/>
              <a:gd name="T37" fmla="*/ 2147483647 h 2117"/>
              <a:gd name="T38" fmla="*/ 2147483647 w 665"/>
              <a:gd name="T39" fmla="*/ 2147483647 h 2117"/>
              <a:gd name="T40" fmla="*/ 2147483647 w 665"/>
              <a:gd name="T41" fmla="*/ 2147483647 h 2117"/>
              <a:gd name="T42" fmla="*/ 2147483647 w 665"/>
              <a:gd name="T43" fmla="*/ 2147483647 h 2117"/>
              <a:gd name="T44" fmla="*/ 2147483647 w 665"/>
              <a:gd name="T45" fmla="*/ 2147483647 h 2117"/>
              <a:gd name="T46" fmla="*/ 2147483647 w 665"/>
              <a:gd name="T47" fmla="*/ 2147483647 h 2117"/>
              <a:gd name="T48" fmla="*/ 2147483647 w 665"/>
              <a:gd name="T49" fmla="*/ 2147483647 h 2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5"/>
              <a:gd name="T76" fmla="*/ 0 h 2117"/>
              <a:gd name="T77" fmla="*/ 665 w 665"/>
              <a:gd name="T78" fmla="*/ 2117 h 2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5" h="2117">
                <a:moveTo>
                  <a:pt x="559" y="0"/>
                </a:moveTo>
                <a:cubicBezTo>
                  <a:pt x="555" y="56"/>
                  <a:pt x="551" y="113"/>
                  <a:pt x="559" y="136"/>
                </a:cubicBezTo>
                <a:cubicBezTo>
                  <a:pt x="567" y="159"/>
                  <a:pt x="590" y="129"/>
                  <a:pt x="605" y="136"/>
                </a:cubicBezTo>
                <a:cubicBezTo>
                  <a:pt x="620" y="143"/>
                  <a:pt x="658" y="158"/>
                  <a:pt x="650" y="181"/>
                </a:cubicBezTo>
                <a:cubicBezTo>
                  <a:pt x="642" y="204"/>
                  <a:pt x="559" y="242"/>
                  <a:pt x="559" y="272"/>
                </a:cubicBezTo>
                <a:cubicBezTo>
                  <a:pt x="559" y="302"/>
                  <a:pt x="635" y="333"/>
                  <a:pt x="650" y="363"/>
                </a:cubicBezTo>
                <a:cubicBezTo>
                  <a:pt x="665" y="393"/>
                  <a:pt x="665" y="439"/>
                  <a:pt x="650" y="454"/>
                </a:cubicBezTo>
                <a:cubicBezTo>
                  <a:pt x="635" y="469"/>
                  <a:pt x="582" y="439"/>
                  <a:pt x="559" y="454"/>
                </a:cubicBezTo>
                <a:cubicBezTo>
                  <a:pt x="536" y="469"/>
                  <a:pt x="514" y="514"/>
                  <a:pt x="514" y="544"/>
                </a:cubicBezTo>
                <a:cubicBezTo>
                  <a:pt x="514" y="574"/>
                  <a:pt x="567" y="597"/>
                  <a:pt x="559" y="635"/>
                </a:cubicBezTo>
                <a:cubicBezTo>
                  <a:pt x="551" y="673"/>
                  <a:pt x="475" y="741"/>
                  <a:pt x="468" y="771"/>
                </a:cubicBezTo>
                <a:cubicBezTo>
                  <a:pt x="461" y="801"/>
                  <a:pt x="506" y="794"/>
                  <a:pt x="514" y="817"/>
                </a:cubicBezTo>
                <a:cubicBezTo>
                  <a:pt x="522" y="840"/>
                  <a:pt x="529" y="884"/>
                  <a:pt x="514" y="907"/>
                </a:cubicBezTo>
                <a:cubicBezTo>
                  <a:pt x="499" y="930"/>
                  <a:pt x="453" y="938"/>
                  <a:pt x="423" y="953"/>
                </a:cubicBezTo>
                <a:cubicBezTo>
                  <a:pt x="393" y="968"/>
                  <a:pt x="347" y="968"/>
                  <a:pt x="332" y="998"/>
                </a:cubicBezTo>
                <a:cubicBezTo>
                  <a:pt x="317" y="1028"/>
                  <a:pt x="355" y="1096"/>
                  <a:pt x="332" y="1134"/>
                </a:cubicBezTo>
                <a:cubicBezTo>
                  <a:pt x="309" y="1172"/>
                  <a:pt x="211" y="1180"/>
                  <a:pt x="196" y="1225"/>
                </a:cubicBezTo>
                <a:cubicBezTo>
                  <a:pt x="181" y="1270"/>
                  <a:pt x="257" y="1361"/>
                  <a:pt x="242" y="1406"/>
                </a:cubicBezTo>
                <a:cubicBezTo>
                  <a:pt x="227" y="1451"/>
                  <a:pt x="114" y="1452"/>
                  <a:pt x="106" y="1497"/>
                </a:cubicBezTo>
                <a:cubicBezTo>
                  <a:pt x="98" y="1542"/>
                  <a:pt x="211" y="1648"/>
                  <a:pt x="196" y="1678"/>
                </a:cubicBezTo>
                <a:cubicBezTo>
                  <a:pt x="181" y="1708"/>
                  <a:pt x="30" y="1663"/>
                  <a:pt x="15" y="1678"/>
                </a:cubicBezTo>
                <a:cubicBezTo>
                  <a:pt x="0" y="1693"/>
                  <a:pt x="106" y="1731"/>
                  <a:pt x="106" y="1769"/>
                </a:cubicBezTo>
                <a:cubicBezTo>
                  <a:pt x="106" y="1807"/>
                  <a:pt x="15" y="1852"/>
                  <a:pt x="15" y="1905"/>
                </a:cubicBezTo>
                <a:cubicBezTo>
                  <a:pt x="15" y="1958"/>
                  <a:pt x="76" y="2057"/>
                  <a:pt x="106" y="2087"/>
                </a:cubicBezTo>
                <a:cubicBezTo>
                  <a:pt x="136" y="2117"/>
                  <a:pt x="181" y="2087"/>
                  <a:pt x="196" y="2087"/>
                </a:cubicBezTo>
              </a:path>
            </a:pathLst>
          </a:custGeom>
          <a:noFill/>
          <a:ln w="19050" cap="flat" cmpd="sng">
            <a:solidFill>
              <a:srgbClr val="E11601"/>
            </a:solidFill>
            <a:prstDash val="solid"/>
            <a:round/>
            <a:headEnd type="none" w="med" len="med"/>
            <a:tailEnd type="none" w="med" len="med"/>
          </a:ln>
        </p:spPr>
        <p:txBody>
          <a:bodyPr/>
          <a:lstStyle/>
          <a:p>
            <a:endParaRPr lang="it-IT"/>
          </a:p>
        </p:txBody>
      </p:sp>
      <p:sp>
        <p:nvSpPr>
          <p:cNvPr id="104476" name="Freeform 28"/>
          <p:cNvSpPr>
            <a:spLocks/>
          </p:cNvSpPr>
          <p:nvPr/>
        </p:nvSpPr>
        <p:spPr bwMode="auto">
          <a:xfrm>
            <a:off x="6227763" y="1700213"/>
            <a:ext cx="431800" cy="215900"/>
          </a:xfrm>
          <a:custGeom>
            <a:avLst/>
            <a:gdLst>
              <a:gd name="T0" fmla="*/ 2147483647 w 272"/>
              <a:gd name="T1" fmla="*/ 0 h 182"/>
              <a:gd name="T2" fmla="*/ 2147483647 w 272"/>
              <a:gd name="T3" fmla="*/ 2147483647 h 182"/>
              <a:gd name="T4" fmla="*/ 2147483647 w 272"/>
              <a:gd name="T5" fmla="*/ 2147483647 h 182"/>
              <a:gd name="T6" fmla="*/ 0 w 272"/>
              <a:gd name="T7" fmla="*/ 2147483647 h 182"/>
              <a:gd name="T8" fmla="*/ 0 60000 65536"/>
              <a:gd name="T9" fmla="*/ 0 60000 65536"/>
              <a:gd name="T10" fmla="*/ 0 60000 65536"/>
              <a:gd name="T11" fmla="*/ 0 60000 65536"/>
              <a:gd name="T12" fmla="*/ 0 w 272"/>
              <a:gd name="T13" fmla="*/ 0 h 182"/>
              <a:gd name="T14" fmla="*/ 272 w 272"/>
              <a:gd name="T15" fmla="*/ 182 h 182"/>
            </a:gdLst>
            <a:ahLst/>
            <a:cxnLst>
              <a:cxn ang="T8">
                <a:pos x="T0" y="T1"/>
              </a:cxn>
              <a:cxn ang="T9">
                <a:pos x="T2" y="T3"/>
              </a:cxn>
              <a:cxn ang="T10">
                <a:pos x="T4" y="T5"/>
              </a:cxn>
              <a:cxn ang="T11">
                <a:pos x="T6" y="T7"/>
              </a:cxn>
            </a:cxnLst>
            <a:rect l="T12" t="T13" r="T14" b="T15"/>
            <a:pathLst>
              <a:path w="272" h="182">
                <a:moveTo>
                  <a:pt x="272" y="0"/>
                </a:moveTo>
                <a:cubicBezTo>
                  <a:pt x="219" y="15"/>
                  <a:pt x="166" y="31"/>
                  <a:pt x="136" y="46"/>
                </a:cubicBezTo>
                <a:cubicBezTo>
                  <a:pt x="106" y="61"/>
                  <a:pt x="114" y="68"/>
                  <a:pt x="91" y="91"/>
                </a:cubicBezTo>
                <a:cubicBezTo>
                  <a:pt x="68" y="114"/>
                  <a:pt x="23" y="167"/>
                  <a:pt x="0" y="182"/>
                </a:cubicBezTo>
              </a:path>
            </a:pathLst>
          </a:custGeom>
          <a:noFill/>
          <a:ln w="28575" cap="flat" cmpd="sng">
            <a:solidFill>
              <a:srgbClr val="E11601"/>
            </a:solidFill>
            <a:prstDash val="solid"/>
            <a:round/>
            <a:headEnd type="none" w="med" len="med"/>
            <a:tailEnd type="none" w="med" len="med"/>
          </a:ln>
        </p:spPr>
        <p:txBody>
          <a:bodyPr/>
          <a:lstStyle/>
          <a:p>
            <a:endParaRPr lang="it-IT"/>
          </a:p>
        </p:txBody>
      </p:sp>
      <p:sp>
        <p:nvSpPr>
          <p:cNvPr id="104473" name="AutoShape 25"/>
          <p:cNvSpPr>
            <a:spLocks noChangeArrowheads="1"/>
          </p:cNvSpPr>
          <p:nvPr/>
        </p:nvSpPr>
        <p:spPr bwMode="auto">
          <a:xfrm rot="7628086">
            <a:off x="5304631" y="3790157"/>
            <a:ext cx="720725" cy="328612"/>
          </a:xfrm>
          <a:prstGeom prst="star4">
            <a:avLst>
              <a:gd name="adj" fmla="val 9722"/>
            </a:avLst>
          </a:prstGeom>
          <a:solidFill>
            <a:srgbClr val="FFFF00"/>
          </a:solidFill>
          <a:ln w="38100" algn="ctr">
            <a:solidFill>
              <a:srgbClr val="FFFF00"/>
            </a:solidFill>
            <a:miter lim="800000"/>
            <a:headEnd/>
            <a:tailEnd/>
          </a:ln>
        </p:spPr>
        <p:txBody>
          <a:bodyPr wrap="none" anchor="ctr"/>
          <a:lstStyle/>
          <a:p>
            <a:endParaRPr lang="it-IT"/>
          </a:p>
        </p:txBody>
      </p:sp>
      <p:sp>
        <p:nvSpPr>
          <p:cNvPr id="104469" name="AutoShape 21"/>
          <p:cNvSpPr>
            <a:spLocks noChangeArrowheads="1"/>
          </p:cNvSpPr>
          <p:nvPr/>
        </p:nvSpPr>
        <p:spPr bwMode="auto">
          <a:xfrm rot="7121514">
            <a:off x="6341269" y="1515269"/>
            <a:ext cx="720725" cy="515937"/>
          </a:xfrm>
          <a:prstGeom prst="star4">
            <a:avLst>
              <a:gd name="adj" fmla="val 9722"/>
            </a:avLst>
          </a:prstGeom>
          <a:solidFill>
            <a:srgbClr val="FFFF00"/>
          </a:solidFill>
          <a:ln w="38100" algn="ctr">
            <a:solidFill>
              <a:srgbClr val="FFFF00"/>
            </a:solidFill>
            <a:miter lim="800000"/>
            <a:headEnd/>
            <a:tailEnd/>
          </a:ln>
        </p:spPr>
        <p:txBody>
          <a:bodyPr wrap="none" anchor="ctr"/>
          <a:lstStyle/>
          <a:p>
            <a:endParaRPr lang="it-IT"/>
          </a:p>
        </p:txBody>
      </p:sp>
      <p:sp>
        <p:nvSpPr>
          <p:cNvPr id="104478" name="AutoShape 30"/>
          <p:cNvSpPr>
            <a:spLocks noChangeArrowheads="1"/>
          </p:cNvSpPr>
          <p:nvPr/>
        </p:nvSpPr>
        <p:spPr bwMode="auto">
          <a:xfrm rot="1164174">
            <a:off x="5795963" y="2492375"/>
            <a:ext cx="71437" cy="504825"/>
          </a:xfrm>
          <a:prstGeom prst="upArrow">
            <a:avLst>
              <a:gd name="adj1" fmla="val 50000"/>
              <a:gd name="adj2" fmla="val 176668"/>
            </a:avLst>
          </a:prstGeom>
          <a:noFill/>
          <a:ln w="38100" algn="ctr">
            <a:solidFill>
              <a:schemeClr val="accent2"/>
            </a:solidFill>
            <a:miter lim="800000"/>
            <a:headEnd/>
            <a:tailEnd/>
          </a:ln>
        </p:spPr>
        <p:txBody>
          <a:bodyPr wrap="none" anchor="ctr"/>
          <a:lstStyle/>
          <a:p>
            <a:endParaRPr lang="it-IT"/>
          </a:p>
        </p:txBody>
      </p:sp>
      <p:sp>
        <p:nvSpPr>
          <p:cNvPr id="104479" name="Rectangle 31"/>
          <p:cNvSpPr>
            <a:spLocks noChangeArrowheads="1"/>
          </p:cNvSpPr>
          <p:nvPr/>
        </p:nvSpPr>
        <p:spPr bwMode="auto">
          <a:xfrm>
            <a:off x="179388" y="4437063"/>
            <a:ext cx="4572000" cy="1552575"/>
          </a:xfrm>
          <a:prstGeom prst="rect">
            <a:avLst/>
          </a:prstGeom>
          <a:noFill/>
          <a:ln w="38100" algn="ctr">
            <a:noFill/>
            <a:miter lim="800000"/>
            <a:headEnd/>
            <a:tailEnd/>
          </a:ln>
        </p:spPr>
        <p:txBody>
          <a:bodyPr>
            <a:spAutoFit/>
          </a:bodyPr>
          <a:lstStyle/>
          <a:p>
            <a:r>
              <a:rPr lang="es-ES_tradnl" b="1">
                <a:solidFill>
                  <a:schemeClr val="bg1"/>
                </a:solidFill>
              </a:rPr>
              <a:t>1.Strategia di elezione se il punto di fuga è accessibile.</a:t>
            </a:r>
          </a:p>
          <a:p>
            <a:endParaRPr lang="es-ES_tradnl" b="1">
              <a:solidFill>
                <a:schemeClr val="bg1"/>
              </a:solidFill>
            </a:endParaRPr>
          </a:p>
          <a:p>
            <a:r>
              <a:rPr lang="es-ES_tradnl" b="1">
                <a:solidFill>
                  <a:schemeClr val="bg1"/>
                </a:solidFill>
              </a:rPr>
              <a:t>2.Risultati subottimali.</a:t>
            </a:r>
            <a:endParaRPr lang="es-ES" b="1">
              <a:solidFill>
                <a:schemeClr val="bg1"/>
              </a:solidFill>
            </a:endParaRPr>
          </a:p>
        </p:txBody>
      </p:sp>
      <p:sp>
        <p:nvSpPr>
          <p:cNvPr id="104481" name="Oval 33"/>
          <p:cNvSpPr>
            <a:spLocks noChangeArrowheads="1"/>
          </p:cNvSpPr>
          <p:nvPr/>
        </p:nvSpPr>
        <p:spPr bwMode="auto">
          <a:xfrm>
            <a:off x="0" y="3573463"/>
            <a:ext cx="5834063" cy="3074987"/>
          </a:xfrm>
          <a:prstGeom prst="ellipse">
            <a:avLst/>
          </a:prstGeom>
          <a:gradFill rotWithShape="1">
            <a:gsLst>
              <a:gs pos="0">
                <a:srgbClr val="9900CC">
                  <a:alpha val="20000"/>
                </a:srgbClr>
              </a:gs>
              <a:gs pos="100000">
                <a:srgbClr val="FA6846">
                  <a:alpha val="29999"/>
                </a:srgbClr>
              </a:gs>
            </a:gsLst>
            <a:lin ang="5400000" scaled="1"/>
          </a:gradFill>
          <a:ln w="38100" algn="ctr">
            <a:solidFill>
              <a:schemeClr val="accent2"/>
            </a:solidFill>
            <a:round/>
            <a:headEnd/>
            <a:tailEnd/>
          </a:ln>
        </p:spPr>
        <p:txBody>
          <a:bodyPr wrap="none" anchor="ctr"/>
          <a:lstStyle/>
          <a:p>
            <a:endParaRPr lang="it-IT"/>
          </a:p>
        </p:txBody>
      </p:sp>
      <p:sp>
        <p:nvSpPr>
          <p:cNvPr id="104482" name="Text Box 34"/>
          <p:cNvSpPr txBox="1">
            <a:spLocks noChangeArrowheads="1"/>
          </p:cNvSpPr>
          <p:nvPr/>
        </p:nvSpPr>
        <p:spPr bwMode="auto">
          <a:xfrm>
            <a:off x="5724525" y="4149725"/>
            <a:ext cx="1912938" cy="822325"/>
          </a:xfrm>
          <a:prstGeom prst="rect">
            <a:avLst/>
          </a:prstGeom>
          <a:noFill/>
          <a:ln w="38100" algn="ctr">
            <a:noFill/>
            <a:miter lim="800000"/>
            <a:headEnd/>
            <a:tailEnd/>
          </a:ln>
        </p:spPr>
        <p:txBody>
          <a:bodyPr>
            <a:spAutoFit/>
          </a:bodyPr>
          <a:lstStyle/>
          <a:p>
            <a:r>
              <a:rPr lang="it-IT" b="1">
                <a:solidFill>
                  <a:srgbClr val="FF0000"/>
                </a:solidFill>
              </a:rPr>
              <a:t>R3 varicoso</a:t>
            </a:r>
          </a:p>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2000"/>
                                        <p:tgtEl>
                                          <p:spTgt spid="10446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04454"/>
                                        </p:tgtEl>
                                        <p:attrNameLst>
                                          <p:attrName>style.visibility</p:attrName>
                                        </p:attrNameLst>
                                      </p:cBhvr>
                                      <p:to>
                                        <p:strVal val="visible"/>
                                      </p:to>
                                    </p:set>
                                    <p:anim calcmode="lin" valueType="num">
                                      <p:cBhvr additive="base">
                                        <p:cTn id="10" dur="500" fill="hold"/>
                                        <p:tgtEl>
                                          <p:spTgt spid="104454"/>
                                        </p:tgtEl>
                                        <p:attrNameLst>
                                          <p:attrName>ppt_x</p:attrName>
                                        </p:attrNameLst>
                                      </p:cBhvr>
                                      <p:tavLst>
                                        <p:tav tm="0">
                                          <p:val>
                                            <p:strVal val="1+#ppt_w/2"/>
                                          </p:val>
                                        </p:tav>
                                        <p:tav tm="100000">
                                          <p:val>
                                            <p:strVal val="#ppt_x"/>
                                          </p:val>
                                        </p:tav>
                                      </p:tavLst>
                                    </p:anim>
                                    <p:anim calcmode="lin" valueType="num">
                                      <p:cBhvr additive="base">
                                        <p:cTn id="11" dur="500" fill="hold"/>
                                        <p:tgtEl>
                                          <p:spTgt spid="104454"/>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104465"/>
                                        </p:tgtEl>
                                        <p:attrNameLst>
                                          <p:attrName>style.visibility</p:attrName>
                                        </p:attrNameLst>
                                      </p:cBhvr>
                                      <p:to>
                                        <p:strVal val="visible"/>
                                      </p:to>
                                    </p:set>
                                    <p:anim calcmode="lin" valueType="num">
                                      <p:cBhvr additive="base">
                                        <p:cTn id="15" dur="1000" fill="hold"/>
                                        <p:tgtEl>
                                          <p:spTgt spid="104465"/>
                                        </p:tgtEl>
                                        <p:attrNameLst>
                                          <p:attrName>ppt_x</p:attrName>
                                        </p:attrNameLst>
                                      </p:cBhvr>
                                      <p:tavLst>
                                        <p:tav tm="0">
                                          <p:val>
                                            <p:strVal val="1+#ppt_w/2"/>
                                          </p:val>
                                        </p:tav>
                                        <p:tav tm="100000">
                                          <p:val>
                                            <p:strVal val="#ppt_x"/>
                                          </p:val>
                                        </p:tav>
                                      </p:tavLst>
                                    </p:anim>
                                    <p:anim calcmode="lin" valueType="num">
                                      <p:cBhvr additive="base">
                                        <p:cTn id="16" dur="1000" fill="hold"/>
                                        <p:tgtEl>
                                          <p:spTgt spid="104465"/>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104467"/>
                                        </p:tgtEl>
                                        <p:attrNameLst>
                                          <p:attrName>style.visibility</p:attrName>
                                        </p:attrNameLst>
                                      </p:cBhvr>
                                      <p:to>
                                        <p:strVal val="visible"/>
                                      </p:to>
                                    </p:set>
                                    <p:animEffect transition="in" filter="wipe(up)">
                                      <p:cBhvr>
                                        <p:cTn id="20" dur="1000"/>
                                        <p:tgtEl>
                                          <p:spTgt spid="104467"/>
                                        </p:tgtEl>
                                      </p:cBhvr>
                                    </p:animEffect>
                                  </p:childTnLst>
                                </p:cTn>
                              </p:par>
                              <p:par>
                                <p:cTn id="21" presetID="2" presetClass="entr" presetSubtype="2" fill="hold" grpId="0" nodeType="withEffect">
                                  <p:stCondLst>
                                    <p:cond delay="0"/>
                                  </p:stCondLst>
                                  <p:childTnLst>
                                    <p:set>
                                      <p:cBhvr>
                                        <p:cTn id="22" dur="1" fill="hold">
                                          <p:stCondLst>
                                            <p:cond delay="0"/>
                                          </p:stCondLst>
                                        </p:cTn>
                                        <p:tgtEl>
                                          <p:spTgt spid="104455"/>
                                        </p:tgtEl>
                                        <p:attrNameLst>
                                          <p:attrName>style.visibility</p:attrName>
                                        </p:attrNameLst>
                                      </p:cBhvr>
                                      <p:to>
                                        <p:strVal val="visible"/>
                                      </p:to>
                                    </p:set>
                                    <p:anim calcmode="lin" valueType="num">
                                      <p:cBhvr additive="base">
                                        <p:cTn id="23" dur="500" fill="hold"/>
                                        <p:tgtEl>
                                          <p:spTgt spid="104455"/>
                                        </p:tgtEl>
                                        <p:attrNameLst>
                                          <p:attrName>ppt_x</p:attrName>
                                        </p:attrNameLst>
                                      </p:cBhvr>
                                      <p:tavLst>
                                        <p:tav tm="0">
                                          <p:val>
                                            <p:strVal val="1+#ppt_w/2"/>
                                          </p:val>
                                        </p:tav>
                                        <p:tav tm="100000">
                                          <p:val>
                                            <p:strVal val="#ppt_x"/>
                                          </p:val>
                                        </p:tav>
                                      </p:tavLst>
                                    </p:anim>
                                    <p:anim calcmode="lin" valueType="num">
                                      <p:cBhvr additive="base">
                                        <p:cTn id="24" dur="500" fill="hold"/>
                                        <p:tgtEl>
                                          <p:spTgt spid="104455"/>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104470"/>
                                        </p:tgtEl>
                                        <p:attrNameLst>
                                          <p:attrName>style.visibility</p:attrName>
                                        </p:attrNameLst>
                                      </p:cBhvr>
                                      <p:to>
                                        <p:strVal val="visible"/>
                                      </p:to>
                                    </p:set>
                                    <p:animEffect transition="in" filter="wipe(up)">
                                      <p:cBhvr>
                                        <p:cTn id="28" dur="2000"/>
                                        <p:tgtEl>
                                          <p:spTgt spid="104470"/>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104482"/>
                                        </p:tgtEl>
                                        <p:attrNameLst>
                                          <p:attrName>style.visibility</p:attrName>
                                        </p:attrNameLst>
                                      </p:cBhvr>
                                      <p:to>
                                        <p:strVal val="visible"/>
                                      </p:to>
                                    </p:set>
                                    <p:anim calcmode="lin" valueType="num">
                                      <p:cBhvr additive="base">
                                        <p:cTn id="31" dur="500" fill="hold"/>
                                        <p:tgtEl>
                                          <p:spTgt spid="104482"/>
                                        </p:tgtEl>
                                        <p:attrNameLst>
                                          <p:attrName>ppt_x</p:attrName>
                                        </p:attrNameLst>
                                      </p:cBhvr>
                                      <p:tavLst>
                                        <p:tav tm="0">
                                          <p:val>
                                            <p:strVal val="1+#ppt_w/2"/>
                                          </p:val>
                                        </p:tav>
                                        <p:tav tm="100000">
                                          <p:val>
                                            <p:strVal val="#ppt_x"/>
                                          </p:val>
                                        </p:tav>
                                      </p:tavLst>
                                    </p:anim>
                                    <p:anim calcmode="lin" valueType="num">
                                      <p:cBhvr additive="base">
                                        <p:cTn id="32" dur="500" fill="hold"/>
                                        <p:tgtEl>
                                          <p:spTgt spid="1044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4469"/>
                                        </p:tgtEl>
                                        <p:attrNameLst>
                                          <p:attrName>style.visibility</p:attrName>
                                        </p:attrNameLst>
                                      </p:cBhvr>
                                      <p:to>
                                        <p:strVal val="visible"/>
                                      </p:to>
                                    </p:set>
                                    <p:anim calcmode="lin" valueType="num">
                                      <p:cBhvr additive="base">
                                        <p:cTn id="37" dur="500" fill="hold"/>
                                        <p:tgtEl>
                                          <p:spTgt spid="104469"/>
                                        </p:tgtEl>
                                        <p:attrNameLst>
                                          <p:attrName>ppt_x</p:attrName>
                                        </p:attrNameLst>
                                      </p:cBhvr>
                                      <p:tavLst>
                                        <p:tav tm="0">
                                          <p:val>
                                            <p:strVal val="1+#ppt_w/2"/>
                                          </p:val>
                                        </p:tav>
                                        <p:tav tm="100000">
                                          <p:val>
                                            <p:strVal val="#ppt_x"/>
                                          </p:val>
                                        </p:tav>
                                      </p:tavLst>
                                    </p:anim>
                                    <p:anim calcmode="lin" valueType="num">
                                      <p:cBhvr additive="base">
                                        <p:cTn id="38" dur="500" fill="hold"/>
                                        <p:tgtEl>
                                          <p:spTgt spid="10446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4473"/>
                                        </p:tgtEl>
                                        <p:attrNameLst>
                                          <p:attrName>style.visibility</p:attrName>
                                        </p:attrNameLst>
                                      </p:cBhvr>
                                      <p:to>
                                        <p:strVal val="visible"/>
                                      </p:to>
                                    </p:set>
                                    <p:anim calcmode="lin" valueType="num">
                                      <p:cBhvr additive="base">
                                        <p:cTn id="41" dur="500" fill="hold"/>
                                        <p:tgtEl>
                                          <p:spTgt spid="104473"/>
                                        </p:tgtEl>
                                        <p:attrNameLst>
                                          <p:attrName>ppt_x</p:attrName>
                                        </p:attrNameLst>
                                      </p:cBhvr>
                                      <p:tavLst>
                                        <p:tav tm="0">
                                          <p:val>
                                            <p:strVal val="1+#ppt_w/2"/>
                                          </p:val>
                                        </p:tav>
                                        <p:tav tm="100000">
                                          <p:val>
                                            <p:strVal val="#ppt_x"/>
                                          </p:val>
                                        </p:tav>
                                      </p:tavLst>
                                    </p:anim>
                                    <p:anim calcmode="lin" valueType="num">
                                      <p:cBhvr additive="base">
                                        <p:cTn id="42" dur="500" fill="hold"/>
                                        <p:tgtEl>
                                          <p:spTgt spid="10447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xit" presetSubtype="1" fill="hold" grpId="1" nodeType="afterEffect">
                                  <p:stCondLst>
                                    <p:cond delay="0"/>
                                  </p:stCondLst>
                                  <p:childTnLst>
                                    <p:animEffect transition="out" filter="wipe(up)">
                                      <p:cBhvr>
                                        <p:cTn id="45" dur="2000"/>
                                        <p:tgtEl>
                                          <p:spTgt spid="104467"/>
                                        </p:tgtEl>
                                      </p:cBhvr>
                                    </p:animEffect>
                                    <p:set>
                                      <p:cBhvr>
                                        <p:cTn id="46" dur="1" fill="hold">
                                          <p:stCondLst>
                                            <p:cond delay="1999"/>
                                          </p:stCondLst>
                                        </p:cTn>
                                        <p:tgtEl>
                                          <p:spTgt spid="104467"/>
                                        </p:tgtEl>
                                        <p:attrNameLst>
                                          <p:attrName>style.visibility</p:attrName>
                                        </p:attrNameLst>
                                      </p:cBhvr>
                                      <p:to>
                                        <p:strVal val="hidden"/>
                                      </p:to>
                                    </p:set>
                                  </p:childTnLst>
                                </p:cTn>
                              </p:par>
                              <p:par>
                                <p:cTn id="47" presetID="22" presetClass="exit" presetSubtype="1" fill="hold" grpId="1" nodeType="withEffect">
                                  <p:stCondLst>
                                    <p:cond delay="0"/>
                                  </p:stCondLst>
                                  <p:childTnLst>
                                    <p:animEffect transition="out" filter="wipe(up)">
                                      <p:cBhvr>
                                        <p:cTn id="48" dur="2000"/>
                                        <p:tgtEl>
                                          <p:spTgt spid="104470"/>
                                        </p:tgtEl>
                                      </p:cBhvr>
                                    </p:animEffect>
                                    <p:set>
                                      <p:cBhvr>
                                        <p:cTn id="49" dur="1" fill="hold">
                                          <p:stCondLst>
                                            <p:cond delay="1999"/>
                                          </p:stCondLst>
                                        </p:cTn>
                                        <p:tgtEl>
                                          <p:spTgt spid="104470"/>
                                        </p:tgtEl>
                                        <p:attrNameLst>
                                          <p:attrName>style.visibility</p:attrName>
                                        </p:attrNameLst>
                                      </p:cBhvr>
                                      <p:to>
                                        <p:strVal val="hidden"/>
                                      </p:to>
                                    </p:set>
                                  </p:childTnLst>
                                </p:cTn>
                              </p:par>
                              <p:par>
                                <p:cTn id="50" presetID="22" presetClass="entr" presetSubtype="1" fill="hold" grpId="0" nodeType="withEffect">
                                  <p:stCondLst>
                                    <p:cond delay="0"/>
                                  </p:stCondLst>
                                  <p:childTnLst>
                                    <p:set>
                                      <p:cBhvr>
                                        <p:cTn id="51" dur="1" fill="hold">
                                          <p:stCondLst>
                                            <p:cond delay="0"/>
                                          </p:stCondLst>
                                        </p:cTn>
                                        <p:tgtEl>
                                          <p:spTgt spid="104472"/>
                                        </p:tgtEl>
                                        <p:attrNameLst>
                                          <p:attrName>style.visibility</p:attrName>
                                        </p:attrNameLst>
                                      </p:cBhvr>
                                      <p:to>
                                        <p:strVal val="visible"/>
                                      </p:to>
                                    </p:set>
                                    <p:animEffect transition="in" filter="wipe(up)">
                                      <p:cBhvr>
                                        <p:cTn id="52" dur="2000"/>
                                        <p:tgtEl>
                                          <p:spTgt spid="10447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4476"/>
                                        </p:tgtEl>
                                        <p:attrNameLst>
                                          <p:attrName>style.visibility</p:attrName>
                                        </p:attrNameLst>
                                      </p:cBhvr>
                                      <p:to>
                                        <p:strVal val="visible"/>
                                      </p:to>
                                    </p:set>
                                    <p:animEffect transition="in" filter="fade">
                                      <p:cBhvr>
                                        <p:cTn id="55" dur="500"/>
                                        <p:tgtEl>
                                          <p:spTgt spid="104476"/>
                                        </p:tgtEl>
                                      </p:cBhvr>
                                    </p:animEffect>
                                  </p:childTnLst>
                                </p:cTn>
                              </p:par>
                            </p:childTnLst>
                          </p:cTn>
                        </p:par>
                        <p:par>
                          <p:cTn id="56" fill="hold">
                            <p:stCondLst>
                              <p:cond delay="2500"/>
                            </p:stCondLst>
                            <p:childTnLst>
                              <p:par>
                                <p:cTn id="57" presetID="22" presetClass="entr" presetSubtype="4" fill="hold" grpId="0" nodeType="afterEffect">
                                  <p:stCondLst>
                                    <p:cond delay="0"/>
                                  </p:stCondLst>
                                  <p:childTnLst>
                                    <p:set>
                                      <p:cBhvr>
                                        <p:cTn id="58" dur="1" fill="hold">
                                          <p:stCondLst>
                                            <p:cond delay="0"/>
                                          </p:stCondLst>
                                        </p:cTn>
                                        <p:tgtEl>
                                          <p:spTgt spid="104478"/>
                                        </p:tgtEl>
                                        <p:attrNameLst>
                                          <p:attrName>style.visibility</p:attrName>
                                        </p:attrNameLst>
                                      </p:cBhvr>
                                      <p:to>
                                        <p:strVal val="visible"/>
                                      </p:to>
                                    </p:set>
                                    <p:animEffect transition="in" filter="wipe(down)">
                                      <p:cBhvr>
                                        <p:cTn id="59" dur="500"/>
                                        <p:tgtEl>
                                          <p:spTgt spid="10447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04481"/>
                                        </p:tgtEl>
                                        <p:attrNameLst>
                                          <p:attrName>style.visibility</p:attrName>
                                        </p:attrNameLst>
                                      </p:cBhvr>
                                      <p:to>
                                        <p:strVal val="visible"/>
                                      </p:to>
                                    </p:set>
                                    <p:anim calcmode="lin" valueType="num">
                                      <p:cBhvr additive="base">
                                        <p:cTn id="64" dur="500" fill="hold"/>
                                        <p:tgtEl>
                                          <p:spTgt spid="104481"/>
                                        </p:tgtEl>
                                        <p:attrNameLst>
                                          <p:attrName>ppt_x</p:attrName>
                                        </p:attrNameLst>
                                      </p:cBhvr>
                                      <p:tavLst>
                                        <p:tav tm="0">
                                          <p:val>
                                            <p:strVal val="#ppt_x"/>
                                          </p:val>
                                        </p:tav>
                                        <p:tav tm="100000">
                                          <p:val>
                                            <p:strVal val="#ppt_x"/>
                                          </p:val>
                                        </p:tav>
                                      </p:tavLst>
                                    </p:anim>
                                    <p:anim calcmode="lin" valueType="num">
                                      <p:cBhvr additive="base">
                                        <p:cTn id="65" dur="500" fill="hold"/>
                                        <p:tgtEl>
                                          <p:spTgt spid="104481"/>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04479">
                                            <p:txEl>
                                              <p:pRg st="0" end="0"/>
                                            </p:txEl>
                                          </p:spTgt>
                                        </p:tgtEl>
                                        <p:attrNameLst>
                                          <p:attrName>style.visibility</p:attrName>
                                        </p:attrNameLst>
                                      </p:cBhvr>
                                      <p:to>
                                        <p:strVal val="visible"/>
                                      </p:to>
                                    </p:set>
                                    <p:anim calcmode="lin" valueType="num">
                                      <p:cBhvr additive="base">
                                        <p:cTn id="68" dur="500" fill="hold"/>
                                        <p:tgtEl>
                                          <p:spTgt spid="104479">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4479">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04479">
                                            <p:txEl>
                                              <p:pRg st="2" end="2"/>
                                            </p:txEl>
                                          </p:spTgt>
                                        </p:tgtEl>
                                        <p:attrNameLst>
                                          <p:attrName>style.visibility</p:attrName>
                                        </p:attrNameLst>
                                      </p:cBhvr>
                                      <p:to>
                                        <p:strVal val="visible"/>
                                      </p:to>
                                    </p:set>
                                    <p:anim calcmode="lin" valueType="num">
                                      <p:cBhvr additive="base">
                                        <p:cTn id="72" dur="500" fill="hold"/>
                                        <p:tgtEl>
                                          <p:spTgt spid="104479">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44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P spid="104455" grpId="0"/>
      <p:bldP spid="104465" grpId="0" animBg="1"/>
      <p:bldP spid="104466" grpId="0" animBg="1"/>
      <p:bldP spid="104467" grpId="0" animBg="1"/>
      <p:bldP spid="104467" grpId="1" animBg="1"/>
      <p:bldP spid="104470" grpId="0" animBg="1"/>
      <p:bldP spid="104470" grpId="1" animBg="1"/>
      <p:bldP spid="104472" grpId="0" animBg="1"/>
      <p:bldP spid="104476" grpId="0" animBg="1"/>
      <p:bldP spid="104473" grpId="0" animBg="1"/>
      <p:bldP spid="104469" grpId="0" animBg="1"/>
      <p:bldP spid="104478" grpId="0" animBg="1"/>
      <p:bldP spid="104481" grpId="0" animBg="1"/>
      <p:bldP spid="10448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coscia"/>
          <p:cNvPicPr>
            <a:picLocks noChangeAspect="1" noChangeArrowheads="1"/>
          </p:cNvPicPr>
          <p:nvPr/>
        </p:nvPicPr>
        <p:blipFill>
          <a:blip r:embed="rId2" cstate="print"/>
          <a:srcRect/>
          <a:stretch>
            <a:fillRect/>
          </a:stretch>
        </p:blipFill>
        <p:spPr bwMode="auto">
          <a:xfrm>
            <a:off x="4932363" y="0"/>
            <a:ext cx="3840162" cy="6237288"/>
          </a:xfrm>
          <a:prstGeom prst="rect">
            <a:avLst/>
          </a:prstGeom>
          <a:noFill/>
          <a:ln w="9525">
            <a:noFill/>
            <a:miter lim="800000"/>
            <a:headEnd/>
            <a:tailEnd/>
          </a:ln>
        </p:spPr>
      </p:pic>
      <p:sp>
        <p:nvSpPr>
          <p:cNvPr id="83971" name="Freeform 5"/>
          <p:cNvSpPr>
            <a:spLocks/>
          </p:cNvSpPr>
          <p:nvPr/>
        </p:nvSpPr>
        <p:spPr bwMode="auto">
          <a:xfrm>
            <a:off x="6683375" y="187325"/>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83972" name="Freeform 6"/>
          <p:cNvSpPr>
            <a:spLocks/>
          </p:cNvSpPr>
          <p:nvPr/>
        </p:nvSpPr>
        <p:spPr bwMode="auto">
          <a:xfrm>
            <a:off x="6478588" y="403225"/>
            <a:ext cx="2005012" cy="5978525"/>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127000" cap="flat" cmpd="sng">
            <a:solidFill>
              <a:schemeClr val="accent2"/>
            </a:solidFill>
            <a:prstDash val="solid"/>
            <a:round/>
            <a:headEnd type="none" w="med" len="med"/>
            <a:tailEnd type="none" w="med" len="med"/>
          </a:ln>
        </p:spPr>
        <p:txBody>
          <a:bodyPr/>
          <a:lstStyle/>
          <a:p>
            <a:endParaRPr lang="it-IT"/>
          </a:p>
        </p:txBody>
      </p:sp>
      <p:sp>
        <p:nvSpPr>
          <p:cNvPr id="67592" name="AutoShape 8"/>
          <p:cNvSpPr>
            <a:spLocks noChangeArrowheads="1"/>
          </p:cNvSpPr>
          <p:nvPr/>
        </p:nvSpPr>
        <p:spPr bwMode="auto">
          <a:xfrm>
            <a:off x="5795963" y="4797425"/>
            <a:ext cx="287337"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rgbClr val="E11601"/>
            </a:solidFill>
            <a:round/>
            <a:headEnd/>
            <a:tailEnd/>
          </a:ln>
        </p:spPr>
        <p:txBody>
          <a:bodyPr wrap="none" anchor="ctr"/>
          <a:lstStyle/>
          <a:p>
            <a:endParaRPr lang="it-IT"/>
          </a:p>
        </p:txBody>
      </p:sp>
      <p:sp>
        <p:nvSpPr>
          <p:cNvPr id="83974" name="AutoShape 9"/>
          <p:cNvSpPr>
            <a:spLocks noChangeArrowheads="1"/>
          </p:cNvSpPr>
          <p:nvPr/>
        </p:nvSpPr>
        <p:spPr bwMode="auto">
          <a:xfrm>
            <a:off x="7019925" y="5876925"/>
            <a:ext cx="287338"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83975" name="Rectangle 11"/>
          <p:cNvSpPr>
            <a:spLocks noChangeArrowheads="1"/>
          </p:cNvSpPr>
          <p:nvPr/>
        </p:nvSpPr>
        <p:spPr bwMode="auto">
          <a:xfrm>
            <a:off x="6372225" y="6237288"/>
            <a:ext cx="360363" cy="215900"/>
          </a:xfrm>
          <a:prstGeom prst="rect">
            <a:avLst/>
          </a:prstGeom>
          <a:solidFill>
            <a:schemeClr val="accent1"/>
          </a:solidFill>
          <a:ln w="38100" algn="ctr">
            <a:solidFill>
              <a:schemeClr val="accent1"/>
            </a:solidFill>
            <a:miter lim="800000"/>
            <a:headEnd/>
            <a:tailEnd/>
          </a:ln>
        </p:spPr>
        <p:txBody>
          <a:bodyPr wrap="none" anchor="ctr"/>
          <a:lstStyle/>
          <a:p>
            <a:endParaRPr lang="it-IT"/>
          </a:p>
        </p:txBody>
      </p:sp>
      <p:sp>
        <p:nvSpPr>
          <p:cNvPr id="67596" name="Text Box 12"/>
          <p:cNvSpPr txBox="1">
            <a:spLocks noChangeArrowheads="1"/>
          </p:cNvSpPr>
          <p:nvPr/>
        </p:nvSpPr>
        <p:spPr bwMode="auto">
          <a:xfrm>
            <a:off x="395288" y="0"/>
            <a:ext cx="4105275" cy="1311275"/>
          </a:xfrm>
          <a:prstGeom prst="rect">
            <a:avLst/>
          </a:prstGeom>
          <a:noFill/>
          <a:ln w="381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6</a:t>
            </a:r>
            <a:endParaRPr lang="es-ES" sz="4000" b="1">
              <a:solidFill>
                <a:srgbClr val="FFFF00"/>
              </a:solidFill>
              <a:effectLst>
                <a:outerShdw blurRad="38100" dist="38100" dir="2700000" algn="tl">
                  <a:srgbClr val="000000"/>
                </a:outerShdw>
              </a:effectLst>
              <a:latin typeface="Arial" charset="0"/>
              <a:cs typeface="Arial" charset="0"/>
            </a:endParaRPr>
          </a:p>
          <a:p>
            <a:pPr>
              <a:defRPr/>
            </a:pPr>
            <a:endParaRPr lang="it-IT" sz="4000">
              <a:latin typeface="Arial" charset="0"/>
              <a:cs typeface="Arial" charset="0"/>
            </a:endParaRPr>
          </a:p>
        </p:txBody>
      </p:sp>
      <p:sp>
        <p:nvSpPr>
          <p:cNvPr id="67598" name="Freeform 14"/>
          <p:cNvSpPr>
            <a:spLocks/>
          </p:cNvSpPr>
          <p:nvPr/>
        </p:nvSpPr>
        <p:spPr bwMode="auto">
          <a:xfrm>
            <a:off x="5940425" y="4918075"/>
            <a:ext cx="1223963" cy="1127125"/>
          </a:xfrm>
          <a:custGeom>
            <a:avLst/>
            <a:gdLst>
              <a:gd name="T0" fmla="*/ 0 w 771"/>
              <a:gd name="T1" fmla="*/ 2147483647 h 710"/>
              <a:gd name="T2" fmla="*/ 2147483647 w 771"/>
              <a:gd name="T3" fmla="*/ 2147483647 h 710"/>
              <a:gd name="T4" fmla="*/ 2147483647 w 771"/>
              <a:gd name="T5" fmla="*/ 2147483647 h 710"/>
              <a:gd name="T6" fmla="*/ 2147483647 w 771"/>
              <a:gd name="T7" fmla="*/ 2147483647 h 710"/>
              <a:gd name="T8" fmla="*/ 2147483647 w 771"/>
              <a:gd name="T9" fmla="*/ 2147483647 h 710"/>
              <a:gd name="T10" fmla="*/ 2147483647 w 771"/>
              <a:gd name="T11" fmla="*/ 2147483647 h 710"/>
              <a:gd name="T12" fmla="*/ 2147483647 w 771"/>
              <a:gd name="T13" fmla="*/ 2147483647 h 710"/>
              <a:gd name="T14" fmla="*/ 2147483647 w 771"/>
              <a:gd name="T15" fmla="*/ 2147483647 h 710"/>
              <a:gd name="T16" fmla="*/ 2147483647 w 771"/>
              <a:gd name="T17" fmla="*/ 2147483647 h 710"/>
              <a:gd name="T18" fmla="*/ 2147483647 w 771"/>
              <a:gd name="T19" fmla="*/ 2147483647 h 710"/>
              <a:gd name="T20" fmla="*/ 2147483647 w 771"/>
              <a:gd name="T21" fmla="*/ 2147483647 h 710"/>
              <a:gd name="T22" fmla="*/ 2147483647 w 771"/>
              <a:gd name="T23" fmla="*/ 2147483647 h 710"/>
              <a:gd name="T24" fmla="*/ 2147483647 w 771"/>
              <a:gd name="T25" fmla="*/ 2147483647 h 7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1"/>
              <a:gd name="T40" fmla="*/ 0 h 710"/>
              <a:gd name="T41" fmla="*/ 771 w 771"/>
              <a:gd name="T42" fmla="*/ 710 h 7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1" h="710">
                <a:moveTo>
                  <a:pt x="0" y="15"/>
                </a:moveTo>
                <a:cubicBezTo>
                  <a:pt x="56" y="7"/>
                  <a:pt x="113" y="0"/>
                  <a:pt x="136" y="15"/>
                </a:cubicBezTo>
                <a:cubicBezTo>
                  <a:pt x="159" y="30"/>
                  <a:pt x="143" y="75"/>
                  <a:pt x="136" y="105"/>
                </a:cubicBezTo>
                <a:cubicBezTo>
                  <a:pt x="129" y="135"/>
                  <a:pt x="84" y="173"/>
                  <a:pt x="91" y="196"/>
                </a:cubicBezTo>
                <a:cubicBezTo>
                  <a:pt x="98" y="219"/>
                  <a:pt x="143" y="226"/>
                  <a:pt x="181" y="241"/>
                </a:cubicBezTo>
                <a:cubicBezTo>
                  <a:pt x="219" y="256"/>
                  <a:pt x="317" y="257"/>
                  <a:pt x="317" y="287"/>
                </a:cubicBezTo>
                <a:cubicBezTo>
                  <a:pt x="317" y="317"/>
                  <a:pt x="196" y="393"/>
                  <a:pt x="181" y="423"/>
                </a:cubicBezTo>
                <a:cubicBezTo>
                  <a:pt x="166" y="453"/>
                  <a:pt x="197" y="461"/>
                  <a:pt x="227" y="468"/>
                </a:cubicBezTo>
                <a:cubicBezTo>
                  <a:pt x="257" y="475"/>
                  <a:pt x="333" y="453"/>
                  <a:pt x="363" y="468"/>
                </a:cubicBezTo>
                <a:cubicBezTo>
                  <a:pt x="393" y="483"/>
                  <a:pt x="370" y="536"/>
                  <a:pt x="408" y="559"/>
                </a:cubicBezTo>
                <a:cubicBezTo>
                  <a:pt x="446" y="582"/>
                  <a:pt x="552" y="581"/>
                  <a:pt x="590" y="604"/>
                </a:cubicBezTo>
                <a:cubicBezTo>
                  <a:pt x="628" y="627"/>
                  <a:pt x="605" y="680"/>
                  <a:pt x="635" y="695"/>
                </a:cubicBezTo>
                <a:cubicBezTo>
                  <a:pt x="665" y="710"/>
                  <a:pt x="718" y="702"/>
                  <a:pt x="771" y="695"/>
                </a:cubicBezTo>
              </a:path>
            </a:pathLst>
          </a:custGeom>
          <a:noFill/>
          <a:ln w="76200" cap="flat" cmpd="sng">
            <a:solidFill>
              <a:srgbClr val="E11601"/>
            </a:solidFill>
            <a:prstDash val="solid"/>
            <a:round/>
            <a:headEnd type="none" w="med" len="med"/>
            <a:tailEnd type="none" w="med" len="med"/>
          </a:ln>
        </p:spPr>
        <p:txBody>
          <a:bodyPr/>
          <a:lstStyle/>
          <a:p>
            <a:endParaRPr lang="it-IT"/>
          </a:p>
        </p:txBody>
      </p:sp>
      <p:sp>
        <p:nvSpPr>
          <p:cNvPr id="67600" name="Freeform 16"/>
          <p:cNvSpPr>
            <a:spLocks/>
          </p:cNvSpPr>
          <p:nvPr/>
        </p:nvSpPr>
        <p:spPr bwMode="auto">
          <a:xfrm>
            <a:off x="5940425" y="4941888"/>
            <a:ext cx="1223963" cy="1127125"/>
          </a:xfrm>
          <a:custGeom>
            <a:avLst/>
            <a:gdLst>
              <a:gd name="T0" fmla="*/ 0 w 771"/>
              <a:gd name="T1" fmla="*/ 2147483647 h 710"/>
              <a:gd name="T2" fmla="*/ 2147483647 w 771"/>
              <a:gd name="T3" fmla="*/ 2147483647 h 710"/>
              <a:gd name="T4" fmla="*/ 2147483647 w 771"/>
              <a:gd name="T5" fmla="*/ 2147483647 h 710"/>
              <a:gd name="T6" fmla="*/ 2147483647 w 771"/>
              <a:gd name="T7" fmla="*/ 2147483647 h 710"/>
              <a:gd name="T8" fmla="*/ 2147483647 w 771"/>
              <a:gd name="T9" fmla="*/ 2147483647 h 710"/>
              <a:gd name="T10" fmla="*/ 2147483647 w 771"/>
              <a:gd name="T11" fmla="*/ 2147483647 h 710"/>
              <a:gd name="T12" fmla="*/ 2147483647 w 771"/>
              <a:gd name="T13" fmla="*/ 2147483647 h 710"/>
              <a:gd name="T14" fmla="*/ 2147483647 w 771"/>
              <a:gd name="T15" fmla="*/ 2147483647 h 710"/>
              <a:gd name="T16" fmla="*/ 2147483647 w 771"/>
              <a:gd name="T17" fmla="*/ 2147483647 h 710"/>
              <a:gd name="T18" fmla="*/ 2147483647 w 771"/>
              <a:gd name="T19" fmla="*/ 2147483647 h 710"/>
              <a:gd name="T20" fmla="*/ 2147483647 w 771"/>
              <a:gd name="T21" fmla="*/ 2147483647 h 710"/>
              <a:gd name="T22" fmla="*/ 2147483647 w 771"/>
              <a:gd name="T23" fmla="*/ 2147483647 h 710"/>
              <a:gd name="T24" fmla="*/ 2147483647 w 771"/>
              <a:gd name="T25" fmla="*/ 2147483647 h 7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1"/>
              <a:gd name="T40" fmla="*/ 0 h 710"/>
              <a:gd name="T41" fmla="*/ 771 w 771"/>
              <a:gd name="T42" fmla="*/ 710 h 7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1" h="710">
                <a:moveTo>
                  <a:pt x="0" y="15"/>
                </a:moveTo>
                <a:cubicBezTo>
                  <a:pt x="56" y="7"/>
                  <a:pt x="113" y="0"/>
                  <a:pt x="136" y="15"/>
                </a:cubicBezTo>
                <a:cubicBezTo>
                  <a:pt x="159" y="30"/>
                  <a:pt x="143" y="75"/>
                  <a:pt x="136" y="105"/>
                </a:cubicBezTo>
                <a:cubicBezTo>
                  <a:pt x="129" y="135"/>
                  <a:pt x="84" y="173"/>
                  <a:pt x="91" y="196"/>
                </a:cubicBezTo>
                <a:cubicBezTo>
                  <a:pt x="98" y="219"/>
                  <a:pt x="143" y="226"/>
                  <a:pt x="181" y="241"/>
                </a:cubicBezTo>
                <a:cubicBezTo>
                  <a:pt x="219" y="256"/>
                  <a:pt x="317" y="257"/>
                  <a:pt x="317" y="287"/>
                </a:cubicBezTo>
                <a:cubicBezTo>
                  <a:pt x="317" y="317"/>
                  <a:pt x="196" y="393"/>
                  <a:pt x="181" y="423"/>
                </a:cubicBezTo>
                <a:cubicBezTo>
                  <a:pt x="166" y="453"/>
                  <a:pt x="197" y="461"/>
                  <a:pt x="227" y="468"/>
                </a:cubicBezTo>
                <a:cubicBezTo>
                  <a:pt x="257" y="475"/>
                  <a:pt x="333" y="453"/>
                  <a:pt x="363" y="468"/>
                </a:cubicBezTo>
                <a:cubicBezTo>
                  <a:pt x="393" y="483"/>
                  <a:pt x="370" y="536"/>
                  <a:pt x="408" y="559"/>
                </a:cubicBezTo>
                <a:cubicBezTo>
                  <a:pt x="446" y="582"/>
                  <a:pt x="552" y="581"/>
                  <a:pt x="590" y="604"/>
                </a:cubicBezTo>
                <a:cubicBezTo>
                  <a:pt x="628" y="627"/>
                  <a:pt x="605" y="680"/>
                  <a:pt x="635" y="695"/>
                </a:cubicBezTo>
                <a:cubicBezTo>
                  <a:pt x="665" y="710"/>
                  <a:pt x="718" y="702"/>
                  <a:pt x="771" y="695"/>
                </a:cubicBezTo>
              </a:path>
            </a:pathLst>
          </a:custGeom>
          <a:noFill/>
          <a:ln w="9525" cap="flat" cmpd="sng">
            <a:solidFill>
              <a:srgbClr val="E11601"/>
            </a:solidFill>
            <a:prstDash val="solid"/>
            <a:round/>
            <a:headEnd type="none" w="med" len="med"/>
            <a:tailEnd type="none" w="med" len="med"/>
          </a:ln>
        </p:spPr>
        <p:txBody>
          <a:bodyPr/>
          <a:lstStyle/>
          <a:p>
            <a:endParaRPr lang="it-IT"/>
          </a:p>
        </p:txBody>
      </p:sp>
      <p:sp>
        <p:nvSpPr>
          <p:cNvPr id="67599" name="AutoShape 15"/>
          <p:cNvSpPr>
            <a:spLocks noChangeArrowheads="1"/>
          </p:cNvSpPr>
          <p:nvPr/>
        </p:nvSpPr>
        <p:spPr bwMode="auto">
          <a:xfrm rot="3667166">
            <a:off x="5892800" y="4556125"/>
            <a:ext cx="431800" cy="914400"/>
          </a:xfrm>
          <a:prstGeom prst="star4">
            <a:avLst>
              <a:gd name="adj" fmla="val 12500"/>
            </a:avLst>
          </a:prstGeom>
          <a:solidFill>
            <a:srgbClr val="FFFF00"/>
          </a:solidFill>
          <a:ln w="38100" algn="ctr">
            <a:solidFill>
              <a:srgbClr val="FFFF00"/>
            </a:solidFill>
            <a:miter lim="800000"/>
            <a:headEnd/>
            <a:tailEnd/>
          </a:ln>
        </p:spPr>
        <p:txBody>
          <a:bodyPr wrap="none" anchor="ctr"/>
          <a:lstStyle/>
          <a:p>
            <a:endParaRPr lang="it-IT"/>
          </a:p>
        </p:txBody>
      </p:sp>
      <p:sp>
        <p:nvSpPr>
          <p:cNvPr id="67601" name="Oval 17"/>
          <p:cNvSpPr>
            <a:spLocks noChangeArrowheads="1"/>
          </p:cNvSpPr>
          <p:nvPr/>
        </p:nvSpPr>
        <p:spPr bwMode="auto">
          <a:xfrm>
            <a:off x="0" y="2997200"/>
            <a:ext cx="5688013" cy="3435350"/>
          </a:xfrm>
          <a:prstGeom prst="ellipse">
            <a:avLst/>
          </a:prstGeom>
          <a:gradFill rotWithShape="1">
            <a:gsLst>
              <a:gs pos="0">
                <a:srgbClr val="0033CC">
                  <a:alpha val="7999"/>
                </a:srgbClr>
              </a:gs>
              <a:gs pos="100000">
                <a:srgbClr val="00185E">
                  <a:alpha val="20000"/>
                </a:srgbClr>
              </a:gs>
            </a:gsLst>
            <a:lin ang="5400000" scaled="1"/>
          </a:gradFill>
          <a:ln w="38100" algn="ctr">
            <a:noFill/>
            <a:round/>
            <a:headEnd/>
            <a:tailEnd/>
          </a:ln>
        </p:spPr>
        <p:txBody>
          <a:bodyPr wrap="none" anchor="ctr"/>
          <a:lstStyle/>
          <a:p>
            <a:r>
              <a:rPr lang="es-ES_tradnl" b="1">
                <a:solidFill>
                  <a:schemeClr val="bg1"/>
                </a:solidFill>
              </a:rPr>
              <a:t>Strategia di elezione  se</a:t>
            </a:r>
          </a:p>
          <a:p>
            <a:r>
              <a:rPr lang="es-ES_tradnl" b="1">
                <a:solidFill>
                  <a:schemeClr val="bg1"/>
                </a:solidFill>
              </a:rPr>
              <a:t> il punto di fuga è accessibile.</a:t>
            </a:r>
          </a:p>
          <a:p>
            <a:endParaRPr lang="es-ES_tradnl" b="1">
              <a:solidFill>
                <a:schemeClr val="bg1"/>
              </a:solidFill>
            </a:endParaRPr>
          </a:p>
          <a:p>
            <a:r>
              <a:rPr lang="es-ES_tradnl" b="1">
                <a:solidFill>
                  <a:schemeClr val="bg1"/>
                </a:solidFill>
              </a:rPr>
              <a:t> Risultati ottimi</a:t>
            </a:r>
            <a:endParaRPr lang="es-ES" b="1">
              <a:solidFill>
                <a:schemeClr val="bg1"/>
              </a:solidFill>
            </a:endParaRPr>
          </a:p>
          <a:p>
            <a:endParaRPr lang="it-IT"/>
          </a:p>
        </p:txBody>
      </p:sp>
      <p:sp>
        <p:nvSpPr>
          <p:cNvPr id="67603" name="Text Box 19"/>
          <p:cNvSpPr txBox="1">
            <a:spLocks noChangeArrowheads="1"/>
          </p:cNvSpPr>
          <p:nvPr/>
        </p:nvSpPr>
        <p:spPr bwMode="auto">
          <a:xfrm>
            <a:off x="1187450" y="2276475"/>
            <a:ext cx="3554413" cy="1187450"/>
          </a:xfrm>
          <a:prstGeom prst="rect">
            <a:avLst/>
          </a:prstGeom>
          <a:noFill/>
          <a:ln w="38100" algn="ctr">
            <a:noFill/>
            <a:miter lim="800000"/>
            <a:headEnd/>
            <a:tailEnd/>
          </a:ln>
        </p:spPr>
        <p:txBody>
          <a:bodyPr wrap="none">
            <a:spAutoFit/>
          </a:bodyPr>
          <a:lstStyle/>
          <a:p>
            <a:r>
              <a:rPr lang="it-IT" b="1">
                <a:solidFill>
                  <a:srgbClr val="FF0000"/>
                </a:solidFill>
              </a:rPr>
              <a:t>Punto di fuga e punto </a:t>
            </a:r>
          </a:p>
          <a:p>
            <a:r>
              <a:rPr lang="it-IT" b="1">
                <a:solidFill>
                  <a:srgbClr val="FF0000"/>
                </a:solidFill>
              </a:rPr>
              <a:t>di rientro: extrasafenici</a:t>
            </a:r>
          </a:p>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fade">
                                      <p:cBhvr>
                                        <p:cTn id="7" dur="2000"/>
                                        <p:tgtEl>
                                          <p:spTgt spid="6759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7603"/>
                                        </p:tgtEl>
                                        <p:attrNameLst>
                                          <p:attrName>style.visibility</p:attrName>
                                        </p:attrNameLst>
                                      </p:cBhvr>
                                      <p:to>
                                        <p:strVal val="visible"/>
                                      </p:to>
                                    </p:set>
                                    <p:anim calcmode="lin" valueType="num">
                                      <p:cBhvr additive="base">
                                        <p:cTn id="10" dur="2000" fill="hold"/>
                                        <p:tgtEl>
                                          <p:spTgt spid="67603"/>
                                        </p:tgtEl>
                                        <p:attrNameLst>
                                          <p:attrName>ppt_x</p:attrName>
                                        </p:attrNameLst>
                                      </p:cBhvr>
                                      <p:tavLst>
                                        <p:tav tm="0">
                                          <p:val>
                                            <p:strVal val="1+#ppt_w/2"/>
                                          </p:val>
                                        </p:tav>
                                        <p:tav tm="100000">
                                          <p:val>
                                            <p:strVal val="#ppt_x"/>
                                          </p:val>
                                        </p:tav>
                                      </p:tavLst>
                                    </p:anim>
                                    <p:anim calcmode="lin" valueType="num">
                                      <p:cBhvr additive="base">
                                        <p:cTn id="11" dur="2000" fill="hold"/>
                                        <p:tgtEl>
                                          <p:spTgt spid="67603"/>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7598"/>
                                        </p:tgtEl>
                                        <p:attrNameLst>
                                          <p:attrName>style.visibility</p:attrName>
                                        </p:attrNameLst>
                                      </p:cBhvr>
                                      <p:to>
                                        <p:strVal val="visible"/>
                                      </p:to>
                                    </p:set>
                                    <p:animEffect transition="in" filter="wipe(up)">
                                      <p:cBhvr>
                                        <p:cTn id="15" dur="3000"/>
                                        <p:tgtEl>
                                          <p:spTgt spid="67598"/>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67600"/>
                                        </p:tgtEl>
                                        <p:attrNameLst>
                                          <p:attrName>style.visibility</p:attrName>
                                        </p:attrNameLst>
                                      </p:cBhvr>
                                      <p:to>
                                        <p:strVal val="visible"/>
                                      </p:to>
                                    </p:set>
                                    <p:animEffect transition="in" filter="wipe(up)">
                                      <p:cBhvr>
                                        <p:cTn id="19" dur="3000"/>
                                        <p:tgtEl>
                                          <p:spTgt spid="6760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7599"/>
                                        </p:tgtEl>
                                        <p:attrNameLst>
                                          <p:attrName>style.visibility</p:attrName>
                                        </p:attrNameLst>
                                      </p:cBhvr>
                                      <p:to>
                                        <p:strVal val="visible"/>
                                      </p:to>
                                    </p:set>
                                    <p:anim calcmode="lin" valueType="num">
                                      <p:cBhvr additive="base">
                                        <p:cTn id="24" dur="500" fill="hold"/>
                                        <p:tgtEl>
                                          <p:spTgt spid="67599"/>
                                        </p:tgtEl>
                                        <p:attrNameLst>
                                          <p:attrName>ppt_x</p:attrName>
                                        </p:attrNameLst>
                                      </p:cBhvr>
                                      <p:tavLst>
                                        <p:tav tm="0">
                                          <p:val>
                                            <p:strVal val="1+#ppt_w/2"/>
                                          </p:val>
                                        </p:tav>
                                        <p:tav tm="100000">
                                          <p:val>
                                            <p:strVal val="#ppt_x"/>
                                          </p:val>
                                        </p:tav>
                                      </p:tavLst>
                                    </p:anim>
                                    <p:anim calcmode="lin" valueType="num">
                                      <p:cBhvr additive="base">
                                        <p:cTn id="25" dur="500" fill="hold"/>
                                        <p:tgtEl>
                                          <p:spTgt spid="67599"/>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xit" presetSubtype="1" fill="hold" grpId="1" nodeType="afterEffect">
                                  <p:stCondLst>
                                    <p:cond delay="0"/>
                                  </p:stCondLst>
                                  <p:childTnLst>
                                    <p:animEffect transition="out" filter="wipe(up)">
                                      <p:cBhvr>
                                        <p:cTn id="28" dur="2000"/>
                                        <p:tgtEl>
                                          <p:spTgt spid="67598"/>
                                        </p:tgtEl>
                                      </p:cBhvr>
                                    </p:animEffect>
                                    <p:set>
                                      <p:cBhvr>
                                        <p:cTn id="29" dur="1" fill="hold">
                                          <p:stCondLst>
                                            <p:cond delay="1999"/>
                                          </p:stCondLst>
                                        </p:cTn>
                                        <p:tgtEl>
                                          <p:spTgt spid="67598"/>
                                        </p:tgtEl>
                                        <p:attrNameLst>
                                          <p:attrName>style.visibility</p:attrName>
                                        </p:attrNameLst>
                                      </p:cBhvr>
                                      <p:to>
                                        <p:strVal val="hidden"/>
                                      </p:to>
                                    </p:set>
                                  </p:childTnLst>
                                </p:cTn>
                              </p:par>
                              <p:par>
                                <p:cTn id="30" presetID="22" presetClass="entr" presetSubtype="1" fill="hold" grpId="1" nodeType="withEffect">
                                  <p:stCondLst>
                                    <p:cond delay="0"/>
                                  </p:stCondLst>
                                  <p:childTnLst>
                                    <p:set>
                                      <p:cBhvr>
                                        <p:cTn id="31" dur="1" fill="hold">
                                          <p:stCondLst>
                                            <p:cond delay="0"/>
                                          </p:stCondLst>
                                        </p:cTn>
                                        <p:tgtEl>
                                          <p:spTgt spid="67600"/>
                                        </p:tgtEl>
                                        <p:attrNameLst>
                                          <p:attrName>style.visibility</p:attrName>
                                        </p:attrNameLst>
                                      </p:cBhvr>
                                      <p:to>
                                        <p:strVal val="visible"/>
                                      </p:to>
                                    </p:set>
                                    <p:animEffect transition="in" filter="wipe(up)">
                                      <p:cBhvr>
                                        <p:cTn id="32" dur="2000"/>
                                        <p:tgtEl>
                                          <p:spTgt spid="6760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601"/>
                                        </p:tgtEl>
                                        <p:attrNameLst>
                                          <p:attrName>style.visibility</p:attrName>
                                        </p:attrNameLst>
                                      </p:cBhvr>
                                      <p:to>
                                        <p:strVal val="visible"/>
                                      </p:to>
                                    </p:set>
                                    <p:anim calcmode="lin" valueType="num">
                                      <p:cBhvr additive="base">
                                        <p:cTn id="37" dur="500" fill="hold"/>
                                        <p:tgtEl>
                                          <p:spTgt spid="67601"/>
                                        </p:tgtEl>
                                        <p:attrNameLst>
                                          <p:attrName>ppt_x</p:attrName>
                                        </p:attrNameLst>
                                      </p:cBhvr>
                                      <p:tavLst>
                                        <p:tav tm="0">
                                          <p:val>
                                            <p:strVal val="#ppt_x"/>
                                          </p:val>
                                        </p:tav>
                                        <p:tav tm="100000">
                                          <p:val>
                                            <p:strVal val="#ppt_x"/>
                                          </p:val>
                                        </p:tav>
                                      </p:tavLst>
                                    </p:anim>
                                    <p:anim calcmode="lin" valueType="num">
                                      <p:cBhvr additive="base">
                                        <p:cTn id="38"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P spid="67598" grpId="0" animBg="1"/>
      <p:bldP spid="67598" grpId="1" animBg="1"/>
      <p:bldP spid="67600" grpId="0" animBg="1"/>
      <p:bldP spid="67600" grpId="1" animBg="1"/>
      <p:bldP spid="67599" grpId="0" animBg="1"/>
      <p:bldP spid="67601" grpId="0" animBg="1"/>
      <p:bldP spid="6760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Diagramma 4"/>
          <p:cNvGraphicFramePr/>
          <p:nvPr/>
        </p:nvGraphicFramePr>
        <p:xfrm>
          <a:off x="107504" y="980728"/>
          <a:ext cx="88106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2559403" y="1556792"/>
            <a:ext cx="4004109" cy="2800767"/>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a:t>
            </a:r>
          </a:p>
          <a:p>
            <a:pPr algn="ctr"/>
            <a:r>
              <a:rPr lang="it-IT"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VARICI</a:t>
            </a:r>
            <a:endParaRPr lang="it-IT"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ttangolo 7"/>
          <p:cNvSpPr/>
          <p:nvPr/>
        </p:nvSpPr>
        <p:spPr>
          <a:xfrm>
            <a:off x="848296" y="254258"/>
            <a:ext cx="1021434" cy="1446550"/>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13" name="Rettangolo arrotondato 12"/>
          <p:cNvSpPr/>
          <p:nvPr/>
        </p:nvSpPr>
        <p:spPr>
          <a:xfrm>
            <a:off x="179512" y="0"/>
            <a:ext cx="4968552" cy="9087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331640" y="1301859"/>
            <a:ext cx="6015044" cy="830997"/>
          </a:xfrm>
          <a:prstGeom prst="rect">
            <a:avLst/>
          </a:prstGeom>
          <a:solidFill>
            <a:schemeClr val="bg2">
              <a:lumMod val="90000"/>
            </a:schemeClr>
          </a:solidFill>
        </p:spPr>
        <p:txBody>
          <a:bodyPr wrap="none" rtlCol="0">
            <a:spAutoFit/>
          </a:bodyPr>
          <a:lstStyle/>
          <a:p>
            <a:pPr algn="ctr"/>
            <a:r>
              <a:rPr lang="it-IT" sz="2400" b="1" dirty="0" smtClean="0">
                <a:solidFill>
                  <a:srgbClr val="FF0000"/>
                </a:solidFill>
              </a:rPr>
              <a:t>SONO VENE SUPERFICIALI </a:t>
            </a:r>
          </a:p>
          <a:p>
            <a:pPr algn="ctr"/>
            <a:r>
              <a:rPr lang="it-IT" sz="2400" b="1" dirty="0" smtClean="0">
                <a:solidFill>
                  <a:srgbClr val="FF0000"/>
                </a:solidFill>
              </a:rPr>
              <a:t>DILATATE ED ALLUNGATE (TORTUOSE)</a:t>
            </a:r>
            <a:endParaRPr lang="it-IT" dirty="0" smtClean="0"/>
          </a:p>
        </p:txBody>
      </p:sp>
      <p:sp>
        <p:nvSpPr>
          <p:cNvPr id="5" name="CasellaDiTesto 4"/>
          <p:cNvSpPr txBox="1"/>
          <p:nvPr/>
        </p:nvSpPr>
        <p:spPr>
          <a:xfrm>
            <a:off x="1217985" y="2276872"/>
            <a:ext cx="6325578" cy="1077218"/>
          </a:xfrm>
          <a:prstGeom prst="rect">
            <a:avLst/>
          </a:prstGeom>
          <a:solidFill>
            <a:schemeClr val="tx2">
              <a:lumMod val="60000"/>
              <a:lumOff val="40000"/>
            </a:schemeClr>
          </a:solidFill>
          <a:ln>
            <a:solidFill>
              <a:schemeClr val="accent1">
                <a:lumMod val="50000"/>
              </a:schemeClr>
            </a:solidFill>
          </a:ln>
        </p:spPr>
        <p:txBody>
          <a:bodyPr wrap="none" rtlCol="0">
            <a:spAutoFit/>
          </a:bodyPr>
          <a:lstStyle/>
          <a:p>
            <a:pPr algn="ctr"/>
            <a:r>
              <a:rPr lang="it-IT" sz="3200" b="1" dirty="0" smtClean="0">
                <a:solidFill>
                  <a:srgbClr val="FF0000"/>
                </a:solidFill>
              </a:rPr>
              <a:t>RAPPRESENTANO UNA PARTE </a:t>
            </a:r>
          </a:p>
          <a:p>
            <a:pPr algn="ctr"/>
            <a:r>
              <a:rPr lang="it-IT" sz="3200" b="1" dirty="0" smtClean="0">
                <a:solidFill>
                  <a:srgbClr val="FF0000"/>
                </a:solidFill>
              </a:rPr>
              <a:t>DELLA                                </a:t>
            </a:r>
            <a:r>
              <a:rPr lang="it-IT" sz="3200" b="1" dirty="0" err="1" smtClean="0">
                <a:solidFill>
                  <a:srgbClr val="FF0000"/>
                </a:solidFill>
              </a:rPr>
              <a:t>DI</a:t>
            </a:r>
            <a:r>
              <a:rPr lang="it-IT" sz="3200" b="1" dirty="0" smtClean="0">
                <a:solidFill>
                  <a:srgbClr val="FF0000"/>
                </a:solidFill>
              </a:rPr>
              <a:t> UNO</a:t>
            </a:r>
            <a:endParaRPr lang="it-IT" sz="3200" b="1" dirty="0">
              <a:solidFill>
                <a:srgbClr val="FF0000"/>
              </a:solidFill>
            </a:endParaRPr>
          </a:p>
        </p:txBody>
      </p:sp>
      <p:sp>
        <p:nvSpPr>
          <p:cNvPr id="6" name="CasellaDiTesto 5"/>
          <p:cNvSpPr txBox="1"/>
          <p:nvPr/>
        </p:nvSpPr>
        <p:spPr>
          <a:xfrm>
            <a:off x="179512" y="4437112"/>
            <a:ext cx="8614859" cy="1508105"/>
          </a:xfrm>
          <a:prstGeom prst="rect">
            <a:avLst/>
          </a:prstGeom>
          <a:solidFill>
            <a:srgbClr val="002060"/>
          </a:solidFill>
        </p:spPr>
        <p:txBody>
          <a:bodyPr wrap="square" rtlCol="0">
            <a:spAutoFit/>
          </a:bodyPr>
          <a:lstStyle/>
          <a:p>
            <a:pPr algn="ctr"/>
            <a:r>
              <a:rPr lang="it-IT" sz="4400" b="1" dirty="0" smtClean="0">
                <a:solidFill>
                  <a:schemeClr val="bg2">
                    <a:lumMod val="90000"/>
                  </a:schemeClr>
                </a:solidFill>
              </a:rPr>
              <a:t>DRENANO UN SOVRACCARICO</a:t>
            </a:r>
          </a:p>
          <a:p>
            <a:pPr algn="ctr"/>
            <a:r>
              <a:rPr lang="it-IT" sz="2400" b="1" dirty="0" smtClean="0">
                <a:solidFill>
                  <a:schemeClr val="bg2">
                    <a:lumMod val="90000"/>
                  </a:schemeClr>
                </a:solidFill>
              </a:rPr>
              <a:t>Non sono causa di insufficienza venosa, ma un meccanismo di compenso della stessa</a:t>
            </a:r>
            <a:endParaRPr lang="it-IT" sz="4000" b="1" dirty="0">
              <a:solidFill>
                <a:schemeClr val="bg2">
                  <a:lumMod val="90000"/>
                </a:schemeClr>
              </a:solidFill>
            </a:endParaRPr>
          </a:p>
        </p:txBody>
      </p:sp>
      <p:sp>
        <p:nvSpPr>
          <p:cNvPr id="7" name="Rettangolo 6"/>
          <p:cNvSpPr/>
          <p:nvPr/>
        </p:nvSpPr>
        <p:spPr>
          <a:xfrm>
            <a:off x="2871361" y="3356992"/>
            <a:ext cx="2924775" cy="923330"/>
          </a:xfrm>
          <a:prstGeom prst="rect">
            <a:avLst/>
          </a:prstGeom>
          <a:solidFill>
            <a:schemeClr val="tx2">
              <a:lumMod val="60000"/>
              <a:lumOff val="40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solidFill>
                  <a:srgbClr val="FF0000"/>
                </a:solidFill>
                <a:effectLst>
                  <a:outerShdw blurRad="50800" dist="39000" dir="5460000" algn="tl">
                    <a:srgbClr val="000000">
                      <a:alpha val="38000"/>
                    </a:srgbClr>
                  </a:outerShdw>
                </a:effectLst>
              </a:rPr>
              <a:t> SHUNT </a:t>
            </a:r>
            <a:endParaRPr lang="it-IT" sz="5400" b="1" cap="none" spc="0" dirty="0">
              <a:ln w="11430"/>
              <a:solidFill>
                <a:srgbClr val="FF0000"/>
              </a:solidFill>
              <a:effectLst>
                <a:outerShdw blurRad="50800" dist="39000" dir="5460000" algn="tl">
                  <a:srgbClr val="000000">
                    <a:alpha val="38000"/>
                  </a:srgbClr>
                </a:outerShdw>
              </a:effectLst>
            </a:endParaRPr>
          </a:p>
        </p:txBody>
      </p:sp>
      <p:sp>
        <p:nvSpPr>
          <p:cNvPr id="11" name="Rettangolo 10"/>
          <p:cNvSpPr/>
          <p:nvPr/>
        </p:nvSpPr>
        <p:spPr>
          <a:xfrm>
            <a:off x="3050345" y="2780928"/>
            <a:ext cx="268874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28575">
                  <a:solidFill>
                    <a:srgbClr val="0000CC"/>
                  </a:solidFill>
                </a:ln>
                <a:solidFill>
                  <a:srgbClr val="FFFF00"/>
                </a:solidFill>
                <a:effectLst>
                  <a:outerShdw blurRad="50800" dist="39000" dir="5460000" algn="tl">
                    <a:srgbClr val="000000">
                      <a:alpha val="38000"/>
                    </a:srgbClr>
                  </a:outerShdw>
                </a:effectLst>
              </a:rPr>
              <a:t>VIA </a:t>
            </a:r>
            <a:r>
              <a:rPr lang="it-IT" sz="3200" b="1" cap="none" spc="0" dirty="0" err="1" smtClean="0">
                <a:ln w="28575">
                  <a:solidFill>
                    <a:srgbClr val="0000CC"/>
                  </a:solidFill>
                </a:ln>
                <a:solidFill>
                  <a:srgbClr val="FFFF00"/>
                </a:solidFill>
                <a:effectLst>
                  <a:outerShdw blurRad="50800" dist="39000" dir="5460000" algn="tl">
                    <a:srgbClr val="000000">
                      <a:alpha val="38000"/>
                    </a:srgbClr>
                  </a:outerShdw>
                </a:effectLst>
              </a:rPr>
              <a:t>DI</a:t>
            </a:r>
            <a:r>
              <a:rPr lang="it-IT" sz="3200" b="1" cap="none" spc="0" dirty="0" smtClean="0">
                <a:ln w="28575">
                  <a:solidFill>
                    <a:srgbClr val="0000CC"/>
                  </a:solidFill>
                </a:ln>
                <a:solidFill>
                  <a:srgbClr val="FFFF00"/>
                </a:solidFill>
                <a:effectLst>
                  <a:outerShdw blurRad="50800" dist="39000" dir="5460000" algn="tl">
                    <a:srgbClr val="000000">
                      <a:alpha val="38000"/>
                    </a:srgbClr>
                  </a:outerShdw>
                </a:effectLst>
              </a:rPr>
              <a:t> FUGA</a:t>
            </a:r>
            <a:endParaRPr lang="it-IT" sz="3200" b="1" cap="none" spc="0" dirty="0">
              <a:ln w="28575">
                <a:solidFill>
                  <a:srgbClr val="0000CC"/>
                </a:solidFill>
              </a:ln>
              <a:solidFill>
                <a:srgbClr val="FFFF00"/>
              </a:solidFill>
              <a:effectLst>
                <a:outerShdw blurRad="50800" dist="39000" dir="5460000" algn="tl">
                  <a:srgbClr val="000000">
                    <a:alpha val="38000"/>
                  </a:srgbClr>
                </a:outerShdw>
              </a:effectLst>
            </a:endParaRPr>
          </a:p>
        </p:txBody>
      </p:sp>
      <p:sp>
        <p:nvSpPr>
          <p:cNvPr id="12" name="Rettangolo 11"/>
          <p:cNvSpPr/>
          <p:nvPr/>
        </p:nvSpPr>
        <p:spPr>
          <a:xfrm>
            <a:off x="0" y="-99392"/>
            <a:ext cx="6660232" cy="1107996"/>
          </a:xfrm>
          <a:prstGeom prst="rect">
            <a:avLst/>
          </a:prstGeom>
        </p:spPr>
        <p:txBody>
          <a:bodyPr wrap="square">
            <a:spAutoFit/>
          </a:bodyPr>
          <a:lstStyle/>
          <a:p>
            <a:pPr algn="ctr"/>
            <a:r>
              <a:rPr lang="it-IT"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   </a:t>
            </a:r>
            <a:r>
              <a:rPr lang="it-IT" sz="66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VARICI…</a:t>
            </a:r>
            <a:r>
              <a:rPr lang="it-IT"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it-IT"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4" name="CasellaDiTesto 13"/>
          <p:cNvSpPr txBox="1"/>
          <p:nvPr/>
        </p:nvSpPr>
        <p:spPr>
          <a:xfrm>
            <a:off x="7812360" y="2132856"/>
            <a:ext cx="910827"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15" name="CasellaDiTesto 14"/>
          <p:cNvSpPr txBox="1"/>
          <p:nvPr/>
        </p:nvSpPr>
        <p:spPr>
          <a:xfrm>
            <a:off x="7236296" y="4221088"/>
            <a:ext cx="1362874" cy="369332"/>
          </a:xfrm>
          <a:prstGeom prst="rect">
            <a:avLst/>
          </a:prstGeom>
          <a:noFill/>
        </p:spPr>
        <p:txBody>
          <a:bodyPr wrap="none" rtlCol="0">
            <a:spAutoFit/>
          </a:bodyPr>
          <a:lstStyle/>
          <a:p>
            <a:r>
              <a:rPr lang="it-IT" dirty="0" err="1" smtClean="0"/>
              <a:t>…………………</a:t>
            </a:r>
            <a:endParaRPr lang="it-IT" dirty="0"/>
          </a:p>
        </p:txBody>
      </p:sp>
      <p:sp>
        <p:nvSpPr>
          <p:cNvPr id="16" name="CasellaDiTesto 15"/>
          <p:cNvSpPr txBox="1"/>
          <p:nvPr/>
        </p:nvSpPr>
        <p:spPr>
          <a:xfrm>
            <a:off x="395536" y="1988840"/>
            <a:ext cx="7828233" cy="1938992"/>
          </a:xfrm>
          <a:prstGeom prst="rect">
            <a:avLst/>
          </a:prstGeom>
          <a:noFill/>
        </p:spPr>
        <p:txBody>
          <a:bodyPr wrap="none" rtlCol="0">
            <a:spAutoFit/>
          </a:bodyPr>
          <a:lstStyle/>
          <a:p>
            <a:pPr algn="ctr"/>
            <a:r>
              <a:rPr lang="it-IT"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BRUTTE, MA SPESSO</a:t>
            </a:r>
          </a:p>
          <a:p>
            <a:pPr algn="ctr"/>
            <a:r>
              <a:rPr lang="it-IT"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it-IT" sz="6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UTILI…</a:t>
            </a:r>
            <a:r>
              <a:rPr lang="it-IT"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it-IT" sz="6000" dirty="0"/>
          </a:p>
        </p:txBody>
      </p:sp>
      <p:sp>
        <p:nvSpPr>
          <p:cNvPr id="17" name="CasellaDiTesto 16"/>
          <p:cNvSpPr txBox="1"/>
          <p:nvPr/>
        </p:nvSpPr>
        <p:spPr>
          <a:xfrm>
            <a:off x="1259632" y="4221088"/>
            <a:ext cx="6090129" cy="2215991"/>
          </a:xfrm>
          <a:prstGeom prst="rect">
            <a:avLst/>
          </a:prstGeom>
          <a:noFill/>
        </p:spPr>
        <p:txBody>
          <a:bodyPr wrap="none" rtlCol="0">
            <a:spAutoFit/>
          </a:bodyPr>
          <a:lstStyle/>
          <a:p>
            <a:r>
              <a:rPr lang="it-IT" sz="13800" b="1" dirty="0" smtClean="0">
                <a:ln w="381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it-IT" sz="13800" b="1" dirty="0">
              <a:ln w="381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CasellaDiTesto 17"/>
          <p:cNvSpPr txBox="1"/>
          <p:nvPr/>
        </p:nvSpPr>
        <p:spPr>
          <a:xfrm>
            <a:off x="7596336" y="5661248"/>
            <a:ext cx="1196161" cy="369332"/>
          </a:xfrm>
          <a:prstGeom prst="rect">
            <a:avLst/>
          </a:prstGeom>
          <a:noFill/>
        </p:spPr>
        <p:txBody>
          <a:bodyPr wrap="none" rtlCol="0">
            <a:spAutoFit/>
          </a:bodyPr>
          <a:lstStyle/>
          <a:p>
            <a:r>
              <a:rPr lang="it-IT" dirty="0" err="1"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4"/>
                                        </p:tgtEl>
                                        <p:attrNameLst>
                                          <p:attrName>style.visibility</p:attrName>
                                        </p:attrNameLst>
                                      </p:cBhvr>
                                      <p:to>
                                        <p:strVal val="visible"/>
                                      </p:to>
                                    </p:set>
                                    <p:anim calcmode="discrete" valueType="clr">
                                      <p:cBhvr override="childStyle">
                                        <p:cTn id="11" dur="50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14"/>
                                        </p:tgtEl>
                                        <p:attrNameLst>
                                          <p:attrName>fillcolor</p:attrName>
                                        </p:attrNameLst>
                                      </p:cBhvr>
                                      <p:tavLst>
                                        <p:tav tm="0">
                                          <p:val>
                                            <p:clrVal>
                                              <a:schemeClr val="accent2"/>
                                            </p:clrVal>
                                          </p:val>
                                        </p:tav>
                                        <p:tav tm="50000">
                                          <p:val>
                                            <p:clrVal>
                                              <a:schemeClr val="hlink"/>
                                            </p:clrVal>
                                          </p:val>
                                        </p:tav>
                                      </p:tavLst>
                                    </p:anim>
                                    <p:set>
                                      <p:cBhvr>
                                        <p:cTn id="13" dur="500"/>
                                        <p:tgtEl>
                                          <p:spTgt spid="14"/>
                                        </p:tgtEl>
                                        <p:attrNameLst>
                                          <p:attrName>fill.type</p:attrName>
                                        </p:attrNameLst>
                                      </p:cBhvr>
                                      <p:to>
                                        <p:strVal val="solid"/>
                                      </p:to>
                                    </p:se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par>
                          <p:cTn id="25" fill="hold">
                            <p:stCondLst>
                              <p:cond delay="7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50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15"/>
                                        </p:tgtEl>
                                        <p:attrNameLst>
                                          <p:attrName>fillcolor</p:attrName>
                                        </p:attrNameLst>
                                      </p:cBhvr>
                                      <p:tavLst>
                                        <p:tav tm="0">
                                          <p:val>
                                            <p:clrVal>
                                              <a:schemeClr val="accent2"/>
                                            </p:clrVal>
                                          </p:val>
                                        </p:tav>
                                        <p:tav tm="50000">
                                          <p:val>
                                            <p:clrVal>
                                              <a:schemeClr val="hlink"/>
                                            </p:clrVal>
                                          </p:val>
                                        </p:tav>
                                      </p:tavLst>
                                    </p:anim>
                                    <p:set>
                                      <p:cBhvr>
                                        <p:cTn id="30" dur="500"/>
                                        <p:tgtEl>
                                          <p:spTgt spid="15"/>
                                        </p:tgtEl>
                                        <p:attrNameLst>
                                          <p:attrName>fill.type</p:attrName>
                                        </p:attrNameLst>
                                      </p:cBhvr>
                                      <p:to>
                                        <p:strVal val="solid"/>
                                      </p:to>
                                    </p:set>
                                  </p:childTnLst>
                                </p:cTn>
                              </p:par>
                            </p:childTnLst>
                          </p:cTn>
                        </p:par>
                        <p:par>
                          <p:cTn id="31" fill="hold">
                            <p:stCondLst>
                              <p:cond delay="9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childTnLst>
                                </p:cTn>
                              </p:par>
                            </p:childTnLst>
                          </p:cTn>
                        </p:par>
                        <p:par>
                          <p:cTn id="35" fill="hold">
                            <p:stCondLst>
                              <p:cond delay="115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18"/>
                                        </p:tgtEl>
                                        <p:attrNameLst>
                                          <p:attrName>style.visibility</p:attrName>
                                        </p:attrNameLst>
                                      </p:cBhvr>
                                      <p:to>
                                        <p:strVal val="visible"/>
                                      </p:to>
                                    </p:set>
                                    <p:anim calcmode="discrete" valueType="clr">
                                      <p:cBhvr override="childStyle">
                                        <p:cTn id="38" dur="100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9" dur="1000"/>
                                        <p:tgtEl>
                                          <p:spTgt spid="18"/>
                                        </p:tgtEl>
                                        <p:attrNameLst>
                                          <p:attrName>fillcolor</p:attrName>
                                        </p:attrNameLst>
                                      </p:cBhvr>
                                      <p:tavLst>
                                        <p:tav tm="0">
                                          <p:val>
                                            <p:clrVal>
                                              <a:schemeClr val="accent2"/>
                                            </p:clrVal>
                                          </p:val>
                                        </p:tav>
                                        <p:tav tm="50000">
                                          <p:val>
                                            <p:clrVal>
                                              <a:schemeClr val="hlink"/>
                                            </p:clrVal>
                                          </p:val>
                                        </p:tav>
                                      </p:tavLst>
                                    </p:anim>
                                    <p:set>
                                      <p:cBhvr>
                                        <p:cTn id="40" dur="1000"/>
                                        <p:tgtEl>
                                          <p:spTgt spid="18"/>
                                        </p:tgtEl>
                                        <p:attrNameLst>
                                          <p:attrName>fill.type</p:attrName>
                                        </p:attrNameLst>
                                      </p:cBhvr>
                                      <p:to>
                                        <p:strVal val="solid"/>
                                      </p:to>
                                    </p:set>
                                  </p:childTnLst>
                                </p:cTn>
                              </p:par>
                            </p:childTnLst>
                          </p:cTn>
                        </p:par>
                        <p:par>
                          <p:cTn id="41" fill="hold">
                            <p:stCondLst>
                              <p:cond delay="15000"/>
                            </p:stCondLst>
                            <p:childTnLst>
                              <p:par>
                                <p:cTn id="42" presetID="10" presetClass="exit" presetSubtype="0" fill="hold" grpId="1" nodeType="afterEffect">
                                  <p:stCondLst>
                                    <p:cond delay="0"/>
                                  </p:stCondLst>
                                  <p:childTnLst>
                                    <p:animEffect transition="out" filter="fade">
                                      <p:cBhvr>
                                        <p:cTn id="43" dur="2000"/>
                                        <p:tgtEl>
                                          <p:spTgt spid="4"/>
                                        </p:tgtEl>
                                      </p:cBhvr>
                                    </p:animEffect>
                                    <p:set>
                                      <p:cBhvr>
                                        <p:cTn id="44" dur="1" fill="hold">
                                          <p:stCondLst>
                                            <p:cond delay="19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5"/>
                                        </p:tgtEl>
                                      </p:cBhvr>
                                    </p:animEffect>
                                    <p:set>
                                      <p:cBhvr>
                                        <p:cTn id="47" dur="1" fill="hold">
                                          <p:stCondLst>
                                            <p:cond delay="19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6"/>
                                        </p:tgtEl>
                                      </p:cBhvr>
                                    </p:animEffect>
                                    <p:set>
                                      <p:cBhvr>
                                        <p:cTn id="50" dur="1" fill="hold">
                                          <p:stCondLst>
                                            <p:cond delay="19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7"/>
                                        </p:tgtEl>
                                      </p:cBhvr>
                                    </p:animEffect>
                                    <p:set>
                                      <p:cBhvr>
                                        <p:cTn id="53" dur="1" fill="hold">
                                          <p:stCondLst>
                                            <p:cond delay="19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1"/>
                                        </p:tgtEl>
                                      </p:cBhvr>
                                    </p:animEffect>
                                    <p:set>
                                      <p:cBhvr>
                                        <p:cTn id="56" dur="1" fill="hold">
                                          <p:stCondLst>
                                            <p:cond delay="1999"/>
                                          </p:stCondLst>
                                        </p:cTn>
                                        <p:tgtEl>
                                          <p:spTgt spid="11"/>
                                        </p:tgtEl>
                                        <p:attrNameLst>
                                          <p:attrName>style.visibility</p:attrName>
                                        </p:attrNameLst>
                                      </p:cBhvr>
                                      <p:to>
                                        <p:strVal val="hidden"/>
                                      </p:to>
                                    </p:set>
                                  </p:childTnLst>
                                </p:cTn>
                              </p:par>
                              <p:par>
                                <p:cTn id="57" presetID="10" presetClass="exit" presetSubtype="0" fill="hold" grpId="1" nodeType="withEffect">
                                  <p:stCondLst>
                                    <p:cond delay="0"/>
                                  </p:stCondLst>
                                  <p:iterate type="lt">
                                    <p:tmPct val="0"/>
                                  </p:iterate>
                                  <p:childTnLst>
                                    <p:animEffect transition="out" filter="fade">
                                      <p:cBhvr>
                                        <p:cTn id="58" dur="2000"/>
                                        <p:tgtEl>
                                          <p:spTgt spid="14"/>
                                        </p:tgtEl>
                                      </p:cBhvr>
                                    </p:animEffect>
                                    <p:set>
                                      <p:cBhvr>
                                        <p:cTn id="59" dur="1" fill="hold">
                                          <p:stCondLst>
                                            <p:cond delay="19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iterate type="lt">
                                    <p:tmPct val="0"/>
                                  </p:iterate>
                                  <p:childTnLst>
                                    <p:animEffect transition="out" filter="fade">
                                      <p:cBhvr>
                                        <p:cTn id="61" dur="2000"/>
                                        <p:tgtEl>
                                          <p:spTgt spid="15"/>
                                        </p:tgtEl>
                                      </p:cBhvr>
                                    </p:animEffect>
                                    <p:set>
                                      <p:cBhvr>
                                        <p:cTn id="62" dur="1" fill="hold">
                                          <p:stCondLst>
                                            <p:cond delay="1999"/>
                                          </p:stCondLst>
                                        </p:cTn>
                                        <p:tgtEl>
                                          <p:spTgt spid="15"/>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000"/>
                                        <p:tgtEl>
                                          <p:spTgt spid="16"/>
                                        </p:tgtEl>
                                      </p:cBhvr>
                                    </p:animEffect>
                                  </p:childTnLst>
                                </p:cTn>
                              </p:par>
                            </p:childTnLst>
                          </p:cTn>
                        </p:par>
                        <p:par>
                          <p:cTn id="66" fill="hold">
                            <p:stCondLst>
                              <p:cond delay="17000"/>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17"/>
                                        </p:tgtEl>
                                        <p:attrNameLst>
                                          <p:attrName>style.visibility</p:attrName>
                                        </p:attrNameLst>
                                      </p:cBhvr>
                                      <p:to>
                                        <p:strVal val="visible"/>
                                      </p:to>
                                    </p:set>
                                    <p:anim calcmode="discrete" valueType="clr">
                                      <p:cBhvr override="childStyle">
                                        <p:cTn id="69" dur="100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0" dur="1000"/>
                                        <p:tgtEl>
                                          <p:spTgt spid="17"/>
                                        </p:tgtEl>
                                        <p:attrNameLst>
                                          <p:attrName>fillcolor</p:attrName>
                                        </p:attrNameLst>
                                      </p:cBhvr>
                                      <p:tavLst>
                                        <p:tav tm="0">
                                          <p:val>
                                            <p:clrVal>
                                              <a:schemeClr val="accent2"/>
                                            </p:clrVal>
                                          </p:val>
                                        </p:tav>
                                        <p:tav tm="50000">
                                          <p:val>
                                            <p:clrVal>
                                              <a:schemeClr val="hlink"/>
                                            </p:clrVal>
                                          </p:val>
                                        </p:tav>
                                      </p:tavLst>
                                    </p:anim>
                                    <p:set>
                                      <p:cBhvr>
                                        <p:cTn id="71" dur="100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11" grpId="0"/>
      <p:bldP spid="11" grpId="1"/>
      <p:bldP spid="14" grpId="0"/>
      <p:bldP spid="14" grpId="1"/>
      <p:bldP spid="15" grpId="0"/>
      <p:bldP spid="15" grpId="1"/>
      <p:bldP spid="16" grpId="0"/>
      <p:bldP spid="17" grpId="0"/>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467544" y="5805264"/>
            <a:ext cx="6629400" cy="825500"/>
          </a:xfrm>
          <a:prstGeom prst="rect">
            <a:avLst/>
          </a:prstGeom>
          <a:noFill/>
          <a:ln w="9525">
            <a:noFill/>
            <a:miter lim="800000"/>
            <a:headEnd/>
            <a:tailEnd/>
          </a:ln>
          <a:effectLst/>
        </p:spPr>
        <p:txBody>
          <a:bodyPr>
            <a:spAutoFit/>
          </a:bodyPr>
          <a:lstStyle/>
          <a:p>
            <a:pPr>
              <a:spcBef>
                <a:spcPct val="50000"/>
              </a:spcBef>
            </a:pPr>
            <a:r>
              <a:rPr lang="fr-FR" sz="1600" b="1" dirty="0">
                <a:solidFill>
                  <a:schemeClr val="bg1"/>
                </a:solidFill>
              </a:rPr>
              <a:t>- L’</a:t>
            </a:r>
            <a:r>
              <a:rPr lang="fr-FR" sz="1600" b="1" dirty="0" err="1">
                <a:solidFill>
                  <a:schemeClr val="bg1"/>
                </a:solidFill>
              </a:rPr>
              <a:t>exerese</a:t>
            </a:r>
            <a:r>
              <a:rPr lang="fr-FR" sz="1600" b="1" dirty="0">
                <a:solidFill>
                  <a:schemeClr val="bg1"/>
                </a:solidFill>
              </a:rPr>
              <a:t>  supprime les shunts et les varices mais compromet le drainage des territoires des veines éliminées avec pour conséquence la souffrance tissulaire et le développement de varices vicariante.</a:t>
            </a:r>
          </a:p>
        </p:txBody>
      </p:sp>
      <p:sp>
        <p:nvSpPr>
          <p:cNvPr id="4" name="CasellaDiTesto 3"/>
          <p:cNvSpPr txBox="1"/>
          <p:nvPr/>
        </p:nvSpPr>
        <p:spPr>
          <a:xfrm>
            <a:off x="872510" y="3068960"/>
            <a:ext cx="6079549" cy="646331"/>
          </a:xfrm>
          <a:prstGeom prst="rect">
            <a:avLst/>
          </a:prstGeom>
          <a:noFill/>
        </p:spPr>
        <p:txBody>
          <a:bodyPr wrap="none" rtlCol="0">
            <a:spAutoFit/>
          </a:bodyPr>
          <a:lstStyle/>
          <a:p>
            <a:pPr algn="ctr"/>
            <a:r>
              <a:rPr lang="it-IT" sz="3600" b="1" dirty="0" smtClean="0">
                <a:solidFill>
                  <a:srgbClr val="FF0000"/>
                </a:solidFill>
              </a:rPr>
              <a:t>RIDUCE                </a:t>
            </a:r>
            <a:r>
              <a:rPr lang="it-IT" sz="3600" b="1" dirty="0" smtClean="0"/>
              <a:t>LE VARICI </a:t>
            </a:r>
            <a:endParaRPr lang="it-IT" sz="3600" b="1" dirty="0"/>
          </a:p>
        </p:txBody>
      </p:sp>
      <p:sp>
        <p:nvSpPr>
          <p:cNvPr id="5" name="CasellaDiTesto 4"/>
          <p:cNvSpPr txBox="1"/>
          <p:nvPr/>
        </p:nvSpPr>
        <p:spPr>
          <a:xfrm>
            <a:off x="251520" y="260648"/>
            <a:ext cx="6525504" cy="830997"/>
          </a:xfrm>
          <a:prstGeom prst="rect">
            <a:avLst/>
          </a:prstGeom>
          <a:noFill/>
        </p:spPr>
        <p:txBody>
          <a:bodyPr wrap="none" rtlCol="0">
            <a:spAutoFit/>
          </a:bodyPr>
          <a:lstStyle/>
          <a:p>
            <a:r>
              <a:rPr lang="it-IT" sz="4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LA DECONNESSIONE </a:t>
            </a:r>
            <a:endParaRPr lang="it-IT" sz="4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7" name="CasellaDiTesto 6"/>
          <p:cNvSpPr txBox="1"/>
          <p:nvPr/>
        </p:nvSpPr>
        <p:spPr>
          <a:xfrm>
            <a:off x="899592" y="4005064"/>
            <a:ext cx="2646878" cy="646331"/>
          </a:xfrm>
          <a:prstGeom prst="rect">
            <a:avLst/>
          </a:prstGeom>
          <a:noFill/>
        </p:spPr>
        <p:txBody>
          <a:bodyPr wrap="none" rtlCol="0">
            <a:spAutoFit/>
          </a:bodyPr>
          <a:lstStyle/>
          <a:p>
            <a:r>
              <a:rPr lang="it-IT" sz="3600" b="1" dirty="0" smtClean="0">
                <a:solidFill>
                  <a:srgbClr val="FF0000"/>
                </a:solidFill>
              </a:rPr>
              <a:t>MANTIENE</a:t>
            </a:r>
            <a:endParaRPr lang="it-IT" sz="3200" b="1" dirty="0">
              <a:solidFill>
                <a:srgbClr val="FF0000"/>
              </a:solidFill>
            </a:endParaRPr>
          </a:p>
        </p:txBody>
      </p:sp>
      <p:sp>
        <p:nvSpPr>
          <p:cNvPr id="8" name="CasellaDiTesto 7"/>
          <p:cNvSpPr txBox="1"/>
          <p:nvPr/>
        </p:nvSpPr>
        <p:spPr>
          <a:xfrm>
            <a:off x="3635896" y="3933056"/>
            <a:ext cx="4201278" cy="707886"/>
          </a:xfrm>
          <a:prstGeom prst="rect">
            <a:avLst/>
          </a:prstGeom>
          <a:noFill/>
        </p:spPr>
        <p:txBody>
          <a:bodyPr wrap="none" rtlCol="0">
            <a:spAutoFit/>
          </a:bodyPr>
          <a:lstStyle/>
          <a:p>
            <a:r>
              <a:rPr lang="it-IT" dirty="0" smtClean="0"/>
              <a:t>IL           </a:t>
            </a:r>
            <a:r>
              <a:rPr lang="it-IT" sz="4000" b="1" dirty="0" smtClean="0"/>
              <a:t>DRENAGGIO</a:t>
            </a:r>
            <a:endParaRPr lang="it-IT" sz="4000" b="1" dirty="0"/>
          </a:p>
        </p:txBody>
      </p:sp>
      <p:sp>
        <p:nvSpPr>
          <p:cNvPr id="9" name="CasellaDiTesto 8"/>
          <p:cNvSpPr txBox="1"/>
          <p:nvPr/>
        </p:nvSpPr>
        <p:spPr>
          <a:xfrm>
            <a:off x="6804248" y="539388"/>
            <a:ext cx="1879232" cy="369332"/>
          </a:xfrm>
          <a:prstGeom prst="rect">
            <a:avLst/>
          </a:prstGeom>
          <a:noFill/>
        </p:spPr>
        <p:txBody>
          <a:bodyPr wrap="none" rtlCol="0">
            <a:spAutoFit/>
          </a:bodyPr>
          <a:lstStyle/>
          <a:p>
            <a:r>
              <a:rPr lang="it-IT" b="1" dirty="0" smtClean="0">
                <a:solidFill>
                  <a:srgbClr val="FFFF00"/>
                </a:solidFill>
              </a:rPr>
              <a:t>DEGLI SHUNTS</a:t>
            </a:r>
            <a:endParaRPr lang="it-IT" dirty="0"/>
          </a:p>
        </p:txBody>
      </p:sp>
      <p:sp>
        <p:nvSpPr>
          <p:cNvPr id="10" name="CasellaDiTesto 9"/>
          <p:cNvSpPr txBox="1"/>
          <p:nvPr/>
        </p:nvSpPr>
        <p:spPr>
          <a:xfrm>
            <a:off x="1547664" y="1628800"/>
            <a:ext cx="6332952" cy="461665"/>
          </a:xfrm>
          <a:prstGeom prst="rect">
            <a:avLst/>
          </a:prstGeom>
          <a:noFill/>
        </p:spPr>
        <p:txBody>
          <a:bodyPr wrap="none" rtlCol="0">
            <a:spAutoFit/>
          </a:bodyPr>
          <a:lstStyle/>
          <a:p>
            <a:r>
              <a:rPr lang="it-IT" sz="2400" b="1" dirty="0" smtClean="0">
                <a:solidFill>
                  <a:srgbClr val="FFFF00"/>
                </a:solidFill>
              </a:rPr>
              <a:t>ripristinando FPDH e riducendo la portata</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CasellaDiTesto 4"/>
          <p:cNvSpPr txBox="1"/>
          <p:nvPr/>
        </p:nvSpPr>
        <p:spPr>
          <a:xfrm>
            <a:off x="4139952" y="3284984"/>
            <a:ext cx="1574855" cy="584775"/>
          </a:xfrm>
          <a:prstGeom prst="rect">
            <a:avLst/>
          </a:prstGeom>
          <a:noFill/>
        </p:spPr>
        <p:txBody>
          <a:bodyPr wrap="none" rtlCol="0">
            <a:spAutoFit/>
          </a:bodyPr>
          <a:lstStyle/>
          <a:p>
            <a:r>
              <a:rPr lang="it-IT" sz="3200" b="1" dirty="0" smtClean="0"/>
              <a:t>VARICI</a:t>
            </a:r>
            <a:endParaRPr lang="it-IT" sz="3200" b="1" dirty="0"/>
          </a:p>
        </p:txBody>
      </p:sp>
      <p:sp>
        <p:nvSpPr>
          <p:cNvPr id="6" name="CasellaDiTesto 5"/>
          <p:cNvSpPr txBox="1"/>
          <p:nvPr/>
        </p:nvSpPr>
        <p:spPr>
          <a:xfrm>
            <a:off x="2555776" y="764704"/>
            <a:ext cx="5594993" cy="830997"/>
          </a:xfrm>
          <a:prstGeom prst="rect">
            <a:avLst/>
          </a:prstGeom>
          <a:noFill/>
        </p:spPr>
        <p:txBody>
          <a:bodyPr wrap="none" rtlCol="0">
            <a:spAutoFit/>
          </a:bodyPr>
          <a:lstStyle/>
          <a:p>
            <a:r>
              <a:rPr lang="it-IT" sz="4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LA FLEBECTOMIA </a:t>
            </a:r>
            <a:endParaRPr lang="it-IT" sz="4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7" name="CasellaDiTesto 6"/>
          <p:cNvSpPr txBox="1"/>
          <p:nvPr/>
        </p:nvSpPr>
        <p:spPr>
          <a:xfrm>
            <a:off x="467544" y="2276872"/>
            <a:ext cx="2330703" cy="584775"/>
          </a:xfrm>
          <a:prstGeom prst="rect">
            <a:avLst/>
          </a:prstGeom>
          <a:noFill/>
        </p:spPr>
        <p:txBody>
          <a:bodyPr wrap="none" rtlCol="0">
            <a:spAutoFit/>
          </a:bodyPr>
          <a:lstStyle/>
          <a:p>
            <a:r>
              <a:rPr lang="it-IT" sz="3200" b="1" dirty="0" smtClean="0">
                <a:solidFill>
                  <a:srgbClr val="FF0000"/>
                </a:solidFill>
              </a:rPr>
              <a:t>SOPPRIME</a:t>
            </a:r>
            <a:endParaRPr lang="it-IT" sz="3200" b="1" dirty="0">
              <a:solidFill>
                <a:srgbClr val="FF0000"/>
              </a:solidFill>
            </a:endParaRPr>
          </a:p>
        </p:txBody>
      </p:sp>
      <p:sp>
        <p:nvSpPr>
          <p:cNvPr id="8" name="CasellaDiTesto 7"/>
          <p:cNvSpPr txBox="1"/>
          <p:nvPr/>
        </p:nvSpPr>
        <p:spPr>
          <a:xfrm>
            <a:off x="4139952" y="2348880"/>
            <a:ext cx="1620957" cy="584775"/>
          </a:xfrm>
          <a:prstGeom prst="rect">
            <a:avLst/>
          </a:prstGeom>
          <a:noFill/>
        </p:spPr>
        <p:txBody>
          <a:bodyPr wrap="none" rtlCol="0">
            <a:spAutoFit/>
          </a:bodyPr>
          <a:lstStyle/>
          <a:p>
            <a:r>
              <a:rPr lang="it-IT" sz="3200" b="1" dirty="0" smtClean="0"/>
              <a:t>SHUNT</a:t>
            </a:r>
            <a:endParaRPr lang="it-IT" sz="2800" b="1" dirty="0"/>
          </a:p>
        </p:txBody>
      </p:sp>
      <p:sp>
        <p:nvSpPr>
          <p:cNvPr id="10" name="CasellaDiTesto 9"/>
          <p:cNvSpPr txBox="1"/>
          <p:nvPr/>
        </p:nvSpPr>
        <p:spPr>
          <a:xfrm>
            <a:off x="5940152" y="2780928"/>
            <a:ext cx="295274" cy="369332"/>
          </a:xfrm>
          <a:prstGeom prst="rect">
            <a:avLst/>
          </a:prstGeom>
          <a:noFill/>
        </p:spPr>
        <p:txBody>
          <a:bodyPr wrap="none" rtlCol="0">
            <a:spAutoFit/>
          </a:bodyPr>
          <a:lstStyle/>
          <a:p>
            <a:r>
              <a:rPr lang="it-IT" dirty="0" smtClean="0"/>
              <a:t>e</a:t>
            </a:r>
            <a:endParaRPr lang="it-IT" dirty="0"/>
          </a:p>
        </p:txBody>
      </p:sp>
      <p:sp>
        <p:nvSpPr>
          <p:cNvPr id="11" name="CasellaDiTesto 10"/>
          <p:cNvSpPr txBox="1"/>
          <p:nvPr/>
        </p:nvSpPr>
        <p:spPr>
          <a:xfrm>
            <a:off x="611560" y="4365104"/>
            <a:ext cx="2026517" cy="584775"/>
          </a:xfrm>
          <a:prstGeom prst="rect">
            <a:avLst/>
          </a:prstGeom>
          <a:noFill/>
        </p:spPr>
        <p:txBody>
          <a:bodyPr wrap="none" rtlCol="0">
            <a:spAutoFit/>
          </a:bodyPr>
          <a:lstStyle/>
          <a:p>
            <a:r>
              <a:rPr lang="it-IT" sz="3200" b="1" dirty="0" smtClean="0">
                <a:solidFill>
                  <a:srgbClr val="FF0000"/>
                </a:solidFill>
              </a:rPr>
              <a:t>ma anche</a:t>
            </a:r>
            <a:endParaRPr lang="it-IT" sz="3200" b="1" dirty="0">
              <a:solidFill>
                <a:srgbClr val="FF0000"/>
              </a:solidFill>
            </a:endParaRPr>
          </a:p>
        </p:txBody>
      </p:sp>
      <p:sp>
        <p:nvSpPr>
          <p:cNvPr id="12" name="CasellaDiTesto 11"/>
          <p:cNvSpPr txBox="1"/>
          <p:nvPr/>
        </p:nvSpPr>
        <p:spPr>
          <a:xfrm>
            <a:off x="3635896" y="4293096"/>
            <a:ext cx="3781484" cy="707886"/>
          </a:xfrm>
          <a:prstGeom prst="rect">
            <a:avLst/>
          </a:prstGeom>
          <a:noFill/>
        </p:spPr>
        <p:txBody>
          <a:bodyPr wrap="none" rtlCol="0">
            <a:spAutoFit/>
          </a:bodyPr>
          <a:lstStyle/>
          <a:p>
            <a:r>
              <a:rPr lang="it-IT" dirty="0" smtClean="0"/>
              <a:t>il     </a:t>
            </a:r>
            <a:r>
              <a:rPr lang="it-IT" sz="4000" b="1" dirty="0" smtClean="0"/>
              <a:t>DRENAGGIO</a:t>
            </a:r>
            <a:endParaRPr lang="it-IT" sz="4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47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107504" y="44624"/>
            <a:ext cx="8136904" cy="1107996"/>
          </a:xfrm>
          <a:prstGeom prst="rect">
            <a:avLst/>
          </a:prstGeom>
          <a:noFill/>
        </p:spPr>
        <p:txBody>
          <a:bodyPr wrap="square" rtlCol="0">
            <a:spAutoFit/>
          </a:bodyPr>
          <a:lstStyle/>
          <a:p>
            <a:r>
              <a:rPr lang="it-IT" sz="6600" b="1" dirty="0" smtClean="0">
                <a:solidFill>
                  <a:srgbClr val="0070C0"/>
                </a:solidFill>
              </a:rPr>
              <a:t>DEAMBULAZIONE</a:t>
            </a:r>
            <a:endParaRPr lang="it-IT" sz="6600" b="1" dirty="0">
              <a:solidFill>
                <a:srgbClr val="0070C0"/>
              </a:solidFill>
            </a:endParaRPr>
          </a:p>
        </p:txBody>
      </p:sp>
      <p:sp>
        <p:nvSpPr>
          <p:cNvPr id="39" name="CasellaDiTesto 38"/>
          <p:cNvSpPr txBox="1"/>
          <p:nvPr/>
        </p:nvSpPr>
        <p:spPr>
          <a:xfrm>
            <a:off x="323528" y="1918573"/>
            <a:ext cx="2383601" cy="646331"/>
          </a:xfrm>
          <a:prstGeom prst="rect">
            <a:avLst/>
          </a:prstGeom>
          <a:noFill/>
        </p:spPr>
        <p:txBody>
          <a:bodyPr wrap="none" rtlCol="0">
            <a:spAutoFit/>
          </a:bodyPr>
          <a:lstStyle/>
          <a:p>
            <a:r>
              <a:rPr lang="it-IT" b="1" dirty="0" smtClean="0">
                <a:solidFill>
                  <a:srgbClr val="B5039C"/>
                </a:solidFill>
              </a:rPr>
              <a:t>Pressione residua </a:t>
            </a:r>
          </a:p>
          <a:p>
            <a:r>
              <a:rPr lang="it-IT" b="1" dirty="0" smtClean="0">
                <a:solidFill>
                  <a:srgbClr val="B5039C"/>
                </a:solidFill>
              </a:rPr>
              <a:t>dell’attività cardiaca</a:t>
            </a:r>
            <a:endParaRPr lang="it-IT" b="1" dirty="0">
              <a:solidFill>
                <a:srgbClr val="B5039C"/>
              </a:solidFill>
            </a:endParaRPr>
          </a:p>
        </p:txBody>
      </p:sp>
      <p:sp>
        <p:nvSpPr>
          <p:cNvPr id="40" name="CasellaDiTesto 39"/>
          <p:cNvSpPr txBox="1"/>
          <p:nvPr/>
        </p:nvSpPr>
        <p:spPr>
          <a:xfrm>
            <a:off x="323528" y="2566645"/>
            <a:ext cx="3364832" cy="646331"/>
          </a:xfrm>
          <a:prstGeom prst="rect">
            <a:avLst/>
          </a:prstGeom>
          <a:noFill/>
        </p:spPr>
        <p:txBody>
          <a:bodyPr wrap="none" rtlCol="0">
            <a:spAutoFit/>
          </a:bodyPr>
          <a:lstStyle/>
          <a:p>
            <a:r>
              <a:rPr lang="it-IT" b="1" dirty="0" smtClean="0">
                <a:solidFill>
                  <a:schemeClr val="bg2">
                    <a:lumMod val="50000"/>
                  </a:schemeClr>
                </a:solidFill>
              </a:rPr>
              <a:t>Pressione intermittente della</a:t>
            </a:r>
          </a:p>
          <a:p>
            <a:r>
              <a:rPr lang="it-IT" b="1" dirty="0" smtClean="0">
                <a:solidFill>
                  <a:schemeClr val="bg2">
                    <a:lumMod val="50000"/>
                  </a:schemeClr>
                </a:solidFill>
              </a:rPr>
              <a:t>Attività respiratoria</a:t>
            </a:r>
            <a:endParaRPr lang="it-IT" b="1" dirty="0">
              <a:solidFill>
                <a:schemeClr val="bg2">
                  <a:lumMod val="50000"/>
                </a:schemeClr>
              </a:solidFill>
            </a:endParaRPr>
          </a:p>
        </p:txBody>
      </p:sp>
      <p:sp>
        <p:nvSpPr>
          <p:cNvPr id="18" name="CasellaDiTesto 17"/>
          <p:cNvSpPr txBox="1"/>
          <p:nvPr/>
        </p:nvSpPr>
        <p:spPr>
          <a:xfrm>
            <a:off x="35496" y="1840756"/>
            <a:ext cx="8748464" cy="2308324"/>
          </a:xfrm>
          <a:prstGeom prst="rect">
            <a:avLst/>
          </a:prstGeom>
          <a:noFill/>
        </p:spPr>
        <p:txBody>
          <a:bodyPr wrap="square" rtlCol="0">
            <a:spAutoFit/>
          </a:bodyPr>
          <a:lstStyle/>
          <a:p>
            <a:pPr algn="ctr"/>
            <a:r>
              <a:rPr lang="it-IT" sz="7200" b="1" dirty="0" smtClean="0">
                <a:solidFill>
                  <a:srgbClr val="FF0000"/>
                </a:solidFill>
              </a:rPr>
              <a:t>Quali pressioni sui lembi valvolari?</a:t>
            </a:r>
            <a:endParaRPr lang="it-IT" sz="7200" b="1" dirty="0">
              <a:solidFill>
                <a:srgbClr val="FF0000"/>
              </a:solidFill>
            </a:endParaRPr>
          </a:p>
        </p:txBody>
      </p:sp>
      <p:sp>
        <p:nvSpPr>
          <p:cNvPr id="41" name="Rettangolo arrotondato 40"/>
          <p:cNvSpPr/>
          <p:nvPr/>
        </p:nvSpPr>
        <p:spPr>
          <a:xfrm>
            <a:off x="0" y="1052736"/>
            <a:ext cx="3923928" cy="3888432"/>
          </a:xfrm>
          <a:prstGeom prst="roundRect">
            <a:avLst/>
          </a:prstGeom>
          <a:solidFill>
            <a:srgbClr val="F953CE">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p:txBody>
      </p:sp>
      <p:sp>
        <p:nvSpPr>
          <p:cNvPr id="42" name="CasellaDiTesto 41"/>
          <p:cNvSpPr txBox="1"/>
          <p:nvPr/>
        </p:nvSpPr>
        <p:spPr>
          <a:xfrm>
            <a:off x="899592" y="2568386"/>
            <a:ext cx="1512168" cy="646331"/>
          </a:xfrm>
          <a:prstGeom prst="rect">
            <a:avLst/>
          </a:prstGeom>
          <a:noFill/>
        </p:spPr>
        <p:txBody>
          <a:bodyPr wrap="square" rtlCol="0">
            <a:spAutoFit/>
          </a:bodyPr>
          <a:lstStyle/>
          <a:p>
            <a:r>
              <a:rPr lang="it-IT" sz="3600" b="1" dirty="0" smtClean="0">
                <a:solidFill>
                  <a:schemeClr val="accent1">
                    <a:lumMod val="75000"/>
                  </a:schemeClr>
                </a:solidFill>
              </a:rPr>
              <a:t>1+2+3</a:t>
            </a:r>
            <a:endParaRPr lang="it-IT" sz="3600" b="1" dirty="0">
              <a:solidFill>
                <a:schemeClr val="accent1">
                  <a:lumMod val="75000"/>
                </a:schemeClr>
              </a:solidFill>
            </a:endParaRPr>
          </a:p>
        </p:txBody>
      </p:sp>
      <p:sp>
        <p:nvSpPr>
          <p:cNvPr id="49" name="CasellaDiTesto 48"/>
          <p:cNvSpPr txBox="1"/>
          <p:nvPr/>
        </p:nvSpPr>
        <p:spPr>
          <a:xfrm>
            <a:off x="280120" y="3358733"/>
            <a:ext cx="2475742" cy="646331"/>
          </a:xfrm>
          <a:prstGeom prst="rect">
            <a:avLst/>
          </a:prstGeom>
          <a:noFill/>
        </p:spPr>
        <p:txBody>
          <a:bodyPr wrap="none" rtlCol="0">
            <a:spAutoFit/>
          </a:bodyPr>
          <a:lstStyle/>
          <a:p>
            <a:pPr algn="ctr"/>
            <a:r>
              <a:rPr lang="it-IT" b="1" dirty="0" smtClean="0">
                <a:solidFill>
                  <a:srgbClr val="0070C0"/>
                </a:solidFill>
              </a:rPr>
              <a:t>Pressione idrostatica</a:t>
            </a:r>
          </a:p>
          <a:p>
            <a:pPr algn="ctr"/>
            <a:r>
              <a:rPr lang="it-IT" b="1" dirty="0" smtClean="0">
                <a:solidFill>
                  <a:srgbClr val="0070C0"/>
                </a:solidFill>
              </a:rPr>
              <a:t>PHS</a:t>
            </a:r>
            <a:endParaRPr lang="it-IT" b="1" dirty="0"/>
          </a:p>
        </p:txBody>
      </p:sp>
      <p:sp>
        <p:nvSpPr>
          <p:cNvPr id="50" name="CasellaDiTesto 49"/>
          <p:cNvSpPr txBox="1"/>
          <p:nvPr/>
        </p:nvSpPr>
        <p:spPr>
          <a:xfrm>
            <a:off x="1619673" y="3862789"/>
            <a:ext cx="2736303" cy="646331"/>
          </a:xfrm>
          <a:prstGeom prst="rect">
            <a:avLst/>
          </a:prstGeom>
          <a:noFill/>
        </p:spPr>
        <p:txBody>
          <a:bodyPr wrap="square" rtlCol="0">
            <a:spAutoFit/>
          </a:bodyPr>
          <a:lstStyle/>
          <a:p>
            <a:pPr algn="ctr"/>
            <a:r>
              <a:rPr lang="it-IT" b="1" dirty="0" smtClean="0">
                <a:solidFill>
                  <a:srgbClr val="FF0000"/>
                </a:solidFill>
              </a:rPr>
              <a:t>Pressioni indotte </a:t>
            </a:r>
          </a:p>
          <a:p>
            <a:pPr algn="ctr"/>
            <a:r>
              <a:rPr lang="it-IT" b="1" dirty="0" smtClean="0">
                <a:solidFill>
                  <a:srgbClr val="FF0000"/>
                </a:solidFill>
              </a:rPr>
              <a:t>dall’attività muscolare:</a:t>
            </a:r>
          </a:p>
        </p:txBody>
      </p:sp>
      <p:sp>
        <p:nvSpPr>
          <p:cNvPr id="51" name="CasellaDiTesto 50"/>
          <p:cNvSpPr txBox="1"/>
          <p:nvPr/>
        </p:nvSpPr>
        <p:spPr>
          <a:xfrm>
            <a:off x="4211960" y="2420888"/>
            <a:ext cx="429926" cy="646331"/>
          </a:xfrm>
          <a:prstGeom prst="rect">
            <a:avLst/>
          </a:prstGeom>
          <a:noFill/>
        </p:spPr>
        <p:txBody>
          <a:bodyPr wrap="none" rtlCol="0">
            <a:spAutoFit/>
          </a:bodyPr>
          <a:lstStyle/>
          <a:p>
            <a:r>
              <a:rPr lang="it-IT" sz="3600" dirty="0" smtClean="0">
                <a:solidFill>
                  <a:srgbClr val="002060"/>
                </a:solidFill>
              </a:rPr>
              <a:t>4</a:t>
            </a:r>
            <a:endParaRPr lang="it-IT" sz="3600" dirty="0">
              <a:solidFill>
                <a:srgbClr val="002060"/>
              </a:solidFill>
            </a:endParaRPr>
          </a:p>
        </p:txBody>
      </p:sp>
      <p:sp>
        <p:nvSpPr>
          <p:cNvPr id="52" name="CasellaDiTesto 51"/>
          <p:cNvSpPr txBox="1"/>
          <p:nvPr/>
        </p:nvSpPr>
        <p:spPr>
          <a:xfrm>
            <a:off x="755576" y="5445224"/>
            <a:ext cx="7712368" cy="646331"/>
          </a:xfrm>
          <a:prstGeom prst="rect">
            <a:avLst/>
          </a:prstGeom>
          <a:noFill/>
        </p:spPr>
        <p:txBody>
          <a:bodyPr wrap="none" rtlCol="0">
            <a:spAutoFit/>
          </a:bodyPr>
          <a:lstStyle/>
          <a:p>
            <a:r>
              <a:rPr lang="it-IT" sz="3600" b="1" dirty="0" smtClean="0">
                <a:solidFill>
                  <a:srgbClr val="FF0000"/>
                </a:solidFill>
                <a:latin typeface="Times New Roman" pitchFamily="18" charset="0"/>
                <a:cs typeface="Times New Roman" pitchFamily="18" charset="0"/>
              </a:rPr>
              <a:t>sistole&gt;</a:t>
            </a:r>
            <a:r>
              <a:rPr lang="it-IT" sz="3600" b="1" dirty="0" smtClean="0">
                <a:solidFill>
                  <a:srgbClr val="0070C0"/>
                </a:solidFill>
                <a:latin typeface="Times New Roman" pitchFamily="18" charset="0"/>
                <a:cs typeface="Times New Roman" pitchFamily="18" charset="0"/>
              </a:rPr>
              <a:t>diastole&gt;</a:t>
            </a:r>
            <a:r>
              <a:rPr lang="it-IT" sz="3600" b="1" dirty="0" smtClean="0">
                <a:solidFill>
                  <a:srgbClr val="FF0000"/>
                </a:solidFill>
                <a:latin typeface="Times New Roman" pitchFamily="18" charset="0"/>
                <a:cs typeface="Times New Roman" pitchFamily="18" charset="0"/>
              </a:rPr>
              <a:t>sistole&gt;</a:t>
            </a:r>
            <a:r>
              <a:rPr lang="it-IT" sz="3600" b="1" dirty="0" smtClean="0">
                <a:solidFill>
                  <a:srgbClr val="0070C0"/>
                </a:solidFill>
                <a:latin typeface="Times New Roman" pitchFamily="18" charset="0"/>
                <a:cs typeface="Times New Roman" pitchFamily="18" charset="0"/>
              </a:rPr>
              <a:t>diastole</a:t>
            </a:r>
            <a:r>
              <a:rPr lang="it-IT" sz="3600" b="1" dirty="0" smtClean="0">
                <a:solidFill>
                  <a:srgbClr val="FF0000"/>
                </a:solidFill>
                <a:latin typeface="Times New Roman" pitchFamily="18" charset="0"/>
                <a:cs typeface="Times New Roman" pitchFamily="18" charset="0"/>
              </a:rPr>
              <a:t>...</a:t>
            </a:r>
            <a:r>
              <a:rPr lang="it-IT" sz="3600" b="1" dirty="0" smtClean="0">
                <a:solidFill>
                  <a:srgbClr val="0070C0"/>
                </a:solidFill>
                <a:latin typeface="Times New Roman" pitchFamily="18" charset="0"/>
                <a:cs typeface="Times New Roman" pitchFamily="18" charset="0"/>
              </a:rPr>
              <a:t>...</a:t>
            </a:r>
            <a:r>
              <a:rPr lang="it-IT" sz="3600" b="1" dirty="0" smtClean="0">
                <a:solidFill>
                  <a:srgbClr val="FF0000"/>
                </a:solidFill>
                <a:latin typeface="Times New Roman" pitchFamily="18" charset="0"/>
                <a:cs typeface="Times New Roman" pitchFamily="18" charset="0"/>
              </a:rPr>
              <a:t>...</a:t>
            </a:r>
            <a:endParaRPr lang="it-IT" sz="3600" b="1" dirty="0">
              <a:solidFill>
                <a:srgbClr val="0070C0"/>
              </a:solidFill>
              <a:latin typeface="Times New Roman" pitchFamily="18" charset="0"/>
              <a:cs typeface="Times New Roman" pitchFamily="18" charset="0"/>
            </a:endParaRPr>
          </a:p>
        </p:txBody>
      </p:sp>
      <p:sp>
        <p:nvSpPr>
          <p:cNvPr id="12" name="CasellaDiTesto 11"/>
          <p:cNvSpPr txBox="1"/>
          <p:nvPr/>
        </p:nvSpPr>
        <p:spPr>
          <a:xfrm>
            <a:off x="5395745" y="116632"/>
            <a:ext cx="2920671" cy="646331"/>
          </a:xfrm>
          <a:prstGeom prst="rect">
            <a:avLst/>
          </a:prstGeom>
          <a:noFill/>
        </p:spPr>
        <p:txBody>
          <a:bodyPr wrap="none" rtlCol="0">
            <a:spAutoFit/>
          </a:bodyPr>
          <a:lstStyle/>
          <a:p>
            <a:r>
              <a:rPr lang="it-IT" sz="3600" b="1" dirty="0" smtClean="0">
                <a:solidFill>
                  <a:srgbClr val="002060"/>
                </a:solidFill>
                <a:latin typeface="Times New Roman" pitchFamily="18" charset="0"/>
                <a:cs typeface="Times New Roman" pitchFamily="18" charset="0"/>
              </a:rPr>
              <a:t>2.Le pressioni</a:t>
            </a:r>
            <a:endParaRPr lang="it-IT" sz="3600" b="1" dirty="0">
              <a:solidFill>
                <a:srgbClr val="FF0000"/>
              </a:solidFill>
            </a:endParaRPr>
          </a:p>
        </p:txBody>
      </p:sp>
      <p:sp>
        <p:nvSpPr>
          <p:cNvPr id="14" name="Rettangolo 13"/>
          <p:cNvSpPr/>
          <p:nvPr/>
        </p:nvSpPr>
        <p:spPr>
          <a:xfrm>
            <a:off x="1936598" y="836712"/>
            <a:ext cx="5270802" cy="830997"/>
          </a:xfrm>
          <a:prstGeom prst="rect">
            <a:avLst/>
          </a:prstGeom>
          <a:noFill/>
        </p:spPr>
        <p:txBody>
          <a:bodyPr wrap="none" lIns="91440" tIns="45720" rIns="91440" bIns="45720">
            <a:spAutoFit/>
          </a:bodyPr>
          <a:lstStyle/>
          <a:p>
            <a:pPr algn="ctr"/>
            <a:r>
              <a:rPr lang="it-IT" sz="24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LA POMPA VALVULO-MUSCOLARE</a:t>
            </a:r>
          </a:p>
          <a:p>
            <a:pPr algn="ctr"/>
            <a:r>
              <a:rPr lang="it-IT" sz="24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(PVM)</a:t>
            </a:r>
            <a:endParaRPr lang="it-IT" sz="24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Tree>
  </p:cSld>
  <p:clrMapOvr>
    <a:masterClrMapping/>
  </p:clrMapOvr>
  <p:transition advTm="327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35" presetClass="path" presetSubtype="0" accel="50000" decel="50000" fill="hold" grpId="1" nodeType="withEffect">
                                  <p:stCondLst>
                                    <p:cond delay="0"/>
                                  </p:stCondLst>
                                  <p:childTnLst>
                                    <p:animMotion origin="layout" path="M 3.61111E-6 -1.05458E-6 L -0.55695 0.16281 " pathEditMode="relative" rAng="0" ptsTypes="AA">
                                      <p:cBhvr>
                                        <p:cTn id="13" dur="2000" fill="hold"/>
                                        <p:tgtEl>
                                          <p:spTgt spid="12"/>
                                        </p:tgtEl>
                                        <p:attrNameLst>
                                          <p:attrName>ppt_x</p:attrName>
                                          <p:attrName>ppt_y</p:attrName>
                                        </p:attrNameLst>
                                      </p:cBhvr>
                                      <p:rCtr x="-278" y="81"/>
                                    </p:animMotion>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par>
                          <p:cTn id="18" fill="hold">
                            <p:stCondLst>
                              <p:cond delay="8000"/>
                            </p:stCondLst>
                            <p:childTnLst>
                              <p:par>
                                <p:cTn id="19" presetID="10" presetClass="exit" presetSubtype="0" fill="hold" grpId="1" nodeType="afterEffect">
                                  <p:stCondLst>
                                    <p:cond delay="0"/>
                                  </p:stCondLst>
                                  <p:childTnLst>
                                    <p:animEffect transition="out" filter="fade">
                                      <p:cBhvr>
                                        <p:cTn id="20" dur="5000"/>
                                        <p:tgtEl>
                                          <p:spTgt spid="18"/>
                                        </p:tgtEl>
                                      </p:cBhvr>
                                    </p:animEffect>
                                    <p:set>
                                      <p:cBhvr>
                                        <p:cTn id="21" dur="1" fill="hold">
                                          <p:stCondLst>
                                            <p:cond delay="4999"/>
                                          </p:stCondLst>
                                        </p:cTn>
                                        <p:tgtEl>
                                          <p:spTgt spid="18"/>
                                        </p:tgtEl>
                                        <p:attrNameLst>
                                          <p:attrName>style.visibility</p:attrName>
                                        </p:attrNameLst>
                                      </p:cBhvr>
                                      <p:to>
                                        <p:strVal val="hidden"/>
                                      </p:to>
                                    </p:set>
                                  </p:childTnLst>
                                </p:cTn>
                              </p:par>
                            </p:childTnLst>
                          </p:cTn>
                        </p:par>
                        <p:par>
                          <p:cTn id="22" fill="hold">
                            <p:stCondLst>
                              <p:cond delay="13000"/>
                            </p:stCondLst>
                            <p:childTnLst>
                              <p:par>
                                <p:cTn id="23" presetID="10"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000"/>
                                        <p:tgtEl>
                                          <p:spTgt spid="42"/>
                                        </p:tgtEl>
                                      </p:cBhvr>
                                    </p:animEffect>
                                  </p:childTnLst>
                                </p:cTn>
                              </p:par>
                            </p:childTnLst>
                          </p:cTn>
                        </p:par>
                        <p:par>
                          <p:cTn id="26" fill="hold">
                            <p:stCondLst>
                              <p:cond delay="15000"/>
                            </p:stCondLst>
                            <p:childTnLst>
                              <p:par>
                                <p:cTn id="27" presetID="10" presetClass="exit" presetSubtype="0" fill="hold" grpId="1" nodeType="afterEffect">
                                  <p:stCondLst>
                                    <p:cond delay="0"/>
                                  </p:stCondLst>
                                  <p:childTnLst>
                                    <p:animEffect transition="out" filter="fade">
                                      <p:cBhvr>
                                        <p:cTn id="28" dur="2000"/>
                                        <p:tgtEl>
                                          <p:spTgt spid="42"/>
                                        </p:tgtEl>
                                      </p:cBhvr>
                                    </p:animEffect>
                                    <p:set>
                                      <p:cBhvr>
                                        <p:cTn id="29" dur="1" fill="hold">
                                          <p:stCondLst>
                                            <p:cond delay="1999"/>
                                          </p:stCondLst>
                                        </p:cTn>
                                        <p:tgtEl>
                                          <p:spTgt spid="42"/>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20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2000"/>
                                        <p:tgtEl>
                                          <p:spTgt spid="40"/>
                                        </p:tgtEl>
                                      </p:cBhvr>
                                    </p:animEffect>
                                  </p:childTnLst>
                                </p:cTn>
                              </p:par>
                            </p:childTnLst>
                          </p:cTn>
                        </p:par>
                        <p:par>
                          <p:cTn id="42" fill="hold">
                            <p:stCondLst>
                              <p:cond delay="17000"/>
                            </p:stCondLst>
                            <p:childTnLst>
                              <p:par>
                                <p:cTn id="43" presetID="10" presetClass="entr" presetSubtype="0" fill="hold" nodeType="afterEffect">
                                  <p:stCondLst>
                                    <p:cond delay="0"/>
                                  </p:stCondLst>
                                  <p:childTnLst>
                                    <p:set>
                                      <p:cBhvr>
                                        <p:cTn id="44" dur="1" fill="hold">
                                          <p:stCondLst>
                                            <p:cond delay="0"/>
                                          </p:stCondLst>
                                        </p:cTn>
                                        <p:tgtEl>
                                          <p:spTgt spid="51">
                                            <p:txEl>
                                              <p:pRg st="0" end="0"/>
                                            </p:txEl>
                                          </p:spTgt>
                                        </p:tgtEl>
                                        <p:attrNameLst>
                                          <p:attrName>style.visibility</p:attrName>
                                        </p:attrNameLst>
                                      </p:cBhvr>
                                      <p:to>
                                        <p:strVal val="visible"/>
                                      </p:to>
                                    </p:set>
                                    <p:animEffect transition="in" filter="fade">
                                      <p:cBhvr>
                                        <p:cTn id="45" dur="2000"/>
                                        <p:tgtEl>
                                          <p:spTgt spid="51">
                                            <p:txEl>
                                              <p:pRg st="0" end="0"/>
                                            </p:txEl>
                                          </p:spTgt>
                                        </p:tgtEl>
                                      </p:cBhvr>
                                    </p:animEffect>
                                  </p:childTnLst>
                                </p:cTn>
                              </p:par>
                            </p:childTnLst>
                          </p:cTn>
                        </p:par>
                        <p:par>
                          <p:cTn id="46" fill="hold">
                            <p:stCondLst>
                              <p:cond delay="19000"/>
                            </p:stCondLst>
                            <p:childTnLst>
                              <p:par>
                                <p:cTn id="47" presetID="10" presetClass="exit" presetSubtype="0" fill="hold" grpId="0" nodeType="afterEffect">
                                  <p:stCondLst>
                                    <p:cond delay="0"/>
                                  </p:stCondLst>
                                  <p:childTnLst>
                                    <p:animEffect transition="out" filter="fade">
                                      <p:cBhvr>
                                        <p:cTn id="48" dur="2000"/>
                                        <p:tgtEl>
                                          <p:spTgt spid="51">
                                            <p:txEl>
                                              <p:pRg st="0" end="0"/>
                                            </p:txEl>
                                          </p:spTgt>
                                        </p:tgtEl>
                                      </p:cBhvr>
                                    </p:animEffect>
                                    <p:set>
                                      <p:cBhvr>
                                        <p:cTn id="49" dur="1" fill="hold">
                                          <p:stCondLst>
                                            <p:cond delay="1999"/>
                                          </p:stCondLst>
                                        </p:cTn>
                                        <p:tgtEl>
                                          <p:spTgt spid="51">
                                            <p:txEl>
                                              <p:pRg st="0" end="0"/>
                                            </p:txEl>
                                          </p:spTgt>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000"/>
                                        <p:tgtEl>
                                          <p:spTgt spid="50"/>
                                        </p:tgtEl>
                                      </p:cBhvr>
                                    </p:animEffect>
                                  </p:childTnLst>
                                </p:cTn>
                              </p:par>
                              <p:par>
                                <p:cTn id="53" presetID="64" presetClass="path" presetSubtype="0" accel="50000" decel="50000" fill="hold" grpId="1" nodeType="withEffect">
                                  <p:stCondLst>
                                    <p:cond delay="0"/>
                                  </p:stCondLst>
                                  <p:childTnLst>
                                    <p:animMotion origin="layout" path="M 3.88889E-6 -6.47549E-8 L -0.14167 0.05782 " pathEditMode="relative" rAng="0" ptsTypes="AA">
                                      <p:cBhvr>
                                        <p:cTn id="54" dur="2000" fill="hold"/>
                                        <p:tgtEl>
                                          <p:spTgt spid="50"/>
                                        </p:tgtEl>
                                        <p:attrNameLst>
                                          <p:attrName>ppt_x</p:attrName>
                                          <p:attrName>ppt_y</p:attrName>
                                        </p:attrNameLst>
                                      </p:cBhvr>
                                      <p:rCtr x="-71" y="29"/>
                                    </p:animMotion>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5000"/>
                                        <p:tgtEl>
                                          <p:spTgt spid="52"/>
                                        </p:tgtEl>
                                      </p:cBhvr>
                                    </p:animEffect>
                                  </p:childTnLst>
                                </p:cTn>
                              </p:par>
                              <p:par>
                                <p:cTn id="61" presetID="64" presetClass="path" presetSubtype="0" accel="50000" decel="50000" fill="hold" grpId="1" nodeType="withEffect">
                                  <p:stCondLst>
                                    <p:cond delay="0"/>
                                  </p:stCondLst>
                                  <p:childTnLst>
                                    <p:animMotion origin="layout" path="M 0 0.4199 L 0 2.96296E-6 " pathEditMode="relative" rAng="0" ptsTypes="AA">
                                      <p:cBhvr>
                                        <p:cTn id="62" dur="2000" fill="hold"/>
                                        <p:tgtEl>
                                          <p:spTgt spid="14"/>
                                        </p:tgtEl>
                                        <p:attrNameLst>
                                          <p:attrName>ppt_x</p:attrName>
                                          <p:attrName>ppt_y</p:attrName>
                                        </p:attrNameLst>
                                      </p:cBhvr>
                                      <p:rCtr x="0" y="-210"/>
                                    </p:animMotion>
                                  </p:childTnLst>
                                </p:cTn>
                              </p:par>
                            </p:childTnLst>
                          </p:cTn>
                        </p:par>
                        <p:par>
                          <p:cTn id="63" fill="hold">
                            <p:stCondLst>
                              <p:cond delay="24000"/>
                            </p:stCondLst>
                            <p:childTnLst>
                              <p:par>
                                <p:cTn id="64" presetID="42" presetClass="path" presetSubtype="0" accel="50000" decel="50000" fill="hold" grpId="2" nodeType="afterEffect">
                                  <p:stCondLst>
                                    <p:cond delay="0"/>
                                  </p:stCondLst>
                                  <p:childTnLst>
                                    <p:animMotion origin="layout" path="M 0 1.11111E-6 L 0.18108 0.45393 " pathEditMode="relative" rAng="0" ptsTypes="AA">
                                      <p:cBhvr>
                                        <p:cTn id="65" dur="2000" fill="hold"/>
                                        <p:tgtEl>
                                          <p:spTgt spid="14"/>
                                        </p:tgtEl>
                                        <p:attrNameLst>
                                          <p:attrName>ppt_x</p:attrName>
                                          <p:attrName>ppt_y</p:attrName>
                                        </p:attrNameLst>
                                      </p:cBhvr>
                                      <p:rCtr x="90" y="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18" grpId="0"/>
      <p:bldP spid="18" grpId="1"/>
      <p:bldP spid="41" grpId="0" animBg="1"/>
      <p:bldP spid="42" grpId="0"/>
      <p:bldP spid="42" grpId="1"/>
      <p:bldP spid="49" grpId="0"/>
      <p:bldP spid="50" grpId="0"/>
      <p:bldP spid="50" grpId="1"/>
      <p:bldP spid="51" grpId="0" build="allAtOnce"/>
      <p:bldP spid="52" grpId="0"/>
      <p:bldP spid="12" grpId="0"/>
      <p:bldP spid="12" grpId="1"/>
      <p:bldP spid="14" grpId="0"/>
      <p:bldP spid="14" grpId="1"/>
      <p:bldP spid="14" grpId="2"/>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4514" name="Picture 4" descr="coscia"/>
          <p:cNvPicPr>
            <a:picLocks noChangeAspect="1" noChangeArrowheads="1"/>
          </p:cNvPicPr>
          <p:nvPr/>
        </p:nvPicPr>
        <p:blipFill>
          <a:blip r:embed="rId2" cstate="print"/>
          <a:srcRect/>
          <a:stretch>
            <a:fillRect/>
          </a:stretch>
        </p:blipFill>
        <p:spPr bwMode="auto">
          <a:xfrm>
            <a:off x="3203575" y="692150"/>
            <a:ext cx="3840163" cy="6237288"/>
          </a:xfrm>
          <a:prstGeom prst="rect">
            <a:avLst/>
          </a:prstGeom>
          <a:noFill/>
          <a:ln w="9525">
            <a:noFill/>
            <a:miter lim="800000"/>
            <a:headEnd/>
            <a:tailEnd/>
          </a:ln>
        </p:spPr>
      </p:pic>
      <p:sp>
        <p:nvSpPr>
          <p:cNvPr id="64515" name="Freeform 5"/>
          <p:cNvSpPr>
            <a:spLocks/>
          </p:cNvSpPr>
          <p:nvPr/>
        </p:nvSpPr>
        <p:spPr bwMode="auto">
          <a:xfrm>
            <a:off x="4595813" y="692150"/>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62475" name="Freeform 11"/>
          <p:cNvSpPr>
            <a:spLocks/>
          </p:cNvSpPr>
          <p:nvPr/>
        </p:nvSpPr>
        <p:spPr bwMode="auto">
          <a:xfrm rot="-196661">
            <a:off x="4932363" y="5157788"/>
            <a:ext cx="311150" cy="1439862"/>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62476" name="AutoShape 12"/>
          <p:cNvSpPr>
            <a:spLocks noChangeArrowheads="1"/>
          </p:cNvSpPr>
          <p:nvPr/>
        </p:nvSpPr>
        <p:spPr bwMode="auto">
          <a:xfrm>
            <a:off x="4859338" y="6453188"/>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62477" name="Freeform 13"/>
          <p:cNvSpPr>
            <a:spLocks/>
          </p:cNvSpPr>
          <p:nvPr/>
        </p:nvSpPr>
        <p:spPr bwMode="auto">
          <a:xfrm>
            <a:off x="4643438" y="6308725"/>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28575" cap="rnd" cmpd="sng">
            <a:solidFill>
              <a:schemeClr val="accent2"/>
            </a:solidFill>
            <a:prstDash val="sysDot"/>
            <a:round/>
            <a:headEnd type="none" w="med" len="med"/>
            <a:tailEnd type="none" w="med" len="med"/>
          </a:ln>
        </p:spPr>
        <p:txBody>
          <a:bodyPr/>
          <a:lstStyle/>
          <a:p>
            <a:endParaRPr lang="it-IT"/>
          </a:p>
        </p:txBody>
      </p:sp>
      <p:sp>
        <p:nvSpPr>
          <p:cNvPr id="62479" name="AutoShape 15"/>
          <p:cNvSpPr>
            <a:spLocks noChangeArrowheads="1"/>
          </p:cNvSpPr>
          <p:nvPr/>
        </p:nvSpPr>
        <p:spPr bwMode="auto">
          <a:xfrm>
            <a:off x="4572000" y="6021388"/>
            <a:ext cx="287338"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62480" name="Rectangle 16"/>
          <p:cNvSpPr>
            <a:spLocks noChangeArrowheads="1"/>
          </p:cNvSpPr>
          <p:nvPr/>
        </p:nvSpPr>
        <p:spPr bwMode="auto">
          <a:xfrm>
            <a:off x="250825" y="0"/>
            <a:ext cx="4826000"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SHUNT TIPO    1+2</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62482" name="Text Box 18"/>
          <p:cNvSpPr txBox="1">
            <a:spLocks noChangeArrowheads="1"/>
          </p:cNvSpPr>
          <p:nvPr/>
        </p:nvSpPr>
        <p:spPr bwMode="auto">
          <a:xfrm>
            <a:off x="1763713" y="908050"/>
            <a:ext cx="3113087" cy="457200"/>
          </a:xfrm>
          <a:prstGeom prst="rect">
            <a:avLst/>
          </a:prstGeom>
          <a:noFill/>
          <a:ln w="76200" algn="ctr">
            <a:noFill/>
            <a:miter lim="800000"/>
            <a:headEnd/>
            <a:tailEnd/>
          </a:ln>
        </p:spPr>
        <p:txBody>
          <a:bodyPr wrap="none">
            <a:spAutoFit/>
          </a:bodyPr>
          <a:lstStyle/>
          <a:p>
            <a:r>
              <a:rPr lang="it-IT" b="1">
                <a:solidFill>
                  <a:srgbClr val="FF0000"/>
                </a:solidFill>
              </a:rPr>
              <a:t>Incontinenza crosse</a:t>
            </a:r>
          </a:p>
        </p:txBody>
      </p:sp>
      <p:sp>
        <p:nvSpPr>
          <p:cNvPr id="62483" name="Text Box 19"/>
          <p:cNvSpPr txBox="1">
            <a:spLocks noChangeArrowheads="1"/>
          </p:cNvSpPr>
          <p:nvPr/>
        </p:nvSpPr>
        <p:spPr bwMode="auto">
          <a:xfrm>
            <a:off x="1589088" y="3284538"/>
            <a:ext cx="2808287" cy="457200"/>
          </a:xfrm>
          <a:prstGeom prst="rect">
            <a:avLst/>
          </a:prstGeom>
          <a:noFill/>
          <a:ln w="76200" algn="ctr">
            <a:noFill/>
            <a:miter lim="800000"/>
            <a:headEnd/>
            <a:tailEnd/>
          </a:ln>
        </p:spPr>
        <p:txBody>
          <a:bodyPr wrap="none">
            <a:spAutoFit/>
          </a:bodyPr>
          <a:lstStyle/>
          <a:p>
            <a:r>
              <a:rPr lang="it-IT" b="1">
                <a:solidFill>
                  <a:srgbClr val="FF0000"/>
                </a:solidFill>
              </a:rPr>
              <a:t>Incontinenza asse</a:t>
            </a:r>
          </a:p>
        </p:txBody>
      </p:sp>
      <p:sp>
        <p:nvSpPr>
          <p:cNvPr id="62484" name="Text Box 20"/>
          <p:cNvSpPr txBox="1">
            <a:spLocks noChangeArrowheads="1"/>
          </p:cNvSpPr>
          <p:nvPr/>
        </p:nvSpPr>
        <p:spPr bwMode="auto">
          <a:xfrm>
            <a:off x="0" y="5876925"/>
            <a:ext cx="4587875" cy="457200"/>
          </a:xfrm>
          <a:prstGeom prst="rect">
            <a:avLst/>
          </a:prstGeom>
          <a:noFill/>
          <a:ln w="76200" algn="ctr">
            <a:noFill/>
            <a:miter lim="800000"/>
            <a:headEnd/>
            <a:tailEnd/>
          </a:ln>
        </p:spPr>
        <p:txBody>
          <a:bodyPr wrap="none">
            <a:spAutoFit/>
          </a:bodyPr>
          <a:lstStyle/>
          <a:p>
            <a:r>
              <a:rPr lang="it-IT" b="1">
                <a:solidFill>
                  <a:srgbClr val="000099"/>
                </a:solidFill>
              </a:rPr>
              <a:t>Perforante rientro sulla safena</a:t>
            </a:r>
          </a:p>
        </p:txBody>
      </p:sp>
      <p:sp>
        <p:nvSpPr>
          <p:cNvPr id="62487" name="AutoShape 23"/>
          <p:cNvSpPr>
            <a:spLocks noChangeArrowheads="1"/>
          </p:cNvSpPr>
          <p:nvPr/>
        </p:nvSpPr>
        <p:spPr bwMode="auto">
          <a:xfrm rot="2436650">
            <a:off x="6086475" y="935038"/>
            <a:ext cx="381000" cy="147637"/>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62488" name="Text Box 24"/>
          <p:cNvSpPr txBox="1">
            <a:spLocks noChangeArrowheads="1"/>
          </p:cNvSpPr>
          <p:nvPr/>
        </p:nvSpPr>
        <p:spPr bwMode="auto">
          <a:xfrm>
            <a:off x="5464175" y="5372100"/>
            <a:ext cx="1912938" cy="457200"/>
          </a:xfrm>
          <a:prstGeom prst="rect">
            <a:avLst/>
          </a:prstGeom>
          <a:noFill/>
          <a:ln w="76200" algn="ctr">
            <a:noFill/>
            <a:miter lim="800000"/>
            <a:headEnd/>
            <a:tailEnd/>
          </a:ln>
        </p:spPr>
        <p:txBody>
          <a:bodyPr wrap="none">
            <a:spAutoFit/>
          </a:bodyPr>
          <a:lstStyle/>
          <a:p>
            <a:r>
              <a:rPr lang="it-IT" b="1">
                <a:solidFill>
                  <a:srgbClr val="FF0000"/>
                </a:solidFill>
              </a:rPr>
              <a:t>R3 varicoso</a:t>
            </a:r>
          </a:p>
        </p:txBody>
      </p:sp>
      <p:sp>
        <p:nvSpPr>
          <p:cNvPr id="62489" name="Freeform 25"/>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2490" name="AutoShape 26"/>
          <p:cNvSpPr>
            <a:spLocks noChangeArrowheads="1"/>
          </p:cNvSpPr>
          <p:nvPr/>
        </p:nvSpPr>
        <p:spPr bwMode="auto">
          <a:xfrm rot="2436650">
            <a:off x="6084888" y="981075"/>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62495" name="Freeform 31"/>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127000" cap="flat" cmpd="sng">
            <a:solidFill>
              <a:srgbClr val="FF0000"/>
            </a:solidFill>
            <a:prstDash val="solid"/>
            <a:round/>
            <a:headEnd type="none" w="med" len="med"/>
            <a:tailEnd type="none" w="med" len="med"/>
          </a:ln>
        </p:spPr>
        <p:txBody>
          <a:bodyPr/>
          <a:lstStyle/>
          <a:p>
            <a:endParaRPr lang="it-IT"/>
          </a:p>
        </p:txBody>
      </p:sp>
      <p:sp>
        <p:nvSpPr>
          <p:cNvPr id="64529" name="Freeform 36"/>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64530" name="Freeform 37"/>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2502" name="Freeform 38"/>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FF0000"/>
            </a:solidFill>
            <a:prstDash val="solid"/>
            <a:round/>
            <a:headEnd type="none" w="med" len="med"/>
            <a:tailEnd type="none" w="med" len="me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82"/>
                                        </p:tgtEl>
                                        <p:attrNameLst>
                                          <p:attrName>style.visibility</p:attrName>
                                        </p:attrNameLst>
                                      </p:cBhvr>
                                      <p:to>
                                        <p:strVal val="visible"/>
                                      </p:to>
                                    </p:set>
                                    <p:anim calcmode="lin" valueType="num">
                                      <p:cBhvr additive="base">
                                        <p:cTn id="7" dur="500" fill="hold"/>
                                        <p:tgtEl>
                                          <p:spTgt spid="62482"/>
                                        </p:tgtEl>
                                        <p:attrNameLst>
                                          <p:attrName>ppt_x</p:attrName>
                                        </p:attrNameLst>
                                      </p:cBhvr>
                                      <p:tavLst>
                                        <p:tav tm="0">
                                          <p:val>
                                            <p:strVal val="0-#ppt_w/2"/>
                                          </p:val>
                                        </p:tav>
                                        <p:tav tm="100000">
                                          <p:val>
                                            <p:strVal val="#ppt_x"/>
                                          </p:val>
                                        </p:tav>
                                      </p:tavLst>
                                    </p:anim>
                                    <p:anim calcmode="lin" valueType="num">
                                      <p:cBhvr additive="base">
                                        <p:cTn id="8" dur="500" fill="hold"/>
                                        <p:tgtEl>
                                          <p:spTgt spid="6248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490"/>
                                        </p:tgtEl>
                                        <p:attrNameLst>
                                          <p:attrName>style.visibility</p:attrName>
                                        </p:attrNameLst>
                                      </p:cBhvr>
                                      <p:to>
                                        <p:strVal val="visible"/>
                                      </p:to>
                                    </p:set>
                                    <p:anim calcmode="lin" valueType="num">
                                      <p:cBhvr additive="base">
                                        <p:cTn id="11" dur="3000" fill="hold"/>
                                        <p:tgtEl>
                                          <p:spTgt spid="62490"/>
                                        </p:tgtEl>
                                        <p:attrNameLst>
                                          <p:attrName>ppt_x</p:attrName>
                                        </p:attrNameLst>
                                      </p:cBhvr>
                                      <p:tavLst>
                                        <p:tav tm="0">
                                          <p:val>
                                            <p:strVal val="0-#ppt_w/2"/>
                                          </p:val>
                                        </p:tav>
                                        <p:tav tm="100000">
                                          <p:val>
                                            <p:strVal val="#ppt_x"/>
                                          </p:val>
                                        </p:tav>
                                      </p:tavLst>
                                    </p:anim>
                                    <p:anim calcmode="lin" valueType="num">
                                      <p:cBhvr additive="base">
                                        <p:cTn id="12" dur="3000" fill="hold"/>
                                        <p:tgtEl>
                                          <p:spTgt spid="62490"/>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0"/>
                                  </p:stCondLst>
                                  <p:childTnLst>
                                    <p:set>
                                      <p:cBhvr>
                                        <p:cTn id="15" dur="1" fill="hold">
                                          <p:stCondLst>
                                            <p:cond delay="0"/>
                                          </p:stCondLst>
                                        </p:cTn>
                                        <p:tgtEl>
                                          <p:spTgt spid="62483"/>
                                        </p:tgtEl>
                                        <p:attrNameLst>
                                          <p:attrName>style.visibility</p:attrName>
                                        </p:attrNameLst>
                                      </p:cBhvr>
                                      <p:to>
                                        <p:strVal val="visible"/>
                                      </p:to>
                                    </p:set>
                                    <p:anim calcmode="lin" valueType="num">
                                      <p:cBhvr additive="base">
                                        <p:cTn id="16" dur="500" fill="hold"/>
                                        <p:tgtEl>
                                          <p:spTgt spid="62483"/>
                                        </p:tgtEl>
                                        <p:attrNameLst>
                                          <p:attrName>ppt_x</p:attrName>
                                        </p:attrNameLst>
                                      </p:cBhvr>
                                      <p:tavLst>
                                        <p:tav tm="0">
                                          <p:val>
                                            <p:strVal val="0-#ppt_w/2"/>
                                          </p:val>
                                        </p:tav>
                                        <p:tav tm="100000">
                                          <p:val>
                                            <p:strVal val="#ppt_x"/>
                                          </p:val>
                                        </p:tav>
                                      </p:tavLst>
                                    </p:anim>
                                    <p:anim calcmode="lin" valueType="num">
                                      <p:cBhvr additive="base">
                                        <p:cTn id="17" dur="500" fill="hold"/>
                                        <p:tgtEl>
                                          <p:spTgt spid="62483"/>
                                        </p:tgtEl>
                                        <p:attrNameLst>
                                          <p:attrName>ppt_y</p:attrName>
                                        </p:attrNameLst>
                                      </p:cBhvr>
                                      <p:tavLst>
                                        <p:tav tm="0">
                                          <p:val>
                                            <p:strVal val="#ppt_y"/>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62502"/>
                                        </p:tgtEl>
                                        <p:attrNameLst>
                                          <p:attrName>style.visibility</p:attrName>
                                        </p:attrNameLst>
                                      </p:cBhvr>
                                      <p:to>
                                        <p:strVal val="visible"/>
                                      </p:to>
                                    </p:set>
                                    <p:animEffect transition="in" filter="wipe(up)">
                                      <p:cBhvr>
                                        <p:cTn id="20" dur="3000"/>
                                        <p:tgtEl>
                                          <p:spTgt spid="62502"/>
                                        </p:tgtEl>
                                      </p:cBhvr>
                                    </p:animEffect>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62484"/>
                                        </p:tgtEl>
                                        <p:attrNameLst>
                                          <p:attrName>style.visibility</p:attrName>
                                        </p:attrNameLst>
                                      </p:cBhvr>
                                      <p:to>
                                        <p:strVal val="visible"/>
                                      </p:to>
                                    </p:set>
                                    <p:anim calcmode="lin" valueType="num">
                                      <p:cBhvr additive="base">
                                        <p:cTn id="24" dur="500" fill="hold"/>
                                        <p:tgtEl>
                                          <p:spTgt spid="62484"/>
                                        </p:tgtEl>
                                        <p:attrNameLst>
                                          <p:attrName>ppt_x</p:attrName>
                                        </p:attrNameLst>
                                      </p:cBhvr>
                                      <p:tavLst>
                                        <p:tav tm="0">
                                          <p:val>
                                            <p:strVal val="#ppt_x"/>
                                          </p:val>
                                        </p:tav>
                                        <p:tav tm="100000">
                                          <p:val>
                                            <p:strVal val="#ppt_x"/>
                                          </p:val>
                                        </p:tav>
                                      </p:tavLst>
                                    </p:anim>
                                    <p:anim calcmode="lin" valueType="num">
                                      <p:cBhvr additive="base">
                                        <p:cTn id="25" dur="500" fill="hold"/>
                                        <p:tgtEl>
                                          <p:spTgt spid="62484"/>
                                        </p:tgtEl>
                                        <p:attrNameLst>
                                          <p:attrName>ppt_y</p:attrName>
                                        </p:attrNameLst>
                                      </p:cBhvr>
                                      <p:tavLst>
                                        <p:tav tm="0">
                                          <p:val>
                                            <p:strVal val="1+#ppt_h/2"/>
                                          </p:val>
                                        </p:tav>
                                        <p:tav tm="100000">
                                          <p:val>
                                            <p:strVal val="#ppt_y"/>
                                          </p:val>
                                        </p:tav>
                                      </p:tavLst>
                                    </p:anim>
                                  </p:childTnLst>
                                </p:cTn>
                              </p:par>
                              <p:par>
                                <p:cTn id="26" presetID="9" presetClass="entr" presetSubtype="0" fill="hold" grpId="0" nodeType="withEffect">
                                  <p:stCondLst>
                                    <p:cond delay="0"/>
                                  </p:stCondLst>
                                  <p:childTnLst>
                                    <p:set>
                                      <p:cBhvr>
                                        <p:cTn id="27" dur="1" fill="hold">
                                          <p:stCondLst>
                                            <p:cond delay="0"/>
                                          </p:stCondLst>
                                        </p:cTn>
                                        <p:tgtEl>
                                          <p:spTgt spid="62479"/>
                                        </p:tgtEl>
                                        <p:attrNameLst>
                                          <p:attrName>style.visibility</p:attrName>
                                        </p:attrNameLst>
                                      </p:cBhvr>
                                      <p:to>
                                        <p:strVal val="visible"/>
                                      </p:to>
                                    </p:set>
                                    <p:animEffect transition="in" filter="dissolve">
                                      <p:cBhvr>
                                        <p:cTn id="28" dur="3000"/>
                                        <p:tgtEl>
                                          <p:spTgt spid="62479"/>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62487"/>
                                        </p:tgtEl>
                                        <p:attrNameLst>
                                          <p:attrName>style.visibility</p:attrName>
                                        </p:attrNameLst>
                                      </p:cBhvr>
                                      <p:to>
                                        <p:strVal val="visible"/>
                                      </p:to>
                                    </p:set>
                                    <p:anim calcmode="lin" valueType="num">
                                      <p:cBhvr additive="base">
                                        <p:cTn id="31" dur="2000" fill="hold"/>
                                        <p:tgtEl>
                                          <p:spTgt spid="62487"/>
                                        </p:tgtEl>
                                        <p:attrNameLst>
                                          <p:attrName>ppt_x</p:attrName>
                                        </p:attrNameLst>
                                      </p:cBhvr>
                                      <p:tavLst>
                                        <p:tav tm="0">
                                          <p:val>
                                            <p:strVal val="0-#ppt_w/2"/>
                                          </p:val>
                                        </p:tav>
                                        <p:tav tm="100000">
                                          <p:val>
                                            <p:strVal val="#ppt_x"/>
                                          </p:val>
                                        </p:tav>
                                      </p:tavLst>
                                    </p:anim>
                                    <p:anim calcmode="lin" valueType="num">
                                      <p:cBhvr additive="base">
                                        <p:cTn id="32" dur="2000" fill="hold"/>
                                        <p:tgtEl>
                                          <p:spTgt spid="62487"/>
                                        </p:tgtEl>
                                        <p:attrNameLst>
                                          <p:attrName>ppt_y</p:attrName>
                                        </p:attrNameLst>
                                      </p:cBhvr>
                                      <p:tavLst>
                                        <p:tav tm="0">
                                          <p:val>
                                            <p:strVal val="#ppt_y"/>
                                          </p:val>
                                        </p:tav>
                                        <p:tav tm="100000">
                                          <p:val>
                                            <p:strVal val="#ppt_y"/>
                                          </p:val>
                                        </p:tav>
                                      </p:tavLst>
                                    </p:anim>
                                  </p:childTnLst>
                                </p:cTn>
                              </p:par>
                            </p:childTnLst>
                          </p:cTn>
                        </p:par>
                        <p:par>
                          <p:cTn id="33" fill="hold">
                            <p:stCondLst>
                              <p:cond delay="9000"/>
                            </p:stCondLst>
                            <p:childTnLst>
                              <p:par>
                                <p:cTn id="34" presetID="22" presetClass="entr" presetSubtype="1" fill="hold" grpId="0" nodeType="afterEffect">
                                  <p:stCondLst>
                                    <p:cond delay="0"/>
                                  </p:stCondLst>
                                  <p:childTnLst>
                                    <p:set>
                                      <p:cBhvr>
                                        <p:cTn id="35" dur="1" fill="hold">
                                          <p:stCondLst>
                                            <p:cond delay="0"/>
                                          </p:stCondLst>
                                        </p:cTn>
                                        <p:tgtEl>
                                          <p:spTgt spid="62495"/>
                                        </p:tgtEl>
                                        <p:attrNameLst>
                                          <p:attrName>style.visibility</p:attrName>
                                        </p:attrNameLst>
                                      </p:cBhvr>
                                      <p:to>
                                        <p:strVal val="visible"/>
                                      </p:to>
                                    </p:set>
                                    <p:animEffect transition="in" filter="wipe(up)">
                                      <p:cBhvr>
                                        <p:cTn id="36" dur="3000"/>
                                        <p:tgtEl>
                                          <p:spTgt spid="62495"/>
                                        </p:tgtEl>
                                      </p:cBhvr>
                                    </p:animEffect>
                                  </p:childTnLst>
                                </p:cTn>
                              </p:par>
                            </p:childTnLst>
                          </p:cTn>
                        </p:par>
                        <p:par>
                          <p:cTn id="37" fill="hold">
                            <p:stCondLst>
                              <p:cond delay="12000"/>
                            </p:stCondLst>
                            <p:childTnLst>
                              <p:par>
                                <p:cTn id="38" presetID="2" presetClass="entr" presetSubtype="2" fill="hold" grpId="0" nodeType="afterEffect">
                                  <p:stCondLst>
                                    <p:cond delay="0"/>
                                  </p:stCondLst>
                                  <p:childTnLst>
                                    <p:set>
                                      <p:cBhvr>
                                        <p:cTn id="39" dur="1" fill="hold">
                                          <p:stCondLst>
                                            <p:cond delay="0"/>
                                          </p:stCondLst>
                                        </p:cTn>
                                        <p:tgtEl>
                                          <p:spTgt spid="62488"/>
                                        </p:tgtEl>
                                        <p:attrNameLst>
                                          <p:attrName>style.visibility</p:attrName>
                                        </p:attrNameLst>
                                      </p:cBhvr>
                                      <p:to>
                                        <p:strVal val="visible"/>
                                      </p:to>
                                    </p:set>
                                    <p:anim calcmode="lin" valueType="num">
                                      <p:cBhvr additive="base">
                                        <p:cTn id="40" dur="500" fill="hold"/>
                                        <p:tgtEl>
                                          <p:spTgt spid="62488"/>
                                        </p:tgtEl>
                                        <p:attrNameLst>
                                          <p:attrName>ppt_x</p:attrName>
                                        </p:attrNameLst>
                                      </p:cBhvr>
                                      <p:tavLst>
                                        <p:tav tm="0">
                                          <p:val>
                                            <p:strVal val="1+#ppt_w/2"/>
                                          </p:val>
                                        </p:tav>
                                        <p:tav tm="100000">
                                          <p:val>
                                            <p:strVal val="#ppt_x"/>
                                          </p:val>
                                        </p:tav>
                                      </p:tavLst>
                                    </p:anim>
                                    <p:anim calcmode="lin" valueType="num">
                                      <p:cBhvr additive="base">
                                        <p:cTn id="41" dur="500" fill="hold"/>
                                        <p:tgtEl>
                                          <p:spTgt spid="62488"/>
                                        </p:tgtEl>
                                        <p:attrNameLst>
                                          <p:attrName>ppt_y</p:attrName>
                                        </p:attrNameLst>
                                      </p:cBhvr>
                                      <p:tavLst>
                                        <p:tav tm="0">
                                          <p:val>
                                            <p:strVal val="#ppt_y"/>
                                          </p:val>
                                        </p:tav>
                                        <p:tav tm="100000">
                                          <p:val>
                                            <p:strVal val="#ppt_y"/>
                                          </p:val>
                                        </p:tav>
                                      </p:tavLst>
                                    </p:anim>
                                  </p:childTnLst>
                                </p:cTn>
                              </p:par>
                              <p:par>
                                <p:cTn id="42" presetID="22" presetClass="entr" presetSubtype="1" fill="hold" grpId="0" nodeType="withEffect">
                                  <p:stCondLst>
                                    <p:cond delay="0"/>
                                  </p:stCondLst>
                                  <p:childTnLst>
                                    <p:set>
                                      <p:cBhvr>
                                        <p:cTn id="43" dur="1" fill="hold">
                                          <p:stCondLst>
                                            <p:cond delay="0"/>
                                          </p:stCondLst>
                                        </p:cTn>
                                        <p:tgtEl>
                                          <p:spTgt spid="62475"/>
                                        </p:tgtEl>
                                        <p:attrNameLst>
                                          <p:attrName>style.visibility</p:attrName>
                                        </p:attrNameLst>
                                      </p:cBhvr>
                                      <p:to>
                                        <p:strVal val="visible"/>
                                      </p:to>
                                    </p:set>
                                    <p:animEffect transition="in" filter="wipe(up)">
                                      <p:cBhvr>
                                        <p:cTn id="44" dur="3000"/>
                                        <p:tgtEl>
                                          <p:spTgt spid="62475"/>
                                        </p:tgtEl>
                                      </p:cBhvr>
                                    </p:animEffect>
                                  </p:childTnLst>
                                </p:cTn>
                              </p:par>
                            </p:childTnLst>
                          </p:cTn>
                        </p:par>
                        <p:par>
                          <p:cTn id="45" fill="hold">
                            <p:stCondLst>
                              <p:cond delay="15000"/>
                            </p:stCondLst>
                            <p:childTnLst>
                              <p:par>
                                <p:cTn id="46" presetID="22" presetClass="entr" presetSubtype="2" fill="hold" grpId="0" nodeType="afterEffect">
                                  <p:stCondLst>
                                    <p:cond delay="0"/>
                                  </p:stCondLst>
                                  <p:childTnLst>
                                    <p:set>
                                      <p:cBhvr>
                                        <p:cTn id="47" dur="1" fill="hold">
                                          <p:stCondLst>
                                            <p:cond delay="0"/>
                                          </p:stCondLst>
                                        </p:cTn>
                                        <p:tgtEl>
                                          <p:spTgt spid="62477"/>
                                        </p:tgtEl>
                                        <p:attrNameLst>
                                          <p:attrName>style.visibility</p:attrName>
                                        </p:attrNameLst>
                                      </p:cBhvr>
                                      <p:to>
                                        <p:strVal val="visible"/>
                                      </p:to>
                                    </p:set>
                                    <p:animEffect transition="in" filter="wipe(right)">
                                      <p:cBhvr>
                                        <p:cTn id="48" dur="3000"/>
                                        <p:tgtEl>
                                          <p:spTgt spid="6247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2476"/>
                                        </p:tgtEl>
                                        <p:attrNameLst>
                                          <p:attrName>style.visibility</p:attrName>
                                        </p:attrNameLst>
                                      </p:cBhvr>
                                      <p:to>
                                        <p:strVal val="visible"/>
                                      </p:to>
                                    </p:set>
                                    <p:animEffect transition="in" filter="dissolve">
                                      <p:cBhvr>
                                        <p:cTn id="51" dur="1000"/>
                                        <p:tgtEl>
                                          <p:spTgt spid="624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2489"/>
                                        </p:tgtEl>
                                        <p:attrNameLst>
                                          <p:attrName>style.visibility</p:attrName>
                                        </p:attrNameLst>
                                      </p:cBhvr>
                                      <p:to>
                                        <p:strVal val="visible"/>
                                      </p:to>
                                    </p:set>
                                    <p:animEffect transition="in" filter="wipe(down)">
                                      <p:cBhvr>
                                        <p:cTn id="54" dur="3000"/>
                                        <p:tgtEl>
                                          <p:spTgt spid="62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P spid="62477" grpId="0" animBg="1"/>
      <p:bldP spid="62479" grpId="0" animBg="1"/>
      <p:bldP spid="62482" grpId="0"/>
      <p:bldP spid="62483" grpId="0"/>
      <p:bldP spid="62484" grpId="0"/>
      <p:bldP spid="62487" grpId="0" animBg="1"/>
      <p:bldP spid="62488" grpId="0"/>
      <p:bldP spid="62489" grpId="0" animBg="1"/>
      <p:bldP spid="62490" grpId="0" animBg="1"/>
      <p:bldP spid="62495" grpId="0" animBg="1"/>
      <p:bldP spid="6250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5538" name="Picture 4" descr="coscia"/>
          <p:cNvPicPr>
            <a:picLocks noChangeAspect="1" noChangeArrowheads="1"/>
          </p:cNvPicPr>
          <p:nvPr/>
        </p:nvPicPr>
        <p:blipFill>
          <a:blip r:embed="rId2" cstate="print"/>
          <a:srcRect/>
          <a:stretch>
            <a:fillRect/>
          </a:stretch>
        </p:blipFill>
        <p:spPr bwMode="auto">
          <a:xfrm>
            <a:off x="3276600" y="620713"/>
            <a:ext cx="3840163" cy="6237287"/>
          </a:xfrm>
          <a:prstGeom prst="rect">
            <a:avLst/>
          </a:prstGeom>
          <a:noFill/>
          <a:ln w="9525">
            <a:noFill/>
            <a:miter lim="800000"/>
            <a:headEnd/>
            <a:tailEnd/>
          </a:ln>
        </p:spPr>
      </p:pic>
      <p:sp>
        <p:nvSpPr>
          <p:cNvPr id="65539" name="Freeform 5"/>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75782" name="Freeform 6"/>
          <p:cNvSpPr>
            <a:spLocks/>
          </p:cNvSpPr>
          <p:nvPr/>
        </p:nvSpPr>
        <p:spPr bwMode="auto">
          <a:xfrm rot="-196661">
            <a:off x="4932363" y="5229225"/>
            <a:ext cx="311150" cy="1439863"/>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65541" name="AutoShape 7"/>
          <p:cNvSpPr>
            <a:spLocks noChangeArrowheads="1"/>
          </p:cNvSpPr>
          <p:nvPr/>
        </p:nvSpPr>
        <p:spPr bwMode="auto">
          <a:xfrm>
            <a:off x="4859338" y="6597650"/>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75784" name="Freeform 8"/>
          <p:cNvSpPr>
            <a:spLocks/>
          </p:cNvSpPr>
          <p:nvPr/>
        </p:nvSpPr>
        <p:spPr bwMode="auto">
          <a:xfrm>
            <a:off x="4643438" y="6381750"/>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28575" cap="flat" cmpd="sng">
            <a:solidFill>
              <a:schemeClr val="accent2"/>
            </a:solidFill>
            <a:prstDash val="sysDot"/>
            <a:round/>
            <a:headEnd type="none" w="med" len="med"/>
            <a:tailEnd type="none" w="med" len="med"/>
          </a:ln>
        </p:spPr>
        <p:txBody>
          <a:bodyPr/>
          <a:lstStyle/>
          <a:p>
            <a:endParaRPr lang="it-IT"/>
          </a:p>
        </p:txBody>
      </p:sp>
      <p:sp>
        <p:nvSpPr>
          <p:cNvPr id="65543" name="AutoShape 9"/>
          <p:cNvSpPr>
            <a:spLocks noChangeArrowheads="1"/>
          </p:cNvSpPr>
          <p:nvPr/>
        </p:nvSpPr>
        <p:spPr bwMode="auto">
          <a:xfrm>
            <a:off x="4572000" y="6021388"/>
            <a:ext cx="287338"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75786" name="Rectangle 10"/>
          <p:cNvSpPr>
            <a:spLocks noChangeArrowheads="1"/>
          </p:cNvSpPr>
          <p:nvPr/>
        </p:nvSpPr>
        <p:spPr bwMode="auto">
          <a:xfrm>
            <a:off x="-396875" y="0"/>
            <a:ext cx="2665413" cy="701675"/>
          </a:xfrm>
          <a:prstGeom prst="rect">
            <a:avLst/>
          </a:prstGeom>
          <a:noFill/>
          <a:ln w="76200" algn="ctr">
            <a:noFill/>
            <a:miter lim="800000"/>
            <a:headEnd/>
            <a:tailEnd/>
          </a:ln>
          <a:effectLst/>
        </p:spPr>
        <p:txBody>
          <a:bodyPr>
            <a:spAutoFit/>
          </a:bodyPr>
          <a:lstStyle/>
          <a:p>
            <a:pPr>
              <a:spcBef>
                <a:spcPct val="50000"/>
              </a:spcBef>
              <a:defRPr/>
            </a:pPr>
            <a:r>
              <a:rPr lang="es-ES_tradnl" sz="4000" b="1">
                <a:solidFill>
                  <a:srgbClr val="FFFF00"/>
                </a:solidFill>
                <a:effectLst>
                  <a:outerShdw blurRad="38100" dist="38100" dir="2700000" algn="tl">
                    <a:srgbClr val="000000"/>
                  </a:outerShdw>
                </a:effectLst>
                <a:latin typeface="Arial" charset="0"/>
                <a:cs typeface="Arial" charset="0"/>
              </a:rPr>
              <a:t>SH  1+2</a:t>
            </a:r>
            <a:endParaRPr lang="es-ES" sz="4000" b="1">
              <a:solidFill>
                <a:srgbClr val="FFFF00"/>
              </a:solidFill>
              <a:effectLst>
                <a:outerShdw blurRad="38100" dist="38100" dir="2700000" algn="tl">
                  <a:srgbClr val="000000"/>
                </a:outerShdw>
              </a:effectLst>
              <a:latin typeface="Arial" charset="0"/>
              <a:cs typeface="Arial" charset="0"/>
            </a:endParaRPr>
          </a:p>
        </p:txBody>
      </p:sp>
      <p:sp>
        <p:nvSpPr>
          <p:cNvPr id="75787" name="Text Box 11"/>
          <p:cNvSpPr txBox="1">
            <a:spLocks noChangeArrowheads="1"/>
          </p:cNvSpPr>
          <p:nvPr/>
        </p:nvSpPr>
        <p:spPr bwMode="auto">
          <a:xfrm>
            <a:off x="2082800" y="908050"/>
            <a:ext cx="2486025" cy="457200"/>
          </a:xfrm>
          <a:prstGeom prst="rect">
            <a:avLst/>
          </a:prstGeom>
          <a:noFill/>
          <a:ln w="76200" algn="ctr">
            <a:noFill/>
            <a:miter lim="800000"/>
            <a:headEnd/>
            <a:tailEnd/>
          </a:ln>
        </p:spPr>
        <p:txBody>
          <a:bodyPr wrap="none">
            <a:spAutoFit/>
          </a:bodyPr>
          <a:lstStyle/>
          <a:p>
            <a:r>
              <a:rPr lang="it-IT" b="1">
                <a:solidFill>
                  <a:srgbClr val="FF0000"/>
                </a:solidFill>
              </a:rPr>
              <a:t>CROSSOTOMIA</a:t>
            </a:r>
          </a:p>
        </p:txBody>
      </p:sp>
      <p:sp>
        <p:nvSpPr>
          <p:cNvPr id="75788" name="Text Box 12"/>
          <p:cNvSpPr txBox="1">
            <a:spLocks noChangeArrowheads="1"/>
          </p:cNvSpPr>
          <p:nvPr/>
        </p:nvSpPr>
        <p:spPr bwMode="auto">
          <a:xfrm>
            <a:off x="1346200" y="3284538"/>
            <a:ext cx="3316288" cy="1552575"/>
          </a:xfrm>
          <a:prstGeom prst="rect">
            <a:avLst/>
          </a:prstGeom>
          <a:noFill/>
          <a:ln w="76200" algn="ctr">
            <a:noFill/>
            <a:miter lim="800000"/>
            <a:headEnd/>
            <a:tailEnd/>
          </a:ln>
        </p:spPr>
        <p:txBody>
          <a:bodyPr wrap="none">
            <a:spAutoFit/>
          </a:bodyPr>
          <a:lstStyle/>
          <a:p>
            <a:r>
              <a:rPr lang="it-IT" b="1">
                <a:solidFill>
                  <a:srgbClr val="FF0000"/>
                </a:solidFill>
              </a:rPr>
              <a:t>ASSE:</a:t>
            </a:r>
          </a:p>
          <a:p>
            <a:r>
              <a:rPr lang="it-IT" b="1">
                <a:solidFill>
                  <a:srgbClr val="FF0000"/>
                </a:solidFill>
              </a:rPr>
              <a:t>non più reflusso,</a:t>
            </a:r>
          </a:p>
          <a:p>
            <a:r>
              <a:rPr lang="it-IT" b="1">
                <a:solidFill>
                  <a:srgbClr val="FF0000"/>
                </a:solidFill>
              </a:rPr>
              <a:t>ma flusso retrogrado,</a:t>
            </a:r>
          </a:p>
          <a:p>
            <a:r>
              <a:rPr lang="it-IT" b="1">
                <a:solidFill>
                  <a:srgbClr val="FF0000"/>
                </a:solidFill>
              </a:rPr>
              <a:t>bassa portata</a:t>
            </a:r>
          </a:p>
        </p:txBody>
      </p:sp>
      <p:sp>
        <p:nvSpPr>
          <p:cNvPr id="65547" name="Text Box 13"/>
          <p:cNvSpPr txBox="1">
            <a:spLocks noChangeArrowheads="1"/>
          </p:cNvSpPr>
          <p:nvPr/>
        </p:nvSpPr>
        <p:spPr bwMode="auto">
          <a:xfrm>
            <a:off x="0" y="5876925"/>
            <a:ext cx="4587875" cy="457200"/>
          </a:xfrm>
          <a:prstGeom prst="rect">
            <a:avLst/>
          </a:prstGeom>
          <a:noFill/>
          <a:ln w="76200" algn="ctr">
            <a:noFill/>
            <a:miter lim="800000"/>
            <a:headEnd/>
            <a:tailEnd/>
          </a:ln>
        </p:spPr>
        <p:txBody>
          <a:bodyPr wrap="none">
            <a:spAutoFit/>
          </a:bodyPr>
          <a:lstStyle/>
          <a:p>
            <a:r>
              <a:rPr lang="it-IT" b="1">
                <a:solidFill>
                  <a:srgbClr val="000099"/>
                </a:solidFill>
              </a:rPr>
              <a:t>Perforante rientro sulla safena</a:t>
            </a:r>
          </a:p>
        </p:txBody>
      </p:sp>
      <p:sp>
        <p:nvSpPr>
          <p:cNvPr id="75790" name="AutoShape 14"/>
          <p:cNvSpPr>
            <a:spLocks noChangeArrowheads="1"/>
          </p:cNvSpPr>
          <p:nvPr/>
        </p:nvSpPr>
        <p:spPr bwMode="auto">
          <a:xfrm rot="2436650">
            <a:off x="6084888" y="981075"/>
            <a:ext cx="381000" cy="147638"/>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75791" name="Text Box 15"/>
          <p:cNvSpPr txBox="1">
            <a:spLocks noChangeArrowheads="1"/>
          </p:cNvSpPr>
          <p:nvPr/>
        </p:nvSpPr>
        <p:spPr bwMode="auto">
          <a:xfrm>
            <a:off x="5189538" y="5372100"/>
            <a:ext cx="2486025" cy="822325"/>
          </a:xfrm>
          <a:prstGeom prst="rect">
            <a:avLst/>
          </a:prstGeom>
          <a:noFill/>
          <a:ln w="76200" algn="ctr">
            <a:noFill/>
            <a:miter lim="800000"/>
            <a:headEnd/>
            <a:tailEnd/>
          </a:ln>
        </p:spPr>
        <p:txBody>
          <a:bodyPr wrap="none">
            <a:spAutoFit/>
          </a:bodyPr>
          <a:lstStyle/>
          <a:p>
            <a:r>
              <a:rPr lang="it-IT" b="1">
                <a:solidFill>
                  <a:srgbClr val="FF0000"/>
                </a:solidFill>
              </a:rPr>
              <a:t>R3:</a:t>
            </a:r>
          </a:p>
          <a:p>
            <a:r>
              <a:rPr lang="it-IT" b="1">
                <a:solidFill>
                  <a:srgbClr val="FF0000"/>
                </a:solidFill>
              </a:rPr>
              <a:t> deconnessione</a:t>
            </a:r>
          </a:p>
        </p:txBody>
      </p:sp>
      <p:sp>
        <p:nvSpPr>
          <p:cNvPr id="75792" name="Freeform 16"/>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75793" name="AutoShape 17"/>
          <p:cNvSpPr>
            <a:spLocks noChangeArrowheads="1"/>
          </p:cNvSpPr>
          <p:nvPr/>
        </p:nvSpPr>
        <p:spPr bwMode="auto">
          <a:xfrm rot="2436650">
            <a:off x="6084888" y="981075"/>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75794" name="Freeform 18"/>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127000" cap="flat" cmpd="sng">
            <a:solidFill>
              <a:srgbClr val="FF0000"/>
            </a:solidFill>
            <a:prstDash val="solid"/>
            <a:round/>
            <a:headEnd type="none" w="med" len="med"/>
            <a:tailEnd type="none" w="med" len="med"/>
          </a:ln>
        </p:spPr>
        <p:txBody>
          <a:bodyPr/>
          <a:lstStyle/>
          <a:p>
            <a:endParaRPr lang="it-IT"/>
          </a:p>
        </p:txBody>
      </p:sp>
      <p:sp>
        <p:nvSpPr>
          <p:cNvPr id="65553" name="Freeform 19"/>
          <p:cNvSpPr>
            <a:spLocks/>
          </p:cNvSpPr>
          <p:nvPr/>
        </p:nvSpPr>
        <p:spPr bwMode="auto">
          <a:xfrm>
            <a:off x="4476750" y="6165850"/>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57150" cap="flat" cmpd="sng">
            <a:solidFill>
              <a:schemeClr val="accent2"/>
            </a:solidFill>
            <a:prstDash val="solid"/>
            <a:round/>
            <a:headEnd type="none" w="med" len="med"/>
            <a:tailEnd type="none" w="med" len="med"/>
          </a:ln>
        </p:spPr>
        <p:txBody>
          <a:bodyPr/>
          <a:lstStyle/>
          <a:p>
            <a:endParaRPr lang="it-IT"/>
          </a:p>
        </p:txBody>
      </p:sp>
      <p:sp>
        <p:nvSpPr>
          <p:cNvPr id="65554" name="Freeform 20"/>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5555" name="Freeform 21"/>
          <p:cNvSpPr>
            <a:spLocks/>
          </p:cNvSpPr>
          <p:nvPr/>
        </p:nvSpPr>
        <p:spPr bwMode="auto">
          <a:xfrm>
            <a:off x="4716463" y="1052513"/>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FF0000"/>
            </a:solidFill>
            <a:prstDash val="solid"/>
            <a:round/>
            <a:headEnd type="none" w="med" len="med"/>
            <a:tailEnd type="none" w="med" len="med"/>
          </a:ln>
        </p:spPr>
        <p:txBody>
          <a:bodyPr/>
          <a:lstStyle/>
          <a:p>
            <a:endParaRPr lang="it-IT"/>
          </a:p>
        </p:txBody>
      </p:sp>
      <p:sp>
        <p:nvSpPr>
          <p:cNvPr id="75798" name="AutoShape 22"/>
          <p:cNvSpPr>
            <a:spLocks noChangeArrowheads="1"/>
          </p:cNvSpPr>
          <p:nvPr/>
        </p:nvSpPr>
        <p:spPr bwMode="auto">
          <a:xfrm rot="1099881">
            <a:off x="6011863" y="692150"/>
            <a:ext cx="358775" cy="554038"/>
          </a:xfrm>
          <a:prstGeom prst="star5">
            <a:avLst/>
          </a:prstGeom>
          <a:solidFill>
            <a:srgbClr val="FFFF00"/>
          </a:solidFill>
          <a:ln w="38100" algn="ctr">
            <a:solidFill>
              <a:srgbClr val="FFFF00"/>
            </a:solidFill>
            <a:miter lim="800000"/>
            <a:headEnd/>
            <a:tailEnd/>
          </a:ln>
          <a:effectLst/>
        </p:spPr>
        <p:txBody>
          <a:bodyPr wrap="none" anchor="ctr"/>
          <a:lstStyle/>
          <a:p>
            <a:pPr>
              <a:defRPr/>
            </a:pPr>
            <a:endParaRPr lang="it-IT">
              <a:latin typeface="Arial" charset="0"/>
              <a:cs typeface="Arial" charset="0"/>
            </a:endParaRPr>
          </a:p>
        </p:txBody>
      </p:sp>
      <p:sp>
        <p:nvSpPr>
          <p:cNvPr id="65557" name="Freeform 24"/>
          <p:cNvSpPr>
            <a:spLocks/>
          </p:cNvSpPr>
          <p:nvPr/>
        </p:nvSpPr>
        <p:spPr bwMode="auto">
          <a:xfrm rot="-196661">
            <a:off x="4970463" y="5222875"/>
            <a:ext cx="311150" cy="1439863"/>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12700" cap="flat" cmpd="sng">
            <a:solidFill>
              <a:srgbClr val="FF0000"/>
            </a:solidFill>
            <a:prstDash val="solid"/>
            <a:round/>
            <a:headEnd type="none" w="med" len="med"/>
            <a:tailEnd type="none" w="med" len="med"/>
          </a:ln>
        </p:spPr>
        <p:txBody>
          <a:bodyPr/>
          <a:lstStyle/>
          <a:p>
            <a:endParaRPr lang="it-IT"/>
          </a:p>
        </p:txBody>
      </p:sp>
      <p:sp>
        <p:nvSpPr>
          <p:cNvPr id="75801" name="Freeform 25"/>
          <p:cNvSpPr>
            <a:spLocks/>
          </p:cNvSpPr>
          <p:nvPr/>
        </p:nvSpPr>
        <p:spPr bwMode="auto">
          <a:xfrm>
            <a:off x="4572000" y="665163"/>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9525" cap="flat" cmpd="sng">
            <a:solidFill>
              <a:srgbClr val="000099"/>
            </a:solidFill>
            <a:prstDash val="solid"/>
            <a:round/>
            <a:headEnd type="none" w="med" len="med"/>
            <a:tailEnd type="none" w="med" len="med"/>
          </a:ln>
        </p:spPr>
        <p:txBody>
          <a:bodyPr/>
          <a:lstStyle/>
          <a:p>
            <a:endParaRPr lang="it-IT"/>
          </a:p>
        </p:txBody>
      </p:sp>
      <p:sp>
        <p:nvSpPr>
          <p:cNvPr id="75803" name="Rectangle 27"/>
          <p:cNvSpPr>
            <a:spLocks noChangeArrowheads="1"/>
          </p:cNvSpPr>
          <p:nvPr/>
        </p:nvSpPr>
        <p:spPr bwMode="auto">
          <a:xfrm>
            <a:off x="2124075" y="0"/>
            <a:ext cx="6686550" cy="641350"/>
          </a:xfrm>
          <a:prstGeom prst="rect">
            <a:avLst/>
          </a:prstGeom>
          <a:noFill/>
          <a:ln w="38100" algn="ctr">
            <a:noFill/>
            <a:miter lim="800000"/>
            <a:headEnd/>
            <a:tailEnd/>
          </a:ln>
          <a:effectLst/>
        </p:spPr>
        <p:txBody>
          <a:bodyPr wrap="none">
            <a:spAutoFit/>
          </a:bodyPr>
          <a:lstStyle/>
          <a:p>
            <a:pPr>
              <a:defRPr/>
            </a:pPr>
            <a:r>
              <a:rPr lang="es-ES_tradnl" sz="3600" b="1">
                <a:solidFill>
                  <a:srgbClr val="FFFF00"/>
                </a:solidFill>
                <a:effectLst>
                  <a:outerShdw blurRad="38100" dist="38100" dir="2700000" algn="tl">
                    <a:srgbClr val="000000"/>
                  </a:outerShdw>
                </a:effectLst>
                <a:latin typeface="Arial" charset="0"/>
                <a:cs typeface="Arial" charset="0"/>
              </a:rPr>
              <a:t>CORREZIONE EMODINAMICA</a:t>
            </a:r>
            <a:endParaRPr lang="it-IT" sz="3600" b="1">
              <a:solidFill>
                <a:srgbClr val="FFFF00"/>
              </a:solidFill>
              <a:effectLst>
                <a:outerShdw blurRad="38100" dist="38100" dir="2700000" algn="tl">
                  <a:srgbClr val="000000"/>
                </a:outerShdw>
              </a:effectLst>
              <a:latin typeface="Arial" charset="0"/>
              <a:cs typeface="Arial" charset="0"/>
            </a:endParaRPr>
          </a:p>
        </p:txBody>
      </p:sp>
      <p:sp>
        <p:nvSpPr>
          <p:cNvPr id="75799" name="AutoShape 23"/>
          <p:cNvSpPr>
            <a:spLocks noChangeArrowheads="1"/>
          </p:cNvSpPr>
          <p:nvPr/>
        </p:nvSpPr>
        <p:spPr bwMode="auto">
          <a:xfrm rot="1099881">
            <a:off x="5003800" y="5157788"/>
            <a:ext cx="249238" cy="320675"/>
          </a:xfrm>
          <a:prstGeom prst="star5">
            <a:avLst/>
          </a:prstGeom>
          <a:solidFill>
            <a:srgbClr val="FFFF00"/>
          </a:solidFill>
          <a:ln w="38100" algn="ctr">
            <a:solidFill>
              <a:srgbClr val="FFFF00"/>
            </a:solidFill>
            <a:miter lim="800000"/>
            <a:headEnd/>
            <a:tailEnd/>
          </a:ln>
          <a:effectLst/>
        </p:spPr>
        <p:txBody>
          <a:bodyPr wrap="none" anchor="ctr"/>
          <a:lstStyle/>
          <a:p>
            <a:pPr>
              <a:defRPr/>
            </a:pPr>
            <a:endParaRPr lang="it-IT">
              <a:latin typeface="Arial" charset="0"/>
              <a:cs typeface="Arial" charset="0"/>
            </a:endParaRPr>
          </a:p>
        </p:txBody>
      </p:sp>
      <p:sp>
        <p:nvSpPr>
          <p:cNvPr id="75806" name="Text Box 30"/>
          <p:cNvSpPr txBox="1">
            <a:spLocks noChangeArrowheads="1"/>
          </p:cNvSpPr>
          <p:nvPr/>
        </p:nvSpPr>
        <p:spPr bwMode="auto">
          <a:xfrm>
            <a:off x="7019925" y="1125538"/>
            <a:ext cx="1987550" cy="641350"/>
          </a:xfrm>
          <a:prstGeom prst="rect">
            <a:avLst/>
          </a:prstGeom>
          <a:noFill/>
          <a:ln w="38100" algn="ctr">
            <a:noFill/>
            <a:miter lim="800000"/>
            <a:headEnd/>
            <a:tailEnd/>
          </a:ln>
          <a:effectLst/>
        </p:spPr>
        <p:txBody>
          <a:bodyPr wrap="none">
            <a:spAutoFit/>
          </a:bodyPr>
          <a:lstStyle/>
          <a:p>
            <a:pPr>
              <a:defRPr/>
            </a:pPr>
            <a:r>
              <a:rPr lang="it-IT" sz="3600" b="1">
                <a:solidFill>
                  <a:srgbClr val="FFFF00"/>
                </a:solidFill>
                <a:effectLst>
                  <a:outerShdw blurRad="38100" dist="38100" dir="2700000" algn="tl">
                    <a:srgbClr val="000000"/>
                  </a:outerShdw>
                </a:effectLst>
                <a:latin typeface="Arial" charset="0"/>
                <a:cs typeface="Arial" charset="0"/>
              </a:rPr>
              <a:t>CHIVA 1</a:t>
            </a:r>
          </a:p>
        </p:txBody>
      </p:sp>
      <p:sp>
        <p:nvSpPr>
          <p:cNvPr id="65562" name="Oval 31"/>
          <p:cNvSpPr>
            <a:spLocks noChangeArrowheads="1"/>
          </p:cNvSpPr>
          <p:nvPr/>
        </p:nvSpPr>
        <p:spPr bwMode="auto">
          <a:xfrm>
            <a:off x="6804025" y="620713"/>
            <a:ext cx="2282825" cy="1706562"/>
          </a:xfrm>
          <a:prstGeom prst="ellipse">
            <a:avLst/>
          </a:prstGeom>
          <a:gradFill rotWithShape="1">
            <a:gsLst>
              <a:gs pos="0">
                <a:srgbClr val="000099">
                  <a:alpha val="0"/>
                </a:srgbClr>
              </a:gs>
              <a:gs pos="100000">
                <a:srgbClr val="66FFFF"/>
              </a:gs>
            </a:gsLst>
            <a:lin ang="5400000" scaled="1"/>
          </a:gradFill>
          <a:ln w="38100" algn="ctr">
            <a:noFill/>
            <a:round/>
            <a:headEnd/>
            <a:tailEnd/>
          </a:ln>
        </p:spPr>
        <p:txBody>
          <a:bodyPr wrap="none" anchor="ctr"/>
          <a:lstStyle/>
          <a:p>
            <a:endParaRPr lang="it-IT"/>
          </a:p>
        </p:txBody>
      </p:sp>
      <p:sp>
        <p:nvSpPr>
          <p:cNvPr id="65565" name="Freeform 35"/>
          <p:cNvSpPr>
            <a:spLocks/>
          </p:cNvSpPr>
          <p:nvPr/>
        </p:nvSpPr>
        <p:spPr bwMode="auto">
          <a:xfrm>
            <a:off x="4643438" y="6381750"/>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28575" cap="flat" cmpd="sng">
            <a:solidFill>
              <a:schemeClr val="accent2"/>
            </a:solidFill>
            <a:prstDash val="sysDot"/>
            <a:round/>
            <a:headEnd type="none" w="med" len="med"/>
            <a:tailEnd type="none" w="med" len="me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 calcmode="lin" valueType="num">
                                      <p:cBhvr additive="base">
                                        <p:cTn id="7" dur="2000" fill="hold"/>
                                        <p:tgtEl>
                                          <p:spTgt spid="75787"/>
                                        </p:tgtEl>
                                        <p:attrNameLst>
                                          <p:attrName>ppt_x</p:attrName>
                                        </p:attrNameLst>
                                      </p:cBhvr>
                                      <p:tavLst>
                                        <p:tav tm="0">
                                          <p:val>
                                            <p:strVal val="0-#ppt_w/2"/>
                                          </p:val>
                                        </p:tav>
                                        <p:tav tm="100000">
                                          <p:val>
                                            <p:strVal val="#ppt_x"/>
                                          </p:val>
                                        </p:tav>
                                      </p:tavLst>
                                    </p:anim>
                                    <p:anim calcmode="lin" valueType="num">
                                      <p:cBhvr additive="base">
                                        <p:cTn id="8" dur="2000" fill="hold"/>
                                        <p:tgtEl>
                                          <p:spTgt spid="75787"/>
                                        </p:tgtEl>
                                        <p:attrNameLst>
                                          <p:attrName>ppt_y</p:attrName>
                                        </p:attrNameLst>
                                      </p:cBhvr>
                                      <p:tavLst>
                                        <p:tav tm="0">
                                          <p:val>
                                            <p:strVal val="#ppt_y"/>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2000"/>
                                        <p:tgtEl>
                                          <p:spTgt spid="75790"/>
                                        </p:tgtEl>
                                      </p:cBhvr>
                                    </p:animEffect>
                                    <p:set>
                                      <p:cBhvr>
                                        <p:cTn id="11" dur="1" fill="hold">
                                          <p:stCondLst>
                                            <p:cond delay="1999"/>
                                          </p:stCondLst>
                                        </p:cTn>
                                        <p:tgtEl>
                                          <p:spTgt spid="75790"/>
                                        </p:tgtEl>
                                        <p:attrNameLst>
                                          <p:attrName>style.visibility</p:attrName>
                                        </p:attrNameLst>
                                      </p:cBhvr>
                                      <p:to>
                                        <p:strVal val="hidden"/>
                                      </p:to>
                                    </p:set>
                                  </p:childTnLst>
                                </p:cTn>
                              </p:par>
                              <p:par>
                                <p:cTn id="12" presetID="2" presetClass="entr" presetSubtype="8" fill="hold" nodeType="withEffect">
                                  <p:stCondLst>
                                    <p:cond delay="0"/>
                                  </p:stCondLst>
                                  <p:childTnLst>
                                    <p:set>
                                      <p:cBhvr>
                                        <p:cTn id="13" dur="1" fill="hold">
                                          <p:stCondLst>
                                            <p:cond delay="0"/>
                                          </p:stCondLst>
                                        </p:cTn>
                                        <p:tgtEl>
                                          <p:spTgt spid="75798"/>
                                        </p:tgtEl>
                                        <p:attrNameLst>
                                          <p:attrName>style.visibility</p:attrName>
                                        </p:attrNameLst>
                                      </p:cBhvr>
                                      <p:to>
                                        <p:strVal val="visible"/>
                                      </p:to>
                                    </p:set>
                                    <p:anim calcmode="lin" valueType="num">
                                      <p:cBhvr additive="base">
                                        <p:cTn id="14" dur="3000" fill="hold"/>
                                        <p:tgtEl>
                                          <p:spTgt spid="75798"/>
                                        </p:tgtEl>
                                        <p:attrNameLst>
                                          <p:attrName>ppt_x</p:attrName>
                                        </p:attrNameLst>
                                      </p:cBhvr>
                                      <p:tavLst>
                                        <p:tav tm="0">
                                          <p:val>
                                            <p:strVal val="0-#ppt_w/2"/>
                                          </p:val>
                                        </p:tav>
                                        <p:tav tm="100000">
                                          <p:val>
                                            <p:strVal val="#ppt_x"/>
                                          </p:val>
                                        </p:tav>
                                      </p:tavLst>
                                    </p:anim>
                                    <p:anim calcmode="lin" valueType="num">
                                      <p:cBhvr additive="base">
                                        <p:cTn id="15" dur="3000" fill="hold"/>
                                        <p:tgtEl>
                                          <p:spTgt spid="75798"/>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2000"/>
                                        <p:tgtEl>
                                          <p:spTgt spid="75793"/>
                                        </p:tgtEl>
                                      </p:cBhvr>
                                    </p:animEffect>
                                    <p:set>
                                      <p:cBhvr>
                                        <p:cTn id="19" dur="1" fill="hold">
                                          <p:stCondLst>
                                            <p:cond delay="1999"/>
                                          </p:stCondLst>
                                        </p:cTn>
                                        <p:tgtEl>
                                          <p:spTgt spid="75793"/>
                                        </p:tgtEl>
                                        <p:attrNameLst>
                                          <p:attrName>style.visibility</p:attrName>
                                        </p:attrNameLst>
                                      </p:cBhvr>
                                      <p:to>
                                        <p:strVal val="hidden"/>
                                      </p:to>
                                    </p:set>
                                  </p:childTnLst>
                                </p:cTn>
                              </p:par>
                              <p:par>
                                <p:cTn id="20" presetID="22" presetClass="exit" presetSubtype="1" fill="hold" grpId="0" nodeType="withEffect">
                                  <p:stCondLst>
                                    <p:cond delay="0"/>
                                  </p:stCondLst>
                                  <p:childTnLst>
                                    <p:animEffect transition="out" filter="wipe(up)">
                                      <p:cBhvr>
                                        <p:cTn id="21" dur="3000"/>
                                        <p:tgtEl>
                                          <p:spTgt spid="75794"/>
                                        </p:tgtEl>
                                      </p:cBhvr>
                                    </p:animEffect>
                                    <p:set>
                                      <p:cBhvr>
                                        <p:cTn id="22" dur="1" fill="hold">
                                          <p:stCondLst>
                                            <p:cond delay="2999"/>
                                          </p:stCondLst>
                                        </p:cTn>
                                        <p:tgtEl>
                                          <p:spTgt spid="75794"/>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75788"/>
                                        </p:tgtEl>
                                        <p:attrNameLst>
                                          <p:attrName>style.visibility</p:attrName>
                                        </p:attrNameLst>
                                      </p:cBhvr>
                                      <p:to>
                                        <p:strVal val="visible"/>
                                      </p:to>
                                    </p:set>
                                    <p:anim calcmode="lin" valueType="num">
                                      <p:cBhvr additive="base">
                                        <p:cTn id="25" dur="2000" fill="hold"/>
                                        <p:tgtEl>
                                          <p:spTgt spid="75788"/>
                                        </p:tgtEl>
                                        <p:attrNameLst>
                                          <p:attrName>ppt_x</p:attrName>
                                        </p:attrNameLst>
                                      </p:cBhvr>
                                      <p:tavLst>
                                        <p:tav tm="0">
                                          <p:val>
                                            <p:strVal val="0-#ppt_w/2"/>
                                          </p:val>
                                        </p:tav>
                                        <p:tav tm="100000">
                                          <p:val>
                                            <p:strVal val="#ppt_x"/>
                                          </p:val>
                                        </p:tav>
                                      </p:tavLst>
                                    </p:anim>
                                    <p:anim calcmode="lin" valueType="num">
                                      <p:cBhvr additive="base">
                                        <p:cTn id="26" dur="2000" fill="hold"/>
                                        <p:tgtEl>
                                          <p:spTgt spid="7578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5791"/>
                                        </p:tgtEl>
                                        <p:attrNameLst>
                                          <p:attrName>style.visibility</p:attrName>
                                        </p:attrNameLst>
                                      </p:cBhvr>
                                      <p:to>
                                        <p:strVal val="visible"/>
                                      </p:to>
                                    </p:set>
                                    <p:anim calcmode="lin" valueType="num">
                                      <p:cBhvr additive="base">
                                        <p:cTn id="31" dur="2000" fill="hold"/>
                                        <p:tgtEl>
                                          <p:spTgt spid="75791"/>
                                        </p:tgtEl>
                                        <p:attrNameLst>
                                          <p:attrName>ppt_x</p:attrName>
                                        </p:attrNameLst>
                                      </p:cBhvr>
                                      <p:tavLst>
                                        <p:tav tm="0">
                                          <p:val>
                                            <p:strVal val="1+#ppt_w/2"/>
                                          </p:val>
                                        </p:tav>
                                        <p:tav tm="100000">
                                          <p:val>
                                            <p:strVal val="#ppt_x"/>
                                          </p:val>
                                        </p:tav>
                                      </p:tavLst>
                                    </p:anim>
                                    <p:anim calcmode="lin" valueType="num">
                                      <p:cBhvr additive="base">
                                        <p:cTn id="32" dur="2000" fill="hold"/>
                                        <p:tgtEl>
                                          <p:spTgt spid="7579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5799"/>
                                        </p:tgtEl>
                                        <p:attrNameLst>
                                          <p:attrName>style.visibility</p:attrName>
                                        </p:attrNameLst>
                                      </p:cBhvr>
                                      <p:to>
                                        <p:strVal val="visible"/>
                                      </p:to>
                                    </p:set>
                                    <p:anim calcmode="lin" valueType="num">
                                      <p:cBhvr additive="base">
                                        <p:cTn id="35" dur="3000" fill="hold"/>
                                        <p:tgtEl>
                                          <p:spTgt spid="75799"/>
                                        </p:tgtEl>
                                        <p:attrNameLst>
                                          <p:attrName>ppt_x</p:attrName>
                                        </p:attrNameLst>
                                      </p:cBhvr>
                                      <p:tavLst>
                                        <p:tav tm="0">
                                          <p:val>
                                            <p:strVal val="0-#ppt_w/2"/>
                                          </p:val>
                                        </p:tav>
                                        <p:tav tm="100000">
                                          <p:val>
                                            <p:strVal val="#ppt_x"/>
                                          </p:val>
                                        </p:tav>
                                      </p:tavLst>
                                    </p:anim>
                                    <p:anim calcmode="lin" valueType="num">
                                      <p:cBhvr additive="base">
                                        <p:cTn id="36" dur="3000" fill="hold"/>
                                        <p:tgtEl>
                                          <p:spTgt spid="75799"/>
                                        </p:tgtEl>
                                        <p:attrNameLst>
                                          <p:attrName>ppt_y</p:attrName>
                                        </p:attrNameLst>
                                      </p:cBhvr>
                                      <p:tavLst>
                                        <p:tav tm="0">
                                          <p:val>
                                            <p:strVal val="#ppt_y"/>
                                          </p:val>
                                        </p:tav>
                                        <p:tav tm="100000">
                                          <p:val>
                                            <p:strVal val="#ppt_y"/>
                                          </p:val>
                                        </p:tav>
                                      </p:tavLst>
                                    </p:anim>
                                  </p:childTnLst>
                                </p:cTn>
                              </p:par>
                              <p:par>
                                <p:cTn id="37" presetID="10" presetClass="exit" presetSubtype="0" fill="hold" grpId="0" nodeType="withEffect">
                                  <p:stCondLst>
                                    <p:cond delay="0"/>
                                  </p:stCondLst>
                                  <p:childTnLst>
                                    <p:animEffect transition="out" filter="fade">
                                      <p:cBhvr>
                                        <p:cTn id="38" dur="2000"/>
                                        <p:tgtEl>
                                          <p:spTgt spid="75792"/>
                                        </p:tgtEl>
                                      </p:cBhvr>
                                    </p:animEffect>
                                    <p:set>
                                      <p:cBhvr>
                                        <p:cTn id="39" dur="1" fill="hold">
                                          <p:stCondLst>
                                            <p:cond delay="1999"/>
                                          </p:stCondLst>
                                        </p:cTn>
                                        <p:tgtEl>
                                          <p:spTgt spid="757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000"/>
                                        <p:tgtEl>
                                          <p:spTgt spid="75801"/>
                                        </p:tgtEl>
                                      </p:cBhvr>
                                    </p:animEffect>
                                    <p:set>
                                      <p:cBhvr>
                                        <p:cTn id="42" dur="1" fill="hold">
                                          <p:stCondLst>
                                            <p:cond delay="1999"/>
                                          </p:stCondLst>
                                        </p:cTn>
                                        <p:tgtEl>
                                          <p:spTgt spid="75801"/>
                                        </p:tgtEl>
                                        <p:attrNameLst>
                                          <p:attrName>style.visibility</p:attrName>
                                        </p:attrNameLst>
                                      </p:cBhvr>
                                      <p:to>
                                        <p:strVal val="hidden"/>
                                      </p:to>
                                    </p:set>
                                  </p:childTnLst>
                                </p:cTn>
                              </p:par>
                            </p:childTnLst>
                          </p:cTn>
                        </p:par>
                        <p:par>
                          <p:cTn id="43" fill="hold">
                            <p:stCondLst>
                              <p:cond delay="3000"/>
                            </p:stCondLst>
                            <p:childTnLst>
                              <p:par>
                                <p:cTn id="44" presetID="22" presetClass="entr" presetSubtype="4" fill="hold" grpId="1" nodeType="afterEffect">
                                  <p:stCondLst>
                                    <p:cond delay="0"/>
                                  </p:stCondLst>
                                  <p:childTnLst>
                                    <p:set>
                                      <p:cBhvr>
                                        <p:cTn id="45" dur="1" fill="hold">
                                          <p:stCondLst>
                                            <p:cond delay="0"/>
                                          </p:stCondLst>
                                        </p:cTn>
                                        <p:tgtEl>
                                          <p:spTgt spid="75801"/>
                                        </p:tgtEl>
                                        <p:attrNameLst>
                                          <p:attrName>style.visibility</p:attrName>
                                        </p:attrNameLst>
                                      </p:cBhvr>
                                      <p:to>
                                        <p:strVal val="visible"/>
                                      </p:to>
                                    </p:set>
                                    <p:animEffect transition="in" filter="wipe(down)">
                                      <p:cBhvr>
                                        <p:cTn id="46" dur="5000"/>
                                        <p:tgtEl>
                                          <p:spTgt spid="75801"/>
                                        </p:tgtEl>
                                      </p:cBhvr>
                                    </p:animEffect>
                                  </p:childTnLst>
                                </p:cTn>
                              </p:par>
                              <p:par>
                                <p:cTn id="47" presetID="10" presetClass="exit" presetSubtype="0" fill="hold" grpId="0" nodeType="withEffect">
                                  <p:stCondLst>
                                    <p:cond delay="0"/>
                                  </p:stCondLst>
                                  <p:childTnLst>
                                    <p:animEffect transition="out" filter="fade">
                                      <p:cBhvr>
                                        <p:cTn id="48" dur="1000"/>
                                        <p:tgtEl>
                                          <p:spTgt spid="75782"/>
                                        </p:tgtEl>
                                      </p:cBhvr>
                                    </p:animEffect>
                                    <p:set>
                                      <p:cBhvr>
                                        <p:cTn id="49" dur="1" fill="hold">
                                          <p:stCondLst>
                                            <p:cond delay="999"/>
                                          </p:stCondLst>
                                        </p:cTn>
                                        <p:tgtEl>
                                          <p:spTgt spid="75782"/>
                                        </p:tgtEl>
                                        <p:attrNameLst>
                                          <p:attrName>style.visibility</p:attrName>
                                        </p:attrNameLst>
                                      </p:cBhvr>
                                      <p:to>
                                        <p:strVal val="hidden"/>
                                      </p:to>
                                    </p:set>
                                  </p:childTnLst>
                                </p:cTn>
                              </p:par>
                            </p:childTnLst>
                          </p:cTn>
                        </p:par>
                        <p:par>
                          <p:cTn id="50" fill="hold">
                            <p:stCondLst>
                              <p:cond delay="8000"/>
                            </p:stCondLst>
                            <p:childTnLst>
                              <p:par>
                                <p:cTn id="51" presetID="10" presetClass="exit" presetSubtype="0" fill="hold" grpId="0" nodeType="afterEffect">
                                  <p:stCondLst>
                                    <p:cond delay="0"/>
                                  </p:stCondLst>
                                  <p:childTnLst>
                                    <p:animEffect transition="out" filter="fade">
                                      <p:cBhvr>
                                        <p:cTn id="52" dur="2000"/>
                                        <p:tgtEl>
                                          <p:spTgt spid="75784"/>
                                        </p:tgtEl>
                                      </p:cBhvr>
                                    </p:animEffect>
                                    <p:set>
                                      <p:cBhvr>
                                        <p:cTn id="53" dur="1" fill="hold">
                                          <p:stCondLst>
                                            <p:cond delay="1999"/>
                                          </p:stCondLst>
                                        </p:cTn>
                                        <p:tgtEl>
                                          <p:spTgt spid="757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nimBg="1"/>
      <p:bldP spid="75784" grpId="0" animBg="1"/>
      <p:bldP spid="75787" grpId="0"/>
      <p:bldP spid="75788" grpId="0"/>
      <p:bldP spid="75790" grpId="0" animBg="1"/>
      <p:bldP spid="75791" grpId="0"/>
      <p:bldP spid="75792" grpId="0" animBg="1"/>
      <p:bldP spid="75793" grpId="0" animBg="1"/>
      <p:bldP spid="75794" grpId="0" animBg="1"/>
      <p:bldP spid="75801" grpId="0" animBg="1"/>
      <p:bldP spid="75801"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771800" y="1916832"/>
            <a:ext cx="938213" cy="833438"/>
          </a:xfrm>
          <a:prstGeom prst="rect">
            <a:avLst/>
          </a:prstGeom>
          <a:solidFill>
            <a:srgbClr val="0070C0"/>
          </a:solidFill>
          <a:ln w="9525">
            <a:solidFill>
              <a:srgbClr val="66FFFF"/>
            </a:solidFill>
            <a:miter lim="800000"/>
            <a:headEnd/>
            <a:tailEnd/>
          </a:ln>
          <a:effectLst/>
        </p:spPr>
        <p:txBody>
          <a:bodyPr wrap="none">
            <a:spAutoFit/>
          </a:bodyPr>
          <a:lstStyle/>
          <a:p>
            <a:pPr algn="l">
              <a:defRPr/>
            </a:pPr>
            <a:r>
              <a:rPr lang="it-IT" sz="4800" b="1" dirty="0">
                <a:solidFill>
                  <a:schemeClr val="bg1"/>
                </a:solidFill>
                <a:effectLst>
                  <a:outerShdw blurRad="38100" dist="38100" dir="2700000" algn="tl">
                    <a:srgbClr val="000000"/>
                  </a:outerShdw>
                </a:effectLst>
                <a:latin typeface="Times New Roman" pitchFamily="18" charset="0"/>
                <a:cs typeface="Arial" charset="0"/>
              </a:rPr>
              <a:t>R1</a:t>
            </a:r>
          </a:p>
        </p:txBody>
      </p:sp>
      <p:sp>
        <p:nvSpPr>
          <p:cNvPr id="113667" name="Text Box 3"/>
          <p:cNvSpPr txBox="1">
            <a:spLocks noChangeArrowheads="1"/>
          </p:cNvSpPr>
          <p:nvPr/>
        </p:nvSpPr>
        <p:spPr bwMode="auto">
          <a:xfrm>
            <a:off x="2807669" y="2996282"/>
            <a:ext cx="814388" cy="711200"/>
          </a:xfrm>
          <a:prstGeom prst="rect">
            <a:avLst/>
          </a:prstGeom>
          <a:solidFill>
            <a:schemeClr val="accent1">
              <a:lumMod val="60000"/>
              <a:lumOff val="40000"/>
            </a:schemeClr>
          </a:solidFill>
          <a:ln w="9525">
            <a:solidFill>
              <a:srgbClr val="66FFFF"/>
            </a:solidFill>
            <a:miter lim="800000"/>
            <a:headEnd/>
            <a:tailEnd/>
          </a:ln>
          <a:effectLst/>
        </p:spPr>
        <p:txBody>
          <a:bodyPr wrap="none">
            <a:spAutoFit/>
          </a:bodyPr>
          <a:lstStyle/>
          <a:p>
            <a:pPr algn="l">
              <a:defRPr/>
            </a:pPr>
            <a:r>
              <a:rPr lang="it-IT" sz="4000" b="1" dirty="0">
                <a:solidFill>
                  <a:schemeClr val="bg1"/>
                </a:solidFill>
                <a:effectLst>
                  <a:outerShdw blurRad="38100" dist="38100" dir="2700000" algn="tl">
                    <a:srgbClr val="000000"/>
                  </a:outerShdw>
                </a:effectLst>
                <a:latin typeface="Times New Roman" pitchFamily="18" charset="0"/>
                <a:cs typeface="Arial" charset="0"/>
              </a:rPr>
              <a:t>R2</a:t>
            </a:r>
          </a:p>
        </p:txBody>
      </p:sp>
      <p:sp>
        <p:nvSpPr>
          <p:cNvPr id="113668" name="Text Box 4"/>
          <p:cNvSpPr txBox="1">
            <a:spLocks noChangeArrowheads="1"/>
          </p:cNvSpPr>
          <p:nvPr/>
        </p:nvSpPr>
        <p:spPr bwMode="auto">
          <a:xfrm>
            <a:off x="3096594" y="3932907"/>
            <a:ext cx="485775" cy="376238"/>
          </a:xfrm>
          <a:prstGeom prst="rect">
            <a:avLst/>
          </a:prstGeom>
          <a:solidFill>
            <a:schemeClr val="tx2">
              <a:lumMod val="40000"/>
              <a:lumOff val="60000"/>
            </a:schemeClr>
          </a:solidFill>
          <a:ln w="9525">
            <a:solidFill>
              <a:srgbClr val="66FFFF"/>
            </a:solidFill>
            <a:miter lim="800000"/>
            <a:headEnd/>
            <a:tailEnd/>
          </a:ln>
          <a:effectLst/>
        </p:spPr>
        <p:txBody>
          <a:bodyPr wrap="none">
            <a:spAutoFit/>
          </a:bodyPr>
          <a:lstStyle/>
          <a:p>
            <a:pPr algn="l">
              <a:defRPr/>
            </a:pPr>
            <a:r>
              <a:rPr lang="it-IT" sz="1800" b="1" dirty="0">
                <a:solidFill>
                  <a:schemeClr val="bg1"/>
                </a:solidFill>
                <a:effectLst>
                  <a:outerShdw blurRad="38100" dist="38100" dir="2700000" algn="tl">
                    <a:srgbClr val="000000"/>
                  </a:outerShdw>
                </a:effectLst>
                <a:latin typeface="Arial" charset="0"/>
                <a:cs typeface="Arial" charset="0"/>
              </a:rPr>
              <a:t>R3</a:t>
            </a:r>
          </a:p>
        </p:txBody>
      </p:sp>
      <p:pic>
        <p:nvPicPr>
          <p:cNvPr id="99333" name="Picture 8" descr="coscia"/>
          <p:cNvPicPr>
            <a:picLocks noChangeAspect="1" noChangeArrowheads="1"/>
          </p:cNvPicPr>
          <p:nvPr/>
        </p:nvPicPr>
        <p:blipFill>
          <a:blip r:embed="rId2" cstate="print"/>
          <a:srcRect/>
          <a:stretch>
            <a:fillRect/>
          </a:stretch>
        </p:blipFill>
        <p:spPr bwMode="auto">
          <a:xfrm>
            <a:off x="5256312" y="288056"/>
            <a:ext cx="3840163" cy="6237288"/>
          </a:xfrm>
          <a:prstGeom prst="rect">
            <a:avLst/>
          </a:prstGeom>
          <a:noFill/>
          <a:ln w="9525">
            <a:noFill/>
            <a:miter lim="800000"/>
            <a:headEnd/>
            <a:tailEnd/>
          </a:ln>
        </p:spPr>
      </p:pic>
      <p:sp>
        <p:nvSpPr>
          <p:cNvPr id="99334" name="Freeform 9"/>
          <p:cNvSpPr>
            <a:spLocks/>
          </p:cNvSpPr>
          <p:nvPr/>
        </p:nvSpPr>
        <p:spPr bwMode="auto">
          <a:xfrm>
            <a:off x="6805613" y="333375"/>
            <a:ext cx="2016125" cy="6192838"/>
          </a:xfrm>
          <a:custGeom>
            <a:avLst/>
            <a:gdLst>
              <a:gd name="T0" fmla="*/ 2147483647 w 1188"/>
              <a:gd name="T1" fmla="*/ 0 h 4158"/>
              <a:gd name="T2" fmla="*/ 2147483647 w 1188"/>
              <a:gd name="T3" fmla="*/ 2147483647 h 4158"/>
              <a:gd name="T4" fmla="*/ 2147483647 w 1188"/>
              <a:gd name="T5" fmla="*/ 2147483647 h 4158"/>
              <a:gd name="T6" fmla="*/ 2147483647 w 1188"/>
              <a:gd name="T7" fmla="*/ 2147483647 h 4158"/>
              <a:gd name="T8" fmla="*/ 2147483647 w 1188"/>
              <a:gd name="T9" fmla="*/ 2147483647 h 4158"/>
              <a:gd name="T10" fmla="*/ 2147483647 w 1188"/>
              <a:gd name="T11" fmla="*/ 2147483647 h 4158"/>
              <a:gd name="T12" fmla="*/ 0 60000 65536"/>
              <a:gd name="T13" fmla="*/ 0 60000 65536"/>
              <a:gd name="T14" fmla="*/ 0 60000 65536"/>
              <a:gd name="T15" fmla="*/ 0 60000 65536"/>
              <a:gd name="T16" fmla="*/ 0 60000 65536"/>
              <a:gd name="T17" fmla="*/ 0 60000 65536"/>
              <a:gd name="T18" fmla="*/ 0 w 1188"/>
              <a:gd name="T19" fmla="*/ 0 h 4158"/>
              <a:gd name="T20" fmla="*/ 1188 w 1188"/>
              <a:gd name="T21" fmla="*/ 4158 h 4158"/>
            </a:gdLst>
            <a:ahLst/>
            <a:cxnLst>
              <a:cxn ang="T12">
                <a:pos x="T0" y="T1"/>
              </a:cxn>
              <a:cxn ang="T13">
                <a:pos x="T2" y="T3"/>
              </a:cxn>
              <a:cxn ang="T14">
                <a:pos x="T4" y="T5"/>
              </a:cxn>
              <a:cxn ang="T15">
                <a:pos x="T6" y="T7"/>
              </a:cxn>
              <a:cxn ang="T16">
                <a:pos x="T8" y="T9"/>
              </a:cxn>
              <a:cxn ang="T17">
                <a:pos x="T10" y="T11"/>
              </a:cxn>
            </a:cxnLst>
            <a:rect l="T18" t="T19" r="T20" b="T21"/>
            <a:pathLst>
              <a:path w="1188" h="4158">
                <a:moveTo>
                  <a:pt x="1188" y="0"/>
                </a:moveTo>
                <a:cubicBezTo>
                  <a:pt x="972" y="313"/>
                  <a:pt x="757" y="627"/>
                  <a:pt x="598" y="907"/>
                </a:cubicBezTo>
                <a:cubicBezTo>
                  <a:pt x="439" y="1187"/>
                  <a:pt x="326" y="1398"/>
                  <a:pt x="235" y="1678"/>
                </a:cubicBezTo>
                <a:cubicBezTo>
                  <a:pt x="144" y="1958"/>
                  <a:pt x="92" y="2215"/>
                  <a:pt x="54" y="2585"/>
                </a:cubicBezTo>
                <a:cubicBezTo>
                  <a:pt x="16" y="2955"/>
                  <a:pt x="16" y="3644"/>
                  <a:pt x="8" y="3901"/>
                </a:cubicBezTo>
                <a:cubicBezTo>
                  <a:pt x="0" y="4158"/>
                  <a:pt x="4" y="4143"/>
                  <a:pt x="8" y="4128"/>
                </a:cubicBezTo>
              </a:path>
            </a:pathLst>
          </a:custGeom>
          <a:noFill/>
          <a:ln w="203200" cap="flat" cmpd="sng">
            <a:solidFill>
              <a:schemeClr val="accent2"/>
            </a:solidFill>
            <a:prstDash val="solid"/>
            <a:round/>
            <a:headEnd type="none" w="med" len="med"/>
            <a:tailEnd type="none" w="med" len="med"/>
          </a:ln>
        </p:spPr>
        <p:txBody>
          <a:bodyPr/>
          <a:lstStyle/>
          <a:p>
            <a:endParaRPr lang="it-IT"/>
          </a:p>
        </p:txBody>
      </p:sp>
      <p:sp>
        <p:nvSpPr>
          <p:cNvPr id="99335" name="Freeform 10"/>
          <p:cNvSpPr>
            <a:spLocks/>
          </p:cNvSpPr>
          <p:nvPr/>
        </p:nvSpPr>
        <p:spPr bwMode="auto">
          <a:xfrm>
            <a:off x="7272437" y="620713"/>
            <a:ext cx="1644650" cy="5616575"/>
          </a:xfrm>
          <a:custGeom>
            <a:avLst/>
            <a:gdLst>
              <a:gd name="T0" fmla="*/ 2147483647 w 1172"/>
              <a:gd name="T1" fmla="*/ 0 h 3765"/>
              <a:gd name="T2" fmla="*/ 2147483647 w 1172"/>
              <a:gd name="T3" fmla="*/ 2147483647 h 3765"/>
              <a:gd name="T4" fmla="*/ 2147483647 w 1172"/>
              <a:gd name="T5" fmla="*/ 2147483647 h 3765"/>
              <a:gd name="T6" fmla="*/ 2147483647 w 1172"/>
              <a:gd name="T7" fmla="*/ 2147483647 h 3765"/>
              <a:gd name="T8" fmla="*/ 2147483647 w 1172"/>
              <a:gd name="T9" fmla="*/ 2147483647 h 3765"/>
              <a:gd name="T10" fmla="*/ 2147483647 w 1172"/>
              <a:gd name="T11" fmla="*/ 2147483647 h 3765"/>
              <a:gd name="T12" fmla="*/ 2147483647 w 1172"/>
              <a:gd name="T13" fmla="*/ 2147483647 h 3765"/>
              <a:gd name="T14" fmla="*/ 2147483647 w 1172"/>
              <a:gd name="T15" fmla="*/ 2147483647 h 3765"/>
              <a:gd name="T16" fmla="*/ 2147483647 w 1172"/>
              <a:gd name="T17" fmla="*/ 2147483647 h 3765"/>
              <a:gd name="T18" fmla="*/ 2147483647 w 1172"/>
              <a:gd name="T19" fmla="*/ 2147483647 h 3765"/>
              <a:gd name="T20" fmla="*/ 2147483647 w 1172"/>
              <a:gd name="T21" fmla="*/ 2147483647 h 3765"/>
              <a:gd name="T22" fmla="*/ 2147483647 w 1172"/>
              <a:gd name="T23" fmla="*/ 2147483647 h 3765"/>
              <a:gd name="T24" fmla="*/ 2147483647 w 1172"/>
              <a:gd name="T25" fmla="*/ 2147483647 h 3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2"/>
              <a:gd name="T40" fmla="*/ 0 h 3765"/>
              <a:gd name="T41" fmla="*/ 1172 w 1172"/>
              <a:gd name="T42" fmla="*/ 3765 h 37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2" h="3765">
                <a:moveTo>
                  <a:pt x="1013" y="0"/>
                </a:moveTo>
                <a:cubicBezTo>
                  <a:pt x="1047" y="11"/>
                  <a:pt x="1081" y="22"/>
                  <a:pt x="1104" y="45"/>
                </a:cubicBezTo>
                <a:cubicBezTo>
                  <a:pt x="1127" y="68"/>
                  <a:pt x="1142" y="106"/>
                  <a:pt x="1149" y="136"/>
                </a:cubicBezTo>
                <a:cubicBezTo>
                  <a:pt x="1156" y="166"/>
                  <a:pt x="1172" y="144"/>
                  <a:pt x="1149" y="227"/>
                </a:cubicBezTo>
                <a:cubicBezTo>
                  <a:pt x="1126" y="310"/>
                  <a:pt x="1081" y="446"/>
                  <a:pt x="1013" y="635"/>
                </a:cubicBezTo>
                <a:cubicBezTo>
                  <a:pt x="945" y="824"/>
                  <a:pt x="832" y="1127"/>
                  <a:pt x="741" y="1361"/>
                </a:cubicBezTo>
                <a:cubicBezTo>
                  <a:pt x="650" y="1595"/>
                  <a:pt x="545" y="1860"/>
                  <a:pt x="469" y="2041"/>
                </a:cubicBezTo>
                <a:cubicBezTo>
                  <a:pt x="393" y="2222"/>
                  <a:pt x="326" y="2321"/>
                  <a:pt x="288" y="2449"/>
                </a:cubicBezTo>
                <a:cubicBezTo>
                  <a:pt x="250" y="2577"/>
                  <a:pt x="257" y="2721"/>
                  <a:pt x="242" y="2812"/>
                </a:cubicBezTo>
                <a:cubicBezTo>
                  <a:pt x="227" y="2903"/>
                  <a:pt x="220" y="2926"/>
                  <a:pt x="197" y="2994"/>
                </a:cubicBezTo>
                <a:cubicBezTo>
                  <a:pt x="174" y="3062"/>
                  <a:pt x="136" y="3115"/>
                  <a:pt x="106" y="3221"/>
                </a:cubicBezTo>
                <a:cubicBezTo>
                  <a:pt x="76" y="3327"/>
                  <a:pt x="30" y="3538"/>
                  <a:pt x="15" y="3629"/>
                </a:cubicBezTo>
                <a:cubicBezTo>
                  <a:pt x="0" y="3720"/>
                  <a:pt x="7" y="3742"/>
                  <a:pt x="15" y="3765"/>
                </a:cubicBezTo>
              </a:path>
            </a:pathLst>
          </a:custGeom>
          <a:noFill/>
          <a:ln w="76200" cap="flat" cmpd="sng">
            <a:solidFill>
              <a:srgbClr val="0000FF"/>
            </a:solidFill>
            <a:prstDash val="solid"/>
            <a:round/>
            <a:headEnd type="none" w="med" len="med"/>
            <a:tailEnd type="none" w="med" len="med"/>
          </a:ln>
        </p:spPr>
        <p:txBody>
          <a:bodyPr/>
          <a:lstStyle/>
          <a:p>
            <a:endParaRPr lang="it-IT"/>
          </a:p>
        </p:txBody>
      </p:sp>
      <p:sp>
        <p:nvSpPr>
          <p:cNvPr id="113675" name="Rectangle 11"/>
          <p:cNvSpPr>
            <a:spLocks noChangeArrowheads="1"/>
          </p:cNvSpPr>
          <p:nvPr/>
        </p:nvSpPr>
        <p:spPr bwMode="auto">
          <a:xfrm>
            <a:off x="6769200" y="3716338"/>
            <a:ext cx="476250" cy="366712"/>
          </a:xfrm>
          <a:prstGeom prst="rect">
            <a:avLst/>
          </a:prstGeom>
          <a:noFill/>
          <a:ln w="38100" algn="ctr">
            <a:noFill/>
            <a:miter lim="800000"/>
            <a:headEnd/>
            <a:tailEnd/>
          </a:ln>
          <a:effectLst/>
        </p:spPr>
        <p:txBody>
          <a:bodyPr wrap="none">
            <a:spAutoFit/>
          </a:bodyPr>
          <a:lstStyle/>
          <a:p>
            <a:pPr>
              <a:defRPr/>
            </a:pPr>
            <a:r>
              <a:rPr lang="it-IT" sz="1800" b="1">
                <a:solidFill>
                  <a:schemeClr val="bg1"/>
                </a:solidFill>
                <a:effectLst>
                  <a:outerShdw blurRad="38100" dist="38100" dir="2700000" algn="tl">
                    <a:srgbClr val="000000"/>
                  </a:outerShdw>
                </a:effectLst>
                <a:latin typeface="Arial" charset="0"/>
                <a:cs typeface="Arial" charset="0"/>
              </a:rPr>
              <a:t>R1</a:t>
            </a:r>
          </a:p>
        </p:txBody>
      </p:sp>
      <p:sp>
        <p:nvSpPr>
          <p:cNvPr id="113676" name="Rectangle 12"/>
          <p:cNvSpPr>
            <a:spLocks noChangeArrowheads="1"/>
          </p:cNvSpPr>
          <p:nvPr/>
        </p:nvSpPr>
        <p:spPr bwMode="auto">
          <a:xfrm>
            <a:off x="7777262" y="3141663"/>
            <a:ext cx="476250" cy="366712"/>
          </a:xfrm>
          <a:prstGeom prst="rect">
            <a:avLst/>
          </a:prstGeom>
          <a:noFill/>
          <a:ln w="38100" algn="ctr">
            <a:noFill/>
            <a:miter lim="800000"/>
            <a:headEnd/>
            <a:tailEnd/>
          </a:ln>
          <a:effectLst/>
        </p:spPr>
        <p:txBody>
          <a:bodyPr wrap="none">
            <a:spAutoFit/>
          </a:bodyPr>
          <a:lstStyle/>
          <a:p>
            <a:pPr>
              <a:defRPr/>
            </a:pPr>
            <a:r>
              <a:rPr lang="it-IT" sz="1800" b="1">
                <a:solidFill>
                  <a:schemeClr val="bg1"/>
                </a:solidFill>
                <a:effectLst>
                  <a:outerShdw blurRad="38100" dist="38100" dir="2700000" algn="tl">
                    <a:srgbClr val="000000"/>
                  </a:outerShdw>
                </a:effectLst>
                <a:latin typeface="Arial" charset="0"/>
                <a:cs typeface="Arial" charset="0"/>
              </a:rPr>
              <a:t>R2</a:t>
            </a:r>
          </a:p>
        </p:txBody>
      </p:sp>
      <p:sp>
        <p:nvSpPr>
          <p:cNvPr id="99338" name="Freeform 13"/>
          <p:cNvSpPr>
            <a:spLocks/>
          </p:cNvSpPr>
          <p:nvPr/>
        </p:nvSpPr>
        <p:spPr bwMode="auto">
          <a:xfrm>
            <a:off x="8640862" y="1700213"/>
            <a:ext cx="144463" cy="1008062"/>
          </a:xfrm>
          <a:custGeom>
            <a:avLst/>
            <a:gdLst>
              <a:gd name="T0" fmla="*/ 2147483647 w 159"/>
              <a:gd name="T1" fmla="*/ 2147483647 h 545"/>
              <a:gd name="T2" fmla="*/ 2147483647 w 159"/>
              <a:gd name="T3" fmla="*/ 2147483647 h 545"/>
              <a:gd name="T4" fmla="*/ 2147483647 w 159"/>
              <a:gd name="T5" fmla="*/ 2147483647 h 545"/>
              <a:gd name="T6" fmla="*/ 2147483647 w 159"/>
              <a:gd name="T7" fmla="*/ 2147483647 h 545"/>
              <a:gd name="T8" fmla="*/ 2147483647 w 159"/>
              <a:gd name="T9" fmla="*/ 2147483647 h 545"/>
              <a:gd name="T10" fmla="*/ 2147483647 w 159"/>
              <a:gd name="T11" fmla="*/ 0 h 545"/>
              <a:gd name="T12" fmla="*/ 0 60000 65536"/>
              <a:gd name="T13" fmla="*/ 0 60000 65536"/>
              <a:gd name="T14" fmla="*/ 0 60000 65536"/>
              <a:gd name="T15" fmla="*/ 0 60000 65536"/>
              <a:gd name="T16" fmla="*/ 0 60000 65536"/>
              <a:gd name="T17" fmla="*/ 0 60000 65536"/>
              <a:gd name="T18" fmla="*/ 0 w 159"/>
              <a:gd name="T19" fmla="*/ 0 h 545"/>
              <a:gd name="T20" fmla="*/ 159 w 159"/>
              <a:gd name="T21" fmla="*/ 545 h 545"/>
            </a:gdLst>
            <a:ahLst/>
            <a:cxnLst>
              <a:cxn ang="T12">
                <a:pos x="T0" y="T1"/>
              </a:cxn>
              <a:cxn ang="T13">
                <a:pos x="T2" y="T3"/>
              </a:cxn>
              <a:cxn ang="T14">
                <a:pos x="T4" y="T5"/>
              </a:cxn>
              <a:cxn ang="T15">
                <a:pos x="T6" y="T7"/>
              </a:cxn>
              <a:cxn ang="T16">
                <a:pos x="T8" y="T9"/>
              </a:cxn>
              <a:cxn ang="T17">
                <a:pos x="T10" y="T11"/>
              </a:cxn>
            </a:cxnLst>
            <a:rect l="T18" t="T19" r="T20" b="T21"/>
            <a:pathLst>
              <a:path w="159" h="545">
                <a:moveTo>
                  <a:pt x="159" y="545"/>
                </a:moveTo>
                <a:cubicBezTo>
                  <a:pt x="102" y="496"/>
                  <a:pt x="46" y="447"/>
                  <a:pt x="23" y="409"/>
                </a:cubicBezTo>
                <a:cubicBezTo>
                  <a:pt x="0" y="371"/>
                  <a:pt x="23" y="348"/>
                  <a:pt x="23" y="318"/>
                </a:cubicBezTo>
                <a:cubicBezTo>
                  <a:pt x="23" y="288"/>
                  <a:pt x="23" y="257"/>
                  <a:pt x="23" y="227"/>
                </a:cubicBezTo>
                <a:cubicBezTo>
                  <a:pt x="23" y="197"/>
                  <a:pt x="23" y="174"/>
                  <a:pt x="23" y="136"/>
                </a:cubicBezTo>
                <a:cubicBezTo>
                  <a:pt x="23" y="98"/>
                  <a:pt x="23" y="49"/>
                  <a:pt x="23" y="0"/>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99339" name="Freeform 14"/>
          <p:cNvSpPr>
            <a:spLocks/>
          </p:cNvSpPr>
          <p:nvPr/>
        </p:nvSpPr>
        <p:spPr bwMode="auto">
          <a:xfrm>
            <a:off x="8137625" y="2133600"/>
            <a:ext cx="503237" cy="503238"/>
          </a:xfrm>
          <a:custGeom>
            <a:avLst/>
            <a:gdLst>
              <a:gd name="T0" fmla="*/ 0 w 362"/>
              <a:gd name="T1" fmla="*/ 2147483647 h 317"/>
              <a:gd name="T2" fmla="*/ 2147483647 w 362"/>
              <a:gd name="T3" fmla="*/ 2147483647 h 317"/>
              <a:gd name="T4" fmla="*/ 2147483647 w 362"/>
              <a:gd name="T5" fmla="*/ 2147483647 h 317"/>
              <a:gd name="T6" fmla="*/ 2147483647 w 362"/>
              <a:gd name="T7" fmla="*/ 0 h 317"/>
              <a:gd name="T8" fmla="*/ 0 60000 65536"/>
              <a:gd name="T9" fmla="*/ 0 60000 65536"/>
              <a:gd name="T10" fmla="*/ 0 60000 65536"/>
              <a:gd name="T11" fmla="*/ 0 60000 65536"/>
              <a:gd name="T12" fmla="*/ 0 w 362"/>
              <a:gd name="T13" fmla="*/ 0 h 317"/>
              <a:gd name="T14" fmla="*/ 362 w 362"/>
              <a:gd name="T15" fmla="*/ 317 h 317"/>
            </a:gdLst>
            <a:ahLst/>
            <a:cxnLst>
              <a:cxn ang="T8">
                <a:pos x="T0" y="T1"/>
              </a:cxn>
              <a:cxn ang="T9">
                <a:pos x="T2" y="T3"/>
              </a:cxn>
              <a:cxn ang="T10">
                <a:pos x="T4" y="T5"/>
              </a:cxn>
              <a:cxn ang="T11">
                <a:pos x="T6" y="T7"/>
              </a:cxn>
            </a:cxnLst>
            <a:rect l="T12" t="T13" r="T14" b="T15"/>
            <a:pathLst>
              <a:path w="362" h="317">
                <a:moveTo>
                  <a:pt x="0" y="317"/>
                </a:moveTo>
                <a:cubicBezTo>
                  <a:pt x="45" y="290"/>
                  <a:pt x="91" y="264"/>
                  <a:pt x="136" y="226"/>
                </a:cubicBezTo>
                <a:cubicBezTo>
                  <a:pt x="181" y="188"/>
                  <a:pt x="234" y="128"/>
                  <a:pt x="272" y="90"/>
                </a:cubicBezTo>
                <a:cubicBezTo>
                  <a:pt x="310" y="52"/>
                  <a:pt x="336" y="26"/>
                  <a:pt x="362" y="0"/>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99340" name="Freeform 15"/>
          <p:cNvSpPr>
            <a:spLocks/>
          </p:cNvSpPr>
          <p:nvPr/>
        </p:nvSpPr>
        <p:spPr bwMode="auto">
          <a:xfrm>
            <a:off x="6973987" y="2060575"/>
            <a:ext cx="298450" cy="504825"/>
          </a:xfrm>
          <a:custGeom>
            <a:avLst/>
            <a:gdLst>
              <a:gd name="T0" fmla="*/ 2147483647 w 188"/>
              <a:gd name="T1" fmla="*/ 0 h 318"/>
              <a:gd name="T2" fmla="*/ 2147483647 w 188"/>
              <a:gd name="T3" fmla="*/ 2147483647 h 318"/>
              <a:gd name="T4" fmla="*/ 2147483647 w 188"/>
              <a:gd name="T5" fmla="*/ 2147483647 h 318"/>
              <a:gd name="T6" fmla="*/ 2147483647 w 188"/>
              <a:gd name="T7" fmla="*/ 2147483647 h 318"/>
              <a:gd name="T8" fmla="*/ 2147483647 w 188"/>
              <a:gd name="T9" fmla="*/ 2147483647 h 318"/>
              <a:gd name="T10" fmla="*/ 0 60000 65536"/>
              <a:gd name="T11" fmla="*/ 0 60000 65536"/>
              <a:gd name="T12" fmla="*/ 0 60000 65536"/>
              <a:gd name="T13" fmla="*/ 0 60000 65536"/>
              <a:gd name="T14" fmla="*/ 0 60000 65536"/>
              <a:gd name="T15" fmla="*/ 0 w 188"/>
              <a:gd name="T16" fmla="*/ 0 h 318"/>
              <a:gd name="T17" fmla="*/ 188 w 188"/>
              <a:gd name="T18" fmla="*/ 318 h 318"/>
            </a:gdLst>
            <a:ahLst/>
            <a:cxnLst>
              <a:cxn ang="T10">
                <a:pos x="T0" y="T1"/>
              </a:cxn>
              <a:cxn ang="T11">
                <a:pos x="T2" y="T3"/>
              </a:cxn>
              <a:cxn ang="T12">
                <a:pos x="T4" y="T5"/>
              </a:cxn>
              <a:cxn ang="T13">
                <a:pos x="T6" y="T7"/>
              </a:cxn>
              <a:cxn ang="T14">
                <a:pos x="T8" y="T9"/>
              </a:cxn>
            </a:cxnLst>
            <a:rect l="T15" t="T16" r="T17" b="T18"/>
            <a:pathLst>
              <a:path w="188" h="318">
                <a:moveTo>
                  <a:pt x="188" y="0"/>
                </a:moveTo>
                <a:cubicBezTo>
                  <a:pt x="135" y="30"/>
                  <a:pt x="82" y="61"/>
                  <a:pt x="52" y="91"/>
                </a:cubicBezTo>
                <a:cubicBezTo>
                  <a:pt x="22" y="121"/>
                  <a:pt x="14" y="152"/>
                  <a:pt x="7" y="182"/>
                </a:cubicBezTo>
                <a:cubicBezTo>
                  <a:pt x="0" y="212"/>
                  <a:pt x="0" y="249"/>
                  <a:pt x="7" y="272"/>
                </a:cubicBezTo>
                <a:cubicBezTo>
                  <a:pt x="14" y="295"/>
                  <a:pt x="45" y="310"/>
                  <a:pt x="52" y="318"/>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99341" name="Freeform 16"/>
          <p:cNvSpPr>
            <a:spLocks/>
          </p:cNvSpPr>
          <p:nvPr/>
        </p:nvSpPr>
        <p:spPr bwMode="auto">
          <a:xfrm>
            <a:off x="8856762" y="476250"/>
            <a:ext cx="301625" cy="215900"/>
          </a:xfrm>
          <a:custGeom>
            <a:avLst/>
            <a:gdLst>
              <a:gd name="T0" fmla="*/ 2147483647 w 145"/>
              <a:gd name="T1" fmla="*/ 0 h 136"/>
              <a:gd name="T2" fmla="*/ 2147483647 w 145"/>
              <a:gd name="T3" fmla="*/ 2147483647 h 136"/>
              <a:gd name="T4" fmla="*/ 2147483647 w 145"/>
              <a:gd name="T5" fmla="*/ 2147483647 h 136"/>
              <a:gd name="T6" fmla="*/ 0 w 145"/>
              <a:gd name="T7" fmla="*/ 2147483647 h 136"/>
              <a:gd name="T8" fmla="*/ 0 60000 65536"/>
              <a:gd name="T9" fmla="*/ 0 60000 65536"/>
              <a:gd name="T10" fmla="*/ 0 60000 65536"/>
              <a:gd name="T11" fmla="*/ 0 60000 65536"/>
              <a:gd name="T12" fmla="*/ 0 w 145"/>
              <a:gd name="T13" fmla="*/ 0 h 136"/>
              <a:gd name="T14" fmla="*/ 145 w 145"/>
              <a:gd name="T15" fmla="*/ 136 h 136"/>
            </a:gdLst>
            <a:ahLst/>
            <a:cxnLst>
              <a:cxn ang="T8">
                <a:pos x="T0" y="T1"/>
              </a:cxn>
              <a:cxn ang="T9">
                <a:pos x="T2" y="T3"/>
              </a:cxn>
              <a:cxn ang="T10">
                <a:pos x="T4" y="T5"/>
              </a:cxn>
              <a:cxn ang="T11">
                <a:pos x="T6" y="T7"/>
              </a:cxn>
            </a:cxnLst>
            <a:rect l="T12" t="T13" r="T14" b="T15"/>
            <a:pathLst>
              <a:path w="145" h="136">
                <a:moveTo>
                  <a:pt x="137" y="0"/>
                </a:moveTo>
                <a:cubicBezTo>
                  <a:pt x="141" y="15"/>
                  <a:pt x="145" y="31"/>
                  <a:pt x="137" y="46"/>
                </a:cubicBezTo>
                <a:cubicBezTo>
                  <a:pt x="129" y="61"/>
                  <a:pt x="114" y="76"/>
                  <a:pt x="91" y="91"/>
                </a:cubicBezTo>
                <a:cubicBezTo>
                  <a:pt x="68" y="106"/>
                  <a:pt x="23" y="129"/>
                  <a:pt x="0" y="136"/>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99342" name="Freeform 17"/>
          <p:cNvSpPr>
            <a:spLocks/>
          </p:cNvSpPr>
          <p:nvPr/>
        </p:nvSpPr>
        <p:spPr bwMode="auto">
          <a:xfrm>
            <a:off x="8856762" y="692150"/>
            <a:ext cx="215900" cy="433388"/>
          </a:xfrm>
          <a:custGeom>
            <a:avLst/>
            <a:gdLst>
              <a:gd name="T0" fmla="*/ 2147483647 w 136"/>
              <a:gd name="T1" fmla="*/ 2147483647 h 273"/>
              <a:gd name="T2" fmla="*/ 2147483647 w 136"/>
              <a:gd name="T3" fmla="*/ 2147483647 h 273"/>
              <a:gd name="T4" fmla="*/ 2147483647 w 136"/>
              <a:gd name="T5" fmla="*/ 2147483647 h 273"/>
              <a:gd name="T6" fmla="*/ 0 w 136"/>
              <a:gd name="T7" fmla="*/ 0 h 273"/>
              <a:gd name="T8" fmla="*/ 0 60000 65536"/>
              <a:gd name="T9" fmla="*/ 0 60000 65536"/>
              <a:gd name="T10" fmla="*/ 0 60000 65536"/>
              <a:gd name="T11" fmla="*/ 0 60000 65536"/>
              <a:gd name="T12" fmla="*/ 0 w 136"/>
              <a:gd name="T13" fmla="*/ 0 h 273"/>
              <a:gd name="T14" fmla="*/ 136 w 136"/>
              <a:gd name="T15" fmla="*/ 273 h 273"/>
            </a:gdLst>
            <a:ahLst/>
            <a:cxnLst>
              <a:cxn ang="T8">
                <a:pos x="T0" y="T1"/>
              </a:cxn>
              <a:cxn ang="T9">
                <a:pos x="T2" y="T3"/>
              </a:cxn>
              <a:cxn ang="T10">
                <a:pos x="T4" y="T5"/>
              </a:cxn>
              <a:cxn ang="T11">
                <a:pos x="T6" y="T7"/>
              </a:cxn>
            </a:cxnLst>
            <a:rect l="T12" t="T13" r="T14" b="T15"/>
            <a:pathLst>
              <a:path w="136" h="273">
                <a:moveTo>
                  <a:pt x="136" y="273"/>
                </a:moveTo>
                <a:cubicBezTo>
                  <a:pt x="121" y="246"/>
                  <a:pt x="106" y="220"/>
                  <a:pt x="91" y="182"/>
                </a:cubicBezTo>
                <a:cubicBezTo>
                  <a:pt x="76" y="144"/>
                  <a:pt x="60" y="76"/>
                  <a:pt x="45" y="46"/>
                </a:cubicBezTo>
                <a:cubicBezTo>
                  <a:pt x="30" y="16"/>
                  <a:pt x="7" y="8"/>
                  <a:pt x="0" y="0"/>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113682" name="Rectangle 18"/>
          <p:cNvSpPr>
            <a:spLocks noChangeArrowheads="1"/>
          </p:cNvSpPr>
          <p:nvPr/>
        </p:nvSpPr>
        <p:spPr bwMode="auto">
          <a:xfrm>
            <a:off x="6769200" y="1916113"/>
            <a:ext cx="476250" cy="366712"/>
          </a:xfrm>
          <a:prstGeom prst="rect">
            <a:avLst/>
          </a:prstGeom>
          <a:noFill/>
          <a:ln w="38100" algn="ctr">
            <a:noFill/>
            <a:miter lim="800000"/>
            <a:headEnd/>
            <a:tailEnd/>
          </a:ln>
          <a:effectLst/>
        </p:spPr>
        <p:txBody>
          <a:bodyPr wrap="none">
            <a:spAutoFit/>
          </a:bodyPr>
          <a:lstStyle/>
          <a:p>
            <a:pPr>
              <a:defRPr/>
            </a:pPr>
            <a:r>
              <a:rPr lang="it-IT" sz="1800" b="1">
                <a:solidFill>
                  <a:schemeClr val="bg1"/>
                </a:solidFill>
                <a:effectLst>
                  <a:outerShdw blurRad="38100" dist="38100" dir="2700000" algn="tl">
                    <a:srgbClr val="000000"/>
                  </a:outerShdw>
                </a:effectLst>
                <a:latin typeface="Arial" charset="0"/>
                <a:cs typeface="Arial" charset="0"/>
              </a:rPr>
              <a:t>R3</a:t>
            </a:r>
          </a:p>
        </p:txBody>
      </p:sp>
      <p:sp>
        <p:nvSpPr>
          <p:cNvPr id="99344" name="Freeform 21"/>
          <p:cNvSpPr>
            <a:spLocks/>
          </p:cNvSpPr>
          <p:nvPr/>
        </p:nvSpPr>
        <p:spPr bwMode="auto">
          <a:xfrm>
            <a:off x="6840637" y="4941888"/>
            <a:ext cx="576263" cy="574675"/>
          </a:xfrm>
          <a:custGeom>
            <a:avLst/>
            <a:gdLst>
              <a:gd name="T0" fmla="*/ 2147483647 w 318"/>
              <a:gd name="T1" fmla="*/ 2147483647 h 317"/>
              <a:gd name="T2" fmla="*/ 2147483647 w 318"/>
              <a:gd name="T3" fmla="*/ 2147483647 h 317"/>
              <a:gd name="T4" fmla="*/ 2147483647 w 318"/>
              <a:gd name="T5" fmla="*/ 2147483647 h 317"/>
              <a:gd name="T6" fmla="*/ 2147483647 w 318"/>
              <a:gd name="T7" fmla="*/ 2147483647 h 317"/>
              <a:gd name="T8" fmla="*/ 2147483647 w 318"/>
              <a:gd name="T9" fmla="*/ 2147483647 h 317"/>
              <a:gd name="T10" fmla="*/ 0 w 318"/>
              <a:gd name="T11" fmla="*/ 0 h 317"/>
              <a:gd name="T12" fmla="*/ 0 60000 65536"/>
              <a:gd name="T13" fmla="*/ 0 60000 65536"/>
              <a:gd name="T14" fmla="*/ 0 60000 65536"/>
              <a:gd name="T15" fmla="*/ 0 60000 65536"/>
              <a:gd name="T16" fmla="*/ 0 60000 65536"/>
              <a:gd name="T17" fmla="*/ 0 60000 65536"/>
              <a:gd name="T18" fmla="*/ 0 w 318"/>
              <a:gd name="T19" fmla="*/ 0 h 317"/>
              <a:gd name="T20" fmla="*/ 318 w 318"/>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318" h="317">
                <a:moveTo>
                  <a:pt x="318" y="272"/>
                </a:moveTo>
                <a:cubicBezTo>
                  <a:pt x="287" y="294"/>
                  <a:pt x="257" y="317"/>
                  <a:pt x="227" y="317"/>
                </a:cubicBezTo>
                <a:cubicBezTo>
                  <a:pt x="197" y="317"/>
                  <a:pt x="159" y="287"/>
                  <a:pt x="136" y="272"/>
                </a:cubicBezTo>
                <a:cubicBezTo>
                  <a:pt x="113" y="257"/>
                  <a:pt x="106" y="257"/>
                  <a:pt x="91" y="227"/>
                </a:cubicBezTo>
                <a:cubicBezTo>
                  <a:pt x="76" y="197"/>
                  <a:pt x="61" y="129"/>
                  <a:pt x="46" y="91"/>
                </a:cubicBezTo>
                <a:cubicBezTo>
                  <a:pt x="31" y="53"/>
                  <a:pt x="8" y="15"/>
                  <a:pt x="0" y="0"/>
                </a:cubicBezTo>
              </a:path>
            </a:pathLst>
          </a:custGeom>
          <a:noFill/>
          <a:ln w="57150" cap="flat" cmpd="sng">
            <a:solidFill>
              <a:schemeClr val="accent2"/>
            </a:solidFill>
            <a:prstDash val="solid"/>
            <a:round/>
            <a:headEnd type="none" w="med" len="med"/>
            <a:tailEnd type="none" w="med" len="med"/>
          </a:ln>
        </p:spPr>
        <p:txBody>
          <a:bodyPr/>
          <a:lstStyle/>
          <a:p>
            <a:endParaRPr lang="it-IT"/>
          </a:p>
        </p:txBody>
      </p:sp>
      <p:sp>
        <p:nvSpPr>
          <p:cNvPr id="99345" name="AutoShape 25"/>
          <p:cNvSpPr>
            <a:spLocks noChangeArrowheads="1"/>
          </p:cNvSpPr>
          <p:nvPr/>
        </p:nvSpPr>
        <p:spPr bwMode="auto">
          <a:xfrm>
            <a:off x="8137625" y="263683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99346" name="Freeform 26"/>
          <p:cNvSpPr>
            <a:spLocks/>
          </p:cNvSpPr>
          <p:nvPr/>
        </p:nvSpPr>
        <p:spPr bwMode="auto">
          <a:xfrm>
            <a:off x="7691537" y="1916113"/>
            <a:ext cx="588963" cy="865187"/>
          </a:xfrm>
          <a:custGeom>
            <a:avLst/>
            <a:gdLst>
              <a:gd name="T0" fmla="*/ 2147483647 w 371"/>
              <a:gd name="T1" fmla="*/ 2147483647 h 545"/>
              <a:gd name="T2" fmla="*/ 2147483647 w 371"/>
              <a:gd name="T3" fmla="*/ 2147483647 h 545"/>
              <a:gd name="T4" fmla="*/ 2147483647 w 371"/>
              <a:gd name="T5" fmla="*/ 2147483647 h 545"/>
              <a:gd name="T6" fmla="*/ 2147483647 w 371"/>
              <a:gd name="T7" fmla="*/ 2147483647 h 545"/>
              <a:gd name="T8" fmla="*/ 2147483647 w 371"/>
              <a:gd name="T9" fmla="*/ 0 h 545"/>
              <a:gd name="T10" fmla="*/ 0 60000 65536"/>
              <a:gd name="T11" fmla="*/ 0 60000 65536"/>
              <a:gd name="T12" fmla="*/ 0 60000 65536"/>
              <a:gd name="T13" fmla="*/ 0 60000 65536"/>
              <a:gd name="T14" fmla="*/ 0 60000 65536"/>
              <a:gd name="T15" fmla="*/ 0 w 371"/>
              <a:gd name="T16" fmla="*/ 0 h 545"/>
              <a:gd name="T17" fmla="*/ 371 w 371"/>
              <a:gd name="T18" fmla="*/ 545 h 545"/>
            </a:gdLst>
            <a:ahLst/>
            <a:cxnLst>
              <a:cxn ang="T10">
                <a:pos x="T0" y="T1"/>
              </a:cxn>
              <a:cxn ang="T11">
                <a:pos x="T2" y="T3"/>
              </a:cxn>
              <a:cxn ang="T12">
                <a:pos x="T4" y="T5"/>
              </a:cxn>
              <a:cxn ang="T13">
                <a:pos x="T6" y="T7"/>
              </a:cxn>
              <a:cxn ang="T14">
                <a:pos x="T8" y="T9"/>
              </a:cxn>
            </a:cxnLst>
            <a:rect l="T15" t="T16" r="T17" b="T18"/>
            <a:pathLst>
              <a:path w="371" h="545">
                <a:moveTo>
                  <a:pt x="371" y="545"/>
                </a:moveTo>
                <a:cubicBezTo>
                  <a:pt x="284" y="499"/>
                  <a:pt x="197" y="454"/>
                  <a:pt x="144" y="409"/>
                </a:cubicBezTo>
                <a:cubicBezTo>
                  <a:pt x="91" y="364"/>
                  <a:pt x="77" y="318"/>
                  <a:pt x="54" y="273"/>
                </a:cubicBezTo>
                <a:cubicBezTo>
                  <a:pt x="31" y="228"/>
                  <a:pt x="16" y="182"/>
                  <a:pt x="8" y="137"/>
                </a:cubicBezTo>
                <a:cubicBezTo>
                  <a:pt x="0" y="92"/>
                  <a:pt x="4" y="46"/>
                  <a:pt x="8" y="0"/>
                </a:cubicBezTo>
              </a:path>
            </a:pathLst>
          </a:custGeom>
          <a:noFill/>
          <a:ln w="76200" cap="flat" cmpd="sng">
            <a:solidFill>
              <a:schemeClr val="accent2"/>
            </a:solidFill>
            <a:prstDash val="solid"/>
            <a:round/>
            <a:headEnd type="none" w="med" len="med"/>
            <a:tailEnd type="none" w="med" len="med"/>
          </a:ln>
        </p:spPr>
        <p:txBody>
          <a:bodyPr/>
          <a:lstStyle/>
          <a:p>
            <a:endParaRPr lang="it-IT"/>
          </a:p>
        </p:txBody>
      </p:sp>
      <p:sp>
        <p:nvSpPr>
          <p:cNvPr id="99347" name="Freeform 27"/>
          <p:cNvSpPr>
            <a:spLocks/>
          </p:cNvSpPr>
          <p:nvPr/>
        </p:nvSpPr>
        <p:spPr bwMode="auto">
          <a:xfrm>
            <a:off x="7777262" y="1989138"/>
            <a:ext cx="180975" cy="865187"/>
          </a:xfrm>
          <a:custGeom>
            <a:avLst/>
            <a:gdLst>
              <a:gd name="T0" fmla="*/ 2147483647 w 159"/>
              <a:gd name="T1" fmla="*/ 0 h 182"/>
              <a:gd name="T2" fmla="*/ 2147483647 w 159"/>
              <a:gd name="T3" fmla="*/ 2147483647 h 182"/>
              <a:gd name="T4" fmla="*/ 2147483647 w 159"/>
              <a:gd name="T5" fmla="*/ 2147483647 h 182"/>
              <a:gd name="T6" fmla="*/ 0 60000 65536"/>
              <a:gd name="T7" fmla="*/ 0 60000 65536"/>
              <a:gd name="T8" fmla="*/ 0 60000 65536"/>
              <a:gd name="T9" fmla="*/ 0 w 159"/>
              <a:gd name="T10" fmla="*/ 0 h 182"/>
              <a:gd name="T11" fmla="*/ 159 w 159"/>
              <a:gd name="T12" fmla="*/ 182 h 182"/>
            </a:gdLst>
            <a:ahLst/>
            <a:cxnLst>
              <a:cxn ang="T6">
                <a:pos x="T0" y="T1"/>
              </a:cxn>
              <a:cxn ang="T7">
                <a:pos x="T2" y="T3"/>
              </a:cxn>
              <a:cxn ang="T8">
                <a:pos x="T4" y="T5"/>
              </a:cxn>
            </a:cxnLst>
            <a:rect l="T9" t="T10" r="T11" b="T12"/>
            <a:pathLst>
              <a:path w="159" h="182">
                <a:moveTo>
                  <a:pt x="159" y="0"/>
                </a:moveTo>
                <a:cubicBezTo>
                  <a:pt x="102" y="30"/>
                  <a:pt x="46" y="61"/>
                  <a:pt x="23" y="91"/>
                </a:cubicBezTo>
                <a:cubicBezTo>
                  <a:pt x="0" y="121"/>
                  <a:pt x="23" y="167"/>
                  <a:pt x="23" y="182"/>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113694" name="AutoShape 30"/>
          <p:cNvSpPr>
            <a:spLocks noChangeArrowheads="1"/>
          </p:cNvSpPr>
          <p:nvPr/>
        </p:nvSpPr>
        <p:spPr bwMode="auto">
          <a:xfrm>
            <a:off x="1872632" y="2204120"/>
            <a:ext cx="733425" cy="1214437"/>
          </a:xfrm>
          <a:prstGeom prst="curvedRightArrow">
            <a:avLst>
              <a:gd name="adj1" fmla="val 33117"/>
              <a:gd name="adj2" fmla="val 66234"/>
              <a:gd name="adj3" fmla="val 33333"/>
            </a:avLst>
          </a:prstGeom>
          <a:solidFill>
            <a:srgbClr val="F40617"/>
          </a:solidFill>
          <a:ln w="38100">
            <a:solidFill>
              <a:srgbClr val="FF6D6D"/>
            </a:solidFill>
            <a:miter lim="800000"/>
            <a:headEnd/>
            <a:tailEnd/>
          </a:ln>
        </p:spPr>
        <p:txBody>
          <a:bodyPr wrap="none" anchor="ctr"/>
          <a:lstStyle/>
          <a:p>
            <a:endParaRPr lang="it-IT"/>
          </a:p>
        </p:txBody>
      </p:sp>
      <p:sp>
        <p:nvSpPr>
          <p:cNvPr id="113695" name="AutoShape 31"/>
          <p:cNvSpPr>
            <a:spLocks noChangeArrowheads="1"/>
          </p:cNvSpPr>
          <p:nvPr/>
        </p:nvSpPr>
        <p:spPr bwMode="auto">
          <a:xfrm>
            <a:off x="2088532" y="3501107"/>
            <a:ext cx="554037" cy="792163"/>
          </a:xfrm>
          <a:prstGeom prst="curvedRightArrow">
            <a:avLst>
              <a:gd name="adj1" fmla="val 28596"/>
              <a:gd name="adj2" fmla="val 57192"/>
              <a:gd name="adj3" fmla="val 33333"/>
            </a:avLst>
          </a:prstGeom>
          <a:solidFill>
            <a:srgbClr val="F40617"/>
          </a:solidFill>
          <a:ln w="38100">
            <a:solidFill>
              <a:srgbClr val="FF6D6D"/>
            </a:solidFill>
            <a:miter lim="800000"/>
            <a:headEnd/>
            <a:tailEnd/>
          </a:ln>
        </p:spPr>
        <p:txBody>
          <a:bodyPr wrap="none" anchor="ctr"/>
          <a:lstStyle/>
          <a:p>
            <a:endParaRPr lang="it-IT"/>
          </a:p>
        </p:txBody>
      </p:sp>
      <p:sp>
        <p:nvSpPr>
          <p:cNvPr id="113697" name="Freeform 33"/>
          <p:cNvSpPr>
            <a:spLocks/>
          </p:cNvSpPr>
          <p:nvPr/>
        </p:nvSpPr>
        <p:spPr bwMode="auto">
          <a:xfrm>
            <a:off x="7380387" y="620713"/>
            <a:ext cx="1584325" cy="4895850"/>
          </a:xfrm>
          <a:custGeom>
            <a:avLst/>
            <a:gdLst>
              <a:gd name="T0" fmla="*/ 2147483647 w 998"/>
              <a:gd name="T1" fmla="*/ 0 h 3084"/>
              <a:gd name="T2" fmla="*/ 2147483647 w 998"/>
              <a:gd name="T3" fmla="*/ 2147483647 h 3084"/>
              <a:gd name="T4" fmla="*/ 2147483647 w 998"/>
              <a:gd name="T5" fmla="*/ 2147483647 h 3084"/>
              <a:gd name="T6" fmla="*/ 2147483647 w 998"/>
              <a:gd name="T7" fmla="*/ 2147483647 h 3084"/>
              <a:gd name="T8" fmla="*/ 2147483647 w 998"/>
              <a:gd name="T9" fmla="*/ 2147483647 h 3084"/>
              <a:gd name="T10" fmla="*/ 2147483647 w 998"/>
              <a:gd name="T11" fmla="*/ 2147483647 h 3084"/>
              <a:gd name="T12" fmla="*/ 2147483647 w 998"/>
              <a:gd name="T13" fmla="*/ 2147483647 h 3084"/>
              <a:gd name="T14" fmla="*/ 2147483647 w 998"/>
              <a:gd name="T15" fmla="*/ 2147483647 h 3084"/>
              <a:gd name="T16" fmla="*/ 2147483647 w 998"/>
              <a:gd name="T17" fmla="*/ 2147483647 h 3084"/>
              <a:gd name="T18" fmla="*/ 2147483647 w 998"/>
              <a:gd name="T19" fmla="*/ 2147483647 h 3084"/>
              <a:gd name="T20" fmla="*/ 2147483647 w 998"/>
              <a:gd name="T21" fmla="*/ 2147483647 h 3084"/>
              <a:gd name="T22" fmla="*/ 2147483647 w 998"/>
              <a:gd name="T23" fmla="*/ 2147483647 h 30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8"/>
              <a:gd name="T37" fmla="*/ 0 h 3084"/>
              <a:gd name="T38" fmla="*/ 998 w 998"/>
              <a:gd name="T39" fmla="*/ 3084 h 30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8" h="3084">
                <a:moveTo>
                  <a:pt x="839" y="0"/>
                </a:moveTo>
                <a:cubicBezTo>
                  <a:pt x="873" y="7"/>
                  <a:pt x="907" y="15"/>
                  <a:pt x="930" y="45"/>
                </a:cubicBezTo>
                <a:cubicBezTo>
                  <a:pt x="953" y="75"/>
                  <a:pt x="998" y="68"/>
                  <a:pt x="975" y="181"/>
                </a:cubicBezTo>
                <a:cubicBezTo>
                  <a:pt x="952" y="294"/>
                  <a:pt x="862" y="537"/>
                  <a:pt x="794" y="726"/>
                </a:cubicBezTo>
                <a:cubicBezTo>
                  <a:pt x="726" y="915"/>
                  <a:pt x="635" y="1134"/>
                  <a:pt x="567" y="1315"/>
                </a:cubicBezTo>
                <a:cubicBezTo>
                  <a:pt x="499" y="1496"/>
                  <a:pt x="439" y="1678"/>
                  <a:pt x="386" y="1814"/>
                </a:cubicBezTo>
                <a:cubicBezTo>
                  <a:pt x="333" y="1950"/>
                  <a:pt x="280" y="2056"/>
                  <a:pt x="250" y="2132"/>
                </a:cubicBezTo>
                <a:cubicBezTo>
                  <a:pt x="220" y="2208"/>
                  <a:pt x="219" y="2215"/>
                  <a:pt x="204" y="2268"/>
                </a:cubicBezTo>
                <a:cubicBezTo>
                  <a:pt x="189" y="2321"/>
                  <a:pt x="167" y="2381"/>
                  <a:pt x="159" y="2449"/>
                </a:cubicBezTo>
                <a:cubicBezTo>
                  <a:pt x="151" y="2517"/>
                  <a:pt x="182" y="2585"/>
                  <a:pt x="159" y="2676"/>
                </a:cubicBezTo>
                <a:cubicBezTo>
                  <a:pt x="136" y="2767"/>
                  <a:pt x="46" y="2926"/>
                  <a:pt x="23" y="2994"/>
                </a:cubicBezTo>
                <a:cubicBezTo>
                  <a:pt x="0" y="3062"/>
                  <a:pt x="23" y="3069"/>
                  <a:pt x="23" y="3084"/>
                </a:cubicBezTo>
              </a:path>
            </a:pathLst>
          </a:custGeom>
          <a:noFill/>
          <a:ln w="76200" cap="flat" cmpd="sng">
            <a:solidFill>
              <a:srgbClr val="F40617"/>
            </a:solidFill>
            <a:prstDash val="solid"/>
            <a:round/>
            <a:headEnd type="none" w="med" len="med"/>
            <a:tailEnd type="none" w="med" len="med"/>
          </a:ln>
        </p:spPr>
        <p:txBody>
          <a:bodyPr/>
          <a:lstStyle/>
          <a:p>
            <a:endParaRPr lang="it-IT"/>
          </a:p>
        </p:txBody>
      </p:sp>
      <p:sp>
        <p:nvSpPr>
          <p:cNvPr id="113698" name="Freeform 34"/>
          <p:cNvSpPr>
            <a:spLocks/>
          </p:cNvSpPr>
          <p:nvPr/>
        </p:nvSpPr>
        <p:spPr bwMode="auto">
          <a:xfrm>
            <a:off x="6769200" y="4868863"/>
            <a:ext cx="647700" cy="647700"/>
          </a:xfrm>
          <a:custGeom>
            <a:avLst/>
            <a:gdLst>
              <a:gd name="T0" fmla="*/ 2147483647 w 318"/>
              <a:gd name="T1" fmla="*/ 2147483647 h 317"/>
              <a:gd name="T2" fmla="*/ 2147483647 w 318"/>
              <a:gd name="T3" fmla="*/ 2147483647 h 317"/>
              <a:gd name="T4" fmla="*/ 2147483647 w 318"/>
              <a:gd name="T5" fmla="*/ 2147483647 h 317"/>
              <a:gd name="T6" fmla="*/ 2147483647 w 318"/>
              <a:gd name="T7" fmla="*/ 2147483647 h 317"/>
              <a:gd name="T8" fmla="*/ 2147483647 w 318"/>
              <a:gd name="T9" fmla="*/ 2147483647 h 317"/>
              <a:gd name="T10" fmla="*/ 0 w 318"/>
              <a:gd name="T11" fmla="*/ 0 h 317"/>
              <a:gd name="T12" fmla="*/ 0 60000 65536"/>
              <a:gd name="T13" fmla="*/ 0 60000 65536"/>
              <a:gd name="T14" fmla="*/ 0 60000 65536"/>
              <a:gd name="T15" fmla="*/ 0 60000 65536"/>
              <a:gd name="T16" fmla="*/ 0 60000 65536"/>
              <a:gd name="T17" fmla="*/ 0 60000 65536"/>
              <a:gd name="T18" fmla="*/ 0 w 318"/>
              <a:gd name="T19" fmla="*/ 0 h 317"/>
              <a:gd name="T20" fmla="*/ 318 w 318"/>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318" h="317">
                <a:moveTo>
                  <a:pt x="318" y="272"/>
                </a:moveTo>
                <a:cubicBezTo>
                  <a:pt x="287" y="294"/>
                  <a:pt x="257" y="317"/>
                  <a:pt x="227" y="317"/>
                </a:cubicBezTo>
                <a:cubicBezTo>
                  <a:pt x="197" y="317"/>
                  <a:pt x="159" y="287"/>
                  <a:pt x="136" y="272"/>
                </a:cubicBezTo>
                <a:cubicBezTo>
                  <a:pt x="113" y="257"/>
                  <a:pt x="106" y="257"/>
                  <a:pt x="91" y="227"/>
                </a:cubicBezTo>
                <a:cubicBezTo>
                  <a:pt x="76" y="197"/>
                  <a:pt x="61" y="129"/>
                  <a:pt x="46" y="91"/>
                </a:cubicBezTo>
                <a:cubicBezTo>
                  <a:pt x="31" y="53"/>
                  <a:pt x="8" y="15"/>
                  <a:pt x="0" y="0"/>
                </a:cubicBezTo>
              </a:path>
            </a:pathLst>
          </a:custGeom>
          <a:noFill/>
          <a:ln w="57150" cap="flat" cmpd="sng">
            <a:solidFill>
              <a:srgbClr val="7A007A"/>
            </a:solidFill>
            <a:prstDash val="solid"/>
            <a:round/>
            <a:headEnd type="none" w="med" len="med"/>
            <a:tailEnd type="none" w="med" len="med"/>
          </a:ln>
        </p:spPr>
        <p:txBody>
          <a:bodyPr/>
          <a:lstStyle/>
          <a:p>
            <a:endParaRPr lang="it-IT"/>
          </a:p>
        </p:txBody>
      </p:sp>
      <p:sp>
        <p:nvSpPr>
          <p:cNvPr id="113701" name="Freeform 37"/>
          <p:cNvSpPr>
            <a:spLocks/>
          </p:cNvSpPr>
          <p:nvPr/>
        </p:nvSpPr>
        <p:spPr bwMode="auto">
          <a:xfrm>
            <a:off x="6337400" y="4724400"/>
            <a:ext cx="431800" cy="360363"/>
          </a:xfrm>
          <a:custGeom>
            <a:avLst/>
            <a:gdLst>
              <a:gd name="T0" fmla="*/ 0 w 272"/>
              <a:gd name="T1" fmla="*/ 2147483647 h 227"/>
              <a:gd name="T2" fmla="*/ 2147483647 w 272"/>
              <a:gd name="T3" fmla="*/ 2147483647 h 227"/>
              <a:gd name="T4" fmla="*/ 2147483647 w 272"/>
              <a:gd name="T5" fmla="*/ 0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0" y="227"/>
                </a:moveTo>
                <a:cubicBezTo>
                  <a:pt x="68" y="223"/>
                  <a:pt x="136" y="220"/>
                  <a:pt x="181" y="182"/>
                </a:cubicBezTo>
                <a:cubicBezTo>
                  <a:pt x="226" y="144"/>
                  <a:pt x="257" y="30"/>
                  <a:pt x="272" y="0"/>
                </a:cubicBezTo>
              </a:path>
            </a:pathLst>
          </a:custGeom>
          <a:noFill/>
          <a:ln w="38100" cap="flat" cmpd="sng">
            <a:solidFill>
              <a:srgbClr val="820082"/>
            </a:solidFill>
            <a:prstDash val="solid"/>
            <a:round/>
            <a:headEnd type="none" w="med" len="med"/>
            <a:tailEnd type="none" w="med" len="med"/>
          </a:ln>
        </p:spPr>
        <p:txBody>
          <a:bodyPr/>
          <a:lstStyle/>
          <a:p>
            <a:endParaRPr lang="it-IT"/>
          </a:p>
        </p:txBody>
      </p:sp>
      <p:sp>
        <p:nvSpPr>
          <p:cNvPr id="113702" name="Freeform 38"/>
          <p:cNvSpPr>
            <a:spLocks/>
          </p:cNvSpPr>
          <p:nvPr/>
        </p:nvSpPr>
        <p:spPr bwMode="auto">
          <a:xfrm>
            <a:off x="6769200" y="404813"/>
            <a:ext cx="2016125" cy="4464050"/>
          </a:xfrm>
          <a:custGeom>
            <a:avLst/>
            <a:gdLst>
              <a:gd name="T0" fmla="*/ 0 w 1270"/>
              <a:gd name="T1" fmla="*/ 2147483647 h 2858"/>
              <a:gd name="T2" fmla="*/ 2147483647 w 1270"/>
              <a:gd name="T3" fmla="*/ 2147483647 h 2858"/>
              <a:gd name="T4" fmla="*/ 2147483647 w 1270"/>
              <a:gd name="T5" fmla="*/ 2147483647 h 2858"/>
              <a:gd name="T6" fmla="*/ 2147483647 w 1270"/>
              <a:gd name="T7" fmla="*/ 2147483647 h 2858"/>
              <a:gd name="T8" fmla="*/ 2147483647 w 1270"/>
              <a:gd name="T9" fmla="*/ 2147483647 h 2858"/>
              <a:gd name="T10" fmla="*/ 2147483647 w 1270"/>
              <a:gd name="T11" fmla="*/ 0 h 2858"/>
              <a:gd name="T12" fmla="*/ 0 60000 65536"/>
              <a:gd name="T13" fmla="*/ 0 60000 65536"/>
              <a:gd name="T14" fmla="*/ 0 60000 65536"/>
              <a:gd name="T15" fmla="*/ 0 60000 65536"/>
              <a:gd name="T16" fmla="*/ 0 60000 65536"/>
              <a:gd name="T17" fmla="*/ 0 60000 65536"/>
              <a:gd name="T18" fmla="*/ 0 w 1270"/>
              <a:gd name="T19" fmla="*/ 0 h 2858"/>
              <a:gd name="T20" fmla="*/ 1270 w 1270"/>
              <a:gd name="T21" fmla="*/ 2858 h 2858"/>
            </a:gdLst>
            <a:ahLst/>
            <a:cxnLst>
              <a:cxn ang="T12">
                <a:pos x="T0" y="T1"/>
              </a:cxn>
              <a:cxn ang="T13">
                <a:pos x="T2" y="T3"/>
              </a:cxn>
              <a:cxn ang="T14">
                <a:pos x="T4" y="T5"/>
              </a:cxn>
              <a:cxn ang="T15">
                <a:pos x="T6" y="T7"/>
              </a:cxn>
              <a:cxn ang="T16">
                <a:pos x="T8" y="T9"/>
              </a:cxn>
              <a:cxn ang="T17">
                <a:pos x="T10" y="T11"/>
              </a:cxn>
            </a:cxnLst>
            <a:rect l="T18" t="T19" r="T20" b="T21"/>
            <a:pathLst>
              <a:path w="1270" h="2858">
                <a:moveTo>
                  <a:pt x="0" y="2858"/>
                </a:moveTo>
                <a:cubicBezTo>
                  <a:pt x="11" y="2706"/>
                  <a:pt x="22" y="2555"/>
                  <a:pt x="45" y="2404"/>
                </a:cubicBezTo>
                <a:cubicBezTo>
                  <a:pt x="68" y="2253"/>
                  <a:pt x="91" y="2109"/>
                  <a:pt x="136" y="1950"/>
                </a:cubicBezTo>
                <a:cubicBezTo>
                  <a:pt x="181" y="1791"/>
                  <a:pt x="256" y="1595"/>
                  <a:pt x="317" y="1451"/>
                </a:cubicBezTo>
                <a:cubicBezTo>
                  <a:pt x="378" y="1307"/>
                  <a:pt x="340" y="1331"/>
                  <a:pt x="499" y="1089"/>
                </a:cubicBezTo>
                <a:cubicBezTo>
                  <a:pt x="658" y="847"/>
                  <a:pt x="1142" y="181"/>
                  <a:pt x="1270" y="0"/>
                </a:cubicBezTo>
              </a:path>
            </a:pathLst>
          </a:custGeom>
          <a:noFill/>
          <a:ln w="101600" cap="flat" cmpd="sng">
            <a:solidFill>
              <a:srgbClr val="820082"/>
            </a:solidFill>
            <a:prstDash val="solid"/>
            <a:round/>
            <a:headEnd type="none" w="med" len="med"/>
            <a:tailEnd type="none" w="med" len="med"/>
          </a:ln>
        </p:spPr>
        <p:txBody>
          <a:bodyPr/>
          <a:lstStyle/>
          <a:p>
            <a:endParaRPr lang="it-IT"/>
          </a:p>
        </p:txBody>
      </p:sp>
      <p:sp>
        <p:nvSpPr>
          <p:cNvPr id="113703" name="Freeform 39"/>
          <p:cNvSpPr>
            <a:spLocks/>
          </p:cNvSpPr>
          <p:nvPr/>
        </p:nvSpPr>
        <p:spPr bwMode="auto">
          <a:xfrm>
            <a:off x="6769200" y="404813"/>
            <a:ext cx="2016125" cy="4464050"/>
          </a:xfrm>
          <a:custGeom>
            <a:avLst/>
            <a:gdLst>
              <a:gd name="T0" fmla="*/ 0 w 1270"/>
              <a:gd name="T1" fmla="*/ 2147483647 h 2858"/>
              <a:gd name="T2" fmla="*/ 2147483647 w 1270"/>
              <a:gd name="T3" fmla="*/ 2147483647 h 2858"/>
              <a:gd name="T4" fmla="*/ 2147483647 w 1270"/>
              <a:gd name="T5" fmla="*/ 2147483647 h 2858"/>
              <a:gd name="T6" fmla="*/ 2147483647 w 1270"/>
              <a:gd name="T7" fmla="*/ 2147483647 h 2858"/>
              <a:gd name="T8" fmla="*/ 2147483647 w 1270"/>
              <a:gd name="T9" fmla="*/ 2147483647 h 2858"/>
              <a:gd name="T10" fmla="*/ 2147483647 w 1270"/>
              <a:gd name="T11" fmla="*/ 0 h 2858"/>
              <a:gd name="T12" fmla="*/ 0 60000 65536"/>
              <a:gd name="T13" fmla="*/ 0 60000 65536"/>
              <a:gd name="T14" fmla="*/ 0 60000 65536"/>
              <a:gd name="T15" fmla="*/ 0 60000 65536"/>
              <a:gd name="T16" fmla="*/ 0 60000 65536"/>
              <a:gd name="T17" fmla="*/ 0 60000 65536"/>
              <a:gd name="T18" fmla="*/ 0 w 1270"/>
              <a:gd name="T19" fmla="*/ 0 h 2858"/>
              <a:gd name="T20" fmla="*/ 1270 w 1270"/>
              <a:gd name="T21" fmla="*/ 2858 h 2858"/>
            </a:gdLst>
            <a:ahLst/>
            <a:cxnLst>
              <a:cxn ang="T12">
                <a:pos x="T0" y="T1"/>
              </a:cxn>
              <a:cxn ang="T13">
                <a:pos x="T2" y="T3"/>
              </a:cxn>
              <a:cxn ang="T14">
                <a:pos x="T4" y="T5"/>
              </a:cxn>
              <a:cxn ang="T15">
                <a:pos x="T6" y="T7"/>
              </a:cxn>
              <a:cxn ang="T16">
                <a:pos x="T8" y="T9"/>
              </a:cxn>
              <a:cxn ang="T17">
                <a:pos x="T10" y="T11"/>
              </a:cxn>
            </a:cxnLst>
            <a:rect l="T18" t="T19" r="T20" b="T21"/>
            <a:pathLst>
              <a:path w="1270" h="2858">
                <a:moveTo>
                  <a:pt x="0" y="2858"/>
                </a:moveTo>
                <a:cubicBezTo>
                  <a:pt x="11" y="2706"/>
                  <a:pt x="22" y="2555"/>
                  <a:pt x="45" y="2404"/>
                </a:cubicBezTo>
                <a:cubicBezTo>
                  <a:pt x="68" y="2253"/>
                  <a:pt x="91" y="2109"/>
                  <a:pt x="136" y="1950"/>
                </a:cubicBezTo>
                <a:cubicBezTo>
                  <a:pt x="181" y="1791"/>
                  <a:pt x="256" y="1595"/>
                  <a:pt x="317" y="1451"/>
                </a:cubicBezTo>
                <a:cubicBezTo>
                  <a:pt x="378" y="1307"/>
                  <a:pt x="340" y="1331"/>
                  <a:pt x="499" y="1089"/>
                </a:cubicBezTo>
                <a:cubicBezTo>
                  <a:pt x="658" y="847"/>
                  <a:pt x="1142" y="181"/>
                  <a:pt x="1270" y="0"/>
                </a:cubicBezTo>
              </a:path>
            </a:pathLst>
          </a:custGeom>
          <a:noFill/>
          <a:ln w="57150" cap="flat" cmpd="sng">
            <a:solidFill>
              <a:srgbClr val="820082"/>
            </a:solidFill>
            <a:prstDash val="solid"/>
            <a:round/>
            <a:headEnd type="none" w="med" len="med"/>
            <a:tailEnd type="none" w="med" len="med"/>
          </a:ln>
        </p:spPr>
        <p:txBody>
          <a:bodyPr/>
          <a:lstStyle/>
          <a:p>
            <a:endParaRPr lang="it-IT"/>
          </a:p>
        </p:txBody>
      </p:sp>
      <p:sp>
        <p:nvSpPr>
          <p:cNvPr id="99356" name="Freeform 28"/>
          <p:cNvSpPr>
            <a:spLocks/>
          </p:cNvSpPr>
          <p:nvPr/>
        </p:nvSpPr>
        <p:spPr bwMode="auto">
          <a:xfrm>
            <a:off x="6553300" y="1341438"/>
            <a:ext cx="2159000" cy="1150937"/>
          </a:xfrm>
          <a:custGeom>
            <a:avLst/>
            <a:gdLst>
              <a:gd name="T0" fmla="*/ 2147483647 w 1360"/>
              <a:gd name="T1" fmla="*/ 0 h 725"/>
              <a:gd name="T2" fmla="*/ 2147483647 w 1360"/>
              <a:gd name="T3" fmla="*/ 2147483647 h 725"/>
              <a:gd name="T4" fmla="*/ 2147483647 w 1360"/>
              <a:gd name="T5" fmla="*/ 2147483647 h 725"/>
              <a:gd name="T6" fmla="*/ 2147483647 w 1360"/>
              <a:gd name="T7" fmla="*/ 2147483647 h 725"/>
              <a:gd name="T8" fmla="*/ 2147483647 w 1360"/>
              <a:gd name="T9" fmla="*/ 2147483647 h 725"/>
              <a:gd name="T10" fmla="*/ 0 w 1360"/>
              <a:gd name="T11" fmla="*/ 2147483647 h 725"/>
              <a:gd name="T12" fmla="*/ 0 60000 65536"/>
              <a:gd name="T13" fmla="*/ 0 60000 65536"/>
              <a:gd name="T14" fmla="*/ 0 60000 65536"/>
              <a:gd name="T15" fmla="*/ 0 60000 65536"/>
              <a:gd name="T16" fmla="*/ 0 60000 65536"/>
              <a:gd name="T17" fmla="*/ 0 60000 65536"/>
              <a:gd name="T18" fmla="*/ 0 w 1360"/>
              <a:gd name="T19" fmla="*/ 0 h 725"/>
              <a:gd name="T20" fmla="*/ 1360 w 1360"/>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1360" h="725">
                <a:moveTo>
                  <a:pt x="1360" y="0"/>
                </a:moveTo>
                <a:cubicBezTo>
                  <a:pt x="1330" y="7"/>
                  <a:pt x="1300" y="15"/>
                  <a:pt x="1270" y="45"/>
                </a:cubicBezTo>
                <a:cubicBezTo>
                  <a:pt x="1240" y="75"/>
                  <a:pt x="1247" y="121"/>
                  <a:pt x="1179" y="181"/>
                </a:cubicBezTo>
                <a:cubicBezTo>
                  <a:pt x="1111" y="241"/>
                  <a:pt x="1005" y="355"/>
                  <a:pt x="861" y="408"/>
                </a:cubicBezTo>
                <a:cubicBezTo>
                  <a:pt x="717" y="461"/>
                  <a:pt x="460" y="446"/>
                  <a:pt x="317" y="499"/>
                </a:cubicBezTo>
                <a:cubicBezTo>
                  <a:pt x="174" y="552"/>
                  <a:pt x="87" y="638"/>
                  <a:pt x="0" y="725"/>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99357" name="Freeform 19"/>
          <p:cNvSpPr>
            <a:spLocks/>
          </p:cNvSpPr>
          <p:nvPr/>
        </p:nvSpPr>
        <p:spPr bwMode="auto">
          <a:xfrm>
            <a:off x="6048475" y="2997200"/>
            <a:ext cx="2159000" cy="1150938"/>
          </a:xfrm>
          <a:custGeom>
            <a:avLst/>
            <a:gdLst>
              <a:gd name="T0" fmla="*/ 2147483647 w 1360"/>
              <a:gd name="T1" fmla="*/ 0 h 725"/>
              <a:gd name="T2" fmla="*/ 2147483647 w 1360"/>
              <a:gd name="T3" fmla="*/ 2147483647 h 725"/>
              <a:gd name="T4" fmla="*/ 2147483647 w 1360"/>
              <a:gd name="T5" fmla="*/ 2147483647 h 725"/>
              <a:gd name="T6" fmla="*/ 2147483647 w 1360"/>
              <a:gd name="T7" fmla="*/ 2147483647 h 725"/>
              <a:gd name="T8" fmla="*/ 2147483647 w 1360"/>
              <a:gd name="T9" fmla="*/ 2147483647 h 725"/>
              <a:gd name="T10" fmla="*/ 0 w 1360"/>
              <a:gd name="T11" fmla="*/ 2147483647 h 725"/>
              <a:gd name="T12" fmla="*/ 0 60000 65536"/>
              <a:gd name="T13" fmla="*/ 0 60000 65536"/>
              <a:gd name="T14" fmla="*/ 0 60000 65536"/>
              <a:gd name="T15" fmla="*/ 0 60000 65536"/>
              <a:gd name="T16" fmla="*/ 0 60000 65536"/>
              <a:gd name="T17" fmla="*/ 0 60000 65536"/>
              <a:gd name="T18" fmla="*/ 0 w 1360"/>
              <a:gd name="T19" fmla="*/ 0 h 725"/>
              <a:gd name="T20" fmla="*/ 1360 w 1360"/>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1360" h="725">
                <a:moveTo>
                  <a:pt x="1360" y="0"/>
                </a:moveTo>
                <a:cubicBezTo>
                  <a:pt x="1330" y="7"/>
                  <a:pt x="1300" y="15"/>
                  <a:pt x="1270" y="45"/>
                </a:cubicBezTo>
                <a:cubicBezTo>
                  <a:pt x="1240" y="75"/>
                  <a:pt x="1247" y="121"/>
                  <a:pt x="1179" y="181"/>
                </a:cubicBezTo>
                <a:cubicBezTo>
                  <a:pt x="1111" y="241"/>
                  <a:pt x="1005" y="355"/>
                  <a:pt x="861" y="408"/>
                </a:cubicBezTo>
                <a:cubicBezTo>
                  <a:pt x="717" y="461"/>
                  <a:pt x="460" y="446"/>
                  <a:pt x="317" y="499"/>
                </a:cubicBezTo>
                <a:cubicBezTo>
                  <a:pt x="174" y="552"/>
                  <a:pt x="87" y="638"/>
                  <a:pt x="0" y="725"/>
                </a:cubicBezTo>
              </a:path>
            </a:pathLst>
          </a:custGeom>
          <a:noFill/>
          <a:ln w="38100" cap="flat" cmpd="sng">
            <a:solidFill>
              <a:srgbClr val="33CCFF"/>
            </a:solidFill>
            <a:prstDash val="solid"/>
            <a:round/>
            <a:headEnd type="none" w="med" len="med"/>
            <a:tailEnd type="none" w="med" len="med"/>
          </a:ln>
        </p:spPr>
        <p:txBody>
          <a:bodyPr/>
          <a:lstStyle/>
          <a:p>
            <a:endParaRPr lang="it-IT"/>
          </a:p>
        </p:txBody>
      </p:sp>
      <p:sp>
        <p:nvSpPr>
          <p:cNvPr id="113704" name="Freeform 40"/>
          <p:cNvSpPr>
            <a:spLocks/>
          </p:cNvSpPr>
          <p:nvPr/>
        </p:nvSpPr>
        <p:spPr bwMode="auto">
          <a:xfrm>
            <a:off x="7416900" y="620713"/>
            <a:ext cx="1584325" cy="4895850"/>
          </a:xfrm>
          <a:custGeom>
            <a:avLst/>
            <a:gdLst>
              <a:gd name="T0" fmla="*/ 2147483647 w 998"/>
              <a:gd name="T1" fmla="*/ 0 h 3084"/>
              <a:gd name="T2" fmla="*/ 2147483647 w 998"/>
              <a:gd name="T3" fmla="*/ 2147483647 h 3084"/>
              <a:gd name="T4" fmla="*/ 2147483647 w 998"/>
              <a:gd name="T5" fmla="*/ 2147483647 h 3084"/>
              <a:gd name="T6" fmla="*/ 2147483647 w 998"/>
              <a:gd name="T7" fmla="*/ 2147483647 h 3084"/>
              <a:gd name="T8" fmla="*/ 2147483647 w 998"/>
              <a:gd name="T9" fmla="*/ 2147483647 h 3084"/>
              <a:gd name="T10" fmla="*/ 2147483647 w 998"/>
              <a:gd name="T11" fmla="*/ 2147483647 h 3084"/>
              <a:gd name="T12" fmla="*/ 2147483647 w 998"/>
              <a:gd name="T13" fmla="*/ 2147483647 h 3084"/>
              <a:gd name="T14" fmla="*/ 2147483647 w 998"/>
              <a:gd name="T15" fmla="*/ 2147483647 h 3084"/>
              <a:gd name="T16" fmla="*/ 2147483647 w 998"/>
              <a:gd name="T17" fmla="*/ 2147483647 h 3084"/>
              <a:gd name="T18" fmla="*/ 2147483647 w 998"/>
              <a:gd name="T19" fmla="*/ 2147483647 h 3084"/>
              <a:gd name="T20" fmla="*/ 2147483647 w 998"/>
              <a:gd name="T21" fmla="*/ 2147483647 h 3084"/>
              <a:gd name="T22" fmla="*/ 2147483647 w 998"/>
              <a:gd name="T23" fmla="*/ 2147483647 h 30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8"/>
              <a:gd name="T37" fmla="*/ 0 h 3084"/>
              <a:gd name="T38" fmla="*/ 998 w 998"/>
              <a:gd name="T39" fmla="*/ 3084 h 30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8" h="3084">
                <a:moveTo>
                  <a:pt x="839" y="0"/>
                </a:moveTo>
                <a:cubicBezTo>
                  <a:pt x="873" y="7"/>
                  <a:pt x="907" y="15"/>
                  <a:pt x="930" y="45"/>
                </a:cubicBezTo>
                <a:cubicBezTo>
                  <a:pt x="953" y="75"/>
                  <a:pt x="998" y="68"/>
                  <a:pt x="975" y="181"/>
                </a:cubicBezTo>
                <a:cubicBezTo>
                  <a:pt x="952" y="294"/>
                  <a:pt x="862" y="537"/>
                  <a:pt x="794" y="726"/>
                </a:cubicBezTo>
                <a:cubicBezTo>
                  <a:pt x="726" y="915"/>
                  <a:pt x="635" y="1134"/>
                  <a:pt x="567" y="1315"/>
                </a:cubicBezTo>
                <a:cubicBezTo>
                  <a:pt x="499" y="1496"/>
                  <a:pt x="439" y="1678"/>
                  <a:pt x="386" y="1814"/>
                </a:cubicBezTo>
                <a:cubicBezTo>
                  <a:pt x="333" y="1950"/>
                  <a:pt x="280" y="2056"/>
                  <a:pt x="250" y="2132"/>
                </a:cubicBezTo>
                <a:cubicBezTo>
                  <a:pt x="220" y="2208"/>
                  <a:pt x="219" y="2215"/>
                  <a:pt x="204" y="2268"/>
                </a:cubicBezTo>
                <a:cubicBezTo>
                  <a:pt x="189" y="2321"/>
                  <a:pt x="167" y="2381"/>
                  <a:pt x="159" y="2449"/>
                </a:cubicBezTo>
                <a:cubicBezTo>
                  <a:pt x="151" y="2517"/>
                  <a:pt x="182" y="2585"/>
                  <a:pt x="159" y="2676"/>
                </a:cubicBezTo>
                <a:cubicBezTo>
                  <a:pt x="136" y="2767"/>
                  <a:pt x="46" y="2926"/>
                  <a:pt x="23" y="2994"/>
                </a:cubicBezTo>
                <a:cubicBezTo>
                  <a:pt x="0" y="3062"/>
                  <a:pt x="23" y="3069"/>
                  <a:pt x="23" y="3084"/>
                </a:cubicBezTo>
              </a:path>
            </a:pathLst>
          </a:custGeom>
          <a:noFill/>
          <a:ln w="114300" cap="flat" cmpd="sng">
            <a:solidFill>
              <a:srgbClr val="F40617"/>
            </a:solidFill>
            <a:prstDash val="solid"/>
            <a:round/>
            <a:headEnd type="none" w="med" len="med"/>
            <a:tailEnd type="none" w="med" len="med"/>
          </a:ln>
        </p:spPr>
        <p:txBody>
          <a:bodyPr/>
          <a:lstStyle/>
          <a:p>
            <a:endParaRPr lang="it-IT"/>
          </a:p>
        </p:txBody>
      </p:sp>
      <p:sp>
        <p:nvSpPr>
          <p:cNvPr id="113705" name="Freeform 41"/>
          <p:cNvSpPr>
            <a:spLocks/>
          </p:cNvSpPr>
          <p:nvPr/>
        </p:nvSpPr>
        <p:spPr bwMode="auto">
          <a:xfrm>
            <a:off x="6769200" y="4868863"/>
            <a:ext cx="647700" cy="647700"/>
          </a:xfrm>
          <a:custGeom>
            <a:avLst/>
            <a:gdLst>
              <a:gd name="T0" fmla="*/ 2147483647 w 318"/>
              <a:gd name="T1" fmla="*/ 2147483647 h 317"/>
              <a:gd name="T2" fmla="*/ 2147483647 w 318"/>
              <a:gd name="T3" fmla="*/ 2147483647 h 317"/>
              <a:gd name="T4" fmla="*/ 2147483647 w 318"/>
              <a:gd name="T5" fmla="*/ 2147483647 h 317"/>
              <a:gd name="T6" fmla="*/ 2147483647 w 318"/>
              <a:gd name="T7" fmla="*/ 2147483647 h 317"/>
              <a:gd name="T8" fmla="*/ 2147483647 w 318"/>
              <a:gd name="T9" fmla="*/ 2147483647 h 317"/>
              <a:gd name="T10" fmla="*/ 0 w 318"/>
              <a:gd name="T11" fmla="*/ 0 h 317"/>
              <a:gd name="T12" fmla="*/ 0 60000 65536"/>
              <a:gd name="T13" fmla="*/ 0 60000 65536"/>
              <a:gd name="T14" fmla="*/ 0 60000 65536"/>
              <a:gd name="T15" fmla="*/ 0 60000 65536"/>
              <a:gd name="T16" fmla="*/ 0 60000 65536"/>
              <a:gd name="T17" fmla="*/ 0 60000 65536"/>
              <a:gd name="T18" fmla="*/ 0 w 318"/>
              <a:gd name="T19" fmla="*/ 0 h 317"/>
              <a:gd name="T20" fmla="*/ 318 w 318"/>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318" h="317">
                <a:moveTo>
                  <a:pt x="318" y="272"/>
                </a:moveTo>
                <a:cubicBezTo>
                  <a:pt x="287" y="294"/>
                  <a:pt x="257" y="317"/>
                  <a:pt x="227" y="317"/>
                </a:cubicBezTo>
                <a:cubicBezTo>
                  <a:pt x="197" y="317"/>
                  <a:pt x="159" y="287"/>
                  <a:pt x="136" y="272"/>
                </a:cubicBezTo>
                <a:cubicBezTo>
                  <a:pt x="113" y="257"/>
                  <a:pt x="106" y="257"/>
                  <a:pt x="91" y="227"/>
                </a:cubicBezTo>
                <a:cubicBezTo>
                  <a:pt x="76" y="197"/>
                  <a:pt x="61" y="129"/>
                  <a:pt x="46" y="91"/>
                </a:cubicBezTo>
                <a:cubicBezTo>
                  <a:pt x="31" y="53"/>
                  <a:pt x="8" y="15"/>
                  <a:pt x="0" y="0"/>
                </a:cubicBezTo>
              </a:path>
            </a:pathLst>
          </a:custGeom>
          <a:noFill/>
          <a:ln w="101600" cap="flat" cmpd="sng">
            <a:solidFill>
              <a:srgbClr val="7A007A"/>
            </a:solidFill>
            <a:prstDash val="solid"/>
            <a:round/>
            <a:headEnd type="none" w="med" len="med"/>
            <a:tailEnd type="none" w="med" len="med"/>
          </a:ln>
        </p:spPr>
        <p:txBody>
          <a:bodyPr/>
          <a:lstStyle/>
          <a:p>
            <a:endParaRPr lang="it-IT"/>
          </a:p>
        </p:txBody>
      </p:sp>
      <p:sp>
        <p:nvSpPr>
          <p:cNvPr id="99360" name="Freeform 23"/>
          <p:cNvSpPr>
            <a:spLocks/>
          </p:cNvSpPr>
          <p:nvPr/>
        </p:nvSpPr>
        <p:spPr bwMode="auto">
          <a:xfrm>
            <a:off x="6480275" y="4941888"/>
            <a:ext cx="1081087" cy="684212"/>
          </a:xfrm>
          <a:custGeom>
            <a:avLst/>
            <a:gdLst>
              <a:gd name="T0" fmla="*/ 0 w 681"/>
              <a:gd name="T1" fmla="*/ 2147483647 h 431"/>
              <a:gd name="T2" fmla="*/ 2147483647 w 681"/>
              <a:gd name="T3" fmla="*/ 2147483647 h 431"/>
              <a:gd name="T4" fmla="*/ 2147483647 w 681"/>
              <a:gd name="T5" fmla="*/ 2147483647 h 431"/>
              <a:gd name="T6" fmla="*/ 2147483647 w 681"/>
              <a:gd name="T7" fmla="*/ 2147483647 h 431"/>
              <a:gd name="T8" fmla="*/ 2147483647 w 681"/>
              <a:gd name="T9" fmla="*/ 2147483647 h 431"/>
              <a:gd name="T10" fmla="*/ 2147483647 w 681"/>
              <a:gd name="T11" fmla="*/ 0 h 431"/>
              <a:gd name="T12" fmla="*/ 0 60000 65536"/>
              <a:gd name="T13" fmla="*/ 0 60000 65536"/>
              <a:gd name="T14" fmla="*/ 0 60000 65536"/>
              <a:gd name="T15" fmla="*/ 0 60000 65536"/>
              <a:gd name="T16" fmla="*/ 0 60000 65536"/>
              <a:gd name="T17" fmla="*/ 0 60000 65536"/>
              <a:gd name="T18" fmla="*/ 0 w 681"/>
              <a:gd name="T19" fmla="*/ 0 h 431"/>
              <a:gd name="T20" fmla="*/ 681 w 681"/>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681" h="431">
                <a:moveTo>
                  <a:pt x="0" y="408"/>
                </a:moveTo>
                <a:cubicBezTo>
                  <a:pt x="23" y="419"/>
                  <a:pt x="46" y="431"/>
                  <a:pt x="91" y="408"/>
                </a:cubicBezTo>
                <a:cubicBezTo>
                  <a:pt x="136" y="385"/>
                  <a:pt x="204" y="310"/>
                  <a:pt x="272" y="272"/>
                </a:cubicBezTo>
                <a:cubicBezTo>
                  <a:pt x="340" y="234"/>
                  <a:pt x="454" y="196"/>
                  <a:pt x="499" y="181"/>
                </a:cubicBezTo>
                <a:cubicBezTo>
                  <a:pt x="544" y="166"/>
                  <a:pt x="515" y="211"/>
                  <a:pt x="545" y="181"/>
                </a:cubicBezTo>
                <a:cubicBezTo>
                  <a:pt x="575" y="151"/>
                  <a:pt x="658" y="30"/>
                  <a:pt x="681" y="0"/>
                </a:cubicBezTo>
              </a:path>
            </a:pathLst>
          </a:custGeom>
          <a:noFill/>
          <a:ln w="38100" cap="flat" cmpd="sng">
            <a:solidFill>
              <a:srgbClr val="45B4F9"/>
            </a:solidFill>
            <a:prstDash val="solid"/>
            <a:round/>
            <a:headEnd type="none" w="med" len="med"/>
            <a:tailEnd type="none" w="med" len="med"/>
          </a:ln>
        </p:spPr>
        <p:txBody>
          <a:bodyPr/>
          <a:lstStyle/>
          <a:p>
            <a:endParaRPr lang="it-IT"/>
          </a:p>
        </p:txBody>
      </p:sp>
      <p:sp>
        <p:nvSpPr>
          <p:cNvPr id="99361" name="Freeform 22"/>
          <p:cNvSpPr>
            <a:spLocks/>
          </p:cNvSpPr>
          <p:nvPr/>
        </p:nvSpPr>
        <p:spPr bwMode="auto">
          <a:xfrm>
            <a:off x="7056537" y="5229225"/>
            <a:ext cx="288925" cy="647700"/>
          </a:xfrm>
          <a:custGeom>
            <a:avLst/>
            <a:gdLst>
              <a:gd name="T0" fmla="*/ 0 w 182"/>
              <a:gd name="T1" fmla="*/ 2147483647 h 408"/>
              <a:gd name="T2" fmla="*/ 2147483647 w 182"/>
              <a:gd name="T3" fmla="*/ 2147483647 h 408"/>
              <a:gd name="T4" fmla="*/ 2147483647 w 182"/>
              <a:gd name="T5" fmla="*/ 2147483647 h 408"/>
              <a:gd name="T6" fmla="*/ 2147483647 w 182"/>
              <a:gd name="T7" fmla="*/ 2147483647 h 408"/>
              <a:gd name="T8" fmla="*/ 2147483647 w 182"/>
              <a:gd name="T9" fmla="*/ 2147483647 h 408"/>
              <a:gd name="T10" fmla="*/ 2147483647 w 182"/>
              <a:gd name="T11" fmla="*/ 0 h 408"/>
              <a:gd name="T12" fmla="*/ 0 60000 65536"/>
              <a:gd name="T13" fmla="*/ 0 60000 65536"/>
              <a:gd name="T14" fmla="*/ 0 60000 65536"/>
              <a:gd name="T15" fmla="*/ 0 60000 65536"/>
              <a:gd name="T16" fmla="*/ 0 60000 65536"/>
              <a:gd name="T17" fmla="*/ 0 60000 65536"/>
              <a:gd name="T18" fmla="*/ 0 w 182"/>
              <a:gd name="T19" fmla="*/ 0 h 408"/>
              <a:gd name="T20" fmla="*/ 182 w 182"/>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182" h="408">
                <a:moveTo>
                  <a:pt x="0" y="408"/>
                </a:moveTo>
                <a:cubicBezTo>
                  <a:pt x="15" y="397"/>
                  <a:pt x="30" y="386"/>
                  <a:pt x="45" y="363"/>
                </a:cubicBezTo>
                <a:cubicBezTo>
                  <a:pt x="60" y="340"/>
                  <a:pt x="83" y="310"/>
                  <a:pt x="91" y="272"/>
                </a:cubicBezTo>
                <a:cubicBezTo>
                  <a:pt x="99" y="234"/>
                  <a:pt x="84" y="174"/>
                  <a:pt x="91" y="136"/>
                </a:cubicBezTo>
                <a:cubicBezTo>
                  <a:pt x="98" y="98"/>
                  <a:pt x="121" y="68"/>
                  <a:pt x="136" y="45"/>
                </a:cubicBezTo>
                <a:cubicBezTo>
                  <a:pt x="151" y="22"/>
                  <a:pt x="174" y="7"/>
                  <a:pt x="182" y="0"/>
                </a:cubicBezTo>
              </a:path>
            </a:pathLst>
          </a:custGeom>
          <a:noFill/>
          <a:ln w="38100" cap="flat" cmpd="sng">
            <a:solidFill>
              <a:srgbClr val="45B4F9"/>
            </a:solidFill>
            <a:prstDash val="solid"/>
            <a:round/>
            <a:headEnd type="none" w="med" len="med"/>
            <a:tailEnd type="none" w="med" len="med"/>
          </a:ln>
        </p:spPr>
        <p:txBody>
          <a:bodyPr/>
          <a:lstStyle/>
          <a:p>
            <a:endParaRPr lang="it-IT"/>
          </a:p>
        </p:txBody>
      </p:sp>
      <p:sp>
        <p:nvSpPr>
          <p:cNvPr id="113707" name="Freeform 43"/>
          <p:cNvSpPr>
            <a:spLocks/>
          </p:cNvSpPr>
          <p:nvPr/>
        </p:nvSpPr>
        <p:spPr bwMode="auto">
          <a:xfrm>
            <a:off x="6337400" y="4724400"/>
            <a:ext cx="431800" cy="360363"/>
          </a:xfrm>
          <a:custGeom>
            <a:avLst/>
            <a:gdLst>
              <a:gd name="T0" fmla="*/ 0 w 272"/>
              <a:gd name="T1" fmla="*/ 2147483647 h 227"/>
              <a:gd name="T2" fmla="*/ 2147483647 w 272"/>
              <a:gd name="T3" fmla="*/ 2147483647 h 227"/>
              <a:gd name="T4" fmla="*/ 2147483647 w 272"/>
              <a:gd name="T5" fmla="*/ 0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0" y="227"/>
                </a:moveTo>
                <a:cubicBezTo>
                  <a:pt x="68" y="223"/>
                  <a:pt x="136" y="220"/>
                  <a:pt x="181" y="182"/>
                </a:cubicBezTo>
                <a:cubicBezTo>
                  <a:pt x="226" y="144"/>
                  <a:pt x="257" y="30"/>
                  <a:pt x="272" y="0"/>
                </a:cubicBezTo>
              </a:path>
            </a:pathLst>
          </a:custGeom>
          <a:noFill/>
          <a:ln w="76200" cap="flat" cmpd="sng">
            <a:solidFill>
              <a:srgbClr val="820082"/>
            </a:solidFill>
            <a:prstDash val="solid"/>
            <a:round/>
            <a:headEnd type="none" w="med" len="med"/>
            <a:tailEnd type="none" w="med" len="med"/>
          </a:ln>
        </p:spPr>
        <p:txBody>
          <a:bodyPr/>
          <a:lstStyle/>
          <a:p>
            <a:endParaRPr lang="it-IT"/>
          </a:p>
        </p:txBody>
      </p:sp>
      <p:sp>
        <p:nvSpPr>
          <p:cNvPr id="99363" name="Freeform 20"/>
          <p:cNvSpPr>
            <a:spLocks/>
          </p:cNvSpPr>
          <p:nvPr/>
        </p:nvSpPr>
        <p:spPr bwMode="auto">
          <a:xfrm>
            <a:off x="6337400" y="3644900"/>
            <a:ext cx="1150937" cy="1008063"/>
          </a:xfrm>
          <a:custGeom>
            <a:avLst/>
            <a:gdLst>
              <a:gd name="T0" fmla="*/ 0 w 725"/>
              <a:gd name="T1" fmla="*/ 2147483647 h 635"/>
              <a:gd name="T2" fmla="*/ 2147483647 w 725"/>
              <a:gd name="T3" fmla="*/ 2147483647 h 635"/>
              <a:gd name="T4" fmla="*/ 2147483647 w 725"/>
              <a:gd name="T5" fmla="*/ 2147483647 h 635"/>
              <a:gd name="T6" fmla="*/ 2147483647 w 725"/>
              <a:gd name="T7" fmla="*/ 2147483647 h 635"/>
              <a:gd name="T8" fmla="*/ 2147483647 w 725"/>
              <a:gd name="T9" fmla="*/ 2147483647 h 635"/>
              <a:gd name="T10" fmla="*/ 2147483647 w 725"/>
              <a:gd name="T11" fmla="*/ 2147483647 h 635"/>
              <a:gd name="T12" fmla="*/ 2147483647 w 725"/>
              <a:gd name="T13" fmla="*/ 2147483647 h 635"/>
              <a:gd name="T14" fmla="*/ 2147483647 w 725"/>
              <a:gd name="T15" fmla="*/ 0 h 635"/>
              <a:gd name="T16" fmla="*/ 0 60000 65536"/>
              <a:gd name="T17" fmla="*/ 0 60000 65536"/>
              <a:gd name="T18" fmla="*/ 0 60000 65536"/>
              <a:gd name="T19" fmla="*/ 0 60000 65536"/>
              <a:gd name="T20" fmla="*/ 0 60000 65536"/>
              <a:gd name="T21" fmla="*/ 0 60000 65536"/>
              <a:gd name="T22" fmla="*/ 0 60000 65536"/>
              <a:gd name="T23" fmla="*/ 0 60000 65536"/>
              <a:gd name="T24" fmla="*/ 0 w 725"/>
              <a:gd name="T25" fmla="*/ 0 h 635"/>
              <a:gd name="T26" fmla="*/ 725 w 725"/>
              <a:gd name="T27" fmla="*/ 635 h 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5" h="635">
                <a:moveTo>
                  <a:pt x="0" y="635"/>
                </a:moveTo>
                <a:cubicBezTo>
                  <a:pt x="3" y="608"/>
                  <a:pt x="7" y="582"/>
                  <a:pt x="45" y="544"/>
                </a:cubicBezTo>
                <a:cubicBezTo>
                  <a:pt x="83" y="506"/>
                  <a:pt x="166" y="431"/>
                  <a:pt x="226" y="408"/>
                </a:cubicBezTo>
                <a:cubicBezTo>
                  <a:pt x="286" y="385"/>
                  <a:pt x="363" y="423"/>
                  <a:pt x="408" y="408"/>
                </a:cubicBezTo>
                <a:cubicBezTo>
                  <a:pt x="453" y="393"/>
                  <a:pt x="475" y="348"/>
                  <a:pt x="498" y="318"/>
                </a:cubicBezTo>
                <a:cubicBezTo>
                  <a:pt x="521" y="288"/>
                  <a:pt x="529" y="265"/>
                  <a:pt x="544" y="227"/>
                </a:cubicBezTo>
                <a:cubicBezTo>
                  <a:pt x="559" y="189"/>
                  <a:pt x="559" y="129"/>
                  <a:pt x="589" y="91"/>
                </a:cubicBezTo>
                <a:cubicBezTo>
                  <a:pt x="619" y="53"/>
                  <a:pt x="702" y="15"/>
                  <a:pt x="725" y="0"/>
                </a:cubicBezTo>
              </a:path>
            </a:pathLst>
          </a:custGeom>
          <a:noFill/>
          <a:ln w="38100" cap="flat" cmpd="sng">
            <a:solidFill>
              <a:srgbClr val="45B4F9"/>
            </a:solidFill>
            <a:prstDash val="solid"/>
            <a:round/>
            <a:headEnd type="none" w="med" len="med"/>
            <a:tailEnd type="none" w="med" len="med"/>
          </a:ln>
        </p:spPr>
        <p:txBody>
          <a:bodyPr/>
          <a:lstStyle/>
          <a:p>
            <a:endParaRPr lang="it-IT"/>
          </a:p>
        </p:txBody>
      </p:sp>
      <p:sp>
        <p:nvSpPr>
          <p:cNvPr id="113699" name="Freeform 35"/>
          <p:cNvSpPr>
            <a:spLocks/>
          </p:cNvSpPr>
          <p:nvPr/>
        </p:nvSpPr>
        <p:spPr bwMode="auto">
          <a:xfrm>
            <a:off x="6264375" y="2997200"/>
            <a:ext cx="1884362" cy="2016125"/>
          </a:xfrm>
          <a:custGeom>
            <a:avLst/>
            <a:gdLst>
              <a:gd name="T0" fmla="*/ 2147483647 w 1187"/>
              <a:gd name="T1" fmla="*/ 0 h 1270"/>
              <a:gd name="T2" fmla="*/ 2147483647 w 1187"/>
              <a:gd name="T3" fmla="*/ 2147483647 h 1270"/>
              <a:gd name="T4" fmla="*/ 2147483647 w 1187"/>
              <a:gd name="T5" fmla="*/ 2147483647 h 1270"/>
              <a:gd name="T6" fmla="*/ 2147483647 w 1187"/>
              <a:gd name="T7" fmla="*/ 2147483647 h 1270"/>
              <a:gd name="T8" fmla="*/ 2147483647 w 1187"/>
              <a:gd name="T9" fmla="*/ 2147483647 h 1270"/>
              <a:gd name="T10" fmla="*/ 2147483647 w 1187"/>
              <a:gd name="T11" fmla="*/ 2147483647 h 1270"/>
              <a:gd name="T12" fmla="*/ 2147483647 w 1187"/>
              <a:gd name="T13" fmla="*/ 2147483647 h 1270"/>
              <a:gd name="T14" fmla="*/ 2147483647 w 1187"/>
              <a:gd name="T15" fmla="*/ 2147483647 h 1270"/>
              <a:gd name="T16" fmla="*/ 2147483647 w 1187"/>
              <a:gd name="T17" fmla="*/ 2147483647 h 1270"/>
              <a:gd name="T18" fmla="*/ 2147483647 w 1187"/>
              <a:gd name="T19" fmla="*/ 2147483647 h 1270"/>
              <a:gd name="T20" fmla="*/ 2147483647 w 1187"/>
              <a:gd name="T21" fmla="*/ 2147483647 h 1270"/>
              <a:gd name="T22" fmla="*/ 2147483647 w 1187"/>
              <a:gd name="T23" fmla="*/ 2147483647 h 1270"/>
              <a:gd name="T24" fmla="*/ 2147483647 w 1187"/>
              <a:gd name="T25" fmla="*/ 2147483647 h 1270"/>
              <a:gd name="T26" fmla="*/ 2147483647 w 1187"/>
              <a:gd name="T27" fmla="*/ 2147483647 h 1270"/>
              <a:gd name="T28" fmla="*/ 2147483647 w 1187"/>
              <a:gd name="T29" fmla="*/ 2147483647 h 1270"/>
              <a:gd name="T30" fmla="*/ 2147483647 w 1187"/>
              <a:gd name="T31" fmla="*/ 2147483647 h 1270"/>
              <a:gd name="T32" fmla="*/ 2147483647 w 1187"/>
              <a:gd name="T33" fmla="*/ 2147483647 h 1270"/>
              <a:gd name="T34" fmla="*/ 2147483647 w 1187"/>
              <a:gd name="T35" fmla="*/ 2147483647 h 1270"/>
              <a:gd name="T36" fmla="*/ 2147483647 w 1187"/>
              <a:gd name="T37" fmla="*/ 2147483647 h 1270"/>
              <a:gd name="T38" fmla="*/ 2147483647 w 1187"/>
              <a:gd name="T39" fmla="*/ 2147483647 h 1270"/>
              <a:gd name="T40" fmla="*/ 2147483647 w 1187"/>
              <a:gd name="T41" fmla="*/ 2147483647 h 1270"/>
              <a:gd name="T42" fmla="*/ 2147483647 w 1187"/>
              <a:gd name="T43" fmla="*/ 2147483647 h 1270"/>
              <a:gd name="T44" fmla="*/ 2147483647 w 1187"/>
              <a:gd name="T45" fmla="*/ 2147483647 h 1270"/>
              <a:gd name="T46" fmla="*/ 2147483647 w 1187"/>
              <a:gd name="T47" fmla="*/ 2147483647 h 1270"/>
              <a:gd name="T48" fmla="*/ 2147483647 w 1187"/>
              <a:gd name="T49" fmla="*/ 2147483647 h 1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7"/>
              <a:gd name="T76" fmla="*/ 0 h 1270"/>
              <a:gd name="T77" fmla="*/ 1187 w 1187"/>
              <a:gd name="T78" fmla="*/ 1270 h 1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7" h="1270">
                <a:moveTo>
                  <a:pt x="1187" y="0"/>
                </a:moveTo>
                <a:cubicBezTo>
                  <a:pt x="1175" y="11"/>
                  <a:pt x="1164" y="22"/>
                  <a:pt x="1141" y="45"/>
                </a:cubicBezTo>
                <a:cubicBezTo>
                  <a:pt x="1118" y="68"/>
                  <a:pt x="1065" y="106"/>
                  <a:pt x="1050" y="136"/>
                </a:cubicBezTo>
                <a:cubicBezTo>
                  <a:pt x="1035" y="166"/>
                  <a:pt x="1065" y="212"/>
                  <a:pt x="1050" y="227"/>
                </a:cubicBezTo>
                <a:cubicBezTo>
                  <a:pt x="1035" y="242"/>
                  <a:pt x="983" y="220"/>
                  <a:pt x="960" y="227"/>
                </a:cubicBezTo>
                <a:cubicBezTo>
                  <a:pt x="937" y="234"/>
                  <a:pt x="929" y="257"/>
                  <a:pt x="914" y="272"/>
                </a:cubicBezTo>
                <a:cubicBezTo>
                  <a:pt x="899" y="287"/>
                  <a:pt x="884" y="302"/>
                  <a:pt x="869" y="317"/>
                </a:cubicBezTo>
                <a:cubicBezTo>
                  <a:pt x="854" y="332"/>
                  <a:pt x="839" y="348"/>
                  <a:pt x="824" y="363"/>
                </a:cubicBezTo>
                <a:cubicBezTo>
                  <a:pt x="809" y="378"/>
                  <a:pt x="801" y="401"/>
                  <a:pt x="778" y="408"/>
                </a:cubicBezTo>
                <a:cubicBezTo>
                  <a:pt x="755" y="415"/>
                  <a:pt x="711" y="393"/>
                  <a:pt x="688" y="408"/>
                </a:cubicBezTo>
                <a:cubicBezTo>
                  <a:pt x="665" y="423"/>
                  <a:pt x="650" y="469"/>
                  <a:pt x="642" y="499"/>
                </a:cubicBezTo>
                <a:cubicBezTo>
                  <a:pt x="634" y="529"/>
                  <a:pt x="657" y="567"/>
                  <a:pt x="642" y="590"/>
                </a:cubicBezTo>
                <a:cubicBezTo>
                  <a:pt x="627" y="613"/>
                  <a:pt x="558" y="620"/>
                  <a:pt x="551" y="635"/>
                </a:cubicBezTo>
                <a:cubicBezTo>
                  <a:pt x="544" y="650"/>
                  <a:pt x="597" y="657"/>
                  <a:pt x="597" y="680"/>
                </a:cubicBezTo>
                <a:cubicBezTo>
                  <a:pt x="597" y="703"/>
                  <a:pt x="574" y="756"/>
                  <a:pt x="551" y="771"/>
                </a:cubicBezTo>
                <a:cubicBezTo>
                  <a:pt x="528" y="786"/>
                  <a:pt x="491" y="764"/>
                  <a:pt x="461" y="771"/>
                </a:cubicBezTo>
                <a:cubicBezTo>
                  <a:pt x="431" y="778"/>
                  <a:pt x="400" y="816"/>
                  <a:pt x="370" y="816"/>
                </a:cubicBezTo>
                <a:cubicBezTo>
                  <a:pt x="340" y="816"/>
                  <a:pt x="302" y="763"/>
                  <a:pt x="279" y="771"/>
                </a:cubicBezTo>
                <a:cubicBezTo>
                  <a:pt x="256" y="779"/>
                  <a:pt x="257" y="847"/>
                  <a:pt x="234" y="862"/>
                </a:cubicBezTo>
                <a:cubicBezTo>
                  <a:pt x="211" y="877"/>
                  <a:pt x="158" y="847"/>
                  <a:pt x="143" y="862"/>
                </a:cubicBezTo>
                <a:cubicBezTo>
                  <a:pt x="128" y="877"/>
                  <a:pt x="158" y="929"/>
                  <a:pt x="143" y="952"/>
                </a:cubicBezTo>
                <a:cubicBezTo>
                  <a:pt x="128" y="975"/>
                  <a:pt x="76" y="968"/>
                  <a:pt x="53" y="998"/>
                </a:cubicBezTo>
                <a:cubicBezTo>
                  <a:pt x="30" y="1028"/>
                  <a:pt x="0" y="1104"/>
                  <a:pt x="7" y="1134"/>
                </a:cubicBezTo>
                <a:cubicBezTo>
                  <a:pt x="14" y="1164"/>
                  <a:pt x="83" y="1156"/>
                  <a:pt x="98" y="1179"/>
                </a:cubicBezTo>
                <a:cubicBezTo>
                  <a:pt x="113" y="1202"/>
                  <a:pt x="98" y="1255"/>
                  <a:pt x="98" y="1270"/>
                </a:cubicBezTo>
              </a:path>
            </a:pathLst>
          </a:custGeom>
          <a:noFill/>
          <a:ln w="76200" cap="flat" cmpd="sng">
            <a:solidFill>
              <a:srgbClr val="F40617"/>
            </a:solidFill>
            <a:prstDash val="solid"/>
            <a:round/>
            <a:headEnd type="none" w="med" len="med"/>
            <a:tailEnd type="none" w="med" len="med"/>
          </a:ln>
        </p:spPr>
        <p:txBody>
          <a:bodyPr/>
          <a:lstStyle/>
          <a:p>
            <a:endParaRPr lang="it-IT"/>
          </a:p>
        </p:txBody>
      </p:sp>
      <p:sp>
        <p:nvSpPr>
          <p:cNvPr id="113706" name="Freeform 42"/>
          <p:cNvSpPr>
            <a:spLocks/>
          </p:cNvSpPr>
          <p:nvPr/>
        </p:nvSpPr>
        <p:spPr bwMode="auto">
          <a:xfrm>
            <a:off x="6264375" y="2997200"/>
            <a:ext cx="1884362" cy="2016125"/>
          </a:xfrm>
          <a:custGeom>
            <a:avLst/>
            <a:gdLst>
              <a:gd name="T0" fmla="*/ 2147483647 w 1187"/>
              <a:gd name="T1" fmla="*/ 0 h 1270"/>
              <a:gd name="T2" fmla="*/ 2147483647 w 1187"/>
              <a:gd name="T3" fmla="*/ 2147483647 h 1270"/>
              <a:gd name="T4" fmla="*/ 2147483647 w 1187"/>
              <a:gd name="T5" fmla="*/ 2147483647 h 1270"/>
              <a:gd name="T6" fmla="*/ 2147483647 w 1187"/>
              <a:gd name="T7" fmla="*/ 2147483647 h 1270"/>
              <a:gd name="T8" fmla="*/ 2147483647 w 1187"/>
              <a:gd name="T9" fmla="*/ 2147483647 h 1270"/>
              <a:gd name="T10" fmla="*/ 2147483647 w 1187"/>
              <a:gd name="T11" fmla="*/ 2147483647 h 1270"/>
              <a:gd name="T12" fmla="*/ 2147483647 w 1187"/>
              <a:gd name="T13" fmla="*/ 2147483647 h 1270"/>
              <a:gd name="T14" fmla="*/ 2147483647 w 1187"/>
              <a:gd name="T15" fmla="*/ 2147483647 h 1270"/>
              <a:gd name="T16" fmla="*/ 2147483647 w 1187"/>
              <a:gd name="T17" fmla="*/ 2147483647 h 1270"/>
              <a:gd name="T18" fmla="*/ 2147483647 w 1187"/>
              <a:gd name="T19" fmla="*/ 2147483647 h 1270"/>
              <a:gd name="T20" fmla="*/ 2147483647 w 1187"/>
              <a:gd name="T21" fmla="*/ 2147483647 h 1270"/>
              <a:gd name="T22" fmla="*/ 2147483647 w 1187"/>
              <a:gd name="T23" fmla="*/ 2147483647 h 1270"/>
              <a:gd name="T24" fmla="*/ 2147483647 w 1187"/>
              <a:gd name="T25" fmla="*/ 2147483647 h 1270"/>
              <a:gd name="T26" fmla="*/ 2147483647 w 1187"/>
              <a:gd name="T27" fmla="*/ 2147483647 h 1270"/>
              <a:gd name="T28" fmla="*/ 2147483647 w 1187"/>
              <a:gd name="T29" fmla="*/ 2147483647 h 1270"/>
              <a:gd name="T30" fmla="*/ 2147483647 w 1187"/>
              <a:gd name="T31" fmla="*/ 2147483647 h 1270"/>
              <a:gd name="T32" fmla="*/ 2147483647 w 1187"/>
              <a:gd name="T33" fmla="*/ 2147483647 h 1270"/>
              <a:gd name="T34" fmla="*/ 2147483647 w 1187"/>
              <a:gd name="T35" fmla="*/ 2147483647 h 1270"/>
              <a:gd name="T36" fmla="*/ 2147483647 w 1187"/>
              <a:gd name="T37" fmla="*/ 2147483647 h 1270"/>
              <a:gd name="T38" fmla="*/ 2147483647 w 1187"/>
              <a:gd name="T39" fmla="*/ 2147483647 h 1270"/>
              <a:gd name="T40" fmla="*/ 2147483647 w 1187"/>
              <a:gd name="T41" fmla="*/ 2147483647 h 1270"/>
              <a:gd name="T42" fmla="*/ 2147483647 w 1187"/>
              <a:gd name="T43" fmla="*/ 2147483647 h 1270"/>
              <a:gd name="T44" fmla="*/ 2147483647 w 1187"/>
              <a:gd name="T45" fmla="*/ 2147483647 h 1270"/>
              <a:gd name="T46" fmla="*/ 2147483647 w 1187"/>
              <a:gd name="T47" fmla="*/ 2147483647 h 1270"/>
              <a:gd name="T48" fmla="*/ 2147483647 w 1187"/>
              <a:gd name="T49" fmla="*/ 2147483647 h 1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7"/>
              <a:gd name="T76" fmla="*/ 0 h 1270"/>
              <a:gd name="T77" fmla="*/ 1187 w 1187"/>
              <a:gd name="T78" fmla="*/ 1270 h 1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7" h="1270">
                <a:moveTo>
                  <a:pt x="1187" y="0"/>
                </a:moveTo>
                <a:cubicBezTo>
                  <a:pt x="1175" y="11"/>
                  <a:pt x="1164" y="22"/>
                  <a:pt x="1141" y="45"/>
                </a:cubicBezTo>
                <a:cubicBezTo>
                  <a:pt x="1118" y="68"/>
                  <a:pt x="1065" y="106"/>
                  <a:pt x="1050" y="136"/>
                </a:cubicBezTo>
                <a:cubicBezTo>
                  <a:pt x="1035" y="166"/>
                  <a:pt x="1065" y="212"/>
                  <a:pt x="1050" y="227"/>
                </a:cubicBezTo>
                <a:cubicBezTo>
                  <a:pt x="1035" y="242"/>
                  <a:pt x="983" y="220"/>
                  <a:pt x="960" y="227"/>
                </a:cubicBezTo>
                <a:cubicBezTo>
                  <a:pt x="937" y="234"/>
                  <a:pt x="929" y="257"/>
                  <a:pt x="914" y="272"/>
                </a:cubicBezTo>
                <a:cubicBezTo>
                  <a:pt x="899" y="287"/>
                  <a:pt x="884" y="302"/>
                  <a:pt x="869" y="317"/>
                </a:cubicBezTo>
                <a:cubicBezTo>
                  <a:pt x="854" y="332"/>
                  <a:pt x="839" y="348"/>
                  <a:pt x="824" y="363"/>
                </a:cubicBezTo>
                <a:cubicBezTo>
                  <a:pt x="809" y="378"/>
                  <a:pt x="801" y="401"/>
                  <a:pt x="778" y="408"/>
                </a:cubicBezTo>
                <a:cubicBezTo>
                  <a:pt x="755" y="415"/>
                  <a:pt x="711" y="393"/>
                  <a:pt x="688" y="408"/>
                </a:cubicBezTo>
                <a:cubicBezTo>
                  <a:pt x="665" y="423"/>
                  <a:pt x="650" y="469"/>
                  <a:pt x="642" y="499"/>
                </a:cubicBezTo>
                <a:cubicBezTo>
                  <a:pt x="634" y="529"/>
                  <a:pt x="657" y="567"/>
                  <a:pt x="642" y="590"/>
                </a:cubicBezTo>
                <a:cubicBezTo>
                  <a:pt x="627" y="613"/>
                  <a:pt x="558" y="620"/>
                  <a:pt x="551" y="635"/>
                </a:cubicBezTo>
                <a:cubicBezTo>
                  <a:pt x="544" y="650"/>
                  <a:pt x="597" y="657"/>
                  <a:pt x="597" y="680"/>
                </a:cubicBezTo>
                <a:cubicBezTo>
                  <a:pt x="597" y="703"/>
                  <a:pt x="574" y="756"/>
                  <a:pt x="551" y="771"/>
                </a:cubicBezTo>
                <a:cubicBezTo>
                  <a:pt x="528" y="786"/>
                  <a:pt x="491" y="764"/>
                  <a:pt x="461" y="771"/>
                </a:cubicBezTo>
                <a:cubicBezTo>
                  <a:pt x="431" y="778"/>
                  <a:pt x="400" y="816"/>
                  <a:pt x="370" y="816"/>
                </a:cubicBezTo>
                <a:cubicBezTo>
                  <a:pt x="340" y="816"/>
                  <a:pt x="302" y="763"/>
                  <a:pt x="279" y="771"/>
                </a:cubicBezTo>
                <a:cubicBezTo>
                  <a:pt x="256" y="779"/>
                  <a:pt x="257" y="847"/>
                  <a:pt x="234" y="862"/>
                </a:cubicBezTo>
                <a:cubicBezTo>
                  <a:pt x="211" y="877"/>
                  <a:pt x="158" y="847"/>
                  <a:pt x="143" y="862"/>
                </a:cubicBezTo>
                <a:cubicBezTo>
                  <a:pt x="128" y="877"/>
                  <a:pt x="158" y="929"/>
                  <a:pt x="143" y="952"/>
                </a:cubicBezTo>
                <a:cubicBezTo>
                  <a:pt x="128" y="975"/>
                  <a:pt x="76" y="968"/>
                  <a:pt x="53" y="998"/>
                </a:cubicBezTo>
                <a:cubicBezTo>
                  <a:pt x="30" y="1028"/>
                  <a:pt x="0" y="1104"/>
                  <a:pt x="7" y="1134"/>
                </a:cubicBezTo>
                <a:cubicBezTo>
                  <a:pt x="14" y="1164"/>
                  <a:pt x="83" y="1156"/>
                  <a:pt x="98" y="1179"/>
                </a:cubicBezTo>
                <a:cubicBezTo>
                  <a:pt x="113" y="1202"/>
                  <a:pt x="98" y="1255"/>
                  <a:pt x="98" y="1270"/>
                </a:cubicBezTo>
              </a:path>
            </a:pathLst>
          </a:custGeom>
          <a:noFill/>
          <a:ln w="101600" cap="flat" cmpd="sng">
            <a:solidFill>
              <a:srgbClr val="F40617"/>
            </a:solidFill>
            <a:prstDash val="solid"/>
            <a:round/>
            <a:headEnd type="none" w="med" len="med"/>
            <a:tailEnd type="none" w="med" len="med"/>
          </a:ln>
        </p:spPr>
        <p:txBody>
          <a:bodyPr/>
          <a:lstStyle/>
          <a:p>
            <a:endParaRPr lang="it-IT"/>
          </a:p>
        </p:txBody>
      </p:sp>
      <p:sp>
        <p:nvSpPr>
          <p:cNvPr id="99366" name="AutoShape 24"/>
          <p:cNvSpPr>
            <a:spLocks noChangeArrowheads="1"/>
          </p:cNvSpPr>
          <p:nvPr/>
        </p:nvSpPr>
        <p:spPr bwMode="auto">
          <a:xfrm>
            <a:off x="7272437" y="53736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113700" name="AutoShape 36"/>
          <p:cNvSpPr>
            <a:spLocks noChangeArrowheads="1"/>
          </p:cNvSpPr>
          <p:nvPr/>
        </p:nvSpPr>
        <p:spPr bwMode="auto">
          <a:xfrm>
            <a:off x="6264375" y="4941888"/>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113714" name="Text Box 50"/>
          <p:cNvSpPr txBox="1">
            <a:spLocks noChangeArrowheads="1"/>
          </p:cNvSpPr>
          <p:nvPr/>
        </p:nvSpPr>
        <p:spPr bwMode="auto">
          <a:xfrm>
            <a:off x="5816700" y="3209925"/>
            <a:ext cx="1628775" cy="396875"/>
          </a:xfrm>
          <a:prstGeom prst="rect">
            <a:avLst/>
          </a:prstGeom>
          <a:noFill/>
          <a:ln w="38100" algn="ctr">
            <a:noFill/>
            <a:miter lim="800000"/>
            <a:headEnd/>
            <a:tailEnd/>
          </a:ln>
        </p:spPr>
        <p:txBody>
          <a:bodyPr wrap="none">
            <a:spAutoFit/>
          </a:bodyPr>
          <a:lstStyle/>
          <a:p>
            <a:r>
              <a:rPr lang="it-IT" sz="2000">
                <a:solidFill>
                  <a:srgbClr val="FFFF66"/>
                </a:solidFill>
                <a:latin typeface="Times New Roman" pitchFamily="18" charset="0"/>
              </a:rPr>
              <a:t>Vene varicose</a:t>
            </a:r>
          </a:p>
        </p:txBody>
      </p:sp>
      <p:sp>
        <p:nvSpPr>
          <p:cNvPr id="113715" name="Oval 51"/>
          <p:cNvSpPr>
            <a:spLocks noChangeArrowheads="1"/>
          </p:cNvSpPr>
          <p:nvPr/>
        </p:nvSpPr>
        <p:spPr bwMode="auto">
          <a:xfrm>
            <a:off x="8496400" y="404813"/>
            <a:ext cx="576262" cy="649287"/>
          </a:xfrm>
          <a:prstGeom prst="ellipse">
            <a:avLst/>
          </a:prstGeom>
          <a:noFill/>
          <a:ln w="38100" algn="ctr">
            <a:solidFill>
              <a:srgbClr val="FF0000"/>
            </a:solidFill>
            <a:round/>
            <a:headEnd/>
            <a:tailEnd/>
          </a:ln>
        </p:spPr>
        <p:txBody>
          <a:bodyPr wrap="none" anchor="ctr"/>
          <a:lstStyle/>
          <a:p>
            <a:endParaRPr lang="it-IT"/>
          </a:p>
        </p:txBody>
      </p:sp>
      <p:sp>
        <p:nvSpPr>
          <p:cNvPr id="113717" name="AutoShape 53"/>
          <p:cNvSpPr>
            <a:spLocks noChangeArrowheads="1"/>
          </p:cNvSpPr>
          <p:nvPr/>
        </p:nvSpPr>
        <p:spPr bwMode="auto">
          <a:xfrm>
            <a:off x="8424962" y="333375"/>
            <a:ext cx="792163" cy="720725"/>
          </a:xfrm>
          <a:prstGeom prst="star24">
            <a:avLst>
              <a:gd name="adj" fmla="val 37500"/>
            </a:avLst>
          </a:prstGeom>
          <a:noFill/>
          <a:ln w="38100" algn="ctr">
            <a:solidFill>
              <a:srgbClr val="FFFF00"/>
            </a:solidFill>
            <a:miter lim="800000"/>
            <a:headEnd/>
            <a:tailEnd/>
          </a:ln>
        </p:spPr>
        <p:txBody>
          <a:bodyPr wrap="none" anchor="ctr"/>
          <a:lstStyle/>
          <a:p>
            <a:endParaRPr lang="it-IT"/>
          </a:p>
        </p:txBody>
      </p:sp>
      <p:sp>
        <p:nvSpPr>
          <p:cNvPr id="113718" name="Text Box 54"/>
          <p:cNvSpPr txBox="1">
            <a:spLocks noChangeArrowheads="1"/>
          </p:cNvSpPr>
          <p:nvPr/>
        </p:nvSpPr>
        <p:spPr bwMode="auto">
          <a:xfrm>
            <a:off x="6119912" y="260350"/>
            <a:ext cx="2316163" cy="708025"/>
          </a:xfrm>
          <a:prstGeom prst="rect">
            <a:avLst/>
          </a:prstGeom>
          <a:noFill/>
          <a:ln w="38100" algn="ctr">
            <a:noFill/>
            <a:miter lim="800000"/>
            <a:headEnd/>
            <a:tailEnd/>
          </a:ln>
        </p:spPr>
        <p:txBody>
          <a:bodyPr>
            <a:spAutoFit/>
          </a:bodyPr>
          <a:lstStyle/>
          <a:p>
            <a:r>
              <a:rPr lang="it-IT" sz="2000" b="1">
                <a:solidFill>
                  <a:srgbClr val="0F6FC6"/>
                </a:solidFill>
                <a:latin typeface="Times New Roman" pitchFamily="18" charset="0"/>
              </a:rPr>
              <a:t>Valvola insufficiente</a:t>
            </a:r>
          </a:p>
        </p:txBody>
      </p:sp>
      <p:sp>
        <p:nvSpPr>
          <p:cNvPr id="113719" name="Text Box 55"/>
          <p:cNvSpPr txBox="1">
            <a:spLocks noChangeArrowheads="1"/>
          </p:cNvSpPr>
          <p:nvPr/>
        </p:nvSpPr>
        <p:spPr bwMode="auto">
          <a:xfrm>
            <a:off x="5500787" y="2778125"/>
            <a:ext cx="2401888" cy="400050"/>
          </a:xfrm>
          <a:prstGeom prst="rect">
            <a:avLst/>
          </a:prstGeom>
          <a:noFill/>
          <a:ln w="38100" algn="ctr">
            <a:noFill/>
            <a:miter lim="800000"/>
            <a:headEnd/>
            <a:tailEnd/>
          </a:ln>
        </p:spPr>
        <p:txBody>
          <a:bodyPr wrap="none">
            <a:spAutoFit/>
          </a:bodyPr>
          <a:lstStyle/>
          <a:p>
            <a:r>
              <a:rPr lang="it-IT" sz="2000" b="1">
                <a:solidFill>
                  <a:srgbClr val="0F6FC6"/>
                </a:solidFill>
                <a:latin typeface="Times New Roman" pitchFamily="18" charset="0"/>
              </a:rPr>
              <a:t>Valvola insufficiente</a:t>
            </a:r>
          </a:p>
        </p:txBody>
      </p:sp>
      <p:sp>
        <p:nvSpPr>
          <p:cNvPr id="113720" name="AutoShape 56"/>
          <p:cNvSpPr>
            <a:spLocks noChangeArrowheads="1"/>
          </p:cNvSpPr>
          <p:nvPr/>
        </p:nvSpPr>
        <p:spPr bwMode="auto">
          <a:xfrm>
            <a:off x="7704237" y="2997200"/>
            <a:ext cx="431800" cy="338138"/>
          </a:xfrm>
          <a:prstGeom prst="star16">
            <a:avLst>
              <a:gd name="adj" fmla="val 37500"/>
            </a:avLst>
          </a:prstGeom>
          <a:noFill/>
          <a:ln w="38100" algn="ctr">
            <a:solidFill>
              <a:srgbClr val="FFCC00"/>
            </a:solidFill>
            <a:miter lim="800000"/>
            <a:headEnd/>
            <a:tailEnd/>
          </a:ln>
        </p:spPr>
        <p:txBody>
          <a:bodyPr wrap="none" anchor="ctr"/>
          <a:lstStyle/>
          <a:p>
            <a:endParaRPr lang="it-IT"/>
          </a:p>
        </p:txBody>
      </p:sp>
      <p:sp>
        <p:nvSpPr>
          <p:cNvPr id="113727" name="AutoShape 63"/>
          <p:cNvSpPr>
            <a:spLocks noChangeArrowheads="1"/>
          </p:cNvSpPr>
          <p:nvPr/>
        </p:nvSpPr>
        <p:spPr bwMode="auto">
          <a:xfrm>
            <a:off x="3096594" y="4292426"/>
            <a:ext cx="485775" cy="431800"/>
          </a:xfrm>
          <a:prstGeom prst="downArrow">
            <a:avLst>
              <a:gd name="adj1" fmla="val 50000"/>
              <a:gd name="adj2" fmla="val 25000"/>
            </a:avLst>
          </a:prstGeom>
          <a:solidFill>
            <a:srgbClr val="FF0000"/>
          </a:solidFill>
          <a:ln w="38100" algn="ctr">
            <a:solidFill>
              <a:srgbClr val="FF6600"/>
            </a:solidFill>
            <a:miter lim="800000"/>
            <a:headEnd/>
            <a:tailEnd/>
          </a:ln>
        </p:spPr>
        <p:txBody>
          <a:bodyPr wrap="none" anchor="ctr"/>
          <a:lstStyle/>
          <a:p>
            <a:endParaRPr lang="it-IT"/>
          </a:p>
        </p:txBody>
      </p:sp>
      <p:sp>
        <p:nvSpPr>
          <p:cNvPr id="99379" name="AutoShape 5"/>
          <p:cNvSpPr>
            <a:spLocks noChangeArrowheads="1"/>
          </p:cNvSpPr>
          <p:nvPr/>
        </p:nvSpPr>
        <p:spPr bwMode="auto">
          <a:xfrm rot="16200000">
            <a:off x="3571257" y="3313782"/>
            <a:ext cx="936625" cy="733425"/>
          </a:xfrm>
          <a:prstGeom prst="curvedUpArrow">
            <a:avLst>
              <a:gd name="adj1" fmla="val 10820"/>
              <a:gd name="adj2" fmla="val 51082"/>
              <a:gd name="adj3" fmla="val 36579"/>
            </a:avLst>
          </a:prstGeom>
          <a:solidFill>
            <a:srgbClr val="53CBE3"/>
          </a:solidFill>
          <a:ln w="9525">
            <a:solidFill>
              <a:srgbClr val="33CCFF"/>
            </a:solidFill>
            <a:miter lim="800000"/>
            <a:headEnd/>
            <a:tailEnd/>
          </a:ln>
        </p:spPr>
        <p:txBody>
          <a:bodyPr wrap="none" anchor="ctr"/>
          <a:lstStyle/>
          <a:p>
            <a:endParaRPr lang="it-IT" dirty="0"/>
          </a:p>
        </p:txBody>
      </p:sp>
      <p:sp>
        <p:nvSpPr>
          <p:cNvPr id="99380" name="AutoShape 6"/>
          <p:cNvSpPr>
            <a:spLocks noChangeArrowheads="1"/>
          </p:cNvSpPr>
          <p:nvPr/>
        </p:nvSpPr>
        <p:spPr bwMode="auto">
          <a:xfrm rot="-5400000">
            <a:off x="3571257" y="2377157"/>
            <a:ext cx="936625" cy="733425"/>
          </a:xfrm>
          <a:prstGeom prst="curvedUpArrow">
            <a:avLst>
              <a:gd name="adj1" fmla="val 25541"/>
              <a:gd name="adj2" fmla="val 51082"/>
              <a:gd name="adj3" fmla="val 36579"/>
            </a:avLst>
          </a:prstGeom>
          <a:solidFill>
            <a:srgbClr val="0000FF"/>
          </a:solidFill>
          <a:ln w="9525">
            <a:solidFill>
              <a:schemeClr val="accent1"/>
            </a:solidFill>
            <a:miter lim="800000"/>
            <a:headEnd/>
            <a:tailEnd/>
          </a:ln>
        </p:spPr>
        <p:txBody>
          <a:bodyPr wrap="none" anchor="ctr"/>
          <a:lstStyle/>
          <a:p>
            <a:endParaRPr lang="it-IT"/>
          </a:p>
        </p:txBody>
      </p:sp>
      <p:sp>
        <p:nvSpPr>
          <p:cNvPr id="99381" name="AutoShape 7"/>
          <p:cNvSpPr>
            <a:spLocks noChangeArrowheads="1"/>
          </p:cNvSpPr>
          <p:nvPr/>
        </p:nvSpPr>
        <p:spPr bwMode="auto">
          <a:xfrm>
            <a:off x="2771279" y="1052736"/>
            <a:ext cx="936625" cy="831850"/>
          </a:xfrm>
          <a:prstGeom prst="upArrow">
            <a:avLst>
              <a:gd name="adj1" fmla="val 50000"/>
              <a:gd name="adj2" fmla="val 25000"/>
            </a:avLst>
          </a:prstGeom>
          <a:solidFill>
            <a:schemeClr val="accent1"/>
          </a:solidFill>
          <a:ln w="9525">
            <a:solidFill>
              <a:schemeClr val="accent1"/>
            </a:solidFill>
            <a:miter lim="800000"/>
            <a:headEnd/>
            <a:tailEnd/>
          </a:ln>
        </p:spPr>
        <p:txBody>
          <a:bodyPr wrap="none" anchor="ctr"/>
          <a:lstStyle/>
          <a:p>
            <a:pPr algn="l"/>
            <a:endParaRPr lang="it-IT">
              <a:solidFill>
                <a:schemeClr val="bg1"/>
              </a:solidFill>
              <a:latin typeface="Times New Roman" pitchFamily="18" charset="0"/>
            </a:endParaRPr>
          </a:p>
        </p:txBody>
      </p:sp>
      <p:sp>
        <p:nvSpPr>
          <p:cNvPr id="55" name="Freccia circolare in su 54"/>
          <p:cNvSpPr/>
          <p:nvPr/>
        </p:nvSpPr>
        <p:spPr>
          <a:xfrm rot="15794251">
            <a:off x="2870040" y="2987890"/>
            <a:ext cx="3045856" cy="11635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3729" name="WordArt 65"/>
          <p:cNvSpPr>
            <a:spLocks noChangeArrowheads="1" noChangeShapeType="1" noTextEdit="1"/>
          </p:cNvSpPr>
          <p:nvPr/>
        </p:nvSpPr>
        <p:spPr bwMode="auto">
          <a:xfrm>
            <a:off x="1619672" y="4724474"/>
            <a:ext cx="3240088" cy="1152525"/>
          </a:xfrm>
          <a:prstGeom prst="rect">
            <a:avLst/>
          </a:prstGeom>
        </p:spPr>
        <p:txBody>
          <a:bodyPr wrap="none" fromWordArt="1">
            <a:prstTxWarp prst="textDoubleWave1">
              <a:avLst>
                <a:gd name="adj1" fmla="val 6500"/>
                <a:gd name="adj2" fmla="val 0"/>
              </a:avLst>
            </a:prstTxWarp>
          </a:bodyPr>
          <a:lstStyle/>
          <a:p>
            <a:r>
              <a:rPr lang="pt-BR" sz="3600" kern="10" spc="-360" dirty="0">
                <a:ln w="12700">
                  <a:solidFill>
                    <a:srgbClr val="000099"/>
                  </a:solidFill>
                  <a:round/>
                  <a:headEnd/>
                  <a:tailEnd/>
                </a:ln>
                <a:solidFill>
                  <a:srgbClr val="FF0000"/>
                </a:solidFill>
                <a:effectLst>
                  <a:outerShdw dist="125724" dir="18900000" algn="ctr" rotWithShape="0">
                    <a:srgbClr val="000099"/>
                  </a:outerShdw>
                </a:effectLst>
                <a:latin typeface="Impact"/>
              </a:rPr>
              <a:t>R3 R3 R3 R3 R3 </a:t>
            </a:r>
            <a:endParaRPr lang="it-IT" sz="3600" kern="10" spc="-360" dirty="0">
              <a:ln w="12700">
                <a:solidFill>
                  <a:srgbClr val="000099"/>
                </a:solidFill>
                <a:round/>
                <a:headEnd/>
                <a:tailEnd/>
              </a:ln>
              <a:solidFill>
                <a:srgbClr val="FF0000"/>
              </a:solidFill>
              <a:effectLst>
                <a:outerShdw dist="125724" dir="18900000" algn="ctr" rotWithShape="0">
                  <a:srgbClr val="000099"/>
                </a:outerShdw>
              </a:effectLst>
              <a:latin typeface="Impact"/>
            </a:endParaRPr>
          </a:p>
        </p:txBody>
      </p:sp>
      <p:sp>
        <p:nvSpPr>
          <p:cNvPr id="54" name="Stella a 24 punte 53"/>
          <p:cNvSpPr/>
          <p:nvPr/>
        </p:nvSpPr>
        <p:spPr>
          <a:xfrm>
            <a:off x="2051720" y="1844824"/>
            <a:ext cx="792088" cy="864096"/>
          </a:xfrm>
          <a:prstGeom prst="star2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asellaDiTesto 55"/>
          <p:cNvSpPr txBox="1"/>
          <p:nvPr/>
        </p:nvSpPr>
        <p:spPr>
          <a:xfrm>
            <a:off x="323528" y="2348880"/>
            <a:ext cx="1289264" cy="369332"/>
          </a:xfrm>
          <a:prstGeom prst="rect">
            <a:avLst/>
          </a:prstGeom>
          <a:solidFill>
            <a:srgbClr val="FF0000"/>
          </a:solidFill>
        </p:spPr>
        <p:txBody>
          <a:bodyPr wrap="none" rtlCol="0">
            <a:spAutoFit/>
          </a:bodyPr>
          <a:lstStyle/>
          <a:p>
            <a:r>
              <a:rPr lang="it-IT" b="1" dirty="0" err="1" smtClean="0">
                <a:solidFill>
                  <a:srgbClr val="FFFF66"/>
                </a:solidFill>
              </a:rPr>
              <a:t>p.di</a:t>
            </a:r>
            <a:r>
              <a:rPr lang="it-IT" b="1" dirty="0" smtClean="0">
                <a:solidFill>
                  <a:srgbClr val="FFFF66"/>
                </a:solidFill>
              </a:rPr>
              <a:t> FUGA</a:t>
            </a:r>
            <a:endParaRPr lang="it-IT" b="1" dirty="0">
              <a:solidFill>
                <a:srgbClr val="FFFF66"/>
              </a:solidFill>
            </a:endParaRPr>
          </a:p>
        </p:txBody>
      </p:sp>
      <p:sp>
        <p:nvSpPr>
          <p:cNvPr id="57" name="Freccia in giù 56"/>
          <p:cNvSpPr/>
          <p:nvPr/>
        </p:nvSpPr>
        <p:spPr>
          <a:xfrm>
            <a:off x="1043608" y="3861048"/>
            <a:ext cx="484632" cy="115212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p:cNvSpPr/>
          <p:nvPr/>
        </p:nvSpPr>
        <p:spPr>
          <a:xfrm>
            <a:off x="1187624" y="2780928"/>
            <a:ext cx="216024" cy="57606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8"/>
          <p:cNvSpPr txBox="1"/>
          <p:nvPr/>
        </p:nvSpPr>
        <p:spPr>
          <a:xfrm>
            <a:off x="539552" y="3429000"/>
            <a:ext cx="1535292" cy="646331"/>
          </a:xfrm>
          <a:prstGeom prst="rect">
            <a:avLst/>
          </a:prstGeom>
          <a:solidFill>
            <a:srgbClr val="FF0000"/>
          </a:solidFill>
        </p:spPr>
        <p:txBody>
          <a:bodyPr wrap="none" rtlCol="0">
            <a:spAutoFit/>
          </a:bodyPr>
          <a:lstStyle/>
          <a:p>
            <a:r>
              <a:rPr lang="it-IT" b="1" dirty="0" smtClean="0">
                <a:solidFill>
                  <a:srgbClr val="FFFF00"/>
                </a:solidFill>
              </a:rPr>
              <a:t>Via di fuga </a:t>
            </a:r>
          </a:p>
          <a:p>
            <a:r>
              <a:rPr lang="it-IT" b="1" dirty="0" smtClean="0">
                <a:solidFill>
                  <a:srgbClr val="FFFF00"/>
                </a:solidFill>
              </a:rPr>
              <a:t>(REFLUSSO)</a:t>
            </a:r>
            <a:endParaRPr lang="it-IT" b="1" dirty="0">
              <a:solidFill>
                <a:srgbClr val="FFFF00"/>
              </a:solidFill>
            </a:endParaRPr>
          </a:p>
        </p:txBody>
      </p:sp>
      <p:sp>
        <p:nvSpPr>
          <p:cNvPr id="60" name="CasellaDiTesto 59"/>
          <p:cNvSpPr txBox="1"/>
          <p:nvPr/>
        </p:nvSpPr>
        <p:spPr>
          <a:xfrm>
            <a:off x="4283968" y="3212976"/>
            <a:ext cx="875368" cy="369332"/>
          </a:xfrm>
          <a:prstGeom prst="rect">
            <a:avLst/>
          </a:prstGeom>
          <a:solidFill>
            <a:srgbClr val="002060"/>
          </a:solidFill>
        </p:spPr>
        <p:txBody>
          <a:bodyPr wrap="none" rtlCol="0">
            <a:spAutoFit/>
          </a:bodyPr>
          <a:lstStyle/>
          <a:p>
            <a:r>
              <a:rPr lang="it-IT" dirty="0" smtClean="0">
                <a:solidFill>
                  <a:schemeClr val="tx2">
                    <a:lumMod val="60000"/>
                    <a:lumOff val="40000"/>
                  </a:schemeClr>
                </a:solidFill>
              </a:rPr>
              <a:t>rientro</a:t>
            </a:r>
            <a:endParaRPr lang="it-IT" dirty="0">
              <a:solidFill>
                <a:schemeClr val="tx2">
                  <a:lumMod val="60000"/>
                  <a:lumOff val="40000"/>
                </a:schemeClr>
              </a:solidFill>
            </a:endParaRPr>
          </a:p>
        </p:txBody>
      </p:sp>
      <p:sp>
        <p:nvSpPr>
          <p:cNvPr id="61" name="Stella a 24 punte 60"/>
          <p:cNvSpPr/>
          <p:nvPr/>
        </p:nvSpPr>
        <p:spPr>
          <a:xfrm>
            <a:off x="3491880" y="1916832"/>
            <a:ext cx="792088" cy="936104"/>
          </a:xfrm>
          <a:prstGeom prst="star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708" name="Text Box 44"/>
          <p:cNvSpPr txBox="1">
            <a:spLocks noChangeArrowheads="1"/>
          </p:cNvSpPr>
          <p:nvPr/>
        </p:nvSpPr>
        <p:spPr bwMode="auto">
          <a:xfrm>
            <a:off x="35496" y="-27384"/>
            <a:ext cx="3064109" cy="769441"/>
          </a:xfrm>
          <a:prstGeom prst="rect">
            <a:avLst/>
          </a:prstGeom>
          <a:noFill/>
          <a:ln w="38100" algn="ctr">
            <a:noFill/>
            <a:miter lim="800000"/>
            <a:headEnd/>
            <a:tailEnd/>
          </a:ln>
          <a:effectLst/>
        </p:spPr>
        <p:txBody>
          <a:bodyPr wrap="none">
            <a:spAutoFit/>
          </a:bodyPr>
          <a:lstStyle/>
          <a:p>
            <a:pPr>
              <a:spcBef>
                <a:spcPct val="50000"/>
              </a:spcBef>
              <a:defRPr/>
            </a:pPr>
            <a:r>
              <a:rPr lang="es-ES_tradnl" sz="44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LE VARICI</a:t>
            </a:r>
            <a:endParaRPr lang="it-IT" sz="2800" dirty="0">
              <a:latin typeface="Arial" charset="0"/>
              <a:cs typeface="Arial" charset="0"/>
            </a:endParaRPr>
          </a:p>
        </p:txBody>
      </p:sp>
      <p:sp>
        <p:nvSpPr>
          <p:cNvPr id="113723" name="Text Box 59"/>
          <p:cNvSpPr txBox="1">
            <a:spLocks noChangeArrowheads="1"/>
          </p:cNvSpPr>
          <p:nvPr/>
        </p:nvSpPr>
        <p:spPr bwMode="auto">
          <a:xfrm>
            <a:off x="976592" y="620688"/>
            <a:ext cx="3523400" cy="646331"/>
          </a:xfrm>
          <a:prstGeom prst="rect">
            <a:avLst/>
          </a:prstGeom>
          <a:noFill/>
          <a:ln w="38100" algn="ctr">
            <a:noFill/>
            <a:miter lim="800000"/>
            <a:headEnd/>
            <a:tailEnd/>
          </a:ln>
        </p:spPr>
        <p:txBody>
          <a:bodyPr wrap="none">
            <a:spAutoFit/>
          </a:bodyPr>
          <a:lstStyle/>
          <a:p>
            <a:r>
              <a:rPr lang="it-IT" sz="3600" b="1" dirty="0">
                <a:solidFill>
                  <a:srgbClr val="FFFF00"/>
                </a:solidFill>
                <a:latin typeface="Times New Roman" pitchFamily="18" charset="0"/>
              </a:rPr>
              <a:t>Guasto valvolare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723"/>
                                        </p:tgtEl>
                                        <p:attrNameLst>
                                          <p:attrName>style.visibility</p:attrName>
                                        </p:attrNameLst>
                                      </p:cBhvr>
                                      <p:to>
                                        <p:strVal val="visible"/>
                                      </p:to>
                                    </p:set>
                                    <p:animEffect transition="in" filter="fade">
                                      <p:cBhvr>
                                        <p:cTn id="7" dur="2000"/>
                                        <p:tgtEl>
                                          <p:spTgt spid="11372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13694"/>
                                        </p:tgtEl>
                                        <p:attrNameLst>
                                          <p:attrName>style.visibility</p:attrName>
                                        </p:attrNameLst>
                                      </p:cBhvr>
                                      <p:to>
                                        <p:strVal val="visible"/>
                                      </p:to>
                                    </p:set>
                                    <p:animEffect transition="in" filter="wipe(up)">
                                      <p:cBhvr>
                                        <p:cTn id="11" dur="2000"/>
                                        <p:tgtEl>
                                          <p:spTgt spid="11369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2000"/>
                                        <p:tgtEl>
                                          <p:spTgt spid="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2000"/>
                                        <p:tgtEl>
                                          <p:spTgt spid="54"/>
                                        </p:tgtEl>
                                      </p:cBhvr>
                                    </p:animEffect>
                                  </p:childTnLst>
                                </p:cTn>
                              </p:par>
                            </p:childTnLst>
                          </p:cTn>
                        </p:par>
                        <p:par>
                          <p:cTn id="18" fill="hold">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113695"/>
                                        </p:tgtEl>
                                        <p:attrNameLst>
                                          <p:attrName>style.visibility</p:attrName>
                                        </p:attrNameLst>
                                      </p:cBhvr>
                                      <p:to>
                                        <p:strVal val="visible"/>
                                      </p:to>
                                    </p:set>
                                    <p:animEffect transition="in" filter="wipe(up)">
                                      <p:cBhvr>
                                        <p:cTn id="21" dur="2000"/>
                                        <p:tgtEl>
                                          <p:spTgt spid="1136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20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20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2000"/>
                                        <p:tgtEl>
                                          <p:spTgt spid="57"/>
                                        </p:tgtEl>
                                      </p:cBhvr>
                                    </p:animEffect>
                                  </p:childTnLst>
                                </p:cTn>
                              </p:par>
                            </p:childTnLst>
                          </p:cTn>
                        </p:par>
                        <p:par>
                          <p:cTn id="31" fill="hold">
                            <p:stCondLst>
                              <p:cond delay="6000"/>
                            </p:stCondLst>
                            <p:childTnLst>
                              <p:par>
                                <p:cTn id="32" presetID="22" presetClass="entr" presetSubtype="1" fill="hold" grpId="0" nodeType="afterEffect">
                                  <p:stCondLst>
                                    <p:cond delay="0"/>
                                  </p:stCondLst>
                                  <p:childTnLst>
                                    <p:set>
                                      <p:cBhvr>
                                        <p:cTn id="33" dur="1" fill="hold">
                                          <p:stCondLst>
                                            <p:cond delay="0"/>
                                          </p:stCondLst>
                                        </p:cTn>
                                        <p:tgtEl>
                                          <p:spTgt spid="113727"/>
                                        </p:tgtEl>
                                        <p:attrNameLst>
                                          <p:attrName>style.visibility</p:attrName>
                                        </p:attrNameLst>
                                      </p:cBhvr>
                                      <p:to>
                                        <p:strVal val="visible"/>
                                      </p:to>
                                    </p:set>
                                    <p:animEffect transition="in" filter="wipe(up)">
                                      <p:cBhvr>
                                        <p:cTn id="34" dur="2000"/>
                                        <p:tgtEl>
                                          <p:spTgt spid="113727"/>
                                        </p:tgtEl>
                                      </p:cBhvr>
                                    </p:animEffect>
                                  </p:childTnLst>
                                </p:cTn>
                              </p:par>
                            </p:childTnLst>
                          </p:cTn>
                        </p:par>
                        <p:par>
                          <p:cTn id="35" fill="hold">
                            <p:stCondLst>
                              <p:cond delay="8000"/>
                            </p:stCondLst>
                            <p:childTnLst>
                              <p:par>
                                <p:cTn id="36" presetID="22" presetClass="entr" presetSubtype="8" fill="hold" grpId="0" nodeType="afterEffect">
                                  <p:stCondLst>
                                    <p:cond delay="0"/>
                                  </p:stCondLst>
                                  <p:childTnLst>
                                    <p:set>
                                      <p:cBhvr>
                                        <p:cTn id="37" dur="1" fill="hold">
                                          <p:stCondLst>
                                            <p:cond delay="0"/>
                                          </p:stCondLst>
                                        </p:cTn>
                                        <p:tgtEl>
                                          <p:spTgt spid="113729"/>
                                        </p:tgtEl>
                                        <p:attrNameLst>
                                          <p:attrName>style.visibility</p:attrName>
                                        </p:attrNameLst>
                                      </p:cBhvr>
                                      <p:to>
                                        <p:strVal val="visible"/>
                                      </p:to>
                                    </p:set>
                                    <p:animEffect transition="in" filter="wipe(left)">
                                      <p:cBhvr>
                                        <p:cTn id="38" dur="3000"/>
                                        <p:tgtEl>
                                          <p:spTgt spid="113729"/>
                                        </p:tgtEl>
                                      </p:cBhvr>
                                    </p:animEffect>
                                  </p:childTnLst>
                                </p:cTn>
                              </p:par>
                            </p:childTnLst>
                          </p:cTn>
                        </p:par>
                        <p:par>
                          <p:cTn id="39" fill="hold">
                            <p:stCondLst>
                              <p:cond delay="11000"/>
                            </p:stCondLst>
                            <p:childTnLst>
                              <p:par>
                                <p:cTn id="40" presetID="22" presetClass="entr" presetSubtype="4"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2000"/>
                                        <p:tgtEl>
                                          <p:spTgt spid="55"/>
                                        </p:tgtEl>
                                      </p:cBhvr>
                                    </p:animEffect>
                                  </p:childTnLst>
                                </p:cTn>
                              </p:par>
                            </p:childTnLst>
                          </p:cTn>
                        </p:par>
                        <p:par>
                          <p:cTn id="43" fill="hold">
                            <p:stCondLst>
                              <p:cond delay="13000"/>
                            </p:stCondLst>
                            <p:childTnLst>
                              <p:par>
                                <p:cTn id="44" presetID="10" presetClass="entr" presetSubtype="0"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20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2000"/>
                                        <p:tgtEl>
                                          <p:spTgt spid="6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9380"/>
                                        </p:tgtEl>
                                        <p:attrNameLst>
                                          <p:attrName>style.visibility</p:attrName>
                                        </p:attrNameLst>
                                      </p:cBhvr>
                                      <p:to>
                                        <p:strVal val="visible"/>
                                      </p:to>
                                    </p:set>
                                    <p:animEffect transition="in" filter="wipe(down)">
                                      <p:cBhvr>
                                        <p:cTn id="52" dur="2000"/>
                                        <p:tgtEl>
                                          <p:spTgt spid="9938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9379"/>
                                        </p:tgtEl>
                                        <p:attrNameLst>
                                          <p:attrName>style.visibility</p:attrName>
                                        </p:attrNameLst>
                                      </p:cBhvr>
                                      <p:to>
                                        <p:strVal val="visible"/>
                                      </p:to>
                                    </p:set>
                                    <p:animEffect transition="in" filter="wipe(down)">
                                      <p:cBhvr>
                                        <p:cTn id="55" dur="2000"/>
                                        <p:tgtEl>
                                          <p:spTgt spid="9937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3715"/>
                                        </p:tgtEl>
                                        <p:attrNameLst>
                                          <p:attrName>style.visibility</p:attrName>
                                        </p:attrNameLst>
                                      </p:cBhvr>
                                      <p:to>
                                        <p:strVal val="visible"/>
                                      </p:to>
                                    </p:set>
                                    <p:animEffect transition="in" filter="fade">
                                      <p:cBhvr>
                                        <p:cTn id="58" dur="2000"/>
                                        <p:tgtEl>
                                          <p:spTgt spid="113715"/>
                                        </p:tgtEl>
                                      </p:cBhvr>
                                    </p:animEffect>
                                  </p:childTnLst>
                                </p:cTn>
                              </p:par>
                            </p:childTnLst>
                          </p:cTn>
                        </p:par>
                        <p:par>
                          <p:cTn id="59" fill="hold">
                            <p:stCondLst>
                              <p:cond delay="15000"/>
                            </p:stCondLst>
                            <p:childTnLst>
                              <p:par>
                                <p:cTn id="60" presetID="10" presetClass="entr" presetSubtype="0" fill="hold" grpId="0" nodeType="afterEffect">
                                  <p:stCondLst>
                                    <p:cond delay="0"/>
                                  </p:stCondLst>
                                  <p:childTnLst>
                                    <p:set>
                                      <p:cBhvr>
                                        <p:cTn id="61" dur="1" fill="hold">
                                          <p:stCondLst>
                                            <p:cond delay="0"/>
                                          </p:stCondLst>
                                        </p:cTn>
                                        <p:tgtEl>
                                          <p:spTgt spid="113717"/>
                                        </p:tgtEl>
                                        <p:attrNameLst>
                                          <p:attrName>style.visibility</p:attrName>
                                        </p:attrNameLst>
                                      </p:cBhvr>
                                      <p:to>
                                        <p:strVal val="visible"/>
                                      </p:to>
                                    </p:set>
                                    <p:animEffect transition="in" filter="fade">
                                      <p:cBhvr>
                                        <p:cTn id="62" dur="1000"/>
                                        <p:tgtEl>
                                          <p:spTgt spid="1137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3718"/>
                                        </p:tgtEl>
                                        <p:attrNameLst>
                                          <p:attrName>style.visibility</p:attrName>
                                        </p:attrNameLst>
                                      </p:cBhvr>
                                      <p:to>
                                        <p:strVal val="visible"/>
                                      </p:to>
                                    </p:set>
                                    <p:animEffect transition="in" filter="fade">
                                      <p:cBhvr>
                                        <p:cTn id="65" dur="1000"/>
                                        <p:tgtEl>
                                          <p:spTgt spid="113718"/>
                                        </p:tgtEl>
                                      </p:cBhvr>
                                    </p:animEffect>
                                  </p:childTnLst>
                                </p:cTn>
                              </p:par>
                            </p:childTnLst>
                          </p:cTn>
                        </p:par>
                        <p:par>
                          <p:cTn id="66" fill="hold">
                            <p:stCondLst>
                              <p:cond delay="16000"/>
                            </p:stCondLst>
                            <p:childTnLst>
                              <p:par>
                                <p:cTn id="67" presetID="22" presetClass="entr" presetSubtype="1" fill="hold" grpId="0" nodeType="afterEffect">
                                  <p:stCondLst>
                                    <p:cond delay="0"/>
                                  </p:stCondLst>
                                  <p:childTnLst>
                                    <p:set>
                                      <p:cBhvr>
                                        <p:cTn id="68" dur="1" fill="hold">
                                          <p:stCondLst>
                                            <p:cond delay="0"/>
                                          </p:stCondLst>
                                        </p:cTn>
                                        <p:tgtEl>
                                          <p:spTgt spid="113697"/>
                                        </p:tgtEl>
                                        <p:attrNameLst>
                                          <p:attrName>style.visibility</p:attrName>
                                        </p:attrNameLst>
                                      </p:cBhvr>
                                      <p:to>
                                        <p:strVal val="visible"/>
                                      </p:to>
                                    </p:set>
                                    <p:animEffect transition="in" filter="wipe(up)">
                                      <p:cBhvr>
                                        <p:cTn id="69" dur="2000"/>
                                        <p:tgtEl>
                                          <p:spTgt spid="113697"/>
                                        </p:tgtEl>
                                      </p:cBhvr>
                                    </p:animEffect>
                                  </p:childTnLst>
                                </p:cTn>
                              </p:par>
                            </p:childTnLst>
                          </p:cTn>
                        </p:par>
                        <p:par>
                          <p:cTn id="70" fill="hold">
                            <p:stCondLst>
                              <p:cond delay="18000"/>
                            </p:stCondLst>
                            <p:childTnLst>
                              <p:par>
                                <p:cTn id="71" presetID="22" presetClass="entr" presetSubtype="4" fill="hold" grpId="0" nodeType="afterEffect">
                                  <p:stCondLst>
                                    <p:cond delay="0"/>
                                  </p:stCondLst>
                                  <p:childTnLst>
                                    <p:set>
                                      <p:cBhvr>
                                        <p:cTn id="72" dur="1" fill="hold">
                                          <p:stCondLst>
                                            <p:cond delay="0"/>
                                          </p:stCondLst>
                                        </p:cTn>
                                        <p:tgtEl>
                                          <p:spTgt spid="113698"/>
                                        </p:tgtEl>
                                        <p:attrNameLst>
                                          <p:attrName>style.visibility</p:attrName>
                                        </p:attrNameLst>
                                      </p:cBhvr>
                                      <p:to>
                                        <p:strVal val="visible"/>
                                      </p:to>
                                    </p:set>
                                    <p:animEffect transition="in" filter="wipe(down)">
                                      <p:cBhvr>
                                        <p:cTn id="73" dur="2000"/>
                                        <p:tgtEl>
                                          <p:spTgt spid="11369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3720"/>
                                        </p:tgtEl>
                                        <p:attrNameLst>
                                          <p:attrName>style.visibility</p:attrName>
                                        </p:attrNameLst>
                                      </p:cBhvr>
                                      <p:to>
                                        <p:strVal val="visible"/>
                                      </p:to>
                                    </p:set>
                                    <p:animEffect transition="in" filter="fade">
                                      <p:cBhvr>
                                        <p:cTn id="76" dur="2000"/>
                                        <p:tgtEl>
                                          <p:spTgt spid="1137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719"/>
                                        </p:tgtEl>
                                        <p:attrNameLst>
                                          <p:attrName>style.visibility</p:attrName>
                                        </p:attrNameLst>
                                      </p:cBhvr>
                                      <p:to>
                                        <p:strVal val="visible"/>
                                      </p:to>
                                    </p:set>
                                    <p:animEffect transition="in" filter="fade">
                                      <p:cBhvr>
                                        <p:cTn id="79" dur="2000"/>
                                        <p:tgtEl>
                                          <p:spTgt spid="113719"/>
                                        </p:tgtEl>
                                      </p:cBhvr>
                                    </p:animEffect>
                                  </p:childTnLst>
                                </p:cTn>
                              </p:par>
                            </p:childTnLst>
                          </p:cTn>
                        </p:par>
                        <p:par>
                          <p:cTn id="80" fill="hold">
                            <p:stCondLst>
                              <p:cond delay="20000"/>
                            </p:stCondLst>
                            <p:childTnLst>
                              <p:par>
                                <p:cTn id="81" presetID="22" presetClass="entr" presetSubtype="4" fill="hold" grpId="0" nodeType="afterEffect">
                                  <p:stCondLst>
                                    <p:cond delay="0"/>
                                  </p:stCondLst>
                                  <p:childTnLst>
                                    <p:set>
                                      <p:cBhvr>
                                        <p:cTn id="82" dur="1" fill="hold">
                                          <p:stCondLst>
                                            <p:cond delay="0"/>
                                          </p:stCondLst>
                                        </p:cTn>
                                        <p:tgtEl>
                                          <p:spTgt spid="113703"/>
                                        </p:tgtEl>
                                        <p:attrNameLst>
                                          <p:attrName>style.visibility</p:attrName>
                                        </p:attrNameLst>
                                      </p:cBhvr>
                                      <p:to>
                                        <p:strVal val="visible"/>
                                      </p:to>
                                    </p:set>
                                    <p:animEffect transition="in" filter="wipe(down)">
                                      <p:cBhvr>
                                        <p:cTn id="83" dur="3000"/>
                                        <p:tgtEl>
                                          <p:spTgt spid="11370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13699"/>
                                        </p:tgtEl>
                                        <p:attrNameLst>
                                          <p:attrName>style.visibility</p:attrName>
                                        </p:attrNameLst>
                                      </p:cBhvr>
                                      <p:to>
                                        <p:strVal val="visible"/>
                                      </p:to>
                                    </p:set>
                                    <p:animEffect transition="in" filter="wipe(up)">
                                      <p:cBhvr>
                                        <p:cTn id="86" dur="2000"/>
                                        <p:tgtEl>
                                          <p:spTgt spid="113699"/>
                                        </p:tgtEl>
                                      </p:cBhvr>
                                    </p:animEffect>
                                  </p:childTnLst>
                                </p:cTn>
                              </p:par>
                              <p:par>
                                <p:cTn id="87" presetID="22" presetClass="entr" presetSubtype="8" fill="hold" nodeType="withEffect">
                                  <p:stCondLst>
                                    <p:cond delay="0"/>
                                  </p:stCondLst>
                                  <p:childTnLst>
                                    <p:set>
                                      <p:cBhvr>
                                        <p:cTn id="88" dur="1" fill="hold">
                                          <p:stCondLst>
                                            <p:cond delay="0"/>
                                          </p:stCondLst>
                                        </p:cTn>
                                        <p:tgtEl>
                                          <p:spTgt spid="113714">
                                            <p:txEl>
                                              <p:pRg st="0" end="0"/>
                                            </p:txEl>
                                          </p:spTgt>
                                        </p:tgtEl>
                                        <p:attrNameLst>
                                          <p:attrName>style.visibility</p:attrName>
                                        </p:attrNameLst>
                                      </p:cBhvr>
                                      <p:to>
                                        <p:strVal val="visible"/>
                                      </p:to>
                                    </p:set>
                                    <p:animEffect transition="in" filter="wipe(left)">
                                      <p:cBhvr>
                                        <p:cTn id="89" dur="3000"/>
                                        <p:tgtEl>
                                          <p:spTgt spid="113714">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3700"/>
                                        </p:tgtEl>
                                        <p:attrNameLst>
                                          <p:attrName>style.visibility</p:attrName>
                                        </p:attrNameLst>
                                      </p:cBhvr>
                                      <p:to>
                                        <p:strVal val="visible"/>
                                      </p:to>
                                    </p:set>
                                    <p:animEffect transition="in" filter="fade">
                                      <p:cBhvr>
                                        <p:cTn id="92" dur="3000"/>
                                        <p:tgtEl>
                                          <p:spTgt spid="113700"/>
                                        </p:tgtEl>
                                      </p:cBhvr>
                                    </p:animEffect>
                                  </p:childTnLst>
                                </p:cTn>
                              </p:par>
                            </p:childTnLst>
                          </p:cTn>
                        </p:par>
                        <p:par>
                          <p:cTn id="93" fill="hold">
                            <p:stCondLst>
                              <p:cond delay="23000"/>
                            </p:stCondLst>
                            <p:childTnLst>
                              <p:par>
                                <p:cTn id="94" presetID="22" presetClass="entr" presetSubtype="4" fill="hold" grpId="0" nodeType="afterEffect">
                                  <p:stCondLst>
                                    <p:cond delay="0"/>
                                  </p:stCondLst>
                                  <p:childTnLst>
                                    <p:set>
                                      <p:cBhvr>
                                        <p:cTn id="95" dur="1" fill="hold">
                                          <p:stCondLst>
                                            <p:cond delay="0"/>
                                          </p:stCondLst>
                                        </p:cTn>
                                        <p:tgtEl>
                                          <p:spTgt spid="113701"/>
                                        </p:tgtEl>
                                        <p:attrNameLst>
                                          <p:attrName>style.visibility</p:attrName>
                                        </p:attrNameLst>
                                      </p:cBhvr>
                                      <p:to>
                                        <p:strVal val="visible"/>
                                      </p:to>
                                    </p:set>
                                    <p:animEffect transition="in" filter="wipe(down)">
                                      <p:cBhvr>
                                        <p:cTn id="96" dur="2000"/>
                                        <p:tgtEl>
                                          <p:spTgt spid="113701"/>
                                        </p:tgtEl>
                                      </p:cBhvr>
                                    </p:animEffect>
                                  </p:childTnLst>
                                </p:cTn>
                              </p:par>
                            </p:childTnLst>
                          </p:cTn>
                        </p:par>
                        <p:par>
                          <p:cTn id="97" fill="hold">
                            <p:stCondLst>
                              <p:cond delay="25000"/>
                            </p:stCondLst>
                            <p:childTnLst>
                              <p:par>
                                <p:cTn id="98" presetID="22" presetClass="entr" presetSubtype="4" fill="hold" grpId="0" nodeType="afterEffect">
                                  <p:stCondLst>
                                    <p:cond delay="0"/>
                                  </p:stCondLst>
                                  <p:childTnLst>
                                    <p:set>
                                      <p:cBhvr>
                                        <p:cTn id="99" dur="1" fill="hold">
                                          <p:stCondLst>
                                            <p:cond delay="0"/>
                                          </p:stCondLst>
                                        </p:cTn>
                                        <p:tgtEl>
                                          <p:spTgt spid="113702"/>
                                        </p:tgtEl>
                                        <p:attrNameLst>
                                          <p:attrName>style.visibility</p:attrName>
                                        </p:attrNameLst>
                                      </p:cBhvr>
                                      <p:to>
                                        <p:strVal val="visible"/>
                                      </p:to>
                                    </p:set>
                                    <p:animEffect transition="in" filter="wipe(down)">
                                      <p:cBhvr>
                                        <p:cTn id="100" dur="2000"/>
                                        <p:tgtEl>
                                          <p:spTgt spid="113702"/>
                                        </p:tgtEl>
                                      </p:cBhvr>
                                    </p:animEffect>
                                  </p:childTnLst>
                                </p:cTn>
                              </p:par>
                            </p:childTnLst>
                          </p:cTn>
                        </p:par>
                        <p:par>
                          <p:cTn id="101" fill="hold">
                            <p:stCondLst>
                              <p:cond delay="27000"/>
                            </p:stCondLst>
                            <p:childTnLst>
                              <p:par>
                                <p:cTn id="102" presetID="22" presetClass="entr" presetSubtype="1" fill="hold" grpId="0" nodeType="afterEffect">
                                  <p:stCondLst>
                                    <p:cond delay="0"/>
                                  </p:stCondLst>
                                  <p:childTnLst>
                                    <p:set>
                                      <p:cBhvr>
                                        <p:cTn id="103" dur="1" fill="hold">
                                          <p:stCondLst>
                                            <p:cond delay="0"/>
                                          </p:stCondLst>
                                        </p:cTn>
                                        <p:tgtEl>
                                          <p:spTgt spid="113704"/>
                                        </p:tgtEl>
                                        <p:attrNameLst>
                                          <p:attrName>style.visibility</p:attrName>
                                        </p:attrNameLst>
                                      </p:cBhvr>
                                      <p:to>
                                        <p:strVal val="visible"/>
                                      </p:to>
                                    </p:set>
                                    <p:animEffect transition="in" filter="wipe(up)">
                                      <p:cBhvr>
                                        <p:cTn id="104" dur="2000"/>
                                        <p:tgtEl>
                                          <p:spTgt spid="113704"/>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113706"/>
                                        </p:tgtEl>
                                        <p:attrNameLst>
                                          <p:attrName>style.visibility</p:attrName>
                                        </p:attrNameLst>
                                      </p:cBhvr>
                                      <p:to>
                                        <p:strVal val="visible"/>
                                      </p:to>
                                    </p:set>
                                    <p:animEffect transition="in" filter="wipe(up)">
                                      <p:cBhvr>
                                        <p:cTn id="107" dur="2000"/>
                                        <p:tgtEl>
                                          <p:spTgt spid="113706"/>
                                        </p:tgtEl>
                                      </p:cBhvr>
                                    </p:animEffect>
                                  </p:childTnLst>
                                </p:cTn>
                              </p:par>
                              <p:par>
                                <p:cTn id="108" presetID="6" presetClass="emph" presetSubtype="0" fill="hold" grpId="0" nodeType="withEffect">
                                  <p:stCondLst>
                                    <p:cond delay="0"/>
                                  </p:stCondLst>
                                  <p:childTnLst>
                                    <p:animScale>
                                      <p:cBhvr>
                                        <p:cTn id="109" dur="2000" fill="hold"/>
                                        <p:tgtEl>
                                          <p:spTgt spid="113714">
                                            <p:txEl>
                                              <p:pRg st="0" end="0"/>
                                            </p:txEl>
                                          </p:spTgt>
                                        </p:tgtEl>
                                      </p:cBhvr>
                                      <p:by x="150000" y="150000"/>
                                    </p:animScale>
                                  </p:childTnLst>
                                </p:cTn>
                              </p:par>
                            </p:childTnLst>
                          </p:cTn>
                        </p:par>
                        <p:par>
                          <p:cTn id="110" fill="hold">
                            <p:stCondLst>
                              <p:cond delay="29000"/>
                            </p:stCondLst>
                            <p:childTnLst>
                              <p:par>
                                <p:cTn id="111" presetID="22" presetClass="entr" presetSubtype="4" fill="hold" grpId="0" nodeType="afterEffect">
                                  <p:stCondLst>
                                    <p:cond delay="0"/>
                                  </p:stCondLst>
                                  <p:childTnLst>
                                    <p:set>
                                      <p:cBhvr>
                                        <p:cTn id="112" dur="1" fill="hold">
                                          <p:stCondLst>
                                            <p:cond delay="0"/>
                                          </p:stCondLst>
                                        </p:cTn>
                                        <p:tgtEl>
                                          <p:spTgt spid="113707"/>
                                        </p:tgtEl>
                                        <p:attrNameLst>
                                          <p:attrName>style.visibility</p:attrName>
                                        </p:attrNameLst>
                                      </p:cBhvr>
                                      <p:to>
                                        <p:strVal val="visible"/>
                                      </p:to>
                                    </p:set>
                                    <p:animEffect transition="in" filter="wipe(down)">
                                      <p:cBhvr>
                                        <p:cTn id="113" dur="2000"/>
                                        <p:tgtEl>
                                          <p:spTgt spid="113707"/>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13705"/>
                                        </p:tgtEl>
                                        <p:attrNameLst>
                                          <p:attrName>style.visibility</p:attrName>
                                        </p:attrNameLst>
                                      </p:cBhvr>
                                      <p:to>
                                        <p:strVal val="visible"/>
                                      </p:to>
                                    </p:set>
                                    <p:animEffect transition="in" filter="wipe(down)">
                                      <p:cBhvr>
                                        <p:cTn id="116" dur="2000"/>
                                        <p:tgtEl>
                                          <p:spTgt spid="113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4" grpId="0" animBg="1"/>
      <p:bldP spid="113695" grpId="0" animBg="1"/>
      <p:bldP spid="113697" grpId="0" animBg="1"/>
      <p:bldP spid="113698" grpId="0" animBg="1"/>
      <p:bldP spid="113701" grpId="0" animBg="1"/>
      <p:bldP spid="113702" grpId="0" animBg="1"/>
      <p:bldP spid="113703" grpId="0" animBg="1"/>
      <p:bldP spid="113704" grpId="0" animBg="1"/>
      <p:bldP spid="113705" grpId="0" animBg="1"/>
      <p:bldP spid="113707" grpId="0" animBg="1"/>
      <p:bldP spid="113699" grpId="0" animBg="1"/>
      <p:bldP spid="113706" grpId="0" animBg="1"/>
      <p:bldP spid="113700" grpId="0" animBg="1"/>
      <p:bldP spid="113714" grpId="0" build="allAtOnce"/>
      <p:bldP spid="113715" grpId="0" animBg="1"/>
      <p:bldP spid="113717" grpId="0" animBg="1"/>
      <p:bldP spid="113718" grpId="0"/>
      <p:bldP spid="113719" grpId="0"/>
      <p:bldP spid="113720" grpId="0" animBg="1"/>
      <p:bldP spid="113727" grpId="0" animBg="1"/>
      <p:bldP spid="99379" grpId="0" animBg="1"/>
      <p:bldP spid="99380" grpId="0" animBg="1"/>
      <p:bldP spid="55" grpId="0" animBg="1"/>
      <p:bldP spid="113729" grpId="0" animBg="1"/>
      <p:bldP spid="54" grpId="0" animBg="1"/>
      <p:bldP spid="56" grpId="0" animBg="1"/>
      <p:bldP spid="57" grpId="0" animBg="1"/>
      <p:bldP spid="58" grpId="0" animBg="1"/>
      <p:bldP spid="59" grpId="0" animBg="1"/>
      <p:bldP spid="60" grpId="0" animBg="1"/>
      <p:bldP spid="61" grpId="0" animBg="1"/>
      <p:bldP spid="113723"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66800" y="2209800"/>
            <a:ext cx="6645275" cy="581025"/>
          </a:xfrm>
          <a:prstGeom prst="rect">
            <a:avLst/>
          </a:prstGeom>
          <a:noFill/>
          <a:ln w="9525">
            <a:noFill/>
            <a:miter lim="800000"/>
            <a:headEnd/>
            <a:tailEnd/>
          </a:ln>
          <a:effectLst/>
        </p:spPr>
        <p:txBody>
          <a:bodyPr>
            <a:spAutoFit/>
          </a:bodyPr>
          <a:lstStyle/>
          <a:p>
            <a:r>
              <a:rPr lang="fr-FR" sz="1600" b="1">
                <a:solidFill>
                  <a:schemeClr val="bg1"/>
                </a:solidFill>
              </a:rPr>
              <a:t>- La grande majorité des varices est en rapport avec une incontinence valvulaire  veineuse superficielle.</a:t>
            </a:r>
          </a:p>
        </p:txBody>
      </p:sp>
      <p:sp>
        <p:nvSpPr>
          <p:cNvPr id="6147" name="Text Box 3"/>
          <p:cNvSpPr txBox="1">
            <a:spLocks noChangeArrowheads="1"/>
          </p:cNvSpPr>
          <p:nvPr/>
        </p:nvSpPr>
        <p:spPr bwMode="auto">
          <a:xfrm>
            <a:off x="1066800" y="838200"/>
            <a:ext cx="6629400" cy="1436688"/>
          </a:xfrm>
          <a:prstGeom prst="rect">
            <a:avLst/>
          </a:prstGeom>
          <a:noFill/>
          <a:ln w="9525">
            <a:noFill/>
            <a:miter lim="800000"/>
            <a:headEnd/>
            <a:tailEnd/>
          </a:ln>
          <a:effectLst/>
        </p:spPr>
        <p:txBody>
          <a:bodyPr>
            <a:spAutoFit/>
          </a:bodyPr>
          <a:lstStyle/>
          <a:p>
            <a:pPr>
              <a:spcBef>
                <a:spcPct val="50000"/>
              </a:spcBef>
            </a:pPr>
            <a:r>
              <a:rPr lang="fr-FR" sz="1600" b="1" dirty="0">
                <a:solidFill>
                  <a:schemeClr val="bg1"/>
                </a:solidFill>
              </a:rPr>
              <a:t>- Les varices ne sont pas la cause de l’insuffisance veineuse mais  un symptôme non spécifique de désordres variés responsables de pression excessive.</a:t>
            </a:r>
          </a:p>
          <a:p>
            <a:pPr>
              <a:spcBef>
                <a:spcPct val="50000"/>
              </a:spcBef>
            </a:pPr>
            <a:r>
              <a:rPr lang="fr-FR" sz="1600" b="1" dirty="0">
                <a:solidFill>
                  <a:schemeClr val="bg1"/>
                </a:solidFill>
              </a:rPr>
              <a:t>	Obstruction veineuse, fistule  </a:t>
            </a:r>
            <a:r>
              <a:rPr lang="fr-FR" sz="1600" b="1" dirty="0" err="1">
                <a:solidFill>
                  <a:schemeClr val="bg1"/>
                </a:solidFill>
              </a:rPr>
              <a:t>artério</a:t>
            </a:r>
            <a:r>
              <a:rPr lang="fr-FR" sz="1600" b="1" dirty="0">
                <a:solidFill>
                  <a:schemeClr val="bg1"/>
                </a:solidFill>
              </a:rPr>
              <a:t>-veineuse, incontinence valvulaire.</a:t>
            </a:r>
          </a:p>
        </p:txBody>
      </p:sp>
      <p:sp>
        <p:nvSpPr>
          <p:cNvPr id="6148" name="Text Box 4"/>
          <p:cNvSpPr txBox="1">
            <a:spLocks noChangeArrowheads="1"/>
          </p:cNvSpPr>
          <p:nvPr/>
        </p:nvSpPr>
        <p:spPr bwMode="auto">
          <a:xfrm>
            <a:off x="1066800" y="457200"/>
            <a:ext cx="6858000" cy="336550"/>
          </a:xfrm>
          <a:prstGeom prst="rect">
            <a:avLst/>
          </a:prstGeom>
          <a:noFill/>
          <a:ln w="9525">
            <a:noFill/>
            <a:miter lim="800000"/>
            <a:headEnd/>
            <a:tailEnd/>
          </a:ln>
          <a:effectLst/>
        </p:spPr>
        <p:txBody>
          <a:bodyPr>
            <a:spAutoFit/>
          </a:bodyPr>
          <a:lstStyle/>
          <a:p>
            <a:pPr>
              <a:spcBef>
                <a:spcPct val="50000"/>
              </a:spcBef>
            </a:pPr>
            <a:r>
              <a:rPr lang="fr-FR" sz="1600" b="1" dirty="0">
                <a:solidFill>
                  <a:schemeClr val="bg1"/>
                </a:solidFill>
              </a:rPr>
              <a:t>- Les varices sont des veines dilatées et tortueuses.</a:t>
            </a:r>
          </a:p>
        </p:txBody>
      </p:sp>
      <p:sp>
        <p:nvSpPr>
          <p:cNvPr id="6149" name="Text Box 5"/>
          <p:cNvSpPr txBox="1">
            <a:spLocks noChangeArrowheads="1"/>
          </p:cNvSpPr>
          <p:nvPr/>
        </p:nvSpPr>
        <p:spPr bwMode="auto">
          <a:xfrm>
            <a:off x="1066800" y="2743200"/>
            <a:ext cx="7353300" cy="336550"/>
          </a:xfrm>
          <a:prstGeom prst="rect">
            <a:avLst/>
          </a:prstGeom>
          <a:noFill/>
          <a:ln w="9525">
            <a:noFill/>
            <a:miter lim="800000"/>
            <a:headEnd/>
            <a:tailEnd/>
          </a:ln>
          <a:effectLst/>
        </p:spPr>
        <p:txBody>
          <a:bodyPr>
            <a:spAutoFit/>
          </a:bodyPr>
          <a:lstStyle/>
          <a:p>
            <a:pPr>
              <a:spcBef>
                <a:spcPct val="50000"/>
              </a:spcBef>
            </a:pPr>
            <a:r>
              <a:rPr lang="fr-FR" sz="1600" b="1">
                <a:solidFill>
                  <a:schemeClr val="bg1"/>
                </a:solidFill>
              </a:rPr>
              <a:t>- L’incontinence valvulaire veineuse superficielle est responsable de shunts. </a:t>
            </a:r>
          </a:p>
        </p:txBody>
      </p:sp>
      <p:sp>
        <p:nvSpPr>
          <p:cNvPr id="6150" name="Text Box 6"/>
          <p:cNvSpPr txBox="1">
            <a:spLocks noChangeArrowheads="1"/>
          </p:cNvSpPr>
          <p:nvPr/>
        </p:nvSpPr>
        <p:spPr bwMode="auto">
          <a:xfrm>
            <a:off x="1066800" y="3581400"/>
            <a:ext cx="6629400" cy="1314450"/>
          </a:xfrm>
          <a:prstGeom prst="rect">
            <a:avLst/>
          </a:prstGeom>
          <a:noFill/>
          <a:ln w="9525">
            <a:noFill/>
            <a:miter lim="800000"/>
            <a:headEnd/>
            <a:tailEnd/>
          </a:ln>
          <a:effectLst/>
        </p:spPr>
        <p:txBody>
          <a:bodyPr>
            <a:spAutoFit/>
          </a:bodyPr>
          <a:lstStyle/>
          <a:p>
            <a:pPr>
              <a:spcBef>
                <a:spcPct val="50000"/>
              </a:spcBef>
            </a:pPr>
            <a:r>
              <a:rPr lang="fr-FR" sz="1600" b="1">
                <a:solidFill>
                  <a:schemeClr val="bg1"/>
                </a:solidFill>
              </a:rPr>
              <a:t>- Les shunts activés entraînent une pression excessive et donc le développement des varices par deux effets: </a:t>
            </a:r>
          </a:p>
          <a:p>
            <a:pPr>
              <a:spcBef>
                <a:spcPct val="50000"/>
              </a:spcBef>
            </a:pPr>
            <a:r>
              <a:rPr lang="fr-FR" sz="1600" b="1">
                <a:solidFill>
                  <a:schemeClr val="bg1"/>
                </a:solidFill>
              </a:rPr>
              <a:t>	Limitation du FDPH (Framm.Press.Idrostatica)</a:t>
            </a:r>
          </a:p>
          <a:p>
            <a:pPr>
              <a:spcBef>
                <a:spcPct val="50000"/>
              </a:spcBef>
            </a:pPr>
            <a:r>
              <a:rPr lang="fr-FR" sz="1600" b="1">
                <a:solidFill>
                  <a:schemeClr val="bg1"/>
                </a:solidFill>
              </a:rPr>
              <a:t>	Hyperdébit superficiel</a:t>
            </a:r>
          </a:p>
        </p:txBody>
      </p:sp>
      <p:sp>
        <p:nvSpPr>
          <p:cNvPr id="6151" name="Text Box 7"/>
          <p:cNvSpPr txBox="1">
            <a:spLocks noChangeArrowheads="1"/>
          </p:cNvSpPr>
          <p:nvPr/>
        </p:nvSpPr>
        <p:spPr bwMode="auto">
          <a:xfrm>
            <a:off x="1066800" y="3092450"/>
            <a:ext cx="6629400" cy="336550"/>
          </a:xfrm>
          <a:prstGeom prst="rect">
            <a:avLst/>
          </a:prstGeom>
          <a:noFill/>
          <a:ln w="9525">
            <a:noFill/>
            <a:miter lim="800000"/>
            <a:headEnd/>
            <a:tailEnd/>
          </a:ln>
          <a:effectLst/>
        </p:spPr>
        <p:txBody>
          <a:bodyPr>
            <a:spAutoFit/>
          </a:bodyPr>
          <a:lstStyle/>
          <a:p>
            <a:pPr>
              <a:spcBef>
                <a:spcPct val="50000"/>
              </a:spcBef>
            </a:pPr>
            <a:r>
              <a:rPr lang="fr-FR" sz="1600" b="1">
                <a:solidFill>
                  <a:schemeClr val="bg1"/>
                </a:solidFill>
              </a:rPr>
              <a:t>Les shunts sont activés par la pompe valvulo_musculaire</a:t>
            </a:r>
          </a:p>
        </p:txBody>
      </p:sp>
      <p:sp>
        <p:nvSpPr>
          <p:cNvPr id="6152" name="Text Box 8"/>
          <p:cNvSpPr txBox="1">
            <a:spLocks noChangeArrowheads="1"/>
          </p:cNvSpPr>
          <p:nvPr/>
        </p:nvSpPr>
        <p:spPr bwMode="auto">
          <a:xfrm>
            <a:off x="1066800" y="3349625"/>
            <a:ext cx="6629400" cy="336550"/>
          </a:xfrm>
          <a:prstGeom prst="rect">
            <a:avLst/>
          </a:prstGeom>
          <a:noFill/>
          <a:ln w="9525">
            <a:noFill/>
            <a:miter lim="800000"/>
            <a:headEnd/>
            <a:tailEnd/>
          </a:ln>
          <a:effectLst/>
        </p:spPr>
        <p:txBody>
          <a:bodyPr>
            <a:spAutoFit/>
          </a:bodyPr>
          <a:lstStyle/>
          <a:p>
            <a:pPr>
              <a:spcBef>
                <a:spcPct val="50000"/>
              </a:spcBef>
            </a:pPr>
            <a:r>
              <a:rPr lang="fr-FR" sz="1600" b="1">
                <a:solidFill>
                  <a:schemeClr val="bg1"/>
                </a:solidFill>
              </a:rPr>
              <a:t>- La PVM (Pompa VasculoMuscolare) est activée par la marche</a:t>
            </a:r>
          </a:p>
        </p:txBody>
      </p:sp>
      <p:sp>
        <p:nvSpPr>
          <p:cNvPr id="6153" name="Text Box 9"/>
          <p:cNvSpPr txBox="1">
            <a:spLocks noChangeArrowheads="1"/>
          </p:cNvSpPr>
          <p:nvPr/>
        </p:nvSpPr>
        <p:spPr bwMode="auto">
          <a:xfrm>
            <a:off x="1066800" y="4800600"/>
            <a:ext cx="6629400" cy="581025"/>
          </a:xfrm>
          <a:prstGeom prst="rect">
            <a:avLst/>
          </a:prstGeom>
          <a:noFill/>
          <a:ln w="9525">
            <a:noFill/>
            <a:miter lim="800000"/>
            <a:headEnd/>
            <a:tailEnd/>
          </a:ln>
          <a:effectLst/>
        </p:spPr>
        <p:txBody>
          <a:bodyPr>
            <a:spAutoFit/>
          </a:bodyPr>
          <a:lstStyle/>
          <a:p>
            <a:pPr>
              <a:spcBef>
                <a:spcPct val="50000"/>
              </a:spcBef>
            </a:pPr>
            <a:r>
              <a:rPr lang="fr-FR" sz="1600" b="1" dirty="0">
                <a:solidFill>
                  <a:schemeClr val="bg1"/>
                </a:solidFill>
              </a:rPr>
              <a:t>- La déconnexion des shunts normalise le calibre des varices en réduisant la pression car elle restaure le FDPH et supprime l’</a:t>
            </a:r>
            <a:r>
              <a:rPr lang="fr-FR" sz="1600" b="1" dirty="0" err="1">
                <a:solidFill>
                  <a:schemeClr val="bg1"/>
                </a:solidFill>
              </a:rPr>
              <a:t>hyperdébit</a:t>
            </a:r>
            <a:r>
              <a:rPr lang="fr-FR" sz="1600" b="1" dirty="0">
                <a:solidFill>
                  <a:schemeClr val="bg1"/>
                </a:solidFill>
              </a:rPr>
              <a:t>.</a:t>
            </a:r>
          </a:p>
        </p:txBody>
      </p:sp>
      <p:sp>
        <p:nvSpPr>
          <p:cNvPr id="6154" name="Text Box 10"/>
          <p:cNvSpPr txBox="1">
            <a:spLocks noChangeArrowheads="1"/>
          </p:cNvSpPr>
          <p:nvPr/>
        </p:nvSpPr>
        <p:spPr bwMode="auto">
          <a:xfrm>
            <a:off x="1066800" y="5486400"/>
            <a:ext cx="6629400" cy="825500"/>
          </a:xfrm>
          <a:prstGeom prst="rect">
            <a:avLst/>
          </a:prstGeom>
          <a:noFill/>
          <a:ln w="9525">
            <a:noFill/>
            <a:miter lim="800000"/>
            <a:headEnd/>
            <a:tailEnd/>
          </a:ln>
          <a:effectLst/>
        </p:spPr>
        <p:txBody>
          <a:bodyPr>
            <a:spAutoFit/>
          </a:bodyPr>
          <a:lstStyle/>
          <a:p>
            <a:pPr>
              <a:spcBef>
                <a:spcPct val="50000"/>
              </a:spcBef>
            </a:pPr>
            <a:r>
              <a:rPr lang="fr-FR" sz="1600" b="1">
                <a:solidFill>
                  <a:schemeClr val="bg1"/>
                </a:solidFill>
              </a:rPr>
              <a:t>- L’exerese  supprime les shunts et les varices mais compromet le drainage des territoires des veines éliminées avec pour conséquence la souffrance tissulaire et le développement de varices vicariante.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116632"/>
            <a:ext cx="7681718" cy="369332"/>
          </a:xfrm>
          <a:prstGeom prst="rect">
            <a:avLst/>
          </a:prstGeom>
          <a:noFill/>
        </p:spPr>
        <p:txBody>
          <a:bodyPr wrap="none" rtlCol="0">
            <a:spAutoFit/>
          </a:bodyPr>
          <a:lstStyle/>
          <a:p>
            <a:r>
              <a:rPr lang="it-IT" dirty="0" smtClean="0"/>
              <a:t>VALVOLA chiusa: garantisce  il mantenimento del “salto </a:t>
            </a:r>
            <a:r>
              <a:rPr lang="it-IT" dirty="0" err="1" smtClean="0"/>
              <a:t>gravitazionle</a:t>
            </a:r>
            <a:r>
              <a:rPr lang="it-IT" dirty="0" smtClean="0"/>
              <a:t>” (</a:t>
            </a:r>
            <a:r>
              <a:rPr lang="el-GR" dirty="0" smtClean="0"/>
              <a:t>Δ</a:t>
            </a:r>
            <a:r>
              <a:rPr lang="it-IT" dirty="0" smtClean="0"/>
              <a:t>P)</a:t>
            </a:r>
            <a:endParaRPr lang="it-IT" dirty="0"/>
          </a:p>
        </p:txBody>
      </p:sp>
      <p:sp>
        <p:nvSpPr>
          <p:cNvPr id="4" name="CasellaDiTesto 3"/>
          <p:cNvSpPr txBox="1"/>
          <p:nvPr/>
        </p:nvSpPr>
        <p:spPr>
          <a:xfrm>
            <a:off x="899592" y="548680"/>
            <a:ext cx="7001981" cy="646331"/>
          </a:xfrm>
          <a:prstGeom prst="rect">
            <a:avLst/>
          </a:prstGeom>
          <a:noFill/>
        </p:spPr>
        <p:txBody>
          <a:bodyPr wrap="none" rtlCol="0">
            <a:spAutoFit/>
          </a:bodyPr>
          <a:lstStyle/>
          <a:p>
            <a:r>
              <a:rPr lang="it-IT" dirty="0" smtClean="0"/>
              <a:t>VALVOLA aperta   consente la realizzazione della colonna idrostatica</a:t>
            </a:r>
          </a:p>
          <a:p>
            <a:r>
              <a:rPr lang="it-IT" dirty="0" smtClean="0"/>
              <a:t>                                                                 (durante la diastole o a riposo)</a:t>
            </a:r>
            <a:endParaRPr lang="it-IT" dirty="0"/>
          </a:p>
        </p:txBody>
      </p:sp>
      <p:sp>
        <p:nvSpPr>
          <p:cNvPr id="5" name="CasellaDiTesto 4"/>
          <p:cNvSpPr txBox="1"/>
          <p:nvPr/>
        </p:nvSpPr>
        <p:spPr>
          <a:xfrm>
            <a:off x="0" y="1052736"/>
            <a:ext cx="5219570" cy="1477328"/>
          </a:xfrm>
          <a:prstGeom prst="rect">
            <a:avLst/>
          </a:prstGeom>
          <a:noFill/>
        </p:spPr>
        <p:txBody>
          <a:bodyPr wrap="none" rtlCol="0">
            <a:spAutoFit/>
          </a:bodyPr>
          <a:lstStyle/>
          <a:p>
            <a:r>
              <a:rPr lang="it-IT" sz="5400" dirty="0" smtClean="0"/>
              <a:t>2 pressioni:</a:t>
            </a:r>
          </a:p>
          <a:p>
            <a:r>
              <a:rPr lang="it-IT" dirty="0" smtClean="0"/>
              <a:t>                     Gravità  (colonna idrostatica)</a:t>
            </a:r>
          </a:p>
          <a:p>
            <a:r>
              <a:rPr lang="it-IT" dirty="0" smtClean="0"/>
              <a:t>                     Antigravitazionale (pompa muscolare)</a:t>
            </a:r>
            <a:endParaRPr lang="it-IT"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19256" cy="1575048"/>
          </a:xfrm>
          <a:solidFill>
            <a:srgbClr val="66FFFF">
              <a:alpha val="58039"/>
            </a:srgbClr>
          </a:solidFill>
        </p:spPr>
        <p:txBody>
          <a:bodyPr>
            <a:normAutofit fontScale="90000"/>
          </a:bodyPr>
          <a:lstStyle/>
          <a:p>
            <a:pPr algn="ctr"/>
            <a:r>
              <a:rPr lang="it-IT" dirty="0" smtClean="0"/>
              <a:t/>
            </a:r>
            <a:br>
              <a:rPr lang="it-IT" dirty="0" smtClean="0"/>
            </a:br>
            <a:r>
              <a:rPr lang="it-IT" dirty="0" smtClean="0"/>
              <a:t/>
            </a:r>
            <a:br>
              <a:rPr lang="it-IT" dirty="0" smtClean="0"/>
            </a:br>
            <a:r>
              <a:rPr lang="it-IT" dirty="0" smtClean="0"/>
              <a:t/>
            </a:r>
            <a:br>
              <a:rPr lang="it-IT" dirty="0" smtClean="0"/>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POMPA VALVULO-MUSCOLARE</a:t>
            </a:r>
            <a:b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(PVM)</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asellaDiTesto 4"/>
          <p:cNvSpPr txBox="1"/>
          <p:nvPr/>
        </p:nvSpPr>
        <p:spPr>
          <a:xfrm>
            <a:off x="539552" y="2420888"/>
            <a:ext cx="1294585" cy="369332"/>
          </a:xfrm>
          <a:prstGeom prst="rect">
            <a:avLst/>
          </a:prstGeom>
          <a:noFill/>
        </p:spPr>
        <p:txBody>
          <a:bodyPr wrap="none" rtlCol="0">
            <a:spAutoFit/>
          </a:bodyPr>
          <a:lstStyle/>
          <a:p>
            <a:r>
              <a:rPr lang="it-IT" dirty="0" smtClean="0"/>
              <a:t>MIOPATIA</a:t>
            </a:r>
            <a:endParaRPr lang="it-IT" dirty="0"/>
          </a:p>
        </p:txBody>
      </p:sp>
      <p:sp>
        <p:nvSpPr>
          <p:cNvPr id="6" name="CasellaDiTesto 5"/>
          <p:cNvSpPr txBox="1"/>
          <p:nvPr/>
        </p:nvSpPr>
        <p:spPr>
          <a:xfrm>
            <a:off x="467544" y="3356992"/>
            <a:ext cx="2186176" cy="369332"/>
          </a:xfrm>
          <a:prstGeom prst="rect">
            <a:avLst/>
          </a:prstGeom>
          <a:noFill/>
        </p:spPr>
        <p:txBody>
          <a:bodyPr wrap="none" rtlCol="0">
            <a:spAutoFit/>
          </a:bodyPr>
          <a:lstStyle/>
          <a:p>
            <a:r>
              <a:rPr lang="it-IT" dirty="0" smtClean="0"/>
              <a:t>VIZIO POSTURALE</a:t>
            </a:r>
            <a:endParaRPr lang="it-IT" dirty="0"/>
          </a:p>
        </p:txBody>
      </p:sp>
      <p:sp>
        <p:nvSpPr>
          <p:cNvPr id="7" name="CasellaDiTesto 6"/>
          <p:cNvSpPr txBox="1"/>
          <p:nvPr/>
        </p:nvSpPr>
        <p:spPr>
          <a:xfrm>
            <a:off x="4716016" y="2852936"/>
            <a:ext cx="4019627" cy="369332"/>
          </a:xfrm>
          <a:prstGeom prst="rect">
            <a:avLst/>
          </a:prstGeom>
          <a:noFill/>
        </p:spPr>
        <p:txBody>
          <a:bodyPr wrap="none" rtlCol="0">
            <a:spAutoFit/>
          </a:bodyPr>
          <a:lstStyle/>
          <a:p>
            <a:r>
              <a:rPr lang="it-IT" dirty="0" smtClean="0"/>
              <a:t>POSSIBILE INSUFFICIENZA VENOSA</a:t>
            </a:r>
            <a:endParaRPr lang="it-IT"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66800" y="457200"/>
            <a:ext cx="6858000" cy="923330"/>
          </a:xfrm>
          <a:prstGeom prst="rect">
            <a:avLst/>
          </a:prstGeom>
          <a:noFill/>
          <a:ln w="9525">
            <a:noFill/>
            <a:miter lim="800000"/>
            <a:headEnd/>
            <a:tailEnd/>
          </a:ln>
          <a:effectLst/>
        </p:spPr>
        <p:txBody>
          <a:bodyPr>
            <a:spAutoFit/>
          </a:bodyPr>
          <a:lstStyle/>
          <a:p>
            <a:pPr algn="ctr">
              <a:spcBef>
                <a:spcPct val="50000"/>
              </a:spcBef>
            </a:pPr>
            <a:r>
              <a:rPr lang="fr-FR" sz="5400" b="1" dirty="0" smtClean="0">
                <a:solidFill>
                  <a:srgbClr val="FF0000"/>
                </a:solidFill>
              </a:rPr>
              <a:t>LE VARICI  </a:t>
            </a:r>
            <a:r>
              <a:rPr lang="fr-FR" sz="3200" b="1" dirty="0" smtClean="0">
                <a:solidFill>
                  <a:srgbClr val="FF0000"/>
                </a:solidFill>
              </a:rPr>
              <a:t>(</a:t>
            </a:r>
            <a:r>
              <a:rPr lang="fr-FR" sz="3600" b="1" dirty="0" smtClean="0">
                <a:solidFill>
                  <a:srgbClr val="FF0000"/>
                </a:solidFill>
              </a:rPr>
              <a:t>cause)</a:t>
            </a:r>
            <a:endParaRPr lang="fr-FR" sz="3600" b="1" dirty="0">
              <a:solidFill>
                <a:srgbClr val="FF0000"/>
              </a:solidFill>
            </a:endParaRPr>
          </a:p>
        </p:txBody>
      </p:sp>
      <p:sp>
        <p:nvSpPr>
          <p:cNvPr id="3" name="CasellaDiTesto 2"/>
          <p:cNvSpPr txBox="1"/>
          <p:nvPr/>
        </p:nvSpPr>
        <p:spPr>
          <a:xfrm>
            <a:off x="1475656" y="2780928"/>
            <a:ext cx="5256584" cy="1015663"/>
          </a:xfrm>
          <a:prstGeom prst="rect">
            <a:avLst/>
          </a:prstGeom>
          <a:noFill/>
        </p:spPr>
        <p:txBody>
          <a:bodyPr wrap="square" rtlCol="0">
            <a:spAutoFit/>
          </a:bodyPr>
          <a:lstStyle/>
          <a:p>
            <a:r>
              <a:rPr lang="it-IT" sz="6000" b="1" dirty="0" smtClean="0">
                <a:solidFill>
                  <a:srgbClr val="0000CC"/>
                </a:solidFill>
              </a:rPr>
              <a:t>CAUSATE    da</a:t>
            </a:r>
            <a:endParaRPr lang="it-IT" sz="6000" b="1" dirty="0">
              <a:solidFill>
                <a:srgbClr val="0000CC"/>
              </a:solidFill>
            </a:endParaRPr>
          </a:p>
        </p:txBody>
      </p:sp>
      <p:sp>
        <p:nvSpPr>
          <p:cNvPr id="4" name="CasellaDiTesto 3"/>
          <p:cNvSpPr txBox="1"/>
          <p:nvPr/>
        </p:nvSpPr>
        <p:spPr>
          <a:xfrm>
            <a:off x="827584" y="2708920"/>
            <a:ext cx="5833841" cy="1077218"/>
          </a:xfrm>
          <a:prstGeom prst="rect">
            <a:avLst/>
          </a:prstGeom>
          <a:noFill/>
        </p:spPr>
        <p:txBody>
          <a:bodyPr wrap="none" rtlCol="0">
            <a:spAutoFit/>
          </a:bodyPr>
          <a:lstStyle/>
          <a:p>
            <a:pPr algn="ctr"/>
            <a:r>
              <a:rPr lang="it-IT" sz="3200" b="1" dirty="0" smtClean="0">
                <a:solidFill>
                  <a:srgbClr val="0000CC"/>
                </a:solidFill>
              </a:rPr>
              <a:t>AUMENTO </a:t>
            </a:r>
          </a:p>
          <a:p>
            <a:pPr algn="ctr"/>
            <a:r>
              <a:rPr lang="it-IT" sz="3200" b="1" dirty="0" smtClean="0">
                <a:solidFill>
                  <a:srgbClr val="0000CC"/>
                </a:solidFill>
              </a:rPr>
              <a:t>DELLA PRESSIONE INTERNA</a:t>
            </a:r>
            <a:endParaRPr lang="it-IT" sz="3200" b="1" dirty="0">
              <a:solidFill>
                <a:srgbClr val="0000CC"/>
              </a:solidFill>
            </a:endParaRPr>
          </a:p>
        </p:txBody>
      </p:sp>
      <p:sp>
        <p:nvSpPr>
          <p:cNvPr id="5" name="CasellaDiTesto 4"/>
          <p:cNvSpPr txBox="1"/>
          <p:nvPr/>
        </p:nvSpPr>
        <p:spPr>
          <a:xfrm>
            <a:off x="1619672" y="4221088"/>
            <a:ext cx="3888432" cy="1077218"/>
          </a:xfrm>
          <a:prstGeom prst="rect">
            <a:avLst/>
          </a:prstGeom>
          <a:noFill/>
        </p:spPr>
        <p:txBody>
          <a:bodyPr wrap="square" rtlCol="0">
            <a:spAutoFit/>
          </a:bodyPr>
          <a:lstStyle/>
          <a:p>
            <a:pPr algn="ctr"/>
            <a:r>
              <a:rPr lang="it-IT" sz="3200" b="1" dirty="0" smtClean="0">
                <a:solidFill>
                  <a:srgbClr val="0000CC"/>
                </a:solidFill>
              </a:rPr>
              <a:t>AUMENTO </a:t>
            </a:r>
          </a:p>
          <a:p>
            <a:pPr algn="ctr"/>
            <a:r>
              <a:rPr lang="it-IT" sz="3200" b="1" dirty="0" smtClean="0">
                <a:solidFill>
                  <a:srgbClr val="0000CC"/>
                </a:solidFill>
              </a:rPr>
              <a:t>DELLA PORTATA</a:t>
            </a:r>
            <a:endParaRPr lang="it-IT" sz="3200" b="1" dirty="0">
              <a:solidFill>
                <a:srgbClr val="0000CC"/>
              </a:solidFill>
            </a:endParaRPr>
          </a:p>
        </p:txBody>
      </p:sp>
      <p:sp>
        <p:nvSpPr>
          <p:cNvPr id="6" name="CasellaDiTesto 5"/>
          <p:cNvSpPr txBox="1"/>
          <p:nvPr/>
        </p:nvSpPr>
        <p:spPr>
          <a:xfrm>
            <a:off x="2627784" y="3789040"/>
            <a:ext cx="1303562" cy="369332"/>
          </a:xfrm>
          <a:prstGeom prst="rect">
            <a:avLst/>
          </a:prstGeom>
          <a:noFill/>
        </p:spPr>
        <p:txBody>
          <a:bodyPr wrap="none" rtlCol="0">
            <a:spAutoFit/>
          </a:bodyPr>
          <a:lstStyle/>
          <a:p>
            <a:r>
              <a:rPr lang="it-IT" dirty="0" err="1" smtClean="0">
                <a:solidFill>
                  <a:srgbClr val="CC99FF"/>
                </a:solidFill>
              </a:rPr>
              <a:t>………………</a:t>
            </a:r>
            <a:r>
              <a:rPr lang="it-IT" dirty="0" smtClean="0">
                <a:solidFill>
                  <a:srgbClr val="CC99FF"/>
                </a:solidFill>
              </a:rPr>
              <a:t>..</a:t>
            </a:r>
            <a:endParaRPr lang="it-IT" dirty="0">
              <a:solidFill>
                <a:srgbClr val="CC99FF"/>
              </a:solidFill>
            </a:endParaRPr>
          </a:p>
        </p:txBody>
      </p:sp>
      <p:sp>
        <p:nvSpPr>
          <p:cNvPr id="7" name="Rettangolo 6"/>
          <p:cNvSpPr/>
          <p:nvPr/>
        </p:nvSpPr>
        <p:spPr>
          <a:xfrm>
            <a:off x="251520" y="1412776"/>
            <a:ext cx="5616624" cy="3384376"/>
          </a:xfrm>
          <a:prstGeom prst="rect">
            <a:avLst/>
          </a:prstGeom>
          <a:solidFill>
            <a:srgbClr val="0AB5CC">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20272" y="1412776"/>
            <a:ext cx="1584176" cy="3456384"/>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it-IT" sz="4000" b="1" dirty="0" smtClean="0">
                <a:solidFill>
                  <a:srgbClr val="0000CC"/>
                </a:solidFill>
                <a:latin typeface="Times New Roman" pitchFamily="18" charset="0"/>
                <a:cs typeface="Times New Roman" pitchFamily="18" charset="0"/>
              </a:rPr>
              <a:t>SHUNT</a:t>
            </a:r>
            <a:endParaRPr lang="it-IT" sz="4000" b="1" dirty="0">
              <a:solidFill>
                <a:srgbClr val="0000CC"/>
              </a:solidFill>
              <a:latin typeface="Times New Roman" pitchFamily="18" charset="0"/>
              <a:cs typeface="Times New Roman" pitchFamily="18" charset="0"/>
            </a:endParaRPr>
          </a:p>
        </p:txBody>
      </p:sp>
      <p:sp>
        <p:nvSpPr>
          <p:cNvPr id="9" name="CasellaDiTesto 8"/>
          <p:cNvSpPr txBox="1"/>
          <p:nvPr/>
        </p:nvSpPr>
        <p:spPr>
          <a:xfrm>
            <a:off x="6012160" y="2348880"/>
            <a:ext cx="864339" cy="1569660"/>
          </a:xfrm>
          <a:prstGeom prst="rect">
            <a:avLst/>
          </a:prstGeom>
          <a:noFill/>
        </p:spPr>
        <p:txBody>
          <a:bodyPr wrap="square" rtlCol="0">
            <a:spAutoFit/>
          </a:bodyPr>
          <a:lstStyle/>
          <a:p>
            <a:r>
              <a:rPr lang="it-IT" sz="9600" b="1" dirty="0" smtClean="0">
                <a:solidFill>
                  <a:srgbClr val="0000CC"/>
                </a:solidFill>
                <a:latin typeface="Times New Roman" pitchFamily="18" charset="0"/>
                <a:cs typeface="Times New Roman" pitchFamily="18" charset="0"/>
              </a:rPr>
              <a:t>=</a:t>
            </a:r>
            <a:endParaRPr lang="it-IT" sz="96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xit" presetSubtype="0" fill="hold" grpId="1"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64" presetClass="path" presetSubtype="0" accel="50000" decel="50000" fill="hold" grpId="1" nodeType="withEffect">
                                  <p:stCondLst>
                                    <p:cond delay="0"/>
                                  </p:stCondLst>
                                  <p:childTnLst>
                                    <p:animMotion origin="layout" path="M 5E-6 3.7037E-7 L -0.08263 -0.14144 " pathEditMode="relative" rAng="0" ptsTypes="AA">
                                      <p:cBhvr>
                                        <p:cTn id="20" dur="2000" fill="hold"/>
                                        <p:tgtEl>
                                          <p:spTgt spid="4"/>
                                        </p:tgtEl>
                                        <p:attrNameLst>
                                          <p:attrName>ppt_x</p:attrName>
                                          <p:attrName>ppt_y</p:attrName>
                                        </p:attrNameLst>
                                      </p:cBhvr>
                                      <p:rCtr x="-41" y="-71"/>
                                    </p:animMotion>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35" presetClass="path" presetSubtype="0" accel="50000" decel="50000" fill="hold" grpId="1" nodeType="withEffect">
                                  <p:stCondLst>
                                    <p:cond delay="0"/>
                                  </p:stCondLst>
                                  <p:childTnLst>
                                    <p:animMotion origin="layout" path="M 3.05556E-6 -1.48148E-6 L -0.06302 -0.1625 " pathEditMode="relative" rAng="0" ptsTypes="AA">
                                      <p:cBhvr>
                                        <p:cTn id="26" dur="2000" fill="hold"/>
                                        <p:tgtEl>
                                          <p:spTgt spid="5"/>
                                        </p:tgtEl>
                                        <p:attrNameLst>
                                          <p:attrName>ppt_x</p:attrName>
                                          <p:attrName>ppt_y</p:attrName>
                                        </p:attrNameLst>
                                      </p:cBhvr>
                                      <p:rCtr x="-32" y="-81"/>
                                    </p:animMotion>
                                  </p:childTnLst>
                                </p:cTn>
                              </p:par>
                            </p:childTnLst>
                          </p:cTn>
                        </p:par>
                        <p:par>
                          <p:cTn id="27" fill="hold">
                            <p:stCondLst>
                              <p:cond delay="8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par>
                          <p:cTn id="31" fill="hold">
                            <p:stCondLst>
                              <p:cond delay="10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3000"/>
                                        <p:tgtEl>
                                          <p:spTgt spid="9"/>
                                        </p:tgtEl>
                                      </p:cBhvr>
                                    </p:animEffect>
                                  </p:childTnLst>
                                </p:cTn>
                              </p:par>
                            </p:childTnLst>
                          </p:cTn>
                        </p:par>
                        <p:par>
                          <p:cTn id="35" fill="hold">
                            <p:stCondLst>
                              <p:cond delay="13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7" grpId="0" animBg="1"/>
      <p:bldP spid="8" grpId="0" animBg="1"/>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556792"/>
            <a:ext cx="1584176" cy="3456384"/>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it-IT" sz="4000" b="1" dirty="0" smtClean="0">
                <a:solidFill>
                  <a:srgbClr val="0000CC"/>
                </a:solidFill>
                <a:latin typeface="Times New Roman" pitchFamily="18" charset="0"/>
                <a:cs typeface="Times New Roman" pitchFamily="18" charset="0"/>
              </a:rPr>
              <a:t>SHUNT</a:t>
            </a:r>
            <a:endParaRPr lang="it-IT" sz="4000" b="1" dirty="0">
              <a:solidFill>
                <a:srgbClr val="0000CC"/>
              </a:solidFill>
              <a:latin typeface="Times New Roman" pitchFamily="18" charset="0"/>
              <a:cs typeface="Times New Roman" pitchFamily="18" charset="0"/>
            </a:endParaRPr>
          </a:p>
        </p:txBody>
      </p:sp>
      <p:sp>
        <p:nvSpPr>
          <p:cNvPr id="3" name="Text Box 4"/>
          <p:cNvSpPr txBox="1">
            <a:spLocks noChangeArrowheads="1"/>
          </p:cNvSpPr>
          <p:nvPr/>
        </p:nvSpPr>
        <p:spPr bwMode="auto">
          <a:xfrm>
            <a:off x="1066800" y="457200"/>
            <a:ext cx="6858000" cy="923330"/>
          </a:xfrm>
          <a:prstGeom prst="rect">
            <a:avLst/>
          </a:prstGeom>
          <a:noFill/>
          <a:ln w="9525">
            <a:noFill/>
            <a:miter lim="800000"/>
            <a:headEnd/>
            <a:tailEnd/>
          </a:ln>
          <a:effectLst/>
        </p:spPr>
        <p:txBody>
          <a:bodyPr>
            <a:spAutoFit/>
          </a:bodyPr>
          <a:lstStyle/>
          <a:p>
            <a:pPr algn="ctr">
              <a:spcBef>
                <a:spcPct val="50000"/>
              </a:spcBef>
            </a:pPr>
            <a:r>
              <a:rPr lang="fr-FR" sz="5400" b="1" dirty="0" smtClean="0">
                <a:solidFill>
                  <a:srgbClr val="FF0000"/>
                </a:solidFill>
              </a:rPr>
              <a:t>LE VARICI</a:t>
            </a:r>
            <a:endParaRPr lang="fr-FR" sz="5400" b="1" dirty="0">
              <a:solidFill>
                <a:srgbClr val="FF0000"/>
              </a:solidFill>
            </a:endParaRPr>
          </a:p>
        </p:txBody>
      </p:sp>
      <p:sp>
        <p:nvSpPr>
          <p:cNvPr id="5" name="Rettangolo 4"/>
          <p:cNvSpPr/>
          <p:nvPr/>
        </p:nvSpPr>
        <p:spPr>
          <a:xfrm>
            <a:off x="3059832" y="2276872"/>
            <a:ext cx="5040560" cy="1872208"/>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800" b="1" dirty="0" smtClean="0">
                <a:solidFill>
                  <a:srgbClr val="0000CC"/>
                </a:solidFill>
                <a:latin typeface="Times New Roman" pitchFamily="18" charset="0"/>
                <a:cs typeface="Times New Roman" pitchFamily="18" charset="0"/>
              </a:rPr>
              <a:t>FISTOLE ARTERO-VENOSE</a:t>
            </a:r>
            <a:endParaRPr lang="it-IT" sz="2800" b="1" dirty="0">
              <a:solidFill>
                <a:srgbClr val="0000CC"/>
              </a:solidFill>
              <a:latin typeface="Times New Roman" pitchFamily="18" charset="0"/>
              <a:cs typeface="Times New Roman" pitchFamily="18" charset="0"/>
            </a:endParaRPr>
          </a:p>
        </p:txBody>
      </p:sp>
      <p:sp>
        <p:nvSpPr>
          <p:cNvPr id="6" name="Rettangolo 5"/>
          <p:cNvSpPr/>
          <p:nvPr/>
        </p:nvSpPr>
        <p:spPr>
          <a:xfrm>
            <a:off x="2771800" y="2636912"/>
            <a:ext cx="5688632" cy="1080120"/>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800" b="1" dirty="0" smtClean="0">
                <a:solidFill>
                  <a:srgbClr val="0000CC"/>
                </a:solidFill>
                <a:latin typeface="Times New Roman" pitchFamily="18" charset="0"/>
                <a:cs typeface="Times New Roman" pitchFamily="18" charset="0"/>
              </a:rPr>
              <a:t>SHUNT ARTERO-VENOSO</a:t>
            </a:r>
          </a:p>
          <a:p>
            <a:pPr algn="ctr"/>
            <a:r>
              <a:rPr lang="it-IT" sz="2800" b="1" dirty="0" smtClean="0">
                <a:solidFill>
                  <a:srgbClr val="0000CC"/>
                </a:solidFill>
                <a:latin typeface="Times New Roman" pitchFamily="18" charset="0"/>
                <a:cs typeface="Times New Roman" pitchFamily="18" charset="0"/>
              </a:rPr>
              <a:t>(IATROGENO)</a:t>
            </a:r>
            <a:endParaRPr lang="it-IT" sz="2800" b="1" dirty="0">
              <a:solidFill>
                <a:srgbClr val="0000CC"/>
              </a:solidFill>
              <a:latin typeface="Times New Roman" pitchFamily="18" charset="0"/>
              <a:cs typeface="Times New Roman" pitchFamily="18" charset="0"/>
            </a:endParaRPr>
          </a:p>
        </p:txBody>
      </p:sp>
      <p:sp>
        <p:nvSpPr>
          <p:cNvPr id="7" name="CasellaDiTesto 6"/>
          <p:cNvSpPr txBox="1"/>
          <p:nvPr/>
        </p:nvSpPr>
        <p:spPr>
          <a:xfrm>
            <a:off x="467544" y="6597352"/>
            <a:ext cx="803425" cy="369332"/>
          </a:xfrm>
          <a:prstGeom prst="rect">
            <a:avLst/>
          </a:prstGeom>
          <a:noFill/>
        </p:spPr>
        <p:txBody>
          <a:bodyPr wrap="none" rtlCol="0">
            <a:spAutoFit/>
          </a:bodyPr>
          <a:lstStyle/>
          <a:p>
            <a:r>
              <a:rPr lang="it-IT" dirty="0" err="1" smtClean="0"/>
              <a:t>………</a:t>
            </a:r>
            <a:r>
              <a:rPr lang="it-IT"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6" grpId="1"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980728"/>
            <a:ext cx="1584176" cy="4824536"/>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it-IT" sz="5400" b="1" dirty="0" smtClean="0">
                <a:solidFill>
                  <a:srgbClr val="0000CC"/>
                </a:solidFill>
                <a:latin typeface="Times New Roman" pitchFamily="18" charset="0"/>
                <a:cs typeface="Times New Roman" pitchFamily="18" charset="0"/>
              </a:rPr>
              <a:t>SHUNT</a:t>
            </a:r>
            <a:endParaRPr lang="it-IT" sz="5400" b="1" dirty="0">
              <a:solidFill>
                <a:srgbClr val="0000CC"/>
              </a:solidFill>
              <a:latin typeface="Times New Roman" pitchFamily="18" charset="0"/>
              <a:cs typeface="Times New Roman" pitchFamily="18" charset="0"/>
            </a:endParaRPr>
          </a:p>
        </p:txBody>
      </p:sp>
      <p:sp>
        <p:nvSpPr>
          <p:cNvPr id="3" name="Text Box 4"/>
          <p:cNvSpPr txBox="1">
            <a:spLocks noChangeArrowheads="1"/>
          </p:cNvSpPr>
          <p:nvPr/>
        </p:nvSpPr>
        <p:spPr bwMode="auto">
          <a:xfrm>
            <a:off x="1066800" y="457200"/>
            <a:ext cx="6858000" cy="923330"/>
          </a:xfrm>
          <a:prstGeom prst="rect">
            <a:avLst/>
          </a:prstGeom>
          <a:noFill/>
          <a:ln w="9525">
            <a:noFill/>
            <a:miter lim="800000"/>
            <a:headEnd/>
            <a:tailEnd/>
          </a:ln>
          <a:effectLst/>
        </p:spPr>
        <p:txBody>
          <a:bodyPr>
            <a:spAutoFit/>
          </a:bodyPr>
          <a:lstStyle/>
          <a:p>
            <a:pPr algn="ctr">
              <a:spcBef>
                <a:spcPct val="50000"/>
              </a:spcBef>
            </a:pPr>
            <a:r>
              <a:rPr lang="fr-FR" sz="5400" b="1" dirty="0" smtClean="0">
                <a:solidFill>
                  <a:srgbClr val="FF0000"/>
                </a:solidFill>
              </a:rPr>
              <a:t>LE VARICI</a:t>
            </a:r>
            <a:endParaRPr lang="fr-FR" sz="5400" b="1" dirty="0">
              <a:solidFill>
                <a:srgbClr val="FF0000"/>
              </a:solidFill>
            </a:endParaRPr>
          </a:p>
        </p:txBody>
      </p:sp>
      <p:sp>
        <p:nvSpPr>
          <p:cNvPr id="6" name="Rettangolo 5"/>
          <p:cNvSpPr/>
          <p:nvPr/>
        </p:nvSpPr>
        <p:spPr>
          <a:xfrm>
            <a:off x="2699792" y="2420888"/>
            <a:ext cx="5688632" cy="720080"/>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800" b="1" dirty="0" smtClean="0">
                <a:solidFill>
                  <a:srgbClr val="0000CC"/>
                </a:solidFill>
                <a:latin typeface="Times New Roman" pitchFamily="18" charset="0"/>
                <a:cs typeface="Times New Roman" pitchFamily="18" charset="0"/>
              </a:rPr>
              <a:t>SHUNT VENO-VENOSO</a:t>
            </a:r>
            <a:endParaRPr lang="it-IT" sz="2800" b="1" dirty="0">
              <a:solidFill>
                <a:srgbClr val="0000CC"/>
              </a:solidFill>
              <a:latin typeface="Times New Roman" pitchFamily="18" charset="0"/>
              <a:cs typeface="Times New Roman" pitchFamily="18" charset="0"/>
            </a:endParaRPr>
          </a:p>
        </p:txBody>
      </p:sp>
      <p:sp>
        <p:nvSpPr>
          <p:cNvPr id="7" name="CasellaDiTesto 6"/>
          <p:cNvSpPr txBox="1"/>
          <p:nvPr/>
        </p:nvSpPr>
        <p:spPr>
          <a:xfrm>
            <a:off x="467544" y="6597352"/>
            <a:ext cx="803425"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8" name="Rettangolo 7"/>
          <p:cNvSpPr/>
          <p:nvPr/>
        </p:nvSpPr>
        <p:spPr>
          <a:xfrm>
            <a:off x="2843808" y="1844824"/>
            <a:ext cx="4896544" cy="1152128"/>
          </a:xfrm>
          <a:prstGeom prst="rect">
            <a:avLst/>
          </a:prstGeom>
          <a:solidFill>
            <a:srgbClr val="0AB5CC">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3600" b="1" dirty="0" smtClean="0">
                <a:solidFill>
                  <a:srgbClr val="0000CC"/>
                </a:solidFill>
                <a:latin typeface="Times New Roman" pitchFamily="18" charset="0"/>
                <a:cs typeface="Times New Roman" pitchFamily="18" charset="0"/>
              </a:rPr>
              <a:t>INCONTINENZA VALVOLARE</a:t>
            </a:r>
            <a:endParaRPr lang="it-IT" sz="3600" b="1" dirty="0">
              <a:solidFill>
                <a:srgbClr val="0000CC"/>
              </a:solidFill>
              <a:latin typeface="Times New Roman" pitchFamily="18" charset="0"/>
              <a:cs typeface="Times New Roman" pitchFamily="18" charset="0"/>
            </a:endParaRPr>
          </a:p>
        </p:txBody>
      </p:sp>
      <p:sp>
        <p:nvSpPr>
          <p:cNvPr id="9" name="CasellaDiTesto 8"/>
          <p:cNvSpPr txBox="1"/>
          <p:nvPr/>
        </p:nvSpPr>
        <p:spPr>
          <a:xfrm>
            <a:off x="4283968" y="4077072"/>
            <a:ext cx="1082348" cy="923330"/>
          </a:xfrm>
          <a:prstGeom prst="rect">
            <a:avLst/>
          </a:prstGeom>
          <a:solidFill>
            <a:srgbClr val="3399FF">
              <a:alpha val="20000"/>
            </a:srgbClr>
          </a:solidFill>
          <a:ln w="28575">
            <a:solidFill>
              <a:srgbClr val="FF0000"/>
            </a:solidFill>
          </a:ln>
        </p:spPr>
        <p:txBody>
          <a:bodyPr wrap="none" rtlCol="0">
            <a:spAutoFit/>
          </a:bodyPr>
          <a:lstStyle/>
          <a:p>
            <a:r>
              <a:rPr lang="el-GR" sz="5400" b="1" dirty="0" smtClean="0">
                <a:solidFill>
                  <a:srgbClr val="0000CC"/>
                </a:solidFill>
              </a:rPr>
              <a:t>Δ</a:t>
            </a:r>
            <a:r>
              <a:rPr lang="it-IT" sz="5400" b="1" dirty="0" smtClean="0">
                <a:solidFill>
                  <a:srgbClr val="0000CC"/>
                </a:solidFill>
              </a:rPr>
              <a:t>P</a:t>
            </a:r>
            <a:endParaRPr lang="it-IT" sz="5400" b="1" dirty="0">
              <a:solidFill>
                <a:srgbClr val="0000CC"/>
              </a:solidFill>
            </a:endParaRPr>
          </a:p>
        </p:txBody>
      </p:sp>
      <p:sp>
        <p:nvSpPr>
          <p:cNvPr id="10" name="CasellaDiTesto 9"/>
          <p:cNvSpPr txBox="1"/>
          <p:nvPr/>
        </p:nvSpPr>
        <p:spPr>
          <a:xfrm>
            <a:off x="4283725" y="2579420"/>
            <a:ext cx="864339" cy="1569660"/>
          </a:xfrm>
          <a:prstGeom prst="rect">
            <a:avLst/>
          </a:prstGeom>
          <a:noFill/>
        </p:spPr>
        <p:txBody>
          <a:bodyPr wrap="none" rtlCol="0">
            <a:spAutoFit/>
          </a:bodyPr>
          <a:lstStyle/>
          <a:p>
            <a:r>
              <a:rPr lang="it-IT" sz="9600" b="1" dirty="0" smtClean="0">
                <a:solidFill>
                  <a:srgbClr val="0000CC"/>
                </a:solidFill>
              </a:rPr>
              <a:t>+</a:t>
            </a:r>
            <a:endParaRPr lang="it-IT" sz="9600" b="1" dirty="0">
              <a:solidFill>
                <a:srgbClr val="0000CC"/>
              </a:solidFill>
            </a:endParaRPr>
          </a:p>
        </p:txBody>
      </p:sp>
      <p:sp>
        <p:nvSpPr>
          <p:cNvPr id="11" name="CasellaDiTesto 10"/>
          <p:cNvSpPr txBox="1"/>
          <p:nvPr/>
        </p:nvSpPr>
        <p:spPr>
          <a:xfrm>
            <a:off x="1619672" y="6597352"/>
            <a:ext cx="696024" cy="369332"/>
          </a:xfrm>
          <a:prstGeom prst="rect">
            <a:avLst/>
          </a:prstGeom>
          <a:noFill/>
        </p:spPr>
        <p:txBody>
          <a:bodyPr wrap="none" rtlCol="0">
            <a:spAutoFit/>
          </a:bodyPr>
          <a:lstStyle/>
          <a:p>
            <a:r>
              <a:rPr lang="it-IT" dirty="0" err="1" smtClean="0"/>
              <a:t>………</a:t>
            </a:r>
            <a:endParaRPr lang="it-IT" dirty="0"/>
          </a:p>
        </p:txBody>
      </p:sp>
      <p:sp>
        <p:nvSpPr>
          <p:cNvPr id="12" name="CasellaDiTesto 11"/>
          <p:cNvSpPr txBox="1"/>
          <p:nvPr/>
        </p:nvSpPr>
        <p:spPr>
          <a:xfrm>
            <a:off x="4283968" y="4077072"/>
            <a:ext cx="1082348" cy="923330"/>
          </a:xfrm>
          <a:prstGeom prst="rect">
            <a:avLst/>
          </a:prstGeom>
          <a:solidFill>
            <a:srgbClr val="3399FF">
              <a:alpha val="20000"/>
            </a:srgbClr>
          </a:solidFill>
          <a:ln w="28575">
            <a:solidFill>
              <a:srgbClr val="FF0000"/>
            </a:solidFill>
          </a:ln>
        </p:spPr>
        <p:txBody>
          <a:bodyPr wrap="none" rtlCol="0">
            <a:spAutoFit/>
          </a:bodyPr>
          <a:lstStyle/>
          <a:p>
            <a:r>
              <a:rPr lang="el-GR" sz="5400" b="1" dirty="0" smtClean="0">
                <a:solidFill>
                  <a:srgbClr val="0000CC"/>
                </a:solidFill>
              </a:rPr>
              <a:t>Δ</a:t>
            </a:r>
            <a:r>
              <a:rPr lang="it-IT" sz="5400" b="1" dirty="0" smtClean="0">
                <a:solidFill>
                  <a:srgbClr val="0000CC"/>
                </a:solidFill>
              </a:rPr>
              <a:t>P</a:t>
            </a:r>
            <a:endParaRPr lang="it-IT" sz="5400" b="1" dirty="0">
              <a:solidFill>
                <a:srgbClr val="0000CC"/>
              </a:solidFill>
            </a:endParaRPr>
          </a:p>
        </p:txBody>
      </p:sp>
      <p:sp>
        <p:nvSpPr>
          <p:cNvPr id="13" name="CasellaDiTesto 12"/>
          <p:cNvSpPr txBox="1"/>
          <p:nvPr/>
        </p:nvSpPr>
        <p:spPr>
          <a:xfrm>
            <a:off x="2843808" y="6597352"/>
            <a:ext cx="577402" cy="369332"/>
          </a:xfrm>
          <a:prstGeom prst="rect">
            <a:avLst/>
          </a:prstGeom>
          <a:noFill/>
        </p:spPr>
        <p:txBody>
          <a:bodyPr wrap="none" rtlCol="0">
            <a:spAutoFit/>
          </a:bodyPr>
          <a:lstStyle/>
          <a:p>
            <a:r>
              <a:rPr lang="it-IT" dirty="0" err="1" smtClean="0"/>
              <a:t>……</a:t>
            </a:r>
            <a:r>
              <a:rPr lang="it-IT" dirty="0" smtClean="0"/>
              <a:t>.</a:t>
            </a:r>
            <a:endParaRPr lang="it-IT"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par>
                          <p:cTn id="35" fill="hold">
                            <p:stCondLst>
                              <p:cond delay="14000"/>
                            </p:stCondLst>
                            <p:childTnLst>
                              <p:par>
                                <p:cTn id="36" presetID="10" presetClass="exit" presetSubtype="0" fill="hold" grpId="1" nodeType="afterEffect">
                                  <p:stCondLst>
                                    <p:cond delay="0"/>
                                  </p:stCondLst>
                                  <p:childTnLst>
                                    <p:animEffect transition="out" filter="fade">
                                      <p:cBhvr>
                                        <p:cTn id="37" dur="2000"/>
                                        <p:tgtEl>
                                          <p:spTgt spid="2"/>
                                        </p:tgtEl>
                                      </p:cBhvr>
                                    </p:animEffect>
                                    <p:set>
                                      <p:cBhvr>
                                        <p:cTn id="38" dur="1" fill="hold">
                                          <p:stCondLst>
                                            <p:cond delay="1999"/>
                                          </p:stCondLst>
                                        </p:cTn>
                                        <p:tgtEl>
                                          <p:spTgt spid="2"/>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3"/>
                                        </p:tgtEl>
                                      </p:cBhvr>
                                    </p:animEffect>
                                    <p:set>
                                      <p:cBhvr>
                                        <p:cTn id="41" dur="1" fill="hold">
                                          <p:stCondLst>
                                            <p:cond delay="1999"/>
                                          </p:stCondLst>
                                        </p:cTn>
                                        <p:tgtEl>
                                          <p:spTgt spid="3"/>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000"/>
                                        <p:tgtEl>
                                          <p:spTgt spid="6"/>
                                        </p:tgtEl>
                                      </p:cBhvr>
                                    </p:animEffect>
                                    <p:set>
                                      <p:cBhvr>
                                        <p:cTn id="44" dur="1" fill="hold">
                                          <p:stCondLst>
                                            <p:cond delay="19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0"/>
                                        </p:tgtEl>
                                      </p:cBhvr>
                                    </p:animEffect>
                                    <p:set>
                                      <p:cBhvr>
                                        <p:cTn id="53" dur="1" fill="hold">
                                          <p:stCondLst>
                                            <p:cond delay="19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childTnLst>
                                </p:cTn>
                              </p:par>
                              <p:par>
                                <p:cTn id="57" presetID="6" presetClass="emph" presetSubtype="0" fill="hold" grpId="1" nodeType="withEffect">
                                  <p:stCondLst>
                                    <p:cond delay="0"/>
                                  </p:stCondLst>
                                  <p:childTnLst>
                                    <p:animScale>
                                      <p:cBhvr>
                                        <p:cTn id="58" dur="2000" fill="hold"/>
                                        <p:tgtEl>
                                          <p:spTgt spid="12"/>
                                        </p:tgtEl>
                                      </p:cBhvr>
                                      <p:by x="400000" y="400000"/>
                                    </p:animScale>
                                  </p:childTnLst>
                                </p:cTn>
                              </p:par>
                              <p:par>
                                <p:cTn id="59" presetID="35" presetClass="path" presetSubtype="0" accel="50000" decel="50000" fill="hold" grpId="2" nodeType="withEffect">
                                  <p:stCondLst>
                                    <p:cond delay="0"/>
                                  </p:stCondLst>
                                  <p:childTnLst>
                                    <p:animMotion origin="layout" path="M -4.16667E-6 4.44444E-6 L -0.2717 -0.15139 " pathEditMode="relative" rAng="0" ptsTypes="AA">
                                      <p:cBhvr>
                                        <p:cTn id="60" dur="2000" fill="hold"/>
                                        <p:tgtEl>
                                          <p:spTgt spid="12"/>
                                        </p:tgtEl>
                                        <p:attrNameLst>
                                          <p:attrName>ppt_x</p:attrName>
                                          <p:attrName>ppt_y</p:attrName>
                                        </p:attrNameLst>
                                      </p:cBhvr>
                                      <p:rCtr x="-136" y="-76"/>
                                    </p:animMotion>
                                  </p:childTnLst>
                                </p:cTn>
                              </p:par>
                            </p:childTnLst>
                          </p:cTn>
                        </p:par>
                        <p:par>
                          <p:cTn id="61" fill="hold">
                            <p:stCondLst>
                              <p:cond delay="160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2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3" nodeType="clickEffect">
                                  <p:stCondLst>
                                    <p:cond delay="0"/>
                                  </p:stCondLst>
                                  <p:childTnLst>
                                    <p:animEffect transition="out" filter="fade">
                                      <p:cBhvr>
                                        <p:cTn id="68" dur="2000"/>
                                        <p:tgtEl>
                                          <p:spTgt spid="12"/>
                                        </p:tgtEl>
                                      </p:cBhvr>
                                    </p:animEffect>
                                    <p:set>
                                      <p:cBhvr>
                                        <p:cTn id="69"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6" grpId="0" animBg="1"/>
      <p:bldP spid="6" grpId="1" animBg="1"/>
      <p:bldP spid="6" grpId="2" animBg="1"/>
      <p:bldP spid="7" grpId="0"/>
      <p:bldP spid="8" grpId="0" animBg="1"/>
      <p:bldP spid="8" grpId="1" animBg="1"/>
      <p:bldP spid="9" grpId="0" animBg="1"/>
      <p:bldP spid="9" grpId="1" animBg="1"/>
      <p:bldP spid="10" grpId="0"/>
      <p:bldP spid="10" grpId="1"/>
      <p:bldP spid="11" grpId="0"/>
      <p:bldP spid="12" grpId="0" animBg="1"/>
      <p:bldP spid="12" grpId="1" animBg="1"/>
      <p:bldP spid="12" grpId="2" animBg="1"/>
      <p:bldP spid="12" grpId="3" animBg="1"/>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83671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83671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83671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83671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584684"/>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7905849" y="3501008"/>
            <a:ext cx="1325877" cy="923330"/>
          </a:xfrm>
          <a:prstGeom prst="rect">
            <a:avLst/>
          </a:prstGeom>
          <a:noFill/>
        </p:spPr>
        <p:txBody>
          <a:bodyPr wrap="none" rtlCol="0">
            <a:spAutoFit/>
          </a:bodyPr>
          <a:lstStyle/>
          <a:p>
            <a:pPr algn="ctr"/>
            <a:r>
              <a:rPr lang="it-IT" b="1" dirty="0" smtClean="0">
                <a:solidFill>
                  <a:srgbClr val="FFFF00"/>
                </a:solidFill>
              </a:rPr>
              <a:t>Gradiente </a:t>
            </a:r>
          </a:p>
          <a:p>
            <a:pPr algn="ctr"/>
            <a:r>
              <a:rPr lang="it-IT" b="1" dirty="0" smtClean="0">
                <a:solidFill>
                  <a:srgbClr val="FFFF00"/>
                </a:solidFill>
              </a:rPr>
              <a:t>di</a:t>
            </a:r>
          </a:p>
          <a:p>
            <a:pPr algn="ctr"/>
            <a:r>
              <a:rPr lang="it-IT" b="1" dirty="0" smtClean="0">
                <a:solidFill>
                  <a:srgbClr val="FFFF00"/>
                </a:solidFill>
              </a:rPr>
              <a:t>pressione</a:t>
            </a:r>
            <a:endParaRPr lang="it-IT" b="1" dirty="0">
              <a:solidFill>
                <a:srgbClr val="FFFF00"/>
              </a:solidFill>
            </a:endParaRPr>
          </a:p>
        </p:txBody>
      </p:sp>
      <p:sp>
        <p:nvSpPr>
          <p:cNvPr id="83" name="Ovale 82"/>
          <p:cNvSpPr/>
          <p:nvPr/>
        </p:nvSpPr>
        <p:spPr>
          <a:xfrm>
            <a:off x="4427984" y="105273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652120" y="256490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827584" y="-27384"/>
            <a:ext cx="1872208" cy="830997"/>
          </a:xfrm>
          <a:prstGeom prst="rect">
            <a:avLst/>
          </a:prstGeom>
          <a:solidFill>
            <a:srgbClr val="FF99FF">
              <a:alpha val="18824"/>
            </a:srgbClr>
          </a:solidFill>
        </p:spPr>
        <p:txBody>
          <a:bodyPr wrap="square" rtlCol="0">
            <a:spAutoFit/>
          </a:bodyPr>
          <a:lstStyle/>
          <a:p>
            <a:r>
              <a:rPr lang="it-IT" sz="2400" b="1" dirty="0" smtClean="0">
                <a:solidFill>
                  <a:srgbClr val="FF0000"/>
                </a:solidFill>
              </a:rPr>
              <a:t>1.Guasto</a:t>
            </a:r>
          </a:p>
          <a:p>
            <a:r>
              <a:rPr lang="it-IT" sz="2400" b="1" dirty="0" smtClean="0">
                <a:solidFill>
                  <a:srgbClr val="FF0000"/>
                </a:solidFill>
              </a:rPr>
              <a:t> valvolare</a:t>
            </a:r>
            <a:endParaRPr lang="it-IT" sz="2400" dirty="0"/>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 -2.63767E-6 L 0.00573 -0.68463 " pathEditMode="relative" rAng="0" ptsTypes="AA">
                                      <p:cBhvr>
                                        <p:cTn id="32" dur="2000" fill="hold"/>
                                        <p:tgtEl>
                                          <p:spTgt spid="68"/>
                                        </p:tgtEl>
                                        <p:attrNameLst>
                                          <p:attrName>ppt_x</p:attrName>
                                          <p:attrName>ppt_y</p:attrName>
                                        </p:attrNameLst>
                                      </p:cBhvr>
                                      <p:rCtr x="3" y="-342"/>
                                    </p:animMotion>
                                  </p:childTnLst>
                                </p:cTn>
                              </p:par>
                              <p:par>
                                <p:cTn id="33" presetID="64" presetClass="path" presetSubtype="0" accel="50000" decel="50000" fill="hold" grpId="1" nodeType="withEffect">
                                  <p:stCondLst>
                                    <p:cond delay="0"/>
                                  </p:stCondLst>
                                  <p:childTnLst>
                                    <p:animMotion origin="layout" path="M -0.01754 -0.02361 L -0.02934 -0.7007 " pathEditMode="relative" rAng="0" ptsTypes="AA">
                                      <p:cBhvr>
                                        <p:cTn id="34" dur="2000" fill="hold"/>
                                        <p:tgtEl>
                                          <p:spTgt spid="63"/>
                                        </p:tgtEl>
                                        <p:attrNameLst>
                                          <p:attrName>ppt_x</p:attrName>
                                          <p:attrName>ppt_y</p:attrName>
                                        </p:attrNameLst>
                                      </p:cBhvr>
                                      <p:rCtr x="-6" y="-339"/>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2.22222E-6 3.7037E-7 L 0.01076 -0.60301 L 0.01076 -0.58079 " pathEditMode="relative" rAng="0" ptsTypes="AAA">
                                      <p:cBhvr>
                                        <p:cTn id="47" dur="2000" fill="hold"/>
                                        <p:tgtEl>
                                          <p:spTgt spid="62"/>
                                        </p:tgtEl>
                                        <p:attrNameLst>
                                          <p:attrName>ppt_x</p:attrName>
                                          <p:attrName>ppt_y</p:attrName>
                                        </p:attrNameLst>
                                      </p:cBhvr>
                                      <p:rCtr x="5" y="-302"/>
                                    </p:animMotion>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grpId="1"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grpId="1"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5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fade">
                                      <p:cBhvr>
                                        <p:cTn id="109" dur="2000"/>
                                        <p:tgtEl>
                                          <p:spTgt spid="8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2000"/>
                                        <p:tgtEl>
                                          <p:spTgt spid="8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Effect transition="in" filter="fade">
                                      <p:cBhvr>
                                        <p:cTn id="115" dur="2000"/>
                                        <p:tgtEl>
                                          <p:spTgt spid="8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2000"/>
                                        <p:tgtEl>
                                          <p:spTgt spid="86"/>
                                        </p:tgtEl>
                                      </p:cBhvr>
                                    </p:animEffect>
                                  </p:childTnLst>
                                </p:cTn>
                              </p:par>
                              <p:par>
                                <p:cTn id="119" presetID="63" presetClass="path" presetSubtype="0" accel="50000" decel="50000" fill="hold" grpId="1" nodeType="withEffect">
                                  <p:stCondLst>
                                    <p:cond delay="0"/>
                                  </p:stCondLst>
                                  <p:childTnLst>
                                    <p:animMotion origin="layout" path="M -0.2441 2.0629E-6 L 0.0059 2.0629E-6 " pathEditMode="relative" rAng="0" ptsTypes="AA">
                                      <p:cBhvr>
                                        <p:cTn id="120" dur="2000" fill="hold"/>
                                        <p:tgtEl>
                                          <p:spTgt spid="83"/>
                                        </p:tgtEl>
                                        <p:attrNameLst>
                                          <p:attrName>ppt_x</p:attrName>
                                          <p:attrName>ppt_y</p:attrName>
                                        </p:attrNameLst>
                                      </p:cBhvr>
                                      <p:rCtr x="125" y="0"/>
                                    </p:animMotion>
                                  </p:childTnLst>
                                </p:cTn>
                              </p:par>
                              <p:par>
                                <p:cTn id="121" presetID="63" presetClass="path" presetSubtype="0" accel="50000" decel="50000" fill="hold" grpId="1" nodeType="withEffect">
                                  <p:stCondLst>
                                    <p:cond delay="0"/>
                                  </p:stCondLst>
                                  <p:childTnLst>
                                    <p:animMotion origin="layout" path="M -0.2441 -4.96762E-6 L 0.0059 -4.96762E-6 " pathEditMode="relative" rAng="0" ptsTypes="AA">
                                      <p:cBhvr>
                                        <p:cTn id="122" dur="2000" fill="hold"/>
                                        <p:tgtEl>
                                          <p:spTgt spid="84"/>
                                        </p:tgtEl>
                                        <p:attrNameLst>
                                          <p:attrName>ppt_x</p:attrName>
                                          <p:attrName>ppt_y</p:attrName>
                                        </p:attrNameLst>
                                      </p:cBhvr>
                                      <p:rCtr x="125" y="0"/>
                                    </p:animMotion>
                                  </p:childTnLst>
                                </p:cTn>
                              </p:par>
                              <p:par>
                                <p:cTn id="123" presetID="49" presetClass="path" presetSubtype="0" accel="50000" decel="50000" fill="hold" grpId="1" nodeType="withEffect">
                                  <p:stCondLst>
                                    <p:cond delay="0"/>
                                  </p:stCondLst>
                                  <p:childTnLst>
                                    <p:animMotion origin="layout" path="M -0.28941 -0.16535 L 4.44444E-6 -3.47826E-6 " pathEditMode="relative" rAng="0" ptsTypes="AA">
                                      <p:cBhvr>
                                        <p:cTn id="124" dur="2000" fill="hold"/>
                                        <p:tgtEl>
                                          <p:spTgt spid="86"/>
                                        </p:tgtEl>
                                        <p:attrNameLst>
                                          <p:attrName>ppt_x</p:attrName>
                                          <p:attrName>ppt_y</p:attrName>
                                        </p:attrNameLst>
                                      </p:cBhvr>
                                      <p:rCtr x="145" y="83"/>
                                    </p:animMotion>
                                  </p:childTnLst>
                                </p:cTn>
                              </p:par>
                              <p:par>
                                <p:cTn id="125" presetID="10"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3000"/>
                                        <p:tgtEl>
                                          <p:spTgt spid="24"/>
                                        </p:tgtEl>
                                      </p:cBhvr>
                                    </p:animEffect>
                                  </p:childTnLst>
                                </p:cTn>
                              </p:par>
                              <p:par>
                                <p:cTn id="128" presetID="63" presetClass="path" presetSubtype="0" accel="50000" decel="50000" fill="hold" grpId="1" nodeType="withEffect">
                                  <p:stCondLst>
                                    <p:cond delay="0"/>
                                  </p:stCondLst>
                                  <p:childTnLst>
                                    <p:animMotion origin="layout" path="M -0.00625 -3.33333E-6 L 0.05417 0.00023 " pathEditMode="relative" rAng="0" ptsTypes="AA">
                                      <p:cBhvr>
                                        <p:cTn id="129" dur="3000" fill="hold"/>
                                        <p:tgtEl>
                                          <p:spTgt spid="24"/>
                                        </p:tgtEl>
                                        <p:attrNameLst>
                                          <p:attrName>ppt_x</p:attrName>
                                          <p:attrName>ppt_y</p:attrName>
                                        </p:attrNameLst>
                                      </p:cBhvr>
                                      <p:rCtr x="30" y="0"/>
                                    </p:animMotion>
                                  </p:childTnLst>
                                </p:cTn>
                              </p:par>
                              <p:par>
                                <p:cTn id="130" presetID="10" presetClass="entr" presetSubtype="0"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3000"/>
                                        <p:tgtEl>
                                          <p:spTgt spid="25"/>
                                        </p:tgtEl>
                                      </p:cBhvr>
                                    </p:animEffect>
                                  </p:childTnLst>
                                </p:cTn>
                              </p:par>
                              <p:par>
                                <p:cTn id="133" presetID="35" presetClass="path" presetSubtype="0" accel="50000" decel="50000" fill="hold" grpId="1" nodeType="withEffect">
                                  <p:stCondLst>
                                    <p:cond delay="0"/>
                                  </p:stCondLst>
                                  <p:childTnLst>
                                    <p:animMotion origin="layout" path="M 0.0125 -0.01111 L -0.08281 -0.01435 " pathEditMode="relative" rAng="0" ptsTypes="AA">
                                      <p:cBhvr>
                                        <p:cTn id="134" dur="3000" fill="hold"/>
                                        <p:tgtEl>
                                          <p:spTgt spid="25"/>
                                        </p:tgtEl>
                                        <p:attrNameLst>
                                          <p:attrName>ppt_x</p:attrName>
                                          <p:attrName>ppt_y</p:attrName>
                                        </p:attrNameLst>
                                      </p:cBhvr>
                                      <p:rCtr x="-48" y="-2"/>
                                    </p:animMotion>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3000"/>
                                        <p:tgtEl>
                                          <p:spTgt spid="22"/>
                                        </p:tgtEl>
                                      </p:cBhvr>
                                    </p:animEffect>
                                  </p:childTnLst>
                                </p:cTn>
                              </p:par>
                              <p:par>
                                <p:cTn id="138" presetID="10" presetClass="exit" presetSubtype="0" fill="hold" grpId="1" nodeType="withEffect">
                                  <p:stCondLst>
                                    <p:cond delay="0"/>
                                  </p:stCondLst>
                                  <p:childTnLst>
                                    <p:animEffect transition="out" filter="fade">
                                      <p:cBhvr>
                                        <p:cTn id="139" dur="2000"/>
                                        <p:tgtEl>
                                          <p:spTgt spid="85"/>
                                        </p:tgtEl>
                                      </p:cBhvr>
                                    </p:animEffect>
                                    <p:set>
                                      <p:cBhvr>
                                        <p:cTn id="140" dur="1" fill="hold">
                                          <p:stCondLst>
                                            <p:cond delay="1999"/>
                                          </p:stCondLst>
                                        </p:cTn>
                                        <p:tgtEl>
                                          <p:spTgt spid="85"/>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fade">
                                      <p:cBhvr>
                                        <p:cTn id="143" dur="3000"/>
                                        <p:tgtEl>
                                          <p:spTgt spid="2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1000"/>
                                        <p:tgtEl>
                                          <p:spTgt spid="58"/>
                                        </p:tgtEl>
                                      </p:cBhvr>
                                    </p:animEffect>
                                  </p:childTnLst>
                                </p:cTn>
                              </p:par>
                              <p:par>
                                <p:cTn id="147" presetID="0" presetClass="path" presetSubtype="0" accel="50000" decel="50000" fill="hold" grpId="1" nodeType="withEffect">
                                  <p:stCondLst>
                                    <p:cond delay="0"/>
                                  </p:stCondLst>
                                  <p:childTnLst>
                                    <p:animMotion origin="layout" path="M -0.00104 0.04722 L 0.03039 0.05324 L 0.09167 0.05926 L 0.13941 0.06713 L 0.16181 0.07917 L 0.17813 0.10093 L 0.1856 0.12292 L 0.18421 0.16667 L 0.19011 0.7331 L 0.17969 0.74491 L 0.02136 0.74699 C 0.01337 0.7456 0.00521 0.7456 -0.00243 0.74306 C -0.00416 0.74236 -0.00538 0.73704 -0.00538 0.73727 L -0.01284 0.71528 L -0.0144 0.66528 L -0.01579 0.36158 " pathEditMode="relative" rAng="0" ptsTypes="AAAAAAAAAAffAAAA">
                                      <p:cBhvr>
                                        <p:cTn id="148" dur="2000" fill="hold"/>
                                        <p:tgtEl>
                                          <p:spTgt spid="58"/>
                                        </p:tgtEl>
                                        <p:attrNameLst>
                                          <p:attrName>ppt_x</p:attrName>
                                          <p:attrName>ppt_y</p:attrName>
                                        </p:attrNameLst>
                                      </p:cBhvr>
                                      <p:rCtr x="88" y="350"/>
                                    </p:animMotion>
                                  </p:childTnLst>
                                </p:cTn>
                              </p:par>
                              <p:par>
                                <p:cTn id="149" presetID="10" presetClass="entr" presetSubtype="0" fill="hold" grpId="0" nodeType="with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fade">
                                      <p:cBhvr>
                                        <p:cTn id="151" dur="1000"/>
                                        <p:tgtEl>
                                          <p:spTgt spid="60"/>
                                        </p:tgtEl>
                                      </p:cBhvr>
                                    </p:animEffect>
                                  </p:childTnLst>
                                </p:cTn>
                              </p:par>
                              <p:par>
                                <p:cTn id="152"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53" dur="2000" fill="hold"/>
                                        <p:tgtEl>
                                          <p:spTgt spid="60"/>
                                        </p:tgtEl>
                                        <p:attrNameLst>
                                          <p:attrName>ppt_x</p:attrName>
                                          <p:attrName>ppt_y</p:attrName>
                                        </p:attrNameLst>
                                      </p:cBhvr>
                                      <p:rCtr x="-99" y="313"/>
                                    </p:animMotion>
                                  </p:childTnLst>
                                </p:cTn>
                              </p:par>
                              <p:par>
                                <p:cTn id="154" presetID="10" presetClass="entr" presetSubtype="0" fill="hold" grpId="0" nodeType="withEffect">
                                  <p:stCondLst>
                                    <p:cond delay="0"/>
                                  </p:stCondLst>
                                  <p:childTnLst>
                                    <p:set>
                                      <p:cBhvr>
                                        <p:cTn id="155" dur="1" fill="hold">
                                          <p:stCondLst>
                                            <p:cond delay="0"/>
                                          </p:stCondLst>
                                        </p:cTn>
                                        <p:tgtEl>
                                          <p:spTgt spid="66"/>
                                        </p:tgtEl>
                                        <p:attrNameLst>
                                          <p:attrName>style.visibility</p:attrName>
                                        </p:attrNameLst>
                                      </p:cBhvr>
                                      <p:to>
                                        <p:strVal val="visible"/>
                                      </p:to>
                                    </p:set>
                                    <p:animEffect transition="in" filter="fade">
                                      <p:cBhvr>
                                        <p:cTn id="156" dur="1000"/>
                                        <p:tgtEl>
                                          <p:spTgt spid="66"/>
                                        </p:tgtEl>
                                      </p:cBhvr>
                                    </p:animEffect>
                                  </p:childTnLst>
                                </p:cTn>
                              </p:par>
                              <p:par>
                                <p:cTn id="157"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58" dur="2000" fill="hold"/>
                                        <p:tgtEl>
                                          <p:spTgt spid="66"/>
                                        </p:tgtEl>
                                        <p:attrNameLst>
                                          <p:attrName>ppt_x</p:attrName>
                                          <p:attrName>ppt_y</p:attrName>
                                        </p:attrNameLst>
                                      </p:cBhvr>
                                      <p:rCtr x="-102" y="222"/>
                                    </p:animMotion>
                                  </p:childTnLst>
                                </p:cTn>
                              </p:par>
                              <p:par>
                                <p:cTn id="159" presetID="10" presetClass="entr" presetSubtype="0"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fade">
                                      <p:cBhvr>
                                        <p:cTn id="161" dur="1000"/>
                                        <p:tgtEl>
                                          <p:spTgt spid="67"/>
                                        </p:tgtEl>
                                      </p:cBhvr>
                                    </p:animEffect>
                                  </p:childTnLst>
                                </p:cTn>
                              </p:par>
                              <p:par>
                                <p:cTn id="162"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63" dur="2000" fill="hold"/>
                                        <p:tgtEl>
                                          <p:spTgt spid="67"/>
                                        </p:tgtEl>
                                        <p:attrNameLst>
                                          <p:attrName>ppt_x</p:attrName>
                                          <p:attrName>ppt_y</p:attrName>
                                        </p:attrNameLst>
                                      </p:cBhvr>
                                      <p:rCtr x="-95" y="-130"/>
                                    </p:animMotion>
                                  </p:childTnLst>
                                </p:cTn>
                              </p:par>
                              <p:par>
                                <p:cTn id="164" presetID="63" presetClass="path" presetSubtype="0" accel="50000" decel="50000" fill="hold" grpId="1" nodeType="withEffect">
                                  <p:stCondLst>
                                    <p:cond delay="0"/>
                                  </p:stCondLst>
                                  <p:childTnLst>
                                    <p:animMotion origin="layout" path="M -0.15834 0.00486 L 3.33333E-6 0.00486 " pathEditMode="relative" rAng="0" ptsTypes="AA">
                                      <p:cBhvr>
                                        <p:cTn id="165" dur="3000" fill="hold"/>
                                        <p:tgtEl>
                                          <p:spTgt spid="22"/>
                                        </p:tgtEl>
                                        <p:attrNameLst>
                                          <p:attrName>ppt_x</p:attrName>
                                          <p:attrName>ppt_y</p:attrName>
                                        </p:attrNameLst>
                                      </p:cBhvr>
                                      <p:rCtr x="79" y="0"/>
                                    </p:animMotion>
                                  </p:childTnLst>
                                </p:cTn>
                              </p:par>
                              <p:par>
                                <p:cTn id="166" presetID="63" presetClass="path" presetSubtype="0" accel="50000" decel="50000" fill="hold" grpId="1" nodeType="withEffect">
                                  <p:stCondLst>
                                    <p:cond delay="0"/>
                                  </p:stCondLst>
                                  <p:childTnLst>
                                    <p:animMotion origin="layout" path="M -0.09167 0.00023 L 0.0375 0.00023 " pathEditMode="relative" rAng="0" ptsTypes="AA">
                                      <p:cBhvr>
                                        <p:cTn id="167" dur="3000" fill="hold"/>
                                        <p:tgtEl>
                                          <p:spTgt spid="20"/>
                                        </p:tgtEl>
                                        <p:attrNameLst>
                                          <p:attrName>ppt_x</p:attrName>
                                          <p:attrName>ppt_y</p:attrName>
                                        </p:attrNameLst>
                                      </p:cBhvr>
                                      <p:rCtr x="65" y="0"/>
                                    </p:animMotion>
                                  </p:childTnLst>
                                </p:cTn>
                              </p:par>
                              <p:par>
                                <p:cTn id="168" presetID="10" presetClass="entr" presetSubtype="0" fill="hold" grpId="0" nodeType="withEffect">
                                  <p:stCondLst>
                                    <p:cond delay="0"/>
                                  </p:stCondLst>
                                  <p:childTnLst>
                                    <p:set>
                                      <p:cBhvr>
                                        <p:cTn id="169" dur="1" fill="hold">
                                          <p:stCondLst>
                                            <p:cond delay="0"/>
                                          </p:stCondLst>
                                        </p:cTn>
                                        <p:tgtEl>
                                          <p:spTgt spid="29"/>
                                        </p:tgtEl>
                                        <p:attrNameLst>
                                          <p:attrName>style.visibility</p:attrName>
                                        </p:attrNameLst>
                                      </p:cBhvr>
                                      <p:to>
                                        <p:strVal val="visible"/>
                                      </p:to>
                                    </p:set>
                                    <p:animEffect transition="in" filter="fade">
                                      <p:cBhvr>
                                        <p:cTn id="170" dur="3000"/>
                                        <p:tgtEl>
                                          <p:spTgt spid="2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fade">
                                      <p:cBhvr>
                                        <p:cTn id="173" dur="3000"/>
                                        <p:tgtEl>
                                          <p:spTgt spid="27"/>
                                        </p:tgtEl>
                                      </p:cBhvr>
                                    </p:animEffect>
                                  </p:childTnLst>
                                </p:cTn>
                              </p:par>
                              <p:par>
                                <p:cTn id="174" presetID="35" presetClass="path" presetSubtype="0" accel="50000" decel="50000" fill="hold" grpId="1" nodeType="withEffect">
                                  <p:stCondLst>
                                    <p:cond delay="0"/>
                                  </p:stCondLst>
                                  <p:childTnLst>
                                    <p:animMotion origin="layout" path="M 0.10417 0 L -0.0875 0 " pathEditMode="relative" rAng="0" ptsTypes="AA">
                                      <p:cBhvr>
                                        <p:cTn id="175" dur="3000" fill="hold"/>
                                        <p:tgtEl>
                                          <p:spTgt spid="27"/>
                                        </p:tgtEl>
                                        <p:attrNameLst>
                                          <p:attrName>ppt_x</p:attrName>
                                          <p:attrName>ppt_y</p:attrName>
                                        </p:attrNameLst>
                                      </p:cBhvr>
                                      <p:rCtr x="-96" y="0"/>
                                    </p:animMotion>
                                  </p:childTnLst>
                                </p:cTn>
                              </p:par>
                              <p:par>
                                <p:cTn id="176" presetID="35" presetClass="path" presetSubtype="0" accel="50000" decel="50000" fill="hold" grpId="1" nodeType="withEffect">
                                  <p:stCondLst>
                                    <p:cond delay="0"/>
                                  </p:stCondLst>
                                  <p:childTnLst>
                                    <p:animMotion origin="layout" path="M -1.11111E-6 2.48844E-6 L -0.175 0.00162 " pathEditMode="relative" rAng="0" ptsTypes="AA">
                                      <p:cBhvr>
                                        <p:cTn id="177" dur="3000" fill="hold"/>
                                        <p:tgtEl>
                                          <p:spTgt spid="29"/>
                                        </p:tgtEl>
                                        <p:attrNameLst>
                                          <p:attrName>ppt_x</p:attrName>
                                          <p:attrName>ppt_y</p:attrName>
                                        </p:attrNameLst>
                                      </p:cBhvr>
                                      <p:rCtr x="-87" y="1"/>
                                    </p:animMotion>
                                  </p:childTnLst>
                                </p:cTn>
                              </p:par>
                              <p:par>
                                <p:cTn id="178" presetID="10" presetClass="exit" presetSubtype="0" fill="hold" grpId="0" nodeType="withEffect">
                                  <p:stCondLst>
                                    <p:cond delay="0"/>
                                  </p:stCondLst>
                                  <p:childTnLst>
                                    <p:animEffect transition="out" filter="fade">
                                      <p:cBhvr>
                                        <p:cTn id="179" dur="2000"/>
                                        <p:tgtEl>
                                          <p:spTgt spid="50"/>
                                        </p:tgtEl>
                                      </p:cBhvr>
                                    </p:animEffect>
                                    <p:set>
                                      <p:cBhvr>
                                        <p:cTn id="180" dur="1" fill="hold">
                                          <p:stCondLst>
                                            <p:cond delay="1999"/>
                                          </p:stCondLst>
                                        </p:cTn>
                                        <p:tgtEl>
                                          <p:spTgt spid="50"/>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2000"/>
                                        <p:tgtEl>
                                          <p:spTgt spid="51"/>
                                        </p:tgtEl>
                                      </p:cBhvr>
                                    </p:animEffect>
                                    <p:set>
                                      <p:cBhvr>
                                        <p:cTn id="183" dur="1" fill="hold">
                                          <p:stCondLst>
                                            <p:cond delay="1999"/>
                                          </p:stCondLst>
                                        </p:cTn>
                                        <p:tgtEl>
                                          <p:spTgt spid="51"/>
                                        </p:tgtEl>
                                        <p:attrNameLst>
                                          <p:attrName>style.visibility</p:attrName>
                                        </p:attrNameLst>
                                      </p:cBhvr>
                                      <p:to>
                                        <p:strVal val="hidden"/>
                                      </p:to>
                                    </p:set>
                                  </p:childTnLst>
                                </p:cTn>
                              </p:par>
                              <p:par>
                                <p:cTn id="184" presetID="10" presetClass="entr" presetSubtype="0" fill="hold" grpId="0" nodeType="withEffect">
                                  <p:stCondLst>
                                    <p:cond delay="0"/>
                                  </p:stCondLst>
                                  <p:childTnLst>
                                    <p:set>
                                      <p:cBhvr>
                                        <p:cTn id="185" dur="1" fill="hold">
                                          <p:stCondLst>
                                            <p:cond delay="0"/>
                                          </p:stCondLst>
                                        </p:cTn>
                                        <p:tgtEl>
                                          <p:spTgt spid="76"/>
                                        </p:tgtEl>
                                        <p:attrNameLst>
                                          <p:attrName>style.visibility</p:attrName>
                                        </p:attrNameLst>
                                      </p:cBhvr>
                                      <p:to>
                                        <p:strVal val="visible"/>
                                      </p:to>
                                    </p:set>
                                    <p:animEffect transition="in" filter="fade">
                                      <p:cBhvr>
                                        <p:cTn id="186" dur="2000"/>
                                        <p:tgtEl>
                                          <p:spTgt spid="7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2000"/>
                                        <p:tgtEl>
                                          <p:spTgt spid="77"/>
                                        </p:tgtEl>
                                      </p:cBhvr>
                                    </p:animEffect>
                                  </p:childTnLst>
                                </p:cTn>
                              </p:par>
                              <p:par>
                                <p:cTn id="190" presetID="10" presetClass="exit" presetSubtype="0" fill="hold" grpId="1" nodeType="withEffect">
                                  <p:stCondLst>
                                    <p:cond delay="0"/>
                                  </p:stCondLst>
                                  <p:childTnLst>
                                    <p:animEffect transition="out" filter="fade">
                                      <p:cBhvr>
                                        <p:cTn id="191" dur="3000"/>
                                        <p:tgtEl>
                                          <p:spTgt spid="38"/>
                                        </p:tgtEl>
                                      </p:cBhvr>
                                    </p:animEffect>
                                    <p:set>
                                      <p:cBhvr>
                                        <p:cTn id="192" dur="1" fill="hold">
                                          <p:stCondLst>
                                            <p:cond delay="2999"/>
                                          </p:stCondLst>
                                        </p:cTn>
                                        <p:tgtEl>
                                          <p:spTgt spid="38"/>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3000"/>
                                        <p:tgtEl>
                                          <p:spTgt spid="37"/>
                                        </p:tgtEl>
                                      </p:cBhvr>
                                    </p:animEffect>
                                    <p:set>
                                      <p:cBhvr>
                                        <p:cTn id="195" dur="1" fill="hold">
                                          <p:stCondLst>
                                            <p:cond delay="2999"/>
                                          </p:stCondLst>
                                        </p:cTn>
                                        <p:tgtEl>
                                          <p:spTgt spid="37"/>
                                        </p:tgtEl>
                                        <p:attrNameLst>
                                          <p:attrName>style.visibility</p:attrName>
                                        </p:attrNameLst>
                                      </p:cBhvr>
                                      <p:to>
                                        <p:strVal val="hidden"/>
                                      </p:to>
                                    </p:set>
                                  </p:childTnLst>
                                </p:cTn>
                              </p:par>
                              <p:par>
                                <p:cTn id="196" presetID="10" presetClass="entr" presetSubtype="0" fill="hold" grpId="0" nodeType="withEffect">
                                  <p:stCondLst>
                                    <p:cond delay="0"/>
                                  </p:stCondLst>
                                  <p:childTnLst>
                                    <p:set>
                                      <p:cBhvr>
                                        <p:cTn id="197" dur="1" fill="hold">
                                          <p:stCondLst>
                                            <p:cond delay="0"/>
                                          </p:stCondLst>
                                        </p:cTn>
                                        <p:tgtEl>
                                          <p:spTgt spid="45"/>
                                        </p:tgtEl>
                                        <p:attrNameLst>
                                          <p:attrName>style.visibility</p:attrName>
                                        </p:attrNameLst>
                                      </p:cBhvr>
                                      <p:to>
                                        <p:strVal val="visible"/>
                                      </p:to>
                                    </p:set>
                                    <p:animEffect transition="in" filter="fade">
                                      <p:cBhvr>
                                        <p:cTn id="198" dur="3000"/>
                                        <p:tgtEl>
                                          <p:spTgt spid="45"/>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4"/>
                                        </p:tgtEl>
                                        <p:attrNameLst>
                                          <p:attrName>style.visibility</p:attrName>
                                        </p:attrNameLst>
                                      </p:cBhvr>
                                      <p:to>
                                        <p:strVal val="visible"/>
                                      </p:to>
                                    </p:set>
                                    <p:animEffect transition="in" filter="fade">
                                      <p:cBhvr>
                                        <p:cTn id="201" dur="2000"/>
                                        <p:tgtEl>
                                          <p:spTgt spid="44"/>
                                        </p:tgtEl>
                                      </p:cBhvr>
                                    </p:animEffect>
                                  </p:childTnLst>
                                </p:cTn>
                              </p:par>
                              <p:par>
                                <p:cTn id="202" presetID="10" presetClass="exit" presetSubtype="0" fill="hold" grpId="1" nodeType="withEffect">
                                  <p:stCondLst>
                                    <p:cond delay="0"/>
                                  </p:stCondLst>
                                  <p:childTnLst>
                                    <p:animEffect transition="out" filter="fade">
                                      <p:cBhvr>
                                        <p:cTn id="203" dur="3000"/>
                                        <p:tgtEl>
                                          <p:spTgt spid="35"/>
                                        </p:tgtEl>
                                      </p:cBhvr>
                                    </p:animEffect>
                                    <p:set>
                                      <p:cBhvr>
                                        <p:cTn id="204" dur="1" fill="hold">
                                          <p:stCondLst>
                                            <p:cond delay="2999"/>
                                          </p:stCondLst>
                                        </p:cTn>
                                        <p:tgtEl>
                                          <p:spTgt spid="35"/>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3000"/>
                                        <p:tgtEl>
                                          <p:spTgt spid="43"/>
                                        </p:tgtEl>
                                      </p:cBhvr>
                                    </p:animEffect>
                                    <p:set>
                                      <p:cBhvr>
                                        <p:cTn id="207" dur="1" fill="hold">
                                          <p:stCondLst>
                                            <p:cond delay="2999"/>
                                          </p:stCondLst>
                                        </p:cTn>
                                        <p:tgtEl>
                                          <p:spTgt spid="43"/>
                                        </p:tgtEl>
                                        <p:attrNameLst>
                                          <p:attrName>style.visibility</p:attrName>
                                        </p:attrNameLst>
                                      </p:cBhvr>
                                      <p:to>
                                        <p:strVal val="hidden"/>
                                      </p:to>
                                    </p:set>
                                  </p:childTnLst>
                                </p:cTn>
                              </p:par>
                              <p:par>
                                <p:cTn id="208" presetID="10" presetClass="entr" presetSubtype="0" fill="hold" grpId="0" nodeType="withEffect">
                                  <p:stCondLst>
                                    <p:cond delay="0"/>
                                  </p:stCondLst>
                                  <p:childTnLst>
                                    <p:set>
                                      <p:cBhvr>
                                        <p:cTn id="209" dur="1" fill="hold">
                                          <p:stCondLst>
                                            <p:cond delay="0"/>
                                          </p:stCondLst>
                                        </p:cTn>
                                        <p:tgtEl>
                                          <p:spTgt spid="42"/>
                                        </p:tgtEl>
                                        <p:attrNameLst>
                                          <p:attrName>style.visibility</p:attrName>
                                        </p:attrNameLst>
                                      </p:cBhvr>
                                      <p:to>
                                        <p:strVal val="visible"/>
                                      </p:to>
                                    </p:set>
                                    <p:animEffect transition="in" filter="fade">
                                      <p:cBhvr>
                                        <p:cTn id="210" dur="3000"/>
                                        <p:tgtEl>
                                          <p:spTgt spid="42"/>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39"/>
                                        </p:tgtEl>
                                        <p:attrNameLst>
                                          <p:attrName>style.visibility</p:attrName>
                                        </p:attrNameLst>
                                      </p:cBhvr>
                                      <p:to>
                                        <p:strVal val="visible"/>
                                      </p:to>
                                    </p:set>
                                    <p:animEffect transition="in" filter="fade">
                                      <p:cBhvr>
                                        <p:cTn id="213" dur="3000"/>
                                        <p:tgtEl>
                                          <p:spTgt spid="39"/>
                                        </p:tgtEl>
                                      </p:cBhvr>
                                    </p:animEffect>
                                  </p:childTnLst>
                                </p:cTn>
                              </p:par>
                              <p:par>
                                <p:cTn id="214" presetID="10" presetClass="entr" presetSubtype="0" fill="hold" nodeType="withEffect">
                                  <p:stCondLst>
                                    <p:cond delay="0"/>
                                  </p:stCondLst>
                                  <p:childTnLst>
                                    <p:set>
                                      <p:cBhvr>
                                        <p:cTn id="215" dur="1" fill="hold">
                                          <p:stCondLst>
                                            <p:cond delay="0"/>
                                          </p:stCondLst>
                                        </p:cTn>
                                        <p:tgtEl>
                                          <p:spTgt spid="44"/>
                                        </p:tgtEl>
                                        <p:attrNameLst>
                                          <p:attrName>style.visibility</p:attrName>
                                        </p:attrNameLst>
                                      </p:cBhvr>
                                      <p:to>
                                        <p:strVal val="visible"/>
                                      </p:to>
                                    </p:set>
                                    <p:animEffect transition="in" filter="fade">
                                      <p:cBhvr>
                                        <p:cTn id="216" dur="3000"/>
                                        <p:tgtEl>
                                          <p:spTgt spid="44"/>
                                        </p:tgtEl>
                                      </p:cBhvr>
                                    </p:animEffect>
                                  </p:childTnLst>
                                </p:cTn>
                              </p:par>
                              <p:par>
                                <p:cTn id="217" presetID="10" presetClass="entr" presetSubtype="0" fill="hold" nodeType="withEffect">
                                  <p:stCondLst>
                                    <p:cond delay="0"/>
                                  </p:stCondLst>
                                  <p:childTnLst>
                                    <p:set>
                                      <p:cBhvr>
                                        <p:cTn id="218" dur="1" fill="hold">
                                          <p:stCondLst>
                                            <p:cond delay="0"/>
                                          </p:stCondLst>
                                        </p:cTn>
                                        <p:tgtEl>
                                          <p:spTgt spid="45"/>
                                        </p:tgtEl>
                                        <p:attrNameLst>
                                          <p:attrName>style.visibility</p:attrName>
                                        </p:attrNameLst>
                                      </p:cBhvr>
                                      <p:to>
                                        <p:strVal val="visible"/>
                                      </p:to>
                                    </p:set>
                                    <p:animEffect transition="in" filter="fade">
                                      <p:cBhvr>
                                        <p:cTn id="219" dur="3000"/>
                                        <p:tgtEl>
                                          <p:spTgt spid="45"/>
                                        </p:tgtEl>
                                      </p:cBhvr>
                                    </p:animEffect>
                                  </p:childTnLst>
                                </p:cTn>
                              </p:par>
                              <p:par>
                                <p:cTn id="220" presetID="10" presetClass="exit" presetSubtype="0" fill="hold" nodeType="withEffect">
                                  <p:stCondLst>
                                    <p:cond delay="0"/>
                                  </p:stCondLst>
                                  <p:childTnLst>
                                    <p:animEffect transition="out" filter="fade">
                                      <p:cBhvr>
                                        <p:cTn id="221" dur="3000"/>
                                        <p:tgtEl>
                                          <p:spTgt spid="61"/>
                                        </p:tgtEl>
                                      </p:cBhvr>
                                    </p:animEffect>
                                    <p:set>
                                      <p:cBhvr>
                                        <p:cTn id="222" dur="1" fill="hold">
                                          <p:stCondLst>
                                            <p:cond delay="2999"/>
                                          </p:stCondLst>
                                        </p:cTn>
                                        <p:tgtEl>
                                          <p:spTgt spid="61"/>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3000"/>
                                        <p:tgtEl>
                                          <p:spTgt spid="59"/>
                                        </p:tgtEl>
                                      </p:cBhvr>
                                    </p:animEffect>
                                    <p:set>
                                      <p:cBhvr>
                                        <p:cTn id="225" dur="1" fill="hold">
                                          <p:stCondLst>
                                            <p:cond delay="2999"/>
                                          </p:stCondLst>
                                        </p:cTn>
                                        <p:tgtEl>
                                          <p:spTgt spid="59"/>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3000"/>
                                        <p:tgtEl>
                                          <p:spTgt spid="10"/>
                                        </p:tgtEl>
                                      </p:cBhvr>
                                    </p:animEffect>
                                    <p:set>
                                      <p:cBhvr>
                                        <p:cTn id="228" dur="1" fill="hold">
                                          <p:stCondLst>
                                            <p:cond delay="2999"/>
                                          </p:stCondLst>
                                        </p:cTn>
                                        <p:tgtEl>
                                          <p:spTgt spid="10"/>
                                        </p:tgtEl>
                                        <p:attrNameLst>
                                          <p:attrName>style.visibility</p:attrName>
                                        </p:attrNameLst>
                                      </p:cBhvr>
                                      <p:to>
                                        <p:strVal val="hidden"/>
                                      </p:to>
                                    </p:set>
                                  </p:childTnLst>
                                </p:cTn>
                              </p:par>
                              <p:par>
                                <p:cTn id="229" presetID="22" presetClass="entr" presetSubtype="1" fill="hold" nodeType="withEffect">
                                  <p:stCondLst>
                                    <p:cond delay="0"/>
                                  </p:stCondLst>
                                  <p:childTnLst>
                                    <p:set>
                                      <p:cBhvr>
                                        <p:cTn id="230" dur="1" fill="hold">
                                          <p:stCondLst>
                                            <p:cond delay="0"/>
                                          </p:stCondLst>
                                        </p:cTn>
                                        <p:tgtEl>
                                          <p:spTgt spid="33"/>
                                        </p:tgtEl>
                                        <p:attrNameLst>
                                          <p:attrName>style.visibility</p:attrName>
                                        </p:attrNameLst>
                                      </p:cBhvr>
                                      <p:to>
                                        <p:strVal val="visible"/>
                                      </p:to>
                                    </p:set>
                                    <p:animEffect transition="in" filter="wipe(up)">
                                      <p:cBhvr>
                                        <p:cTn id="231" dur="2000"/>
                                        <p:tgtEl>
                                          <p:spTgt spid="33"/>
                                        </p:tgtEl>
                                      </p:cBhvr>
                                    </p:animEffect>
                                  </p:childTnLst>
                                </p:cTn>
                              </p:par>
                              <p:par>
                                <p:cTn id="232" presetID="22" presetClass="entr" presetSubtype="4" fill="hold" nodeType="withEffect">
                                  <p:stCondLst>
                                    <p:cond delay="0"/>
                                  </p:stCondLst>
                                  <p:childTnLst>
                                    <p:set>
                                      <p:cBhvr>
                                        <p:cTn id="233" dur="1" fill="hold">
                                          <p:stCondLst>
                                            <p:cond delay="0"/>
                                          </p:stCondLst>
                                        </p:cTn>
                                        <p:tgtEl>
                                          <p:spTgt spid="31"/>
                                        </p:tgtEl>
                                        <p:attrNameLst>
                                          <p:attrName>style.visibility</p:attrName>
                                        </p:attrNameLst>
                                      </p:cBhvr>
                                      <p:to>
                                        <p:strVal val="visible"/>
                                      </p:to>
                                    </p:set>
                                    <p:animEffect transition="in" filter="wipe(down)">
                                      <p:cBhvr>
                                        <p:cTn id="234" dur="1000"/>
                                        <p:tgtEl>
                                          <p:spTgt spid="31"/>
                                        </p:tgtEl>
                                      </p:cBhvr>
                                    </p:animEffect>
                                  </p:childTnLst>
                                </p:cTn>
                              </p:par>
                              <p:par>
                                <p:cTn id="235" presetID="22" presetClass="entr" presetSubtype="4" fill="hold" nodeType="withEffect">
                                  <p:stCondLst>
                                    <p:cond delay="0"/>
                                  </p:stCondLst>
                                  <p:childTnLst>
                                    <p:set>
                                      <p:cBhvr>
                                        <p:cTn id="236" dur="1" fill="hold">
                                          <p:stCondLst>
                                            <p:cond delay="0"/>
                                          </p:stCondLst>
                                        </p:cTn>
                                        <p:tgtEl>
                                          <p:spTgt spid="30"/>
                                        </p:tgtEl>
                                        <p:attrNameLst>
                                          <p:attrName>style.visibility</p:attrName>
                                        </p:attrNameLst>
                                      </p:cBhvr>
                                      <p:to>
                                        <p:strVal val="visible"/>
                                      </p:to>
                                    </p:set>
                                    <p:animEffect transition="in" filter="wipe(down)">
                                      <p:cBhvr>
                                        <p:cTn id="237" dur="2000"/>
                                        <p:tgtEl>
                                          <p:spTgt spid="30"/>
                                        </p:tgtEl>
                                      </p:cBhvr>
                                    </p:animEffect>
                                  </p:childTnLst>
                                </p:cTn>
                              </p:par>
                              <p:par>
                                <p:cTn id="238" presetID="22" presetClass="entr" presetSubtype="1" fill="hold" nodeType="withEffect">
                                  <p:stCondLst>
                                    <p:cond delay="0"/>
                                  </p:stCondLst>
                                  <p:childTnLst>
                                    <p:set>
                                      <p:cBhvr>
                                        <p:cTn id="239" dur="1" fill="hold">
                                          <p:stCondLst>
                                            <p:cond delay="0"/>
                                          </p:stCondLst>
                                        </p:cTn>
                                        <p:tgtEl>
                                          <p:spTgt spid="32"/>
                                        </p:tgtEl>
                                        <p:attrNameLst>
                                          <p:attrName>style.visibility</p:attrName>
                                        </p:attrNameLst>
                                      </p:cBhvr>
                                      <p:to>
                                        <p:strVal val="visible"/>
                                      </p:to>
                                    </p:set>
                                    <p:animEffect transition="in" filter="wipe(up)">
                                      <p:cBhvr>
                                        <p:cTn id="240" dur="2000"/>
                                        <p:tgtEl>
                                          <p:spTgt spid="32"/>
                                        </p:tgtEl>
                                      </p:cBhvr>
                                    </p:animEffect>
                                  </p:childTnLst>
                                </p:cTn>
                              </p:par>
                              <p:par>
                                <p:cTn id="241" presetID="10" presetClass="entr" presetSubtype="0" fill="hold" nodeType="withEffect">
                                  <p:stCondLst>
                                    <p:cond delay="0"/>
                                  </p:stCondLst>
                                  <p:childTnLst>
                                    <p:set>
                                      <p:cBhvr>
                                        <p:cTn id="242" dur="1" fill="hold">
                                          <p:stCondLst>
                                            <p:cond delay="0"/>
                                          </p:stCondLst>
                                        </p:cTn>
                                        <p:tgtEl>
                                          <p:spTgt spid="38"/>
                                        </p:tgtEl>
                                        <p:attrNameLst>
                                          <p:attrName>style.visibility</p:attrName>
                                        </p:attrNameLst>
                                      </p:cBhvr>
                                      <p:to>
                                        <p:strVal val="visible"/>
                                      </p:to>
                                    </p:set>
                                    <p:animEffect transition="in" filter="fade">
                                      <p:cBhvr>
                                        <p:cTn id="243" dur="3000"/>
                                        <p:tgtEl>
                                          <p:spTgt spid="38"/>
                                        </p:tgtEl>
                                      </p:cBhvr>
                                    </p:animEffect>
                                  </p:childTnLst>
                                </p:cTn>
                              </p:par>
                              <p:par>
                                <p:cTn id="244" presetID="10" presetClass="entr" presetSubtype="0" fill="hold" nodeType="withEffect">
                                  <p:stCondLst>
                                    <p:cond delay="0"/>
                                  </p:stCondLst>
                                  <p:childTnLst>
                                    <p:set>
                                      <p:cBhvr>
                                        <p:cTn id="245" dur="1" fill="hold">
                                          <p:stCondLst>
                                            <p:cond delay="0"/>
                                          </p:stCondLst>
                                        </p:cTn>
                                        <p:tgtEl>
                                          <p:spTgt spid="37"/>
                                        </p:tgtEl>
                                        <p:attrNameLst>
                                          <p:attrName>style.visibility</p:attrName>
                                        </p:attrNameLst>
                                      </p:cBhvr>
                                      <p:to>
                                        <p:strVal val="visible"/>
                                      </p:to>
                                    </p:set>
                                    <p:animEffect transition="in" filter="fade">
                                      <p:cBhvr>
                                        <p:cTn id="246" dur="3000"/>
                                        <p:tgtEl>
                                          <p:spTgt spid="37"/>
                                        </p:tgtEl>
                                      </p:cBhvr>
                                    </p:animEffect>
                                  </p:childTnLst>
                                </p:cTn>
                              </p:par>
                              <p:par>
                                <p:cTn id="247" presetID="10" presetClass="entr" presetSubtype="0" fill="hold" nodeType="withEffect">
                                  <p:stCondLst>
                                    <p:cond delay="0"/>
                                  </p:stCondLst>
                                  <p:childTnLst>
                                    <p:set>
                                      <p:cBhvr>
                                        <p:cTn id="248" dur="1" fill="hold">
                                          <p:stCondLst>
                                            <p:cond delay="0"/>
                                          </p:stCondLst>
                                        </p:cTn>
                                        <p:tgtEl>
                                          <p:spTgt spid="43"/>
                                        </p:tgtEl>
                                        <p:attrNameLst>
                                          <p:attrName>style.visibility</p:attrName>
                                        </p:attrNameLst>
                                      </p:cBhvr>
                                      <p:to>
                                        <p:strVal val="visible"/>
                                      </p:to>
                                    </p:set>
                                    <p:animEffect transition="in" filter="fade">
                                      <p:cBhvr>
                                        <p:cTn id="249"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1"/>
      <p:bldP spid="65" grpId="2"/>
      <p:bldP spid="5" grpId="0" animBg="1"/>
      <p:bldP spid="5" grpId="1" animBg="1"/>
      <p:bldP spid="64" grpId="0"/>
      <p:bldP spid="64" grpId="1"/>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0" animBg="1"/>
      <p:bldP spid="35" grpId="1" animBg="1"/>
      <p:bldP spid="37" grpId="0" animBg="1"/>
      <p:bldP spid="37" grpId="1" animBg="1"/>
      <p:bldP spid="38" grpId="0" animBg="1"/>
      <p:bldP spid="38" grpId="1" animBg="1"/>
      <p:bldP spid="39" grpId="0" animBg="1"/>
      <p:bldP spid="42" grpId="0" animBg="1"/>
      <p:bldP spid="43" grpId="0" animBg="1"/>
      <p:bldP spid="43" grpId="1" animBg="1"/>
      <p:bldP spid="44" grpId="0" animBg="1"/>
      <p:bldP spid="45" grpId="0" animBg="1"/>
      <p:bldP spid="50" grpId="0" animBg="1"/>
      <p:bldP spid="51" grpId="0" animBg="1"/>
      <p:bldP spid="85"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0"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83" grpId="0" animBg="1"/>
      <p:bldP spid="83" grpId="1" animBg="1"/>
      <p:bldP spid="84" grpId="0" animBg="1"/>
      <p:bldP spid="84" grpId="1" animBg="1"/>
      <p:bldP spid="86" grpId="0" animBg="1"/>
      <p:bldP spid="86" grpId="1"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58" name="Picture 5" descr="VALVOLE VENOSE"/>
          <p:cNvPicPr>
            <a:picLocks noChangeAspect="1" noChangeArrowheads="1"/>
          </p:cNvPicPr>
          <p:nvPr/>
        </p:nvPicPr>
        <p:blipFill>
          <a:blip r:embed="rId3" cstate="print"/>
          <a:srcRect/>
          <a:stretch>
            <a:fillRect/>
          </a:stretch>
        </p:blipFill>
        <p:spPr bwMode="auto">
          <a:xfrm>
            <a:off x="4067944" y="1700809"/>
            <a:ext cx="5076056" cy="4392488"/>
          </a:xfrm>
          <a:prstGeom prst="rect">
            <a:avLst/>
          </a:prstGeom>
          <a:noFill/>
          <a:ln w="3175">
            <a:solidFill>
              <a:srgbClr val="000000"/>
            </a:solidFill>
            <a:miter lim="800000"/>
            <a:headEnd/>
            <a:tailEnd/>
          </a:ln>
        </p:spPr>
      </p:pic>
      <p:pic>
        <p:nvPicPr>
          <p:cNvPr id="59" name="Picture 15" descr="Senza titolo-2"/>
          <p:cNvPicPr>
            <a:picLocks noChangeAspect="1" noChangeArrowheads="1"/>
          </p:cNvPicPr>
          <p:nvPr/>
        </p:nvPicPr>
        <p:blipFill>
          <a:blip r:embed="rId4" cstate="print"/>
          <a:srcRect/>
          <a:stretch>
            <a:fillRect/>
          </a:stretch>
        </p:blipFill>
        <p:spPr bwMode="auto">
          <a:xfrm>
            <a:off x="0" y="0"/>
            <a:ext cx="4577241" cy="6858000"/>
          </a:xfrm>
          <a:prstGeom prst="rect">
            <a:avLst/>
          </a:prstGeom>
          <a:solidFill>
            <a:srgbClr val="000000">
              <a:alpha val="16078"/>
            </a:srgbClr>
          </a:solidFill>
          <a:ln w="9525">
            <a:noFill/>
            <a:miter lim="800000"/>
            <a:headEnd/>
            <a:tailEnd/>
          </a:ln>
        </p:spPr>
      </p:pic>
      <p:sp>
        <p:nvSpPr>
          <p:cNvPr id="50" name="CasellaDiTesto 49"/>
          <p:cNvSpPr txBox="1"/>
          <p:nvPr/>
        </p:nvSpPr>
        <p:spPr>
          <a:xfrm>
            <a:off x="1" y="-27384"/>
            <a:ext cx="9144000" cy="2862322"/>
          </a:xfrm>
          <a:prstGeom prst="rect">
            <a:avLst/>
          </a:prstGeom>
          <a:solidFill>
            <a:srgbClr val="0000CC"/>
          </a:solidFill>
        </p:spPr>
        <p:txBody>
          <a:bodyPr wrap="square" rtlCol="0">
            <a:spAutoFit/>
          </a:bodyPr>
          <a:lstStyle/>
          <a:p>
            <a:pPr algn="ctr"/>
            <a:r>
              <a:rPr lang="it-IT" sz="6000" b="1" dirty="0" smtClean="0">
                <a:solidFill>
                  <a:schemeClr val="bg1"/>
                </a:solidFill>
              </a:rPr>
              <a:t>LA</a:t>
            </a:r>
          </a:p>
          <a:p>
            <a:pPr algn="ctr"/>
            <a:r>
              <a:rPr lang="it-IT" sz="6000" b="1" dirty="0" smtClean="0">
                <a:solidFill>
                  <a:schemeClr val="bg1"/>
                </a:solidFill>
              </a:rPr>
              <a:t>POMPA </a:t>
            </a:r>
          </a:p>
          <a:p>
            <a:pPr algn="ctr"/>
            <a:r>
              <a:rPr lang="it-IT" sz="6000" b="1" dirty="0" smtClean="0">
                <a:solidFill>
                  <a:schemeClr val="bg1"/>
                </a:solidFill>
              </a:rPr>
              <a:t>VALVULO-MUSCOLARE</a:t>
            </a:r>
            <a:endParaRPr lang="it-IT" sz="13800" b="1" dirty="0" smtClean="0">
              <a:solidFill>
                <a:schemeClr val="bg1"/>
              </a:solidFill>
            </a:endParaRPr>
          </a:p>
        </p:txBody>
      </p:sp>
      <p:sp>
        <p:nvSpPr>
          <p:cNvPr id="53" name="Rettangolo 52"/>
          <p:cNvSpPr/>
          <p:nvPr/>
        </p:nvSpPr>
        <p:spPr>
          <a:xfrm>
            <a:off x="4572000" y="5288340"/>
            <a:ext cx="4572000" cy="1569660"/>
          </a:xfrm>
          <a:prstGeom prst="rect">
            <a:avLst/>
          </a:prstGeom>
          <a:solidFill>
            <a:srgbClr val="0000CC"/>
          </a:solidFill>
        </p:spPr>
        <p:txBody>
          <a:bodyPr wrap="square">
            <a:spAutoFit/>
          </a:bodyPr>
          <a:lstStyle/>
          <a:p>
            <a:pPr algn="ctr"/>
            <a:r>
              <a:rPr lang="it-IT" sz="9600" b="1" dirty="0" smtClean="0">
                <a:solidFill>
                  <a:schemeClr val="bg1"/>
                </a:solidFill>
              </a:rPr>
              <a:t>(PVM) </a:t>
            </a:r>
          </a:p>
        </p:txBody>
      </p:sp>
      <p:sp>
        <p:nvSpPr>
          <p:cNvPr id="6" name="CasellaDiTesto 5"/>
          <p:cNvSpPr txBox="1"/>
          <p:nvPr/>
        </p:nvSpPr>
        <p:spPr>
          <a:xfrm>
            <a:off x="4860032" y="6597352"/>
            <a:ext cx="1577676" cy="369332"/>
          </a:xfrm>
          <a:prstGeom prst="rect">
            <a:avLst/>
          </a:prstGeom>
          <a:noFill/>
        </p:spPr>
        <p:txBody>
          <a:bodyPr wrap="none" rtlCol="0">
            <a:spAutoFit/>
          </a:bodyPr>
          <a:lstStyle/>
          <a:p>
            <a:r>
              <a:rPr lang="it-IT" dirty="0" err="1" smtClean="0"/>
              <a:t>……………………</a:t>
            </a:r>
            <a:r>
              <a:rPr lang="it-IT"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2000"/>
                                        <p:tgtEl>
                                          <p:spTgt spid="5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2000"/>
                                        <p:tgtEl>
                                          <p:spTgt spid="5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anim calcmode="discrete" valueType="clr">
                                      <p:cBhvr override="childStyle">
                                        <p:cTn id="24"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5" dur="500"/>
                                        <p:tgtEl>
                                          <p:spTgt spid="6"/>
                                        </p:tgtEl>
                                        <p:attrNameLst>
                                          <p:attrName>fillcolor</p:attrName>
                                        </p:attrNameLst>
                                      </p:cBhvr>
                                      <p:tavLst>
                                        <p:tav tm="0">
                                          <p:val>
                                            <p:clrVal>
                                              <a:schemeClr val="accent2"/>
                                            </p:clrVal>
                                          </p:val>
                                        </p:tav>
                                        <p:tav tm="50000">
                                          <p:val>
                                            <p:clrVal>
                                              <a:schemeClr val="hlink"/>
                                            </p:clrVal>
                                          </p:val>
                                        </p:tav>
                                      </p:tavLst>
                                    </p:anim>
                                    <p:set>
                                      <p:cBhvr>
                                        <p:cTn id="26"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572000" y="5877272"/>
            <a:ext cx="1152128"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flipV="1">
            <a:off x="2915816" y="0"/>
            <a:ext cx="2209800" cy="6858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1747664" y="31242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8" name="Ovale 7"/>
          <p:cNvSpPr/>
          <p:nvPr/>
        </p:nvSpPr>
        <p:spPr>
          <a:xfrm>
            <a:off x="4644008" y="3200400"/>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Callout con freccia a destra 8"/>
          <p:cNvSpPr/>
          <p:nvPr/>
        </p:nvSpPr>
        <p:spPr>
          <a:xfrm rot="10800000">
            <a:off x="5868144" y="378904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flipV="1">
            <a:off x="3849688" y="1484784"/>
            <a:ext cx="381000" cy="29718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59" name="Freccia in giù 58"/>
          <p:cNvSpPr/>
          <p:nvPr/>
        </p:nvSpPr>
        <p:spPr>
          <a:xfrm rot="20729523">
            <a:off x="4075113" y="4684713"/>
            <a:ext cx="238125" cy="609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1" name="Freccia in giù 60"/>
          <p:cNvSpPr/>
          <p:nvPr/>
        </p:nvSpPr>
        <p:spPr>
          <a:xfrm rot="788385">
            <a:off x="3767138" y="4670425"/>
            <a:ext cx="266700" cy="649288"/>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5" name="Rettangolo 64"/>
          <p:cNvSpPr>
            <a:spLocks noChangeArrowheads="1"/>
          </p:cNvSpPr>
          <p:nvPr/>
        </p:nvSpPr>
        <p:spPr bwMode="auto">
          <a:xfrm>
            <a:off x="6245226" y="4038600"/>
            <a:ext cx="1167948" cy="369332"/>
          </a:xfrm>
          <a:prstGeom prst="rect">
            <a:avLst/>
          </a:prstGeom>
          <a:noFill/>
          <a:ln w="9525">
            <a:noFill/>
            <a:miter lim="800000"/>
            <a:headEnd/>
            <a:tailEnd/>
          </a:ln>
        </p:spPr>
        <p:txBody>
          <a:bodyPr wrap="none">
            <a:spAutoFit/>
          </a:bodyPr>
          <a:lstStyle/>
          <a:p>
            <a:r>
              <a:rPr lang="it-IT" b="1" dirty="0">
                <a:solidFill>
                  <a:srgbClr val="FFFF00"/>
                </a:solidFill>
                <a:latin typeface="Times New Roman" pitchFamily="18" charset="0"/>
                <a:cs typeface="Times New Roman" pitchFamily="18" charset="0"/>
              </a:rPr>
              <a:t>SISTOLE</a:t>
            </a:r>
          </a:p>
        </p:txBody>
      </p:sp>
      <p:sp>
        <p:nvSpPr>
          <p:cNvPr id="5" name="Callout con freccia a destra 4"/>
          <p:cNvSpPr/>
          <p:nvPr/>
        </p:nvSpPr>
        <p:spPr>
          <a:xfrm>
            <a:off x="115888" y="3733800"/>
            <a:ext cx="1981200" cy="1066800"/>
          </a:xfrm>
          <a:prstGeom prst="rightArrowCallout">
            <a:avLst>
              <a:gd name="adj1" fmla="val 50000"/>
              <a:gd name="adj2" fmla="val 25000"/>
              <a:gd name="adj3" fmla="val 20844"/>
              <a:gd name="adj4" fmla="val 823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4" name="CasellaDiTesto 63"/>
          <p:cNvSpPr txBox="1">
            <a:spLocks noChangeArrowheads="1"/>
          </p:cNvSpPr>
          <p:nvPr/>
        </p:nvSpPr>
        <p:spPr bwMode="auto">
          <a:xfrm>
            <a:off x="-36512" y="3962400"/>
            <a:ext cx="1524000" cy="461963"/>
          </a:xfrm>
          <a:prstGeom prst="rect">
            <a:avLst/>
          </a:prstGeom>
          <a:noFill/>
          <a:ln w="9525">
            <a:noFill/>
            <a:miter lim="800000"/>
            <a:headEnd/>
            <a:tailEnd/>
          </a:ln>
        </p:spPr>
        <p:txBody>
          <a:bodyPr>
            <a:spAutoFit/>
          </a:bodyPr>
          <a:lstStyle/>
          <a:p>
            <a:r>
              <a:rPr lang="it-IT" b="1" dirty="0">
                <a:solidFill>
                  <a:srgbClr val="FFFF00"/>
                </a:solidFill>
                <a:latin typeface="Times New Roman" pitchFamily="18" charset="0"/>
                <a:cs typeface="Times New Roman" pitchFamily="18" charset="0"/>
              </a:rPr>
              <a:t>SISTOLE</a:t>
            </a:r>
          </a:p>
        </p:txBody>
      </p:sp>
      <p:sp>
        <p:nvSpPr>
          <p:cNvPr id="24" name="Ovale 23"/>
          <p:cNvSpPr/>
          <p:nvPr/>
        </p:nvSpPr>
        <p:spPr>
          <a:xfrm>
            <a:off x="4051920" y="3212976"/>
            <a:ext cx="1600200" cy="2286000"/>
          </a:xfrm>
          <a:prstGeom prst="ellipse">
            <a:avLst/>
          </a:prstGeom>
          <a:solidFill>
            <a:srgbClr val="393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Pentagono 19"/>
          <p:cNvSpPr/>
          <p:nvPr/>
        </p:nvSpPr>
        <p:spPr>
          <a:xfrm>
            <a:off x="5754688" y="3789040"/>
            <a:ext cx="1752600" cy="106680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2" name="CasellaDiTesto 21"/>
          <p:cNvSpPr txBox="1"/>
          <p:nvPr/>
        </p:nvSpPr>
        <p:spPr>
          <a:xfrm>
            <a:off x="6151195" y="4094163"/>
            <a:ext cx="1373133" cy="369332"/>
          </a:xfrm>
          <a:prstGeom prst="rect">
            <a:avLst/>
          </a:prstGeom>
          <a:noFill/>
        </p:spPr>
        <p:txBody>
          <a:bodyPr wrap="none">
            <a:spAutoFit/>
          </a:bodyPr>
          <a:lstStyle/>
          <a:p>
            <a:pPr>
              <a:defRPr/>
            </a:pPr>
            <a:r>
              <a:rPr lang="it-IT" b="1" dirty="0">
                <a:solidFill>
                  <a:srgbClr val="0070C0"/>
                </a:solidFill>
                <a:latin typeface="Times New Roman" pitchFamily="18" charset="0"/>
                <a:cs typeface="Times New Roman" pitchFamily="18" charset="0"/>
              </a:rPr>
              <a:t>DIASTOLE</a:t>
            </a:r>
            <a:endParaRPr lang="it-IT" b="1" dirty="0">
              <a:solidFill>
                <a:srgbClr val="0070C0"/>
              </a:solidFill>
            </a:endParaRPr>
          </a:p>
        </p:txBody>
      </p:sp>
      <p:sp>
        <p:nvSpPr>
          <p:cNvPr id="25" name="Ovale 24"/>
          <p:cNvSpPr/>
          <p:nvPr/>
        </p:nvSpPr>
        <p:spPr>
          <a:xfrm>
            <a:off x="2755776" y="3200400"/>
            <a:ext cx="1600200" cy="2286000"/>
          </a:xfrm>
          <a:prstGeom prst="ellipse">
            <a:avLst/>
          </a:prstGeom>
          <a:solidFill>
            <a:srgbClr val="362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7" name="Pentagono 26"/>
          <p:cNvSpPr/>
          <p:nvPr/>
        </p:nvSpPr>
        <p:spPr>
          <a:xfrm rot="10800000">
            <a:off x="954088" y="3717032"/>
            <a:ext cx="1905000" cy="1066800"/>
          </a:xfrm>
          <a:prstGeom prst="homePlate">
            <a:avLst/>
          </a:prstGeom>
          <a:solidFill>
            <a:srgbClr val="8A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9" name="CasellaDiTesto 28"/>
          <p:cNvSpPr txBox="1"/>
          <p:nvPr/>
        </p:nvSpPr>
        <p:spPr>
          <a:xfrm>
            <a:off x="1252737" y="4005263"/>
            <a:ext cx="2020887" cy="369332"/>
          </a:xfrm>
          <a:prstGeom prst="rect">
            <a:avLst/>
          </a:prstGeom>
          <a:noFill/>
        </p:spPr>
        <p:txBody>
          <a:bodyPr>
            <a:spAutoFit/>
          </a:bodyPr>
          <a:lstStyle/>
          <a:p>
            <a:pPr>
              <a:defRPr/>
            </a:pPr>
            <a:r>
              <a:rPr lang="it-IT" b="1" dirty="0" smtClean="0">
                <a:solidFill>
                  <a:srgbClr val="0070C0"/>
                </a:solidFill>
                <a:latin typeface="Times New Roman" pitchFamily="18" charset="0"/>
                <a:cs typeface="Times New Roman" pitchFamily="18" charset="0"/>
              </a:rPr>
              <a:t>           DIASTOLE</a:t>
            </a:r>
            <a:endParaRPr lang="it-IT" b="1" dirty="0">
              <a:solidFill>
                <a:srgbClr val="0070C0"/>
              </a:solidFill>
            </a:endParaRPr>
          </a:p>
        </p:txBody>
      </p:sp>
      <p:sp>
        <p:nvSpPr>
          <p:cNvPr id="31" name="Freccia in giù 30"/>
          <p:cNvSpPr/>
          <p:nvPr/>
        </p:nvSpPr>
        <p:spPr>
          <a:xfrm rot="10800000">
            <a:off x="3828728" y="3581400"/>
            <a:ext cx="381000" cy="32766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Freccia in giù 31"/>
          <p:cNvSpPr/>
          <p:nvPr/>
        </p:nvSpPr>
        <p:spPr>
          <a:xfrm>
            <a:off x="36210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3" name="Freccia in giù 32"/>
          <p:cNvSpPr/>
          <p:nvPr/>
        </p:nvSpPr>
        <p:spPr>
          <a:xfrm>
            <a:off x="4154488" y="1828800"/>
            <a:ext cx="304800" cy="83820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Freccia a destra 29"/>
          <p:cNvSpPr/>
          <p:nvPr/>
        </p:nvSpPr>
        <p:spPr>
          <a:xfrm rot="19285259">
            <a:off x="2957513" y="6205705"/>
            <a:ext cx="979488" cy="48418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5" name="Luna 34"/>
          <p:cNvSpPr/>
          <p:nvPr/>
        </p:nvSpPr>
        <p:spPr>
          <a:xfrm rot="16200000">
            <a:off x="3498404" y="5436468"/>
            <a:ext cx="486544"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Luna 36"/>
          <p:cNvSpPr/>
          <p:nvPr/>
        </p:nvSpPr>
        <p:spPr>
          <a:xfrm rot="16200000">
            <a:off x="4182480" y="3024200"/>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Luna 37"/>
          <p:cNvSpPr/>
          <p:nvPr/>
        </p:nvSpPr>
        <p:spPr>
          <a:xfrm rot="16200000">
            <a:off x="3318384" y="2952192"/>
            <a:ext cx="558552"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Luna 38"/>
          <p:cNvSpPr/>
          <p:nvPr/>
        </p:nvSpPr>
        <p:spPr>
          <a:xfrm rot="16200000">
            <a:off x="3966456" y="2736168"/>
            <a:ext cx="630560"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Luna 41"/>
          <p:cNvSpPr/>
          <p:nvPr/>
        </p:nvSpPr>
        <p:spPr>
          <a:xfrm rot="16200000">
            <a:off x="3462400" y="2736168"/>
            <a:ext cx="558552" cy="504056"/>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Luna 42"/>
          <p:cNvSpPr/>
          <p:nvPr/>
        </p:nvSpPr>
        <p:spPr>
          <a:xfrm rot="16200000">
            <a:off x="4002460" y="5436468"/>
            <a:ext cx="558552" cy="57606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Luna 43"/>
          <p:cNvSpPr/>
          <p:nvPr/>
        </p:nvSpPr>
        <p:spPr>
          <a:xfrm rot="16200000">
            <a:off x="3354388" y="5652492"/>
            <a:ext cx="486544" cy="216024"/>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Luna 44"/>
          <p:cNvSpPr/>
          <p:nvPr/>
        </p:nvSpPr>
        <p:spPr>
          <a:xfrm rot="16200000">
            <a:off x="4174096" y="5624872"/>
            <a:ext cx="503312" cy="288032"/>
          </a:xfrm>
          <a:prstGeom prst="moon">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curva 35"/>
          <p:cNvSpPr/>
          <p:nvPr/>
        </p:nvSpPr>
        <p:spPr>
          <a:xfrm flipH="1">
            <a:off x="4355976" y="1052736"/>
            <a:ext cx="1800200" cy="5805264"/>
          </a:xfrm>
          <a:prstGeom prst="bentArrow">
            <a:avLst>
              <a:gd name="adj1" fmla="val 25000"/>
              <a:gd name="adj2" fmla="val 20747"/>
              <a:gd name="adj3" fmla="val 9337"/>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0" name="Luna 49"/>
          <p:cNvSpPr/>
          <p:nvPr/>
        </p:nvSpPr>
        <p:spPr>
          <a:xfrm rot="16200000">
            <a:off x="5556684" y="6428184"/>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Luna 50"/>
          <p:cNvSpPr/>
          <p:nvPr/>
        </p:nvSpPr>
        <p:spPr>
          <a:xfrm rot="16200000">
            <a:off x="5772708" y="6451612"/>
            <a:ext cx="529208" cy="19432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7 54"/>
          <p:cNvCxnSpPr/>
          <p:nvPr/>
        </p:nvCxnSpPr>
        <p:spPr>
          <a:xfrm rot="16200000" flipV="1">
            <a:off x="5400886" y="1377566"/>
            <a:ext cx="576064" cy="5024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Saetta 69"/>
          <p:cNvSpPr/>
          <p:nvPr/>
        </p:nvSpPr>
        <p:spPr>
          <a:xfrm rot="9817147">
            <a:off x="4592231" y="1119430"/>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Saetta 70"/>
          <p:cNvSpPr/>
          <p:nvPr/>
        </p:nvSpPr>
        <p:spPr>
          <a:xfrm rot="19329357">
            <a:off x="4520223" y="1479469"/>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aetta 71"/>
          <p:cNvSpPr/>
          <p:nvPr/>
        </p:nvSpPr>
        <p:spPr>
          <a:xfrm rot="9817147">
            <a:off x="5384319" y="1191438"/>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Saetta 72"/>
          <p:cNvSpPr/>
          <p:nvPr/>
        </p:nvSpPr>
        <p:spPr>
          <a:xfrm rot="9817147">
            <a:off x="5240304" y="1551477"/>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Saetta 73"/>
          <p:cNvSpPr/>
          <p:nvPr/>
        </p:nvSpPr>
        <p:spPr>
          <a:xfrm rot="4999085">
            <a:off x="5826406" y="2874541"/>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Saetta 74"/>
          <p:cNvSpPr/>
          <p:nvPr/>
        </p:nvSpPr>
        <p:spPr>
          <a:xfrm rot="14290244">
            <a:off x="5480763" y="2872002"/>
            <a:ext cx="504056" cy="216024"/>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Figura a mano libera 84"/>
          <p:cNvSpPr/>
          <p:nvPr/>
        </p:nvSpPr>
        <p:spPr>
          <a:xfrm>
            <a:off x="4033344" y="662152"/>
            <a:ext cx="1878725" cy="6243145"/>
          </a:xfrm>
          <a:custGeom>
            <a:avLst/>
            <a:gdLst>
              <a:gd name="connsiteX0" fmla="*/ 34159 w 1878725"/>
              <a:gd name="connsiteY0" fmla="*/ 0 h 6243145"/>
              <a:gd name="connsiteX1" fmla="*/ 34159 w 1878725"/>
              <a:gd name="connsiteY1" fmla="*/ 520262 h 6243145"/>
              <a:gd name="connsiteX2" fmla="*/ 239111 w 1878725"/>
              <a:gd name="connsiteY2" fmla="*/ 646386 h 6243145"/>
              <a:gd name="connsiteX3" fmla="*/ 507125 w 1878725"/>
              <a:gd name="connsiteY3" fmla="*/ 693682 h 6243145"/>
              <a:gd name="connsiteX4" fmla="*/ 1106215 w 1878725"/>
              <a:gd name="connsiteY4" fmla="*/ 725214 h 6243145"/>
              <a:gd name="connsiteX5" fmla="*/ 1531884 w 1878725"/>
              <a:gd name="connsiteY5" fmla="*/ 835572 h 6243145"/>
              <a:gd name="connsiteX6" fmla="*/ 1768366 w 1878725"/>
              <a:gd name="connsiteY6" fmla="*/ 993227 h 6243145"/>
              <a:gd name="connsiteX7" fmla="*/ 1831428 w 1878725"/>
              <a:gd name="connsiteY7" fmla="*/ 1292772 h 6243145"/>
              <a:gd name="connsiteX8" fmla="*/ 1847194 w 1878725"/>
              <a:gd name="connsiteY8" fmla="*/ 1686910 h 6243145"/>
              <a:gd name="connsiteX9" fmla="*/ 1862959 w 1878725"/>
              <a:gd name="connsiteY9" fmla="*/ 6243145 h 6243145"/>
              <a:gd name="connsiteX10" fmla="*/ 1862959 w 1878725"/>
              <a:gd name="connsiteY10" fmla="*/ 6243145 h 6243145"/>
              <a:gd name="connsiteX11" fmla="*/ 1878725 w 1878725"/>
              <a:gd name="connsiteY11" fmla="*/ 6227379 h 62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8725" h="6243145">
                <a:moveTo>
                  <a:pt x="34159" y="0"/>
                </a:moveTo>
                <a:cubicBezTo>
                  <a:pt x="17079" y="206265"/>
                  <a:pt x="0" y="412531"/>
                  <a:pt x="34159" y="520262"/>
                </a:cubicBezTo>
                <a:cubicBezTo>
                  <a:pt x="68318" y="627993"/>
                  <a:pt x="160283" y="617483"/>
                  <a:pt x="239111" y="646386"/>
                </a:cubicBezTo>
                <a:cubicBezTo>
                  <a:pt x="317939" y="675289"/>
                  <a:pt x="362608" y="680544"/>
                  <a:pt x="507125" y="693682"/>
                </a:cubicBezTo>
                <a:cubicBezTo>
                  <a:pt x="651642" y="706820"/>
                  <a:pt x="935422" y="701566"/>
                  <a:pt x="1106215" y="725214"/>
                </a:cubicBezTo>
                <a:cubicBezTo>
                  <a:pt x="1277008" y="748862"/>
                  <a:pt x="1421526" y="790903"/>
                  <a:pt x="1531884" y="835572"/>
                </a:cubicBezTo>
                <a:cubicBezTo>
                  <a:pt x="1642243" y="880241"/>
                  <a:pt x="1718442" y="917027"/>
                  <a:pt x="1768366" y="993227"/>
                </a:cubicBezTo>
                <a:cubicBezTo>
                  <a:pt x="1818290" y="1069427"/>
                  <a:pt x="1818290" y="1177158"/>
                  <a:pt x="1831428" y="1292772"/>
                </a:cubicBezTo>
                <a:cubicBezTo>
                  <a:pt x="1844566" y="1408386"/>
                  <a:pt x="1841939" y="861848"/>
                  <a:pt x="1847194" y="1686910"/>
                </a:cubicBezTo>
                <a:cubicBezTo>
                  <a:pt x="1852449" y="2511972"/>
                  <a:pt x="1862959" y="6243145"/>
                  <a:pt x="1862959" y="6243145"/>
                </a:cubicBezTo>
                <a:lnTo>
                  <a:pt x="1862959" y="6243145"/>
                </a:lnTo>
                <a:lnTo>
                  <a:pt x="1878725" y="6227379"/>
                </a:lnTo>
              </a:path>
            </a:pathLst>
          </a:cu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8" name="Ovale 57"/>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3995936" y="119675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reccia a destra 55"/>
          <p:cNvSpPr/>
          <p:nvPr/>
        </p:nvSpPr>
        <p:spPr>
          <a:xfrm rot="16200000">
            <a:off x="3959932" y="656692"/>
            <a:ext cx="216024" cy="14401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3851920" y="3429000"/>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3995936" y="4077072"/>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3851920" y="4005064"/>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3779912" y="4221088"/>
            <a:ext cx="216024" cy="216024"/>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Luna 75"/>
          <p:cNvSpPr/>
          <p:nvPr/>
        </p:nvSpPr>
        <p:spPr>
          <a:xfrm rot="16200000">
            <a:off x="5825852" y="6483052"/>
            <a:ext cx="432048" cy="228600"/>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Luna 76"/>
          <p:cNvSpPr/>
          <p:nvPr/>
        </p:nvSpPr>
        <p:spPr>
          <a:xfrm rot="16200000">
            <a:off x="5650396" y="6429909"/>
            <a:ext cx="397768" cy="300608"/>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in giù 52"/>
          <p:cNvSpPr/>
          <p:nvPr/>
        </p:nvSpPr>
        <p:spPr>
          <a:xfrm>
            <a:off x="251520" y="4826856"/>
            <a:ext cx="484632" cy="1482464"/>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a:off x="251520" y="1514488"/>
            <a:ext cx="484632" cy="22025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p:cNvCxnSpPr/>
          <p:nvPr/>
        </p:nvCxnSpPr>
        <p:spPr>
          <a:xfrm>
            <a:off x="6804248" y="1412776"/>
            <a:ext cx="23397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804248" y="6021288"/>
            <a:ext cx="23042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rot="5400000" flipH="1" flipV="1">
            <a:off x="7849158" y="2384884"/>
            <a:ext cx="165539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rot="5400000">
            <a:off x="7955185" y="5229597"/>
            <a:ext cx="144174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4860032" y="0"/>
            <a:ext cx="3888432" cy="1200329"/>
          </a:xfrm>
          <a:prstGeom prst="rect">
            <a:avLst/>
          </a:prstGeom>
          <a:solidFill>
            <a:srgbClr val="CCCCFF">
              <a:alpha val="43137"/>
            </a:srgbClr>
          </a:solidFill>
        </p:spPr>
        <p:txBody>
          <a:bodyPr wrap="square" rtlCol="0">
            <a:spAutoFit/>
          </a:bodyPr>
          <a:lstStyle/>
          <a:p>
            <a:pPr algn="ctr"/>
            <a:r>
              <a:rPr lang="it-IT" sz="2400" b="1" dirty="0" smtClean="0">
                <a:solidFill>
                  <a:srgbClr val="0000CC"/>
                </a:solidFill>
              </a:rPr>
              <a:t>2.Gradiente di Pressione</a:t>
            </a:r>
          </a:p>
          <a:p>
            <a:pPr algn="ctr"/>
            <a:r>
              <a:rPr lang="it-IT" sz="2400" b="1" dirty="0" smtClean="0">
                <a:solidFill>
                  <a:srgbClr val="0000CC"/>
                </a:solidFill>
              </a:rPr>
              <a:t>tra </a:t>
            </a:r>
            <a:r>
              <a:rPr lang="it-IT" sz="2400" b="1" dirty="0" err="1" smtClean="0">
                <a:solidFill>
                  <a:srgbClr val="0000CC"/>
                </a:solidFill>
              </a:rPr>
              <a:t>p.fuga</a:t>
            </a:r>
            <a:r>
              <a:rPr lang="it-IT" sz="2400" b="1" dirty="0" smtClean="0">
                <a:solidFill>
                  <a:srgbClr val="0000CC"/>
                </a:solidFill>
              </a:rPr>
              <a:t> e </a:t>
            </a:r>
            <a:r>
              <a:rPr lang="it-IT" sz="2400" b="1" dirty="0" err="1" smtClean="0">
                <a:solidFill>
                  <a:srgbClr val="0000CC"/>
                </a:solidFill>
              </a:rPr>
              <a:t>p.rientro</a:t>
            </a:r>
            <a:endParaRPr lang="it-IT" sz="2400" b="1" dirty="0" smtClean="0">
              <a:solidFill>
                <a:srgbClr val="0000CC"/>
              </a:solidFill>
            </a:endParaRPr>
          </a:p>
          <a:p>
            <a:pPr algn="ctr"/>
            <a:r>
              <a:rPr lang="it-IT" sz="2400" b="1" dirty="0" smtClean="0">
                <a:solidFill>
                  <a:srgbClr val="0000CC"/>
                </a:solidFill>
              </a:rPr>
              <a:t>(</a:t>
            </a:r>
            <a:r>
              <a:rPr lang="it-IT" sz="2400" b="1" dirty="0" err="1" smtClean="0">
                <a:solidFill>
                  <a:srgbClr val="0000CC"/>
                </a:solidFill>
              </a:rPr>
              <a:t>=</a:t>
            </a:r>
            <a:r>
              <a:rPr lang="it-IT" sz="2400" b="1" dirty="0" err="1" smtClean="0">
                <a:solidFill>
                  <a:srgbClr val="0000CC"/>
                </a:solidFill>
                <a:latin typeface="Symbol" pitchFamily="18" charset="2"/>
              </a:rPr>
              <a:t>D</a:t>
            </a:r>
            <a:r>
              <a:rPr lang="it-IT" sz="2400" b="1" dirty="0" err="1" smtClean="0">
                <a:solidFill>
                  <a:srgbClr val="0000CC"/>
                </a:solidFill>
              </a:rPr>
              <a:t>P</a:t>
            </a:r>
            <a:r>
              <a:rPr lang="it-IT" sz="2400" b="1" dirty="0" smtClean="0">
                <a:solidFill>
                  <a:srgbClr val="0000CC"/>
                </a:solidFill>
              </a:rPr>
              <a:t>)</a:t>
            </a:r>
            <a:endParaRPr lang="it-IT" sz="2400" b="1" dirty="0">
              <a:solidFill>
                <a:srgbClr val="0000CC"/>
              </a:solidFill>
            </a:endParaRPr>
          </a:p>
        </p:txBody>
      </p:sp>
      <p:sp>
        <p:nvSpPr>
          <p:cNvPr id="83" name="Ovale 82"/>
          <p:cNvSpPr/>
          <p:nvPr/>
        </p:nvSpPr>
        <p:spPr>
          <a:xfrm>
            <a:off x="4427984" y="105273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5292080" y="112474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580112" y="2564904"/>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899592" y="0"/>
            <a:ext cx="1584176" cy="830997"/>
          </a:xfrm>
          <a:prstGeom prst="rect">
            <a:avLst/>
          </a:prstGeom>
          <a:solidFill>
            <a:srgbClr val="FFCCFF">
              <a:alpha val="43137"/>
            </a:srgbClr>
          </a:solidFill>
        </p:spPr>
        <p:txBody>
          <a:bodyPr wrap="square" rtlCol="0">
            <a:spAutoFit/>
          </a:bodyPr>
          <a:lstStyle/>
          <a:p>
            <a:r>
              <a:rPr lang="it-IT" sz="2400" b="1" dirty="0" smtClean="0">
                <a:solidFill>
                  <a:srgbClr val="FF0000"/>
                </a:solidFill>
              </a:rPr>
              <a:t>1.Guasto valvolare</a:t>
            </a:r>
            <a:endParaRPr lang="it-IT" sz="1400" dirty="0"/>
          </a:p>
        </p:txBody>
      </p:sp>
      <p:sp>
        <p:nvSpPr>
          <p:cNvPr id="92" name="CasellaDiTesto 91"/>
          <p:cNvSpPr txBox="1"/>
          <p:nvPr/>
        </p:nvSpPr>
        <p:spPr>
          <a:xfrm>
            <a:off x="1043608" y="6858000"/>
            <a:ext cx="1911101"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88" name="CasellaDiTesto 87"/>
          <p:cNvSpPr txBox="1"/>
          <p:nvPr/>
        </p:nvSpPr>
        <p:spPr>
          <a:xfrm>
            <a:off x="8100392" y="3429000"/>
            <a:ext cx="923651" cy="830997"/>
          </a:xfrm>
          <a:prstGeom prst="rect">
            <a:avLst/>
          </a:prstGeom>
          <a:solidFill>
            <a:srgbClr val="FFFF00"/>
          </a:solidFill>
        </p:spPr>
        <p:txBody>
          <a:bodyPr wrap="none" rtlCol="0">
            <a:spAutoFit/>
          </a:bodyPr>
          <a:lstStyle/>
          <a:p>
            <a:r>
              <a:rPr lang="it-IT" sz="4800" b="1" dirty="0" smtClean="0">
                <a:solidFill>
                  <a:srgbClr val="0000CC"/>
                </a:solidFill>
                <a:latin typeface="Symbol" pitchFamily="18" charset="2"/>
              </a:rPr>
              <a:t>D</a:t>
            </a:r>
            <a:r>
              <a:rPr lang="it-IT" sz="4400" b="1" dirty="0" smtClean="0">
                <a:solidFill>
                  <a:srgbClr val="0000CC"/>
                </a:solidFill>
              </a:rPr>
              <a:t>P</a:t>
            </a:r>
            <a:endParaRPr lang="it-IT" sz="4400" dirty="0"/>
          </a:p>
        </p:txBody>
      </p:sp>
      <p:sp>
        <p:nvSpPr>
          <p:cNvPr id="90" name="CasellaDiTesto 89"/>
          <p:cNvSpPr txBox="1"/>
          <p:nvPr/>
        </p:nvSpPr>
        <p:spPr>
          <a:xfrm>
            <a:off x="774315" y="4841284"/>
            <a:ext cx="989373" cy="1107996"/>
          </a:xfrm>
          <a:prstGeom prst="rect">
            <a:avLst/>
          </a:prstGeom>
          <a:noFill/>
        </p:spPr>
        <p:txBody>
          <a:bodyPr wrap="none" rtlCol="0">
            <a:spAutoFit/>
          </a:bodyPr>
          <a:lstStyle/>
          <a:p>
            <a:r>
              <a:rPr lang="it-IT" sz="4800" b="1" dirty="0" smtClean="0">
                <a:solidFill>
                  <a:srgbClr val="FFFF00"/>
                </a:solidFill>
              </a:rPr>
              <a:t>P</a:t>
            </a:r>
            <a:r>
              <a:rPr lang="it-IT" sz="6600" b="1" dirty="0" smtClean="0">
                <a:solidFill>
                  <a:srgbClr val="FFFF00"/>
                </a:solidFill>
              </a:rPr>
              <a:t>2</a:t>
            </a:r>
            <a:endParaRPr lang="it-IT" sz="4800" b="1" dirty="0">
              <a:solidFill>
                <a:srgbClr val="FFFF00"/>
              </a:solidFill>
            </a:endParaRPr>
          </a:p>
        </p:txBody>
      </p:sp>
      <p:sp>
        <p:nvSpPr>
          <p:cNvPr id="91" name="Ovale 90"/>
          <p:cNvSpPr/>
          <p:nvPr/>
        </p:nvSpPr>
        <p:spPr>
          <a:xfrm>
            <a:off x="899592" y="1794520"/>
            <a:ext cx="914400" cy="914400"/>
          </a:xfrm>
          <a:prstGeom prst="ellipse">
            <a:avLst/>
          </a:prstGeom>
          <a:solidFill>
            <a:srgbClr val="FFFF00">
              <a:alpha val="41961"/>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Ovale 95"/>
          <p:cNvSpPr/>
          <p:nvPr/>
        </p:nvSpPr>
        <p:spPr>
          <a:xfrm>
            <a:off x="827584" y="5013176"/>
            <a:ext cx="914400" cy="914400"/>
          </a:xfrm>
          <a:prstGeom prst="ellipse">
            <a:avLst/>
          </a:prstGeom>
          <a:solidFill>
            <a:srgbClr val="FFFF00">
              <a:alpha val="41961"/>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CasellaDiTesto 96"/>
          <p:cNvSpPr txBox="1"/>
          <p:nvPr/>
        </p:nvSpPr>
        <p:spPr>
          <a:xfrm>
            <a:off x="971600" y="1628800"/>
            <a:ext cx="888385" cy="1107996"/>
          </a:xfrm>
          <a:prstGeom prst="rect">
            <a:avLst/>
          </a:prstGeom>
          <a:noFill/>
        </p:spPr>
        <p:txBody>
          <a:bodyPr wrap="none" rtlCol="0">
            <a:spAutoFit/>
          </a:bodyPr>
          <a:lstStyle/>
          <a:p>
            <a:r>
              <a:rPr lang="it-IT" sz="4800" b="1" dirty="0" smtClean="0">
                <a:solidFill>
                  <a:srgbClr val="FFFF00"/>
                </a:solidFill>
              </a:rPr>
              <a:t>P</a:t>
            </a:r>
            <a:r>
              <a:rPr lang="it-IT" sz="6600" b="1" dirty="0" smtClean="0">
                <a:solidFill>
                  <a:srgbClr val="FFFF00"/>
                </a:solidFill>
              </a:rPr>
              <a:t>1</a:t>
            </a:r>
            <a:endParaRPr lang="it-IT" sz="4800" b="1" dirty="0">
              <a:solidFill>
                <a:srgbClr val="FFFF00"/>
              </a:solidFill>
            </a:endParaRPr>
          </a:p>
        </p:txBody>
      </p:sp>
    </p:spTree>
  </p:cSld>
  <p:clrMapOvr>
    <a:masterClrMapping/>
  </p:clrMapOvr>
  <p:transition advTm="7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125 3.33333E-6 L 0.18333 3.33333E-6 " pathEditMode="relative" rAng="0" ptsTypes="AA">
                                      <p:cBhvr>
                                        <p:cTn id="6" dur="3000" fill="hold"/>
                                        <p:tgtEl>
                                          <p:spTgt spid="5"/>
                                        </p:tgtEl>
                                        <p:attrNameLst>
                                          <p:attrName>ppt_x</p:attrName>
                                          <p:attrName>ppt_y</p:attrName>
                                        </p:attrNameLst>
                                      </p:cBhvr>
                                      <p:rCtr x="85" y="0"/>
                                    </p:animMotion>
                                  </p:childTnLst>
                                </p:cTn>
                              </p:par>
                              <p:par>
                                <p:cTn id="7" presetID="63" presetClass="path" presetSubtype="0" accel="50000" decel="50000" fill="hold" grpId="0" nodeType="withEffect">
                                  <p:stCondLst>
                                    <p:cond delay="0"/>
                                  </p:stCondLst>
                                  <p:childTnLst>
                                    <p:animMotion origin="layout" path="M -3.33333E-6 3.3765E-6 L 0.0625 3.3765E-6 " pathEditMode="relative" rAng="0" ptsTypes="AA">
                                      <p:cBhvr>
                                        <p:cTn id="8" dur="3000" fill="hold"/>
                                        <p:tgtEl>
                                          <p:spTgt spid="7"/>
                                        </p:tgtEl>
                                        <p:attrNameLst>
                                          <p:attrName>ppt_x</p:attrName>
                                          <p:attrName>ppt_y</p:attrName>
                                        </p:attrNameLst>
                                      </p:cBhvr>
                                      <p:rCtr x="31" y="0"/>
                                    </p:animMotion>
                                  </p:childTnLst>
                                </p:cTn>
                              </p:par>
                              <p:par>
                                <p:cTn id="9" presetID="63" presetClass="path" presetSubtype="0" accel="50000" decel="50000" fill="hold" grpId="0" nodeType="withEffect">
                                  <p:stCondLst>
                                    <p:cond delay="0"/>
                                  </p:stCondLst>
                                  <p:childTnLst>
                                    <p:animMotion origin="layout" path="M -0.01233 0.003 L -0.179 0.003 " pathEditMode="fixed" rAng="0" ptsTypes="AA">
                                      <p:cBhvr>
                                        <p:cTn id="10" dur="3000" fill="hold"/>
                                        <p:tgtEl>
                                          <p:spTgt spid="9"/>
                                        </p:tgtEl>
                                        <p:attrNameLst>
                                          <p:attrName>ppt_x</p:attrName>
                                          <p:attrName>ppt_y</p:attrName>
                                        </p:attrNameLst>
                                      </p:cBhvr>
                                      <p:rCtr x="-83" y="0"/>
                                    </p:animMotion>
                                  </p:childTnLst>
                                </p:cTn>
                              </p:par>
                              <p:par>
                                <p:cTn id="11" presetID="35" presetClass="path" presetSubtype="0" accel="50000" decel="50000" fill="hold" grpId="0" nodeType="withEffect">
                                  <p:stCondLst>
                                    <p:cond delay="0"/>
                                  </p:stCondLst>
                                  <p:childTnLst>
                                    <p:animMotion origin="layout" path="M 3.33333E-6 4.07407E-6 L -0.05209 -0.00024 " pathEditMode="relative" rAng="0" ptsTypes="AA">
                                      <p:cBhvr>
                                        <p:cTn id="12" dur="3000" fill="hold"/>
                                        <p:tgtEl>
                                          <p:spTgt spid="8"/>
                                        </p:tgtEl>
                                        <p:attrNameLst>
                                          <p:attrName>ppt_x</p:attrName>
                                          <p:attrName>ppt_y</p:attrName>
                                        </p:attrNameLst>
                                      </p:cBhvr>
                                      <p:rCtr x="-26" y="0"/>
                                    </p:animMotion>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30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3000"/>
                                        <p:tgtEl>
                                          <p:spTgt spid="6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3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3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64" presetClass="path" presetSubtype="0" accel="50000" decel="50000" fill="hold" grpId="1" nodeType="withEffect">
                                  <p:stCondLst>
                                    <p:cond delay="0"/>
                                  </p:stCondLst>
                                  <p:childTnLst>
                                    <p:animMotion origin="layout" path="M -0.00173 -0.01271 L 0.00226 -0.75214 " pathEditMode="relative" rAng="0" ptsTypes="AA">
                                      <p:cBhvr>
                                        <p:cTn id="32" dur="2000" fill="hold"/>
                                        <p:tgtEl>
                                          <p:spTgt spid="68"/>
                                        </p:tgtEl>
                                        <p:attrNameLst>
                                          <p:attrName>ppt_x</p:attrName>
                                          <p:attrName>ppt_y</p:attrName>
                                        </p:attrNameLst>
                                      </p:cBhvr>
                                      <p:rCtr x="2" y="-370"/>
                                    </p:animMotion>
                                  </p:childTnLst>
                                </p:cTn>
                              </p:par>
                              <p:par>
                                <p:cTn id="33" presetID="64" presetClass="path" presetSubtype="0" accel="50000" decel="50000" fill="hold" grpId="1" nodeType="withEffect">
                                  <p:stCondLst>
                                    <p:cond delay="0"/>
                                  </p:stCondLst>
                                  <p:childTnLst>
                                    <p:animMotion origin="layout" path="M 0 -4.07407E-6 L 0.00573 -0.67453 " pathEditMode="relative" rAng="0" ptsTypes="AA">
                                      <p:cBhvr>
                                        <p:cTn id="34" dur="2000" fill="hold"/>
                                        <p:tgtEl>
                                          <p:spTgt spid="63"/>
                                        </p:tgtEl>
                                        <p:attrNameLst>
                                          <p:attrName>ppt_x</p:attrName>
                                          <p:attrName>ppt_y</p:attrName>
                                        </p:attrNameLst>
                                      </p:cBhvr>
                                      <p:rCtr x="3" y="-337"/>
                                    </p:animMotion>
                                  </p:childTnLst>
                                </p:cTn>
                              </p:par>
                              <p:par>
                                <p:cTn id="35" presetID="64" presetClass="path" presetSubtype="0" accel="50000" decel="50000" fill="hold" grpId="1" nodeType="withEffect">
                                  <p:stCondLst>
                                    <p:cond delay="0"/>
                                  </p:stCondLst>
                                  <p:childTnLst>
                                    <p:animMotion origin="layout" path="M 0.00607 -0.04468 L 0.01788 -0.71135 " pathEditMode="relative" rAng="0" ptsTypes="AA">
                                      <p:cBhvr>
                                        <p:cTn id="36" dur="2000" fill="hold"/>
                                        <p:tgtEl>
                                          <p:spTgt spid="69"/>
                                        </p:tgtEl>
                                        <p:attrNameLst>
                                          <p:attrName>ppt_x</p:attrName>
                                          <p:attrName>ppt_y</p:attrName>
                                        </p:attrNameLst>
                                      </p:cBhvr>
                                      <p:rCtr x="6" y="-333"/>
                                    </p:animMotion>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2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2000"/>
                                        <p:tgtEl>
                                          <p:spTgt spid="69"/>
                                        </p:tgtEl>
                                      </p:cBhvr>
                                    </p:animEffect>
                                  </p:childTnLst>
                                </p:cTn>
                              </p:par>
                              <p:par>
                                <p:cTn id="46" presetID="0" presetClass="path" presetSubtype="0" accel="50000" decel="50000" fill="hold" grpId="1" nodeType="withEffect">
                                  <p:stCondLst>
                                    <p:cond delay="0"/>
                                  </p:stCondLst>
                                  <p:childTnLst>
                                    <p:animMotion origin="layout" path="M 2.22222E-6 3.7037E-7 L 0.01076 -0.65556 L 0.01076 -0.63171 " pathEditMode="relative" rAng="0" ptsTypes="AAA">
                                      <p:cBhvr>
                                        <p:cTn id="47" dur="2000" fill="hold"/>
                                        <p:tgtEl>
                                          <p:spTgt spid="62"/>
                                        </p:tgtEl>
                                        <p:attrNameLst>
                                          <p:attrName>ppt_x</p:attrName>
                                          <p:attrName>ppt_y</p:attrName>
                                        </p:attrNameLst>
                                      </p:cBhvr>
                                      <p:rCtr x="5" y="-328"/>
                                    </p:animMotion>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30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3000"/>
                                        <p:tgtEl>
                                          <p:spTgt spid="43"/>
                                        </p:tgtEl>
                                      </p:cBhvr>
                                    </p:animEffect>
                                  </p:childTnLst>
                                </p:cTn>
                              </p:par>
                              <p:par>
                                <p:cTn id="60" presetID="63" presetClass="path" presetSubtype="0" accel="50000" decel="50000" fill="hold" nodeType="withEffect">
                                  <p:stCondLst>
                                    <p:cond delay="0"/>
                                  </p:stCondLst>
                                  <p:childTnLst>
                                    <p:animMotion origin="layout" path="M -0.00416 0.0111 L 0.21251 0.01087 " pathEditMode="relative" rAng="0" ptsTypes="AA">
                                      <p:cBhvr>
                                        <p:cTn id="61" dur="3000" fill="hold"/>
                                        <p:tgtEl>
                                          <p:spTgt spid="64"/>
                                        </p:tgtEl>
                                        <p:attrNameLst>
                                          <p:attrName>ppt_x</p:attrName>
                                          <p:attrName>ppt_y</p:attrName>
                                        </p:attrNameLst>
                                      </p:cBhvr>
                                      <p:rCtr x="108" y="0"/>
                                    </p:animMotion>
                                  </p:childTnLst>
                                </p:cTn>
                              </p:par>
                              <p:par>
                                <p:cTn id="62" presetID="35" presetClass="path" presetSubtype="0" accel="50000" decel="50000" fill="hold" nodeType="withEffect">
                                  <p:stCondLst>
                                    <p:cond delay="0"/>
                                  </p:stCondLst>
                                  <p:childTnLst>
                                    <p:animMotion origin="layout" path="M 1.11022E-16 -3.7037E-6 L -0.16875 -0.00023 " pathEditMode="relative" rAng="0" ptsTypes="AA">
                                      <p:cBhvr>
                                        <p:cTn id="63" dur="3000" fill="hold"/>
                                        <p:tgtEl>
                                          <p:spTgt spid="65"/>
                                        </p:tgtEl>
                                        <p:attrNameLst>
                                          <p:attrName>ppt_x</p:attrName>
                                          <p:attrName>ppt_y</p:attrName>
                                        </p:attrNameLst>
                                      </p:cBhvr>
                                      <p:rCtr x="-84" y="0"/>
                                    </p:animMotion>
                                  </p:childTnLst>
                                </p:cTn>
                              </p:par>
                              <p:par>
                                <p:cTn id="64" presetID="22" presetClass="entr" presetSubtype="4"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2000"/>
                                        <p:tgtEl>
                                          <p:spTgt spid="85"/>
                                        </p:tgtEl>
                                      </p:cBhvr>
                                    </p:animEffect>
                                  </p:childTnLst>
                                </p:cTn>
                              </p:par>
                              <p:par>
                                <p:cTn id="67" presetID="10"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30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3000"/>
                                        <p:tgtEl>
                                          <p:spTgt spid="35"/>
                                        </p:tgtEl>
                                      </p:cBhvr>
                                    </p:animEffect>
                                  </p:childTnLst>
                                </p:cTn>
                              </p:par>
                            </p:childTnLst>
                          </p:cTn>
                        </p:par>
                        <p:par>
                          <p:cTn id="73" fill="hold">
                            <p:stCondLst>
                              <p:cond delay="3000"/>
                            </p:stCondLst>
                            <p:childTnLst>
                              <p:par>
                                <p:cTn id="74" presetID="10" presetClass="exit" presetSubtype="0" fill="hold" grpId="1" nodeType="afterEffect">
                                  <p:stCondLst>
                                    <p:cond delay="0"/>
                                  </p:stCondLst>
                                  <p:childTnLst>
                                    <p:animEffect transition="out" filter="fade">
                                      <p:cBhvr>
                                        <p:cTn id="75" dur="3000"/>
                                        <p:tgtEl>
                                          <p:spTgt spid="8"/>
                                        </p:tgtEl>
                                      </p:cBhvr>
                                    </p:animEffect>
                                    <p:set>
                                      <p:cBhvr>
                                        <p:cTn id="76" dur="1" fill="hold">
                                          <p:stCondLst>
                                            <p:cond delay="2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56"/>
                                        </p:tgtEl>
                                      </p:cBhvr>
                                    </p:animEffect>
                                    <p:set>
                                      <p:cBhvr>
                                        <p:cTn id="79" dur="1" fill="hold">
                                          <p:stCondLst>
                                            <p:cond delay="19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gtEl>
                                      </p:cBhvr>
                                    </p:animEffect>
                                    <p:set>
                                      <p:cBhvr>
                                        <p:cTn id="82" dur="1" fill="hold">
                                          <p:stCondLst>
                                            <p:cond delay="1999"/>
                                          </p:stCondLst>
                                        </p:cTn>
                                        <p:tgtEl>
                                          <p:spTgt spid="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2000"/>
                                        <p:tgtEl>
                                          <p:spTgt spid="65"/>
                                        </p:tgtEl>
                                      </p:cBhvr>
                                    </p:animEffect>
                                    <p:set>
                                      <p:cBhvr>
                                        <p:cTn id="85" dur="1" fill="hold">
                                          <p:stCondLst>
                                            <p:cond delay="19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5"/>
                                        </p:tgtEl>
                                      </p:cBhvr>
                                    </p:animEffect>
                                    <p:set>
                                      <p:cBhvr>
                                        <p:cTn id="94" dur="1" fill="hold">
                                          <p:stCondLst>
                                            <p:cond delay="1999"/>
                                          </p:stCondLst>
                                        </p:cTn>
                                        <p:tgtEl>
                                          <p:spTgt spid="5"/>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2000"/>
                                        <p:tgtEl>
                                          <p:spTgt spid="63"/>
                                        </p:tgtEl>
                                      </p:cBhvr>
                                    </p:animEffect>
                                    <p:set>
                                      <p:cBhvr>
                                        <p:cTn id="103" dur="1" fill="hold">
                                          <p:stCondLst>
                                            <p:cond delay="1999"/>
                                          </p:stCondLst>
                                        </p:cTn>
                                        <p:tgtEl>
                                          <p:spTgt spid="63"/>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3000"/>
                                        <p:tgtEl>
                                          <p:spTgt spid="24"/>
                                        </p:tgtEl>
                                      </p:cBhvr>
                                    </p:animEffect>
                                  </p:childTnLst>
                                </p:cTn>
                              </p:par>
                              <p:par>
                                <p:cTn id="110" presetID="63" presetClass="path" presetSubtype="0" accel="50000" decel="50000" fill="hold" grpId="1" nodeType="withEffect">
                                  <p:stCondLst>
                                    <p:cond delay="0"/>
                                  </p:stCondLst>
                                  <p:childTnLst>
                                    <p:animMotion origin="layout" path="M -0.00625 -3.33333E-6 L 0.05417 0.00023 " pathEditMode="relative" rAng="0" ptsTypes="AA">
                                      <p:cBhvr>
                                        <p:cTn id="111" dur="3000" fill="hold"/>
                                        <p:tgtEl>
                                          <p:spTgt spid="24"/>
                                        </p:tgtEl>
                                        <p:attrNameLst>
                                          <p:attrName>ppt_x</p:attrName>
                                          <p:attrName>ppt_y</p:attrName>
                                        </p:attrNameLst>
                                      </p:cBhvr>
                                      <p:rCtr x="30" y="0"/>
                                    </p:animMotion>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3000"/>
                                        <p:tgtEl>
                                          <p:spTgt spid="25"/>
                                        </p:tgtEl>
                                      </p:cBhvr>
                                    </p:animEffect>
                                  </p:childTnLst>
                                </p:cTn>
                              </p:par>
                              <p:par>
                                <p:cTn id="115" presetID="35" presetClass="path" presetSubtype="0" accel="50000" decel="50000" fill="hold" grpId="1" nodeType="withEffect">
                                  <p:stCondLst>
                                    <p:cond delay="0"/>
                                  </p:stCondLst>
                                  <p:childTnLst>
                                    <p:animMotion origin="layout" path="M 0.0125 -0.01111 L -0.08281 -0.01435 " pathEditMode="relative" rAng="0" ptsTypes="AA">
                                      <p:cBhvr>
                                        <p:cTn id="116" dur="3000" fill="hold"/>
                                        <p:tgtEl>
                                          <p:spTgt spid="25"/>
                                        </p:tgtEl>
                                        <p:attrNameLst>
                                          <p:attrName>ppt_x</p:attrName>
                                          <p:attrName>ppt_y</p:attrName>
                                        </p:attrNameLst>
                                      </p:cBhvr>
                                      <p:rCtr x="-48" y="-2"/>
                                    </p:animMotion>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3000"/>
                                        <p:tgtEl>
                                          <p:spTgt spid="22"/>
                                        </p:tgtEl>
                                      </p:cBhvr>
                                    </p:animEffect>
                                  </p:childTnLst>
                                </p:cTn>
                              </p:par>
                            </p:childTnLst>
                          </p:cTn>
                        </p:par>
                        <p:par>
                          <p:cTn id="120" fill="hold">
                            <p:stCondLst>
                              <p:cond delay="6000"/>
                            </p:stCondLst>
                            <p:childTnLst>
                              <p:par>
                                <p:cTn id="121" presetID="10" presetClass="entr" presetSubtype="0" fill="hold" grpId="0" nodeType="after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2000"/>
                                        <p:tgtEl>
                                          <p:spTgt spid="9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2000"/>
                                        <p:tgtEl>
                                          <p:spTgt spid="97"/>
                                        </p:tgtEl>
                                      </p:cBhvr>
                                    </p:animEffect>
                                  </p:childTnLst>
                                </p:cTn>
                              </p:par>
                              <p:par>
                                <p:cTn id="127" presetID="63" presetClass="path" presetSubtype="0" accel="50000" decel="50000" fill="hold" grpId="1" nodeType="withEffect">
                                  <p:stCondLst>
                                    <p:cond delay="0"/>
                                  </p:stCondLst>
                                  <p:childTnLst>
                                    <p:animMotion origin="layout" path="M -0.00399 -0.00532 L 0.30035 -0.13796 " pathEditMode="relative" rAng="0" ptsTypes="AA">
                                      <p:cBhvr>
                                        <p:cTn id="128" dur="2000" fill="hold"/>
                                        <p:tgtEl>
                                          <p:spTgt spid="91"/>
                                        </p:tgtEl>
                                        <p:attrNameLst>
                                          <p:attrName>ppt_x</p:attrName>
                                          <p:attrName>ppt_y</p:attrName>
                                        </p:attrNameLst>
                                      </p:cBhvr>
                                      <p:rCtr x="152" y="-66"/>
                                    </p:animMotion>
                                  </p:childTnLst>
                                </p:cTn>
                              </p:par>
                              <p:par>
                                <p:cTn id="129" presetID="63" presetClass="path" presetSubtype="0" accel="50000" decel="50000" fill="hold" grpId="1" nodeType="withEffect">
                                  <p:stCondLst>
                                    <p:cond delay="0"/>
                                  </p:stCondLst>
                                  <p:childTnLst>
                                    <p:animMotion origin="layout" path="M 0.004 -0.00532 L 0.29896 -0.12801 " pathEditMode="relative" rAng="0" ptsTypes="AA">
                                      <p:cBhvr>
                                        <p:cTn id="130" dur="2000" fill="hold"/>
                                        <p:tgtEl>
                                          <p:spTgt spid="97"/>
                                        </p:tgtEl>
                                        <p:attrNameLst>
                                          <p:attrName>ppt_x</p:attrName>
                                          <p:attrName>ppt_y</p:attrName>
                                        </p:attrNameLst>
                                      </p:cBhvr>
                                      <p:rCtr x="147" y="-61"/>
                                    </p:animMotion>
                                  </p:childTnLst>
                                </p:cTn>
                              </p:par>
                              <p:par>
                                <p:cTn id="131" presetID="10" presetClass="entr" presetSubtype="0"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fade">
                                      <p:cBhvr>
                                        <p:cTn id="133" dur="2000"/>
                                        <p:tgtEl>
                                          <p:spTgt spid="9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2000"/>
                                        <p:tgtEl>
                                          <p:spTgt spid="96"/>
                                        </p:tgtEl>
                                      </p:cBhvr>
                                    </p:animEffect>
                                  </p:childTnLst>
                                </p:cTn>
                              </p:par>
                              <p:par>
                                <p:cTn id="137" presetID="63" presetClass="path" presetSubtype="0" accel="50000" decel="50000" fill="hold" grpId="1" nodeType="withEffect">
                                  <p:stCondLst>
                                    <p:cond delay="0"/>
                                  </p:stCondLst>
                                  <p:childTnLst>
                                    <p:animMotion origin="layout" path="M 4.72222E-6 4.44444E-6 L 0.35347 0.10162 " pathEditMode="relative" rAng="0" ptsTypes="AA">
                                      <p:cBhvr>
                                        <p:cTn id="138" dur="2000" fill="hold"/>
                                        <p:tgtEl>
                                          <p:spTgt spid="90"/>
                                        </p:tgtEl>
                                        <p:attrNameLst>
                                          <p:attrName>ppt_x</p:attrName>
                                          <p:attrName>ppt_y</p:attrName>
                                        </p:attrNameLst>
                                      </p:cBhvr>
                                      <p:rCtr x="177" y="51"/>
                                    </p:animMotion>
                                  </p:childTnLst>
                                </p:cTn>
                              </p:par>
                              <p:par>
                                <p:cTn id="139" presetID="63" presetClass="path" presetSubtype="0" accel="50000" decel="50000" fill="hold" grpId="1" nodeType="withEffect">
                                  <p:stCondLst>
                                    <p:cond delay="0"/>
                                  </p:stCondLst>
                                  <p:childTnLst>
                                    <p:animMotion origin="layout" path="M -1.38889E-6 4.81481E-6 L 0.35955 0.09074 " pathEditMode="relative" rAng="0" ptsTypes="AA">
                                      <p:cBhvr>
                                        <p:cTn id="140" dur="2000" fill="hold"/>
                                        <p:tgtEl>
                                          <p:spTgt spid="96"/>
                                        </p:tgtEl>
                                        <p:attrNameLst>
                                          <p:attrName>ppt_x</p:attrName>
                                          <p:attrName>ppt_y</p:attrName>
                                        </p:attrNameLst>
                                      </p:cBhvr>
                                      <p:rCtr x="180" y="45"/>
                                    </p:animMotion>
                                  </p:childTnLst>
                                </p:cTn>
                              </p:par>
                              <p:par>
                                <p:cTn id="141" presetID="10"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fade">
                                      <p:cBhvr>
                                        <p:cTn id="143" dur="2000"/>
                                        <p:tgtEl>
                                          <p:spTgt spid="88"/>
                                        </p:tgtEl>
                                      </p:cBhvr>
                                    </p:animEffect>
                                  </p:childTnLst>
                                </p:cTn>
                              </p:par>
                              <p:par>
                                <p:cTn id="144" presetID="10" presetClass="exit" presetSubtype="0" fill="hold" grpId="1" nodeType="withEffect">
                                  <p:stCondLst>
                                    <p:cond delay="0"/>
                                  </p:stCondLst>
                                  <p:childTnLst>
                                    <p:animEffect transition="out" filter="fade">
                                      <p:cBhvr>
                                        <p:cTn id="145" dur="2000"/>
                                        <p:tgtEl>
                                          <p:spTgt spid="85"/>
                                        </p:tgtEl>
                                      </p:cBhvr>
                                    </p:animEffect>
                                    <p:set>
                                      <p:cBhvr>
                                        <p:cTn id="146" dur="1" fill="hold">
                                          <p:stCondLst>
                                            <p:cond delay="1999"/>
                                          </p:stCondLst>
                                        </p:cTn>
                                        <p:tgtEl>
                                          <p:spTgt spid="85"/>
                                        </p:tgtEl>
                                        <p:attrNameLst>
                                          <p:attrName>style.visibility</p:attrName>
                                        </p:attrNameLst>
                                      </p:cBhvr>
                                      <p:to>
                                        <p:strVal val="hidden"/>
                                      </p:to>
                                    </p:set>
                                  </p:childTnLst>
                                </p:cTn>
                              </p:par>
                              <p:par>
                                <p:cTn id="147" presetID="10" presetClass="entr" presetSubtype="0"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fade">
                                      <p:cBhvr>
                                        <p:cTn id="149" dur="3000"/>
                                        <p:tgtEl>
                                          <p:spTgt spid="2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childTnLst>
                                </p:cTn>
                              </p:par>
                              <p:par>
                                <p:cTn id="153" presetID="0" presetClass="path" presetSubtype="0" accel="50000" decel="50000" fill="hold" grpId="1" nodeType="withEffect">
                                  <p:stCondLst>
                                    <p:cond delay="0"/>
                                  </p:stCondLst>
                                  <p:childTnLst>
                                    <p:animMotion origin="layout" path="M 0 0 L 0.03142 0.00601 L 0.0927 0.01202 L 0.14045 0.01988 L 0.16284 0.03191 L 0.17916 0.05365 L 0.18663 0.07562 L 0.18524 0.11933 L 0.19114 0.68593 L 0.18073 0.69773 L 0.02239 0.69981 C 0.01441 0.69842 0.00625 0.69842 -0.00139 0.69588 C -0.00313 0.69519 -0.00434 0.68987 -0.00434 0.68987 L -0.01181 0.66813 L -0.01337 0.61817 L -0.01476 0.31429 " pathEditMode="relative" ptsTypes="AAAAAAAAAAffAAAA">
                                      <p:cBhvr>
                                        <p:cTn id="154" dur="2000" fill="hold"/>
                                        <p:tgtEl>
                                          <p:spTgt spid="58"/>
                                        </p:tgtEl>
                                        <p:attrNameLst>
                                          <p:attrName>ppt_x</p:attrName>
                                          <p:attrName>ppt_y</p:attrName>
                                        </p:attrNameLst>
                                      </p:cBhvr>
                                    </p:animMotion>
                                  </p:childTnLst>
                                </p:cTn>
                              </p:par>
                              <p:par>
                                <p:cTn id="155" presetID="10"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1000"/>
                                        <p:tgtEl>
                                          <p:spTgt spid="60"/>
                                        </p:tgtEl>
                                      </p:cBhvr>
                                    </p:animEffect>
                                  </p:childTnLst>
                                </p:cTn>
                              </p:par>
                              <p:par>
                                <p:cTn id="158" presetID="0" presetClass="path" presetSubtype="0" accel="50000" decel="50000" fill="hold" grpId="1" nodeType="withEffect">
                                  <p:stCondLst>
                                    <p:cond delay="0"/>
                                  </p:stCondLst>
                                  <p:childTnLst>
                                    <p:animMotion origin="layout" path="M 0.18542 0.06823 L 0.18994 0.12997 L 0.19289 0.40033 L 0.18994 0.66281 L 0.17639 0.69242 L 0.02414 0.6945 L -0.00555 0.68848 L -0.00868 0.65865 L -0.01909 0.62304 L -0.01753 0.39639 " pathEditMode="relative" rAng="0" ptsTypes="AAAAAAAAAA">
                                      <p:cBhvr>
                                        <p:cTn id="159" dur="2000" fill="hold"/>
                                        <p:tgtEl>
                                          <p:spTgt spid="60"/>
                                        </p:tgtEl>
                                        <p:attrNameLst>
                                          <p:attrName>ppt_x</p:attrName>
                                          <p:attrName>ppt_y</p:attrName>
                                        </p:attrNameLst>
                                      </p:cBhvr>
                                      <p:rCtr x="-99" y="313"/>
                                    </p:animMotion>
                                  </p:childTnLst>
                                </p:cTn>
                              </p:par>
                              <p:par>
                                <p:cTn id="160" presetID="10" presetClass="entr" presetSubtype="0" fill="hold" grpId="0" nodeType="with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fade">
                                      <p:cBhvr>
                                        <p:cTn id="162" dur="1000"/>
                                        <p:tgtEl>
                                          <p:spTgt spid="66"/>
                                        </p:tgtEl>
                                      </p:cBhvr>
                                    </p:animEffect>
                                  </p:childTnLst>
                                </p:cTn>
                              </p:par>
                              <p:par>
                                <p:cTn id="163" presetID="0" presetClass="path" presetSubtype="0" accel="50000" decel="50000" fill="hold" grpId="1" nodeType="withEffect">
                                  <p:stCondLst>
                                    <p:cond delay="0"/>
                                  </p:stCondLst>
                                  <p:childTnLst>
                                    <p:animMotion origin="layout" path="M 0.18351 0.25671 L 0.18507 0.68409 L 0.17605 0.70005 L 0.1283 0.6901 L -0.00902 0.69218 L -0.02239 0.68016 L -0.02239 0.63437 L -0.02239 0.43155 " pathEditMode="relative" rAng="0" ptsTypes="AAAAAAAA">
                                      <p:cBhvr>
                                        <p:cTn id="164" dur="2000" fill="hold"/>
                                        <p:tgtEl>
                                          <p:spTgt spid="66"/>
                                        </p:tgtEl>
                                        <p:attrNameLst>
                                          <p:attrName>ppt_x</p:attrName>
                                          <p:attrName>ppt_y</p:attrName>
                                        </p:attrNameLst>
                                      </p:cBhvr>
                                      <p:rCtr x="-102" y="222"/>
                                    </p:animMotion>
                                  </p:childTnLst>
                                </p:cTn>
                              </p:par>
                              <p:par>
                                <p:cTn id="165" presetID="10" presetClass="entr" presetSubtype="0" fill="hold" grpId="0" nodeType="with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fade">
                                      <p:cBhvr>
                                        <p:cTn id="167" dur="1000"/>
                                        <p:tgtEl>
                                          <p:spTgt spid="67"/>
                                        </p:tgtEl>
                                      </p:cBhvr>
                                    </p:animEffect>
                                  </p:childTnLst>
                                </p:cTn>
                              </p:par>
                              <p:par>
                                <p:cTn id="168" presetID="0" presetClass="path" presetSubtype="0" accel="50000" decel="50000" fill="hold" grpId="1" nodeType="withEffect">
                                  <p:stCondLst>
                                    <p:cond delay="0"/>
                                  </p:stCondLst>
                                  <p:childTnLst>
                                    <p:animMotion origin="layout" path="M 0.18698 0.67731 L 0.01823 0.67731 L -0.00399 0.66157 L -0.00399 0.58611 L 0.00191 0.4169 L 0.00191 0.42893 " pathEditMode="relative" rAng="0" ptsTypes="AAAAAA">
                                      <p:cBhvr>
                                        <p:cTn id="169" dur="2000" fill="hold"/>
                                        <p:tgtEl>
                                          <p:spTgt spid="67"/>
                                        </p:tgtEl>
                                        <p:attrNameLst>
                                          <p:attrName>ppt_x</p:attrName>
                                          <p:attrName>ppt_y</p:attrName>
                                        </p:attrNameLst>
                                      </p:cBhvr>
                                      <p:rCtr x="-95" y="-130"/>
                                    </p:animMotion>
                                  </p:childTnLst>
                                </p:cTn>
                              </p:par>
                              <p:par>
                                <p:cTn id="170" presetID="63" presetClass="path" presetSubtype="0" accel="50000" decel="50000" fill="hold" grpId="1" nodeType="withEffect">
                                  <p:stCondLst>
                                    <p:cond delay="0"/>
                                  </p:stCondLst>
                                  <p:childTnLst>
                                    <p:animMotion origin="layout" path="M -0.15834 0.00486 L 3.33333E-6 0.00486 " pathEditMode="relative" rAng="0" ptsTypes="AA">
                                      <p:cBhvr>
                                        <p:cTn id="171" dur="3000" fill="hold"/>
                                        <p:tgtEl>
                                          <p:spTgt spid="22"/>
                                        </p:tgtEl>
                                        <p:attrNameLst>
                                          <p:attrName>ppt_x</p:attrName>
                                          <p:attrName>ppt_y</p:attrName>
                                        </p:attrNameLst>
                                      </p:cBhvr>
                                      <p:rCtr x="79" y="0"/>
                                    </p:animMotion>
                                  </p:childTnLst>
                                </p:cTn>
                              </p:par>
                              <p:par>
                                <p:cTn id="172" presetID="63" presetClass="path" presetSubtype="0" accel="50000" decel="50000" fill="hold" grpId="1" nodeType="withEffect">
                                  <p:stCondLst>
                                    <p:cond delay="0"/>
                                  </p:stCondLst>
                                  <p:childTnLst>
                                    <p:animMotion origin="layout" path="M -0.09167 0.00023 L 0.0375 0.00023 " pathEditMode="relative" rAng="0" ptsTypes="AA">
                                      <p:cBhvr>
                                        <p:cTn id="173" dur="3000" fill="hold"/>
                                        <p:tgtEl>
                                          <p:spTgt spid="20"/>
                                        </p:tgtEl>
                                        <p:attrNameLst>
                                          <p:attrName>ppt_x</p:attrName>
                                          <p:attrName>ppt_y</p:attrName>
                                        </p:attrNameLst>
                                      </p:cBhvr>
                                      <p:rCtr x="65" y="0"/>
                                    </p:animMotion>
                                  </p:childTnLst>
                                </p:cTn>
                              </p:par>
                              <p:par>
                                <p:cTn id="174" presetID="10" presetClass="entr" presetSubtype="0" fill="hold" grpId="0" nodeType="withEffect">
                                  <p:stCondLst>
                                    <p:cond delay="0"/>
                                  </p:stCondLst>
                                  <p:childTnLst>
                                    <p:set>
                                      <p:cBhvr>
                                        <p:cTn id="175" dur="1" fill="hold">
                                          <p:stCondLst>
                                            <p:cond delay="0"/>
                                          </p:stCondLst>
                                        </p:cTn>
                                        <p:tgtEl>
                                          <p:spTgt spid="29"/>
                                        </p:tgtEl>
                                        <p:attrNameLst>
                                          <p:attrName>style.visibility</p:attrName>
                                        </p:attrNameLst>
                                      </p:cBhvr>
                                      <p:to>
                                        <p:strVal val="visible"/>
                                      </p:to>
                                    </p:set>
                                    <p:animEffect transition="in" filter="fade">
                                      <p:cBhvr>
                                        <p:cTn id="176" dur="3000"/>
                                        <p:tgtEl>
                                          <p:spTgt spid="2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fade">
                                      <p:cBhvr>
                                        <p:cTn id="179" dur="3000"/>
                                        <p:tgtEl>
                                          <p:spTgt spid="27"/>
                                        </p:tgtEl>
                                      </p:cBhvr>
                                    </p:animEffect>
                                  </p:childTnLst>
                                </p:cTn>
                              </p:par>
                              <p:par>
                                <p:cTn id="180" presetID="35" presetClass="path" presetSubtype="0" accel="50000" decel="50000" fill="hold" grpId="1" nodeType="withEffect">
                                  <p:stCondLst>
                                    <p:cond delay="0"/>
                                  </p:stCondLst>
                                  <p:childTnLst>
                                    <p:animMotion origin="layout" path="M 0.10417 0 L -0.0875 0 " pathEditMode="relative" rAng="0" ptsTypes="AA">
                                      <p:cBhvr>
                                        <p:cTn id="181" dur="3000" fill="hold"/>
                                        <p:tgtEl>
                                          <p:spTgt spid="27"/>
                                        </p:tgtEl>
                                        <p:attrNameLst>
                                          <p:attrName>ppt_x</p:attrName>
                                          <p:attrName>ppt_y</p:attrName>
                                        </p:attrNameLst>
                                      </p:cBhvr>
                                      <p:rCtr x="-96" y="0"/>
                                    </p:animMotion>
                                  </p:childTnLst>
                                </p:cTn>
                              </p:par>
                              <p:par>
                                <p:cTn id="182" presetID="35" presetClass="path" presetSubtype="0" accel="50000" decel="50000" fill="hold" grpId="1" nodeType="withEffect">
                                  <p:stCondLst>
                                    <p:cond delay="0"/>
                                  </p:stCondLst>
                                  <p:childTnLst>
                                    <p:animMotion origin="layout" path="M -1.11111E-6 2.48844E-6 L -0.175 0.00162 " pathEditMode="relative" rAng="0" ptsTypes="AA">
                                      <p:cBhvr>
                                        <p:cTn id="183" dur="3000" fill="hold"/>
                                        <p:tgtEl>
                                          <p:spTgt spid="29"/>
                                        </p:tgtEl>
                                        <p:attrNameLst>
                                          <p:attrName>ppt_x</p:attrName>
                                          <p:attrName>ppt_y</p:attrName>
                                        </p:attrNameLst>
                                      </p:cBhvr>
                                      <p:rCtr x="-87" y="1"/>
                                    </p:animMotion>
                                  </p:childTnLst>
                                </p:cTn>
                              </p:par>
                              <p:par>
                                <p:cTn id="184" presetID="10" presetClass="exit" presetSubtype="0" fill="hold" grpId="0" nodeType="withEffect">
                                  <p:stCondLst>
                                    <p:cond delay="0"/>
                                  </p:stCondLst>
                                  <p:childTnLst>
                                    <p:animEffect transition="out" filter="fade">
                                      <p:cBhvr>
                                        <p:cTn id="185" dur="2000"/>
                                        <p:tgtEl>
                                          <p:spTgt spid="50"/>
                                        </p:tgtEl>
                                      </p:cBhvr>
                                    </p:animEffect>
                                    <p:set>
                                      <p:cBhvr>
                                        <p:cTn id="186" dur="1" fill="hold">
                                          <p:stCondLst>
                                            <p:cond delay="1999"/>
                                          </p:stCondLst>
                                        </p:cTn>
                                        <p:tgtEl>
                                          <p:spTgt spid="50"/>
                                        </p:tgtEl>
                                        <p:attrNameLst>
                                          <p:attrName>style.visibility</p:attrName>
                                        </p:attrNameLst>
                                      </p:cBhvr>
                                      <p:to>
                                        <p:strVal val="hidden"/>
                                      </p:to>
                                    </p:set>
                                  </p:childTnLst>
                                </p:cTn>
                              </p:par>
                              <p:par>
                                <p:cTn id="187" presetID="10" presetClass="exit" presetSubtype="0" fill="hold" grpId="0" nodeType="withEffect">
                                  <p:stCondLst>
                                    <p:cond delay="0"/>
                                  </p:stCondLst>
                                  <p:childTnLst>
                                    <p:animEffect transition="out" filter="fade">
                                      <p:cBhvr>
                                        <p:cTn id="188" dur="2000"/>
                                        <p:tgtEl>
                                          <p:spTgt spid="51"/>
                                        </p:tgtEl>
                                      </p:cBhvr>
                                    </p:animEffect>
                                    <p:set>
                                      <p:cBhvr>
                                        <p:cTn id="189" dur="1" fill="hold">
                                          <p:stCondLst>
                                            <p:cond delay="1999"/>
                                          </p:stCondLst>
                                        </p:cTn>
                                        <p:tgtEl>
                                          <p:spTgt spid="51"/>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fade">
                                      <p:cBhvr>
                                        <p:cTn id="192" dur="2000"/>
                                        <p:tgtEl>
                                          <p:spTgt spid="7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2000"/>
                                        <p:tgtEl>
                                          <p:spTgt spid="77"/>
                                        </p:tgtEl>
                                      </p:cBhvr>
                                    </p:animEffect>
                                  </p:childTnLst>
                                </p:cTn>
                              </p:par>
                              <p:par>
                                <p:cTn id="196" presetID="10" presetClass="exit" presetSubtype="0" fill="hold" grpId="1" nodeType="withEffect">
                                  <p:stCondLst>
                                    <p:cond delay="0"/>
                                  </p:stCondLst>
                                  <p:childTnLst>
                                    <p:animEffect transition="out" filter="fade">
                                      <p:cBhvr>
                                        <p:cTn id="197" dur="3000"/>
                                        <p:tgtEl>
                                          <p:spTgt spid="38"/>
                                        </p:tgtEl>
                                      </p:cBhvr>
                                    </p:animEffect>
                                    <p:set>
                                      <p:cBhvr>
                                        <p:cTn id="198" dur="1" fill="hold">
                                          <p:stCondLst>
                                            <p:cond delay="2999"/>
                                          </p:stCondLst>
                                        </p:cTn>
                                        <p:tgtEl>
                                          <p:spTgt spid="38"/>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3000"/>
                                        <p:tgtEl>
                                          <p:spTgt spid="37"/>
                                        </p:tgtEl>
                                      </p:cBhvr>
                                    </p:animEffect>
                                    <p:set>
                                      <p:cBhvr>
                                        <p:cTn id="201" dur="1" fill="hold">
                                          <p:stCondLst>
                                            <p:cond delay="2999"/>
                                          </p:stCondLst>
                                        </p:cTn>
                                        <p:tgtEl>
                                          <p:spTgt spid="37"/>
                                        </p:tgtEl>
                                        <p:attrNameLst>
                                          <p:attrName>style.visibility</p:attrName>
                                        </p:attrNameLst>
                                      </p:cBhvr>
                                      <p:to>
                                        <p:strVal val="hidden"/>
                                      </p:to>
                                    </p:set>
                                  </p:childTnLst>
                                </p:cTn>
                              </p:par>
                              <p:par>
                                <p:cTn id="202" presetID="10" presetClass="entr" presetSubtype="0" fill="hold" grpId="0" nodeType="with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fade">
                                      <p:cBhvr>
                                        <p:cTn id="204" dur="3000"/>
                                        <p:tgtEl>
                                          <p:spTgt spid="45"/>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fade">
                                      <p:cBhvr>
                                        <p:cTn id="207" dur="2000"/>
                                        <p:tgtEl>
                                          <p:spTgt spid="44"/>
                                        </p:tgtEl>
                                      </p:cBhvr>
                                    </p:animEffect>
                                  </p:childTnLst>
                                </p:cTn>
                              </p:par>
                              <p:par>
                                <p:cTn id="208" presetID="10" presetClass="exit" presetSubtype="0" fill="hold" grpId="1" nodeType="withEffect">
                                  <p:stCondLst>
                                    <p:cond delay="0"/>
                                  </p:stCondLst>
                                  <p:childTnLst>
                                    <p:animEffect transition="out" filter="fade">
                                      <p:cBhvr>
                                        <p:cTn id="209" dur="3000"/>
                                        <p:tgtEl>
                                          <p:spTgt spid="35"/>
                                        </p:tgtEl>
                                      </p:cBhvr>
                                    </p:animEffect>
                                    <p:set>
                                      <p:cBhvr>
                                        <p:cTn id="210" dur="1" fill="hold">
                                          <p:stCondLst>
                                            <p:cond delay="2999"/>
                                          </p:stCondLst>
                                        </p:cTn>
                                        <p:tgtEl>
                                          <p:spTgt spid="35"/>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3000"/>
                                        <p:tgtEl>
                                          <p:spTgt spid="43"/>
                                        </p:tgtEl>
                                      </p:cBhvr>
                                    </p:animEffect>
                                    <p:set>
                                      <p:cBhvr>
                                        <p:cTn id="213" dur="1" fill="hold">
                                          <p:stCondLst>
                                            <p:cond delay="2999"/>
                                          </p:stCondLst>
                                        </p:cTn>
                                        <p:tgtEl>
                                          <p:spTgt spid="43"/>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42"/>
                                        </p:tgtEl>
                                        <p:attrNameLst>
                                          <p:attrName>style.visibility</p:attrName>
                                        </p:attrNameLst>
                                      </p:cBhvr>
                                      <p:to>
                                        <p:strVal val="visible"/>
                                      </p:to>
                                    </p:set>
                                    <p:animEffect transition="in" filter="fade">
                                      <p:cBhvr>
                                        <p:cTn id="216" dur="3000"/>
                                        <p:tgtEl>
                                          <p:spTgt spid="4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39"/>
                                        </p:tgtEl>
                                        <p:attrNameLst>
                                          <p:attrName>style.visibility</p:attrName>
                                        </p:attrNameLst>
                                      </p:cBhvr>
                                      <p:to>
                                        <p:strVal val="visible"/>
                                      </p:to>
                                    </p:set>
                                    <p:animEffect transition="in" filter="fade">
                                      <p:cBhvr>
                                        <p:cTn id="219" dur="3000"/>
                                        <p:tgtEl>
                                          <p:spTgt spid="39"/>
                                        </p:tgtEl>
                                      </p:cBhvr>
                                    </p:animEffect>
                                  </p:childTnLst>
                                </p:cTn>
                              </p:par>
                              <p:par>
                                <p:cTn id="220" presetID="10" presetClass="entr" presetSubtype="0" fill="hold" nodeType="withEffect">
                                  <p:stCondLst>
                                    <p:cond delay="0"/>
                                  </p:stCondLst>
                                  <p:childTnLst>
                                    <p:set>
                                      <p:cBhvr>
                                        <p:cTn id="221" dur="1" fill="hold">
                                          <p:stCondLst>
                                            <p:cond delay="0"/>
                                          </p:stCondLst>
                                        </p:cTn>
                                        <p:tgtEl>
                                          <p:spTgt spid="44"/>
                                        </p:tgtEl>
                                        <p:attrNameLst>
                                          <p:attrName>style.visibility</p:attrName>
                                        </p:attrNameLst>
                                      </p:cBhvr>
                                      <p:to>
                                        <p:strVal val="visible"/>
                                      </p:to>
                                    </p:set>
                                    <p:animEffect transition="in" filter="fade">
                                      <p:cBhvr>
                                        <p:cTn id="222" dur="3000"/>
                                        <p:tgtEl>
                                          <p:spTgt spid="44"/>
                                        </p:tgtEl>
                                      </p:cBhvr>
                                    </p:animEffect>
                                  </p:childTnLst>
                                </p:cTn>
                              </p:par>
                              <p:par>
                                <p:cTn id="223" presetID="10" presetClass="entr" presetSubtype="0" fill="hold" nodeType="withEffect">
                                  <p:stCondLst>
                                    <p:cond delay="0"/>
                                  </p:stCondLst>
                                  <p:childTnLst>
                                    <p:set>
                                      <p:cBhvr>
                                        <p:cTn id="224" dur="1" fill="hold">
                                          <p:stCondLst>
                                            <p:cond delay="0"/>
                                          </p:stCondLst>
                                        </p:cTn>
                                        <p:tgtEl>
                                          <p:spTgt spid="45"/>
                                        </p:tgtEl>
                                        <p:attrNameLst>
                                          <p:attrName>style.visibility</p:attrName>
                                        </p:attrNameLst>
                                      </p:cBhvr>
                                      <p:to>
                                        <p:strVal val="visible"/>
                                      </p:to>
                                    </p:set>
                                    <p:animEffect transition="in" filter="fade">
                                      <p:cBhvr>
                                        <p:cTn id="225" dur="3000"/>
                                        <p:tgtEl>
                                          <p:spTgt spid="45"/>
                                        </p:tgtEl>
                                      </p:cBhvr>
                                    </p:animEffect>
                                  </p:childTnLst>
                                </p:cTn>
                              </p:par>
                              <p:par>
                                <p:cTn id="226" presetID="10" presetClass="exit" presetSubtype="0" fill="hold" nodeType="withEffect">
                                  <p:stCondLst>
                                    <p:cond delay="0"/>
                                  </p:stCondLst>
                                  <p:childTnLst>
                                    <p:animEffect transition="out" filter="fade">
                                      <p:cBhvr>
                                        <p:cTn id="227" dur="3000"/>
                                        <p:tgtEl>
                                          <p:spTgt spid="61"/>
                                        </p:tgtEl>
                                      </p:cBhvr>
                                    </p:animEffect>
                                    <p:set>
                                      <p:cBhvr>
                                        <p:cTn id="228" dur="1" fill="hold">
                                          <p:stCondLst>
                                            <p:cond delay="2999"/>
                                          </p:stCondLst>
                                        </p:cTn>
                                        <p:tgtEl>
                                          <p:spTgt spid="61"/>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3000"/>
                                        <p:tgtEl>
                                          <p:spTgt spid="59"/>
                                        </p:tgtEl>
                                      </p:cBhvr>
                                    </p:animEffect>
                                    <p:set>
                                      <p:cBhvr>
                                        <p:cTn id="231" dur="1" fill="hold">
                                          <p:stCondLst>
                                            <p:cond delay="2999"/>
                                          </p:stCondLst>
                                        </p:cTn>
                                        <p:tgtEl>
                                          <p:spTgt spid="59"/>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3000"/>
                                        <p:tgtEl>
                                          <p:spTgt spid="10"/>
                                        </p:tgtEl>
                                      </p:cBhvr>
                                    </p:animEffect>
                                    <p:set>
                                      <p:cBhvr>
                                        <p:cTn id="234" dur="1" fill="hold">
                                          <p:stCondLst>
                                            <p:cond delay="2999"/>
                                          </p:stCondLst>
                                        </p:cTn>
                                        <p:tgtEl>
                                          <p:spTgt spid="10"/>
                                        </p:tgtEl>
                                        <p:attrNameLst>
                                          <p:attrName>style.visibility</p:attrName>
                                        </p:attrNameLst>
                                      </p:cBhvr>
                                      <p:to>
                                        <p:strVal val="hidden"/>
                                      </p:to>
                                    </p:set>
                                  </p:childTnLst>
                                </p:cTn>
                              </p:par>
                              <p:par>
                                <p:cTn id="235" presetID="22" presetClass="entr" presetSubtype="1" fill="hold" nodeType="with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wipe(up)">
                                      <p:cBhvr>
                                        <p:cTn id="237" dur="2000"/>
                                        <p:tgtEl>
                                          <p:spTgt spid="33"/>
                                        </p:tgtEl>
                                      </p:cBhvr>
                                    </p:animEffect>
                                  </p:childTnLst>
                                </p:cTn>
                              </p:par>
                              <p:par>
                                <p:cTn id="238" presetID="22" presetClass="entr" presetSubtype="4" fill="hold" nodeType="withEffect">
                                  <p:stCondLst>
                                    <p:cond delay="0"/>
                                  </p:stCondLst>
                                  <p:childTnLst>
                                    <p:set>
                                      <p:cBhvr>
                                        <p:cTn id="239" dur="1" fill="hold">
                                          <p:stCondLst>
                                            <p:cond delay="0"/>
                                          </p:stCondLst>
                                        </p:cTn>
                                        <p:tgtEl>
                                          <p:spTgt spid="31"/>
                                        </p:tgtEl>
                                        <p:attrNameLst>
                                          <p:attrName>style.visibility</p:attrName>
                                        </p:attrNameLst>
                                      </p:cBhvr>
                                      <p:to>
                                        <p:strVal val="visible"/>
                                      </p:to>
                                    </p:set>
                                    <p:animEffect transition="in" filter="wipe(down)">
                                      <p:cBhvr>
                                        <p:cTn id="240" dur="1000"/>
                                        <p:tgtEl>
                                          <p:spTgt spid="31"/>
                                        </p:tgtEl>
                                      </p:cBhvr>
                                    </p:animEffect>
                                  </p:childTnLst>
                                </p:cTn>
                              </p:par>
                              <p:par>
                                <p:cTn id="241" presetID="22" presetClass="entr" presetSubtype="4" fill="hold" nodeType="withEffect">
                                  <p:stCondLst>
                                    <p:cond delay="0"/>
                                  </p:stCondLst>
                                  <p:childTnLst>
                                    <p:set>
                                      <p:cBhvr>
                                        <p:cTn id="242" dur="1" fill="hold">
                                          <p:stCondLst>
                                            <p:cond delay="0"/>
                                          </p:stCondLst>
                                        </p:cTn>
                                        <p:tgtEl>
                                          <p:spTgt spid="30"/>
                                        </p:tgtEl>
                                        <p:attrNameLst>
                                          <p:attrName>style.visibility</p:attrName>
                                        </p:attrNameLst>
                                      </p:cBhvr>
                                      <p:to>
                                        <p:strVal val="visible"/>
                                      </p:to>
                                    </p:set>
                                    <p:animEffect transition="in" filter="wipe(down)">
                                      <p:cBhvr>
                                        <p:cTn id="243" dur="2000"/>
                                        <p:tgtEl>
                                          <p:spTgt spid="30"/>
                                        </p:tgtEl>
                                      </p:cBhvr>
                                    </p:animEffect>
                                  </p:childTnLst>
                                </p:cTn>
                              </p:par>
                              <p:par>
                                <p:cTn id="244" presetID="22" presetClass="entr" presetSubtype="1" fill="hold" nodeType="withEffect">
                                  <p:stCondLst>
                                    <p:cond delay="0"/>
                                  </p:stCondLst>
                                  <p:childTnLst>
                                    <p:set>
                                      <p:cBhvr>
                                        <p:cTn id="245" dur="1" fill="hold">
                                          <p:stCondLst>
                                            <p:cond delay="0"/>
                                          </p:stCondLst>
                                        </p:cTn>
                                        <p:tgtEl>
                                          <p:spTgt spid="32"/>
                                        </p:tgtEl>
                                        <p:attrNameLst>
                                          <p:attrName>style.visibility</p:attrName>
                                        </p:attrNameLst>
                                      </p:cBhvr>
                                      <p:to>
                                        <p:strVal val="visible"/>
                                      </p:to>
                                    </p:set>
                                    <p:animEffect transition="in" filter="wipe(up)">
                                      <p:cBhvr>
                                        <p:cTn id="246" dur="2000"/>
                                        <p:tgtEl>
                                          <p:spTgt spid="32"/>
                                        </p:tgtEl>
                                      </p:cBhvr>
                                    </p:animEffect>
                                  </p:childTnLst>
                                </p:cTn>
                              </p:par>
                              <p:par>
                                <p:cTn id="247" presetID="10" presetClass="entr" presetSubtype="0" fill="hold" nodeType="withEffect">
                                  <p:stCondLst>
                                    <p:cond delay="0"/>
                                  </p:stCondLst>
                                  <p:childTnLst>
                                    <p:set>
                                      <p:cBhvr>
                                        <p:cTn id="248" dur="1" fill="hold">
                                          <p:stCondLst>
                                            <p:cond delay="0"/>
                                          </p:stCondLst>
                                        </p:cTn>
                                        <p:tgtEl>
                                          <p:spTgt spid="38"/>
                                        </p:tgtEl>
                                        <p:attrNameLst>
                                          <p:attrName>style.visibility</p:attrName>
                                        </p:attrNameLst>
                                      </p:cBhvr>
                                      <p:to>
                                        <p:strVal val="visible"/>
                                      </p:to>
                                    </p:set>
                                    <p:animEffect transition="in" filter="fade">
                                      <p:cBhvr>
                                        <p:cTn id="249" dur="3000"/>
                                        <p:tgtEl>
                                          <p:spTgt spid="38"/>
                                        </p:tgtEl>
                                      </p:cBhvr>
                                    </p:animEffect>
                                  </p:childTnLst>
                                </p:cTn>
                              </p:par>
                              <p:par>
                                <p:cTn id="250" presetID="10" presetClass="entr" presetSubtype="0" fill="hold" nodeType="withEffect">
                                  <p:stCondLst>
                                    <p:cond delay="0"/>
                                  </p:stCondLst>
                                  <p:childTnLst>
                                    <p:set>
                                      <p:cBhvr>
                                        <p:cTn id="251" dur="1" fill="hold">
                                          <p:stCondLst>
                                            <p:cond delay="0"/>
                                          </p:stCondLst>
                                        </p:cTn>
                                        <p:tgtEl>
                                          <p:spTgt spid="37"/>
                                        </p:tgtEl>
                                        <p:attrNameLst>
                                          <p:attrName>style.visibility</p:attrName>
                                        </p:attrNameLst>
                                      </p:cBhvr>
                                      <p:to>
                                        <p:strVal val="visible"/>
                                      </p:to>
                                    </p:set>
                                    <p:animEffect transition="in" filter="fade">
                                      <p:cBhvr>
                                        <p:cTn id="252" dur="3000"/>
                                        <p:tgtEl>
                                          <p:spTgt spid="37"/>
                                        </p:tgtEl>
                                      </p:cBhvr>
                                    </p:animEffect>
                                  </p:childTnLst>
                                </p:cTn>
                              </p:par>
                              <p:par>
                                <p:cTn id="253" presetID="10" presetClass="entr" presetSubtype="0" fill="hold" nodeType="withEffect">
                                  <p:stCondLst>
                                    <p:cond delay="0"/>
                                  </p:stCondLst>
                                  <p:childTnLst>
                                    <p:set>
                                      <p:cBhvr>
                                        <p:cTn id="254" dur="1" fill="hold">
                                          <p:stCondLst>
                                            <p:cond delay="0"/>
                                          </p:stCondLst>
                                        </p:cTn>
                                        <p:tgtEl>
                                          <p:spTgt spid="43"/>
                                        </p:tgtEl>
                                        <p:attrNameLst>
                                          <p:attrName>style.visibility</p:attrName>
                                        </p:attrNameLst>
                                      </p:cBhvr>
                                      <p:to>
                                        <p:strVal val="visible"/>
                                      </p:to>
                                    </p:set>
                                    <p:animEffect transition="in" filter="fade">
                                      <p:cBhvr>
                                        <p:cTn id="255" dur="3000"/>
                                        <p:tgtEl>
                                          <p:spTgt spid="43"/>
                                        </p:tgtEl>
                                      </p:cBhvr>
                                    </p:animEffect>
                                  </p:childTnLst>
                                </p:cTn>
                              </p:par>
                            </p:childTnLst>
                          </p:cTn>
                        </p:par>
                        <p:par>
                          <p:cTn id="256" fill="hold">
                            <p:stCondLst>
                              <p:cond delay="9000"/>
                            </p:stCondLst>
                            <p:childTnLst>
                              <p:par>
                                <p:cTn id="257" presetID="10" presetClass="entr" presetSubtype="0" fill="hold" grpId="0" nodeType="afterEffect">
                                  <p:stCondLst>
                                    <p:cond delay="0"/>
                                  </p:stCondLst>
                                  <p:childTnLst>
                                    <p:set>
                                      <p:cBhvr>
                                        <p:cTn id="258" dur="1" fill="hold">
                                          <p:stCondLst>
                                            <p:cond delay="0"/>
                                          </p:stCondLst>
                                        </p:cTn>
                                        <p:tgtEl>
                                          <p:spTgt spid="92"/>
                                        </p:tgtEl>
                                        <p:attrNameLst>
                                          <p:attrName>style.visibility</p:attrName>
                                        </p:attrNameLst>
                                      </p:cBhvr>
                                      <p:to>
                                        <p:strVal val="visible"/>
                                      </p:to>
                                    </p:set>
                                    <p:animEffect transition="in" filter="fade">
                                      <p:cBhvr>
                                        <p:cTn id="259"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59" grpId="0" animBg="1"/>
      <p:bldP spid="61" grpId="0" animBg="1"/>
      <p:bldP spid="65" grpId="0"/>
      <p:bldP spid="65" grpId="2"/>
      <p:bldP spid="5" grpId="0" animBg="1"/>
      <p:bldP spid="5" grpId="1" animBg="1"/>
      <p:bldP spid="64" grpId="0"/>
      <p:bldP spid="64" grpId="2"/>
      <p:bldP spid="24" grpId="0" animBg="1"/>
      <p:bldP spid="24" grpId="1" animBg="1"/>
      <p:bldP spid="20" grpId="0" animBg="1"/>
      <p:bldP spid="20" grpId="1" animBg="1"/>
      <p:bldP spid="22" grpId="0"/>
      <p:bldP spid="22" grpId="1"/>
      <p:bldP spid="25" grpId="0" animBg="1"/>
      <p:bldP spid="25" grpId="1" animBg="1"/>
      <p:bldP spid="27" grpId="0" animBg="1"/>
      <p:bldP spid="27" grpId="1" animBg="1"/>
      <p:bldP spid="29" grpId="0"/>
      <p:bldP spid="29" grpId="1"/>
      <p:bldP spid="35" grpId="1" animBg="1"/>
      <p:bldP spid="37" grpId="1" animBg="1"/>
      <p:bldP spid="38" grpId="1" animBg="1"/>
      <p:bldP spid="39" grpId="0" animBg="1"/>
      <p:bldP spid="42" grpId="0" animBg="1"/>
      <p:bldP spid="43" grpId="1" animBg="1"/>
      <p:bldP spid="44" grpId="0" animBg="1"/>
      <p:bldP spid="45" grpId="0" animBg="1"/>
      <p:bldP spid="50" grpId="0" animBg="1"/>
      <p:bldP spid="51" grpId="0" animBg="1"/>
      <p:bldP spid="85" grpId="1" animBg="1"/>
      <p:bldP spid="58" grpId="0" animBg="1"/>
      <p:bldP spid="58" grpId="1" animBg="1"/>
      <p:bldP spid="60" grpId="0" animBg="1"/>
      <p:bldP spid="60" grpId="1" animBg="1"/>
      <p:bldP spid="66" grpId="0" animBg="1"/>
      <p:bldP spid="66" grpId="1" animBg="1"/>
      <p:bldP spid="67" grpId="0" animBg="1"/>
      <p:bldP spid="67" grpId="1" animBg="1"/>
      <p:bldP spid="56" grpId="1" animBg="1"/>
      <p:bldP spid="62" grpId="0" animBg="1"/>
      <p:bldP spid="62" grpId="1" animBg="1"/>
      <p:bldP spid="62" grpId="2" animBg="1"/>
      <p:bldP spid="63" grpId="0" animBg="1"/>
      <p:bldP spid="63" grpId="1" animBg="1"/>
      <p:bldP spid="63" grpId="2" animBg="1"/>
      <p:bldP spid="68" grpId="0" animBg="1"/>
      <p:bldP spid="68" grpId="1" animBg="1"/>
      <p:bldP spid="68" grpId="2" animBg="1"/>
      <p:bldP spid="69" grpId="0" animBg="1"/>
      <p:bldP spid="69" grpId="1" animBg="1"/>
      <p:bldP spid="69" grpId="2" animBg="1"/>
      <p:bldP spid="76" grpId="0" animBg="1"/>
      <p:bldP spid="77" grpId="0" animBg="1"/>
      <p:bldP spid="92" grpId="0"/>
      <p:bldP spid="88" grpId="0" animBg="1"/>
      <p:bldP spid="90" grpId="0"/>
      <p:bldP spid="90" grpId="1"/>
      <p:bldP spid="91" grpId="0" animBg="1"/>
      <p:bldP spid="91" grpId="1" animBg="1"/>
      <p:bldP spid="96" grpId="0" animBg="1"/>
      <p:bldP spid="96" grpId="1" animBg="1"/>
      <p:bldP spid="97" grpId="0"/>
      <p:bldP spid="97" grpId="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5" name="Diagramma 4"/>
          <p:cNvGraphicFramePr/>
          <p:nvPr/>
        </p:nvGraphicFramePr>
        <p:xfrm>
          <a:off x="107504" y="980728"/>
          <a:ext cx="88106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18651" y="1556792"/>
            <a:ext cx="8085611" cy="2800767"/>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a:t>
            </a:r>
          </a:p>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DIAGNOSTICA</a:t>
            </a:r>
            <a:endParaRPr lang="it-IT"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Rettangolo 7"/>
          <p:cNvSpPr/>
          <p:nvPr/>
        </p:nvSpPr>
        <p:spPr>
          <a:xfrm>
            <a:off x="809824" y="254258"/>
            <a:ext cx="1098379" cy="1446550"/>
          </a:xfrm>
          <a:prstGeom prst="rect">
            <a:avLst/>
          </a:prstGeom>
          <a:noFill/>
        </p:spPr>
        <p:txBody>
          <a:bodyPr wrap="none" lIns="91440" tIns="45720" rIns="91440" bIns="45720">
            <a:spAutoFit/>
          </a:bodyPr>
          <a:lstStyle/>
          <a:p>
            <a:pPr algn="ctr"/>
            <a:r>
              <a:rPr lang="it-IT"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CasellaDiTesto 1"/>
          <p:cNvSpPr txBox="1"/>
          <p:nvPr/>
        </p:nvSpPr>
        <p:spPr>
          <a:xfrm>
            <a:off x="1907704" y="764704"/>
            <a:ext cx="5472608" cy="923330"/>
          </a:xfrm>
          <a:prstGeom prst="rect">
            <a:avLst/>
          </a:prstGeom>
          <a:noFill/>
        </p:spPr>
        <p:txBody>
          <a:bodyPr wrap="square" rtlCol="0">
            <a:spAutoFit/>
          </a:bodyPr>
          <a:lstStyle/>
          <a:p>
            <a:r>
              <a:rPr lang="it-IT" sz="5400" b="1" dirty="0" smtClean="0">
                <a:solidFill>
                  <a:srgbClr val="FF0000"/>
                </a:solidFill>
              </a:rPr>
              <a:t>L’ECODOPPLER</a:t>
            </a:r>
            <a:endParaRPr lang="it-IT" sz="5400" b="1" dirty="0">
              <a:solidFill>
                <a:srgbClr val="FF0000"/>
              </a:solidFill>
            </a:endParaRPr>
          </a:p>
        </p:txBody>
      </p:sp>
      <p:sp>
        <p:nvSpPr>
          <p:cNvPr id="3" name="Text Box 1027"/>
          <p:cNvSpPr txBox="1">
            <a:spLocks noChangeArrowheads="1"/>
          </p:cNvSpPr>
          <p:nvPr/>
        </p:nvSpPr>
        <p:spPr bwMode="auto">
          <a:xfrm>
            <a:off x="914400" y="2204864"/>
            <a:ext cx="7581900" cy="4493538"/>
          </a:xfrm>
          <a:prstGeom prst="rect">
            <a:avLst/>
          </a:prstGeom>
          <a:noFill/>
          <a:ln w="9525">
            <a:noFill/>
            <a:miter lim="800000"/>
            <a:headEnd/>
            <a:tailEnd/>
          </a:ln>
          <a:effectLst/>
        </p:spPr>
        <p:txBody>
          <a:bodyPr>
            <a:spAutoFit/>
          </a:bodyPr>
          <a:lstStyle/>
          <a:p>
            <a:pPr algn="l"/>
            <a:endParaRPr lang="es-ES_tradnl" sz="3200" dirty="0">
              <a:solidFill>
                <a:srgbClr val="FF3300"/>
              </a:solidFill>
            </a:endParaRPr>
          </a:p>
          <a:p>
            <a:pPr algn="ctr"/>
            <a:r>
              <a:rPr lang="es-ES_tradnl" sz="6600" dirty="0" smtClean="0">
                <a:solidFill>
                  <a:schemeClr val="bg1"/>
                </a:solidFill>
              </a:rPr>
              <a:t>Eco-Color-Doppler con</a:t>
            </a:r>
          </a:p>
          <a:p>
            <a:pPr algn="ctr"/>
            <a:r>
              <a:rPr lang="es-ES_tradnl" sz="6600" dirty="0" smtClean="0">
                <a:solidFill>
                  <a:schemeClr val="bg1"/>
                </a:solidFill>
              </a:rPr>
              <a:t> </a:t>
            </a:r>
            <a:r>
              <a:rPr lang="es-ES_tradnl" sz="6600" dirty="0">
                <a:solidFill>
                  <a:schemeClr val="bg1"/>
                </a:solidFill>
              </a:rPr>
              <a:t>sonda 7.5-10 MHz</a:t>
            </a:r>
          </a:p>
          <a:p>
            <a:pPr algn="l"/>
            <a:endParaRPr lang="es-ES_tradnl" sz="2800" dirty="0">
              <a:solidFill>
                <a:schemeClr val="bg1"/>
              </a:solidFill>
            </a:endParaRPr>
          </a:p>
          <a:p>
            <a:pPr algn="l"/>
            <a:endParaRPr lang="es-ES_tradnl" sz="2800" dirty="0">
              <a:solidFill>
                <a:schemeClr val="bg1"/>
              </a:solidFill>
            </a:endParaRPr>
          </a:p>
        </p:txBody>
      </p:sp>
      <p:sp>
        <p:nvSpPr>
          <p:cNvPr id="5" name="CasellaDiTesto 4"/>
          <p:cNvSpPr txBox="1"/>
          <p:nvPr/>
        </p:nvSpPr>
        <p:spPr>
          <a:xfrm>
            <a:off x="1691680" y="6597352"/>
            <a:ext cx="636713" cy="369332"/>
          </a:xfrm>
          <a:prstGeom prst="rect">
            <a:avLst/>
          </a:prstGeom>
          <a:noFill/>
        </p:spPr>
        <p:txBody>
          <a:bodyPr wrap="none" rtlCol="0">
            <a:spAutoFit/>
          </a:bodyPr>
          <a:lstStyle/>
          <a:p>
            <a:r>
              <a:rPr lang="it-IT" dirty="0" err="1" smtClean="0"/>
              <a:t>……</a:t>
            </a:r>
            <a:r>
              <a:rPr lang="it-IT" dirty="0" smtClean="0"/>
              <a:t>..</a:t>
            </a:r>
            <a:endParaRPr lang="it-IT" dirty="0"/>
          </a:p>
        </p:txBody>
      </p:sp>
      <p:sp>
        <p:nvSpPr>
          <p:cNvPr id="8" name="Text Box 1027"/>
          <p:cNvSpPr txBox="1">
            <a:spLocks noChangeArrowheads="1"/>
          </p:cNvSpPr>
          <p:nvPr/>
        </p:nvSpPr>
        <p:spPr bwMode="auto">
          <a:xfrm>
            <a:off x="0" y="952852"/>
            <a:ext cx="7581900" cy="1107996"/>
          </a:xfrm>
          <a:prstGeom prst="rect">
            <a:avLst/>
          </a:prstGeom>
          <a:noFill/>
          <a:ln w="9525">
            <a:noFill/>
            <a:miter lim="800000"/>
            <a:headEnd/>
            <a:tailEnd/>
          </a:ln>
          <a:effectLst/>
        </p:spPr>
        <p:txBody>
          <a:bodyPr>
            <a:spAutoFit/>
          </a:bodyPr>
          <a:lstStyle/>
          <a:p>
            <a:pPr algn="ctr"/>
            <a:r>
              <a:rPr lang="es-ES_tradnl" sz="6600" dirty="0" smtClean="0">
                <a:solidFill>
                  <a:srgbClr val="FF0000"/>
                </a:solidFill>
              </a:rPr>
              <a:t>Una PEDANA</a:t>
            </a:r>
            <a:endParaRPr lang="es-ES_tradnl" sz="2800" dirty="0">
              <a:solidFill>
                <a:srgbClr val="FF0000"/>
              </a:solidFill>
            </a:endParaRPr>
          </a:p>
        </p:txBody>
      </p:sp>
      <p:pic>
        <p:nvPicPr>
          <p:cNvPr id="9" name="Immagine 8" descr="Immagine1.jpg"/>
          <p:cNvPicPr>
            <a:picLocks noChangeAspect="1"/>
          </p:cNvPicPr>
          <p:nvPr/>
        </p:nvPicPr>
        <p:blipFill>
          <a:blip r:embed="rId2" cstate="print"/>
          <a:stretch>
            <a:fillRect/>
          </a:stretch>
        </p:blipFill>
        <p:spPr>
          <a:xfrm>
            <a:off x="3995936" y="2924944"/>
            <a:ext cx="4711700" cy="3632200"/>
          </a:xfrm>
          <a:prstGeom prst="rect">
            <a:avLst/>
          </a:prstGeom>
        </p:spPr>
      </p:pic>
      <p:sp>
        <p:nvSpPr>
          <p:cNvPr id="10" name="CasellaDiTesto 9"/>
          <p:cNvSpPr txBox="1"/>
          <p:nvPr/>
        </p:nvSpPr>
        <p:spPr>
          <a:xfrm>
            <a:off x="1763688" y="6858000"/>
            <a:ext cx="470000" cy="369332"/>
          </a:xfrm>
          <a:prstGeom prst="rect">
            <a:avLst/>
          </a:prstGeom>
          <a:noFill/>
        </p:spPr>
        <p:txBody>
          <a:bodyPr wrap="none" rtlCol="0">
            <a:spAutoFit/>
          </a:bodyPr>
          <a:lstStyle/>
          <a:p>
            <a:r>
              <a:rPr lang="it-IT" dirty="0" smtClean="0"/>
              <a:t>…..</a:t>
            </a:r>
            <a:endParaRPr lang="it-IT" dirty="0"/>
          </a:p>
        </p:txBody>
      </p:sp>
      <p:sp>
        <p:nvSpPr>
          <p:cNvPr id="12" name="Text Box 1027"/>
          <p:cNvSpPr txBox="1">
            <a:spLocks noChangeArrowheads="1"/>
          </p:cNvSpPr>
          <p:nvPr/>
        </p:nvSpPr>
        <p:spPr bwMode="auto">
          <a:xfrm>
            <a:off x="152400" y="476672"/>
            <a:ext cx="7581900" cy="2123658"/>
          </a:xfrm>
          <a:prstGeom prst="rect">
            <a:avLst/>
          </a:prstGeom>
          <a:noFill/>
          <a:ln w="9525">
            <a:noFill/>
            <a:miter lim="800000"/>
            <a:headEnd/>
            <a:tailEnd/>
          </a:ln>
          <a:effectLst/>
        </p:spPr>
        <p:txBody>
          <a:bodyPr>
            <a:spAutoFit/>
          </a:bodyPr>
          <a:lstStyle/>
          <a:p>
            <a:pPr algn="ctr"/>
            <a:r>
              <a:rPr lang="es-ES_tradnl" sz="6600" dirty="0" smtClean="0">
                <a:solidFill>
                  <a:srgbClr val="FF0000"/>
                </a:solidFill>
              </a:rPr>
              <a:t>LACCI EMOSTATICI</a:t>
            </a:r>
            <a:endParaRPr lang="es-ES_tradnl" sz="2800" dirty="0">
              <a:solidFill>
                <a:srgbClr val="FF0000"/>
              </a:solidFill>
            </a:endParaRPr>
          </a:p>
        </p:txBody>
      </p:sp>
      <p:pic>
        <p:nvPicPr>
          <p:cNvPr id="13" name="Immagine 12" descr="1.jpg"/>
          <p:cNvPicPr>
            <a:picLocks noChangeAspect="1"/>
          </p:cNvPicPr>
          <p:nvPr/>
        </p:nvPicPr>
        <p:blipFill>
          <a:blip r:embed="rId3" cstate="print"/>
          <a:stretch>
            <a:fillRect/>
          </a:stretch>
        </p:blipFill>
        <p:spPr>
          <a:xfrm>
            <a:off x="2957513" y="3836194"/>
            <a:ext cx="1398464" cy="2636043"/>
          </a:xfrm>
          <a:prstGeom prst="rect">
            <a:avLst/>
          </a:prstGeom>
        </p:spPr>
      </p:pic>
      <p:sp>
        <p:nvSpPr>
          <p:cNvPr id="14" name="CasellaDiTesto 13"/>
          <p:cNvSpPr txBox="1"/>
          <p:nvPr/>
        </p:nvSpPr>
        <p:spPr>
          <a:xfrm>
            <a:off x="2411760" y="7101408"/>
            <a:ext cx="470000" cy="369332"/>
          </a:xfrm>
          <a:prstGeom prst="rect">
            <a:avLst/>
          </a:prstGeom>
          <a:noFill/>
        </p:spPr>
        <p:txBody>
          <a:bodyPr wrap="none" rtlCol="0">
            <a:spAutoFit/>
          </a:bodyPr>
          <a:lstStyle/>
          <a:p>
            <a:r>
              <a:rPr lang="it-IT"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par>
                          <p:cTn id="30" fill="hold">
                            <p:stCondLst>
                              <p:cond delay="10000"/>
                            </p:stCondLst>
                            <p:childTnLst>
                              <p:par>
                                <p:cTn id="31" presetID="10" presetClass="exit" presetSubtype="0" fill="hold" nodeType="afterEffect">
                                  <p:stCondLst>
                                    <p:cond delay="0"/>
                                  </p:stCondLst>
                                  <p:childTnLst>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childTnLst>
                          </p:cTn>
                        </p:par>
                        <p:par>
                          <p:cTn id="47" fill="hold">
                            <p:stCondLst>
                              <p:cond delay="140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8" grpId="0"/>
      <p:bldP spid="8" grpId="1"/>
      <p:bldP spid="10" grpId="0"/>
      <p:bldP spid="12" grpId="0"/>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CasellaDiTesto 1"/>
          <p:cNvSpPr txBox="1"/>
          <p:nvPr/>
        </p:nvSpPr>
        <p:spPr>
          <a:xfrm>
            <a:off x="899592" y="836712"/>
            <a:ext cx="4676986" cy="1107996"/>
          </a:xfrm>
          <a:prstGeom prst="rect">
            <a:avLst/>
          </a:prstGeom>
          <a:noFill/>
        </p:spPr>
        <p:txBody>
          <a:bodyPr wrap="none" rtlCol="0">
            <a:spAutoFit/>
          </a:bodyPr>
          <a:lstStyle/>
          <a:p>
            <a:r>
              <a:rPr lang="it-IT" sz="6600" b="1" dirty="0" smtClean="0">
                <a:solidFill>
                  <a:schemeClr val="bg1"/>
                </a:solidFill>
              </a:rPr>
              <a:t>ISPEZIONE</a:t>
            </a:r>
            <a:endParaRPr lang="it-IT" sz="6600" b="1" dirty="0">
              <a:solidFill>
                <a:schemeClr val="bg1"/>
              </a:solidFill>
            </a:endParaRPr>
          </a:p>
        </p:txBody>
      </p:sp>
      <p:sp>
        <p:nvSpPr>
          <p:cNvPr id="3" name="CasellaDiTesto 2"/>
          <p:cNvSpPr txBox="1"/>
          <p:nvPr/>
        </p:nvSpPr>
        <p:spPr>
          <a:xfrm>
            <a:off x="1043608" y="3861048"/>
            <a:ext cx="5446747" cy="1107996"/>
          </a:xfrm>
          <a:prstGeom prst="rect">
            <a:avLst/>
          </a:prstGeom>
          <a:noFill/>
        </p:spPr>
        <p:txBody>
          <a:bodyPr wrap="none" rtlCol="0">
            <a:spAutoFit/>
          </a:bodyPr>
          <a:lstStyle/>
          <a:p>
            <a:r>
              <a:rPr lang="it-IT" sz="6600" b="1" dirty="0" smtClean="0">
                <a:solidFill>
                  <a:schemeClr val="bg1"/>
                </a:solidFill>
              </a:rPr>
              <a:t>PALPAZIONE</a:t>
            </a:r>
            <a:endParaRPr lang="it-IT" sz="6600" b="1" dirty="0">
              <a:solidFill>
                <a:schemeClr val="bg1"/>
              </a:solidFill>
            </a:endParaRPr>
          </a:p>
        </p:txBody>
      </p:sp>
      <p:sp>
        <p:nvSpPr>
          <p:cNvPr id="4" name="CasellaDiTesto 3"/>
          <p:cNvSpPr txBox="1"/>
          <p:nvPr/>
        </p:nvSpPr>
        <p:spPr>
          <a:xfrm>
            <a:off x="2771800" y="1700808"/>
            <a:ext cx="6115713" cy="2031325"/>
          </a:xfrm>
          <a:prstGeom prst="rect">
            <a:avLst/>
          </a:prstGeom>
          <a:noFill/>
        </p:spPr>
        <p:txBody>
          <a:bodyPr wrap="none" rtlCol="0">
            <a:spAutoFit/>
          </a:bodyPr>
          <a:lstStyle/>
          <a:p>
            <a:r>
              <a:rPr lang="it-IT" dirty="0" smtClean="0">
                <a:solidFill>
                  <a:schemeClr val="bg1"/>
                </a:solidFill>
              </a:rPr>
              <a:t>CUTE E SOTTOCUTE</a:t>
            </a:r>
          </a:p>
          <a:p>
            <a:r>
              <a:rPr lang="it-IT" dirty="0" smtClean="0">
                <a:solidFill>
                  <a:schemeClr val="bg1"/>
                </a:solidFill>
              </a:rPr>
              <a:t>COLORITO</a:t>
            </a:r>
          </a:p>
          <a:p>
            <a:r>
              <a:rPr lang="it-IT" dirty="0" smtClean="0">
                <a:solidFill>
                  <a:schemeClr val="bg1"/>
                </a:solidFill>
              </a:rPr>
              <a:t>MACCHIE</a:t>
            </a:r>
          </a:p>
          <a:p>
            <a:r>
              <a:rPr lang="it-IT" dirty="0" smtClean="0">
                <a:solidFill>
                  <a:schemeClr val="bg1"/>
                </a:solidFill>
              </a:rPr>
              <a:t>ULCERAZIONI O CICATRICI</a:t>
            </a:r>
          </a:p>
          <a:p>
            <a:r>
              <a:rPr lang="it-IT" dirty="0" smtClean="0">
                <a:solidFill>
                  <a:schemeClr val="bg1"/>
                </a:solidFill>
              </a:rPr>
              <a:t>TUMEFAZIONI</a:t>
            </a:r>
          </a:p>
          <a:p>
            <a:r>
              <a:rPr lang="it-IT" dirty="0" smtClean="0">
                <a:solidFill>
                  <a:schemeClr val="bg1"/>
                </a:solidFill>
              </a:rPr>
              <a:t>RETICOLI TELEANGECTASICI</a:t>
            </a:r>
          </a:p>
          <a:p>
            <a:r>
              <a:rPr lang="it-IT" dirty="0" smtClean="0">
                <a:solidFill>
                  <a:schemeClr val="bg1"/>
                </a:solidFill>
              </a:rPr>
              <a:t>VARICI : DISPOSIZIONE, CONSISTENZA, VOLUME, SEDE</a:t>
            </a:r>
            <a:endParaRPr lang="it-IT" dirty="0">
              <a:solidFill>
                <a:schemeClr val="bg1"/>
              </a:solidFill>
            </a:endParaRPr>
          </a:p>
        </p:txBody>
      </p:sp>
      <p:sp>
        <p:nvSpPr>
          <p:cNvPr id="5" name="CasellaDiTesto 4"/>
          <p:cNvSpPr txBox="1"/>
          <p:nvPr/>
        </p:nvSpPr>
        <p:spPr>
          <a:xfrm>
            <a:off x="1047142" y="5013176"/>
            <a:ext cx="8041881" cy="1107996"/>
          </a:xfrm>
          <a:prstGeom prst="rect">
            <a:avLst/>
          </a:prstGeom>
          <a:noFill/>
        </p:spPr>
        <p:txBody>
          <a:bodyPr wrap="none" rtlCol="0">
            <a:spAutoFit/>
          </a:bodyPr>
          <a:lstStyle/>
          <a:p>
            <a:r>
              <a:rPr lang="it-IT" sz="6600" b="1" dirty="0" err="1" smtClean="0">
                <a:solidFill>
                  <a:schemeClr val="bg1"/>
                </a:solidFill>
              </a:rPr>
              <a:t>EV</a:t>
            </a:r>
            <a:r>
              <a:rPr lang="it-IT" sz="6600" b="1" dirty="0" smtClean="0">
                <a:solidFill>
                  <a:schemeClr val="bg1"/>
                </a:solidFill>
              </a:rPr>
              <a:t>. PROVE </a:t>
            </a:r>
            <a:r>
              <a:rPr lang="it-IT" sz="3600" b="1" dirty="0" smtClean="0">
                <a:solidFill>
                  <a:schemeClr val="bg1"/>
                </a:solidFill>
              </a:rPr>
              <a:t>TRADIZIONALI</a:t>
            </a:r>
            <a:endParaRPr lang="it-IT"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anim calcmode="discrete" valueType="clr">
                                      <p:cBhvr override="childStyle">
                                        <p:cTn id="1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gtEl>
                                        <p:attrNameLst>
                                          <p:attrName>fillcolor</p:attrName>
                                        </p:attrNameLst>
                                      </p:cBhvr>
                                      <p:tavLst>
                                        <p:tav tm="0">
                                          <p:val>
                                            <p:clrVal>
                                              <a:schemeClr val="accent2"/>
                                            </p:clrVal>
                                          </p:val>
                                        </p:tav>
                                        <p:tav tm="50000">
                                          <p:val>
                                            <p:clrVal>
                                              <a:schemeClr val="hlink"/>
                                            </p:clrVal>
                                          </p:val>
                                        </p:tav>
                                      </p:tavLst>
                                    </p:anim>
                                    <p:set>
                                      <p:cBhvr>
                                        <p:cTn id="13" dur="80"/>
                                        <p:tgtEl>
                                          <p:spTgt spid="4"/>
                                        </p:tgtEl>
                                        <p:attrNameLst>
                                          <p:attrName>fill.type</p:attrName>
                                        </p:attrNameLst>
                                      </p:cBhvr>
                                      <p:to>
                                        <p:strVal val="solid"/>
                                      </p:to>
                                    </p:set>
                                  </p:childTnLst>
                                </p:cTn>
                              </p:par>
                            </p:childTnLst>
                          </p:cTn>
                        </p:par>
                        <p:par>
                          <p:cTn id="14" fill="hold">
                            <p:stCondLst>
                              <p:cond delay="712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par>
                          <p:cTn id="18" fill="hold">
                            <p:stCondLst>
                              <p:cond delay="912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CasellaDiTesto 1"/>
          <p:cNvSpPr txBox="1"/>
          <p:nvPr/>
        </p:nvSpPr>
        <p:spPr>
          <a:xfrm>
            <a:off x="899592" y="836712"/>
            <a:ext cx="7825027" cy="923330"/>
          </a:xfrm>
          <a:prstGeom prst="rect">
            <a:avLst/>
          </a:prstGeom>
          <a:noFill/>
        </p:spPr>
        <p:txBody>
          <a:bodyPr wrap="none" rtlCol="0">
            <a:spAutoFit/>
          </a:bodyPr>
          <a:lstStyle/>
          <a:p>
            <a:r>
              <a:rPr lang="it-IT" sz="5400" b="1" dirty="0" smtClean="0">
                <a:solidFill>
                  <a:schemeClr val="bg1"/>
                </a:solidFill>
              </a:rPr>
              <a:t>ECO-COLOR-DOPPLER</a:t>
            </a:r>
            <a:endParaRPr lang="it-IT" sz="5400" b="1" dirty="0">
              <a:solidFill>
                <a:schemeClr val="bg1"/>
              </a:solidFill>
            </a:endParaRPr>
          </a:p>
        </p:txBody>
      </p:sp>
      <p:sp>
        <p:nvSpPr>
          <p:cNvPr id="4" name="CasellaDiTesto 3"/>
          <p:cNvSpPr txBox="1"/>
          <p:nvPr/>
        </p:nvSpPr>
        <p:spPr>
          <a:xfrm>
            <a:off x="539552" y="2060848"/>
            <a:ext cx="7758086" cy="707886"/>
          </a:xfrm>
          <a:prstGeom prst="rect">
            <a:avLst/>
          </a:prstGeom>
          <a:noFill/>
        </p:spPr>
        <p:txBody>
          <a:bodyPr wrap="none" rtlCol="0">
            <a:spAutoFit/>
          </a:bodyPr>
          <a:lstStyle/>
          <a:p>
            <a:r>
              <a:rPr lang="it-IT" sz="4000" b="1" dirty="0" smtClean="0">
                <a:solidFill>
                  <a:schemeClr val="bg1"/>
                </a:solidFill>
              </a:rPr>
              <a:t>CIRCOLO PROFONDO  </a:t>
            </a:r>
            <a:r>
              <a:rPr lang="it-IT" sz="4000" b="1" dirty="0" err="1" smtClean="0">
                <a:solidFill>
                  <a:schemeClr val="bg1"/>
                </a:solidFill>
              </a:rPr>
              <a:t>DX</a:t>
            </a:r>
            <a:r>
              <a:rPr lang="it-IT" sz="4000" b="1" dirty="0" smtClean="0">
                <a:solidFill>
                  <a:schemeClr val="bg1"/>
                </a:solidFill>
              </a:rPr>
              <a:t> e SX</a:t>
            </a:r>
            <a:endParaRPr lang="it-IT" sz="4000" b="1" dirty="0">
              <a:solidFill>
                <a:schemeClr val="bg1"/>
              </a:solidFill>
            </a:endParaRPr>
          </a:p>
        </p:txBody>
      </p:sp>
      <p:sp>
        <p:nvSpPr>
          <p:cNvPr id="7" name="CasellaDiTesto 6"/>
          <p:cNvSpPr txBox="1"/>
          <p:nvPr/>
        </p:nvSpPr>
        <p:spPr>
          <a:xfrm>
            <a:off x="2789275" y="2924944"/>
            <a:ext cx="1717650" cy="461665"/>
          </a:xfrm>
          <a:prstGeom prst="rect">
            <a:avLst/>
          </a:prstGeom>
          <a:noFill/>
        </p:spPr>
        <p:txBody>
          <a:bodyPr wrap="none" rtlCol="0">
            <a:spAutoFit/>
          </a:bodyPr>
          <a:lstStyle/>
          <a:p>
            <a:r>
              <a:rPr lang="it-IT" sz="2400" b="1" dirty="0" smtClean="0">
                <a:solidFill>
                  <a:schemeClr val="bg1"/>
                </a:solidFill>
              </a:rPr>
              <a:t>PERVIETA’</a:t>
            </a:r>
            <a:endParaRPr lang="it-IT" sz="2400" b="1" dirty="0">
              <a:solidFill>
                <a:schemeClr val="bg1"/>
              </a:solidFill>
            </a:endParaRPr>
          </a:p>
        </p:txBody>
      </p:sp>
      <p:sp>
        <p:nvSpPr>
          <p:cNvPr id="8" name="CasellaDiTesto 7"/>
          <p:cNvSpPr txBox="1"/>
          <p:nvPr/>
        </p:nvSpPr>
        <p:spPr>
          <a:xfrm>
            <a:off x="2789275" y="3501008"/>
            <a:ext cx="2214773" cy="461665"/>
          </a:xfrm>
          <a:prstGeom prst="rect">
            <a:avLst/>
          </a:prstGeom>
          <a:noFill/>
        </p:spPr>
        <p:txBody>
          <a:bodyPr wrap="none" rtlCol="0">
            <a:spAutoFit/>
          </a:bodyPr>
          <a:lstStyle/>
          <a:p>
            <a:r>
              <a:rPr lang="it-IT" sz="2400" b="1" dirty="0" smtClean="0">
                <a:solidFill>
                  <a:schemeClr val="bg1"/>
                </a:solidFill>
              </a:rPr>
              <a:t>CONTINENZA</a:t>
            </a:r>
            <a:endParaRPr lang="it-IT" sz="2400" b="1" dirty="0">
              <a:solidFill>
                <a:schemeClr val="bg1"/>
              </a:solidFill>
            </a:endParaRPr>
          </a:p>
        </p:txBody>
      </p:sp>
      <p:sp>
        <p:nvSpPr>
          <p:cNvPr id="9" name="CasellaDiTesto 8"/>
          <p:cNvSpPr txBox="1"/>
          <p:nvPr/>
        </p:nvSpPr>
        <p:spPr>
          <a:xfrm>
            <a:off x="611560" y="4005064"/>
            <a:ext cx="8954374" cy="769441"/>
          </a:xfrm>
          <a:prstGeom prst="rect">
            <a:avLst/>
          </a:prstGeom>
          <a:noFill/>
        </p:spPr>
        <p:txBody>
          <a:bodyPr wrap="none" rtlCol="0">
            <a:spAutoFit/>
          </a:bodyPr>
          <a:lstStyle/>
          <a:p>
            <a:r>
              <a:rPr lang="it-IT" sz="4000" b="1" dirty="0" smtClean="0">
                <a:solidFill>
                  <a:schemeClr val="bg1"/>
                </a:solidFill>
              </a:rPr>
              <a:t>CIRCOLO ILIACO-CAVALE</a:t>
            </a:r>
            <a:r>
              <a:rPr lang="it-IT" sz="4400" b="1" dirty="0" smtClean="0">
                <a:solidFill>
                  <a:schemeClr val="bg1"/>
                </a:solidFill>
              </a:rPr>
              <a:t>  </a:t>
            </a:r>
            <a:r>
              <a:rPr lang="it-IT" sz="4000" b="1" dirty="0" smtClean="0">
                <a:solidFill>
                  <a:schemeClr val="bg1"/>
                </a:solidFill>
              </a:rPr>
              <a:t>(</a:t>
            </a:r>
            <a:r>
              <a:rPr lang="it-IT" sz="3200" b="1" dirty="0" smtClean="0">
                <a:solidFill>
                  <a:schemeClr val="bg1"/>
                </a:solidFill>
              </a:rPr>
              <a:t>pervietà)</a:t>
            </a:r>
            <a:endParaRPr lang="it-IT" sz="3200" b="1" dirty="0">
              <a:solidFill>
                <a:schemeClr val="bg1"/>
              </a:solidFill>
            </a:endParaRPr>
          </a:p>
        </p:txBody>
      </p:sp>
      <p:sp>
        <p:nvSpPr>
          <p:cNvPr id="10" name="CasellaDiTesto 9"/>
          <p:cNvSpPr txBox="1"/>
          <p:nvPr/>
        </p:nvSpPr>
        <p:spPr>
          <a:xfrm>
            <a:off x="633016" y="4941168"/>
            <a:ext cx="8378191" cy="707886"/>
          </a:xfrm>
          <a:prstGeom prst="rect">
            <a:avLst/>
          </a:prstGeom>
          <a:noFill/>
        </p:spPr>
        <p:txBody>
          <a:bodyPr wrap="none" rtlCol="0">
            <a:spAutoFit/>
          </a:bodyPr>
          <a:lstStyle/>
          <a:p>
            <a:r>
              <a:rPr lang="it-IT" sz="4000" b="1" dirty="0" smtClean="0">
                <a:solidFill>
                  <a:schemeClr val="bg1"/>
                </a:solidFill>
              </a:rPr>
              <a:t>CIRCOLO SUPERFICIALE  </a:t>
            </a:r>
            <a:r>
              <a:rPr lang="it-IT" sz="4000" b="1" dirty="0" err="1" smtClean="0">
                <a:solidFill>
                  <a:schemeClr val="bg1"/>
                </a:solidFill>
              </a:rPr>
              <a:t>DX</a:t>
            </a:r>
            <a:r>
              <a:rPr lang="it-IT" sz="4000" b="1" dirty="0" smtClean="0">
                <a:solidFill>
                  <a:schemeClr val="bg1"/>
                </a:solidFill>
              </a:rPr>
              <a:t> e SX</a:t>
            </a:r>
            <a:endParaRPr lang="it-IT" sz="4000" b="1" dirty="0">
              <a:solidFill>
                <a:schemeClr val="bg1"/>
              </a:solidFill>
            </a:endParaRPr>
          </a:p>
        </p:txBody>
      </p:sp>
      <p:sp>
        <p:nvSpPr>
          <p:cNvPr id="12" name="CasellaDiTesto 11"/>
          <p:cNvSpPr txBox="1"/>
          <p:nvPr/>
        </p:nvSpPr>
        <p:spPr>
          <a:xfrm>
            <a:off x="2717267" y="5631631"/>
            <a:ext cx="1717650" cy="461665"/>
          </a:xfrm>
          <a:prstGeom prst="rect">
            <a:avLst/>
          </a:prstGeom>
          <a:noFill/>
        </p:spPr>
        <p:txBody>
          <a:bodyPr wrap="none" rtlCol="0">
            <a:spAutoFit/>
          </a:bodyPr>
          <a:lstStyle/>
          <a:p>
            <a:r>
              <a:rPr lang="it-IT" sz="2400" b="1" dirty="0" smtClean="0">
                <a:solidFill>
                  <a:schemeClr val="bg1"/>
                </a:solidFill>
              </a:rPr>
              <a:t>PERVIETA’</a:t>
            </a:r>
            <a:endParaRPr lang="it-IT" sz="2400" b="1" dirty="0">
              <a:solidFill>
                <a:schemeClr val="bg1"/>
              </a:solidFill>
            </a:endParaRPr>
          </a:p>
        </p:txBody>
      </p:sp>
      <p:sp>
        <p:nvSpPr>
          <p:cNvPr id="13" name="CasellaDiTesto 12"/>
          <p:cNvSpPr txBox="1"/>
          <p:nvPr/>
        </p:nvSpPr>
        <p:spPr>
          <a:xfrm>
            <a:off x="2717267" y="6207695"/>
            <a:ext cx="2214773" cy="461665"/>
          </a:xfrm>
          <a:prstGeom prst="rect">
            <a:avLst/>
          </a:prstGeom>
          <a:noFill/>
        </p:spPr>
        <p:txBody>
          <a:bodyPr wrap="none" rtlCol="0">
            <a:spAutoFit/>
          </a:bodyPr>
          <a:lstStyle/>
          <a:p>
            <a:r>
              <a:rPr lang="it-IT" sz="2400" b="1" dirty="0" smtClean="0">
                <a:solidFill>
                  <a:schemeClr val="bg1"/>
                </a:solidFill>
              </a:rPr>
              <a:t>CONTINENZA</a:t>
            </a:r>
            <a:endParaRPr lang="it-IT"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CasellaDiTesto 2"/>
          <p:cNvSpPr txBox="1"/>
          <p:nvPr/>
        </p:nvSpPr>
        <p:spPr>
          <a:xfrm>
            <a:off x="107504" y="836712"/>
            <a:ext cx="9348906" cy="1015663"/>
          </a:xfrm>
          <a:prstGeom prst="rect">
            <a:avLst/>
          </a:prstGeom>
          <a:noFill/>
        </p:spPr>
        <p:txBody>
          <a:bodyPr wrap="none" rtlCol="0">
            <a:spAutoFit/>
          </a:bodyPr>
          <a:lstStyle/>
          <a:p>
            <a:r>
              <a:rPr lang="it-IT" sz="6000" b="1" dirty="0" smtClean="0">
                <a:solidFill>
                  <a:srgbClr val="FF0000"/>
                </a:solidFill>
              </a:rPr>
              <a:t>STUDIO EMODINAMICO</a:t>
            </a:r>
            <a:endParaRPr lang="it-IT" sz="6000" b="1" dirty="0">
              <a:solidFill>
                <a:srgbClr val="FF0000"/>
              </a:solidFill>
            </a:endParaRPr>
          </a:p>
        </p:txBody>
      </p:sp>
      <p:sp>
        <p:nvSpPr>
          <p:cNvPr id="4" name="Freccia in giù 3"/>
          <p:cNvSpPr/>
          <p:nvPr/>
        </p:nvSpPr>
        <p:spPr>
          <a:xfrm>
            <a:off x="4283968" y="1700808"/>
            <a:ext cx="484632" cy="97840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47724" y="2924944"/>
            <a:ext cx="7374456" cy="2862322"/>
          </a:xfrm>
          <a:prstGeom prst="rect">
            <a:avLst/>
          </a:prstGeom>
          <a:noFill/>
          <a:ln>
            <a:solidFill>
              <a:srgbClr val="FF0000"/>
            </a:solidFill>
          </a:ln>
        </p:spPr>
        <p:txBody>
          <a:bodyPr wrap="none" rtlCol="0">
            <a:spAutoFit/>
          </a:bodyPr>
          <a:lstStyle/>
          <a:p>
            <a:pPr algn="ctr"/>
            <a:r>
              <a:rPr lang="it-IT" sz="6000" b="1" dirty="0" smtClean="0">
                <a:solidFill>
                  <a:schemeClr val="tx2">
                    <a:lumMod val="40000"/>
                    <a:lumOff val="60000"/>
                  </a:schemeClr>
                </a:solidFill>
              </a:rPr>
              <a:t>RICERCA E STUDIO</a:t>
            </a:r>
          </a:p>
          <a:p>
            <a:pPr algn="ctr"/>
            <a:r>
              <a:rPr lang="it-IT" sz="6000" b="1" dirty="0" smtClean="0">
                <a:solidFill>
                  <a:schemeClr val="tx2">
                    <a:lumMod val="40000"/>
                    <a:lumOff val="60000"/>
                  </a:schemeClr>
                </a:solidFill>
              </a:rPr>
              <a:t> DEGLI</a:t>
            </a:r>
          </a:p>
          <a:p>
            <a:pPr algn="ctr"/>
            <a:r>
              <a:rPr lang="it-IT" sz="6000" b="1" dirty="0" smtClean="0">
                <a:solidFill>
                  <a:schemeClr val="tx2">
                    <a:lumMod val="40000"/>
                    <a:lumOff val="60000"/>
                  </a:schemeClr>
                </a:solidFill>
              </a:rPr>
              <a:t> SHUNTS</a:t>
            </a:r>
            <a:endParaRPr lang="it-IT" sz="6000" b="1" dirty="0">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850" y="0"/>
            <a:ext cx="8820150" cy="923330"/>
          </a:xfrm>
          <a:prstGeom prst="rect">
            <a:avLst/>
          </a:prstGeom>
          <a:noFill/>
          <a:ln w="9525">
            <a:noFill/>
            <a:miter lim="800000"/>
            <a:headEnd/>
            <a:tailEnd/>
          </a:ln>
          <a:effectLst/>
        </p:spPr>
        <p:txBody>
          <a:bodyPr>
            <a:spAutoFit/>
          </a:bodyPr>
          <a:lstStyle/>
          <a:p>
            <a:pPr>
              <a:spcBef>
                <a:spcPct val="50000"/>
              </a:spcBef>
              <a:defRPr/>
            </a:pPr>
            <a:r>
              <a:rPr lang="es-ES_tradnl" sz="5400" b="1" dirty="0">
                <a:solidFill>
                  <a:srgbClr val="FF0000"/>
                </a:solidFill>
                <a:effectLst>
                  <a:outerShdw blurRad="38100" dist="38100" dir="2700000" algn="tl">
                    <a:srgbClr val="000000"/>
                  </a:outerShdw>
                </a:effectLst>
                <a:latin typeface="Times New Roman" pitchFamily="18" charset="0"/>
                <a:cs typeface="Times New Roman" pitchFamily="18" charset="0"/>
              </a:rPr>
              <a:t>SHUNT  </a:t>
            </a:r>
            <a:r>
              <a:rPr lang="es-ES_tradnl" sz="54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VENO-VENOSO:</a:t>
            </a:r>
            <a:endParaRPr lang="es-ES" sz="5400" b="1" dirty="0">
              <a:solidFill>
                <a:srgbClr val="FFFF66"/>
              </a:solidFill>
              <a:effectLst>
                <a:outerShdw blurRad="38100" dist="38100" dir="2700000" algn="tl">
                  <a:srgbClr val="00000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0" y="1412875"/>
            <a:ext cx="3600450" cy="4572000"/>
            <a:chOff x="2256" y="1152"/>
            <a:chExt cx="2208" cy="2880"/>
          </a:xfrm>
        </p:grpSpPr>
        <p:grpSp>
          <p:nvGrpSpPr>
            <p:cNvPr id="3" name="Group 4"/>
            <p:cNvGrpSpPr>
              <a:grpSpLocks/>
            </p:cNvGrpSpPr>
            <p:nvPr/>
          </p:nvGrpSpPr>
          <p:grpSpPr bwMode="auto">
            <a:xfrm>
              <a:off x="2256" y="1152"/>
              <a:ext cx="2208" cy="2880"/>
              <a:chOff x="2256" y="1152"/>
              <a:chExt cx="2208" cy="2880"/>
            </a:xfrm>
          </p:grpSpPr>
          <p:sp>
            <p:nvSpPr>
              <p:cNvPr id="48159" name="Line 5"/>
              <p:cNvSpPr>
                <a:spLocks noChangeShapeType="1"/>
              </p:cNvSpPr>
              <p:nvPr/>
            </p:nvSpPr>
            <p:spPr bwMode="auto">
              <a:xfrm flipV="1">
                <a:off x="2880" y="1152"/>
                <a:ext cx="0" cy="2880"/>
              </a:xfrm>
              <a:prstGeom prst="line">
                <a:avLst/>
              </a:prstGeom>
              <a:noFill/>
              <a:ln w="76200">
                <a:solidFill>
                  <a:schemeClr val="bg1"/>
                </a:solidFill>
                <a:round/>
                <a:headEnd/>
                <a:tailEnd type="triangle" w="med" len="med"/>
              </a:ln>
            </p:spPr>
            <p:txBody>
              <a:bodyPr/>
              <a:lstStyle/>
              <a:p>
                <a:endParaRPr lang="it-IT"/>
              </a:p>
            </p:txBody>
          </p:sp>
          <p:sp>
            <p:nvSpPr>
              <p:cNvPr id="48160" name="Arc 6"/>
              <p:cNvSpPr>
                <a:spLocks/>
              </p:cNvSpPr>
              <p:nvPr/>
            </p:nvSpPr>
            <p:spPr bwMode="auto">
              <a:xfrm>
                <a:off x="2440" y="2552"/>
                <a:ext cx="44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it-IT"/>
              </a:p>
            </p:txBody>
          </p:sp>
          <p:sp>
            <p:nvSpPr>
              <p:cNvPr id="48161" name="Line 7"/>
              <p:cNvSpPr>
                <a:spLocks noChangeShapeType="1"/>
              </p:cNvSpPr>
              <p:nvPr/>
            </p:nvSpPr>
            <p:spPr bwMode="auto">
              <a:xfrm>
                <a:off x="2448" y="2880"/>
                <a:ext cx="0" cy="1104"/>
              </a:xfrm>
              <a:prstGeom prst="line">
                <a:avLst/>
              </a:prstGeom>
              <a:noFill/>
              <a:ln w="25400">
                <a:solidFill>
                  <a:schemeClr val="bg1"/>
                </a:solidFill>
                <a:round/>
                <a:headEnd/>
                <a:tailEnd/>
              </a:ln>
            </p:spPr>
            <p:txBody>
              <a:bodyPr/>
              <a:lstStyle/>
              <a:p>
                <a:endParaRPr lang="it-IT"/>
              </a:p>
            </p:txBody>
          </p:sp>
          <p:sp>
            <p:nvSpPr>
              <p:cNvPr id="48162" name="Line 8"/>
              <p:cNvSpPr>
                <a:spLocks noChangeShapeType="1"/>
              </p:cNvSpPr>
              <p:nvPr/>
            </p:nvSpPr>
            <p:spPr bwMode="auto">
              <a:xfrm>
                <a:off x="3311" y="1824"/>
                <a:ext cx="1" cy="2176"/>
              </a:xfrm>
              <a:prstGeom prst="line">
                <a:avLst/>
              </a:prstGeom>
              <a:noFill/>
              <a:ln w="28575">
                <a:solidFill>
                  <a:schemeClr val="bg1"/>
                </a:solidFill>
                <a:round/>
                <a:headEnd/>
                <a:tailEnd/>
              </a:ln>
            </p:spPr>
            <p:txBody>
              <a:bodyPr/>
              <a:lstStyle/>
              <a:p>
                <a:endParaRPr lang="it-IT"/>
              </a:p>
            </p:txBody>
          </p:sp>
          <p:sp>
            <p:nvSpPr>
              <p:cNvPr id="48163" name="Arc 9"/>
              <p:cNvSpPr>
                <a:spLocks/>
              </p:cNvSpPr>
              <p:nvPr/>
            </p:nvSpPr>
            <p:spPr bwMode="auto">
              <a:xfrm>
                <a:off x="2552" y="1674"/>
                <a:ext cx="656"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it-IT"/>
              </a:p>
            </p:txBody>
          </p:sp>
          <p:sp>
            <p:nvSpPr>
              <p:cNvPr id="48164" name="Arc 10"/>
              <p:cNvSpPr>
                <a:spLocks/>
              </p:cNvSpPr>
              <p:nvPr/>
            </p:nvSpPr>
            <p:spPr bwMode="auto">
              <a:xfrm>
                <a:off x="2880" y="1497"/>
                <a:ext cx="429" cy="384"/>
              </a:xfrm>
              <a:custGeom>
                <a:avLst/>
                <a:gdLst>
                  <a:gd name="T0" fmla="*/ 0 w 21458"/>
                  <a:gd name="T1" fmla="*/ 0 h 21600"/>
                  <a:gd name="T2" fmla="*/ 0 w 21458"/>
                  <a:gd name="T3" fmla="*/ 0 h 21600"/>
                  <a:gd name="T4" fmla="*/ 0 w 21458"/>
                  <a:gd name="T5" fmla="*/ 0 h 21600"/>
                  <a:gd name="T6" fmla="*/ 0 60000 65536"/>
                  <a:gd name="T7" fmla="*/ 0 60000 65536"/>
                  <a:gd name="T8" fmla="*/ 0 60000 65536"/>
                  <a:gd name="T9" fmla="*/ 0 w 21458"/>
                  <a:gd name="T10" fmla="*/ 0 h 21600"/>
                  <a:gd name="T11" fmla="*/ 21458 w 21458"/>
                  <a:gd name="T12" fmla="*/ 21600 h 21600"/>
                </a:gdLst>
                <a:ahLst/>
                <a:cxnLst>
                  <a:cxn ang="T6">
                    <a:pos x="T0" y="T1"/>
                  </a:cxn>
                  <a:cxn ang="T7">
                    <a:pos x="T2" y="T3"/>
                  </a:cxn>
                  <a:cxn ang="T8">
                    <a:pos x="T4" y="T5"/>
                  </a:cxn>
                </a:cxnLst>
                <a:rect l="T9" t="T10" r="T11" b="T12"/>
                <a:pathLst>
                  <a:path w="21458" h="21600" fill="none" extrusionOk="0">
                    <a:moveTo>
                      <a:pt x="0" y="0"/>
                    </a:moveTo>
                    <a:cubicBezTo>
                      <a:pt x="36" y="0"/>
                      <a:pt x="72" y="-1"/>
                      <a:pt x="109" y="0"/>
                    </a:cubicBezTo>
                    <a:cubicBezTo>
                      <a:pt x="10770" y="0"/>
                      <a:pt x="19836" y="7778"/>
                      <a:pt x="21457" y="18316"/>
                    </a:cubicBezTo>
                  </a:path>
                  <a:path w="21458" h="21600" stroke="0" extrusionOk="0">
                    <a:moveTo>
                      <a:pt x="0" y="0"/>
                    </a:moveTo>
                    <a:cubicBezTo>
                      <a:pt x="36" y="0"/>
                      <a:pt x="72" y="-1"/>
                      <a:pt x="109" y="0"/>
                    </a:cubicBezTo>
                    <a:cubicBezTo>
                      <a:pt x="10770" y="0"/>
                      <a:pt x="19836" y="7778"/>
                      <a:pt x="21457" y="18316"/>
                    </a:cubicBezTo>
                    <a:lnTo>
                      <a:pt x="109" y="21600"/>
                    </a:lnTo>
                    <a:close/>
                  </a:path>
                </a:pathLst>
              </a:custGeom>
              <a:noFill/>
              <a:ln w="88900">
                <a:solidFill>
                  <a:srgbClr val="FF3300"/>
                </a:solidFill>
                <a:round/>
                <a:headEnd/>
                <a:tailEnd/>
              </a:ln>
            </p:spPr>
            <p:txBody>
              <a:bodyPr/>
              <a:lstStyle/>
              <a:p>
                <a:endParaRPr lang="it-IT"/>
              </a:p>
            </p:txBody>
          </p:sp>
          <p:sp>
            <p:nvSpPr>
              <p:cNvPr id="48165" name="Oval 11"/>
              <p:cNvSpPr>
                <a:spLocks noChangeArrowheads="1"/>
              </p:cNvSpPr>
              <p:nvPr/>
            </p:nvSpPr>
            <p:spPr bwMode="auto">
              <a:xfrm>
                <a:off x="3264" y="3444"/>
                <a:ext cx="112" cy="104"/>
              </a:xfrm>
              <a:prstGeom prst="ellipse">
                <a:avLst/>
              </a:prstGeom>
              <a:solidFill>
                <a:schemeClr val="accent2"/>
              </a:solidFill>
              <a:ln w="38100">
                <a:solidFill>
                  <a:schemeClr val="bg1"/>
                </a:solidFill>
                <a:round/>
                <a:headEnd/>
                <a:tailEnd/>
              </a:ln>
            </p:spPr>
            <p:txBody>
              <a:bodyPr/>
              <a:lstStyle/>
              <a:p>
                <a:endParaRPr lang="it-IT"/>
              </a:p>
            </p:txBody>
          </p:sp>
          <p:sp>
            <p:nvSpPr>
              <p:cNvPr id="48166" name="Line 12"/>
              <p:cNvSpPr>
                <a:spLocks noChangeShapeType="1"/>
              </p:cNvSpPr>
              <p:nvPr/>
            </p:nvSpPr>
            <p:spPr bwMode="auto">
              <a:xfrm>
                <a:off x="3312" y="2832"/>
                <a:ext cx="0" cy="576"/>
              </a:xfrm>
              <a:prstGeom prst="line">
                <a:avLst/>
              </a:prstGeom>
              <a:noFill/>
              <a:ln w="76200">
                <a:solidFill>
                  <a:srgbClr val="FF3300"/>
                </a:solidFill>
                <a:round/>
                <a:headEnd/>
                <a:tailEnd/>
              </a:ln>
            </p:spPr>
            <p:txBody>
              <a:bodyPr/>
              <a:lstStyle/>
              <a:p>
                <a:endParaRPr lang="it-IT"/>
              </a:p>
            </p:txBody>
          </p:sp>
          <p:sp>
            <p:nvSpPr>
              <p:cNvPr id="48167" name="Line 13"/>
              <p:cNvSpPr>
                <a:spLocks noChangeShapeType="1"/>
              </p:cNvSpPr>
              <p:nvPr/>
            </p:nvSpPr>
            <p:spPr bwMode="auto">
              <a:xfrm>
                <a:off x="3024" y="1344"/>
                <a:ext cx="384" cy="240"/>
              </a:xfrm>
              <a:prstGeom prst="line">
                <a:avLst/>
              </a:prstGeom>
              <a:noFill/>
              <a:ln w="9525">
                <a:solidFill>
                  <a:srgbClr val="FF3300"/>
                </a:solidFill>
                <a:round/>
                <a:headEnd/>
                <a:tailEnd type="triangle" w="med" len="med"/>
              </a:ln>
            </p:spPr>
            <p:txBody>
              <a:bodyPr/>
              <a:lstStyle/>
              <a:p>
                <a:endParaRPr lang="it-IT"/>
              </a:p>
            </p:txBody>
          </p:sp>
          <p:sp>
            <p:nvSpPr>
              <p:cNvPr id="48168" name="Line 14"/>
              <p:cNvSpPr>
                <a:spLocks noChangeShapeType="1"/>
              </p:cNvSpPr>
              <p:nvPr/>
            </p:nvSpPr>
            <p:spPr bwMode="auto">
              <a:xfrm>
                <a:off x="3216" y="1872"/>
                <a:ext cx="0" cy="912"/>
              </a:xfrm>
              <a:prstGeom prst="line">
                <a:avLst/>
              </a:prstGeom>
              <a:noFill/>
              <a:ln w="9525">
                <a:solidFill>
                  <a:srgbClr val="FF3300"/>
                </a:solidFill>
                <a:round/>
                <a:headEnd/>
                <a:tailEnd type="triangle" w="med" len="med"/>
              </a:ln>
            </p:spPr>
            <p:txBody>
              <a:bodyPr/>
              <a:lstStyle/>
              <a:p>
                <a:endParaRPr lang="it-IT"/>
              </a:p>
            </p:txBody>
          </p:sp>
          <p:sp>
            <p:nvSpPr>
              <p:cNvPr id="48169" name="Line 15"/>
              <p:cNvSpPr>
                <a:spLocks noChangeShapeType="1"/>
              </p:cNvSpPr>
              <p:nvPr/>
            </p:nvSpPr>
            <p:spPr bwMode="auto">
              <a:xfrm>
                <a:off x="3216" y="2976"/>
                <a:ext cx="0" cy="336"/>
              </a:xfrm>
              <a:prstGeom prst="line">
                <a:avLst/>
              </a:prstGeom>
              <a:noFill/>
              <a:ln w="9525">
                <a:solidFill>
                  <a:srgbClr val="FF3300"/>
                </a:solidFill>
                <a:round/>
                <a:headEnd/>
                <a:tailEnd type="triangle" w="med" len="med"/>
              </a:ln>
            </p:spPr>
            <p:txBody>
              <a:bodyPr/>
              <a:lstStyle/>
              <a:p>
                <a:endParaRPr lang="it-IT"/>
              </a:p>
            </p:txBody>
          </p:sp>
          <p:sp>
            <p:nvSpPr>
              <p:cNvPr id="48170" name="Line 16"/>
              <p:cNvSpPr>
                <a:spLocks noChangeShapeType="1"/>
              </p:cNvSpPr>
              <p:nvPr/>
            </p:nvSpPr>
            <p:spPr bwMode="auto">
              <a:xfrm flipV="1">
                <a:off x="2544" y="3024"/>
                <a:ext cx="0" cy="912"/>
              </a:xfrm>
              <a:prstGeom prst="line">
                <a:avLst/>
              </a:prstGeom>
              <a:noFill/>
              <a:ln w="9525">
                <a:solidFill>
                  <a:schemeClr val="bg1"/>
                </a:solidFill>
                <a:round/>
                <a:headEnd/>
                <a:tailEnd type="triangle" w="lg" len="med"/>
              </a:ln>
            </p:spPr>
            <p:txBody>
              <a:bodyPr/>
              <a:lstStyle/>
              <a:p>
                <a:endParaRPr lang="it-IT"/>
              </a:p>
            </p:txBody>
          </p:sp>
          <p:sp>
            <p:nvSpPr>
              <p:cNvPr id="48171" name="Freeform 17"/>
              <p:cNvSpPr>
                <a:spLocks/>
              </p:cNvSpPr>
              <p:nvPr/>
            </p:nvSpPr>
            <p:spPr bwMode="auto">
              <a:xfrm>
                <a:off x="3310" y="2798"/>
                <a:ext cx="922" cy="1024"/>
              </a:xfrm>
              <a:custGeom>
                <a:avLst/>
                <a:gdLst>
                  <a:gd name="T0" fmla="*/ 0 w 922"/>
                  <a:gd name="T1" fmla="*/ 0 h 1024"/>
                  <a:gd name="T2" fmla="*/ 82 w 922"/>
                  <a:gd name="T3" fmla="*/ 64 h 1024"/>
                  <a:gd name="T4" fmla="*/ 201 w 922"/>
                  <a:gd name="T5" fmla="*/ 9 h 1024"/>
                  <a:gd name="T6" fmla="*/ 311 w 922"/>
                  <a:gd name="T7" fmla="*/ 18 h 1024"/>
                  <a:gd name="T8" fmla="*/ 320 w 922"/>
                  <a:gd name="T9" fmla="*/ 45 h 1024"/>
                  <a:gd name="T10" fmla="*/ 311 w 922"/>
                  <a:gd name="T11" fmla="*/ 109 h 1024"/>
                  <a:gd name="T12" fmla="*/ 274 w 922"/>
                  <a:gd name="T13" fmla="*/ 164 h 1024"/>
                  <a:gd name="T14" fmla="*/ 356 w 922"/>
                  <a:gd name="T15" fmla="*/ 256 h 1024"/>
                  <a:gd name="T16" fmla="*/ 429 w 922"/>
                  <a:gd name="T17" fmla="*/ 146 h 1024"/>
                  <a:gd name="T18" fmla="*/ 557 w 922"/>
                  <a:gd name="T19" fmla="*/ 210 h 1024"/>
                  <a:gd name="T20" fmla="*/ 521 w 922"/>
                  <a:gd name="T21" fmla="*/ 384 h 1024"/>
                  <a:gd name="T22" fmla="*/ 484 w 922"/>
                  <a:gd name="T23" fmla="*/ 411 h 1024"/>
                  <a:gd name="T24" fmla="*/ 457 w 922"/>
                  <a:gd name="T25" fmla="*/ 420 h 1024"/>
                  <a:gd name="T26" fmla="*/ 420 w 922"/>
                  <a:gd name="T27" fmla="*/ 457 h 1024"/>
                  <a:gd name="T28" fmla="*/ 439 w 922"/>
                  <a:gd name="T29" fmla="*/ 631 h 1024"/>
                  <a:gd name="T30" fmla="*/ 887 w 922"/>
                  <a:gd name="T31" fmla="*/ 649 h 1024"/>
                  <a:gd name="T32" fmla="*/ 905 w 922"/>
                  <a:gd name="T33" fmla="*/ 786 h 1024"/>
                  <a:gd name="T34" fmla="*/ 877 w 922"/>
                  <a:gd name="T35" fmla="*/ 868 h 1024"/>
                  <a:gd name="T36" fmla="*/ 868 w 922"/>
                  <a:gd name="T37" fmla="*/ 896 h 1024"/>
                  <a:gd name="T38" fmla="*/ 905 w 922"/>
                  <a:gd name="T39" fmla="*/ 1024 h 10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2"/>
                  <a:gd name="T61" fmla="*/ 0 h 1024"/>
                  <a:gd name="T62" fmla="*/ 922 w 922"/>
                  <a:gd name="T63" fmla="*/ 1024 h 10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2" h="1024">
                    <a:moveTo>
                      <a:pt x="0" y="0"/>
                    </a:moveTo>
                    <a:cubicBezTo>
                      <a:pt x="22" y="33"/>
                      <a:pt x="44" y="51"/>
                      <a:pt x="82" y="64"/>
                    </a:cubicBezTo>
                    <a:cubicBezTo>
                      <a:pt x="132" y="54"/>
                      <a:pt x="156" y="31"/>
                      <a:pt x="201" y="9"/>
                    </a:cubicBezTo>
                    <a:cubicBezTo>
                      <a:pt x="238" y="12"/>
                      <a:pt x="276" y="7"/>
                      <a:pt x="311" y="18"/>
                    </a:cubicBezTo>
                    <a:cubicBezTo>
                      <a:pt x="320" y="21"/>
                      <a:pt x="320" y="36"/>
                      <a:pt x="320" y="45"/>
                    </a:cubicBezTo>
                    <a:cubicBezTo>
                      <a:pt x="320" y="67"/>
                      <a:pt x="319" y="89"/>
                      <a:pt x="311" y="109"/>
                    </a:cubicBezTo>
                    <a:cubicBezTo>
                      <a:pt x="303" y="130"/>
                      <a:pt x="274" y="164"/>
                      <a:pt x="274" y="164"/>
                    </a:cubicBezTo>
                    <a:cubicBezTo>
                      <a:pt x="284" y="254"/>
                      <a:pt x="267" y="274"/>
                      <a:pt x="356" y="256"/>
                    </a:cubicBezTo>
                    <a:cubicBezTo>
                      <a:pt x="391" y="221"/>
                      <a:pt x="402" y="186"/>
                      <a:pt x="429" y="146"/>
                    </a:cubicBezTo>
                    <a:cubicBezTo>
                      <a:pt x="496" y="157"/>
                      <a:pt x="499" y="170"/>
                      <a:pt x="557" y="210"/>
                    </a:cubicBezTo>
                    <a:cubicBezTo>
                      <a:pt x="600" y="271"/>
                      <a:pt x="601" y="357"/>
                      <a:pt x="521" y="384"/>
                    </a:cubicBezTo>
                    <a:cubicBezTo>
                      <a:pt x="509" y="393"/>
                      <a:pt x="497" y="404"/>
                      <a:pt x="484" y="411"/>
                    </a:cubicBezTo>
                    <a:cubicBezTo>
                      <a:pt x="476" y="416"/>
                      <a:pt x="465" y="415"/>
                      <a:pt x="457" y="420"/>
                    </a:cubicBezTo>
                    <a:cubicBezTo>
                      <a:pt x="442" y="429"/>
                      <a:pt x="433" y="445"/>
                      <a:pt x="420" y="457"/>
                    </a:cubicBezTo>
                    <a:cubicBezTo>
                      <a:pt x="402" y="512"/>
                      <a:pt x="369" y="606"/>
                      <a:pt x="439" y="631"/>
                    </a:cubicBezTo>
                    <a:cubicBezTo>
                      <a:pt x="587" y="621"/>
                      <a:pt x="743" y="603"/>
                      <a:pt x="887" y="649"/>
                    </a:cubicBezTo>
                    <a:cubicBezTo>
                      <a:pt x="906" y="707"/>
                      <a:pt x="922" y="715"/>
                      <a:pt x="905" y="786"/>
                    </a:cubicBezTo>
                    <a:cubicBezTo>
                      <a:pt x="898" y="814"/>
                      <a:pt x="886" y="841"/>
                      <a:pt x="877" y="868"/>
                    </a:cubicBezTo>
                    <a:cubicBezTo>
                      <a:pt x="874" y="877"/>
                      <a:pt x="868" y="896"/>
                      <a:pt x="868" y="896"/>
                    </a:cubicBezTo>
                    <a:cubicBezTo>
                      <a:pt x="875" y="957"/>
                      <a:pt x="881" y="974"/>
                      <a:pt x="905" y="1024"/>
                    </a:cubicBezTo>
                  </a:path>
                </a:pathLst>
              </a:custGeom>
              <a:noFill/>
              <a:ln w="38100" cmpd="sng">
                <a:solidFill>
                  <a:srgbClr val="FF3300"/>
                </a:solidFill>
                <a:round/>
                <a:headEnd/>
                <a:tailEnd/>
              </a:ln>
            </p:spPr>
            <p:txBody>
              <a:bodyPr/>
              <a:lstStyle/>
              <a:p>
                <a:endParaRPr lang="it-IT"/>
              </a:p>
            </p:txBody>
          </p:sp>
          <p:sp>
            <p:nvSpPr>
              <p:cNvPr id="48172" name="Oval 18"/>
              <p:cNvSpPr>
                <a:spLocks noChangeArrowheads="1"/>
              </p:cNvSpPr>
              <p:nvPr/>
            </p:nvSpPr>
            <p:spPr bwMode="auto">
              <a:xfrm>
                <a:off x="4176" y="3771"/>
                <a:ext cx="96" cy="96"/>
              </a:xfrm>
              <a:prstGeom prst="ellipse">
                <a:avLst/>
              </a:prstGeom>
              <a:solidFill>
                <a:schemeClr val="accent2"/>
              </a:solidFill>
              <a:ln w="38100">
                <a:solidFill>
                  <a:schemeClr val="bg1"/>
                </a:solidFill>
                <a:round/>
                <a:headEnd/>
                <a:tailEnd/>
              </a:ln>
            </p:spPr>
            <p:txBody>
              <a:bodyPr/>
              <a:lstStyle/>
              <a:p>
                <a:endParaRPr lang="it-IT"/>
              </a:p>
            </p:txBody>
          </p:sp>
          <p:sp>
            <p:nvSpPr>
              <p:cNvPr id="48173" name="Line 19"/>
              <p:cNvSpPr>
                <a:spLocks noChangeShapeType="1"/>
              </p:cNvSpPr>
              <p:nvPr/>
            </p:nvSpPr>
            <p:spPr bwMode="auto">
              <a:xfrm>
                <a:off x="3312" y="1824"/>
                <a:ext cx="0" cy="1008"/>
              </a:xfrm>
              <a:prstGeom prst="line">
                <a:avLst/>
              </a:prstGeom>
              <a:noFill/>
              <a:ln w="88900">
                <a:solidFill>
                  <a:srgbClr val="FF3300"/>
                </a:solidFill>
                <a:round/>
                <a:headEnd/>
                <a:tailEnd/>
              </a:ln>
            </p:spPr>
            <p:txBody>
              <a:bodyPr/>
              <a:lstStyle/>
              <a:p>
                <a:endParaRPr lang="it-IT"/>
              </a:p>
            </p:txBody>
          </p:sp>
          <p:sp>
            <p:nvSpPr>
              <p:cNvPr id="48174" name="Line 20"/>
              <p:cNvSpPr>
                <a:spLocks noChangeShapeType="1"/>
              </p:cNvSpPr>
              <p:nvPr/>
            </p:nvSpPr>
            <p:spPr bwMode="auto">
              <a:xfrm>
                <a:off x="3600" y="2736"/>
                <a:ext cx="384" cy="240"/>
              </a:xfrm>
              <a:prstGeom prst="line">
                <a:avLst/>
              </a:prstGeom>
              <a:noFill/>
              <a:ln w="9525">
                <a:solidFill>
                  <a:srgbClr val="FF3300"/>
                </a:solidFill>
                <a:round/>
                <a:headEnd/>
                <a:tailEnd type="triangle" w="med" len="med"/>
              </a:ln>
            </p:spPr>
            <p:txBody>
              <a:bodyPr/>
              <a:lstStyle/>
              <a:p>
                <a:endParaRPr lang="it-IT"/>
              </a:p>
            </p:txBody>
          </p:sp>
          <p:sp>
            <p:nvSpPr>
              <p:cNvPr id="48175" name="Freeform 21"/>
              <p:cNvSpPr>
                <a:spLocks/>
              </p:cNvSpPr>
              <p:nvPr/>
            </p:nvSpPr>
            <p:spPr bwMode="auto">
              <a:xfrm>
                <a:off x="3348" y="1992"/>
                <a:ext cx="311" cy="552"/>
              </a:xfrm>
              <a:custGeom>
                <a:avLst/>
                <a:gdLst>
                  <a:gd name="T0" fmla="*/ 0 w 311"/>
                  <a:gd name="T1" fmla="*/ 0 h 552"/>
                  <a:gd name="T2" fmla="*/ 96 w 311"/>
                  <a:gd name="T3" fmla="*/ 144 h 552"/>
                  <a:gd name="T4" fmla="*/ 144 w 311"/>
                  <a:gd name="T5" fmla="*/ 252 h 552"/>
                  <a:gd name="T6" fmla="*/ 276 w 311"/>
                  <a:gd name="T7" fmla="*/ 288 h 552"/>
                  <a:gd name="T8" fmla="*/ 300 w 311"/>
                  <a:gd name="T9" fmla="*/ 324 h 552"/>
                  <a:gd name="T10" fmla="*/ 144 w 311"/>
                  <a:gd name="T11" fmla="*/ 444 h 552"/>
                  <a:gd name="T12" fmla="*/ 72 w 311"/>
                  <a:gd name="T13" fmla="*/ 540 h 552"/>
                  <a:gd name="T14" fmla="*/ 0 w 311"/>
                  <a:gd name="T15" fmla="*/ 552 h 552"/>
                  <a:gd name="T16" fmla="*/ 0 60000 65536"/>
                  <a:gd name="T17" fmla="*/ 0 60000 65536"/>
                  <a:gd name="T18" fmla="*/ 0 60000 65536"/>
                  <a:gd name="T19" fmla="*/ 0 60000 65536"/>
                  <a:gd name="T20" fmla="*/ 0 60000 65536"/>
                  <a:gd name="T21" fmla="*/ 0 60000 65536"/>
                  <a:gd name="T22" fmla="*/ 0 60000 65536"/>
                  <a:gd name="T23" fmla="*/ 0 60000 65536"/>
                  <a:gd name="T24" fmla="*/ 0 w 311"/>
                  <a:gd name="T25" fmla="*/ 0 h 552"/>
                  <a:gd name="T26" fmla="*/ 311 w 311"/>
                  <a:gd name="T27" fmla="*/ 552 h 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1" h="552">
                    <a:moveTo>
                      <a:pt x="0" y="0"/>
                    </a:moveTo>
                    <a:cubicBezTo>
                      <a:pt x="32" y="48"/>
                      <a:pt x="68" y="94"/>
                      <a:pt x="96" y="144"/>
                    </a:cubicBezTo>
                    <a:cubicBezTo>
                      <a:pt x="112" y="173"/>
                      <a:pt x="113" y="227"/>
                      <a:pt x="144" y="252"/>
                    </a:cubicBezTo>
                    <a:cubicBezTo>
                      <a:pt x="180" y="280"/>
                      <a:pt x="276" y="288"/>
                      <a:pt x="276" y="288"/>
                    </a:cubicBezTo>
                    <a:cubicBezTo>
                      <a:pt x="284" y="300"/>
                      <a:pt x="298" y="310"/>
                      <a:pt x="300" y="324"/>
                    </a:cubicBezTo>
                    <a:cubicBezTo>
                      <a:pt x="311" y="412"/>
                      <a:pt x="204" y="404"/>
                      <a:pt x="144" y="444"/>
                    </a:cubicBezTo>
                    <a:cubicBezTo>
                      <a:pt x="121" y="478"/>
                      <a:pt x="115" y="526"/>
                      <a:pt x="72" y="540"/>
                    </a:cubicBezTo>
                    <a:cubicBezTo>
                      <a:pt x="49" y="548"/>
                      <a:pt x="0" y="552"/>
                      <a:pt x="0" y="552"/>
                    </a:cubicBezTo>
                  </a:path>
                </a:pathLst>
              </a:custGeom>
              <a:noFill/>
              <a:ln w="38100" cmpd="sng">
                <a:solidFill>
                  <a:srgbClr val="FF3300"/>
                </a:solidFill>
                <a:round/>
                <a:headEnd/>
                <a:tailEnd/>
              </a:ln>
            </p:spPr>
            <p:txBody>
              <a:bodyPr/>
              <a:lstStyle/>
              <a:p>
                <a:endParaRPr lang="it-IT"/>
              </a:p>
            </p:txBody>
          </p:sp>
          <p:sp>
            <p:nvSpPr>
              <p:cNvPr id="48176" name="Line 22"/>
              <p:cNvSpPr>
                <a:spLocks noChangeShapeType="1"/>
              </p:cNvSpPr>
              <p:nvPr/>
            </p:nvSpPr>
            <p:spPr bwMode="auto">
              <a:xfrm>
                <a:off x="3408" y="1968"/>
                <a:ext cx="336" cy="288"/>
              </a:xfrm>
              <a:prstGeom prst="line">
                <a:avLst/>
              </a:prstGeom>
              <a:noFill/>
              <a:ln w="9525">
                <a:solidFill>
                  <a:srgbClr val="FF3300"/>
                </a:solidFill>
                <a:round/>
                <a:headEnd/>
                <a:tailEnd type="triangle" w="med" len="med"/>
              </a:ln>
            </p:spPr>
            <p:txBody>
              <a:bodyPr/>
              <a:lstStyle/>
              <a:p>
                <a:endParaRPr lang="it-IT"/>
              </a:p>
            </p:txBody>
          </p:sp>
          <p:sp>
            <p:nvSpPr>
              <p:cNvPr id="48177" name="Text Box 23"/>
              <p:cNvSpPr txBox="1">
                <a:spLocks noChangeArrowheads="1"/>
              </p:cNvSpPr>
              <p:nvPr/>
            </p:nvSpPr>
            <p:spPr bwMode="auto">
              <a:xfrm>
                <a:off x="2256" y="1536"/>
                <a:ext cx="384" cy="288"/>
              </a:xfrm>
              <a:prstGeom prst="rect">
                <a:avLst/>
              </a:prstGeom>
              <a:noFill/>
              <a:ln w="9525">
                <a:noFill/>
                <a:miter lim="800000"/>
                <a:headEnd/>
                <a:tailEnd/>
              </a:ln>
            </p:spPr>
            <p:txBody>
              <a:bodyPr>
                <a:spAutoFit/>
              </a:bodyPr>
              <a:lstStyle/>
              <a:p>
                <a:pPr algn="l">
                  <a:spcBef>
                    <a:spcPct val="50000"/>
                  </a:spcBef>
                </a:pPr>
                <a:endParaRPr lang="it-IT">
                  <a:latin typeface="Times New Roman" pitchFamily="18" charset="0"/>
                </a:endParaRPr>
              </a:p>
            </p:txBody>
          </p:sp>
          <p:sp>
            <p:nvSpPr>
              <p:cNvPr id="48178" name="Text Box 24"/>
              <p:cNvSpPr txBox="1">
                <a:spLocks noChangeArrowheads="1"/>
              </p:cNvSpPr>
              <p:nvPr/>
            </p:nvSpPr>
            <p:spPr bwMode="auto">
              <a:xfrm>
                <a:off x="2305" y="1632"/>
                <a:ext cx="382"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R1</a:t>
                </a:r>
                <a:endParaRPr lang="es-ES">
                  <a:solidFill>
                    <a:schemeClr val="bg1"/>
                  </a:solidFill>
                </a:endParaRPr>
              </a:p>
            </p:txBody>
          </p:sp>
          <p:sp>
            <p:nvSpPr>
              <p:cNvPr id="48179" name="Text Box 25"/>
              <p:cNvSpPr txBox="1">
                <a:spLocks noChangeArrowheads="1"/>
              </p:cNvSpPr>
              <p:nvPr/>
            </p:nvSpPr>
            <p:spPr bwMode="auto">
              <a:xfrm>
                <a:off x="3504" y="1536"/>
                <a:ext cx="432" cy="288"/>
              </a:xfrm>
              <a:prstGeom prst="rect">
                <a:avLst/>
              </a:prstGeom>
              <a:noFill/>
              <a:ln w="9525">
                <a:noFill/>
                <a:miter lim="800000"/>
                <a:headEnd/>
                <a:tailEnd/>
              </a:ln>
            </p:spPr>
            <p:txBody>
              <a:bodyPr>
                <a:spAutoFit/>
              </a:bodyPr>
              <a:lstStyle/>
              <a:p>
                <a:pPr algn="l">
                  <a:spcBef>
                    <a:spcPct val="50000"/>
                  </a:spcBef>
                </a:pPr>
                <a:endParaRPr lang="it-IT"/>
              </a:p>
            </p:txBody>
          </p:sp>
          <p:sp>
            <p:nvSpPr>
              <p:cNvPr id="48180" name="Text Box 26"/>
              <p:cNvSpPr txBox="1">
                <a:spLocks noChangeArrowheads="1"/>
              </p:cNvSpPr>
              <p:nvPr/>
            </p:nvSpPr>
            <p:spPr bwMode="auto">
              <a:xfrm>
                <a:off x="3361" y="1392"/>
                <a:ext cx="431"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R2</a:t>
                </a:r>
                <a:endParaRPr lang="es-ES">
                  <a:solidFill>
                    <a:schemeClr val="bg1"/>
                  </a:solidFill>
                </a:endParaRPr>
              </a:p>
            </p:txBody>
          </p:sp>
          <p:sp>
            <p:nvSpPr>
              <p:cNvPr id="48181" name="Text Box 27"/>
              <p:cNvSpPr txBox="1">
                <a:spLocks noChangeArrowheads="1"/>
              </p:cNvSpPr>
              <p:nvPr/>
            </p:nvSpPr>
            <p:spPr bwMode="auto">
              <a:xfrm>
                <a:off x="3792" y="2112"/>
                <a:ext cx="528"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R4</a:t>
                </a:r>
                <a:endParaRPr lang="es-ES">
                  <a:solidFill>
                    <a:schemeClr val="bg1"/>
                  </a:solidFill>
                </a:endParaRPr>
              </a:p>
            </p:txBody>
          </p:sp>
          <p:sp>
            <p:nvSpPr>
              <p:cNvPr id="48182" name="Text Box 28"/>
              <p:cNvSpPr txBox="1">
                <a:spLocks noChangeArrowheads="1"/>
              </p:cNvSpPr>
              <p:nvPr/>
            </p:nvSpPr>
            <p:spPr bwMode="auto">
              <a:xfrm>
                <a:off x="4033" y="3024"/>
                <a:ext cx="431" cy="288"/>
              </a:xfrm>
              <a:prstGeom prst="rect">
                <a:avLst/>
              </a:prstGeom>
              <a:noFill/>
              <a:ln w="9525">
                <a:noFill/>
                <a:miter lim="800000"/>
                <a:headEnd/>
                <a:tailEnd/>
              </a:ln>
            </p:spPr>
            <p:txBody>
              <a:bodyPr>
                <a:spAutoFit/>
              </a:bodyPr>
              <a:lstStyle/>
              <a:p>
                <a:pPr algn="l">
                  <a:spcBef>
                    <a:spcPct val="50000"/>
                  </a:spcBef>
                </a:pPr>
                <a:r>
                  <a:rPr lang="es-ES_tradnl">
                    <a:solidFill>
                      <a:schemeClr val="bg1"/>
                    </a:solidFill>
                  </a:rPr>
                  <a:t>R3</a:t>
                </a:r>
                <a:endParaRPr lang="es-ES">
                  <a:solidFill>
                    <a:schemeClr val="bg1"/>
                  </a:solidFill>
                </a:endParaRPr>
              </a:p>
            </p:txBody>
          </p:sp>
        </p:grpSp>
        <p:sp>
          <p:nvSpPr>
            <p:cNvPr id="48158" name="Line 29"/>
            <p:cNvSpPr>
              <a:spLocks noChangeShapeType="1"/>
            </p:cNvSpPr>
            <p:nvPr/>
          </p:nvSpPr>
          <p:spPr bwMode="auto">
            <a:xfrm flipV="1">
              <a:off x="3216" y="3648"/>
              <a:ext cx="0" cy="288"/>
            </a:xfrm>
            <a:prstGeom prst="line">
              <a:avLst/>
            </a:prstGeom>
            <a:noFill/>
            <a:ln w="9525">
              <a:solidFill>
                <a:schemeClr val="bg1"/>
              </a:solidFill>
              <a:round/>
              <a:headEnd/>
              <a:tailEnd type="triangle" w="med" len="med"/>
            </a:ln>
          </p:spPr>
          <p:txBody>
            <a:bodyPr/>
            <a:lstStyle/>
            <a:p>
              <a:endParaRPr lang="it-IT"/>
            </a:p>
          </p:txBody>
        </p:sp>
      </p:grpSp>
      <p:sp>
        <p:nvSpPr>
          <p:cNvPr id="12320" name="Oval 32"/>
          <p:cNvSpPr>
            <a:spLocks noChangeArrowheads="1"/>
          </p:cNvSpPr>
          <p:nvPr/>
        </p:nvSpPr>
        <p:spPr bwMode="auto">
          <a:xfrm>
            <a:off x="971550" y="1844675"/>
            <a:ext cx="215900" cy="215900"/>
          </a:xfrm>
          <a:prstGeom prst="ellipse">
            <a:avLst/>
          </a:prstGeom>
          <a:solidFill>
            <a:srgbClr val="FF0000"/>
          </a:solidFill>
          <a:ln w="9525">
            <a:solidFill>
              <a:schemeClr val="tx1"/>
            </a:solidFill>
            <a:round/>
            <a:headEnd/>
            <a:tailEnd/>
          </a:ln>
        </p:spPr>
        <p:txBody>
          <a:bodyPr wrap="none" anchor="ctr"/>
          <a:lstStyle/>
          <a:p>
            <a:endParaRPr lang="it-IT"/>
          </a:p>
        </p:txBody>
      </p:sp>
      <p:sp>
        <p:nvSpPr>
          <p:cNvPr id="12321" name="Oval 33"/>
          <p:cNvSpPr>
            <a:spLocks noChangeArrowheads="1"/>
          </p:cNvSpPr>
          <p:nvPr/>
        </p:nvSpPr>
        <p:spPr bwMode="auto">
          <a:xfrm>
            <a:off x="1619250" y="3933825"/>
            <a:ext cx="144463" cy="144463"/>
          </a:xfrm>
          <a:prstGeom prst="ellipse">
            <a:avLst/>
          </a:prstGeom>
          <a:solidFill>
            <a:srgbClr val="FF0000"/>
          </a:solidFill>
          <a:ln w="9525">
            <a:solidFill>
              <a:schemeClr val="tx1"/>
            </a:solidFill>
            <a:round/>
            <a:headEnd/>
            <a:tailEnd/>
          </a:ln>
        </p:spPr>
        <p:txBody>
          <a:bodyPr wrap="none" anchor="ctr"/>
          <a:lstStyle/>
          <a:p>
            <a:endParaRPr lang="it-IT"/>
          </a:p>
        </p:txBody>
      </p:sp>
      <p:sp>
        <p:nvSpPr>
          <p:cNvPr id="12322" name="Oval 34"/>
          <p:cNvSpPr>
            <a:spLocks noChangeArrowheads="1"/>
          </p:cNvSpPr>
          <p:nvPr/>
        </p:nvSpPr>
        <p:spPr bwMode="auto">
          <a:xfrm>
            <a:off x="1619250" y="2636838"/>
            <a:ext cx="144463" cy="144462"/>
          </a:xfrm>
          <a:prstGeom prst="ellipse">
            <a:avLst/>
          </a:prstGeom>
          <a:solidFill>
            <a:srgbClr val="FF0000"/>
          </a:solidFill>
          <a:ln w="9525">
            <a:solidFill>
              <a:schemeClr val="tx1"/>
            </a:solidFill>
            <a:round/>
            <a:headEnd/>
            <a:tailEnd/>
          </a:ln>
        </p:spPr>
        <p:txBody>
          <a:bodyPr wrap="none" anchor="ctr"/>
          <a:lstStyle/>
          <a:p>
            <a:endParaRPr lang="it-IT"/>
          </a:p>
        </p:txBody>
      </p:sp>
      <p:sp>
        <p:nvSpPr>
          <p:cNvPr id="48139" name="AutoShape 37"/>
          <p:cNvSpPr>
            <a:spLocks noChangeArrowheads="1"/>
          </p:cNvSpPr>
          <p:nvPr/>
        </p:nvSpPr>
        <p:spPr bwMode="auto">
          <a:xfrm>
            <a:off x="755650" y="260350"/>
            <a:ext cx="360363" cy="5832475"/>
          </a:xfrm>
          <a:prstGeom prst="upArrow">
            <a:avLst>
              <a:gd name="adj1" fmla="val 50000"/>
              <a:gd name="adj2" fmla="val 404625"/>
            </a:avLst>
          </a:prstGeom>
          <a:solidFill>
            <a:srgbClr val="0000FF"/>
          </a:solidFill>
          <a:ln w="9525">
            <a:solidFill>
              <a:schemeClr val="tx1"/>
            </a:solidFill>
            <a:miter lim="800000"/>
            <a:headEnd/>
            <a:tailEnd/>
          </a:ln>
        </p:spPr>
        <p:txBody>
          <a:bodyPr wrap="none" anchor="ctr"/>
          <a:lstStyle/>
          <a:p>
            <a:endParaRPr lang="it-IT"/>
          </a:p>
        </p:txBody>
      </p:sp>
      <p:sp>
        <p:nvSpPr>
          <p:cNvPr id="12336" name="Freeform 48"/>
          <p:cNvSpPr>
            <a:spLocks/>
          </p:cNvSpPr>
          <p:nvPr/>
        </p:nvSpPr>
        <p:spPr bwMode="auto">
          <a:xfrm>
            <a:off x="1403350" y="4221163"/>
            <a:ext cx="384175" cy="647700"/>
          </a:xfrm>
          <a:custGeom>
            <a:avLst/>
            <a:gdLst>
              <a:gd name="T0" fmla="*/ 0 w 242"/>
              <a:gd name="T1" fmla="*/ 2147483647 h 408"/>
              <a:gd name="T2" fmla="*/ 2147483647 w 242"/>
              <a:gd name="T3" fmla="*/ 2147483647 h 408"/>
              <a:gd name="T4" fmla="*/ 2147483647 w 242"/>
              <a:gd name="T5" fmla="*/ 2147483647 h 408"/>
              <a:gd name="T6" fmla="*/ 2147483647 w 242"/>
              <a:gd name="T7" fmla="*/ 2147483647 h 408"/>
              <a:gd name="T8" fmla="*/ 2147483647 w 242"/>
              <a:gd name="T9" fmla="*/ 2147483647 h 408"/>
              <a:gd name="T10" fmla="*/ 2147483647 w 242"/>
              <a:gd name="T11" fmla="*/ 2147483647 h 408"/>
              <a:gd name="T12" fmla="*/ 2147483647 w 242"/>
              <a:gd name="T13" fmla="*/ 0 h 408"/>
              <a:gd name="T14" fmla="*/ 0 60000 65536"/>
              <a:gd name="T15" fmla="*/ 0 60000 65536"/>
              <a:gd name="T16" fmla="*/ 0 60000 65536"/>
              <a:gd name="T17" fmla="*/ 0 60000 65536"/>
              <a:gd name="T18" fmla="*/ 0 60000 65536"/>
              <a:gd name="T19" fmla="*/ 0 60000 65536"/>
              <a:gd name="T20" fmla="*/ 0 60000 65536"/>
              <a:gd name="T21" fmla="*/ 0 w 242"/>
              <a:gd name="T22" fmla="*/ 0 h 408"/>
              <a:gd name="T23" fmla="*/ 242 w 242"/>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408">
                <a:moveTo>
                  <a:pt x="0" y="408"/>
                </a:moveTo>
                <a:cubicBezTo>
                  <a:pt x="34" y="374"/>
                  <a:pt x="68" y="340"/>
                  <a:pt x="91" y="317"/>
                </a:cubicBezTo>
                <a:cubicBezTo>
                  <a:pt x="114" y="294"/>
                  <a:pt x="129" y="287"/>
                  <a:pt x="136" y="272"/>
                </a:cubicBezTo>
                <a:cubicBezTo>
                  <a:pt x="143" y="257"/>
                  <a:pt x="121" y="257"/>
                  <a:pt x="136" y="227"/>
                </a:cubicBezTo>
                <a:cubicBezTo>
                  <a:pt x="151" y="197"/>
                  <a:pt x="212" y="121"/>
                  <a:pt x="227" y="91"/>
                </a:cubicBezTo>
                <a:cubicBezTo>
                  <a:pt x="242" y="61"/>
                  <a:pt x="227" y="60"/>
                  <a:pt x="227" y="45"/>
                </a:cubicBezTo>
                <a:cubicBezTo>
                  <a:pt x="227" y="30"/>
                  <a:pt x="227" y="15"/>
                  <a:pt x="227" y="0"/>
                </a:cubicBezTo>
              </a:path>
            </a:pathLst>
          </a:custGeom>
          <a:noFill/>
          <a:ln w="38100" cmpd="sng">
            <a:solidFill>
              <a:srgbClr val="0033CC"/>
            </a:solidFill>
            <a:round/>
            <a:headEnd/>
            <a:tailEnd/>
          </a:ln>
        </p:spPr>
        <p:txBody>
          <a:bodyPr/>
          <a:lstStyle/>
          <a:p>
            <a:endParaRPr lang="it-IT"/>
          </a:p>
        </p:txBody>
      </p:sp>
      <p:sp>
        <p:nvSpPr>
          <p:cNvPr id="12339" name="Freeform 51"/>
          <p:cNvSpPr>
            <a:spLocks/>
          </p:cNvSpPr>
          <p:nvPr/>
        </p:nvSpPr>
        <p:spPr bwMode="auto">
          <a:xfrm>
            <a:off x="1258888" y="2997200"/>
            <a:ext cx="446087" cy="660400"/>
          </a:xfrm>
          <a:custGeom>
            <a:avLst/>
            <a:gdLst>
              <a:gd name="T0" fmla="*/ 2147483647 w 281"/>
              <a:gd name="T1" fmla="*/ 2147483647 h 416"/>
              <a:gd name="T2" fmla="*/ 2147483647 w 281"/>
              <a:gd name="T3" fmla="*/ 2147483647 h 416"/>
              <a:gd name="T4" fmla="*/ 2147483647 w 281"/>
              <a:gd name="T5" fmla="*/ 2147483647 h 416"/>
              <a:gd name="T6" fmla="*/ 2147483647 w 281"/>
              <a:gd name="T7" fmla="*/ 2147483647 h 416"/>
              <a:gd name="T8" fmla="*/ 2147483647 w 281"/>
              <a:gd name="T9" fmla="*/ 2147483647 h 416"/>
              <a:gd name="T10" fmla="*/ 2147483647 w 281"/>
              <a:gd name="T11" fmla="*/ 2147483647 h 416"/>
              <a:gd name="T12" fmla="*/ 2147483647 w 281"/>
              <a:gd name="T13" fmla="*/ 2147483647 h 416"/>
              <a:gd name="T14" fmla="*/ 2147483647 w 281"/>
              <a:gd name="T15" fmla="*/ 0 h 416"/>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16"/>
              <a:gd name="T26" fmla="*/ 281 w 281"/>
              <a:gd name="T27" fmla="*/ 416 h 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16">
                <a:moveTo>
                  <a:pt x="8" y="363"/>
                </a:moveTo>
                <a:cubicBezTo>
                  <a:pt x="4" y="389"/>
                  <a:pt x="0" y="416"/>
                  <a:pt x="8" y="409"/>
                </a:cubicBezTo>
                <a:cubicBezTo>
                  <a:pt x="16" y="402"/>
                  <a:pt x="39" y="341"/>
                  <a:pt x="54" y="318"/>
                </a:cubicBezTo>
                <a:cubicBezTo>
                  <a:pt x="69" y="295"/>
                  <a:pt x="92" y="296"/>
                  <a:pt x="99" y="273"/>
                </a:cubicBezTo>
                <a:cubicBezTo>
                  <a:pt x="106" y="250"/>
                  <a:pt x="84" y="205"/>
                  <a:pt x="99" y="182"/>
                </a:cubicBezTo>
                <a:cubicBezTo>
                  <a:pt x="114" y="159"/>
                  <a:pt x="167" y="152"/>
                  <a:pt x="190" y="137"/>
                </a:cubicBezTo>
                <a:cubicBezTo>
                  <a:pt x="213" y="122"/>
                  <a:pt x="220" y="114"/>
                  <a:pt x="235" y="91"/>
                </a:cubicBezTo>
                <a:cubicBezTo>
                  <a:pt x="250" y="68"/>
                  <a:pt x="265" y="34"/>
                  <a:pt x="281" y="0"/>
                </a:cubicBezTo>
              </a:path>
            </a:pathLst>
          </a:custGeom>
          <a:noFill/>
          <a:ln w="57150" cmpd="sng">
            <a:solidFill>
              <a:srgbClr val="0033CC"/>
            </a:solidFill>
            <a:round/>
            <a:headEnd/>
            <a:tailEnd/>
          </a:ln>
        </p:spPr>
        <p:txBody>
          <a:bodyPr/>
          <a:lstStyle/>
          <a:p>
            <a:endParaRPr lang="it-IT"/>
          </a:p>
        </p:txBody>
      </p:sp>
      <p:sp>
        <p:nvSpPr>
          <p:cNvPr id="12340" name="Freeform 52"/>
          <p:cNvSpPr>
            <a:spLocks/>
          </p:cNvSpPr>
          <p:nvPr/>
        </p:nvSpPr>
        <p:spPr bwMode="auto">
          <a:xfrm>
            <a:off x="1763713" y="4365625"/>
            <a:ext cx="503237" cy="792163"/>
          </a:xfrm>
          <a:custGeom>
            <a:avLst/>
            <a:gdLst>
              <a:gd name="T0" fmla="*/ 2147483647 w 317"/>
              <a:gd name="T1" fmla="*/ 2147483647 h 499"/>
              <a:gd name="T2" fmla="*/ 2147483647 w 317"/>
              <a:gd name="T3" fmla="*/ 2147483647 h 499"/>
              <a:gd name="T4" fmla="*/ 2147483647 w 317"/>
              <a:gd name="T5" fmla="*/ 2147483647 h 499"/>
              <a:gd name="T6" fmla="*/ 2147483647 w 317"/>
              <a:gd name="T7" fmla="*/ 2147483647 h 499"/>
              <a:gd name="T8" fmla="*/ 0 w 317"/>
              <a:gd name="T9" fmla="*/ 0 h 499"/>
              <a:gd name="T10" fmla="*/ 0 60000 65536"/>
              <a:gd name="T11" fmla="*/ 0 60000 65536"/>
              <a:gd name="T12" fmla="*/ 0 60000 65536"/>
              <a:gd name="T13" fmla="*/ 0 60000 65536"/>
              <a:gd name="T14" fmla="*/ 0 60000 65536"/>
              <a:gd name="T15" fmla="*/ 0 w 317"/>
              <a:gd name="T16" fmla="*/ 0 h 499"/>
              <a:gd name="T17" fmla="*/ 317 w 317"/>
              <a:gd name="T18" fmla="*/ 499 h 499"/>
            </a:gdLst>
            <a:ahLst/>
            <a:cxnLst>
              <a:cxn ang="T10">
                <a:pos x="T0" y="T1"/>
              </a:cxn>
              <a:cxn ang="T11">
                <a:pos x="T2" y="T3"/>
              </a:cxn>
              <a:cxn ang="T12">
                <a:pos x="T4" y="T5"/>
              </a:cxn>
              <a:cxn ang="T13">
                <a:pos x="T6" y="T7"/>
              </a:cxn>
              <a:cxn ang="T14">
                <a:pos x="T8" y="T9"/>
              </a:cxn>
            </a:cxnLst>
            <a:rect l="T15" t="T16" r="T17" b="T18"/>
            <a:pathLst>
              <a:path w="317" h="499">
                <a:moveTo>
                  <a:pt x="317" y="499"/>
                </a:moveTo>
                <a:cubicBezTo>
                  <a:pt x="306" y="472"/>
                  <a:pt x="295" y="446"/>
                  <a:pt x="272" y="408"/>
                </a:cubicBezTo>
                <a:cubicBezTo>
                  <a:pt x="249" y="370"/>
                  <a:pt x="211" y="317"/>
                  <a:pt x="181" y="272"/>
                </a:cubicBezTo>
                <a:cubicBezTo>
                  <a:pt x="151" y="227"/>
                  <a:pt x="120" y="181"/>
                  <a:pt x="90" y="136"/>
                </a:cubicBezTo>
                <a:cubicBezTo>
                  <a:pt x="60" y="91"/>
                  <a:pt x="30" y="45"/>
                  <a:pt x="0" y="0"/>
                </a:cubicBezTo>
              </a:path>
            </a:pathLst>
          </a:custGeom>
          <a:noFill/>
          <a:ln w="28575" cmpd="sng">
            <a:solidFill>
              <a:srgbClr val="0033CC"/>
            </a:solidFill>
            <a:round/>
            <a:headEnd/>
            <a:tailEnd/>
          </a:ln>
        </p:spPr>
        <p:txBody>
          <a:bodyPr/>
          <a:lstStyle/>
          <a:p>
            <a:endParaRPr lang="it-IT"/>
          </a:p>
        </p:txBody>
      </p:sp>
      <p:sp>
        <p:nvSpPr>
          <p:cNvPr id="12341" name="Freeform 53"/>
          <p:cNvSpPr>
            <a:spLocks/>
          </p:cNvSpPr>
          <p:nvPr/>
        </p:nvSpPr>
        <p:spPr bwMode="auto">
          <a:xfrm>
            <a:off x="1835150" y="2349500"/>
            <a:ext cx="358775" cy="360363"/>
          </a:xfrm>
          <a:custGeom>
            <a:avLst/>
            <a:gdLst>
              <a:gd name="T0" fmla="*/ 2147483647 w 226"/>
              <a:gd name="T1" fmla="*/ 2147483647 h 227"/>
              <a:gd name="T2" fmla="*/ 2147483647 w 226"/>
              <a:gd name="T3" fmla="*/ 2147483647 h 227"/>
              <a:gd name="T4" fmla="*/ 2147483647 w 226"/>
              <a:gd name="T5" fmla="*/ 2147483647 h 227"/>
              <a:gd name="T6" fmla="*/ 2147483647 w 226"/>
              <a:gd name="T7" fmla="*/ 2147483647 h 227"/>
              <a:gd name="T8" fmla="*/ 0 w 226"/>
              <a:gd name="T9" fmla="*/ 0 h 227"/>
              <a:gd name="T10" fmla="*/ 0 60000 65536"/>
              <a:gd name="T11" fmla="*/ 0 60000 65536"/>
              <a:gd name="T12" fmla="*/ 0 60000 65536"/>
              <a:gd name="T13" fmla="*/ 0 60000 65536"/>
              <a:gd name="T14" fmla="*/ 0 60000 65536"/>
              <a:gd name="T15" fmla="*/ 0 w 226"/>
              <a:gd name="T16" fmla="*/ 0 h 227"/>
              <a:gd name="T17" fmla="*/ 226 w 226"/>
              <a:gd name="T18" fmla="*/ 227 h 227"/>
            </a:gdLst>
            <a:ahLst/>
            <a:cxnLst>
              <a:cxn ang="T10">
                <a:pos x="T0" y="T1"/>
              </a:cxn>
              <a:cxn ang="T11">
                <a:pos x="T2" y="T3"/>
              </a:cxn>
              <a:cxn ang="T12">
                <a:pos x="T4" y="T5"/>
              </a:cxn>
              <a:cxn ang="T13">
                <a:pos x="T6" y="T7"/>
              </a:cxn>
              <a:cxn ang="T14">
                <a:pos x="T8" y="T9"/>
              </a:cxn>
            </a:cxnLst>
            <a:rect l="T15" t="T16" r="T17" b="T18"/>
            <a:pathLst>
              <a:path w="226" h="227">
                <a:moveTo>
                  <a:pt x="226" y="227"/>
                </a:moveTo>
                <a:cubicBezTo>
                  <a:pt x="211" y="193"/>
                  <a:pt x="196" y="159"/>
                  <a:pt x="181" y="136"/>
                </a:cubicBezTo>
                <a:cubicBezTo>
                  <a:pt x="166" y="113"/>
                  <a:pt x="159" y="106"/>
                  <a:pt x="136" y="91"/>
                </a:cubicBezTo>
                <a:cubicBezTo>
                  <a:pt x="113" y="76"/>
                  <a:pt x="68" y="61"/>
                  <a:pt x="45" y="46"/>
                </a:cubicBezTo>
                <a:cubicBezTo>
                  <a:pt x="22" y="31"/>
                  <a:pt x="11" y="15"/>
                  <a:pt x="0" y="0"/>
                </a:cubicBezTo>
              </a:path>
            </a:pathLst>
          </a:custGeom>
          <a:noFill/>
          <a:ln w="57150" cmpd="sng">
            <a:solidFill>
              <a:srgbClr val="0033CC"/>
            </a:solidFill>
            <a:round/>
            <a:headEnd/>
            <a:tailEnd/>
          </a:ln>
        </p:spPr>
        <p:txBody>
          <a:bodyPr/>
          <a:lstStyle/>
          <a:p>
            <a:endParaRPr lang="it-IT"/>
          </a:p>
        </p:txBody>
      </p:sp>
      <p:sp>
        <p:nvSpPr>
          <p:cNvPr id="12342" name="Freeform 54"/>
          <p:cNvSpPr>
            <a:spLocks/>
          </p:cNvSpPr>
          <p:nvPr/>
        </p:nvSpPr>
        <p:spPr bwMode="auto">
          <a:xfrm>
            <a:off x="1619250" y="2133600"/>
            <a:ext cx="649288" cy="227013"/>
          </a:xfrm>
          <a:custGeom>
            <a:avLst/>
            <a:gdLst>
              <a:gd name="T0" fmla="*/ 2147483647 w 409"/>
              <a:gd name="T1" fmla="*/ 0 h 143"/>
              <a:gd name="T2" fmla="*/ 2147483647 w 409"/>
              <a:gd name="T3" fmla="*/ 2147483647 h 143"/>
              <a:gd name="T4" fmla="*/ 2147483647 w 409"/>
              <a:gd name="T5" fmla="*/ 2147483647 h 143"/>
              <a:gd name="T6" fmla="*/ 2147483647 w 409"/>
              <a:gd name="T7" fmla="*/ 2147483647 h 143"/>
              <a:gd name="T8" fmla="*/ 2147483647 w 409"/>
              <a:gd name="T9" fmla="*/ 2147483647 h 143"/>
              <a:gd name="T10" fmla="*/ 2147483647 w 409"/>
              <a:gd name="T11" fmla="*/ 2147483647 h 143"/>
              <a:gd name="T12" fmla="*/ 0 w 409"/>
              <a:gd name="T13" fmla="*/ 2147483647 h 143"/>
              <a:gd name="T14" fmla="*/ 0 60000 65536"/>
              <a:gd name="T15" fmla="*/ 0 60000 65536"/>
              <a:gd name="T16" fmla="*/ 0 60000 65536"/>
              <a:gd name="T17" fmla="*/ 0 60000 65536"/>
              <a:gd name="T18" fmla="*/ 0 60000 65536"/>
              <a:gd name="T19" fmla="*/ 0 60000 65536"/>
              <a:gd name="T20" fmla="*/ 0 60000 65536"/>
              <a:gd name="T21" fmla="*/ 0 w 409"/>
              <a:gd name="T22" fmla="*/ 0 h 143"/>
              <a:gd name="T23" fmla="*/ 409 w 409"/>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143">
                <a:moveTo>
                  <a:pt x="409" y="0"/>
                </a:moveTo>
                <a:cubicBezTo>
                  <a:pt x="375" y="38"/>
                  <a:pt x="341" y="76"/>
                  <a:pt x="318" y="91"/>
                </a:cubicBezTo>
                <a:cubicBezTo>
                  <a:pt x="295" y="106"/>
                  <a:pt x="288" y="84"/>
                  <a:pt x="273" y="91"/>
                </a:cubicBezTo>
                <a:cubicBezTo>
                  <a:pt x="258" y="98"/>
                  <a:pt x="250" y="129"/>
                  <a:pt x="227" y="136"/>
                </a:cubicBezTo>
                <a:cubicBezTo>
                  <a:pt x="204" y="143"/>
                  <a:pt x="159" y="143"/>
                  <a:pt x="136" y="136"/>
                </a:cubicBezTo>
                <a:cubicBezTo>
                  <a:pt x="113" y="129"/>
                  <a:pt x="114" y="106"/>
                  <a:pt x="91" y="91"/>
                </a:cubicBezTo>
                <a:cubicBezTo>
                  <a:pt x="68" y="76"/>
                  <a:pt x="15" y="53"/>
                  <a:pt x="0" y="46"/>
                </a:cubicBezTo>
              </a:path>
            </a:pathLst>
          </a:custGeom>
          <a:noFill/>
          <a:ln w="57150" cmpd="sng">
            <a:solidFill>
              <a:srgbClr val="0033CC"/>
            </a:solidFill>
            <a:round/>
            <a:headEnd/>
            <a:tailEnd/>
          </a:ln>
        </p:spPr>
        <p:txBody>
          <a:bodyPr/>
          <a:lstStyle/>
          <a:p>
            <a:endParaRPr lang="it-IT"/>
          </a:p>
        </p:txBody>
      </p:sp>
      <p:sp>
        <p:nvSpPr>
          <p:cNvPr id="55" name="CasellaDiTesto 54"/>
          <p:cNvSpPr txBox="1"/>
          <p:nvPr/>
        </p:nvSpPr>
        <p:spPr>
          <a:xfrm>
            <a:off x="1907704" y="908720"/>
            <a:ext cx="6016391" cy="584775"/>
          </a:xfrm>
          <a:prstGeom prst="rect">
            <a:avLst/>
          </a:prstGeom>
          <a:noFill/>
        </p:spPr>
        <p:txBody>
          <a:bodyPr wrap="none" rtlCol="0">
            <a:spAutoFit/>
          </a:bodyPr>
          <a:lstStyle/>
          <a:p>
            <a:r>
              <a:rPr lang="it-IT" sz="3200" b="1" dirty="0" smtClean="0">
                <a:solidFill>
                  <a:srgbClr val="FFFF00"/>
                </a:solidFill>
                <a:latin typeface="Times New Roman" pitchFamily="18" charset="0"/>
                <a:cs typeface="Times New Roman" pitchFamily="18" charset="0"/>
              </a:rPr>
              <a:t>DEFINIZIONE:   3  ELEMENTI</a:t>
            </a:r>
            <a:endParaRPr lang="it-IT" sz="3200" b="1" dirty="0">
              <a:solidFill>
                <a:srgbClr val="FFFF00"/>
              </a:solidFill>
              <a:latin typeface="Times New Roman" pitchFamily="18" charset="0"/>
              <a:cs typeface="Times New Roman" pitchFamily="18" charset="0"/>
            </a:endParaRPr>
          </a:p>
        </p:txBody>
      </p:sp>
      <p:sp>
        <p:nvSpPr>
          <p:cNvPr id="56" name="CasellaDiTesto 55"/>
          <p:cNvSpPr txBox="1">
            <a:spLocks noChangeArrowheads="1"/>
          </p:cNvSpPr>
          <p:nvPr/>
        </p:nvSpPr>
        <p:spPr bwMode="auto">
          <a:xfrm>
            <a:off x="3846736" y="1628800"/>
            <a:ext cx="5297264" cy="1138773"/>
          </a:xfrm>
          <a:prstGeom prst="rect">
            <a:avLst/>
          </a:prstGeom>
          <a:noFill/>
          <a:ln w="9525">
            <a:noFill/>
            <a:miter lim="800000"/>
            <a:headEnd/>
            <a:tailEnd/>
          </a:ln>
        </p:spPr>
        <p:txBody>
          <a:bodyPr wrap="square">
            <a:spAutoFit/>
          </a:bodyPr>
          <a:lstStyle/>
          <a:p>
            <a:r>
              <a:rPr lang="it-IT" sz="4000" b="1" dirty="0">
                <a:solidFill>
                  <a:srgbClr val="FF0000"/>
                </a:solidFill>
                <a:latin typeface="Times New Roman" pitchFamily="18" charset="0"/>
                <a:cs typeface="Times New Roman" pitchFamily="18" charset="0"/>
              </a:rPr>
              <a:t>IL PUNTO </a:t>
            </a:r>
            <a:r>
              <a:rPr lang="it-IT" sz="4000" b="1" dirty="0" err="1">
                <a:solidFill>
                  <a:srgbClr val="FF0000"/>
                </a:solidFill>
                <a:latin typeface="Times New Roman" pitchFamily="18" charset="0"/>
                <a:cs typeface="Times New Roman" pitchFamily="18" charset="0"/>
              </a:rPr>
              <a:t>DI</a:t>
            </a:r>
            <a:r>
              <a:rPr lang="it-IT" sz="4000" b="1" dirty="0">
                <a:solidFill>
                  <a:srgbClr val="FF0000"/>
                </a:solidFill>
                <a:latin typeface="Times New Roman" pitchFamily="18" charset="0"/>
                <a:cs typeface="Times New Roman" pitchFamily="18" charset="0"/>
              </a:rPr>
              <a:t> </a:t>
            </a:r>
            <a:r>
              <a:rPr lang="it-IT" sz="4000" b="1" dirty="0" smtClean="0">
                <a:solidFill>
                  <a:srgbClr val="FF0000"/>
                </a:solidFill>
                <a:latin typeface="Times New Roman" pitchFamily="18" charset="0"/>
                <a:cs typeface="Times New Roman" pitchFamily="18" charset="0"/>
              </a:rPr>
              <a:t>FUGA</a:t>
            </a:r>
          </a:p>
          <a:p>
            <a:r>
              <a:rPr lang="it-IT" sz="2800" b="1" dirty="0" smtClean="0">
                <a:solidFill>
                  <a:srgbClr val="FF0000"/>
                </a:solidFill>
                <a:latin typeface="Times New Roman" pitchFamily="18" charset="0"/>
                <a:cs typeface="Times New Roman" pitchFamily="18" charset="0"/>
              </a:rPr>
              <a:t>(incontinenza valvolare)</a:t>
            </a:r>
            <a:endParaRPr lang="it-IT" sz="2800" b="1" dirty="0">
              <a:solidFill>
                <a:srgbClr val="FF0000"/>
              </a:solidFill>
              <a:latin typeface="Times New Roman" pitchFamily="18" charset="0"/>
              <a:cs typeface="Times New Roman" pitchFamily="18" charset="0"/>
            </a:endParaRPr>
          </a:p>
        </p:txBody>
      </p:sp>
      <p:sp>
        <p:nvSpPr>
          <p:cNvPr id="57" name="CasellaDiTesto 56"/>
          <p:cNvSpPr txBox="1">
            <a:spLocks noChangeArrowheads="1"/>
          </p:cNvSpPr>
          <p:nvPr/>
        </p:nvSpPr>
        <p:spPr bwMode="auto">
          <a:xfrm>
            <a:off x="3853334" y="3140968"/>
            <a:ext cx="4179221" cy="1138773"/>
          </a:xfrm>
          <a:prstGeom prst="rect">
            <a:avLst/>
          </a:prstGeom>
          <a:noFill/>
          <a:ln w="9525">
            <a:noFill/>
            <a:miter lim="800000"/>
            <a:headEnd/>
            <a:tailEnd/>
          </a:ln>
        </p:spPr>
        <p:txBody>
          <a:bodyPr wrap="none">
            <a:spAutoFit/>
          </a:bodyPr>
          <a:lstStyle/>
          <a:p>
            <a:r>
              <a:rPr lang="it-IT" sz="4000" b="1" dirty="0">
                <a:solidFill>
                  <a:srgbClr val="7030A0"/>
                </a:solidFill>
                <a:latin typeface="Times New Roman" pitchFamily="18" charset="0"/>
                <a:cs typeface="Times New Roman" pitchFamily="18" charset="0"/>
              </a:rPr>
              <a:t>LA VIA </a:t>
            </a:r>
            <a:r>
              <a:rPr lang="it-IT" sz="4000" b="1" dirty="0" err="1">
                <a:solidFill>
                  <a:srgbClr val="7030A0"/>
                </a:solidFill>
                <a:latin typeface="Times New Roman" pitchFamily="18" charset="0"/>
                <a:cs typeface="Times New Roman" pitchFamily="18" charset="0"/>
              </a:rPr>
              <a:t>DI</a:t>
            </a:r>
            <a:r>
              <a:rPr lang="it-IT" sz="4000" b="1" dirty="0">
                <a:solidFill>
                  <a:srgbClr val="7030A0"/>
                </a:solidFill>
                <a:latin typeface="Times New Roman" pitchFamily="18" charset="0"/>
                <a:cs typeface="Times New Roman" pitchFamily="18" charset="0"/>
              </a:rPr>
              <a:t> </a:t>
            </a:r>
            <a:r>
              <a:rPr lang="it-IT" sz="4000" b="1" dirty="0" smtClean="0">
                <a:solidFill>
                  <a:srgbClr val="7030A0"/>
                </a:solidFill>
                <a:latin typeface="Times New Roman" pitchFamily="18" charset="0"/>
                <a:cs typeface="Times New Roman" pitchFamily="18" charset="0"/>
              </a:rPr>
              <a:t>FUGA</a:t>
            </a:r>
          </a:p>
          <a:p>
            <a:r>
              <a:rPr lang="it-IT" sz="2800" b="1" dirty="0" smtClean="0">
                <a:solidFill>
                  <a:srgbClr val="FF0000"/>
                </a:solidFill>
                <a:latin typeface="Times New Roman" pitchFamily="18" charset="0"/>
                <a:cs typeface="Times New Roman" pitchFamily="18" charset="0"/>
              </a:rPr>
              <a:t>(IL REFLUSSO)</a:t>
            </a:r>
            <a:endParaRPr lang="it-IT" sz="4000" b="1" dirty="0">
              <a:solidFill>
                <a:srgbClr val="7030A0"/>
              </a:solidFill>
              <a:latin typeface="Times New Roman" pitchFamily="18" charset="0"/>
              <a:cs typeface="Times New Roman" pitchFamily="18" charset="0"/>
            </a:endParaRPr>
          </a:p>
        </p:txBody>
      </p:sp>
      <p:sp>
        <p:nvSpPr>
          <p:cNvPr id="58" name="CasellaDiTesto 57"/>
          <p:cNvSpPr txBox="1">
            <a:spLocks noChangeArrowheads="1"/>
          </p:cNvSpPr>
          <p:nvPr/>
        </p:nvSpPr>
        <p:spPr bwMode="auto">
          <a:xfrm>
            <a:off x="3845397" y="4725144"/>
            <a:ext cx="3219728" cy="707886"/>
          </a:xfrm>
          <a:prstGeom prst="rect">
            <a:avLst/>
          </a:prstGeom>
          <a:noFill/>
          <a:ln w="9525">
            <a:noFill/>
            <a:miter lim="800000"/>
            <a:headEnd/>
            <a:tailEnd/>
          </a:ln>
        </p:spPr>
        <p:txBody>
          <a:bodyPr wrap="none">
            <a:spAutoFit/>
          </a:bodyPr>
          <a:lstStyle/>
          <a:p>
            <a:r>
              <a:rPr lang="it-IT" sz="4000" b="1" dirty="0" smtClean="0">
                <a:solidFill>
                  <a:srgbClr val="002060"/>
                </a:solidFill>
                <a:latin typeface="Times New Roman" pitchFamily="18" charset="0"/>
                <a:cs typeface="Times New Roman" pitchFamily="18" charset="0"/>
              </a:rPr>
              <a:t>IL RIENTRO</a:t>
            </a:r>
            <a:endParaRPr lang="it-IT" sz="4000" b="1" dirty="0">
              <a:solidFill>
                <a:srgbClr val="002060"/>
              </a:solidFill>
              <a:latin typeface="Times New Roman" pitchFamily="18" charset="0"/>
              <a:cs typeface="Times New Roman" pitchFamily="18" charset="0"/>
            </a:endParaRPr>
          </a:p>
        </p:txBody>
      </p:sp>
      <p:sp>
        <p:nvSpPr>
          <p:cNvPr id="59" name="Freccia a destra 58"/>
          <p:cNvSpPr/>
          <p:nvPr/>
        </p:nvSpPr>
        <p:spPr>
          <a:xfrm rot="10800000">
            <a:off x="2729496" y="1772816"/>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Freccia a destra 59"/>
          <p:cNvSpPr/>
          <p:nvPr/>
        </p:nvSpPr>
        <p:spPr>
          <a:xfrm rot="10800000">
            <a:off x="2843808" y="3212976"/>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Freccia a destra 60"/>
          <p:cNvSpPr/>
          <p:nvPr/>
        </p:nvSpPr>
        <p:spPr>
          <a:xfrm rot="10800000">
            <a:off x="4788024" y="5301208"/>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circolare a destra 51"/>
          <p:cNvSpPr/>
          <p:nvPr/>
        </p:nvSpPr>
        <p:spPr>
          <a:xfrm flipH="1">
            <a:off x="4427984" y="-54768"/>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3" name="Freccia circolare a destra 52"/>
          <p:cNvSpPr/>
          <p:nvPr/>
        </p:nvSpPr>
        <p:spPr>
          <a:xfrm flipV="1">
            <a:off x="1187624" y="-3154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5" name="Rettangolo 6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CasellaDiTesto 68"/>
          <p:cNvSpPr txBox="1"/>
          <p:nvPr/>
        </p:nvSpPr>
        <p:spPr>
          <a:xfrm>
            <a:off x="3995936" y="-315416"/>
            <a:ext cx="1800200" cy="1569660"/>
          </a:xfrm>
          <a:prstGeom prst="rect">
            <a:avLst/>
          </a:prstGeom>
          <a:noFill/>
          <a:ln>
            <a:noFill/>
          </a:ln>
        </p:spPr>
        <p:txBody>
          <a:bodyPr wrap="square" rtlCol="0">
            <a:spAutoFit/>
          </a:bodyPr>
          <a:lstStyle/>
          <a:p>
            <a:r>
              <a:rPr lang="it-IT" sz="96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Symbol" pitchFamily="18" charset="2"/>
              </a:rPr>
              <a:t>D</a:t>
            </a:r>
            <a:r>
              <a:rPr lang="it-IT" sz="96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rPr>
              <a:t>P</a:t>
            </a:r>
            <a:endParaRPr lang="it-IT" sz="96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endParaRPr>
          </a:p>
        </p:txBody>
      </p:sp>
      <p:sp>
        <p:nvSpPr>
          <p:cNvPr id="54" name="Freccia circolare a destra 53"/>
          <p:cNvSpPr/>
          <p:nvPr/>
        </p:nvSpPr>
        <p:spPr>
          <a:xfrm flipH="1">
            <a:off x="4580384" y="97632"/>
            <a:ext cx="3168352" cy="6597352"/>
          </a:xfrm>
          <a:prstGeom prst="curved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2" name="Freccia circolare a destra 61"/>
          <p:cNvSpPr/>
          <p:nvPr/>
        </p:nvSpPr>
        <p:spPr>
          <a:xfrm flipV="1">
            <a:off x="1340024" y="-163016"/>
            <a:ext cx="3032720" cy="6597352"/>
          </a:xfrm>
          <a:prstGeom prst="curvedRightArrow">
            <a:avLst/>
          </a:prstGeom>
          <a:solidFill>
            <a:srgbClr val="0076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7" name="CasellaDiTesto 66"/>
          <p:cNvSpPr txBox="1"/>
          <p:nvPr/>
        </p:nvSpPr>
        <p:spPr>
          <a:xfrm>
            <a:off x="2051720" y="2636912"/>
            <a:ext cx="5341527" cy="1862048"/>
          </a:xfrm>
          <a:prstGeom prst="rect">
            <a:avLst/>
          </a:prstGeom>
          <a:noFill/>
        </p:spPr>
        <p:txBody>
          <a:bodyPr wrap="none" rtlCol="0">
            <a:spAutoFit/>
          </a:bodyPr>
          <a:lstStyle/>
          <a:p>
            <a:r>
              <a:rPr lang="it-IT" sz="11500" b="1" i="1" dirty="0" smtClean="0">
                <a:solidFill>
                  <a:srgbClr val="002060"/>
                </a:solidFill>
                <a:effectLst>
                  <a:outerShdw blurRad="38100" dist="38100" dir="2700000" algn="tl">
                    <a:srgbClr val="000000">
                      <a:alpha val="43137"/>
                    </a:srgbClr>
                  </a:outerShdw>
                </a:effectLst>
              </a:rPr>
              <a:t>SHUNT</a:t>
            </a:r>
            <a:endParaRPr lang="it-IT" sz="11500" b="1" i="1" dirty="0">
              <a:solidFill>
                <a:srgbClr val="002060"/>
              </a:solidFill>
              <a:effectLst>
                <a:outerShdw blurRad="38100" dist="38100" dir="2700000" algn="tl">
                  <a:srgbClr val="000000">
                    <a:alpha val="43137"/>
                  </a:srgbClr>
                </a:outerShdw>
              </a:effectLst>
            </a:endParaRPr>
          </a:p>
        </p:txBody>
      </p:sp>
      <p:sp>
        <p:nvSpPr>
          <p:cNvPr id="68" name="CasellaDiTesto 67"/>
          <p:cNvSpPr txBox="1"/>
          <p:nvPr/>
        </p:nvSpPr>
        <p:spPr>
          <a:xfrm>
            <a:off x="3707904" y="5517232"/>
            <a:ext cx="1728358" cy="156966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9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ymbol" pitchFamily="18" charset="2"/>
              </a:rPr>
              <a:t>D</a:t>
            </a:r>
            <a:r>
              <a:rPr lang="it-IT" sz="9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
            </a:r>
            <a:endParaRPr lang="it-IT" sz="9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2000"/>
                                        <p:tgtEl>
                                          <p:spTgt spid="55"/>
                                        </p:tgtEl>
                                      </p:cBhvr>
                                    </p:animEffect>
                                  </p:childTnLst>
                                </p:cTn>
                              </p:par>
                              <p:par>
                                <p:cTn id="12" presetID="6" presetClass="emph" presetSubtype="0" fill="hold" grpId="1" nodeType="withEffect">
                                  <p:stCondLst>
                                    <p:cond delay="0"/>
                                  </p:stCondLst>
                                  <p:childTnLst>
                                    <p:animScale>
                                      <p:cBhvr>
                                        <p:cTn id="13" dur="2000" fill="hold"/>
                                        <p:tgtEl>
                                          <p:spTgt spid="55"/>
                                        </p:tgtEl>
                                      </p:cBhvr>
                                      <p:by x="150000" y="150000"/>
                                    </p:animScale>
                                  </p:childTnLst>
                                </p:cTn>
                              </p:par>
                            </p:childTnLst>
                          </p:cTn>
                        </p:par>
                        <p:par>
                          <p:cTn id="14" fill="hold">
                            <p:stCondLst>
                              <p:cond delay="2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20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2000"/>
                                        <p:tgtEl>
                                          <p:spTgt spid="59"/>
                                        </p:tgtEl>
                                      </p:cBhvr>
                                    </p:animEffect>
                                  </p:childTnLst>
                                </p:cTn>
                              </p:par>
                              <p:par>
                                <p:cTn id="25" presetID="35" presetClass="path" presetSubtype="0" accel="50000" decel="50000" fill="hold" grpId="1" nodeType="withEffect">
                                  <p:stCondLst>
                                    <p:cond delay="0"/>
                                  </p:stCondLst>
                                  <p:childTnLst>
                                    <p:animMotion origin="layout" path="M 2.77778E-7 0.00393 L -0.16684 0.00787 " pathEditMode="relative" rAng="0" ptsTypes="AA">
                                      <p:cBhvr>
                                        <p:cTn id="26" dur="2000" fill="hold"/>
                                        <p:tgtEl>
                                          <p:spTgt spid="59"/>
                                        </p:tgtEl>
                                        <p:attrNameLst>
                                          <p:attrName>ppt_x</p:attrName>
                                          <p:attrName>ppt_y</p:attrName>
                                        </p:attrNameLst>
                                      </p:cBhvr>
                                      <p:rCtr x="-84" y="2"/>
                                    </p:animMotion>
                                  </p:childTnLst>
                                </p:cTn>
                              </p:par>
                            </p:childTnLst>
                          </p:cTn>
                        </p:par>
                        <p:par>
                          <p:cTn id="27" fill="hold">
                            <p:stCondLst>
                              <p:cond delay="5000"/>
                            </p:stCondLst>
                            <p:childTnLst>
                              <p:par>
                                <p:cTn id="28" presetID="0" presetClass="path" presetSubtype="0" accel="50000" decel="50000" fill="hold" grpId="0" nodeType="afterEffect">
                                  <p:stCondLst>
                                    <p:cond delay="0"/>
                                  </p:stCondLst>
                                  <p:childTnLst>
                                    <p:animMotion origin="layout" path="M 0.00278 0.00347 C 0.0125 0.01064 0.02239 0.01805 0.02969 0.02522 C 0.03698 0.03239 0.04149 0.03863 0.04618 0.04719 C 0.05087 0.05575 0.05608 0.06917 0.05799 0.07703 C 0.05989 0.0849 0.05816 0.07657 0.05799 0.09438 C 0.05781 0.11219 0.05694 0.13139 0.05677 0.18367 C 0.0566 0.23595 0.0566 0.36133 0.05677 0.40782 C 0.05694 0.45432 0.06979 0.45432 0.05799 0.46264 C 0.04618 0.47097 -0.00104 0.53528 -0.01372 0.45802 C -0.02639 0.38076 -0.01754 0.07518 -0.0184 -0.00139 " pathEditMode="relative" rAng="0" ptsTypes="aaaaaaaaaA">
                                      <p:cBhvr>
                                        <p:cTn id="29" dur="5000" fill="hold"/>
                                        <p:tgtEl>
                                          <p:spTgt spid="12320"/>
                                        </p:tgtEl>
                                        <p:attrNameLst>
                                          <p:attrName>ppt_x</p:attrName>
                                          <p:attrName>ppt_y</p:attrName>
                                        </p:attrNameLst>
                                      </p:cBhvr>
                                      <p:rCtr x="19" y="263"/>
                                    </p:animMotion>
                                  </p:childTnLst>
                                </p:cTn>
                              </p:par>
                              <p:par>
                                <p:cTn id="30" presetID="63" presetClass="path" presetSubtype="0" accel="50000" decel="50000" fill="hold" grpId="2" nodeType="withEffect">
                                  <p:stCondLst>
                                    <p:cond delay="0"/>
                                  </p:stCondLst>
                                  <p:childTnLst>
                                    <p:animMotion origin="layout" path="M -0.16684 0.00788 L 0.01424 0.00394 " pathEditMode="relative" rAng="0" ptsTypes="AA">
                                      <p:cBhvr>
                                        <p:cTn id="31" dur="2000" fill="hold"/>
                                        <p:tgtEl>
                                          <p:spTgt spid="59"/>
                                        </p:tgtEl>
                                        <p:attrNameLst>
                                          <p:attrName>ppt_x</p:attrName>
                                          <p:attrName>ppt_y</p:attrName>
                                        </p:attrNameLst>
                                      </p:cBhvr>
                                      <p:rCtr x="90" y="-2"/>
                                    </p:animMotion>
                                  </p:childTnLst>
                                </p:cTn>
                              </p:par>
                            </p:childTnLst>
                          </p:cTn>
                        </p:par>
                        <p:par>
                          <p:cTn id="32" fill="hold">
                            <p:stCondLst>
                              <p:cond delay="10000"/>
                            </p:stCondLst>
                            <p:childTnLst>
                              <p:par>
                                <p:cTn id="33" presetID="0" presetClass="path" presetSubtype="0" accel="50000" decel="50000" fill="hold" grpId="0" nodeType="afterEffect">
                                  <p:stCondLst>
                                    <p:cond delay="0"/>
                                  </p:stCondLst>
                                  <p:childTnLst>
                                    <p:animMotion origin="layout" path="M 1.38889E-6 -3.35647E-6 C 0.00364 0.00764 0.00764 0.0155 0.01111 0.02175 C 0.01493 0.02822 0.0191 0.03285 0.02135 0.03887 C 0.02361 0.04511 0.01944 0.05413 0.02569 0.05899 C 0.03246 0.06408 0.05486 0.06408 0.06042 0.06986 C 0.06614 0.07565 0.06371 0.08791 0.05903 0.09323 C 0.05434 0.09855 0.03837 0.09554 0.0316 0.10086 C 0.02483 0.10641 0.02517 0.12098 0.0184 0.12561 C 0.01215 0.13024 -0.00261 0.12492 -0.00729 0.12885 C -0.01233 0.13278 -0.00972 0.11566 -0.01024 0.14897 C -0.01077 0.18252 -0.00295 0.29216 -0.01024 0.32871 C -0.01754 0.36549 -0.04063 0.36896 -0.05365 0.36919 C -0.06649 0.36942 -0.08212 0.35045 -0.0882 0.33033 C -0.0941 0.3102 -0.0908 0.32108 -0.0908 0.24821 C -0.09115 0.17558 -0.08958 -0.04742 -0.08941 -0.10664 " pathEditMode="relative" rAng="0" ptsTypes="aaaaaaaaaaaaaaA">
                                      <p:cBhvr>
                                        <p:cTn id="34" dur="5000" fill="hold"/>
                                        <p:tgtEl>
                                          <p:spTgt spid="12322"/>
                                        </p:tgtEl>
                                        <p:attrNameLst>
                                          <p:attrName>ppt_x</p:attrName>
                                          <p:attrName>ppt_y</p:attrName>
                                        </p:attrNameLst>
                                      </p:cBhvr>
                                      <p:rCtr x="-14" y="131"/>
                                    </p:animMotion>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20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2000"/>
                                        <p:tgtEl>
                                          <p:spTgt spid="57"/>
                                        </p:tgtEl>
                                      </p:cBhvr>
                                    </p:animEffect>
                                  </p:childTnLst>
                                </p:cTn>
                              </p:par>
                              <p:par>
                                <p:cTn id="41" presetID="0" presetClass="path" presetSubtype="0" accel="50000" decel="50000" fill="hold" grpId="0" nodeType="withEffect">
                                  <p:stCondLst>
                                    <p:cond delay="0"/>
                                  </p:stCondLst>
                                  <p:childTnLst>
                                    <p:animMotion origin="layout" path="M 4.44444E-6 2.98173E-6 C 0.0052 0.00439 0.01041 0.00902 0.01632 0.00786 C 0.02222 0.00671 0.02795 -0.0044 0.03454 -0.00625 C 0.04132 -0.00787 0.05329 -0.00648 0.05694 -0.00301 C 0.06059 0.00069 0.0585 0.01018 0.05694 0.01573 C 0.0552 0.02105 0.04826 0.02359 0.04704 0.02961 C 0.04583 0.03562 0.04739 0.04788 0.04965 0.05135 C 0.05173 0.05482 0.05694 0.05436 0.06076 0.04973 C 0.06441 0.0451 0.0677 0.02567 0.07274 0.02336 C 0.07795 0.02105 0.08628 0.03007 0.09149 0.03585 C 0.09652 0.04163 0.10191 0.05181 0.10382 0.0576 C 0.10555 0.06338 0.10746 0.06477 0.10243 0.06986 C 0.09774 0.07518 0.07882 0.07818 0.07413 0.08859 C 0.06927 0.09877 0.07222 0.12468 0.07413 0.13208 C 0.07586 0.13948 0.0776 0.13208 0.08524 0.13208 C 0.09288 0.13208 0.10711 0.13092 0.11979 0.13208 C 0.13263 0.13324 0.15468 0.13231 0.16163 0.13833 C 0.16875 0.14434 0.16302 0.1566 0.16163 0.16794 C 0.16041 0.17904 0.15451 0.19662 0.15434 0.20518 C 0.15416 0.21374 0.16076 0.21559 0.16041 0.21929 C 0.16007 0.22276 0.15677 0.22438 0.15191 0.22669 C 0.14687 0.229 0.14027 0.23062 0.1309 0.23317 C 0.12152 0.23571 0.11007 0.24011 0.09513 0.24219 C 0.08003 0.24473 0.05833 0.24751 0.04079 0.24728 C 0.02343 0.24705 0.00347 0.24473 -0.00973 0.2408 C -0.02309 0.23664 -0.02934 0.23178 -0.03924 0.22368 C -0.04896 0.21582 -0.06337 0.20194 -0.06893 0.19269 C -0.07448 0.1832 -0.07153 0.17673 -0.07257 0.16794 C -0.07362 0.15891 -0.07448 0.15012 -0.07518 0.13833 C -0.07587 0.1263 -0.07605 0.17117 -0.07639 0.09623 C -0.07674 0.02151 -0.07709 -0.14458 -0.07726 -0.31044 " pathEditMode="relative" rAng="0" ptsTypes="aaaaaaaaaaaaaaaaaaaaaaaaaaaaaaA">
                                      <p:cBhvr>
                                        <p:cTn id="42" dur="5000" fill="hold"/>
                                        <p:tgtEl>
                                          <p:spTgt spid="12321"/>
                                        </p:tgtEl>
                                        <p:attrNameLst>
                                          <p:attrName>ppt_x</p:attrName>
                                          <p:attrName>ppt_y</p:attrName>
                                        </p:attrNameLst>
                                      </p:cBhvr>
                                      <p:rCtr x="46" y="-31"/>
                                    </p:animMotion>
                                  </p:childTnLst>
                                </p:cTn>
                              </p:par>
                              <p:par>
                                <p:cTn id="43" presetID="22" presetClass="entr" presetSubtype="4" fill="hold" grpId="0" nodeType="withEffect">
                                  <p:stCondLst>
                                    <p:cond delay="0"/>
                                  </p:stCondLst>
                                  <p:childTnLst>
                                    <p:set>
                                      <p:cBhvr>
                                        <p:cTn id="44" dur="1" fill="hold">
                                          <p:stCondLst>
                                            <p:cond delay="0"/>
                                          </p:stCondLst>
                                        </p:cTn>
                                        <p:tgtEl>
                                          <p:spTgt spid="12342"/>
                                        </p:tgtEl>
                                        <p:attrNameLst>
                                          <p:attrName>style.visibility</p:attrName>
                                        </p:attrNameLst>
                                      </p:cBhvr>
                                      <p:to>
                                        <p:strVal val="visible"/>
                                      </p:to>
                                    </p:set>
                                    <p:animEffect transition="in" filter="wipe(down)">
                                      <p:cBhvr>
                                        <p:cTn id="45" dur="2000"/>
                                        <p:tgtEl>
                                          <p:spTgt spid="1234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341"/>
                                        </p:tgtEl>
                                        <p:attrNameLst>
                                          <p:attrName>style.visibility</p:attrName>
                                        </p:attrNameLst>
                                      </p:cBhvr>
                                      <p:to>
                                        <p:strVal val="visible"/>
                                      </p:to>
                                    </p:set>
                                    <p:animEffect transition="in" filter="wipe(down)">
                                      <p:cBhvr>
                                        <p:cTn id="48" dur="2000"/>
                                        <p:tgtEl>
                                          <p:spTgt spid="1234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339"/>
                                        </p:tgtEl>
                                        <p:attrNameLst>
                                          <p:attrName>style.visibility</p:attrName>
                                        </p:attrNameLst>
                                      </p:cBhvr>
                                      <p:to>
                                        <p:strVal val="visible"/>
                                      </p:to>
                                    </p:set>
                                    <p:animEffect transition="in" filter="wipe(down)">
                                      <p:cBhvr>
                                        <p:cTn id="51" dur="2000"/>
                                        <p:tgtEl>
                                          <p:spTgt spid="1233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340"/>
                                        </p:tgtEl>
                                        <p:attrNameLst>
                                          <p:attrName>style.visibility</p:attrName>
                                        </p:attrNameLst>
                                      </p:cBhvr>
                                      <p:to>
                                        <p:strVal val="visible"/>
                                      </p:to>
                                    </p:set>
                                    <p:animEffect transition="in" filter="wipe(down)">
                                      <p:cBhvr>
                                        <p:cTn id="54" dur="2000"/>
                                        <p:tgtEl>
                                          <p:spTgt spid="1234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336"/>
                                        </p:tgtEl>
                                        <p:attrNameLst>
                                          <p:attrName>style.visibility</p:attrName>
                                        </p:attrNameLst>
                                      </p:cBhvr>
                                      <p:to>
                                        <p:strVal val="visible"/>
                                      </p:to>
                                    </p:set>
                                    <p:animEffect transition="in" filter="wipe(down)">
                                      <p:cBhvr>
                                        <p:cTn id="57" dur="2000"/>
                                        <p:tgtEl>
                                          <p:spTgt spid="12336"/>
                                        </p:tgtEl>
                                      </p:cBhvr>
                                    </p:animEffect>
                                  </p:childTnLst>
                                </p:cTn>
                              </p:par>
                            </p:childTnLst>
                          </p:cTn>
                        </p:par>
                        <p:par>
                          <p:cTn id="58" fill="hold">
                            <p:stCondLst>
                              <p:cond delay="15000"/>
                            </p:stCondLst>
                            <p:childTnLst>
                              <p:par>
                                <p:cTn id="59" presetID="10" presetClass="entr" presetSubtype="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20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2000"/>
                                        <p:tgtEl>
                                          <p:spTgt spid="61"/>
                                        </p:tgtEl>
                                      </p:cBhvr>
                                    </p:animEffect>
                                  </p:childTnLst>
                                </p:cTn>
                              </p:par>
                              <p:par>
                                <p:cTn id="65" presetID="35" presetClass="path" presetSubtype="0" accel="50000" decel="50000" fill="hold" grpId="1" nodeType="withEffect">
                                  <p:stCondLst>
                                    <p:cond delay="0"/>
                                  </p:stCondLst>
                                  <p:childTnLst>
                                    <p:animMotion origin="layout" path="M -3.33333E-6 -3.33333E-6 L -0.19514 -0.00393 " pathEditMode="relative" rAng="0" ptsTypes="AA">
                                      <p:cBhvr>
                                        <p:cTn id="66" dur="2000" fill="hold"/>
                                        <p:tgtEl>
                                          <p:spTgt spid="61"/>
                                        </p:tgtEl>
                                        <p:attrNameLst>
                                          <p:attrName>ppt_x</p:attrName>
                                          <p:attrName>ppt_y</p:attrName>
                                        </p:attrNameLst>
                                      </p:cBhvr>
                                      <p:rCtr x="-98" y="-2"/>
                                    </p:animMotion>
                                  </p:childTnLst>
                                </p:cTn>
                              </p:par>
                            </p:childTnLst>
                          </p:cTn>
                        </p:par>
                        <p:par>
                          <p:cTn id="67" fill="hold">
                            <p:stCondLst>
                              <p:cond delay="17000"/>
                            </p:stCondLst>
                            <p:childTnLst>
                              <p:par>
                                <p:cTn id="68" presetID="63" presetClass="path" presetSubtype="0" accel="50000" decel="50000" fill="hold" grpId="2" nodeType="afterEffect">
                                  <p:stCondLst>
                                    <p:cond delay="0"/>
                                  </p:stCondLst>
                                  <p:childTnLst>
                                    <p:animMotion origin="layout" path="M -0.19514 -0.00393 L 0.00747 -0.00393 " pathEditMode="relative" rAng="0" ptsTypes="AA">
                                      <p:cBhvr>
                                        <p:cTn id="69" dur="2000" fill="hold"/>
                                        <p:tgtEl>
                                          <p:spTgt spid="61"/>
                                        </p:tgtEl>
                                        <p:attrNameLst>
                                          <p:attrName>ppt_x</p:attrName>
                                          <p:attrName>ppt_y</p:attrName>
                                        </p:attrNameLst>
                                      </p:cBhvr>
                                      <p:rCtr x="101" y="0"/>
                                    </p:animMotion>
                                  </p:childTnLst>
                                </p:cTn>
                              </p:par>
                              <p:par>
                                <p:cTn id="70" presetID="0" presetClass="path" presetSubtype="0" accel="50000" decel="50000" fill="hold" grpId="1" nodeType="withEffect">
                                  <p:stCondLst>
                                    <p:cond delay="0"/>
                                  </p:stCondLst>
                                  <p:childTnLst>
                                    <p:animMotion origin="layout" path="M -8.33333E-7 1.11111E-6 C 0.01059 0.00393 0.02136 0.0081 0.03004 0.01342 C 0.03872 0.01875 0.04618 0.02292 0.05243 0.03171 C 0.05868 0.04051 0.06458 0.05694 0.06754 0.06667 C 0.07049 0.07639 0.06945 0.08148 0.06997 0.09005 C 0.07049 0.09861 0.07118 0.06088 0.07118 0.11829 C 0.07118 0.17569 0.07118 0.37847 0.06997 0.43495 C 0.06875 0.49143 0.06701 0.45092 0.06372 0.45671 C 0.06042 0.4625 0.05521 0.46574 0.05 0.47014 C 0.04479 0.47454 0.03906 0.48148 0.03247 0.48333 C 0.02587 0.48518 0.01719 0.48426 0.0099 0.48171 C 0.00261 0.47917 -0.00677 0.47361 -0.01128 0.46829 C -0.0158 0.46296 -0.01719 0.52847 -0.01753 0.45 C -0.01788 0.37153 -0.01441 0.07222 -0.01371 -0.00324 " pathEditMode="relative" rAng="0" ptsTypes="aaaaaaaaaaaaaA">
                                      <p:cBhvr>
                                        <p:cTn id="71" dur="5000" fill="hold"/>
                                        <p:tgtEl>
                                          <p:spTgt spid="12320"/>
                                        </p:tgtEl>
                                        <p:attrNameLst>
                                          <p:attrName>ppt_x</p:attrName>
                                          <p:attrName>ppt_y</p:attrName>
                                        </p:attrNameLst>
                                      </p:cBhvr>
                                      <p:rCtr x="27" y="262"/>
                                    </p:animMotion>
                                  </p:childTnLst>
                                </p:cTn>
                              </p:par>
                              <p:par>
                                <p:cTn id="72" presetID="0" presetClass="path" presetSubtype="0" accel="50000" decel="50000" fill="hold" grpId="1" nodeType="withEffect">
                                  <p:stCondLst>
                                    <p:cond delay="0"/>
                                  </p:stCondLst>
                                  <p:childTnLst>
                                    <p:animMotion origin="layout" path="M 1.94444E-6 2.59259E-6 C 0.00642 0.00833 0.01302 0.01666 0.01753 0.025 C 0.02205 0.03333 0.02465 0.04352 0.0276 0.05 C 0.03055 0.05648 0.03055 0.06041 0.03507 0.06342 C 0.03958 0.06643 0.04965 0.06481 0.05503 0.06828 C 0.06041 0.07176 0.06649 0.07986 0.06753 0.08495 C 0.06857 0.09004 0.06562 0.09537 0.06128 0.09838 C 0.05694 0.10139 0.04583 0.09953 0.04132 0.10347 C 0.0368 0.1074 0.03611 0.11643 0.03385 0.12176 C 0.0316 0.12708 0.03073 0.13287 0.0276 0.13495 C 0.02448 0.13703 0.01996 0.13333 0.0151 0.13495 C 0.01024 0.13657 0.00226 0.14074 -0.00122 0.14514 C -0.00469 0.14953 -0.00625 0.15301 -0.00625 0.1618 C -0.00625 0.1706 -0.00209 0.17407 -0.00122 0.19838 C -0.00035 0.22268 -0.00122 0.2831 -0.00122 0.30833 C -0.00122 0.33356 0.00156 0.34074 -0.00122 0.35 C -0.00399 0.35926 -0.01146 0.35972 -0.01754 0.36342 C -0.02361 0.36713 -0.03073 0.37014 -0.0375 0.37176 C -0.04427 0.37338 -0.05243 0.37477 -0.05868 0.37338 C -0.06493 0.37199 -0.07101 0.36713 -0.075 0.36342 C -0.07899 0.35972 -0.0816 0.43032 -0.08247 0.35162 C -0.08334 0.27291 -0.07882 -0.03403 -0.08004 -0.10834 C -0.08125 -0.18264 -0.08802 -0.09746 -0.08993 -0.09491 " pathEditMode="relative" rAng="0" ptsTypes="aaaaaaaaaaaaaaaaaaaaaaA">
                                      <p:cBhvr>
                                        <p:cTn id="73" dur="5000" fill="hold"/>
                                        <p:tgtEl>
                                          <p:spTgt spid="12322"/>
                                        </p:tgtEl>
                                        <p:attrNameLst>
                                          <p:attrName>ppt_x</p:attrName>
                                          <p:attrName>ppt_y</p:attrName>
                                        </p:attrNameLst>
                                      </p:cBhvr>
                                      <p:rCtr x="-11" y="124"/>
                                    </p:animMotion>
                                  </p:childTnLst>
                                </p:cTn>
                              </p:par>
                              <p:par>
                                <p:cTn id="74" presetID="0" presetClass="path" presetSubtype="0" accel="50000" decel="50000" fill="hold" grpId="1" nodeType="withEffect">
                                  <p:stCondLst>
                                    <p:cond delay="0"/>
                                  </p:stCondLst>
                                  <p:childTnLst>
                                    <p:animMotion origin="layout" path="M -8.88889E-6 7.77778E-6 C 0.00763 0.00464 0.01545 0.00927 0.02118 0.00834 C 0.0269 0.00741 0.02951 -0.0037 0.03489 -0.00509 C 0.04027 -0.00647 0.05017 -0.00254 0.05364 7.77778E-6 C 0.05711 0.00255 0.05607 0.00603 0.05624 0.00996 C 0.05642 0.0139 0.0559 0.01968 0.05503 0.02339 C 0.05416 0.02709 0.0519 0.02755 0.05121 0.03172 C 0.05052 0.03589 0.04999 0.04376 0.05121 0.04839 C 0.05243 0.05302 0.05538 0.06019 0.05868 0.05996 C 0.06197 0.05973 0.06718 0.05209 0.07118 0.04677 C 0.07517 0.04144 0.07847 0.02917 0.08246 0.02825 C 0.08645 0.02732 0.09166 0.03728 0.09496 0.04167 C 0.09826 0.04607 0.10104 0.05047 0.10243 0.0551 C 0.10381 0.05973 0.10399 0.06552 0.10364 0.06991 C 0.10329 0.07431 0.10243 0.07825 0.09999 0.08172 C 0.09756 0.08519 0.09288 0.08658 0.08871 0.09005 C 0.08454 0.09353 0.07777 0.09792 0.07499 0.10325 C 0.07222 0.10857 0.07256 0.11667 0.07239 0.12177 C 0.07222 0.12686 0.07204 0.13056 0.07378 0.13334 C 0.07552 0.13612 0.07673 0.13751 0.08246 0.13843 C 0.08819 0.13936 0.10121 0.1382 0.10868 0.13843 C 0.11614 0.13866 0.12013 0.13982 0.12743 0.14005 C 0.13472 0.14028 0.14583 0.13658 0.15243 0.14005 C 0.15885 0.14353 0.16684 0.15255 0.16736 0.16158 C 0.16822 0.17061 0.15746 0.18681 0.15607 0.19491 C 0.15486 0.20302 0.15937 0.20394 0.15989 0.20996 C 0.16041 0.21598 0.16284 0.22802 0.15989 0.23172 C 0.15694 0.23542 0.14756 0.23033 0.14236 0.23172 C 0.13732 0.23311 0.13749 0.23797 0.12864 0.24005 C 0.11961 0.24214 0.10034 0.24376 0.08871 0.24491 C 0.07708 0.24607 0.06927 0.24653 0.05868 0.24677 C 0.04809 0.247 0.03489 0.24792 0.02499 0.24677 C 0.0151 0.24561 0.00746 0.24237 -0.00122 0.24005 C -0.0099 0.23774 -0.0165 0.24028 -0.02761 0.23334 C -0.03872 0.2264 -0.05886 0.21042 -0.06754 0.19839 C -0.07622 0.18635 -0.07709 0.16968 -0.08004 0.16158 C -0.08299 0.15348 -0.08386 0.22825 -0.08507 0.15001 C -0.08629 0.07177 -0.08716 -0.23194 -0.08751 -0.30833 " pathEditMode="relative" ptsTypes="aaaaaaaaaaaaaaaaaaaaaaaaaaaaaaaaaaaaaA">
                                      <p:cBhvr>
                                        <p:cTn id="75" dur="5000" fill="hold"/>
                                        <p:tgtEl>
                                          <p:spTgt spid="12321"/>
                                        </p:tgtEl>
                                        <p:attrNameLst>
                                          <p:attrName>ppt_x</p:attrName>
                                          <p:attrName>ppt_y</p:attrName>
                                        </p:attrNameLst>
                                      </p:cBhvr>
                                    </p:animMotion>
                                  </p:childTnLst>
                                </p:cTn>
                              </p:par>
                              <p:par>
                                <p:cTn id="76" presetID="22" presetClass="entr" presetSubtype="4" fill="hold" grpId="1" nodeType="withEffect">
                                  <p:stCondLst>
                                    <p:cond delay="0"/>
                                  </p:stCondLst>
                                  <p:childTnLst>
                                    <p:set>
                                      <p:cBhvr>
                                        <p:cTn id="77" dur="1" fill="hold">
                                          <p:stCondLst>
                                            <p:cond delay="0"/>
                                          </p:stCondLst>
                                        </p:cTn>
                                        <p:tgtEl>
                                          <p:spTgt spid="12342"/>
                                        </p:tgtEl>
                                        <p:attrNameLst>
                                          <p:attrName>style.visibility</p:attrName>
                                        </p:attrNameLst>
                                      </p:cBhvr>
                                      <p:to>
                                        <p:strVal val="visible"/>
                                      </p:to>
                                    </p:set>
                                    <p:animEffect transition="in" filter="wipe(down)">
                                      <p:cBhvr>
                                        <p:cTn id="78" dur="2000"/>
                                        <p:tgtEl>
                                          <p:spTgt spid="12342"/>
                                        </p:tgtEl>
                                      </p:cBhvr>
                                    </p:animEffect>
                                  </p:childTnLst>
                                </p:cTn>
                              </p:par>
                              <p:par>
                                <p:cTn id="79" presetID="22" presetClass="entr" presetSubtype="4" fill="hold" grpId="1" nodeType="withEffect">
                                  <p:stCondLst>
                                    <p:cond delay="0"/>
                                  </p:stCondLst>
                                  <p:childTnLst>
                                    <p:set>
                                      <p:cBhvr>
                                        <p:cTn id="80" dur="1" fill="hold">
                                          <p:stCondLst>
                                            <p:cond delay="0"/>
                                          </p:stCondLst>
                                        </p:cTn>
                                        <p:tgtEl>
                                          <p:spTgt spid="12341"/>
                                        </p:tgtEl>
                                        <p:attrNameLst>
                                          <p:attrName>style.visibility</p:attrName>
                                        </p:attrNameLst>
                                      </p:cBhvr>
                                      <p:to>
                                        <p:strVal val="visible"/>
                                      </p:to>
                                    </p:set>
                                    <p:animEffect transition="in" filter="wipe(down)">
                                      <p:cBhvr>
                                        <p:cTn id="81" dur="2000"/>
                                        <p:tgtEl>
                                          <p:spTgt spid="12341"/>
                                        </p:tgtEl>
                                      </p:cBhvr>
                                    </p:animEffect>
                                  </p:childTnLst>
                                </p:cTn>
                              </p:par>
                              <p:par>
                                <p:cTn id="82" presetID="22" presetClass="entr" presetSubtype="4" fill="hold" grpId="1" nodeType="withEffect">
                                  <p:stCondLst>
                                    <p:cond delay="0"/>
                                  </p:stCondLst>
                                  <p:childTnLst>
                                    <p:set>
                                      <p:cBhvr>
                                        <p:cTn id="83" dur="1" fill="hold">
                                          <p:stCondLst>
                                            <p:cond delay="0"/>
                                          </p:stCondLst>
                                        </p:cTn>
                                        <p:tgtEl>
                                          <p:spTgt spid="12339"/>
                                        </p:tgtEl>
                                        <p:attrNameLst>
                                          <p:attrName>style.visibility</p:attrName>
                                        </p:attrNameLst>
                                      </p:cBhvr>
                                      <p:to>
                                        <p:strVal val="visible"/>
                                      </p:to>
                                    </p:set>
                                    <p:animEffect transition="in" filter="wipe(down)">
                                      <p:cBhvr>
                                        <p:cTn id="84" dur="2000"/>
                                        <p:tgtEl>
                                          <p:spTgt spid="12339"/>
                                        </p:tgtEl>
                                      </p:cBhvr>
                                    </p:animEffect>
                                  </p:childTnLst>
                                </p:cTn>
                              </p:par>
                              <p:par>
                                <p:cTn id="85" presetID="22" presetClass="entr" presetSubtype="4" fill="hold" grpId="1" nodeType="withEffect">
                                  <p:stCondLst>
                                    <p:cond delay="0"/>
                                  </p:stCondLst>
                                  <p:childTnLst>
                                    <p:set>
                                      <p:cBhvr>
                                        <p:cTn id="86" dur="1" fill="hold">
                                          <p:stCondLst>
                                            <p:cond delay="0"/>
                                          </p:stCondLst>
                                        </p:cTn>
                                        <p:tgtEl>
                                          <p:spTgt spid="12336"/>
                                        </p:tgtEl>
                                        <p:attrNameLst>
                                          <p:attrName>style.visibility</p:attrName>
                                        </p:attrNameLst>
                                      </p:cBhvr>
                                      <p:to>
                                        <p:strVal val="visible"/>
                                      </p:to>
                                    </p:set>
                                    <p:animEffect transition="in" filter="wipe(down)">
                                      <p:cBhvr>
                                        <p:cTn id="87" dur="2000"/>
                                        <p:tgtEl>
                                          <p:spTgt spid="12336"/>
                                        </p:tgtEl>
                                      </p:cBhvr>
                                    </p:animEffect>
                                  </p:childTnLst>
                                </p:cTn>
                              </p:par>
                              <p:par>
                                <p:cTn id="88" presetID="22" presetClass="entr" presetSubtype="4" fill="hold" grpId="1" nodeType="withEffect">
                                  <p:stCondLst>
                                    <p:cond delay="0"/>
                                  </p:stCondLst>
                                  <p:childTnLst>
                                    <p:set>
                                      <p:cBhvr>
                                        <p:cTn id="89" dur="1" fill="hold">
                                          <p:stCondLst>
                                            <p:cond delay="0"/>
                                          </p:stCondLst>
                                        </p:cTn>
                                        <p:tgtEl>
                                          <p:spTgt spid="12340"/>
                                        </p:tgtEl>
                                        <p:attrNameLst>
                                          <p:attrName>style.visibility</p:attrName>
                                        </p:attrNameLst>
                                      </p:cBhvr>
                                      <p:to>
                                        <p:strVal val="visible"/>
                                      </p:to>
                                    </p:set>
                                    <p:animEffect transition="in" filter="wipe(down)">
                                      <p:cBhvr>
                                        <p:cTn id="90" dur="2000"/>
                                        <p:tgtEl>
                                          <p:spTgt spid="12340"/>
                                        </p:tgtEl>
                                      </p:cBhvr>
                                    </p:animEffect>
                                  </p:childTnLst>
                                </p:cTn>
                              </p:par>
                            </p:childTnLst>
                          </p:cTn>
                        </p:par>
                        <p:par>
                          <p:cTn id="91" fill="hold">
                            <p:stCondLst>
                              <p:cond delay="22000"/>
                            </p:stCondLst>
                            <p:childTnLst>
                              <p:par>
                                <p:cTn id="92" presetID="22" presetClass="entr" presetSubtype="1"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22500"/>
                            </p:stCondLst>
                            <p:childTnLst>
                              <p:par>
                                <p:cTn id="96" presetID="22" presetClass="entr" presetSubtype="4"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down)">
                                      <p:cBhvr>
                                        <p:cTn id="98" dur="500"/>
                                        <p:tgtEl>
                                          <p:spTgt spid="53"/>
                                        </p:tgtEl>
                                      </p:cBhvr>
                                    </p:animEffect>
                                  </p:childTnLst>
                                </p:cTn>
                              </p:par>
                            </p:childTnLst>
                          </p:cTn>
                        </p:par>
                        <p:par>
                          <p:cTn id="99" fill="hold">
                            <p:stCondLst>
                              <p:cond delay="23000"/>
                            </p:stCondLst>
                            <p:childTnLst>
                              <p:par>
                                <p:cTn id="100" presetID="22" presetClass="entr" presetSubtype="1"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up)">
                                      <p:cBhvr>
                                        <p:cTn id="102" dur="500"/>
                                        <p:tgtEl>
                                          <p:spTgt spid="54"/>
                                        </p:tgtEl>
                                      </p:cBhvr>
                                    </p:animEffect>
                                  </p:childTnLst>
                                </p:cTn>
                              </p:par>
                            </p:childTnLst>
                          </p:cTn>
                        </p:par>
                        <p:par>
                          <p:cTn id="103" fill="hold">
                            <p:stCondLst>
                              <p:cond delay="23500"/>
                            </p:stCondLst>
                            <p:childTnLst>
                              <p:par>
                                <p:cTn id="104" presetID="22" presetClass="entr" presetSubtype="4" fill="hold" grpId="0"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down)">
                                      <p:cBhvr>
                                        <p:cTn id="106" dur="500"/>
                                        <p:tgtEl>
                                          <p:spTgt spid="62"/>
                                        </p:tgtEl>
                                      </p:cBhvr>
                                    </p:animEffect>
                                  </p:childTnLst>
                                </p:cTn>
                              </p:par>
                            </p:childTnLst>
                          </p:cTn>
                        </p:par>
                        <p:par>
                          <p:cTn id="107" fill="hold">
                            <p:stCondLst>
                              <p:cond delay="24000"/>
                            </p:stCondLst>
                            <p:childTnLst>
                              <p:par>
                                <p:cTn id="108" presetID="10" presetClass="entr" presetSubtype="0" fill="hold" grpId="0" nodeType="after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2000"/>
                                        <p:tgtEl>
                                          <p:spTgt spid="6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0"/>
                                        <p:tgtEl>
                                          <p:spTgt spid="67"/>
                                        </p:tgtEl>
                                      </p:cBhvr>
                                    </p:animEffect>
                                  </p:childTnLst>
                                </p:cTn>
                              </p:par>
                              <p:par>
                                <p:cTn id="114" presetID="10" presetClass="entr" presetSubtype="0" fill="hold" grpId="1" nodeType="with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fade">
                                      <p:cBhvr>
                                        <p:cTn id="116" dur="2000"/>
                                        <p:tgtEl>
                                          <p:spTgt spid="69"/>
                                        </p:tgtEl>
                                      </p:cBhvr>
                                    </p:animEffect>
                                  </p:childTnLst>
                                </p:cTn>
                              </p:par>
                              <p:par>
                                <p:cTn id="117" presetID="0" presetClass="path" presetSubtype="0" accel="50000" decel="50000" fill="hold" grpId="0" nodeType="withEffect">
                                  <p:stCondLst>
                                    <p:cond delay="0"/>
                                  </p:stCondLst>
                                  <p:childTnLst>
                                    <p:animMotion origin="layout" path="M -4.72222E-6 -7.12303E-7 C 0.07552 0.02706 0.15104 0.05412 0.19861 0.11332 C 0.24618 0.17253 0.27986 0.27729 0.28507 0.35592 C 0.29028 0.43455 0.25642 0.52567 0.22986 0.58464 C 0.2033 0.64362 0.16667 0.68108 0.12535 0.70999 C 0.08403 0.7389 0.03299 0.74815 -0.01788 0.75763 " pathEditMode="relative" ptsTypes="aaaaaA">
                                      <p:cBhvr>
                                        <p:cTn id="118" dur="2000" fill="hold"/>
                                        <p:tgtEl>
                                          <p:spTgt spid="69"/>
                                        </p:tgtEl>
                                        <p:attrNameLst>
                                          <p:attrName>ppt_x</p:attrName>
                                          <p:attrName>ppt_y</p:attrName>
                                        </p:attrNameLst>
                                      </p:cBhvr>
                                    </p:animMotion>
                                  </p:childTnLst>
                                </p:cTn>
                              </p:par>
                              <p:par>
                                <p:cTn id="119" presetID="10" presetClass="entr" presetSubtype="0" fill="hold" grpId="1"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1000"/>
                                        <p:tgtEl>
                                          <p:spTgt spid="68"/>
                                        </p:tgtEl>
                                      </p:cBhvr>
                                    </p:animEffect>
                                  </p:childTnLst>
                                </p:cTn>
                              </p:par>
                              <p:par>
                                <p:cTn id="122" presetID="0" presetClass="path" presetSubtype="0" accel="50000" decel="50000" fill="hold" grpId="0" nodeType="withEffect">
                                  <p:stCondLst>
                                    <p:cond delay="0"/>
                                  </p:stCondLst>
                                  <p:childTnLst>
                                    <p:animMotion origin="layout" path="M 0 0 C -0.03559 -0.00139 -0.071 -0.00301 -0.1059 -0.0259 C -0.1408 -0.04903 -0.1809 -0.09644 -0.20885 -0.13922 C -0.2368 -0.18201 -0.26267 -0.23173 -0.27309 -0.28238 C -0.2835 -0.33303 -0.28246 -0.38506 -0.2717 -0.44334 C -0.26093 -0.50162 -0.24201 -0.58233 -0.20885 -0.63229 C -0.17569 -0.68224 -0.11458 -0.72109 -0.07309 -0.74353 C -0.03159 -0.76596 0.00434 -0.76665 0.04028 -0.76735 " pathEditMode="relative" ptsTypes="aaaaaaaA">
                                      <p:cBhvr>
                                        <p:cTn id="123"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320" grpId="0" animBg="1"/>
      <p:bldP spid="12320" grpId="1" animBg="1"/>
      <p:bldP spid="12321" grpId="0" animBg="1"/>
      <p:bldP spid="12321" grpId="1" animBg="1"/>
      <p:bldP spid="12322" grpId="0" animBg="1"/>
      <p:bldP spid="12322" grpId="1" animBg="1"/>
      <p:bldP spid="12336" grpId="0" animBg="1"/>
      <p:bldP spid="12336" grpId="1" animBg="1"/>
      <p:bldP spid="12339" grpId="0" animBg="1"/>
      <p:bldP spid="12339" grpId="1" animBg="1"/>
      <p:bldP spid="12340" grpId="0" animBg="1"/>
      <p:bldP spid="12340" grpId="1" animBg="1"/>
      <p:bldP spid="12341" grpId="0" animBg="1"/>
      <p:bldP spid="12341" grpId="1" animBg="1"/>
      <p:bldP spid="12342" grpId="0" animBg="1"/>
      <p:bldP spid="12342" grpId="1" animBg="1"/>
      <p:bldP spid="55" grpId="0"/>
      <p:bldP spid="55" grpId="1"/>
      <p:bldP spid="56" grpId="0"/>
      <p:bldP spid="57" grpId="0"/>
      <p:bldP spid="58" grpId="0"/>
      <p:bldP spid="59" grpId="0" animBg="1"/>
      <p:bldP spid="59" grpId="1" animBg="1"/>
      <p:bldP spid="59" grpId="2" animBg="1"/>
      <p:bldP spid="60" grpId="0" animBg="1"/>
      <p:bldP spid="61" grpId="0" animBg="1"/>
      <p:bldP spid="61" grpId="1" animBg="1"/>
      <p:bldP spid="61" grpId="2" animBg="1"/>
      <p:bldP spid="52" grpId="0" animBg="1"/>
      <p:bldP spid="53" grpId="0" animBg="1"/>
      <p:bldP spid="65" grpId="0" animBg="1"/>
      <p:bldP spid="69" grpId="0"/>
      <p:bldP spid="69" grpId="1"/>
      <p:bldP spid="54" grpId="0" animBg="1"/>
      <p:bldP spid="62" grpId="0" animBg="1"/>
      <p:bldP spid="67" grpId="0"/>
      <p:bldP spid="68" grpId="0"/>
      <p:bldP spid="68"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coscia"/>
          <p:cNvPicPr>
            <a:picLocks noChangeAspect="1" noChangeArrowheads="1"/>
          </p:cNvPicPr>
          <p:nvPr/>
        </p:nvPicPr>
        <p:blipFill>
          <a:blip r:embed="rId2" cstate="print"/>
          <a:srcRect/>
          <a:stretch>
            <a:fillRect/>
          </a:stretch>
        </p:blipFill>
        <p:spPr bwMode="auto">
          <a:xfrm>
            <a:off x="35496" y="503659"/>
            <a:ext cx="3840163" cy="6237288"/>
          </a:xfrm>
          <a:prstGeom prst="rect">
            <a:avLst/>
          </a:prstGeom>
          <a:noFill/>
          <a:ln w="9525">
            <a:noFill/>
            <a:miter lim="800000"/>
            <a:headEnd/>
            <a:tailEnd/>
          </a:ln>
        </p:spPr>
      </p:pic>
      <p:sp>
        <p:nvSpPr>
          <p:cNvPr id="64515" name="Freeform 5"/>
          <p:cNvSpPr>
            <a:spLocks/>
          </p:cNvSpPr>
          <p:nvPr/>
        </p:nvSpPr>
        <p:spPr bwMode="auto">
          <a:xfrm>
            <a:off x="1427734" y="503659"/>
            <a:ext cx="1631950" cy="6192838"/>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203200" cap="flat" cmpd="sng">
            <a:solidFill>
              <a:schemeClr val="accent1"/>
            </a:solidFill>
            <a:prstDash val="solid"/>
            <a:round/>
            <a:headEnd type="none" w="med" len="med"/>
            <a:tailEnd type="none" w="med" len="med"/>
          </a:ln>
        </p:spPr>
        <p:txBody>
          <a:bodyPr/>
          <a:lstStyle/>
          <a:p>
            <a:endParaRPr lang="it-IT"/>
          </a:p>
        </p:txBody>
      </p:sp>
      <p:sp>
        <p:nvSpPr>
          <p:cNvPr id="62475" name="Freeform 11"/>
          <p:cNvSpPr>
            <a:spLocks/>
          </p:cNvSpPr>
          <p:nvPr/>
        </p:nvSpPr>
        <p:spPr bwMode="auto">
          <a:xfrm rot="-196661">
            <a:off x="1764284" y="4969297"/>
            <a:ext cx="311150" cy="1439862"/>
          </a:xfrm>
          <a:custGeom>
            <a:avLst/>
            <a:gdLst>
              <a:gd name="T0" fmla="*/ 2147483647 w 196"/>
              <a:gd name="T1" fmla="*/ 0 h 907"/>
              <a:gd name="T2" fmla="*/ 2147483647 w 196"/>
              <a:gd name="T3" fmla="*/ 2147483647 h 907"/>
              <a:gd name="T4" fmla="*/ 2147483647 w 196"/>
              <a:gd name="T5" fmla="*/ 2147483647 h 907"/>
              <a:gd name="T6" fmla="*/ 2147483647 w 196"/>
              <a:gd name="T7" fmla="*/ 2147483647 h 907"/>
              <a:gd name="T8" fmla="*/ 2147483647 w 196"/>
              <a:gd name="T9" fmla="*/ 2147483647 h 907"/>
              <a:gd name="T10" fmla="*/ 2147483647 w 196"/>
              <a:gd name="T11" fmla="*/ 2147483647 h 907"/>
              <a:gd name="T12" fmla="*/ 2147483647 w 196"/>
              <a:gd name="T13" fmla="*/ 2147483647 h 907"/>
              <a:gd name="T14" fmla="*/ 2147483647 w 196"/>
              <a:gd name="T15" fmla="*/ 2147483647 h 907"/>
              <a:gd name="T16" fmla="*/ 2147483647 w 196"/>
              <a:gd name="T17" fmla="*/ 2147483647 h 907"/>
              <a:gd name="T18" fmla="*/ 2147483647 w 196"/>
              <a:gd name="T19" fmla="*/ 2147483647 h 907"/>
              <a:gd name="T20" fmla="*/ 2147483647 w 196"/>
              <a:gd name="T21" fmla="*/ 2147483647 h 907"/>
              <a:gd name="T22" fmla="*/ 2147483647 w 196"/>
              <a:gd name="T23" fmla="*/ 2147483647 h 907"/>
              <a:gd name="T24" fmla="*/ 2147483647 w 196"/>
              <a:gd name="T25" fmla="*/ 2147483647 h 907"/>
              <a:gd name="T26" fmla="*/ 2147483647 w 196"/>
              <a:gd name="T27" fmla="*/ 2147483647 h 907"/>
              <a:gd name="T28" fmla="*/ 2147483647 w 196"/>
              <a:gd name="T29" fmla="*/ 2147483647 h 907"/>
              <a:gd name="T30" fmla="*/ 2147483647 w 196"/>
              <a:gd name="T31" fmla="*/ 2147483647 h 907"/>
              <a:gd name="T32" fmla="*/ 2147483647 w 196"/>
              <a:gd name="T33" fmla="*/ 2147483647 h 907"/>
              <a:gd name="T34" fmla="*/ 0 w 196"/>
              <a:gd name="T35" fmla="*/ 2147483647 h 9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907"/>
              <a:gd name="T56" fmla="*/ 196 w 196"/>
              <a:gd name="T57" fmla="*/ 907 h 9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907">
                <a:moveTo>
                  <a:pt x="91" y="0"/>
                </a:moveTo>
                <a:cubicBezTo>
                  <a:pt x="113" y="49"/>
                  <a:pt x="136" y="98"/>
                  <a:pt x="136" y="136"/>
                </a:cubicBezTo>
                <a:cubicBezTo>
                  <a:pt x="136" y="174"/>
                  <a:pt x="106" y="203"/>
                  <a:pt x="91" y="226"/>
                </a:cubicBezTo>
                <a:cubicBezTo>
                  <a:pt x="76" y="249"/>
                  <a:pt x="53" y="249"/>
                  <a:pt x="45" y="272"/>
                </a:cubicBezTo>
                <a:cubicBezTo>
                  <a:pt x="37" y="295"/>
                  <a:pt x="30" y="340"/>
                  <a:pt x="45" y="363"/>
                </a:cubicBezTo>
                <a:cubicBezTo>
                  <a:pt x="60" y="386"/>
                  <a:pt x="113" y="393"/>
                  <a:pt x="136" y="408"/>
                </a:cubicBezTo>
                <a:cubicBezTo>
                  <a:pt x="159" y="423"/>
                  <a:pt x="174" y="438"/>
                  <a:pt x="181" y="453"/>
                </a:cubicBezTo>
                <a:cubicBezTo>
                  <a:pt x="188" y="468"/>
                  <a:pt x="196" y="484"/>
                  <a:pt x="181" y="499"/>
                </a:cubicBezTo>
                <a:cubicBezTo>
                  <a:pt x="166" y="514"/>
                  <a:pt x="114" y="529"/>
                  <a:pt x="91" y="544"/>
                </a:cubicBezTo>
                <a:cubicBezTo>
                  <a:pt x="68" y="559"/>
                  <a:pt x="45" y="574"/>
                  <a:pt x="45" y="589"/>
                </a:cubicBezTo>
                <a:cubicBezTo>
                  <a:pt x="45" y="604"/>
                  <a:pt x="76" y="620"/>
                  <a:pt x="91" y="635"/>
                </a:cubicBezTo>
                <a:cubicBezTo>
                  <a:pt x="106" y="650"/>
                  <a:pt x="121" y="673"/>
                  <a:pt x="136" y="680"/>
                </a:cubicBezTo>
                <a:cubicBezTo>
                  <a:pt x="151" y="687"/>
                  <a:pt x="174" y="673"/>
                  <a:pt x="181" y="680"/>
                </a:cubicBezTo>
                <a:cubicBezTo>
                  <a:pt x="188" y="687"/>
                  <a:pt x="181" y="710"/>
                  <a:pt x="181" y="725"/>
                </a:cubicBezTo>
                <a:cubicBezTo>
                  <a:pt x="181" y="740"/>
                  <a:pt x="188" y="763"/>
                  <a:pt x="181" y="771"/>
                </a:cubicBezTo>
                <a:cubicBezTo>
                  <a:pt x="174" y="779"/>
                  <a:pt x="159" y="764"/>
                  <a:pt x="136" y="771"/>
                </a:cubicBezTo>
                <a:cubicBezTo>
                  <a:pt x="113" y="778"/>
                  <a:pt x="68" y="793"/>
                  <a:pt x="45" y="816"/>
                </a:cubicBezTo>
                <a:cubicBezTo>
                  <a:pt x="22" y="839"/>
                  <a:pt x="7" y="892"/>
                  <a:pt x="0" y="907"/>
                </a:cubicBezTo>
              </a:path>
            </a:pathLst>
          </a:custGeom>
          <a:noFill/>
          <a:ln w="76200" cap="flat" cmpd="sng">
            <a:solidFill>
              <a:srgbClr val="FF0000"/>
            </a:solidFill>
            <a:prstDash val="solid"/>
            <a:round/>
            <a:headEnd type="none" w="med" len="med"/>
            <a:tailEnd type="none" w="med" len="med"/>
          </a:ln>
        </p:spPr>
        <p:txBody>
          <a:bodyPr/>
          <a:lstStyle/>
          <a:p>
            <a:endParaRPr lang="it-IT"/>
          </a:p>
        </p:txBody>
      </p:sp>
      <p:sp>
        <p:nvSpPr>
          <p:cNvPr id="62476" name="AutoShape 12"/>
          <p:cNvSpPr>
            <a:spLocks noChangeArrowheads="1"/>
          </p:cNvSpPr>
          <p:nvPr/>
        </p:nvSpPr>
        <p:spPr bwMode="auto">
          <a:xfrm>
            <a:off x="1691259" y="6264697"/>
            <a:ext cx="2159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lgn="ctr">
            <a:solidFill>
              <a:schemeClr val="accent2"/>
            </a:solidFill>
            <a:round/>
            <a:headEnd/>
            <a:tailEnd/>
          </a:ln>
        </p:spPr>
        <p:txBody>
          <a:bodyPr wrap="none" anchor="ctr"/>
          <a:lstStyle/>
          <a:p>
            <a:endParaRPr lang="it-IT"/>
          </a:p>
        </p:txBody>
      </p:sp>
      <p:sp>
        <p:nvSpPr>
          <p:cNvPr id="62477" name="Freeform 13"/>
          <p:cNvSpPr>
            <a:spLocks/>
          </p:cNvSpPr>
          <p:nvPr/>
        </p:nvSpPr>
        <p:spPr bwMode="auto">
          <a:xfrm>
            <a:off x="1475359" y="6120234"/>
            <a:ext cx="288925" cy="301625"/>
          </a:xfrm>
          <a:custGeom>
            <a:avLst/>
            <a:gdLst>
              <a:gd name="T0" fmla="*/ 2147483647 w 136"/>
              <a:gd name="T1" fmla="*/ 2147483647 h 54"/>
              <a:gd name="T2" fmla="*/ 2147483647 w 136"/>
              <a:gd name="T3" fmla="*/ 2147483647 h 54"/>
              <a:gd name="T4" fmla="*/ 0 w 136"/>
              <a:gd name="T5" fmla="*/ 0 h 54"/>
              <a:gd name="T6" fmla="*/ 0 60000 65536"/>
              <a:gd name="T7" fmla="*/ 0 60000 65536"/>
              <a:gd name="T8" fmla="*/ 0 60000 65536"/>
              <a:gd name="T9" fmla="*/ 0 w 136"/>
              <a:gd name="T10" fmla="*/ 0 h 54"/>
              <a:gd name="T11" fmla="*/ 136 w 136"/>
              <a:gd name="T12" fmla="*/ 54 h 54"/>
            </a:gdLst>
            <a:ahLst/>
            <a:cxnLst>
              <a:cxn ang="T6">
                <a:pos x="T0" y="T1"/>
              </a:cxn>
              <a:cxn ang="T7">
                <a:pos x="T2" y="T3"/>
              </a:cxn>
              <a:cxn ang="T8">
                <a:pos x="T4" y="T5"/>
              </a:cxn>
            </a:cxnLst>
            <a:rect l="T9" t="T10" r="T11" b="T12"/>
            <a:pathLst>
              <a:path w="136" h="54">
                <a:moveTo>
                  <a:pt x="136" y="46"/>
                </a:moveTo>
                <a:cubicBezTo>
                  <a:pt x="102" y="50"/>
                  <a:pt x="68" y="54"/>
                  <a:pt x="45" y="46"/>
                </a:cubicBezTo>
                <a:cubicBezTo>
                  <a:pt x="22" y="38"/>
                  <a:pt x="7" y="8"/>
                  <a:pt x="0" y="0"/>
                </a:cubicBezTo>
              </a:path>
            </a:pathLst>
          </a:custGeom>
          <a:noFill/>
          <a:ln w="28575" cap="rnd" cmpd="sng">
            <a:solidFill>
              <a:schemeClr val="accent2"/>
            </a:solidFill>
            <a:prstDash val="sysDot"/>
            <a:round/>
            <a:headEnd type="none" w="med" len="med"/>
            <a:tailEnd type="none" w="med" len="med"/>
          </a:ln>
        </p:spPr>
        <p:txBody>
          <a:bodyPr/>
          <a:lstStyle/>
          <a:p>
            <a:endParaRPr lang="it-IT"/>
          </a:p>
        </p:txBody>
      </p:sp>
      <p:sp>
        <p:nvSpPr>
          <p:cNvPr id="62479" name="AutoShape 15"/>
          <p:cNvSpPr>
            <a:spLocks noChangeArrowheads="1"/>
          </p:cNvSpPr>
          <p:nvPr/>
        </p:nvSpPr>
        <p:spPr bwMode="auto">
          <a:xfrm>
            <a:off x="1403921" y="5832897"/>
            <a:ext cx="287338"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57150" algn="ctr">
            <a:solidFill>
              <a:schemeClr val="accent2"/>
            </a:solidFill>
            <a:round/>
            <a:headEnd/>
            <a:tailEnd/>
          </a:ln>
        </p:spPr>
        <p:txBody>
          <a:bodyPr wrap="none" anchor="ctr"/>
          <a:lstStyle/>
          <a:p>
            <a:endParaRPr lang="it-IT"/>
          </a:p>
        </p:txBody>
      </p:sp>
      <p:sp>
        <p:nvSpPr>
          <p:cNvPr id="62487" name="AutoShape 23"/>
          <p:cNvSpPr>
            <a:spLocks noChangeArrowheads="1"/>
          </p:cNvSpPr>
          <p:nvPr/>
        </p:nvSpPr>
        <p:spPr bwMode="auto">
          <a:xfrm rot="2436650">
            <a:off x="2918396" y="746547"/>
            <a:ext cx="381000" cy="147637"/>
          </a:xfrm>
          <a:prstGeom prst="chevron">
            <a:avLst>
              <a:gd name="adj" fmla="val 64516"/>
            </a:avLst>
          </a:prstGeom>
          <a:solidFill>
            <a:srgbClr val="FF0000"/>
          </a:solidFill>
          <a:ln w="76200" algn="ctr">
            <a:solidFill>
              <a:srgbClr val="FF0000"/>
            </a:solidFill>
            <a:miter lim="800000"/>
            <a:headEnd/>
            <a:tailEnd/>
          </a:ln>
        </p:spPr>
        <p:txBody>
          <a:bodyPr wrap="none" anchor="ctr"/>
          <a:lstStyle/>
          <a:p>
            <a:endParaRPr lang="it-IT"/>
          </a:p>
        </p:txBody>
      </p:sp>
      <p:sp>
        <p:nvSpPr>
          <p:cNvPr id="62489" name="Freeform 25"/>
          <p:cNvSpPr>
            <a:spLocks/>
          </p:cNvSpPr>
          <p:nvPr/>
        </p:nvSpPr>
        <p:spPr bwMode="auto">
          <a:xfrm>
            <a:off x="1403921" y="476672"/>
            <a:ext cx="1631950" cy="6192837"/>
          </a:xfrm>
          <a:custGeom>
            <a:avLst/>
            <a:gdLst>
              <a:gd name="T0" fmla="*/ 2147483647 w 1028"/>
              <a:gd name="T1" fmla="*/ 0 h 3901"/>
              <a:gd name="T2" fmla="*/ 2147483647 w 1028"/>
              <a:gd name="T3" fmla="*/ 2147483647 h 3901"/>
              <a:gd name="T4" fmla="*/ 2147483647 w 1028"/>
              <a:gd name="T5" fmla="*/ 2147483647 h 3901"/>
              <a:gd name="T6" fmla="*/ 2147483647 w 1028"/>
              <a:gd name="T7" fmla="*/ 2147483647 h 3901"/>
              <a:gd name="T8" fmla="*/ 2147483647 w 1028"/>
              <a:gd name="T9" fmla="*/ 2147483647 h 3901"/>
              <a:gd name="T10" fmla="*/ 2147483647 w 1028"/>
              <a:gd name="T11" fmla="*/ 2147483647 h 3901"/>
              <a:gd name="T12" fmla="*/ 2147483647 w 1028"/>
              <a:gd name="T13" fmla="*/ 2147483647 h 3901"/>
              <a:gd name="T14" fmla="*/ 2147483647 w 1028"/>
              <a:gd name="T15" fmla="*/ 2147483647 h 3901"/>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901"/>
              <a:gd name="T26" fmla="*/ 1028 w 1028"/>
              <a:gd name="T27" fmla="*/ 3901 h 39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901">
                <a:moveTo>
                  <a:pt x="1028" y="0"/>
                </a:moveTo>
                <a:cubicBezTo>
                  <a:pt x="979" y="57"/>
                  <a:pt x="930" y="114"/>
                  <a:pt x="892" y="182"/>
                </a:cubicBezTo>
                <a:cubicBezTo>
                  <a:pt x="854" y="250"/>
                  <a:pt x="854" y="265"/>
                  <a:pt x="801" y="409"/>
                </a:cubicBezTo>
                <a:cubicBezTo>
                  <a:pt x="748" y="553"/>
                  <a:pt x="673" y="787"/>
                  <a:pt x="575" y="1044"/>
                </a:cubicBezTo>
                <a:cubicBezTo>
                  <a:pt x="477" y="1301"/>
                  <a:pt x="303" y="1694"/>
                  <a:pt x="212" y="1951"/>
                </a:cubicBezTo>
                <a:cubicBezTo>
                  <a:pt x="121" y="2208"/>
                  <a:pt x="60" y="2382"/>
                  <a:pt x="30" y="2586"/>
                </a:cubicBezTo>
                <a:cubicBezTo>
                  <a:pt x="0" y="2790"/>
                  <a:pt x="30" y="2957"/>
                  <a:pt x="30" y="3176"/>
                </a:cubicBezTo>
                <a:cubicBezTo>
                  <a:pt x="30" y="3395"/>
                  <a:pt x="30" y="3780"/>
                  <a:pt x="30" y="3901"/>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2490" name="AutoShape 26"/>
          <p:cNvSpPr>
            <a:spLocks noChangeArrowheads="1"/>
          </p:cNvSpPr>
          <p:nvPr/>
        </p:nvSpPr>
        <p:spPr bwMode="auto">
          <a:xfrm rot="2436650">
            <a:off x="2916809" y="792584"/>
            <a:ext cx="381000" cy="144463"/>
          </a:xfrm>
          <a:prstGeom prst="chevron">
            <a:avLst>
              <a:gd name="adj" fmla="val 65934"/>
            </a:avLst>
          </a:prstGeom>
          <a:solidFill>
            <a:srgbClr val="FF0000"/>
          </a:solidFill>
          <a:ln w="76200" algn="ctr">
            <a:solidFill>
              <a:srgbClr val="FF0000"/>
            </a:solidFill>
            <a:miter lim="800000"/>
            <a:headEnd/>
            <a:tailEnd/>
          </a:ln>
        </p:spPr>
        <p:txBody>
          <a:bodyPr wrap="none" anchor="ctr"/>
          <a:lstStyle/>
          <a:p>
            <a:endParaRPr lang="it-IT"/>
          </a:p>
        </p:txBody>
      </p:sp>
      <p:sp>
        <p:nvSpPr>
          <p:cNvPr id="62495" name="Freeform 31"/>
          <p:cNvSpPr>
            <a:spLocks/>
          </p:cNvSpPr>
          <p:nvPr/>
        </p:nvSpPr>
        <p:spPr bwMode="auto">
          <a:xfrm>
            <a:off x="1548384" y="864022"/>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127000" cap="flat" cmpd="sng">
            <a:solidFill>
              <a:srgbClr val="FF0000"/>
            </a:solidFill>
            <a:prstDash val="solid"/>
            <a:round/>
            <a:headEnd type="none" w="med" len="med"/>
            <a:tailEnd type="none" w="med" len="med"/>
          </a:ln>
        </p:spPr>
        <p:txBody>
          <a:bodyPr/>
          <a:lstStyle/>
          <a:p>
            <a:endParaRPr lang="it-IT"/>
          </a:p>
        </p:txBody>
      </p:sp>
      <p:sp>
        <p:nvSpPr>
          <p:cNvPr id="64529" name="Freeform 36"/>
          <p:cNvSpPr>
            <a:spLocks/>
          </p:cNvSpPr>
          <p:nvPr/>
        </p:nvSpPr>
        <p:spPr bwMode="auto">
          <a:xfrm>
            <a:off x="1308671" y="5977359"/>
            <a:ext cx="239713" cy="719138"/>
          </a:xfrm>
          <a:custGeom>
            <a:avLst/>
            <a:gdLst>
              <a:gd name="T0" fmla="*/ 2147483647 w 151"/>
              <a:gd name="T1" fmla="*/ 0 h 453"/>
              <a:gd name="T2" fmla="*/ 2147483647 w 151"/>
              <a:gd name="T3" fmla="*/ 2147483647 h 453"/>
              <a:gd name="T4" fmla="*/ 2147483647 w 151"/>
              <a:gd name="T5" fmla="*/ 2147483647 h 453"/>
              <a:gd name="T6" fmla="*/ 2147483647 w 151"/>
              <a:gd name="T7" fmla="*/ 2147483647 h 453"/>
              <a:gd name="T8" fmla="*/ 0 60000 65536"/>
              <a:gd name="T9" fmla="*/ 0 60000 65536"/>
              <a:gd name="T10" fmla="*/ 0 60000 65536"/>
              <a:gd name="T11" fmla="*/ 0 60000 65536"/>
              <a:gd name="T12" fmla="*/ 0 w 151"/>
              <a:gd name="T13" fmla="*/ 0 h 453"/>
              <a:gd name="T14" fmla="*/ 151 w 151"/>
              <a:gd name="T15" fmla="*/ 453 h 453"/>
            </a:gdLst>
            <a:ahLst/>
            <a:cxnLst>
              <a:cxn ang="T8">
                <a:pos x="T0" y="T1"/>
              </a:cxn>
              <a:cxn ang="T9">
                <a:pos x="T2" y="T3"/>
              </a:cxn>
              <a:cxn ang="T10">
                <a:pos x="T4" y="T5"/>
              </a:cxn>
              <a:cxn ang="T11">
                <a:pos x="T6" y="T7"/>
              </a:cxn>
            </a:cxnLst>
            <a:rect l="T12" t="T13" r="T14" b="T15"/>
            <a:pathLst>
              <a:path w="151" h="453">
                <a:moveTo>
                  <a:pt x="151" y="0"/>
                </a:moveTo>
                <a:cubicBezTo>
                  <a:pt x="139" y="56"/>
                  <a:pt x="128" y="113"/>
                  <a:pt x="105" y="181"/>
                </a:cubicBezTo>
                <a:cubicBezTo>
                  <a:pt x="82" y="249"/>
                  <a:pt x="30" y="363"/>
                  <a:pt x="15" y="408"/>
                </a:cubicBezTo>
                <a:cubicBezTo>
                  <a:pt x="0" y="453"/>
                  <a:pt x="7" y="453"/>
                  <a:pt x="15" y="453"/>
                </a:cubicBezTo>
              </a:path>
            </a:pathLst>
          </a:custGeom>
          <a:noFill/>
          <a:ln w="38100" cap="flat" cmpd="sng">
            <a:solidFill>
              <a:schemeClr val="accent2"/>
            </a:solidFill>
            <a:prstDash val="solid"/>
            <a:round/>
            <a:headEnd type="none" w="med" len="med"/>
            <a:tailEnd type="none" w="med" len="med"/>
          </a:ln>
        </p:spPr>
        <p:txBody>
          <a:bodyPr/>
          <a:lstStyle/>
          <a:p>
            <a:endParaRPr lang="it-IT"/>
          </a:p>
        </p:txBody>
      </p:sp>
      <p:sp>
        <p:nvSpPr>
          <p:cNvPr id="64530" name="Freeform 37"/>
          <p:cNvSpPr>
            <a:spLocks/>
          </p:cNvSpPr>
          <p:nvPr/>
        </p:nvSpPr>
        <p:spPr bwMode="auto">
          <a:xfrm>
            <a:off x="1548384" y="864022"/>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000099"/>
            </a:solidFill>
            <a:prstDash val="solid"/>
            <a:round/>
            <a:headEnd type="none" w="med" len="med"/>
            <a:tailEnd type="none" w="med" len="med"/>
          </a:ln>
        </p:spPr>
        <p:txBody>
          <a:bodyPr/>
          <a:lstStyle/>
          <a:p>
            <a:endParaRPr lang="it-IT"/>
          </a:p>
        </p:txBody>
      </p:sp>
      <p:sp>
        <p:nvSpPr>
          <p:cNvPr id="62502" name="Freeform 38"/>
          <p:cNvSpPr>
            <a:spLocks/>
          </p:cNvSpPr>
          <p:nvPr/>
        </p:nvSpPr>
        <p:spPr bwMode="auto">
          <a:xfrm>
            <a:off x="1548384" y="864022"/>
            <a:ext cx="1800225" cy="5113337"/>
          </a:xfrm>
          <a:custGeom>
            <a:avLst/>
            <a:gdLst>
              <a:gd name="T0" fmla="*/ 2147483647 w 1263"/>
              <a:gd name="T1" fmla="*/ 0 h 3766"/>
              <a:gd name="T2" fmla="*/ 2147483647 w 1263"/>
              <a:gd name="T3" fmla="*/ 2147483647 h 3766"/>
              <a:gd name="T4" fmla="*/ 2147483647 w 1263"/>
              <a:gd name="T5" fmla="*/ 2147483647 h 3766"/>
              <a:gd name="T6" fmla="*/ 2147483647 w 1263"/>
              <a:gd name="T7" fmla="*/ 2147483647 h 3766"/>
              <a:gd name="T8" fmla="*/ 2147483647 w 1263"/>
              <a:gd name="T9" fmla="*/ 2147483647 h 3766"/>
              <a:gd name="T10" fmla="*/ 2147483647 w 1263"/>
              <a:gd name="T11" fmla="*/ 2147483647 h 3766"/>
              <a:gd name="T12" fmla="*/ 2147483647 w 1263"/>
              <a:gd name="T13" fmla="*/ 2147483647 h 3766"/>
              <a:gd name="T14" fmla="*/ 2147483647 w 1263"/>
              <a:gd name="T15" fmla="*/ 2147483647 h 3766"/>
              <a:gd name="T16" fmla="*/ 2147483647 w 1263"/>
              <a:gd name="T17" fmla="*/ 2147483647 h 3766"/>
              <a:gd name="T18" fmla="*/ 2147483647 w 1263"/>
              <a:gd name="T19" fmla="*/ 2147483647 h 3766"/>
              <a:gd name="T20" fmla="*/ 2147483647 w 1263"/>
              <a:gd name="T21" fmla="*/ 2147483647 h 3766"/>
              <a:gd name="T22" fmla="*/ 2147483647 w 1263"/>
              <a:gd name="T23" fmla="*/ 2147483647 h 3766"/>
              <a:gd name="T24" fmla="*/ 2147483647 w 1263"/>
              <a:gd name="T25" fmla="*/ 2147483647 h 3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3"/>
              <a:gd name="T40" fmla="*/ 0 h 3766"/>
              <a:gd name="T41" fmla="*/ 1263 w 1263"/>
              <a:gd name="T42" fmla="*/ 3766 h 3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3" h="3766">
                <a:moveTo>
                  <a:pt x="1112" y="0"/>
                </a:moveTo>
                <a:cubicBezTo>
                  <a:pt x="1146" y="26"/>
                  <a:pt x="1180" y="53"/>
                  <a:pt x="1203" y="91"/>
                </a:cubicBezTo>
                <a:cubicBezTo>
                  <a:pt x="1226" y="129"/>
                  <a:pt x="1241" y="174"/>
                  <a:pt x="1248" y="227"/>
                </a:cubicBezTo>
                <a:cubicBezTo>
                  <a:pt x="1255" y="280"/>
                  <a:pt x="1263" y="326"/>
                  <a:pt x="1248" y="409"/>
                </a:cubicBezTo>
                <a:cubicBezTo>
                  <a:pt x="1233" y="492"/>
                  <a:pt x="1195" y="605"/>
                  <a:pt x="1157" y="726"/>
                </a:cubicBezTo>
                <a:cubicBezTo>
                  <a:pt x="1119" y="847"/>
                  <a:pt x="1089" y="945"/>
                  <a:pt x="1021" y="1134"/>
                </a:cubicBezTo>
                <a:cubicBezTo>
                  <a:pt x="953" y="1323"/>
                  <a:pt x="824" y="1656"/>
                  <a:pt x="749" y="1860"/>
                </a:cubicBezTo>
                <a:cubicBezTo>
                  <a:pt x="674" y="2064"/>
                  <a:pt x="621" y="2223"/>
                  <a:pt x="568" y="2359"/>
                </a:cubicBezTo>
                <a:cubicBezTo>
                  <a:pt x="515" y="2495"/>
                  <a:pt x="477" y="2579"/>
                  <a:pt x="432" y="2677"/>
                </a:cubicBezTo>
                <a:cubicBezTo>
                  <a:pt x="387" y="2775"/>
                  <a:pt x="341" y="2858"/>
                  <a:pt x="295" y="2949"/>
                </a:cubicBezTo>
                <a:cubicBezTo>
                  <a:pt x="249" y="3040"/>
                  <a:pt x="204" y="3100"/>
                  <a:pt x="159" y="3221"/>
                </a:cubicBezTo>
                <a:cubicBezTo>
                  <a:pt x="114" y="3342"/>
                  <a:pt x="46" y="3584"/>
                  <a:pt x="23" y="3675"/>
                </a:cubicBezTo>
                <a:cubicBezTo>
                  <a:pt x="0" y="3766"/>
                  <a:pt x="11" y="3765"/>
                  <a:pt x="23" y="3765"/>
                </a:cubicBezTo>
              </a:path>
            </a:pathLst>
          </a:custGeom>
          <a:noFill/>
          <a:ln w="57150" cap="flat" cmpd="sng">
            <a:solidFill>
              <a:srgbClr val="FF0000"/>
            </a:solidFill>
            <a:prstDash val="solid"/>
            <a:round/>
            <a:headEnd type="none" w="med" len="med"/>
            <a:tailEnd type="none" w="med" len="med"/>
          </a:ln>
        </p:spPr>
        <p:txBody>
          <a:bodyPr/>
          <a:lstStyle/>
          <a:p>
            <a:endParaRPr lang="it-IT"/>
          </a:p>
        </p:txBody>
      </p:sp>
      <p:sp>
        <p:nvSpPr>
          <p:cNvPr id="22" name="CasellaDiTesto 21"/>
          <p:cNvSpPr txBox="1"/>
          <p:nvPr/>
        </p:nvSpPr>
        <p:spPr>
          <a:xfrm>
            <a:off x="4788024" y="548680"/>
            <a:ext cx="3678379" cy="646331"/>
          </a:xfrm>
          <a:prstGeom prst="rect">
            <a:avLst/>
          </a:prstGeom>
          <a:solidFill>
            <a:srgbClr val="FF0000"/>
          </a:solidFill>
        </p:spPr>
        <p:txBody>
          <a:bodyPr wrap="none" rtlCol="0">
            <a:spAutoFit/>
          </a:bodyPr>
          <a:lstStyle/>
          <a:p>
            <a:r>
              <a:rPr lang="it-IT" sz="3600" b="1" dirty="0" smtClean="0">
                <a:solidFill>
                  <a:srgbClr val="FFFF00"/>
                </a:solidFill>
              </a:rPr>
              <a:t>PUNTI </a:t>
            </a:r>
            <a:r>
              <a:rPr lang="it-IT" sz="3600" b="1" dirty="0" err="1" smtClean="0">
                <a:solidFill>
                  <a:srgbClr val="FFFF00"/>
                </a:solidFill>
              </a:rPr>
              <a:t>DI</a:t>
            </a:r>
            <a:r>
              <a:rPr lang="it-IT" sz="3600" b="1" dirty="0" smtClean="0">
                <a:solidFill>
                  <a:srgbClr val="FFFF00"/>
                </a:solidFill>
              </a:rPr>
              <a:t> FUGA</a:t>
            </a:r>
            <a:endParaRPr lang="it-IT" sz="3600" b="1" dirty="0">
              <a:solidFill>
                <a:srgbClr val="FFFF00"/>
              </a:solidFill>
            </a:endParaRPr>
          </a:p>
        </p:txBody>
      </p:sp>
      <p:sp>
        <p:nvSpPr>
          <p:cNvPr id="23" name="CasellaDiTesto 22"/>
          <p:cNvSpPr txBox="1"/>
          <p:nvPr/>
        </p:nvSpPr>
        <p:spPr>
          <a:xfrm>
            <a:off x="6163697" y="2852936"/>
            <a:ext cx="2980303" cy="646331"/>
          </a:xfrm>
          <a:prstGeom prst="rect">
            <a:avLst/>
          </a:prstGeom>
          <a:solidFill>
            <a:srgbClr val="FF0000"/>
          </a:solidFill>
        </p:spPr>
        <p:txBody>
          <a:bodyPr wrap="none" rtlCol="0">
            <a:spAutoFit/>
          </a:bodyPr>
          <a:lstStyle/>
          <a:p>
            <a:r>
              <a:rPr lang="it-IT" sz="3600" b="1" dirty="0" smtClean="0">
                <a:solidFill>
                  <a:srgbClr val="FFFF00"/>
                </a:solidFill>
              </a:rPr>
              <a:t>VIE </a:t>
            </a:r>
            <a:r>
              <a:rPr lang="it-IT" sz="3600" b="1" dirty="0" err="1" smtClean="0">
                <a:solidFill>
                  <a:srgbClr val="FFFF00"/>
                </a:solidFill>
              </a:rPr>
              <a:t>DI</a:t>
            </a:r>
            <a:r>
              <a:rPr lang="it-IT" sz="3600" b="1" dirty="0" smtClean="0">
                <a:solidFill>
                  <a:srgbClr val="FFFF00"/>
                </a:solidFill>
              </a:rPr>
              <a:t> FUGA</a:t>
            </a:r>
            <a:endParaRPr lang="it-IT" sz="3600" b="1" dirty="0">
              <a:solidFill>
                <a:srgbClr val="FFFF00"/>
              </a:solidFill>
            </a:endParaRPr>
          </a:p>
        </p:txBody>
      </p:sp>
      <p:sp>
        <p:nvSpPr>
          <p:cNvPr id="24" name="CasellaDiTesto 23"/>
          <p:cNvSpPr txBox="1"/>
          <p:nvPr/>
        </p:nvSpPr>
        <p:spPr>
          <a:xfrm>
            <a:off x="6660232" y="5589240"/>
            <a:ext cx="2111475" cy="646331"/>
          </a:xfrm>
          <a:prstGeom prst="rect">
            <a:avLst/>
          </a:prstGeom>
          <a:solidFill>
            <a:srgbClr val="0000CC"/>
          </a:solidFill>
        </p:spPr>
        <p:txBody>
          <a:bodyPr wrap="none" rtlCol="0">
            <a:spAutoFit/>
          </a:bodyPr>
          <a:lstStyle/>
          <a:p>
            <a:r>
              <a:rPr lang="it-IT" sz="3600" b="1" dirty="0" smtClean="0">
                <a:solidFill>
                  <a:srgbClr val="FFFF00"/>
                </a:solidFill>
              </a:rPr>
              <a:t>RIENTRI</a:t>
            </a:r>
            <a:endParaRPr lang="it-IT" sz="3600" b="1" dirty="0">
              <a:solidFill>
                <a:srgbClr val="FFFF00"/>
              </a:solidFill>
            </a:endParaRPr>
          </a:p>
        </p:txBody>
      </p:sp>
      <p:sp>
        <p:nvSpPr>
          <p:cNvPr id="25" name="CasellaDiTesto 24"/>
          <p:cNvSpPr txBox="1"/>
          <p:nvPr/>
        </p:nvSpPr>
        <p:spPr>
          <a:xfrm>
            <a:off x="6156176" y="2204864"/>
            <a:ext cx="720080" cy="646331"/>
          </a:xfrm>
          <a:prstGeom prst="rect">
            <a:avLst/>
          </a:prstGeom>
          <a:solidFill>
            <a:srgbClr val="FFFF00"/>
          </a:solidFill>
        </p:spPr>
        <p:txBody>
          <a:bodyPr wrap="square" rtlCol="0">
            <a:spAutoFit/>
          </a:bodyPr>
          <a:lstStyle/>
          <a:p>
            <a:r>
              <a:rPr lang="it-IT" sz="3200" dirty="0" smtClean="0">
                <a:solidFill>
                  <a:srgbClr val="FF0000"/>
                </a:solidFill>
              </a:rPr>
              <a:t>R</a:t>
            </a:r>
            <a:r>
              <a:rPr lang="it-IT" sz="3600" dirty="0" smtClean="0">
                <a:solidFill>
                  <a:srgbClr val="FF0000"/>
                </a:solidFill>
              </a:rPr>
              <a:t>2</a:t>
            </a:r>
            <a:endParaRPr lang="it-IT" sz="600" dirty="0">
              <a:solidFill>
                <a:srgbClr val="FF0000"/>
              </a:solidFill>
            </a:endParaRPr>
          </a:p>
        </p:txBody>
      </p:sp>
      <p:sp>
        <p:nvSpPr>
          <p:cNvPr id="26" name="CasellaDiTesto 25"/>
          <p:cNvSpPr txBox="1"/>
          <p:nvPr/>
        </p:nvSpPr>
        <p:spPr>
          <a:xfrm>
            <a:off x="6156176" y="3429000"/>
            <a:ext cx="654346" cy="646331"/>
          </a:xfrm>
          <a:prstGeom prst="rect">
            <a:avLst/>
          </a:prstGeom>
          <a:solidFill>
            <a:srgbClr val="FFFF00"/>
          </a:solidFill>
        </p:spPr>
        <p:txBody>
          <a:bodyPr wrap="none" rtlCol="0">
            <a:spAutoFit/>
          </a:bodyPr>
          <a:lstStyle/>
          <a:p>
            <a:r>
              <a:rPr lang="it-IT" sz="3200" dirty="0" smtClean="0">
                <a:solidFill>
                  <a:srgbClr val="FF0000"/>
                </a:solidFill>
              </a:rPr>
              <a:t>R</a:t>
            </a:r>
            <a:r>
              <a:rPr lang="it-IT" sz="3600" dirty="0" smtClean="0">
                <a:solidFill>
                  <a:srgbClr val="FF0000"/>
                </a:solidFill>
              </a:rPr>
              <a:t>3</a:t>
            </a:r>
            <a:endParaRPr lang="it-IT" sz="600" dirty="0">
              <a:solidFill>
                <a:srgbClr val="FF0000"/>
              </a:solidFill>
            </a:endParaRPr>
          </a:p>
        </p:txBody>
      </p:sp>
      <p:sp>
        <p:nvSpPr>
          <p:cNvPr id="27" name="Rettangolo 26"/>
          <p:cNvSpPr/>
          <p:nvPr/>
        </p:nvSpPr>
        <p:spPr>
          <a:xfrm>
            <a:off x="0" y="-27384"/>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CasellaDiTesto 19"/>
          <p:cNvSpPr txBox="1"/>
          <p:nvPr/>
        </p:nvSpPr>
        <p:spPr>
          <a:xfrm>
            <a:off x="1691680" y="1556792"/>
            <a:ext cx="5848589" cy="3416320"/>
          </a:xfrm>
          <a:prstGeom prst="rect">
            <a:avLst/>
          </a:prstGeom>
          <a:noFill/>
        </p:spPr>
        <p:txBody>
          <a:bodyPr wrap="none" rtlCol="0">
            <a:spAutoFit/>
          </a:bodyPr>
          <a:lstStyle/>
          <a:p>
            <a:pPr algn="ctr"/>
            <a:r>
              <a:rPr lang="it-IT" sz="7200" b="1" dirty="0" smtClean="0">
                <a:solidFill>
                  <a:srgbClr val="FFFF00"/>
                </a:solidFill>
              </a:rPr>
              <a:t>SI EFFETTUA</a:t>
            </a:r>
          </a:p>
          <a:p>
            <a:pPr algn="ctr"/>
            <a:r>
              <a:rPr lang="it-IT" sz="7200" b="1" dirty="0" smtClean="0">
                <a:solidFill>
                  <a:srgbClr val="FFFF00"/>
                </a:solidFill>
              </a:rPr>
              <a:t>L’INDAGINE </a:t>
            </a:r>
          </a:p>
          <a:p>
            <a:pPr algn="ctr"/>
            <a:r>
              <a:rPr lang="it-IT" sz="7200" b="1" dirty="0" smtClean="0">
                <a:solidFill>
                  <a:srgbClr val="FFFF00"/>
                </a:solidFill>
              </a:rPr>
              <a:t>SU:</a:t>
            </a:r>
            <a:endParaRPr lang="it-IT" sz="7200" b="1" dirty="0">
              <a:solidFill>
                <a:srgbClr val="FFFF00"/>
              </a:solidFill>
            </a:endParaRPr>
          </a:p>
        </p:txBody>
      </p:sp>
      <p:sp>
        <p:nvSpPr>
          <p:cNvPr id="28" name="CasellaDiTesto 27"/>
          <p:cNvSpPr txBox="1"/>
          <p:nvPr/>
        </p:nvSpPr>
        <p:spPr>
          <a:xfrm>
            <a:off x="683568" y="13428820"/>
            <a:ext cx="696024" cy="369332"/>
          </a:xfrm>
          <a:prstGeom prst="rect">
            <a:avLst/>
          </a:prstGeom>
          <a:noFill/>
        </p:spPr>
        <p:txBody>
          <a:bodyPr wrap="none" rtlCol="0">
            <a:spAutoFit/>
          </a:bodyPr>
          <a:lstStyle/>
          <a:p>
            <a:r>
              <a:rPr lang="it-IT" dirty="0" err="1" smtClean="0">
                <a:solidFill>
                  <a:srgbClr val="0000CC"/>
                </a:solidFill>
              </a:rPr>
              <a:t>………</a:t>
            </a:r>
            <a:endParaRPr lang="it-IT" dirty="0">
              <a:solidFill>
                <a:srgbClr val="0000CC"/>
              </a:solidFill>
            </a:endParaRPr>
          </a:p>
        </p:txBody>
      </p:sp>
      <p:sp>
        <p:nvSpPr>
          <p:cNvPr id="29" name="Ovale 28"/>
          <p:cNvSpPr/>
          <p:nvPr/>
        </p:nvSpPr>
        <p:spPr>
          <a:xfrm>
            <a:off x="4211960" y="404664"/>
            <a:ext cx="914400" cy="914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rot="1341203">
            <a:off x="4845039" y="1471908"/>
            <a:ext cx="1008112" cy="35283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rot="988463">
            <a:off x="6170149" y="2345348"/>
            <a:ext cx="733110" cy="17281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rot="19304750">
            <a:off x="6393656" y="5515738"/>
            <a:ext cx="561333" cy="961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2000"/>
                                        <p:tgtEl>
                                          <p:spTgt spid="28"/>
                                        </p:tgtEl>
                                      </p:cBhvr>
                                    </p:animEffect>
                                  </p:childTnLst>
                                </p:cTn>
                              </p:par>
                            </p:childTnLst>
                          </p:cTn>
                        </p:par>
                        <p:par>
                          <p:cTn id="15" fill="hold">
                            <p:stCondLst>
                              <p:cond delay="4000"/>
                            </p:stCondLst>
                            <p:childTnLst>
                              <p:par>
                                <p:cTn id="16" presetID="10" presetClass="exit" presetSubtype="0" fill="hold" grpId="1" nodeType="afterEffect">
                                  <p:stCondLst>
                                    <p:cond delay="0"/>
                                  </p:stCondLst>
                                  <p:childTnLst>
                                    <p:animEffect transition="out" filter="fade">
                                      <p:cBhvr>
                                        <p:cTn id="17" dur="2000"/>
                                        <p:tgtEl>
                                          <p:spTgt spid="27"/>
                                        </p:tgtEl>
                                      </p:cBhvr>
                                    </p:animEffect>
                                    <p:set>
                                      <p:cBhvr>
                                        <p:cTn id="18" dur="1" fill="hold">
                                          <p:stCondLst>
                                            <p:cond delay="1999"/>
                                          </p:stCondLst>
                                        </p:cTn>
                                        <p:tgtEl>
                                          <p:spTgt spid="27"/>
                                        </p:tgtEl>
                                        <p:attrNameLst>
                                          <p:attrName>style.visibility</p:attrName>
                                        </p:attrNameLst>
                                      </p:cBhvr>
                                      <p:to>
                                        <p:strVal val="hidden"/>
                                      </p:to>
                                    </p:set>
                                  </p:childTnLst>
                                </p:cTn>
                              </p:par>
                            </p:childTnLst>
                          </p:cTn>
                        </p:par>
                        <p:par>
                          <p:cTn id="19" fill="hold">
                            <p:stCondLst>
                              <p:cond delay="6000"/>
                            </p:stCondLst>
                            <p:childTnLst>
                              <p:par>
                                <p:cTn id="20" presetID="10" presetClass="exit" presetSubtype="0" fill="hold" grpId="1" nodeType="afterEffect">
                                  <p:stCondLst>
                                    <p:cond delay="0"/>
                                  </p:stCondLst>
                                  <p:childTnLst>
                                    <p:animEffect transition="out" filter="fade">
                                      <p:cBhvr>
                                        <p:cTn id="21" dur="2000"/>
                                        <p:tgtEl>
                                          <p:spTgt spid="20"/>
                                        </p:tgtEl>
                                      </p:cBhvr>
                                    </p:animEffect>
                                    <p:set>
                                      <p:cBhvr>
                                        <p:cTn id="22" dur="1" fill="hold">
                                          <p:stCondLst>
                                            <p:cond delay="1999"/>
                                          </p:stCondLst>
                                        </p:cTn>
                                        <p:tgtEl>
                                          <p:spTgt spid="20"/>
                                        </p:tgtEl>
                                        <p:attrNameLst>
                                          <p:attrName>style.visibility</p:attrName>
                                        </p:attrNameLst>
                                      </p:cBhvr>
                                      <p:to>
                                        <p:strVal val="hidden"/>
                                      </p:to>
                                    </p:set>
                                  </p:childTnLst>
                                </p:cTn>
                              </p:par>
                            </p:childTnLst>
                          </p:cTn>
                        </p:par>
                        <p:par>
                          <p:cTn id="23" fill="hold">
                            <p:stCondLst>
                              <p:cond delay="8000"/>
                            </p:stCondLst>
                            <p:childTnLst>
                              <p:par>
                                <p:cTn id="24" presetID="2" presetClass="entr" presetSubtype="8" fill="hold" grpId="0" nodeType="afterEffect">
                                  <p:stCondLst>
                                    <p:cond delay="0"/>
                                  </p:stCondLst>
                                  <p:childTnLst>
                                    <p:set>
                                      <p:cBhvr>
                                        <p:cTn id="25" dur="1" fill="hold">
                                          <p:stCondLst>
                                            <p:cond delay="0"/>
                                          </p:stCondLst>
                                        </p:cTn>
                                        <p:tgtEl>
                                          <p:spTgt spid="62490"/>
                                        </p:tgtEl>
                                        <p:attrNameLst>
                                          <p:attrName>style.visibility</p:attrName>
                                        </p:attrNameLst>
                                      </p:cBhvr>
                                      <p:to>
                                        <p:strVal val="visible"/>
                                      </p:to>
                                    </p:set>
                                    <p:anim calcmode="lin" valueType="num">
                                      <p:cBhvr additive="base">
                                        <p:cTn id="26" dur="1000" fill="hold"/>
                                        <p:tgtEl>
                                          <p:spTgt spid="62490"/>
                                        </p:tgtEl>
                                        <p:attrNameLst>
                                          <p:attrName>ppt_x</p:attrName>
                                        </p:attrNameLst>
                                      </p:cBhvr>
                                      <p:tavLst>
                                        <p:tav tm="0">
                                          <p:val>
                                            <p:strVal val="0-#ppt_w/2"/>
                                          </p:val>
                                        </p:tav>
                                        <p:tav tm="100000">
                                          <p:val>
                                            <p:strVal val="#ppt_x"/>
                                          </p:val>
                                        </p:tav>
                                      </p:tavLst>
                                    </p:anim>
                                    <p:anim calcmode="lin" valueType="num">
                                      <p:cBhvr additive="base">
                                        <p:cTn id="27" dur="1000" fill="hold"/>
                                        <p:tgtEl>
                                          <p:spTgt spid="62490"/>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000"/>
                                        <p:tgtEl>
                                          <p:spTgt spid="29"/>
                                        </p:tgtEl>
                                      </p:cBhvr>
                                    </p:animEffect>
                                  </p:childTnLst>
                                </p:cTn>
                              </p:par>
                              <p:par>
                                <p:cTn id="34" presetID="35" presetClass="path" presetSubtype="0" accel="50000" decel="50000" fill="hold" grpId="1" nodeType="withEffect">
                                  <p:stCondLst>
                                    <p:cond delay="0"/>
                                  </p:stCondLst>
                                  <p:childTnLst>
                                    <p:animMotion origin="layout" path="M -2.77778E-7 7.40741E-7 L -0.15226 0.00671 " pathEditMode="relative" rAng="0" ptsTypes="AA">
                                      <p:cBhvr>
                                        <p:cTn id="35" dur="2000" fill="hold"/>
                                        <p:tgtEl>
                                          <p:spTgt spid="29"/>
                                        </p:tgtEl>
                                        <p:attrNameLst>
                                          <p:attrName>ppt_x</p:attrName>
                                          <p:attrName>ppt_y</p:attrName>
                                        </p:attrNameLst>
                                      </p:cBhvr>
                                      <p:rCtr x="-76" y="3"/>
                                    </p:animMotion>
                                  </p:childTnLst>
                                </p:cTn>
                              </p:par>
                              <p:par>
                                <p:cTn id="36" presetID="22" presetClass="entr" presetSubtype="1" fill="hold" grpId="0" nodeType="withEffect">
                                  <p:stCondLst>
                                    <p:cond delay="0"/>
                                  </p:stCondLst>
                                  <p:childTnLst>
                                    <p:set>
                                      <p:cBhvr>
                                        <p:cTn id="37" dur="1" fill="hold">
                                          <p:stCondLst>
                                            <p:cond delay="0"/>
                                          </p:stCondLst>
                                        </p:cTn>
                                        <p:tgtEl>
                                          <p:spTgt spid="62502"/>
                                        </p:tgtEl>
                                        <p:attrNameLst>
                                          <p:attrName>style.visibility</p:attrName>
                                        </p:attrNameLst>
                                      </p:cBhvr>
                                      <p:to>
                                        <p:strVal val="visible"/>
                                      </p:to>
                                    </p:set>
                                    <p:animEffect transition="in" filter="wipe(up)">
                                      <p:cBhvr>
                                        <p:cTn id="38" dur="1000"/>
                                        <p:tgtEl>
                                          <p:spTgt spid="6250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2479"/>
                                        </p:tgtEl>
                                        <p:attrNameLst>
                                          <p:attrName>style.visibility</p:attrName>
                                        </p:attrNameLst>
                                      </p:cBhvr>
                                      <p:to>
                                        <p:strVal val="visible"/>
                                      </p:to>
                                    </p:set>
                                    <p:animEffect transition="in" filter="dissolve">
                                      <p:cBhvr>
                                        <p:cTn id="41" dur="1000"/>
                                        <p:tgtEl>
                                          <p:spTgt spid="62479"/>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62487"/>
                                        </p:tgtEl>
                                        <p:attrNameLst>
                                          <p:attrName>style.visibility</p:attrName>
                                        </p:attrNameLst>
                                      </p:cBhvr>
                                      <p:to>
                                        <p:strVal val="visible"/>
                                      </p:to>
                                    </p:set>
                                    <p:anim calcmode="lin" valueType="num">
                                      <p:cBhvr additive="base">
                                        <p:cTn id="44" dur="1000" fill="hold"/>
                                        <p:tgtEl>
                                          <p:spTgt spid="62487"/>
                                        </p:tgtEl>
                                        <p:attrNameLst>
                                          <p:attrName>ppt_x</p:attrName>
                                        </p:attrNameLst>
                                      </p:cBhvr>
                                      <p:tavLst>
                                        <p:tav tm="0">
                                          <p:val>
                                            <p:strVal val="0-#ppt_w/2"/>
                                          </p:val>
                                        </p:tav>
                                        <p:tav tm="100000">
                                          <p:val>
                                            <p:strVal val="#ppt_x"/>
                                          </p:val>
                                        </p:tav>
                                      </p:tavLst>
                                    </p:anim>
                                    <p:anim calcmode="lin" valueType="num">
                                      <p:cBhvr additive="base">
                                        <p:cTn id="45" dur="1000" fill="hold"/>
                                        <p:tgtEl>
                                          <p:spTgt spid="62487"/>
                                        </p:tgtEl>
                                        <p:attrNameLst>
                                          <p:attrName>ppt_y</p:attrName>
                                        </p:attrNameLst>
                                      </p:cBhvr>
                                      <p:tavLst>
                                        <p:tav tm="0">
                                          <p:val>
                                            <p:strVal val="#ppt_y"/>
                                          </p:val>
                                        </p:tav>
                                        <p:tav tm="100000">
                                          <p:val>
                                            <p:strVal val="#ppt_y"/>
                                          </p:val>
                                        </p:tav>
                                      </p:tavLst>
                                    </p:anim>
                                  </p:childTnLst>
                                </p:cTn>
                              </p:par>
                            </p:childTnLst>
                          </p:cTn>
                        </p:par>
                        <p:par>
                          <p:cTn id="46" fill="hold">
                            <p:stCondLst>
                              <p:cond delay="10000"/>
                            </p:stCondLst>
                            <p:childTnLst>
                              <p:par>
                                <p:cTn id="47" presetID="22" presetClass="entr" presetSubtype="1" fill="hold" grpId="0" nodeType="afterEffect">
                                  <p:stCondLst>
                                    <p:cond delay="0"/>
                                  </p:stCondLst>
                                  <p:childTnLst>
                                    <p:set>
                                      <p:cBhvr>
                                        <p:cTn id="48" dur="1" fill="hold">
                                          <p:stCondLst>
                                            <p:cond delay="0"/>
                                          </p:stCondLst>
                                        </p:cTn>
                                        <p:tgtEl>
                                          <p:spTgt spid="62495"/>
                                        </p:tgtEl>
                                        <p:attrNameLst>
                                          <p:attrName>style.visibility</p:attrName>
                                        </p:attrNameLst>
                                      </p:cBhvr>
                                      <p:to>
                                        <p:strVal val="visible"/>
                                      </p:to>
                                    </p:set>
                                    <p:animEffect transition="in" filter="wipe(up)">
                                      <p:cBhvr>
                                        <p:cTn id="49" dur="1000"/>
                                        <p:tgtEl>
                                          <p:spTgt spid="624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000"/>
                                        <p:tgtEl>
                                          <p:spTgt spid="23"/>
                                        </p:tgtEl>
                                      </p:cBhvr>
                                    </p:animEffect>
                                  </p:childTnLst>
                                </p:cTn>
                              </p:par>
                              <p:par>
                                <p:cTn id="59" presetID="35" presetClass="path" presetSubtype="0" accel="50000" decel="50000" fill="hold" grpId="1" nodeType="withEffect">
                                  <p:stCondLst>
                                    <p:cond delay="0"/>
                                  </p:stCondLst>
                                  <p:childTnLst>
                                    <p:animMotion origin="layout" path="M 4.16667E-6 7.40741E-7 L -0.29757 -0.00324 " pathEditMode="relative" rAng="0" ptsTypes="AA">
                                      <p:cBhvr>
                                        <p:cTn id="60" dur="2000" fill="hold"/>
                                        <p:tgtEl>
                                          <p:spTgt spid="30"/>
                                        </p:tgtEl>
                                        <p:attrNameLst>
                                          <p:attrName>ppt_x</p:attrName>
                                          <p:attrName>ppt_y</p:attrName>
                                        </p:attrNameLst>
                                      </p:cBhvr>
                                      <p:rCtr x="-149" y="-2"/>
                                    </p:animMotion>
                                  </p:childTnLst>
                                </p:cTn>
                              </p:par>
                              <p:par>
                                <p:cTn id="61" presetID="22" presetClass="entr" presetSubtype="1" fill="hold" grpId="0" nodeType="withEffect">
                                  <p:stCondLst>
                                    <p:cond delay="0"/>
                                  </p:stCondLst>
                                  <p:childTnLst>
                                    <p:set>
                                      <p:cBhvr>
                                        <p:cTn id="62" dur="1" fill="hold">
                                          <p:stCondLst>
                                            <p:cond delay="0"/>
                                          </p:stCondLst>
                                        </p:cTn>
                                        <p:tgtEl>
                                          <p:spTgt spid="62475"/>
                                        </p:tgtEl>
                                        <p:attrNameLst>
                                          <p:attrName>style.visibility</p:attrName>
                                        </p:attrNameLst>
                                      </p:cBhvr>
                                      <p:to>
                                        <p:strVal val="visible"/>
                                      </p:to>
                                    </p:set>
                                    <p:animEffect transition="in" filter="wipe(up)">
                                      <p:cBhvr>
                                        <p:cTn id="63" dur="1000"/>
                                        <p:tgtEl>
                                          <p:spTgt spid="62475"/>
                                        </p:tgtEl>
                                      </p:cBhvr>
                                    </p:animEffect>
                                  </p:childTnLst>
                                </p:cTn>
                              </p:par>
                            </p:childTnLst>
                          </p:cTn>
                        </p:par>
                        <p:par>
                          <p:cTn id="64" fill="hold">
                            <p:stCondLst>
                              <p:cond delay="120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20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par>
                                <p:cTn id="71" presetID="35" presetClass="path" presetSubtype="0" accel="50000" decel="50000" fill="hold" grpId="1" nodeType="withEffect">
                                  <p:stCondLst>
                                    <p:cond delay="0"/>
                                  </p:stCondLst>
                                  <p:childTnLst>
                                    <p:animMotion origin="layout" path="M -5.55556E-7 -4.07407E-6 L -0.49844 0.34723 " pathEditMode="relative" rAng="0" ptsTypes="AA">
                                      <p:cBhvr>
                                        <p:cTn id="72" dur="2000" fill="hold"/>
                                        <p:tgtEl>
                                          <p:spTgt spid="31"/>
                                        </p:tgtEl>
                                        <p:attrNameLst>
                                          <p:attrName>ppt_x</p:attrName>
                                          <p:attrName>ppt_y</p:attrName>
                                        </p:attrNameLst>
                                      </p:cBhvr>
                                      <p:rCtr x="-249" y="174"/>
                                    </p:animMotion>
                                  </p:childTnLst>
                                </p:cTn>
                              </p:par>
                            </p:childTnLst>
                          </p:cTn>
                        </p:par>
                        <p:par>
                          <p:cTn id="73" fill="hold">
                            <p:stCondLst>
                              <p:cond delay="14000"/>
                            </p:stCondLst>
                            <p:childTnLst>
                              <p:par>
                                <p:cTn id="74" presetID="10"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2000"/>
                                        <p:tgtEl>
                                          <p:spTgt spid="24"/>
                                        </p:tgtEl>
                                      </p:cBhvr>
                                    </p:animEffect>
                                  </p:childTnLst>
                                </p:cTn>
                              </p:par>
                            </p:childTnLst>
                          </p:cTn>
                        </p:par>
                        <p:par>
                          <p:cTn id="77" fill="hold">
                            <p:stCondLst>
                              <p:cond delay="16000"/>
                            </p:stCondLst>
                            <p:childTnLst>
                              <p:par>
                                <p:cTn id="78" presetID="10" presetClass="entr" presetSubtype="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2000"/>
                                        <p:tgtEl>
                                          <p:spTgt spid="32"/>
                                        </p:tgtEl>
                                      </p:cBhvr>
                                    </p:animEffect>
                                  </p:childTnLst>
                                </p:cTn>
                              </p:par>
                            </p:childTnLst>
                          </p:cTn>
                        </p:par>
                        <p:par>
                          <p:cTn id="81" fill="hold">
                            <p:stCondLst>
                              <p:cond delay="18000"/>
                            </p:stCondLst>
                            <p:childTnLst>
                              <p:par>
                                <p:cTn id="82" presetID="35" presetClass="path" presetSubtype="0" accel="50000" decel="50000" fill="hold" grpId="1" nodeType="afterEffect">
                                  <p:stCondLst>
                                    <p:cond delay="0"/>
                                  </p:stCondLst>
                                  <p:childTnLst>
                                    <p:animMotion origin="layout" path="M -1.11111E-6 4.44444E-6 L -0.54479 0.03518 " pathEditMode="relative" rAng="0" ptsTypes="AA">
                                      <p:cBhvr>
                                        <p:cTn id="83" dur="2000" fill="hold"/>
                                        <p:tgtEl>
                                          <p:spTgt spid="32"/>
                                        </p:tgtEl>
                                        <p:attrNameLst>
                                          <p:attrName>ppt_x</p:attrName>
                                          <p:attrName>ppt_y</p:attrName>
                                        </p:attrNameLst>
                                      </p:cBhvr>
                                      <p:rCtr x="-272" y="18"/>
                                    </p:animMotion>
                                  </p:childTnLst>
                                </p:cTn>
                              </p:par>
                            </p:childTnLst>
                          </p:cTn>
                        </p:par>
                        <p:par>
                          <p:cTn id="84" fill="hold">
                            <p:stCondLst>
                              <p:cond delay="20000"/>
                            </p:stCondLst>
                            <p:childTnLst>
                              <p:par>
                                <p:cTn id="85" presetID="22" presetClass="entr" presetSubtype="2" fill="hold" grpId="0" nodeType="afterEffect">
                                  <p:stCondLst>
                                    <p:cond delay="0"/>
                                  </p:stCondLst>
                                  <p:childTnLst>
                                    <p:set>
                                      <p:cBhvr>
                                        <p:cTn id="86" dur="1" fill="hold">
                                          <p:stCondLst>
                                            <p:cond delay="0"/>
                                          </p:stCondLst>
                                        </p:cTn>
                                        <p:tgtEl>
                                          <p:spTgt spid="62477"/>
                                        </p:tgtEl>
                                        <p:attrNameLst>
                                          <p:attrName>style.visibility</p:attrName>
                                        </p:attrNameLst>
                                      </p:cBhvr>
                                      <p:to>
                                        <p:strVal val="visible"/>
                                      </p:to>
                                    </p:set>
                                    <p:animEffect transition="in" filter="wipe(right)">
                                      <p:cBhvr>
                                        <p:cTn id="87" dur="1000"/>
                                        <p:tgtEl>
                                          <p:spTgt spid="6247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2476"/>
                                        </p:tgtEl>
                                        <p:attrNameLst>
                                          <p:attrName>style.visibility</p:attrName>
                                        </p:attrNameLst>
                                      </p:cBhvr>
                                      <p:to>
                                        <p:strVal val="visible"/>
                                      </p:to>
                                    </p:set>
                                    <p:animEffect transition="in" filter="dissolve">
                                      <p:cBhvr>
                                        <p:cTn id="90" dur="1000"/>
                                        <p:tgtEl>
                                          <p:spTgt spid="6247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62489"/>
                                        </p:tgtEl>
                                        <p:attrNameLst>
                                          <p:attrName>style.visibility</p:attrName>
                                        </p:attrNameLst>
                                      </p:cBhvr>
                                      <p:to>
                                        <p:strVal val="visible"/>
                                      </p:to>
                                    </p:set>
                                    <p:animEffect transition="in" filter="wipe(down)">
                                      <p:cBhvr>
                                        <p:cTn id="93" dur="1000"/>
                                        <p:tgtEl>
                                          <p:spTgt spid="62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P spid="62477" grpId="0" animBg="1"/>
      <p:bldP spid="62479" grpId="0" animBg="1"/>
      <p:bldP spid="62487" grpId="0" animBg="1"/>
      <p:bldP spid="62489" grpId="0" animBg="1"/>
      <p:bldP spid="62490" grpId="0" animBg="1"/>
      <p:bldP spid="62495" grpId="0" animBg="1"/>
      <p:bldP spid="62502" grpId="0" animBg="1"/>
      <p:bldP spid="22" grpId="0" animBg="1"/>
      <p:bldP spid="23" grpId="0" animBg="1"/>
      <p:bldP spid="24" grpId="0" animBg="1"/>
      <p:bldP spid="25" grpId="0" animBg="1"/>
      <p:bldP spid="26" grpId="0" animBg="1"/>
      <p:bldP spid="27" grpId="0" animBg="1"/>
      <p:bldP spid="27" grpId="1" animBg="1"/>
      <p:bldP spid="20" grpId="0"/>
      <p:bldP spid="20" grpId="1"/>
      <p:bldP spid="28" grpId="0"/>
      <p:bldP spid="29" grpId="0" animBg="1"/>
      <p:bldP spid="29" grpId="1" animBg="1"/>
      <p:bldP spid="30" grpId="0" animBg="1"/>
      <p:bldP spid="30" grpId="1" animBg="1"/>
      <p:bldP spid="31" grpId="0" animBg="1"/>
      <p:bldP spid="31" grpId="1" animBg="1"/>
      <p:bldP spid="32" grpId="0" animBg="1"/>
      <p:bldP spid="32"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CasellaDiTesto 2"/>
          <p:cNvSpPr txBox="1"/>
          <p:nvPr/>
        </p:nvSpPr>
        <p:spPr>
          <a:xfrm>
            <a:off x="1835696" y="0"/>
            <a:ext cx="5626797" cy="923330"/>
          </a:xfrm>
          <a:prstGeom prst="rect">
            <a:avLst/>
          </a:prstGeom>
          <a:solidFill>
            <a:srgbClr val="FF0000"/>
          </a:solidFill>
        </p:spPr>
        <p:txBody>
          <a:bodyPr wrap="none" rtlCol="0">
            <a:spAutoFit/>
          </a:bodyPr>
          <a:lstStyle/>
          <a:p>
            <a:r>
              <a:rPr lang="it-IT" sz="5400" b="1" dirty="0" smtClean="0">
                <a:solidFill>
                  <a:srgbClr val="FFFF00"/>
                </a:solidFill>
              </a:rPr>
              <a:t>LA VIA </a:t>
            </a:r>
            <a:r>
              <a:rPr lang="it-IT" sz="5400" b="1" dirty="0" err="1" smtClean="0">
                <a:solidFill>
                  <a:srgbClr val="FFFF00"/>
                </a:solidFill>
              </a:rPr>
              <a:t>DI</a:t>
            </a:r>
            <a:r>
              <a:rPr lang="it-IT" sz="5400" b="1" dirty="0" smtClean="0">
                <a:solidFill>
                  <a:srgbClr val="FFFF00"/>
                </a:solidFill>
              </a:rPr>
              <a:t> FUGA</a:t>
            </a:r>
            <a:endParaRPr lang="it-IT" sz="5400" b="1" dirty="0">
              <a:solidFill>
                <a:srgbClr val="FFFF00"/>
              </a:solidFill>
            </a:endParaRPr>
          </a:p>
        </p:txBody>
      </p:sp>
      <p:sp>
        <p:nvSpPr>
          <p:cNvPr id="6" name="Freccia in giù 5"/>
          <p:cNvSpPr/>
          <p:nvPr/>
        </p:nvSpPr>
        <p:spPr>
          <a:xfrm>
            <a:off x="4355976" y="1052736"/>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123728" y="2204864"/>
            <a:ext cx="4888454" cy="2123658"/>
          </a:xfrm>
          <a:prstGeom prst="rect">
            <a:avLst/>
          </a:prstGeom>
          <a:solidFill>
            <a:srgbClr val="FF0000"/>
          </a:solidFill>
        </p:spPr>
        <p:txBody>
          <a:bodyPr wrap="none" rtlCol="0">
            <a:spAutoFit/>
          </a:bodyPr>
          <a:lstStyle/>
          <a:p>
            <a:pPr algn="ctr"/>
            <a:r>
              <a:rPr lang="it-IT" sz="6600" b="1" dirty="0" smtClean="0">
                <a:solidFill>
                  <a:srgbClr val="FFFF00"/>
                </a:solidFill>
              </a:rPr>
              <a:t>LE SAFENE</a:t>
            </a:r>
          </a:p>
          <a:p>
            <a:pPr algn="ctr"/>
            <a:r>
              <a:rPr lang="it-IT" sz="6600" b="1" dirty="0" smtClean="0">
                <a:solidFill>
                  <a:srgbClr val="FFFF00"/>
                </a:solidFill>
              </a:rPr>
              <a:t>REFLUENTI</a:t>
            </a:r>
            <a:endParaRPr lang="it-IT" sz="6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par>
                          <p:cTn id="11" fill="hold">
                            <p:stCondLst>
                              <p:cond delay="2000"/>
                            </p:stCondLst>
                            <p:childTnLst>
                              <p:par>
                                <p:cTn id="12" presetID="10" presetClass="exit" presetSubtype="0" fill="hold" grpId="1" nodeType="afterEffect">
                                  <p:stCondLst>
                                    <p:cond delay="0"/>
                                  </p:stCondLst>
                                  <p:childTnLst>
                                    <p:animEffect transition="out" filter="fade">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CasellaDiTesto 1"/>
          <p:cNvSpPr txBox="1"/>
          <p:nvPr/>
        </p:nvSpPr>
        <p:spPr>
          <a:xfrm>
            <a:off x="2881688" y="0"/>
            <a:ext cx="3084498" cy="1261884"/>
          </a:xfrm>
          <a:prstGeom prst="rect">
            <a:avLst/>
          </a:prstGeom>
          <a:solidFill>
            <a:srgbClr val="FF0000"/>
          </a:solidFill>
        </p:spPr>
        <p:txBody>
          <a:bodyPr wrap="none" rtlCol="0">
            <a:spAutoFit/>
          </a:bodyPr>
          <a:lstStyle/>
          <a:p>
            <a:pPr algn="ctr"/>
            <a:r>
              <a:rPr lang="it-IT" sz="4400" b="1" dirty="0" smtClean="0">
                <a:solidFill>
                  <a:srgbClr val="FFFF00"/>
                </a:solidFill>
              </a:rPr>
              <a:t>LE SAFENE</a:t>
            </a:r>
          </a:p>
          <a:p>
            <a:pPr algn="ctr"/>
            <a:r>
              <a:rPr lang="it-IT" sz="3200" b="1" dirty="0" smtClean="0">
                <a:solidFill>
                  <a:srgbClr val="FFFF00"/>
                </a:solidFill>
              </a:rPr>
              <a:t>REFLUENTI</a:t>
            </a:r>
            <a:endParaRPr lang="it-IT" sz="3200" b="1" dirty="0">
              <a:solidFill>
                <a:srgbClr val="FFFF00"/>
              </a:solidFill>
            </a:endParaRPr>
          </a:p>
        </p:txBody>
      </p:sp>
      <p:sp>
        <p:nvSpPr>
          <p:cNvPr id="3" name="CasellaDiTesto 2"/>
          <p:cNvSpPr txBox="1"/>
          <p:nvPr/>
        </p:nvSpPr>
        <p:spPr>
          <a:xfrm>
            <a:off x="323528" y="2204864"/>
            <a:ext cx="3561231" cy="646331"/>
          </a:xfrm>
          <a:prstGeom prst="rect">
            <a:avLst/>
          </a:prstGeom>
          <a:solidFill>
            <a:schemeClr val="bg2"/>
          </a:solidFill>
          <a:ln>
            <a:solidFill>
              <a:schemeClr val="bg2"/>
            </a:solidFill>
          </a:ln>
        </p:spPr>
        <p:txBody>
          <a:bodyPr wrap="none" rtlCol="0">
            <a:spAutoFit/>
          </a:bodyPr>
          <a:lstStyle/>
          <a:p>
            <a:pPr algn="ctr"/>
            <a:r>
              <a:rPr lang="it-IT" dirty="0" smtClean="0">
                <a:solidFill>
                  <a:srgbClr val="002060"/>
                </a:solidFill>
              </a:rPr>
              <a:t>RILEVAMENTO DEL DIAMETRO</a:t>
            </a:r>
          </a:p>
          <a:p>
            <a:pPr algn="ctr"/>
            <a:r>
              <a:rPr lang="it-IT" dirty="0" smtClean="0">
                <a:solidFill>
                  <a:srgbClr val="002060"/>
                </a:solidFill>
              </a:rPr>
              <a:t> A VARI LIVELLI</a:t>
            </a:r>
            <a:endParaRPr lang="it-IT" dirty="0">
              <a:solidFill>
                <a:srgbClr val="002060"/>
              </a:solidFill>
            </a:endParaRPr>
          </a:p>
        </p:txBody>
      </p:sp>
      <p:sp>
        <p:nvSpPr>
          <p:cNvPr id="4" name="CasellaDiTesto 3"/>
          <p:cNvSpPr txBox="1"/>
          <p:nvPr/>
        </p:nvSpPr>
        <p:spPr>
          <a:xfrm>
            <a:off x="323528" y="3275692"/>
            <a:ext cx="3331746" cy="646331"/>
          </a:xfrm>
          <a:prstGeom prst="rect">
            <a:avLst/>
          </a:prstGeom>
          <a:solidFill>
            <a:schemeClr val="bg2"/>
          </a:solidFill>
          <a:ln>
            <a:solidFill>
              <a:schemeClr val="bg2"/>
            </a:solidFill>
          </a:ln>
        </p:spPr>
        <p:txBody>
          <a:bodyPr wrap="none" rtlCol="0">
            <a:spAutoFit/>
          </a:bodyPr>
          <a:lstStyle/>
          <a:p>
            <a:pPr algn="ctr"/>
            <a:r>
              <a:rPr lang="it-IT" dirty="0" smtClean="0">
                <a:solidFill>
                  <a:srgbClr val="002060"/>
                </a:solidFill>
              </a:rPr>
              <a:t>DILATAZIONI SEGMENTARIE </a:t>
            </a:r>
          </a:p>
          <a:p>
            <a:pPr algn="ctr"/>
            <a:r>
              <a:rPr lang="it-IT" dirty="0" smtClean="0">
                <a:solidFill>
                  <a:srgbClr val="002060"/>
                </a:solidFill>
              </a:rPr>
              <a:t>(GAVOCCIOLI)</a:t>
            </a:r>
            <a:endParaRPr lang="it-IT" dirty="0">
              <a:solidFill>
                <a:srgbClr val="002060"/>
              </a:solidFill>
            </a:endParaRPr>
          </a:p>
        </p:txBody>
      </p:sp>
      <p:sp>
        <p:nvSpPr>
          <p:cNvPr id="5" name="CasellaDiTesto 4"/>
          <p:cNvSpPr txBox="1"/>
          <p:nvPr/>
        </p:nvSpPr>
        <p:spPr>
          <a:xfrm>
            <a:off x="323528" y="4355812"/>
            <a:ext cx="2281650" cy="369332"/>
          </a:xfrm>
          <a:prstGeom prst="rect">
            <a:avLst/>
          </a:prstGeom>
          <a:solidFill>
            <a:schemeClr val="bg2"/>
          </a:solidFill>
          <a:ln>
            <a:solidFill>
              <a:schemeClr val="bg2"/>
            </a:solidFill>
          </a:ln>
        </p:spPr>
        <p:txBody>
          <a:bodyPr wrap="none" rtlCol="0">
            <a:spAutoFit/>
          </a:bodyPr>
          <a:lstStyle/>
          <a:p>
            <a:r>
              <a:rPr lang="it-IT" dirty="0" smtClean="0">
                <a:solidFill>
                  <a:srgbClr val="002060"/>
                </a:solidFill>
              </a:rPr>
              <a:t>OCCHIO SAFENICO</a:t>
            </a:r>
            <a:endParaRPr lang="it-IT" dirty="0">
              <a:solidFill>
                <a:srgbClr val="002060"/>
              </a:solidFill>
            </a:endParaRPr>
          </a:p>
        </p:txBody>
      </p:sp>
      <p:sp>
        <p:nvSpPr>
          <p:cNvPr id="6" name="CasellaDiTesto 5"/>
          <p:cNvSpPr txBox="1"/>
          <p:nvPr/>
        </p:nvSpPr>
        <p:spPr>
          <a:xfrm>
            <a:off x="323528" y="5147900"/>
            <a:ext cx="2615331" cy="369332"/>
          </a:xfrm>
          <a:prstGeom prst="rect">
            <a:avLst/>
          </a:prstGeom>
          <a:solidFill>
            <a:schemeClr val="bg2"/>
          </a:solidFill>
          <a:ln>
            <a:solidFill>
              <a:schemeClr val="bg2"/>
            </a:solidFill>
          </a:ln>
        </p:spPr>
        <p:txBody>
          <a:bodyPr wrap="none" rtlCol="0">
            <a:spAutoFit/>
          </a:bodyPr>
          <a:lstStyle/>
          <a:p>
            <a:r>
              <a:rPr lang="it-IT" dirty="0" smtClean="0">
                <a:solidFill>
                  <a:srgbClr val="002060"/>
                </a:solidFill>
              </a:rPr>
              <a:t>IPOPLASIE O APLASIE</a:t>
            </a:r>
            <a:endParaRPr lang="it-IT" dirty="0">
              <a:solidFill>
                <a:srgbClr val="002060"/>
              </a:solidFill>
            </a:endParaRPr>
          </a:p>
        </p:txBody>
      </p:sp>
      <p:sp>
        <p:nvSpPr>
          <p:cNvPr id="7" name="CasellaDiTesto 6"/>
          <p:cNvSpPr txBox="1"/>
          <p:nvPr/>
        </p:nvSpPr>
        <p:spPr>
          <a:xfrm>
            <a:off x="-36512" y="1340768"/>
            <a:ext cx="3901068" cy="584775"/>
          </a:xfrm>
          <a:prstGeom prst="rect">
            <a:avLst/>
          </a:prstGeom>
          <a:solidFill>
            <a:srgbClr val="FFFF00"/>
          </a:solidFill>
        </p:spPr>
        <p:txBody>
          <a:bodyPr wrap="none" rtlCol="0">
            <a:spAutoFit/>
          </a:bodyPr>
          <a:lstStyle/>
          <a:p>
            <a:r>
              <a:rPr lang="it-IT" sz="3200" dirty="0" smtClean="0">
                <a:solidFill>
                  <a:srgbClr val="FF0000"/>
                </a:solidFill>
              </a:rPr>
              <a:t>ANATOMIA </a:t>
            </a:r>
            <a:r>
              <a:rPr lang="it-IT" sz="1600" dirty="0" smtClean="0">
                <a:solidFill>
                  <a:srgbClr val="FF0000"/>
                </a:solidFill>
              </a:rPr>
              <a:t>NELLO SHUNT</a:t>
            </a:r>
            <a:endParaRPr lang="it-IT" dirty="0">
              <a:solidFill>
                <a:srgbClr val="FF0000"/>
              </a:solidFill>
            </a:endParaRPr>
          </a:p>
        </p:txBody>
      </p:sp>
      <p:sp>
        <p:nvSpPr>
          <p:cNvPr id="8" name="CasellaDiTesto 7"/>
          <p:cNvSpPr txBox="1"/>
          <p:nvPr/>
        </p:nvSpPr>
        <p:spPr>
          <a:xfrm>
            <a:off x="323528" y="5939988"/>
            <a:ext cx="2904449" cy="369332"/>
          </a:xfrm>
          <a:prstGeom prst="rect">
            <a:avLst/>
          </a:prstGeom>
          <a:solidFill>
            <a:schemeClr val="bg2"/>
          </a:solidFill>
          <a:ln>
            <a:solidFill>
              <a:schemeClr val="bg2"/>
            </a:solidFill>
          </a:ln>
        </p:spPr>
        <p:txBody>
          <a:bodyPr wrap="none" rtlCol="0">
            <a:spAutoFit/>
          </a:bodyPr>
          <a:lstStyle/>
          <a:p>
            <a:r>
              <a:rPr lang="it-IT" dirty="0" smtClean="0">
                <a:solidFill>
                  <a:srgbClr val="002060"/>
                </a:solidFill>
              </a:rPr>
              <a:t>PERFORANTI SAFENICHE</a:t>
            </a:r>
            <a:endParaRPr lang="it-IT" dirty="0">
              <a:solidFill>
                <a:srgbClr val="002060"/>
              </a:solidFill>
            </a:endParaRPr>
          </a:p>
        </p:txBody>
      </p:sp>
      <p:sp>
        <p:nvSpPr>
          <p:cNvPr id="9" name="Rettangolo 8"/>
          <p:cNvSpPr/>
          <p:nvPr/>
        </p:nvSpPr>
        <p:spPr>
          <a:xfrm>
            <a:off x="4644008" y="2204864"/>
            <a:ext cx="3600400" cy="432048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IMMAGINI</a:t>
            </a:r>
            <a:endParaRPr 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9701</TotalTime>
  <Words>3363</Words>
  <Application>Microsoft Office PowerPoint</Application>
  <PresentationFormat>Presentazione su schermo (4:3)</PresentationFormat>
  <Paragraphs>1194</Paragraphs>
  <Slides>137</Slides>
  <Notes>19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137</vt:i4>
      </vt:variant>
    </vt:vector>
  </HeadingPairs>
  <TitlesOfParts>
    <vt:vector size="139" baseType="lpstr">
      <vt:lpstr>Equinozio</vt:lpstr>
      <vt:lpstr>Image Photo Editor</vt:lpstr>
      <vt:lpstr>LO SHUNT VENO-VENOSO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   LA POMPA VALVULO-MUSCOLARE (PVM)</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Marcaje CHIVA</vt:lpstr>
      <vt:lpstr>Marcaje CHIVA</vt:lpstr>
      <vt:lpstr>Marcaje CHIVA</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SHUNT VENO-VENOSO</dc:title>
  <dc:creator>Canepa</dc:creator>
  <cp:lastModifiedBy>Canepa</cp:lastModifiedBy>
  <cp:revision>127</cp:revision>
  <dcterms:created xsi:type="dcterms:W3CDTF">2011-08-19T06:13:42Z</dcterms:created>
  <dcterms:modified xsi:type="dcterms:W3CDTF">2011-11-05T21:42:27Z</dcterms:modified>
</cp:coreProperties>
</file>