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348" r:id="rId2"/>
    <p:sldId id="349" r:id="rId3"/>
    <p:sldId id="298" r:id="rId4"/>
    <p:sldId id="299" r:id="rId5"/>
    <p:sldId id="300" r:id="rId6"/>
    <p:sldId id="306" r:id="rId7"/>
    <p:sldId id="264" r:id="rId8"/>
    <p:sldId id="353" r:id="rId9"/>
    <p:sldId id="307" r:id="rId10"/>
    <p:sldId id="350" r:id="rId11"/>
    <p:sldId id="335" r:id="rId12"/>
    <p:sldId id="356" r:id="rId13"/>
    <p:sldId id="355" r:id="rId14"/>
    <p:sldId id="342" r:id="rId15"/>
    <p:sldId id="344" r:id="rId16"/>
    <p:sldId id="315" r:id="rId17"/>
    <p:sldId id="312" r:id="rId18"/>
    <p:sldId id="316" r:id="rId19"/>
    <p:sldId id="321" r:id="rId20"/>
    <p:sldId id="317" r:id="rId21"/>
    <p:sldId id="322" r:id="rId22"/>
    <p:sldId id="333" r:id="rId23"/>
    <p:sldId id="331" r:id="rId24"/>
    <p:sldId id="323" r:id="rId25"/>
    <p:sldId id="319" r:id="rId26"/>
    <p:sldId id="325" r:id="rId27"/>
    <p:sldId id="324" r:id="rId28"/>
    <p:sldId id="320" r:id="rId29"/>
    <p:sldId id="326" r:id="rId30"/>
    <p:sldId id="354" r:id="rId31"/>
    <p:sldId id="327" r:id="rId32"/>
    <p:sldId id="340" r:id="rId33"/>
    <p:sldId id="329" r:id="rId34"/>
    <p:sldId id="337" r:id="rId35"/>
    <p:sldId id="328" r:id="rId36"/>
    <p:sldId id="351" r:id="rId37"/>
    <p:sldId id="330" r:id="rId38"/>
    <p:sldId id="347" r:id="rId39"/>
    <p:sldId id="346" r:id="rId40"/>
    <p:sldId id="345" r:id="rId41"/>
    <p:sldId id="338" r:id="rId42"/>
    <p:sldId id="311" r:id="rId43"/>
    <p:sldId id="310" r:id="rId44"/>
    <p:sldId id="305" r:id="rId45"/>
    <p:sldId id="258" r:id="rId46"/>
    <p:sldId id="259" r:id="rId47"/>
    <p:sldId id="257" r:id="rId48"/>
    <p:sldId id="265" r:id="rId49"/>
    <p:sldId id="266" r:id="rId50"/>
    <p:sldId id="267" r:id="rId51"/>
    <p:sldId id="268" r:id="rId52"/>
    <p:sldId id="269" r:id="rId53"/>
    <p:sldId id="272" r:id="rId54"/>
    <p:sldId id="273" r:id="rId55"/>
    <p:sldId id="274" r:id="rId56"/>
    <p:sldId id="275" r:id="rId57"/>
    <p:sldId id="276" r:id="rId58"/>
    <p:sldId id="277" r:id="rId59"/>
    <p:sldId id="278" r:id="rId60"/>
    <p:sldId id="279" r:id="rId61"/>
    <p:sldId id="280" r:id="rId62"/>
    <p:sldId id="281" r:id="rId63"/>
    <p:sldId id="282" r:id="rId64"/>
    <p:sldId id="283" r:id="rId65"/>
    <p:sldId id="284" r:id="rId66"/>
    <p:sldId id="285" r:id="rId67"/>
    <p:sldId id="286" r:id="rId68"/>
    <p:sldId id="287" r:id="rId69"/>
    <p:sldId id="288" r:id="rId70"/>
    <p:sldId id="289" r:id="rId71"/>
    <p:sldId id="290" r:id="rId72"/>
    <p:sldId id="291" r:id="rId73"/>
    <p:sldId id="292" r:id="rId74"/>
    <p:sldId id="293" r:id="rId75"/>
    <p:sldId id="294" r:id="rId76"/>
    <p:sldId id="295" r:id="rId77"/>
    <p:sldId id="296" r:id="rId78"/>
    <p:sldId id="297" r:id="rId79"/>
    <p:sldId id="301" r:id="rId8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82" d="100"/>
          <a:sy n="82" d="100"/>
        </p:scale>
        <p:origin x="893" y="8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C76C15-A2EC-4A94-A825-D6C3DA2E72D0}" type="datetimeFigureOut">
              <a:rPr lang="fr-FR" smtClean="0"/>
              <a:pPr/>
              <a:t>06/10/2024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991EE4-316E-49DD-B9B8-402106AE6ADD}"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F2701D-648F-4759-A1C3-46D2C44AD95F}" type="slidenum">
              <a:rPr lang="fr-FR"/>
              <a:pPr/>
              <a:t>3</a:t>
            </a:fld>
            <a:endParaRPr lang="fr-FR"/>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1904588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miter lim="800000"/>
            <a:headEnd/>
            <a:tailEnd/>
          </a:ln>
        </p:spPr>
        <p:txBody>
          <a:bodyPr/>
          <a:lstStyle/>
          <a:p>
            <a:fld id="{76AF4E0E-6BBC-4807-AF05-367BAF104EAB}" type="slidenum">
              <a:rPr lang="fr-FR" altLang="fr-FR" smtClean="0"/>
              <a:pPr/>
              <a:t>27</a:t>
            </a:fld>
            <a:endParaRPr lang="fr-FR" altLang="fr-FR"/>
          </a:p>
        </p:txBody>
      </p:sp>
      <p:sp>
        <p:nvSpPr>
          <p:cNvPr id="111619" name="Rectangle 2"/>
          <p:cNvSpPr>
            <a:spLocks noGrp="1" noRot="1" noChangeAspect="1" noChangeArrowheads="1" noTextEdit="1"/>
          </p:cNvSpPr>
          <p:nvPr>
            <p:ph type="sldImg"/>
          </p:nvPr>
        </p:nvSpPr>
        <p:spPr>
          <a:xfrm>
            <a:off x="1143000" y="685800"/>
            <a:ext cx="4572000" cy="3429000"/>
          </a:xfrm>
          <a:ln/>
        </p:spPr>
      </p:sp>
      <p:sp>
        <p:nvSpPr>
          <p:cNvPr id="111620" name="Rectangle 3"/>
          <p:cNvSpPr>
            <a:spLocks noGrp="1" noChangeArrowheads="1"/>
          </p:cNvSpPr>
          <p:nvPr>
            <p:ph type="body" idx="1"/>
          </p:nvPr>
        </p:nvSpPr>
        <p:spPr>
          <a:noFill/>
        </p:spPr>
        <p:txBody>
          <a:bodyPr/>
          <a:lstStyle/>
          <a:p>
            <a:pPr eaLnBrk="1" hangingPunct="1"/>
            <a:endParaRPr lang="en-US" alt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miter lim="800000"/>
            <a:headEnd/>
            <a:tailEnd/>
          </a:ln>
        </p:spPr>
        <p:txBody>
          <a:bodyPr/>
          <a:lstStyle/>
          <a:p>
            <a:fld id="{87CF3092-5680-4AEA-98AA-0B3FAF33C87A}" type="slidenum">
              <a:rPr lang="fr-FR" altLang="fr-FR" smtClean="0"/>
              <a:pPr/>
              <a:t>28</a:t>
            </a:fld>
            <a:endParaRPr lang="fr-FR" altLang="fr-FR"/>
          </a:p>
        </p:txBody>
      </p:sp>
      <p:sp>
        <p:nvSpPr>
          <p:cNvPr id="114691" name="Rectangle 2"/>
          <p:cNvSpPr>
            <a:spLocks noGrp="1" noRot="1" noChangeAspect="1" noChangeArrowheads="1" noTextEdit="1"/>
          </p:cNvSpPr>
          <p:nvPr>
            <p:ph type="sldImg"/>
          </p:nvPr>
        </p:nvSpPr>
        <p:spPr>
          <a:xfrm>
            <a:off x="1143000" y="685800"/>
            <a:ext cx="4572000" cy="3429000"/>
          </a:xfrm>
          <a:ln/>
        </p:spPr>
      </p:sp>
      <p:sp>
        <p:nvSpPr>
          <p:cNvPr id="114692" name="Rectangle 3"/>
          <p:cNvSpPr>
            <a:spLocks noGrp="1" noChangeArrowheads="1"/>
          </p:cNvSpPr>
          <p:nvPr>
            <p:ph type="body" idx="1"/>
          </p:nvPr>
        </p:nvSpPr>
        <p:spPr>
          <a:noFill/>
        </p:spPr>
        <p:txBody>
          <a:bodyPr/>
          <a:lstStyle/>
          <a:p>
            <a:pPr eaLnBrk="1" hangingPunct="1"/>
            <a:endParaRPr lang="en-US" alt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miter lim="800000"/>
            <a:headEnd/>
            <a:tailEnd/>
          </a:ln>
        </p:spPr>
        <p:txBody>
          <a:bodyPr/>
          <a:lstStyle/>
          <a:p>
            <a:fld id="{87CF3092-5680-4AEA-98AA-0B3FAF33C87A}" type="slidenum">
              <a:rPr lang="fr-FR" altLang="fr-FR" smtClean="0"/>
              <a:pPr/>
              <a:t>29</a:t>
            </a:fld>
            <a:endParaRPr lang="fr-FR" altLang="fr-FR"/>
          </a:p>
        </p:txBody>
      </p:sp>
      <p:sp>
        <p:nvSpPr>
          <p:cNvPr id="114691" name="Rectangle 2"/>
          <p:cNvSpPr>
            <a:spLocks noGrp="1" noRot="1" noChangeAspect="1" noChangeArrowheads="1" noTextEdit="1"/>
          </p:cNvSpPr>
          <p:nvPr>
            <p:ph type="sldImg"/>
          </p:nvPr>
        </p:nvSpPr>
        <p:spPr>
          <a:xfrm>
            <a:off x="1143000" y="685800"/>
            <a:ext cx="4572000" cy="3429000"/>
          </a:xfrm>
          <a:ln/>
        </p:spPr>
      </p:sp>
      <p:sp>
        <p:nvSpPr>
          <p:cNvPr id="114692" name="Rectangle 3"/>
          <p:cNvSpPr>
            <a:spLocks noGrp="1" noChangeArrowheads="1"/>
          </p:cNvSpPr>
          <p:nvPr>
            <p:ph type="body" idx="1"/>
          </p:nvPr>
        </p:nvSpPr>
        <p:spPr>
          <a:noFill/>
        </p:spPr>
        <p:txBody>
          <a:bodyPr/>
          <a:lstStyle/>
          <a:p>
            <a:pPr eaLnBrk="1" hangingPunct="1"/>
            <a:endParaRPr lang="en-US" alt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miter lim="800000"/>
            <a:headEnd/>
            <a:tailEnd/>
          </a:ln>
        </p:spPr>
        <p:txBody>
          <a:bodyPr/>
          <a:lstStyle/>
          <a:p>
            <a:fld id="{8474069A-C1D1-454F-9786-BBB4B1691C07}" type="slidenum">
              <a:rPr lang="fr-FR" altLang="fr-FR" smtClean="0">
                <a:latin typeface="Arial" pitchFamily="34" charset="0"/>
                <a:cs typeface="Arial" pitchFamily="34" charset="0"/>
              </a:rPr>
              <a:pPr/>
              <a:t>31</a:t>
            </a:fld>
            <a:endParaRPr lang="fr-FR" altLang="fr-FR">
              <a:latin typeface="Arial" pitchFamily="34" charset="0"/>
              <a:cs typeface="Arial" pitchFamily="34"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en-US" altLang="fr-FR">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miter lim="800000"/>
            <a:headEnd/>
            <a:tailEnd/>
          </a:ln>
        </p:spPr>
        <p:txBody>
          <a:bodyPr/>
          <a:lstStyle/>
          <a:p>
            <a:fld id="{8474069A-C1D1-454F-9786-BBB4B1691C07}" type="slidenum">
              <a:rPr lang="fr-FR" altLang="fr-FR" smtClean="0">
                <a:latin typeface="Arial" pitchFamily="34" charset="0"/>
                <a:cs typeface="Arial" pitchFamily="34" charset="0"/>
              </a:rPr>
              <a:pPr/>
              <a:t>32</a:t>
            </a:fld>
            <a:endParaRPr lang="fr-FR" altLang="fr-FR">
              <a:latin typeface="Arial" pitchFamily="34" charset="0"/>
              <a:cs typeface="Arial" pitchFamily="34"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en-US" altLang="fr-FR">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miter lim="800000"/>
            <a:headEnd/>
            <a:tailEnd/>
          </a:ln>
        </p:spPr>
        <p:txBody>
          <a:bodyPr/>
          <a:lstStyle/>
          <a:p>
            <a:fld id="{8474069A-C1D1-454F-9786-BBB4B1691C07}" type="slidenum">
              <a:rPr lang="fr-FR" altLang="fr-FR" smtClean="0">
                <a:latin typeface="Arial" pitchFamily="34" charset="0"/>
                <a:cs typeface="Arial" pitchFamily="34" charset="0"/>
              </a:rPr>
              <a:pPr/>
              <a:t>33</a:t>
            </a:fld>
            <a:endParaRPr lang="fr-FR" altLang="fr-FR">
              <a:latin typeface="Arial" pitchFamily="34" charset="0"/>
              <a:cs typeface="Arial" pitchFamily="34"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en-US" altLang="fr-FR">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miter lim="800000"/>
            <a:headEnd/>
            <a:tailEnd/>
          </a:ln>
        </p:spPr>
        <p:txBody>
          <a:bodyPr/>
          <a:lstStyle/>
          <a:p>
            <a:fld id="{8474069A-C1D1-454F-9786-BBB4B1691C07}" type="slidenum">
              <a:rPr lang="fr-FR" altLang="fr-FR" smtClean="0">
                <a:latin typeface="Arial" pitchFamily="34" charset="0"/>
                <a:cs typeface="Arial" pitchFamily="34" charset="0"/>
              </a:rPr>
              <a:pPr/>
              <a:t>34</a:t>
            </a:fld>
            <a:endParaRPr lang="fr-FR" altLang="fr-FR">
              <a:latin typeface="Arial" pitchFamily="34" charset="0"/>
              <a:cs typeface="Arial" pitchFamily="34"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en-US" altLang="fr-FR">
              <a:latin typeface="Arial" pitchFamily="34"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miter lim="800000"/>
            <a:headEnd/>
            <a:tailEnd/>
          </a:ln>
        </p:spPr>
        <p:txBody>
          <a:bodyPr/>
          <a:lstStyle/>
          <a:p>
            <a:fld id="{8474069A-C1D1-454F-9786-BBB4B1691C07}" type="slidenum">
              <a:rPr lang="fr-FR" altLang="fr-FR" smtClean="0">
                <a:latin typeface="Arial" pitchFamily="34" charset="0"/>
                <a:cs typeface="Arial" pitchFamily="34" charset="0"/>
              </a:rPr>
              <a:pPr/>
              <a:t>35</a:t>
            </a:fld>
            <a:endParaRPr lang="fr-FR" altLang="fr-FR">
              <a:latin typeface="Arial" pitchFamily="34" charset="0"/>
              <a:cs typeface="Arial" pitchFamily="34"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en-US" altLang="fr-FR">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miter lim="800000"/>
            <a:headEnd/>
            <a:tailEnd/>
          </a:ln>
        </p:spPr>
        <p:txBody>
          <a:bodyPr/>
          <a:lstStyle/>
          <a:p>
            <a:fld id="{8474069A-C1D1-454F-9786-BBB4B1691C07}" type="slidenum">
              <a:rPr lang="fr-FR" altLang="fr-FR" smtClean="0">
                <a:latin typeface="Arial" pitchFamily="34" charset="0"/>
                <a:cs typeface="Arial" pitchFamily="34" charset="0"/>
              </a:rPr>
              <a:pPr/>
              <a:t>37</a:t>
            </a:fld>
            <a:endParaRPr lang="fr-FR" altLang="fr-FR">
              <a:latin typeface="Arial" pitchFamily="34" charset="0"/>
              <a:cs typeface="Arial" pitchFamily="34"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en-US" altLang="fr-FR">
              <a:latin typeface="Arial" pitchFamily="34" charset="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miter lim="800000"/>
            <a:headEnd/>
            <a:tailEnd/>
          </a:ln>
        </p:spPr>
        <p:txBody>
          <a:bodyPr/>
          <a:lstStyle/>
          <a:p>
            <a:fld id="{D60391D2-F880-48C5-B3F6-D517E5A93844}" type="slidenum">
              <a:rPr lang="fr-FR" altLang="fr-FR" smtClean="0">
                <a:solidFill>
                  <a:srgbClr val="000000"/>
                </a:solidFill>
              </a:rPr>
              <a:pPr/>
              <a:t>46</a:t>
            </a:fld>
            <a:endParaRPr lang="fr-FR" altLang="fr-FR">
              <a:solidFill>
                <a:srgbClr val="000000"/>
              </a:solidFill>
            </a:endParaRPr>
          </a:p>
        </p:txBody>
      </p:sp>
      <p:sp>
        <p:nvSpPr>
          <p:cNvPr id="109571" name="Rectangle 2"/>
          <p:cNvSpPr>
            <a:spLocks noGrp="1" noRot="1" noChangeAspect="1" noChangeArrowheads="1" noTextEdit="1"/>
          </p:cNvSpPr>
          <p:nvPr>
            <p:ph type="sldImg"/>
          </p:nvPr>
        </p:nvSpPr>
        <p:spPr>
          <a:xfrm>
            <a:off x="2143125" y="685800"/>
            <a:ext cx="2571750" cy="3429000"/>
          </a:xfrm>
          <a:ln/>
        </p:spPr>
      </p:sp>
      <p:sp>
        <p:nvSpPr>
          <p:cNvPr id="109572" name="Rectangle 3"/>
          <p:cNvSpPr>
            <a:spLocks noGrp="1" noChangeArrowheads="1"/>
          </p:cNvSpPr>
          <p:nvPr>
            <p:ph type="body" idx="1"/>
          </p:nvPr>
        </p:nvSpPr>
        <p:spPr>
          <a:noFill/>
        </p:spPr>
        <p:txBody>
          <a:bodyPr/>
          <a:lstStyle/>
          <a:p>
            <a:pPr eaLnBrk="1" hangingPunct="1"/>
            <a:endParaRPr lang="en-US"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miter lim="800000"/>
            <a:headEnd/>
            <a:tailEnd/>
          </a:ln>
        </p:spPr>
        <p:txBody>
          <a:bodyPr/>
          <a:lstStyle/>
          <a:p>
            <a:fld id="{5024EA9A-030E-4015-9AD7-4D8BC1903EC3}" type="slidenum">
              <a:rPr lang="fr-FR" altLang="fr-FR" smtClean="0"/>
              <a:pPr/>
              <a:t>6</a:t>
            </a:fld>
            <a:endParaRPr lang="fr-FR" altLang="fr-FR"/>
          </a:p>
        </p:txBody>
      </p:sp>
      <p:sp>
        <p:nvSpPr>
          <p:cNvPr id="121859" name="Rectangle 2"/>
          <p:cNvSpPr>
            <a:spLocks noGrp="1" noRot="1" noChangeAspect="1" noChangeArrowheads="1" noTextEdit="1"/>
          </p:cNvSpPr>
          <p:nvPr>
            <p:ph type="sldImg"/>
          </p:nvPr>
        </p:nvSpPr>
        <p:spPr>
          <a:xfrm>
            <a:off x="1143000" y="685800"/>
            <a:ext cx="4572000" cy="3429000"/>
          </a:xfrm>
          <a:ln/>
        </p:spPr>
      </p:sp>
      <p:sp>
        <p:nvSpPr>
          <p:cNvPr id="121860" name="Rectangle 3"/>
          <p:cNvSpPr>
            <a:spLocks noGrp="1" noChangeArrowheads="1"/>
          </p:cNvSpPr>
          <p:nvPr>
            <p:ph type="body" idx="1"/>
          </p:nvPr>
        </p:nvSpPr>
        <p:spPr>
          <a:noFill/>
        </p:spPr>
        <p:txBody>
          <a:bodyPr/>
          <a:lstStyle/>
          <a:p>
            <a:pPr eaLnBrk="1" hangingPunct="1"/>
            <a:endParaRPr lang="en-US" alt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F2701D-648F-4759-A1C3-46D2C44AD95F}" type="slidenum">
              <a:rPr lang="fr-FR"/>
              <a:pPr/>
              <a:t>48</a:t>
            </a:fld>
            <a:endParaRPr lang="fr-FR"/>
          </a:p>
        </p:txBody>
      </p:sp>
      <p:sp>
        <p:nvSpPr>
          <p:cNvPr id="6146" name="Rectangle 2"/>
          <p:cNvSpPr>
            <a:spLocks noGrp="1" noRot="1" noChangeAspect="1" noChangeArrowheads="1" noTextEdit="1"/>
          </p:cNvSpPr>
          <p:nvPr>
            <p:ph type="sldImg"/>
          </p:nvPr>
        </p:nvSpPr>
        <p:spPr>
          <a:xfrm>
            <a:off x="2143125" y="685800"/>
            <a:ext cx="2571750" cy="3429000"/>
          </a:xfrm>
          <a:ln/>
        </p:spPr>
      </p:sp>
      <p:sp>
        <p:nvSpPr>
          <p:cNvPr id="6147" name="Rectangle 3"/>
          <p:cNvSpPr>
            <a:spLocks noGrp="1" noChangeArrowheads="1"/>
          </p:cNvSpPr>
          <p:nvPr>
            <p:ph type="body" idx="1"/>
          </p:nvPr>
        </p:nvSpPr>
        <p:spPr/>
        <p:txBody>
          <a:bodyPr/>
          <a:lstStyle/>
          <a:p>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2E8EB88-2EAB-4683-9755-B91181EADEA5}" type="slidenum">
              <a:rPr lang="fr-FR" altLang="fr-FR" smtClean="0"/>
              <a:pPr>
                <a:defRPr/>
              </a:pPr>
              <a:t>51</a:t>
            </a:fld>
            <a:endParaRPr lang="fr-FR" alt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miter lim="800000"/>
            <a:headEnd/>
            <a:tailEnd/>
          </a:ln>
        </p:spPr>
        <p:txBody>
          <a:bodyPr/>
          <a:lstStyle/>
          <a:p>
            <a:fld id="{B65DCD44-C20B-4CF5-A9D5-3739B47373C2}" type="slidenum">
              <a:rPr lang="fr-FR" altLang="fr-FR" smtClean="0">
                <a:latin typeface="Arial" pitchFamily="34" charset="0"/>
                <a:cs typeface="Arial" pitchFamily="34" charset="0"/>
              </a:rPr>
              <a:pPr/>
              <a:t>53</a:t>
            </a:fld>
            <a:endParaRPr lang="fr-FR" altLang="fr-FR">
              <a:latin typeface="Arial" pitchFamily="34" charset="0"/>
              <a:cs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altLang="fr-FR">
              <a:latin typeface="Arial" pitchFamily="34" charset="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miter lim="800000"/>
            <a:headEnd/>
            <a:tailEnd/>
          </a:ln>
        </p:spPr>
        <p:txBody>
          <a:bodyPr/>
          <a:lstStyle/>
          <a:p>
            <a:fld id="{506FFCE8-E67C-4715-8939-2E6FB19E0C6B}" type="slidenum">
              <a:rPr lang="fr-FR" altLang="fr-FR" smtClean="0">
                <a:latin typeface="Arial" pitchFamily="34" charset="0"/>
                <a:cs typeface="Arial" pitchFamily="34" charset="0"/>
              </a:rPr>
              <a:pPr/>
              <a:t>54</a:t>
            </a:fld>
            <a:endParaRPr lang="fr-FR" altLang="fr-FR">
              <a:latin typeface="Arial" pitchFamily="34" charset="0"/>
              <a:cs typeface="Arial"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US" altLang="fr-FR">
              <a:latin typeface="Arial" pitchFamily="34" charset="0"/>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miter lim="800000"/>
            <a:headEnd/>
            <a:tailEnd/>
          </a:ln>
        </p:spPr>
        <p:txBody>
          <a:bodyPr/>
          <a:lstStyle/>
          <a:p>
            <a:fld id="{DDB775FF-5E38-4556-B97C-13BCBC99E1B5}" type="slidenum">
              <a:rPr lang="fr-FR" altLang="fr-FR" smtClean="0">
                <a:latin typeface="Arial" pitchFamily="34" charset="0"/>
                <a:cs typeface="Arial" pitchFamily="34" charset="0"/>
              </a:rPr>
              <a:pPr/>
              <a:t>55</a:t>
            </a:fld>
            <a:endParaRPr lang="fr-FR" altLang="fr-FR">
              <a:latin typeface="Arial" pitchFamily="34" charset="0"/>
              <a:cs typeface="Arial" pitchFamily="34"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fr-FR">
              <a:latin typeface="Arial" pitchFamily="34" charset="0"/>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miter lim="800000"/>
            <a:headEnd/>
            <a:tailEnd/>
          </a:ln>
        </p:spPr>
        <p:txBody>
          <a:bodyPr/>
          <a:lstStyle/>
          <a:p>
            <a:fld id="{0076054F-9E1F-4778-9D5B-3A438F3FB810}" type="slidenum">
              <a:rPr lang="fr-FR" altLang="fr-FR" smtClean="0">
                <a:latin typeface="Arial" pitchFamily="34" charset="0"/>
                <a:cs typeface="Arial" pitchFamily="34" charset="0"/>
              </a:rPr>
              <a:pPr/>
              <a:t>56</a:t>
            </a:fld>
            <a:endParaRPr lang="fr-FR" altLang="fr-FR">
              <a:latin typeface="Arial" pitchFamily="34" charset="0"/>
              <a:cs typeface="Arial" pitchFamily="34"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en-US" altLang="fr-FR">
              <a:latin typeface="Arial" pitchFamily="34" charset="0"/>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miter lim="800000"/>
            <a:headEnd/>
            <a:tailEnd/>
          </a:ln>
        </p:spPr>
        <p:txBody>
          <a:bodyPr/>
          <a:lstStyle/>
          <a:p>
            <a:fld id="{7598CA8F-44C2-4723-B6A7-279558F91596}" type="slidenum">
              <a:rPr lang="fr-FR" altLang="fr-FR" smtClean="0">
                <a:latin typeface="Arial" pitchFamily="34" charset="0"/>
                <a:cs typeface="Arial" pitchFamily="34" charset="0"/>
              </a:rPr>
              <a:pPr/>
              <a:t>57</a:t>
            </a:fld>
            <a:endParaRPr lang="fr-FR" altLang="fr-FR">
              <a:latin typeface="Arial" pitchFamily="34" charset="0"/>
              <a:cs typeface="Arial" pitchFamily="34"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en-US" altLang="fr-FR">
              <a:latin typeface="Arial" pitchFamily="34" charset="0"/>
              <a:cs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miter lim="800000"/>
            <a:headEnd/>
            <a:tailEnd/>
          </a:ln>
        </p:spPr>
        <p:txBody>
          <a:bodyPr/>
          <a:lstStyle/>
          <a:p>
            <a:fld id="{6A681648-8D76-4D21-86DB-46274F65B10B}" type="slidenum">
              <a:rPr lang="fr-FR" altLang="fr-FR" smtClean="0">
                <a:latin typeface="Arial" pitchFamily="34" charset="0"/>
                <a:cs typeface="Arial" pitchFamily="34" charset="0"/>
              </a:rPr>
              <a:pPr/>
              <a:t>58</a:t>
            </a:fld>
            <a:endParaRPr lang="fr-FR" altLang="fr-FR">
              <a:latin typeface="Arial" pitchFamily="34" charset="0"/>
              <a:cs typeface="Arial" pitchFamily="34"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fr-FR">
              <a:latin typeface="Arial" pitchFamily="34" charset="0"/>
              <a:cs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miter lim="800000"/>
            <a:headEnd/>
            <a:tailEnd/>
          </a:ln>
        </p:spPr>
        <p:txBody>
          <a:bodyPr/>
          <a:lstStyle/>
          <a:p>
            <a:fld id="{D60391D2-F880-48C5-B3F6-D517E5A93844}" type="slidenum">
              <a:rPr lang="fr-FR" altLang="fr-FR" smtClean="0">
                <a:solidFill>
                  <a:srgbClr val="000000"/>
                </a:solidFill>
              </a:rPr>
              <a:pPr/>
              <a:t>60</a:t>
            </a:fld>
            <a:endParaRPr lang="fr-FR" altLang="fr-FR">
              <a:solidFill>
                <a:srgbClr val="000000"/>
              </a:solidFill>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endParaRPr lang="en-US" alt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miter lim="800000"/>
            <a:headEnd/>
            <a:tailEnd/>
          </a:ln>
        </p:spPr>
        <p:txBody>
          <a:bodyPr/>
          <a:lstStyle/>
          <a:p>
            <a:fld id="{3D2CF0A4-BACD-452F-9827-E72D364A997C}" type="slidenum">
              <a:rPr lang="fr-FR" altLang="fr-FR" smtClean="0">
                <a:solidFill>
                  <a:srgbClr val="000000"/>
                </a:solidFill>
              </a:rPr>
              <a:pPr/>
              <a:t>61</a:t>
            </a:fld>
            <a:endParaRPr lang="fr-FR" altLang="fr-FR">
              <a:solidFill>
                <a:srgbClr val="000000"/>
              </a:solidFill>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pPr eaLnBrk="1" hangingPunct="1"/>
            <a:endParaRPr lang="en-US"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6FFCE8-E67C-4715-8939-2E6FB19E0C6B}" type="slidenum">
              <a:rPr kumimoji="0" lang="fr-FR" altLang="fr-FR"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altLang="fr-FR" sz="12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US" altLang="fr-FR">
              <a:latin typeface="Arial" pitchFamily="34" charset="0"/>
              <a:cs typeface="Arial" pitchFamily="34" charset="0"/>
            </a:endParaRPr>
          </a:p>
        </p:txBody>
      </p:sp>
    </p:spTree>
    <p:extLst>
      <p:ext uri="{BB962C8B-B14F-4D97-AF65-F5344CB8AC3E}">
        <p14:creationId xmlns:p14="http://schemas.microsoft.com/office/powerpoint/2010/main" val="582662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miter lim="800000"/>
            <a:headEnd/>
            <a:tailEnd/>
          </a:ln>
        </p:spPr>
        <p:txBody>
          <a:bodyPr/>
          <a:lstStyle/>
          <a:p>
            <a:fld id="{76AF4E0E-6BBC-4807-AF05-367BAF104EAB}" type="slidenum">
              <a:rPr lang="fr-FR" altLang="fr-FR" smtClean="0"/>
              <a:pPr/>
              <a:t>62</a:t>
            </a:fld>
            <a:endParaRPr lang="fr-FR" altLang="fr-F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pPr eaLnBrk="1" hangingPunct="1"/>
            <a:endParaRPr lang="en-US" alt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miter lim="800000"/>
            <a:headEnd/>
            <a:tailEnd/>
          </a:ln>
        </p:spPr>
        <p:txBody>
          <a:bodyPr/>
          <a:lstStyle/>
          <a:p>
            <a:fld id="{F45431F0-9F61-46A0-A5EC-4672C82F21A1}" type="slidenum">
              <a:rPr lang="fr-FR" altLang="fr-FR" smtClean="0">
                <a:solidFill>
                  <a:srgbClr val="000000"/>
                </a:solidFill>
              </a:rPr>
              <a:pPr/>
              <a:t>63</a:t>
            </a:fld>
            <a:endParaRPr lang="fr-FR" altLang="fr-FR">
              <a:solidFill>
                <a:srgbClr val="000000"/>
              </a:solidFill>
            </a:endParaRPr>
          </a:p>
        </p:txBody>
      </p:sp>
      <p:sp>
        <p:nvSpPr>
          <p:cNvPr id="143363" name="Rectangle 2"/>
          <p:cNvSpPr>
            <a:spLocks noGrp="1" noRot="1" noChangeAspect="1" noChangeArrowheads="1" noTextEdit="1"/>
          </p:cNvSpPr>
          <p:nvPr>
            <p:ph type="sldImg"/>
          </p:nvPr>
        </p:nvSpPr>
        <p:spPr>
          <a:xfrm>
            <a:off x="1128713" y="682625"/>
            <a:ext cx="4598987" cy="3449638"/>
          </a:xfrm>
          <a:ln/>
        </p:spPr>
      </p:sp>
      <p:sp>
        <p:nvSpPr>
          <p:cNvPr id="143364" name="Rectangle 3"/>
          <p:cNvSpPr>
            <a:spLocks noGrp="1" noChangeArrowheads="1"/>
          </p:cNvSpPr>
          <p:nvPr>
            <p:ph type="body" idx="1"/>
          </p:nvPr>
        </p:nvSpPr>
        <p:spPr>
          <a:xfrm>
            <a:off x="882650" y="4354513"/>
            <a:ext cx="5091113" cy="4111625"/>
          </a:xfrm>
          <a:noFill/>
        </p:spPr>
        <p:txBody>
          <a:bodyPr/>
          <a:lstStyle/>
          <a:p>
            <a:pPr eaLnBrk="1" hangingPunct="1"/>
            <a:endParaRPr lang="en-US" alt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miter lim="800000"/>
            <a:headEnd/>
            <a:tailEnd/>
          </a:ln>
        </p:spPr>
        <p:txBody>
          <a:bodyPr/>
          <a:lstStyle/>
          <a:p>
            <a:fld id="{6A7256C1-E3D0-4F8D-9072-BE41F235C54F}" type="slidenum">
              <a:rPr lang="fr-FR" altLang="fr-FR" smtClean="0"/>
              <a:pPr/>
              <a:t>64</a:t>
            </a:fld>
            <a:endParaRPr lang="fr-FR" altLang="fr-F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pPr eaLnBrk="1" hangingPunct="1"/>
            <a:endParaRPr lang="en-US" alt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miter lim="800000"/>
            <a:headEnd/>
            <a:tailEnd/>
          </a:ln>
        </p:spPr>
        <p:txBody>
          <a:bodyPr/>
          <a:lstStyle/>
          <a:p>
            <a:fld id="{8736F451-1CDD-4640-BEA4-2C704B040B6C}" type="slidenum">
              <a:rPr lang="fr-FR" altLang="fr-FR" smtClean="0"/>
              <a:pPr/>
              <a:t>65</a:t>
            </a:fld>
            <a:endParaRPr lang="fr-FR" altLang="fr-F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p:spPr>
        <p:txBody>
          <a:bodyPr/>
          <a:lstStyle/>
          <a:p>
            <a:pPr eaLnBrk="1" hangingPunct="1"/>
            <a:endParaRPr lang="en-US" alt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miter lim="800000"/>
            <a:headEnd/>
            <a:tailEnd/>
          </a:ln>
        </p:spPr>
        <p:txBody>
          <a:bodyPr/>
          <a:lstStyle/>
          <a:p>
            <a:fld id="{BDD7BA63-9B6B-410B-9834-879341EA4069}" type="slidenum">
              <a:rPr lang="fr-FR" altLang="fr-FR" smtClean="0">
                <a:solidFill>
                  <a:srgbClr val="000000"/>
                </a:solidFill>
              </a:rPr>
              <a:pPr/>
              <a:t>66</a:t>
            </a:fld>
            <a:endParaRPr lang="fr-FR" altLang="fr-FR">
              <a:solidFill>
                <a:srgbClr val="000000"/>
              </a:solidFill>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p:spPr>
        <p:txBody>
          <a:bodyPr/>
          <a:lstStyle/>
          <a:p>
            <a:pPr eaLnBrk="1" hangingPunct="1"/>
            <a:endParaRPr lang="en-US" alt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miter lim="800000"/>
            <a:headEnd/>
            <a:tailEnd/>
          </a:ln>
        </p:spPr>
        <p:txBody>
          <a:bodyPr/>
          <a:lstStyle/>
          <a:p>
            <a:fld id="{4BDD7F52-60BF-4FE9-A1D4-CBA30A940C5D}" type="slidenum">
              <a:rPr lang="fr-FR" altLang="fr-FR" smtClean="0"/>
              <a:pPr/>
              <a:t>67</a:t>
            </a:fld>
            <a:endParaRPr lang="fr-FR" altLang="fr-F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p:spPr>
        <p:txBody>
          <a:bodyPr/>
          <a:lstStyle/>
          <a:p>
            <a:pPr eaLnBrk="1" hangingPunct="1"/>
            <a:endParaRPr lang="en-US" alt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miter lim="800000"/>
            <a:headEnd/>
            <a:tailEnd/>
          </a:ln>
        </p:spPr>
        <p:txBody>
          <a:bodyPr/>
          <a:lstStyle/>
          <a:p>
            <a:fld id="{B09E2A36-272B-464B-A51C-853142F6C132}" type="slidenum">
              <a:rPr lang="fr-FR" altLang="fr-FR" smtClean="0"/>
              <a:pPr/>
              <a:t>68</a:t>
            </a:fld>
            <a:endParaRPr lang="fr-FR" altLang="fr-F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pPr eaLnBrk="1" hangingPunct="1"/>
            <a:endParaRPr lang="en-US" alt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miter lim="800000"/>
            <a:headEnd/>
            <a:tailEnd/>
          </a:ln>
        </p:spPr>
        <p:txBody>
          <a:bodyPr/>
          <a:lstStyle/>
          <a:p>
            <a:fld id="{5A3CE1B9-D887-4F74-8655-9D9CF878767C}" type="slidenum">
              <a:rPr lang="fr-FR" altLang="fr-FR" smtClean="0">
                <a:solidFill>
                  <a:srgbClr val="000000"/>
                </a:solidFill>
              </a:rPr>
              <a:pPr/>
              <a:t>73</a:t>
            </a:fld>
            <a:endParaRPr lang="fr-FR" altLang="fr-FR">
              <a:solidFill>
                <a:srgbClr val="000000"/>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p:spPr>
        <p:txBody>
          <a:bodyPr/>
          <a:lstStyle/>
          <a:p>
            <a:pPr eaLnBrk="1" hangingPunct="1"/>
            <a:endParaRPr lang="en-US" altLang="fr-F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miter lim="800000"/>
            <a:headEnd/>
            <a:tailEnd/>
          </a:ln>
        </p:spPr>
        <p:txBody>
          <a:bodyPr/>
          <a:lstStyle/>
          <a:p>
            <a:fld id="{B67D6A82-1781-4604-8266-B940D86AA51B}" type="slidenum">
              <a:rPr lang="fr-FR" altLang="fr-FR" smtClean="0">
                <a:solidFill>
                  <a:srgbClr val="000000"/>
                </a:solidFill>
              </a:rPr>
              <a:pPr/>
              <a:t>74</a:t>
            </a:fld>
            <a:endParaRPr lang="fr-FR" altLang="fr-FR">
              <a:solidFill>
                <a:srgbClr val="000000"/>
              </a:solidFill>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xfrm>
            <a:off x="914400" y="4343400"/>
            <a:ext cx="5029200" cy="4114800"/>
          </a:xfrm>
          <a:noFill/>
        </p:spPr>
        <p:txBody>
          <a:bodyPr/>
          <a:lstStyle/>
          <a:p>
            <a:pPr eaLnBrk="1" hangingPunct="1"/>
            <a:r>
              <a:rPr lang="en-US" altLang="fr-FR"/>
              <a:t>Chap12 Fig 6 </a:t>
            </a:r>
            <a:r>
              <a:rPr lang="en-GB" altLang="fr-FR"/>
              <a:t>Ulcer recurrences a 3 years after CHIVA I or CHIVA I+II performed for venous ulcers, straight line, and by standard compression, interrupted line.</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miter lim="800000"/>
            <a:headEnd/>
            <a:tailEnd/>
          </a:ln>
        </p:spPr>
        <p:txBody>
          <a:bodyPr/>
          <a:lstStyle/>
          <a:p>
            <a:fld id="{B382FE23-D7FF-494C-A820-387E3A9F7DA7}" type="slidenum">
              <a:rPr lang="fr-FR" altLang="fr-FR" smtClean="0"/>
              <a:pPr/>
              <a:t>75</a:t>
            </a:fld>
            <a:endParaRPr lang="fr-FR" altLang="fr-F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pPr eaLnBrk="1" hangingPunct="1"/>
            <a:endParaRPr lang="en-US" alt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miter lim="800000"/>
            <a:headEnd/>
            <a:tailEnd/>
          </a:ln>
        </p:spPr>
        <p:txBody>
          <a:bodyPr/>
          <a:lstStyle/>
          <a:p>
            <a:fld id="{76AF4E0E-6BBC-4807-AF05-367BAF104EAB}" type="slidenum">
              <a:rPr lang="fr-FR" altLang="fr-FR" smtClean="0"/>
              <a:pPr/>
              <a:t>19</a:t>
            </a:fld>
            <a:endParaRPr lang="fr-FR" altLang="fr-FR"/>
          </a:p>
        </p:txBody>
      </p:sp>
      <p:sp>
        <p:nvSpPr>
          <p:cNvPr id="111619" name="Rectangle 2"/>
          <p:cNvSpPr>
            <a:spLocks noGrp="1" noRot="1" noChangeAspect="1" noChangeArrowheads="1" noTextEdit="1"/>
          </p:cNvSpPr>
          <p:nvPr>
            <p:ph type="sldImg"/>
          </p:nvPr>
        </p:nvSpPr>
        <p:spPr>
          <a:xfrm>
            <a:off x="1143000" y="685800"/>
            <a:ext cx="4572000" cy="3429000"/>
          </a:xfrm>
          <a:ln/>
        </p:spPr>
      </p:sp>
      <p:sp>
        <p:nvSpPr>
          <p:cNvPr id="111620" name="Rectangle 3"/>
          <p:cNvSpPr>
            <a:spLocks noGrp="1" noChangeArrowheads="1"/>
          </p:cNvSpPr>
          <p:nvPr>
            <p:ph type="body" idx="1"/>
          </p:nvPr>
        </p:nvSpPr>
        <p:spPr>
          <a:noFill/>
        </p:spPr>
        <p:txBody>
          <a:bodyPr/>
          <a:lstStyle/>
          <a:p>
            <a:pPr eaLnBrk="1" hangingPunct="1"/>
            <a:endParaRPr lang="en-US" altLang="fr-F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miter lim="800000"/>
            <a:headEnd/>
            <a:tailEnd/>
          </a:ln>
        </p:spPr>
        <p:txBody>
          <a:bodyPr/>
          <a:lstStyle/>
          <a:p>
            <a:fld id="{5024EA9A-030E-4015-9AD7-4D8BC1903EC3}" type="slidenum">
              <a:rPr lang="fr-FR" altLang="fr-FR" smtClean="0"/>
              <a:pPr/>
              <a:t>77</a:t>
            </a:fld>
            <a:endParaRPr lang="fr-FR" altLang="fr-F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pPr eaLnBrk="1" hangingPunct="1"/>
            <a:endParaRPr lang="en-US" altLang="fr-F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miter lim="800000"/>
            <a:headEnd/>
            <a:tailEnd/>
          </a:ln>
        </p:spPr>
        <p:txBody>
          <a:bodyPr/>
          <a:lstStyle/>
          <a:p>
            <a:fld id="{87CF3092-5680-4AEA-98AA-0B3FAF33C87A}" type="slidenum">
              <a:rPr lang="fr-FR" altLang="fr-FR" smtClean="0"/>
              <a:pPr/>
              <a:t>78</a:t>
            </a:fld>
            <a:endParaRPr lang="fr-FR" altLang="fr-F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pPr eaLnBrk="1" hangingPunct="1"/>
            <a:endParaRPr lang="en-US" alt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miter lim="800000"/>
            <a:headEnd/>
            <a:tailEnd/>
          </a:ln>
        </p:spPr>
        <p:txBody>
          <a:bodyPr/>
          <a:lstStyle/>
          <a:p>
            <a:fld id="{76AF4E0E-6BBC-4807-AF05-367BAF104EAB}" type="slidenum">
              <a:rPr lang="fr-FR" altLang="fr-FR" smtClean="0"/>
              <a:pPr/>
              <a:t>20</a:t>
            </a:fld>
            <a:endParaRPr lang="fr-FR" altLang="fr-FR"/>
          </a:p>
        </p:txBody>
      </p:sp>
      <p:sp>
        <p:nvSpPr>
          <p:cNvPr id="111619" name="Rectangle 2"/>
          <p:cNvSpPr>
            <a:spLocks noGrp="1" noRot="1" noChangeAspect="1" noChangeArrowheads="1" noTextEdit="1"/>
          </p:cNvSpPr>
          <p:nvPr>
            <p:ph type="sldImg"/>
          </p:nvPr>
        </p:nvSpPr>
        <p:spPr>
          <a:xfrm>
            <a:off x="1143000" y="685800"/>
            <a:ext cx="4572000" cy="3429000"/>
          </a:xfrm>
          <a:ln/>
        </p:spPr>
      </p:sp>
      <p:sp>
        <p:nvSpPr>
          <p:cNvPr id="111620" name="Rectangle 3"/>
          <p:cNvSpPr>
            <a:spLocks noGrp="1" noChangeArrowheads="1"/>
          </p:cNvSpPr>
          <p:nvPr>
            <p:ph type="body" idx="1"/>
          </p:nvPr>
        </p:nvSpPr>
        <p:spPr>
          <a:noFill/>
        </p:spPr>
        <p:txBody>
          <a:bodyPr/>
          <a:lstStyle/>
          <a:p>
            <a:pPr eaLnBrk="1" hangingPunct="1"/>
            <a:endParaRPr lang="en-US" alt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miter lim="800000"/>
            <a:headEnd/>
            <a:tailEnd/>
          </a:ln>
        </p:spPr>
        <p:txBody>
          <a:bodyPr/>
          <a:lstStyle/>
          <a:p>
            <a:fld id="{4BDD7F52-60BF-4FE9-A1D4-CBA30A940C5D}" type="slidenum">
              <a:rPr lang="fr-FR" altLang="fr-FR" smtClean="0"/>
              <a:pPr/>
              <a:t>21</a:t>
            </a:fld>
            <a:endParaRPr lang="fr-FR" altLang="fr-F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p:spPr>
        <p:txBody>
          <a:bodyPr/>
          <a:lstStyle/>
          <a:p>
            <a:pPr eaLnBrk="1" hangingPunct="1"/>
            <a:endParaRPr lang="en-US" alt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miter lim="800000"/>
            <a:headEnd/>
            <a:tailEnd/>
          </a:ln>
        </p:spPr>
        <p:txBody>
          <a:bodyPr/>
          <a:lstStyle/>
          <a:p>
            <a:fld id="{4BDD7F52-60BF-4FE9-A1D4-CBA30A940C5D}" type="slidenum">
              <a:rPr lang="fr-FR" altLang="fr-FR" smtClean="0"/>
              <a:pPr/>
              <a:t>22</a:t>
            </a:fld>
            <a:endParaRPr lang="fr-FR" altLang="fr-F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p:spPr>
        <p:txBody>
          <a:bodyPr/>
          <a:lstStyle/>
          <a:p>
            <a:pPr eaLnBrk="1" hangingPunct="1"/>
            <a:endParaRPr lang="en-US" alt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miter lim="800000"/>
            <a:headEnd/>
            <a:tailEnd/>
          </a:ln>
        </p:spPr>
        <p:txBody>
          <a:bodyPr/>
          <a:lstStyle/>
          <a:p>
            <a:fld id="{76AF4E0E-6BBC-4807-AF05-367BAF104EAB}" type="slidenum">
              <a:rPr lang="fr-FR" altLang="fr-FR" smtClean="0"/>
              <a:pPr/>
              <a:t>23</a:t>
            </a:fld>
            <a:endParaRPr lang="fr-FR" altLang="fr-FR"/>
          </a:p>
        </p:txBody>
      </p:sp>
      <p:sp>
        <p:nvSpPr>
          <p:cNvPr id="111619" name="Rectangle 2"/>
          <p:cNvSpPr>
            <a:spLocks noGrp="1" noRot="1" noChangeAspect="1" noChangeArrowheads="1" noTextEdit="1"/>
          </p:cNvSpPr>
          <p:nvPr>
            <p:ph type="sldImg"/>
          </p:nvPr>
        </p:nvSpPr>
        <p:spPr>
          <a:xfrm>
            <a:off x="1143000" y="685800"/>
            <a:ext cx="4572000" cy="3429000"/>
          </a:xfrm>
          <a:ln/>
        </p:spPr>
      </p:sp>
      <p:sp>
        <p:nvSpPr>
          <p:cNvPr id="111620" name="Rectangle 3"/>
          <p:cNvSpPr>
            <a:spLocks noGrp="1" noChangeArrowheads="1"/>
          </p:cNvSpPr>
          <p:nvPr>
            <p:ph type="body" idx="1"/>
          </p:nvPr>
        </p:nvSpPr>
        <p:spPr>
          <a:noFill/>
        </p:spPr>
        <p:txBody>
          <a:bodyPr/>
          <a:lstStyle/>
          <a:p>
            <a:pPr eaLnBrk="1" hangingPunct="1"/>
            <a:endParaRPr lang="en-US" alt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miter lim="800000"/>
            <a:headEnd/>
            <a:tailEnd/>
          </a:ln>
        </p:spPr>
        <p:txBody>
          <a:bodyPr/>
          <a:lstStyle/>
          <a:p>
            <a:fld id="{76AF4E0E-6BBC-4807-AF05-367BAF104EAB}" type="slidenum">
              <a:rPr lang="fr-FR" altLang="fr-FR" smtClean="0"/>
              <a:pPr/>
              <a:t>24</a:t>
            </a:fld>
            <a:endParaRPr lang="fr-FR" altLang="fr-FR"/>
          </a:p>
        </p:txBody>
      </p:sp>
      <p:sp>
        <p:nvSpPr>
          <p:cNvPr id="111619" name="Rectangle 2"/>
          <p:cNvSpPr>
            <a:spLocks noGrp="1" noRot="1" noChangeAspect="1" noChangeArrowheads="1" noTextEdit="1"/>
          </p:cNvSpPr>
          <p:nvPr>
            <p:ph type="sldImg"/>
          </p:nvPr>
        </p:nvSpPr>
        <p:spPr>
          <a:xfrm>
            <a:off x="1143000" y="685800"/>
            <a:ext cx="4572000" cy="3429000"/>
          </a:xfrm>
          <a:ln/>
        </p:spPr>
      </p:sp>
      <p:sp>
        <p:nvSpPr>
          <p:cNvPr id="111620" name="Rectangle 3"/>
          <p:cNvSpPr>
            <a:spLocks noGrp="1" noChangeArrowheads="1"/>
          </p:cNvSpPr>
          <p:nvPr>
            <p:ph type="body" idx="1"/>
          </p:nvPr>
        </p:nvSpPr>
        <p:spPr>
          <a:noFill/>
        </p:spPr>
        <p:txBody>
          <a:bodyPr/>
          <a:lstStyle/>
          <a:p>
            <a:pPr eaLnBrk="1" hangingPunct="1"/>
            <a:endParaRPr lang="en-US"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06/10/2024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06/10/2024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06/10/2024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06/10/2024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06/10/2024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06/10/2024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06/10/2024</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06/10/2024</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06/10/2024</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06/10/2024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06/10/2024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06/10/2024</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www.ncbi.nlm.nih.gov/pubmed/?term=Branchereau%20P%5bAuthor%5d&amp;cauthor=true&amp;cauthor_uid=26141692" TargetMode="External"/><Relationship Id="rId3" Type="http://schemas.openxmlformats.org/officeDocument/2006/relationships/hyperlink" Target="http://www.ncbi.nlm.nih.gov/pubmed/?term=Canaud%20L%5bAuthor%5d&amp;cauthor=true&amp;cauthor_uid=26141692" TargetMode="External"/><Relationship Id="rId7" Type="http://schemas.openxmlformats.org/officeDocument/2006/relationships/hyperlink" Target="http://www.ncbi.nlm.nih.gov/pubmed/?term=Chastan%20R%5bAuthor%5d&amp;cauthor=true&amp;cauthor_uid=26141692" TargetMode="External"/><Relationship Id="rId2" Type="http://schemas.openxmlformats.org/officeDocument/2006/relationships/hyperlink" Target="http://www.ncbi.nlm.nih.gov/pubmed/?term=Ziza%20V%5bAuthor%5d&amp;cauthor=true&amp;cauthor_uid=26141692" TargetMode="External"/><Relationship Id="rId1" Type="http://schemas.openxmlformats.org/officeDocument/2006/relationships/slideLayout" Target="../slideLayouts/slideLayout2.xml"/><Relationship Id="rId6" Type="http://schemas.openxmlformats.org/officeDocument/2006/relationships/hyperlink" Target="http://www.ncbi.nlm.nih.gov/pubmed/?term=Alonso%20W%5bAuthor%5d&amp;cauthor=true&amp;cauthor_uid=26141692" TargetMode="External"/><Relationship Id="rId11" Type="http://schemas.openxmlformats.org/officeDocument/2006/relationships/image" Target="../media/image6.jpeg"/><Relationship Id="rId5" Type="http://schemas.openxmlformats.org/officeDocument/2006/relationships/hyperlink" Target="http://www.ncbi.nlm.nih.gov/pubmed/?term=Molinari%20N%5bAuthor%5d&amp;cauthor=true&amp;cauthor_uid=26141692" TargetMode="External"/><Relationship Id="rId10" Type="http://schemas.openxmlformats.org/officeDocument/2006/relationships/hyperlink" Target="http://www.ncbi.nlm.nih.gov/pubmed/26141692" TargetMode="External"/><Relationship Id="rId4" Type="http://schemas.openxmlformats.org/officeDocument/2006/relationships/hyperlink" Target="http://www.ncbi.nlm.nih.gov/pubmed/?term=Gandet%20T%5bAuthor%5d&amp;cauthor=true&amp;cauthor_uid=26141692" TargetMode="External"/><Relationship Id="rId9" Type="http://schemas.openxmlformats.org/officeDocument/2006/relationships/hyperlink" Target="http://www.ncbi.nlm.nih.gov/pubmed/?term=Picard%20E%5bAuthor%5d&amp;cauthor=true&amp;cauthor_uid=26141692"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www.ncbi.nlm.nih.gov/pubmed/?term=Branchereau%20P%5bAuthor%5d&amp;cauthor=true&amp;cauthor_uid=26141692" TargetMode="External"/><Relationship Id="rId13" Type="http://schemas.openxmlformats.org/officeDocument/2006/relationships/image" Target="../media/image8.png"/><Relationship Id="rId3" Type="http://schemas.openxmlformats.org/officeDocument/2006/relationships/hyperlink" Target="http://www.ncbi.nlm.nih.gov/pubmed/?term=Canaud%20L%5bAuthor%5d&amp;cauthor=true&amp;cauthor_uid=26141692" TargetMode="External"/><Relationship Id="rId7" Type="http://schemas.openxmlformats.org/officeDocument/2006/relationships/hyperlink" Target="http://www.ncbi.nlm.nih.gov/pubmed/?term=Chastan%20R%5bAuthor%5d&amp;cauthor=true&amp;cauthor_uid=26141692" TargetMode="External"/><Relationship Id="rId12" Type="http://schemas.openxmlformats.org/officeDocument/2006/relationships/image" Target="../media/image7.png"/><Relationship Id="rId2" Type="http://schemas.openxmlformats.org/officeDocument/2006/relationships/hyperlink" Target="http://www.ncbi.nlm.nih.gov/pubmed/?term=Ziza%20V%5bAuthor%5d&amp;cauthor=true&amp;cauthor_uid=26141692" TargetMode="External"/><Relationship Id="rId1" Type="http://schemas.openxmlformats.org/officeDocument/2006/relationships/slideLayout" Target="../slideLayouts/slideLayout2.xml"/><Relationship Id="rId6" Type="http://schemas.openxmlformats.org/officeDocument/2006/relationships/hyperlink" Target="http://www.ncbi.nlm.nih.gov/pubmed/?term=Alonso%20W%5bAuthor%5d&amp;cauthor=true&amp;cauthor_uid=26141692" TargetMode="External"/><Relationship Id="rId11" Type="http://schemas.openxmlformats.org/officeDocument/2006/relationships/image" Target="../media/image6.jpeg"/><Relationship Id="rId5" Type="http://schemas.openxmlformats.org/officeDocument/2006/relationships/hyperlink" Target="http://www.ncbi.nlm.nih.gov/pubmed/?term=Molinari%20N%5bAuthor%5d&amp;cauthor=true&amp;cauthor_uid=26141692" TargetMode="External"/><Relationship Id="rId10" Type="http://schemas.openxmlformats.org/officeDocument/2006/relationships/hyperlink" Target="http://www.ncbi.nlm.nih.gov/pubmed/26141692" TargetMode="External"/><Relationship Id="rId4" Type="http://schemas.openxmlformats.org/officeDocument/2006/relationships/hyperlink" Target="http://www.ncbi.nlm.nih.gov/pubmed/?term=Gandet%20T%5bAuthor%5d&amp;cauthor=true&amp;cauthor_uid=26141692" TargetMode="External"/><Relationship Id="rId9" Type="http://schemas.openxmlformats.org/officeDocument/2006/relationships/hyperlink" Target="http://www.ncbi.nlm.nih.gov/pubmed/?term=Picard%20E%5bAuthor%5d&amp;cauthor=true&amp;cauthor_uid=26141692"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ijcem.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minervamedica.it/en/journals/international-angiology/article.php?cod=R34Y2016N01A0057"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ncbi.nlm.nih.gov/sites/entrez?Db=pubmed&amp;Cmd=Search&amp;Term=%22Liboni%20A%22%5bAuthor%5d&amp;itool=Email.EmailReport.Pubmed_ReportSelector.Pubmed_RVAbstract" TargetMode="External"/><Relationship Id="rId2" Type="http://schemas.openxmlformats.org/officeDocument/2006/relationships/hyperlink" Target="http://www.ncbi.nlm.nih.gov/sites/entrez?Db=pubmed&amp;Cmd=Search&amp;Term=%22Zamboni%20P%22%5bAuthor%5d&amp;itool=Email.EmailReport.Pubmed_ReportSelector.Pubmed_RVAbstract"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ncbi.nlm.nih.gov/pubmed/?term=Malgor%20RD%5bAuthor%5d&amp;cauthor=true&amp;cauthor_uid=25673309" TargetMode="External"/><Relationship Id="rId2" Type="http://schemas.openxmlformats.org/officeDocument/2006/relationships/hyperlink" Target="https://www.ncbi.nlm.nih.gov/pubmed/25673309" TargetMode="External"/><Relationship Id="rId1" Type="http://schemas.openxmlformats.org/officeDocument/2006/relationships/slideLayout" Target="../slideLayouts/slideLayout2.xml"/><Relationship Id="rId5" Type="http://schemas.openxmlformats.org/officeDocument/2006/relationships/hyperlink" Target="https://www.ncbi.nlm.nih.gov/pubmed/?term=Labropoulos%20N%5bAuthor%5d&amp;cauthor=true&amp;cauthor_uid=25673309" TargetMode="External"/><Relationship Id="rId4" Type="http://schemas.openxmlformats.org/officeDocument/2006/relationships/hyperlink" Target="https://www.ncbi.nlm.nih.gov/pubmed/?term=Gasparis%20AP%5bAuthor%5d&amp;cauthor=true&amp;cauthor_uid=25673309"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ncbi.nlm.nih.gov/pubmed/?term=Malgor%20RD%5bAuthor%5d&amp;cauthor=true&amp;cauthor_uid=25673309" TargetMode="External"/><Relationship Id="rId2" Type="http://schemas.openxmlformats.org/officeDocument/2006/relationships/hyperlink" Target="https://www.ncbi.nlm.nih.gov/pubmed/25673309" TargetMode="External"/><Relationship Id="rId1" Type="http://schemas.openxmlformats.org/officeDocument/2006/relationships/slideLayout" Target="../slideLayouts/slideLayout2.xml"/><Relationship Id="rId5" Type="http://schemas.openxmlformats.org/officeDocument/2006/relationships/hyperlink" Target="https://www.ncbi.nlm.nih.gov/pubmed/?term=Labropoulos%20N%5bAuthor%5d&amp;cauthor=true&amp;cauthor_uid=25673309" TargetMode="External"/><Relationship Id="rId4" Type="http://schemas.openxmlformats.org/officeDocument/2006/relationships/hyperlink" Target="https://www.ncbi.nlm.nih.gov/pubmed/?term=Gasparis%20AP%5bAuthor%5d&amp;cauthor=true&amp;cauthor_uid=25673309"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www.ncbi.nlm.nih.gov/pubmed/?term=Souza%20D%5bAuthor%5d&amp;cauthor=true&amp;cauthor_uid=26282605" TargetMode="External"/><Relationship Id="rId13" Type="http://schemas.openxmlformats.org/officeDocument/2006/relationships/hyperlink" Target="http://www.ncbi.nlm.nih.gov/pubmed/?term=Molinari%20N%5bAuthor%5d&amp;cauthor=true&amp;cauthor_uid=26141692" TargetMode="External"/><Relationship Id="rId18" Type="http://schemas.openxmlformats.org/officeDocument/2006/relationships/hyperlink" Target="http://www.ncbi.nlm.nih.gov/pubmed/26141692" TargetMode="External"/><Relationship Id="rId3" Type="http://schemas.openxmlformats.org/officeDocument/2006/relationships/hyperlink" Target="https://www.ncbi.nlm.nih.gov/pubmed/?term=Samano%20N%5bAuthor%5d&amp;cauthor=true&amp;cauthor_uid=26282605" TargetMode="External"/><Relationship Id="rId21" Type="http://schemas.openxmlformats.org/officeDocument/2006/relationships/hyperlink" Target="https://www.ncbi.nlm.nih.gov/pubmed/?term=Dilme%20J%5bAuthor%5d&amp;cauthor=true&amp;cauthor_uid=26121003" TargetMode="External"/><Relationship Id="rId7" Type="http://schemas.openxmlformats.org/officeDocument/2006/relationships/hyperlink" Target="https://www.ncbi.nlm.nih.gov/pubmed/?term=Bodin%20L%5bAuthor%5d&amp;cauthor=true&amp;cauthor_uid=26282605" TargetMode="External"/><Relationship Id="rId12" Type="http://schemas.openxmlformats.org/officeDocument/2006/relationships/hyperlink" Target="http://www.ncbi.nlm.nih.gov/pubmed/?term=Gandet%20T%5bAuthor%5d&amp;cauthor=true&amp;cauthor_uid=26141692" TargetMode="External"/><Relationship Id="rId17" Type="http://schemas.openxmlformats.org/officeDocument/2006/relationships/hyperlink" Target="http://www.ncbi.nlm.nih.gov/pubmed/?term=Picard%20E%5bAuthor%5d&amp;cauthor=true&amp;cauthor_uid=26141692" TargetMode="External"/><Relationship Id="rId25" Type="http://schemas.openxmlformats.org/officeDocument/2006/relationships/hyperlink" Target="http://www.ijcem.com/" TargetMode="External"/><Relationship Id="rId2" Type="http://schemas.openxmlformats.org/officeDocument/2006/relationships/hyperlink" Target="https://www.ncbi.nlm.nih.gov/pubmed/26282605" TargetMode="External"/><Relationship Id="rId16" Type="http://schemas.openxmlformats.org/officeDocument/2006/relationships/hyperlink" Target="http://www.ncbi.nlm.nih.gov/pubmed/?term=Branchereau%20P%5bAuthor%5d&amp;cauthor=true&amp;cauthor_uid=26141692" TargetMode="External"/><Relationship Id="rId20" Type="http://schemas.openxmlformats.org/officeDocument/2006/relationships/hyperlink" Target="https://www.ncbi.nlm.nih.gov/pubmed/?term=Escribano%20JM%5bAuthor%5d&amp;cauthor=true&amp;cauthor_uid=26121003" TargetMode="External"/><Relationship Id="rId1" Type="http://schemas.openxmlformats.org/officeDocument/2006/relationships/slideLayout" Target="../slideLayouts/slideLayout2.xml"/><Relationship Id="rId6" Type="http://schemas.openxmlformats.org/officeDocument/2006/relationships/hyperlink" Target="https://www.ncbi.nlm.nih.gov/pubmed/?term=Fremes%20S%5bAuthor%5d&amp;cauthor=true&amp;cauthor_uid=26282605" TargetMode="External"/><Relationship Id="rId11" Type="http://schemas.openxmlformats.org/officeDocument/2006/relationships/hyperlink" Target="http://www.ncbi.nlm.nih.gov/pubmed/?term=Canaud%20L%5bAuthor%5d&amp;cauthor=true&amp;cauthor_uid=26141692" TargetMode="External"/><Relationship Id="rId24" Type="http://schemas.openxmlformats.org/officeDocument/2006/relationships/hyperlink" Target="http://www.minervamedica.it/en/journals/international-angiology/article.php?cod=R34Y2016N01A0008" TargetMode="External"/><Relationship Id="rId5" Type="http://schemas.openxmlformats.org/officeDocument/2006/relationships/hyperlink" Target="https://www.ncbi.nlm.nih.gov/pubmed/?term=Liden%20M%5bAuthor%5d&amp;cauthor=true&amp;cauthor_uid=26282605" TargetMode="External"/><Relationship Id="rId15" Type="http://schemas.openxmlformats.org/officeDocument/2006/relationships/hyperlink" Target="http://www.ncbi.nlm.nih.gov/pubmed/?term=Chastan%20R%5bAuthor%5d&amp;cauthor=true&amp;cauthor_uid=26141692" TargetMode="External"/><Relationship Id="rId23" Type="http://schemas.openxmlformats.org/officeDocument/2006/relationships/hyperlink" Target="https://www.ncbi.nlm.nih.gov/pubmed/26121003" TargetMode="External"/><Relationship Id="rId10" Type="http://schemas.openxmlformats.org/officeDocument/2006/relationships/hyperlink" Target="http://www.ncbi.nlm.nih.gov/pubmed/?term=Ziza%20V%5bAuthor%5d&amp;cauthor=true&amp;cauthor_uid=26141692" TargetMode="External"/><Relationship Id="rId19" Type="http://schemas.openxmlformats.org/officeDocument/2006/relationships/hyperlink" Target="https://www.ncbi.nlm.nih.gov/pubmed/?term=Bellmunt-Montoya%20S%5bAuthor%5d&amp;cauthor=true&amp;cauthor_uid=26121003" TargetMode="External"/><Relationship Id="rId4" Type="http://schemas.openxmlformats.org/officeDocument/2006/relationships/hyperlink" Target="https://www.ncbi.nlm.nih.gov/pubmed/?term=Geijer%20H%5bAuthor%5d&amp;cauthor=true&amp;cauthor_uid=26282605" TargetMode="External"/><Relationship Id="rId9" Type="http://schemas.openxmlformats.org/officeDocument/2006/relationships/hyperlink" Target="http://clinicaltrials.gov/show/NCT01686100" TargetMode="External"/><Relationship Id="rId14" Type="http://schemas.openxmlformats.org/officeDocument/2006/relationships/hyperlink" Target="http://www.ncbi.nlm.nih.gov/pubmed/?term=Alonso%20W%5bAuthor%5d&amp;cauthor=true&amp;cauthor_uid=26141692" TargetMode="External"/><Relationship Id="rId22" Type="http://schemas.openxmlformats.org/officeDocument/2006/relationships/hyperlink" Target="https://www.ncbi.nlm.nih.gov/pubmed/?term=Martinez-Zapata%20MJ%5bAuthor%5d&amp;cauthor=true&amp;cauthor_uid=26121003"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2.bin"/><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s://www.researchgate.net/publication/277778981_CHIVA_Hemodynamic_concept_strategy_and_results?ev=prf_pub"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52.xml.rels><?xml version="1.0" encoding="UTF-8" standalone="yes"?>
<Relationships xmlns="http://schemas.openxmlformats.org/package/2006/relationships"><Relationship Id="rId3" Type="http://schemas.openxmlformats.org/officeDocument/2006/relationships/hyperlink" Target="http://www.bioprotec.fr/bioprotec-v2/site-internet-html/pdf/HT1_Bioprotec_Bilan-d-activite.pdf" TargetMode="Externa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dovepress.com/article_18926.t34346121"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pagepressjournals.org/index.php/vl/issue/view/193"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www.pagepressjournals.org/index.php/vl/article/view/vl.2014.1919/3928" TargetMode="External"/><Relationship Id="rId4" Type="http://schemas.openxmlformats.org/officeDocument/2006/relationships/hyperlink" Target="http://www.pagepressjournals.org/index.php/vl/article/view/vl.2014.1919"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30.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4.emf"/></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35.emf"/></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www.ijcem.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www.minervamedica.it/en/journals/international-angiology/article.php?cod=R34Y2016N01A0057"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s://www.researchgate.net/publication/277778981_CHIVA_Hemodynamic_concept_strategy_and_results?ev=prf_pub"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hyperlink" Target="http://www.ncbi.nlm.nih.gov/sites/entrez?Db=pubmed&amp;Cmd=Search&amp;Term=%22Liboni%20A%22%5bAuthor%5d&amp;itool=Email.EmailReport.Pubmed_ReportSelector.Pubmed_RVAbstract" TargetMode="External"/><Relationship Id="rId4" Type="http://schemas.openxmlformats.org/officeDocument/2006/relationships/hyperlink" Target="http://www.ncbi.nlm.nih.gov/sites/entrez?Db=pubmed&amp;Cmd=Search&amp;Term=%22Zamboni%20P%22%5bAuthor%5d&amp;itool=Email.EmailReport.Pubmed_ReportSelector.Pubmed_RVAbstract"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www.dovepress.com/article_18926.t34346121"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www.bioprotec.fr/bioprotec-v2/site-internet-html/pdf/HT1_Bioprotec_Bilan-d-activite.pdf" TargetMode="Externa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dovepress.com/article_18926.t3434612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ncbi.nlm.nih.gov/pubmed/?term=Souza%20D%5bAuthor%5d&amp;cauthor=true&amp;cauthor_uid=26282605" TargetMode="External"/><Relationship Id="rId3" Type="http://schemas.openxmlformats.org/officeDocument/2006/relationships/hyperlink" Target="https://www.ncbi.nlm.nih.gov/pubmed/?term=Samano%20N%5bAuthor%5d&amp;cauthor=true&amp;cauthor_uid=26282605" TargetMode="External"/><Relationship Id="rId7" Type="http://schemas.openxmlformats.org/officeDocument/2006/relationships/hyperlink" Target="https://www.ncbi.nlm.nih.gov/pubmed/?term=Bodin%20L%5bAuthor%5d&amp;cauthor=true&amp;cauthor_uid=26282605" TargetMode="External"/><Relationship Id="rId2" Type="http://schemas.openxmlformats.org/officeDocument/2006/relationships/hyperlink" Target="https://www.ncbi.nlm.nih.gov/pubmed/26282605" TargetMode="External"/><Relationship Id="rId1" Type="http://schemas.openxmlformats.org/officeDocument/2006/relationships/slideLayout" Target="../slideLayouts/slideLayout2.xml"/><Relationship Id="rId6" Type="http://schemas.openxmlformats.org/officeDocument/2006/relationships/hyperlink" Target="https://www.ncbi.nlm.nih.gov/pubmed/?term=Fremes%20S%5bAuthor%5d&amp;cauthor=true&amp;cauthor_uid=26282605" TargetMode="External"/><Relationship Id="rId5" Type="http://schemas.openxmlformats.org/officeDocument/2006/relationships/hyperlink" Target="https://www.ncbi.nlm.nih.gov/pubmed/?term=Liden%20M%5bAuthor%5d&amp;cauthor=true&amp;cauthor_uid=26282605" TargetMode="External"/><Relationship Id="rId4" Type="http://schemas.openxmlformats.org/officeDocument/2006/relationships/hyperlink" Target="https://www.ncbi.nlm.nih.gov/pubmed/?term=Geijer%20H%5bAuthor%5d&amp;cauthor=true&amp;cauthor_uid=26282605" TargetMode="External"/><Relationship Id="rId9" Type="http://schemas.openxmlformats.org/officeDocument/2006/relationships/hyperlink" Target="http://clinicaltrials.gov/show/NCT0168610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59724"/>
            <a:ext cx="91440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it-IT" sz="8800" dirty="0">
                <a:solidFill>
                  <a:schemeClr val="tx2"/>
                </a:solidFill>
                <a:latin typeface="Comic Sans MS" pitchFamily="66" charset="0"/>
                <a:ea typeface="Calibri" pitchFamily="34" charset="0"/>
                <a:cs typeface="Arial" pitchFamily="34" charset="0"/>
              </a:rPr>
              <a:t>Salvare la SAPHENA</a:t>
            </a:r>
          </a:p>
          <a:p>
            <a:pPr marL="0" marR="0" lvl="0" indent="0" algn="ctr" defTabSz="914400" rtl="0" eaLnBrk="1" fontAlgn="base" latinLnBrk="0" hangingPunct="1">
              <a:lnSpc>
                <a:spcPct val="100000"/>
              </a:lnSpc>
              <a:spcBef>
                <a:spcPct val="0"/>
              </a:spcBef>
              <a:spcAft>
                <a:spcPct val="0"/>
              </a:spcAft>
              <a:buClrTx/>
              <a:buSzTx/>
              <a:buFontTx/>
              <a:buNone/>
              <a:tabLst/>
            </a:pPr>
            <a:r>
              <a:rPr lang="it-IT" sz="8800" dirty="0">
                <a:solidFill>
                  <a:schemeClr val="tx2"/>
                </a:solidFill>
                <a:latin typeface="Comic Sans MS" pitchFamily="66" charset="0"/>
                <a:ea typeface="Calibri" pitchFamily="34" charset="0"/>
                <a:cs typeface="Arial" pitchFamily="34" charset="0"/>
              </a:rPr>
              <a:t>Perchè? </a:t>
            </a:r>
            <a:endParaRPr lang="it-IT" sz="8800" dirty="0">
              <a:solidFill>
                <a:srgbClr val="000000"/>
              </a:solidFill>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1744080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55576" y="1268760"/>
            <a:ext cx="7992888"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The patency of sequential and individual vein coronary bypass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err="1">
                <a:ln>
                  <a:noFill/>
                </a:ln>
                <a:solidFill>
                  <a:prstClr val="black"/>
                </a:solidFill>
                <a:effectLst/>
                <a:uLnTx/>
                <a:uFillTx/>
                <a:latin typeface="Calibri"/>
                <a:ea typeface="+mn-ea"/>
                <a:cs typeface="+mn-cs"/>
              </a:rPr>
              <a:t>grafts</a:t>
            </a:r>
            <a:r>
              <a:rPr kumimoji="0" lang="fr-FR" sz="1800" b="1" i="0" u="none" strike="noStrike" kern="1200" cap="none" spc="0" normalizeH="0" baseline="0" noProof="0" dirty="0">
                <a:ln>
                  <a:noFill/>
                </a:ln>
                <a:solidFill>
                  <a:prstClr val="black"/>
                </a:solidFill>
                <a:effectLst/>
                <a:uLnTx/>
                <a:uFillTx/>
                <a:latin typeface="Calibri"/>
                <a:ea typeface="+mn-ea"/>
                <a:cs typeface="+mn-cs"/>
              </a:rPr>
              <a:t>: a </a:t>
            </a:r>
            <a:r>
              <a:rPr kumimoji="0" lang="fr-FR" sz="1800" b="1" i="0" u="none" strike="noStrike" kern="1200" cap="none" spc="0" normalizeH="0" baseline="0" noProof="0" dirty="0" err="1">
                <a:ln>
                  <a:noFill/>
                </a:ln>
                <a:solidFill>
                  <a:prstClr val="black"/>
                </a:solidFill>
                <a:effectLst/>
                <a:uLnTx/>
                <a:uFillTx/>
                <a:latin typeface="Calibri"/>
                <a:ea typeface="+mn-ea"/>
                <a:cs typeface="+mn-cs"/>
              </a:rPr>
              <a:t>systematic</a:t>
            </a:r>
            <a:r>
              <a:rPr kumimoji="0" lang="fr-FR" sz="1800" b="1" i="0" u="none" strike="noStrike" kern="1200" cap="none" spc="0" normalizeH="0" baseline="0" noProof="0" dirty="0">
                <a:ln>
                  <a:noFill/>
                </a:ln>
                <a:solidFill>
                  <a:prstClr val="black"/>
                </a:solidFill>
                <a:effectLst/>
                <a:uLnTx/>
                <a:uFillTx/>
                <a:latin typeface="Calibri"/>
                <a:ea typeface="+mn-ea"/>
                <a:cs typeface="+mn-cs"/>
              </a:rPr>
              <a:t> </a:t>
            </a:r>
            <a:r>
              <a:rPr kumimoji="0" lang="fr-FR" sz="1800" b="1" i="0" u="none" strike="noStrike" kern="1200" cap="none" spc="0" normalizeH="0" baseline="0" noProof="0" dirty="0" err="1">
                <a:ln>
                  <a:noFill/>
                </a:ln>
                <a:solidFill>
                  <a:prstClr val="black"/>
                </a:solidFill>
                <a:effectLst/>
                <a:uLnTx/>
                <a:uFillTx/>
                <a:latin typeface="Calibri"/>
                <a:ea typeface="+mn-ea"/>
                <a:cs typeface="+mn-cs"/>
              </a:rPr>
              <a:t>review</a:t>
            </a:r>
            <a:r>
              <a:rPr kumimoji="0" lang="fr-FR" sz="1800" b="1"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Li, J; Liu, Y; Zheng, J; Bai, T; Liu, Y; Wang, X; Liu, N; Cheng, L; Chen, Y; Zhang, 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Ann.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Thorac</a:t>
            </a:r>
            <a:r>
              <a:rPr kumimoji="0" lang="en-US" sz="1800" b="1" i="0" u="none" strike="noStrike" kern="1200" cap="none" spc="0" normalizeH="0" baseline="0" noProof="0" dirty="0">
                <a:ln>
                  <a:noFill/>
                </a:ln>
                <a:solidFill>
                  <a:prstClr val="black"/>
                </a:solidFill>
                <a:effectLst/>
                <a:uLnTx/>
                <a:uFillTx/>
                <a:latin typeface="Calibri"/>
                <a:ea typeface="+mn-ea"/>
                <a:cs typeface="+mn-cs"/>
              </a:rPr>
              <a:t>. Surg. 92, 12920 (2011)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Department of Cardiac Surgery, Beijing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Anzhen</a:t>
            </a:r>
            <a:r>
              <a:rPr kumimoji="0" lang="en-US" sz="1800" b="0" i="0" u="none" strike="noStrike" kern="1200" cap="none" spc="0" normalizeH="0" baseline="0" noProof="0" dirty="0">
                <a:ln>
                  <a:noFill/>
                </a:ln>
                <a:solidFill>
                  <a:prstClr val="black"/>
                </a:solidFill>
                <a:effectLst/>
                <a:uLnTx/>
                <a:uFillTx/>
                <a:latin typeface="Calibri"/>
                <a:ea typeface="+mn-ea"/>
                <a:cs typeface="+mn-cs"/>
              </a:rPr>
              <a:t> Hospital, Capital Medical University, Beijing,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a:ea typeface="+mn-ea"/>
                <a:cs typeface="+mn-cs"/>
              </a:rPr>
              <a:t>China.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a:ea typeface="+mn-ea"/>
                <a:cs typeface="+mn-cs"/>
              </a:rPr>
              <a:t>Abstract </a:t>
            </a:r>
            <a:r>
              <a:rPr kumimoji="0" lang="fr-FR" sz="1800" b="0" i="0" u="none" strike="noStrike" kern="1200" cap="none" spc="0" normalizeH="0" baseline="0" noProof="0" dirty="0">
                <a:ln>
                  <a:noFill/>
                </a:ln>
                <a:solidFill>
                  <a:prstClr val="black"/>
                </a:solidFill>
                <a:effectLst/>
                <a:uLnTx/>
                <a:uFillTx/>
                <a:latin typeface="Calibri"/>
                <a:ea typeface="+mn-ea"/>
                <a:cs typeface="+mn-cs"/>
              </a:rPr>
              <a:t>CONCLUSIONS: The </a:t>
            </a:r>
            <a:r>
              <a:rPr kumimoji="0" lang="fr-FR" sz="1800" b="0" i="0" u="none" strike="noStrike" kern="1200" cap="none" spc="0" normalizeH="0" baseline="0" noProof="0" dirty="0" err="1">
                <a:ln>
                  <a:noFill/>
                </a:ln>
                <a:solidFill>
                  <a:prstClr val="black"/>
                </a:solidFill>
                <a:effectLst/>
                <a:uLnTx/>
                <a:uFillTx/>
                <a:latin typeface="Calibri"/>
                <a:ea typeface="+mn-ea"/>
                <a:cs typeface="+mn-cs"/>
              </a:rPr>
              <a:t>midterm</a:t>
            </a:r>
            <a:r>
              <a:rPr kumimoji="0" lang="fr-FR" sz="1800" b="0" i="0" u="none" strike="noStrike" kern="1200" cap="none" spc="0" normalizeH="0" baseline="0" noProof="0" dirty="0">
                <a:ln>
                  <a:noFill/>
                </a:ln>
                <a:solidFill>
                  <a:prstClr val="black"/>
                </a:solidFill>
                <a:effectLst/>
                <a:uLnTx/>
                <a:uFillTx/>
                <a:latin typeface="Calibri"/>
                <a:ea typeface="+mn-ea"/>
                <a:cs typeface="+mn-cs"/>
              </a:rPr>
              <a:t> </a:t>
            </a:r>
            <a:r>
              <a:rPr kumimoji="0" lang="en-US" sz="1800" b="0" i="0" u="none" strike="noStrike" kern="1200" cap="none" spc="0" normalizeH="0" baseline="0" noProof="0" dirty="0">
                <a:ln>
                  <a:noFill/>
                </a:ln>
                <a:solidFill>
                  <a:prstClr val="black"/>
                </a:solidFill>
                <a:effectLst/>
                <a:uLnTx/>
                <a:uFillTx/>
                <a:latin typeface="Calibri"/>
                <a:ea typeface="+mn-ea"/>
                <a:cs typeface="+mn-cs"/>
              </a:rPr>
              <a:t>and long-term patency of sequential vein grafts appears to be better than that of single vein grafts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and the patency of side-to-side anastomoses appears to be better than that of end-to-side </a:t>
            </a:r>
            <a:r>
              <a:rPr kumimoji="0" lang="fr-FR" sz="1800" b="0" i="0" u="none" strike="noStrike" kern="1200" cap="none" spc="0" normalizeH="0" baseline="0" noProof="0" dirty="0">
                <a:ln>
                  <a:noFill/>
                </a:ln>
                <a:solidFill>
                  <a:prstClr val="black"/>
                </a:solidFill>
                <a:effectLst/>
                <a:uLnTx/>
                <a:uFillTx/>
                <a:latin typeface="Calibri"/>
                <a:ea typeface="+mn-ea"/>
                <a:cs typeface="+mn-cs"/>
              </a:rPr>
              <a:t>anastomoses for </a:t>
            </a:r>
            <a:r>
              <a:rPr kumimoji="0" lang="fr-FR" sz="1800" b="0" i="0" u="none" strike="noStrike" kern="1200" cap="none" spc="0" normalizeH="0" baseline="0" noProof="0" dirty="0" err="1">
                <a:ln>
                  <a:noFill/>
                </a:ln>
                <a:solidFill>
                  <a:prstClr val="black"/>
                </a:solidFill>
                <a:effectLst/>
                <a:uLnTx/>
                <a:uFillTx/>
                <a:latin typeface="Calibri"/>
                <a:ea typeface="+mn-ea"/>
                <a:cs typeface="+mn-cs"/>
              </a:rPr>
              <a:t>sequential</a:t>
            </a:r>
            <a:r>
              <a:rPr kumimoji="0" lang="fr-FR" sz="1800" b="0" i="0" u="none" strike="noStrike" kern="1200" cap="none" spc="0" normalizeH="0" baseline="0" noProof="0" dirty="0">
                <a:ln>
                  <a:noFill/>
                </a:ln>
                <a:solidFill>
                  <a:prstClr val="black"/>
                </a:solidFill>
                <a:effectLst/>
                <a:uLnTx/>
                <a:uFillTx/>
                <a:latin typeface="Calibri"/>
                <a:ea typeface="+mn-ea"/>
                <a:cs typeface="+mn-cs"/>
              </a:rPr>
              <a:t> </a:t>
            </a:r>
            <a:r>
              <a:rPr kumimoji="0" lang="fr-FR" sz="1800" b="0" i="0" u="none" strike="noStrike" kern="1200" cap="none" spc="0" normalizeH="0" baseline="0" noProof="0" dirty="0" err="1">
                <a:ln>
                  <a:noFill/>
                </a:ln>
                <a:solidFill>
                  <a:prstClr val="black"/>
                </a:solidFill>
                <a:effectLst/>
                <a:uLnTx/>
                <a:uFillTx/>
                <a:latin typeface="Calibri"/>
                <a:ea typeface="+mn-ea"/>
                <a:cs typeface="+mn-cs"/>
              </a:rPr>
              <a:t>vein</a:t>
            </a:r>
            <a:r>
              <a:rPr kumimoji="0" lang="fr-FR" sz="1800" b="0" i="0" u="none" strike="noStrike" kern="1200" cap="none" spc="0" normalizeH="0" baseline="0" noProof="0" dirty="0">
                <a:ln>
                  <a:noFill/>
                </a:ln>
                <a:solidFill>
                  <a:prstClr val="black"/>
                </a:solidFill>
                <a:effectLst/>
                <a:uLnTx/>
                <a:uFillTx/>
                <a:latin typeface="Calibri"/>
                <a:ea typeface="+mn-ea"/>
                <a:cs typeface="+mn-cs"/>
              </a:rPr>
              <a:t> </a:t>
            </a:r>
            <a:r>
              <a:rPr kumimoji="0" lang="fr-FR" sz="1800" b="0" i="0" u="none" strike="noStrike" kern="1200" cap="none" spc="0" normalizeH="0" baseline="0" noProof="0" dirty="0" err="1">
                <a:ln>
                  <a:noFill/>
                </a:ln>
                <a:solidFill>
                  <a:prstClr val="black"/>
                </a:solidFill>
                <a:effectLst/>
                <a:uLnTx/>
                <a:uFillTx/>
                <a:latin typeface="Calibri"/>
                <a:ea typeface="+mn-ea"/>
                <a:cs typeface="+mn-cs"/>
              </a:rPr>
              <a:t>grafts</a:t>
            </a:r>
            <a:r>
              <a:rPr kumimoji="0" lang="fr-FR" sz="1800" b="0" i="0" u="none" strike="noStrike" kern="120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1462329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0" y="476672"/>
            <a:ext cx="9144000" cy="3785652"/>
          </a:xfrm>
          <a:prstGeom prst="rect">
            <a:avLst/>
          </a:prstGeom>
          <a:noFill/>
        </p:spPr>
        <p:txBody>
          <a:bodyPr wrap="square" rtlCol="0">
            <a:spAutoFit/>
          </a:bodyPr>
          <a:lstStyle/>
          <a:p>
            <a:r>
              <a:rPr lang="fr-FR" sz="3200" b="1" dirty="0"/>
              <a:t>C- Le </a:t>
            </a:r>
            <a:r>
              <a:rPr lang="fr-FR" sz="3200" b="1" dirty="0" err="1"/>
              <a:t>Safena</a:t>
            </a:r>
            <a:r>
              <a:rPr lang="fr-FR" sz="3200" b="1" dirty="0"/>
              <a:t> </a:t>
            </a:r>
            <a:r>
              <a:rPr lang="fr-FR" sz="3200" b="1" dirty="0" err="1"/>
              <a:t>omologa</a:t>
            </a:r>
            <a:r>
              <a:rPr lang="fr-FR" sz="3200" b="1" dirty="0"/>
              <a:t> </a:t>
            </a:r>
            <a:r>
              <a:rPr lang="fr-FR" sz="3200" b="1" dirty="0" err="1"/>
              <a:t>strippata</a:t>
            </a:r>
            <a:r>
              <a:rPr lang="fr-FR" sz="3200" b="1" dirty="0"/>
              <a:t> per </a:t>
            </a:r>
            <a:r>
              <a:rPr lang="fr-FR" sz="3200" b="1" dirty="0" err="1"/>
              <a:t>varici</a:t>
            </a:r>
            <a:r>
              <a:rPr lang="fr-FR" sz="3200" b="1" dirty="0"/>
              <a:t>, è </a:t>
            </a:r>
            <a:r>
              <a:rPr lang="fr-FR" sz="3200" b="1" dirty="0" err="1"/>
              <a:t>meno</a:t>
            </a:r>
            <a:r>
              <a:rPr lang="fr-FR" sz="3200" b="1" dirty="0"/>
              <a:t> efficiente </a:t>
            </a:r>
            <a:r>
              <a:rPr lang="fr-FR" sz="3200" b="1" dirty="0" err="1"/>
              <a:t>che</a:t>
            </a:r>
            <a:r>
              <a:rPr lang="fr-FR" sz="3200" b="1" dirty="0"/>
              <a:t> l’</a:t>
            </a:r>
            <a:r>
              <a:rPr lang="fr-FR" sz="3200" b="1" dirty="0" err="1"/>
              <a:t>autologa</a:t>
            </a:r>
            <a:r>
              <a:rPr lang="fr-FR" sz="3200" b="1" dirty="0"/>
              <a:t> </a:t>
            </a:r>
            <a:r>
              <a:rPr lang="fr-FR" sz="3200" b="1" dirty="0" err="1"/>
              <a:t>nei</a:t>
            </a:r>
            <a:r>
              <a:rPr lang="fr-FR" sz="3200" b="1" dirty="0"/>
              <a:t> by-pass </a:t>
            </a:r>
            <a:r>
              <a:rPr lang="fr-FR" sz="3200" b="1" dirty="0" err="1"/>
              <a:t>sotto</a:t>
            </a:r>
            <a:r>
              <a:rPr lang="fr-FR" sz="3200" b="1" dirty="0"/>
              <a:t> il </a:t>
            </a:r>
            <a:r>
              <a:rPr lang="fr-FR" sz="3200" b="1" dirty="0" err="1"/>
              <a:t>ginocchio</a:t>
            </a:r>
            <a:r>
              <a:rPr lang="fr-FR" sz="3200" b="1" dirty="0"/>
              <a:t>. </a:t>
            </a:r>
          </a:p>
          <a:p>
            <a:r>
              <a:rPr lang="en-US" sz="2400" b="1" dirty="0">
                <a:solidFill>
                  <a:schemeClr val="accent2"/>
                </a:solidFill>
              </a:rPr>
              <a:t>1-Outcomes of cold-stored venous allograft for below-knee bypasses in patients with critical limb ischemia</a:t>
            </a:r>
            <a:r>
              <a:rPr lang="en-US" sz="2400" dirty="0"/>
              <a:t>. </a:t>
            </a:r>
            <a:r>
              <a:rPr lang="fr-FR" sz="2400" dirty="0" err="1">
                <a:hlinkClick r:id="rId2"/>
              </a:rPr>
              <a:t>Ziza</a:t>
            </a:r>
            <a:r>
              <a:rPr lang="fr-FR" sz="2400" dirty="0">
                <a:hlinkClick r:id="rId2"/>
              </a:rPr>
              <a:t> V</a:t>
            </a:r>
            <a:r>
              <a:rPr lang="fr-FR" sz="2400" baseline="30000" dirty="0"/>
              <a:t>1</a:t>
            </a:r>
            <a:r>
              <a:rPr lang="fr-FR" sz="2400" dirty="0"/>
              <a:t>, </a:t>
            </a:r>
            <a:r>
              <a:rPr lang="fr-FR" sz="2400" dirty="0" err="1">
                <a:hlinkClick r:id="rId3"/>
              </a:rPr>
              <a:t>Canaud</a:t>
            </a:r>
            <a:r>
              <a:rPr lang="fr-FR" sz="2400" dirty="0">
                <a:hlinkClick r:id="rId3"/>
              </a:rPr>
              <a:t> L</a:t>
            </a:r>
            <a:r>
              <a:rPr lang="fr-FR" sz="2400" baseline="30000" dirty="0"/>
              <a:t>2</a:t>
            </a:r>
            <a:r>
              <a:rPr lang="fr-FR" sz="2400" dirty="0"/>
              <a:t>, </a:t>
            </a:r>
            <a:r>
              <a:rPr lang="fr-FR" sz="2400" dirty="0">
                <a:hlinkClick r:id="rId4"/>
              </a:rPr>
              <a:t>Gandet T</a:t>
            </a:r>
            <a:r>
              <a:rPr lang="fr-FR" sz="2400" baseline="30000" dirty="0"/>
              <a:t>3</a:t>
            </a:r>
            <a:r>
              <a:rPr lang="fr-FR" sz="2400" dirty="0"/>
              <a:t>, </a:t>
            </a:r>
            <a:r>
              <a:rPr lang="fr-FR" sz="2400" dirty="0" err="1">
                <a:hlinkClick r:id="rId5"/>
              </a:rPr>
              <a:t>Molinari</a:t>
            </a:r>
            <a:r>
              <a:rPr lang="fr-FR" sz="2400" dirty="0">
                <a:hlinkClick r:id="rId5"/>
              </a:rPr>
              <a:t> N</a:t>
            </a:r>
            <a:r>
              <a:rPr lang="fr-FR" sz="2400" baseline="30000" dirty="0"/>
              <a:t>4</a:t>
            </a:r>
            <a:r>
              <a:rPr lang="fr-FR" sz="2400" dirty="0"/>
              <a:t>, </a:t>
            </a:r>
            <a:r>
              <a:rPr lang="fr-FR" sz="2400" dirty="0">
                <a:hlinkClick r:id="rId6"/>
              </a:rPr>
              <a:t>Alonso W</a:t>
            </a:r>
            <a:r>
              <a:rPr lang="fr-FR" sz="2400" baseline="30000" dirty="0"/>
              <a:t>3</a:t>
            </a:r>
            <a:r>
              <a:rPr lang="fr-FR" sz="2400" dirty="0"/>
              <a:t>, </a:t>
            </a:r>
            <a:r>
              <a:rPr lang="fr-FR" sz="2400" dirty="0" err="1">
                <a:hlinkClick r:id="rId7"/>
              </a:rPr>
              <a:t>Chastan</a:t>
            </a:r>
            <a:r>
              <a:rPr lang="fr-FR" sz="2400" dirty="0">
                <a:hlinkClick r:id="rId7"/>
              </a:rPr>
              <a:t> R</a:t>
            </a:r>
            <a:r>
              <a:rPr lang="fr-FR" sz="2400" baseline="30000" dirty="0"/>
              <a:t>3</a:t>
            </a:r>
            <a:r>
              <a:rPr lang="fr-FR" sz="2400" dirty="0"/>
              <a:t>, </a:t>
            </a:r>
            <a:r>
              <a:rPr lang="fr-FR" sz="2400" dirty="0" err="1">
                <a:hlinkClick r:id="rId8"/>
              </a:rPr>
              <a:t>Branchereau</a:t>
            </a:r>
            <a:r>
              <a:rPr lang="fr-FR" sz="2400" dirty="0">
                <a:hlinkClick r:id="rId8"/>
              </a:rPr>
              <a:t> P</a:t>
            </a:r>
            <a:r>
              <a:rPr lang="fr-FR" sz="2400" baseline="30000" dirty="0"/>
              <a:t>3</a:t>
            </a:r>
            <a:r>
              <a:rPr lang="fr-FR" sz="2400" dirty="0"/>
              <a:t>, </a:t>
            </a:r>
            <a:r>
              <a:rPr lang="fr-FR" sz="2400" dirty="0">
                <a:hlinkClick r:id="rId9"/>
              </a:rPr>
              <a:t>Picard E</a:t>
            </a:r>
            <a:r>
              <a:rPr lang="fr-FR" sz="2400" baseline="30000" dirty="0"/>
              <a:t>3</a:t>
            </a:r>
            <a:r>
              <a:rPr lang="fr-FR" sz="2400" dirty="0"/>
              <a:t>. </a:t>
            </a:r>
            <a:r>
              <a:rPr lang="fr-FR" sz="2400" dirty="0">
                <a:hlinkClick r:id="rId10" tooltip="Journal of vascular surgery."/>
              </a:rPr>
              <a:t>J </a:t>
            </a:r>
            <a:r>
              <a:rPr lang="fr-FR" sz="2400" dirty="0" err="1">
                <a:hlinkClick r:id="rId10" tooltip="Journal of vascular surgery."/>
              </a:rPr>
              <a:t>Vasc</a:t>
            </a:r>
            <a:r>
              <a:rPr lang="fr-FR" sz="2400" dirty="0">
                <a:hlinkClick r:id="rId10" tooltip="Journal of vascular surgery."/>
              </a:rPr>
              <a:t> </a:t>
            </a:r>
            <a:r>
              <a:rPr lang="fr-FR" sz="2400" dirty="0" err="1">
                <a:hlinkClick r:id="rId10" tooltip="Journal of vascular surgery."/>
              </a:rPr>
              <a:t>Surg</a:t>
            </a:r>
            <a:r>
              <a:rPr lang="fr-FR" sz="2400" dirty="0">
                <a:hlinkClick r:id="rId10" tooltip="Journal of vascular surgery."/>
              </a:rPr>
              <a:t>.</a:t>
            </a:r>
            <a:r>
              <a:rPr lang="fr-FR" sz="2400" dirty="0"/>
              <a:t> 2015 </a:t>
            </a:r>
            <a:r>
              <a:rPr lang="fr-FR" sz="2400" dirty="0" err="1"/>
              <a:t>Oct</a:t>
            </a:r>
            <a:r>
              <a:rPr lang="fr-FR" sz="2400" dirty="0"/>
              <a:t>;62(4):974-83. </a:t>
            </a:r>
            <a:r>
              <a:rPr lang="fr-FR" sz="2400" dirty="0" err="1"/>
              <a:t>doi</a:t>
            </a:r>
            <a:r>
              <a:rPr lang="fr-FR" sz="2400" dirty="0"/>
              <a:t>: 10.1016/j.jvs.2015.04.437. </a:t>
            </a:r>
            <a:r>
              <a:rPr lang="fr-FR" sz="2400" dirty="0" err="1"/>
              <a:t>Epub</a:t>
            </a:r>
            <a:r>
              <a:rPr lang="fr-FR" sz="2400" dirty="0"/>
              <a:t> 2015 </a:t>
            </a:r>
            <a:r>
              <a:rPr lang="fr-FR" sz="2400" dirty="0" err="1"/>
              <a:t>Jul</a:t>
            </a:r>
            <a:r>
              <a:rPr lang="fr-FR" sz="2400" dirty="0"/>
              <a:t> 2.</a:t>
            </a:r>
          </a:p>
          <a:p>
            <a:r>
              <a:rPr lang="fr-FR" sz="2400" b="1" i="1" dirty="0">
                <a:solidFill>
                  <a:schemeClr val="accent2"/>
                </a:solidFill>
              </a:rPr>
              <a:t>2-</a:t>
            </a:r>
            <a:r>
              <a:rPr lang="fr-FR" sz="2400" b="1" i="1" dirty="0" err="1">
                <a:solidFill>
                  <a:schemeClr val="accent2"/>
                </a:solidFill>
              </a:rPr>
              <a:t>Since</a:t>
            </a:r>
            <a:r>
              <a:rPr lang="fr-FR" sz="2400" b="1" i="1" dirty="0">
                <a:solidFill>
                  <a:schemeClr val="accent2"/>
                </a:solidFill>
              </a:rPr>
              <a:t> 1989, </a:t>
            </a:r>
            <a:r>
              <a:rPr lang="fr-FR" sz="2400" b="1" dirty="0" err="1">
                <a:solidFill>
                  <a:schemeClr val="accent2"/>
                </a:solidFill>
              </a:rPr>
              <a:t>Bioprotec</a:t>
            </a:r>
            <a:r>
              <a:rPr lang="fr-FR" sz="2400" b="1" dirty="0">
                <a:solidFill>
                  <a:schemeClr val="accent2"/>
                </a:solidFill>
              </a:rPr>
              <a:t> </a:t>
            </a:r>
            <a:r>
              <a:rPr lang="fr-FR" sz="2400" b="1" dirty="0" err="1">
                <a:solidFill>
                  <a:schemeClr val="accent2"/>
                </a:solidFill>
              </a:rPr>
              <a:t>provides</a:t>
            </a:r>
            <a:r>
              <a:rPr lang="fr-FR" sz="2400" b="1" dirty="0">
                <a:solidFill>
                  <a:schemeClr val="accent2"/>
                </a:solidFill>
              </a:rPr>
              <a:t> cold-</a:t>
            </a:r>
            <a:r>
              <a:rPr lang="fr-FR" sz="2400" b="1" dirty="0" err="1">
                <a:solidFill>
                  <a:schemeClr val="accent2"/>
                </a:solidFill>
              </a:rPr>
              <a:t>stored</a:t>
            </a:r>
            <a:r>
              <a:rPr lang="fr-FR" sz="2400" b="1" dirty="0">
                <a:solidFill>
                  <a:schemeClr val="accent2"/>
                </a:solidFill>
              </a:rPr>
              <a:t> GSV.  ( 1561.40 Euros)</a:t>
            </a:r>
            <a:endParaRPr lang="fr-FR" sz="2400" dirty="0"/>
          </a:p>
        </p:txBody>
      </p:sp>
      <p:pic>
        <p:nvPicPr>
          <p:cNvPr id="8" name="Picture 2" descr="C:\Users\franceschi\Dropbox\dossiers communs 2 ordinateurs\A FAIRE\veines 2013\ETHIQUE ET PONTAGES\allogreffes\IMAG0306.jpg"/>
          <p:cNvPicPr>
            <a:picLocks noChangeAspect="1" noChangeArrowheads="1"/>
          </p:cNvPicPr>
          <p:nvPr/>
        </p:nvPicPr>
        <p:blipFill>
          <a:blip r:embed="rId11" cstate="print"/>
          <a:srcRect/>
          <a:stretch>
            <a:fillRect/>
          </a:stretch>
        </p:blipFill>
        <p:spPr bwMode="auto">
          <a:xfrm>
            <a:off x="3347864" y="4509120"/>
            <a:ext cx="2190328" cy="1642746"/>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10345" y="0"/>
            <a:ext cx="9144000"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black"/>
                </a:solidFill>
                <a:effectLst/>
                <a:uLnTx/>
                <a:uFillTx/>
                <a:latin typeface="Calibri"/>
                <a:ea typeface="+mn-ea"/>
                <a:cs typeface="+mn-cs"/>
              </a:rPr>
              <a:t>C- </a:t>
            </a:r>
            <a:r>
              <a:rPr kumimoji="0" lang="fr-FR" sz="3200" b="1" i="0" u="none" strike="noStrike" kern="1200" cap="none" spc="0" normalizeH="0" baseline="0" noProof="0" dirty="0" err="1">
                <a:ln>
                  <a:noFill/>
                </a:ln>
                <a:solidFill>
                  <a:prstClr val="black"/>
                </a:solidFill>
                <a:effectLst/>
                <a:uLnTx/>
                <a:uFillTx/>
                <a:latin typeface="Calibri"/>
                <a:ea typeface="+mn-ea"/>
                <a:cs typeface="+mn-cs"/>
              </a:rPr>
              <a:t>Homologus</a:t>
            </a:r>
            <a:r>
              <a:rPr kumimoji="0" lang="fr-FR" sz="3200" b="1" i="0" u="none" strike="noStrike" kern="1200" cap="none" spc="0" normalizeH="0" baseline="0" noProof="0" dirty="0">
                <a:ln>
                  <a:noFill/>
                </a:ln>
                <a:solidFill>
                  <a:prstClr val="black"/>
                </a:solidFill>
                <a:effectLst/>
                <a:uLnTx/>
                <a:uFillTx/>
                <a:latin typeface="Calibri"/>
                <a:ea typeface="+mn-ea"/>
                <a:cs typeface="+mn-cs"/>
              </a:rPr>
              <a:t> cold-</a:t>
            </a:r>
            <a:r>
              <a:rPr kumimoji="0" lang="fr-FR" sz="3200" b="1" i="0" u="none" strike="noStrike" kern="1200" cap="none" spc="0" normalizeH="0" baseline="0" noProof="0" dirty="0" err="1">
                <a:ln>
                  <a:noFill/>
                </a:ln>
                <a:solidFill>
                  <a:prstClr val="black"/>
                </a:solidFill>
                <a:effectLst/>
                <a:uLnTx/>
                <a:uFillTx/>
                <a:latin typeface="Calibri"/>
                <a:ea typeface="+mn-ea"/>
                <a:cs typeface="+mn-cs"/>
              </a:rPr>
              <a:t>stored</a:t>
            </a:r>
            <a:r>
              <a:rPr kumimoji="0" lang="fr-FR" sz="3200" b="1" i="0" u="none" strike="noStrike" kern="1200" cap="none" spc="0" normalizeH="0" baseline="0" noProof="0" dirty="0">
                <a:ln>
                  <a:noFill/>
                </a:ln>
                <a:solidFill>
                  <a:prstClr val="black"/>
                </a:solidFill>
                <a:effectLst/>
                <a:uLnTx/>
                <a:uFillTx/>
                <a:latin typeface="Calibri"/>
                <a:ea typeface="+mn-ea"/>
                <a:cs typeface="+mn-cs"/>
              </a:rPr>
              <a:t>  </a:t>
            </a:r>
            <a:r>
              <a:rPr kumimoji="0" lang="fr-FR" sz="3200" b="1" i="0" u="none" strike="noStrike" kern="1200" cap="none" spc="0" normalizeH="0" baseline="0" noProof="0" dirty="0" err="1">
                <a:ln>
                  <a:noFill/>
                </a:ln>
                <a:solidFill>
                  <a:prstClr val="black"/>
                </a:solidFill>
                <a:effectLst/>
                <a:uLnTx/>
                <a:uFillTx/>
                <a:latin typeface="Calibri"/>
                <a:ea typeface="+mn-ea"/>
                <a:cs typeface="+mn-cs"/>
              </a:rPr>
              <a:t>stripped</a:t>
            </a:r>
            <a:r>
              <a:rPr kumimoji="0" lang="fr-FR" sz="3200" b="1" i="0" u="none" strike="noStrike" kern="1200" cap="none" spc="0" normalizeH="0" baseline="0" noProof="0" dirty="0">
                <a:ln>
                  <a:noFill/>
                </a:ln>
                <a:solidFill>
                  <a:prstClr val="black"/>
                </a:solidFill>
                <a:effectLst/>
                <a:uLnTx/>
                <a:uFillTx/>
                <a:latin typeface="Calibri"/>
                <a:ea typeface="+mn-ea"/>
                <a:cs typeface="+mn-cs"/>
              </a:rPr>
              <a:t> GSV </a:t>
            </a:r>
            <a:r>
              <a:rPr kumimoji="0" lang="fr-FR" sz="3200" b="1" i="0" u="none" strike="noStrike" kern="1200" cap="none" spc="0" normalizeH="0" baseline="0" noProof="0" dirty="0" err="1">
                <a:ln>
                  <a:noFill/>
                </a:ln>
                <a:solidFill>
                  <a:prstClr val="black"/>
                </a:solidFill>
                <a:effectLst/>
                <a:uLnTx/>
                <a:uFillTx/>
                <a:latin typeface="Calibri"/>
                <a:ea typeface="+mn-ea"/>
                <a:cs typeface="+mn-cs"/>
              </a:rPr>
              <a:t>from</a:t>
            </a:r>
            <a:r>
              <a:rPr kumimoji="0" lang="fr-FR" sz="3200" b="1" i="0" u="none" strike="noStrike" kern="1200" cap="none" spc="0" normalizeH="0" baseline="0" noProof="0" dirty="0">
                <a:ln>
                  <a:noFill/>
                </a:ln>
                <a:solidFill>
                  <a:prstClr val="black"/>
                </a:solidFill>
                <a:effectLst/>
                <a:uLnTx/>
                <a:uFillTx/>
                <a:latin typeface="Calibri"/>
                <a:ea typeface="+mn-ea"/>
                <a:cs typeface="+mn-cs"/>
              </a:rPr>
              <a:t> </a:t>
            </a:r>
            <a:r>
              <a:rPr kumimoji="0" lang="fr-FR" sz="3200" b="1" i="0" u="none" strike="noStrike" kern="1200" cap="none" spc="0" normalizeH="0" baseline="0" noProof="0" dirty="0" err="1">
                <a:ln>
                  <a:noFill/>
                </a:ln>
                <a:solidFill>
                  <a:prstClr val="black"/>
                </a:solidFill>
                <a:effectLst/>
                <a:uLnTx/>
                <a:uFillTx/>
                <a:latin typeface="Calibri"/>
                <a:ea typeface="+mn-ea"/>
                <a:cs typeface="+mn-cs"/>
              </a:rPr>
              <a:t>varicose</a:t>
            </a:r>
            <a:r>
              <a:rPr kumimoji="0" lang="fr-FR" sz="3200" b="1" i="0" u="none" strike="noStrike" kern="1200" cap="none" spc="0" normalizeH="0" baseline="0" noProof="0" dirty="0">
                <a:ln>
                  <a:noFill/>
                </a:ln>
                <a:solidFill>
                  <a:prstClr val="black"/>
                </a:solidFill>
                <a:effectLst/>
                <a:uLnTx/>
                <a:uFillTx/>
                <a:latin typeface="Calibri"/>
                <a:ea typeface="+mn-ea"/>
                <a:cs typeface="+mn-cs"/>
              </a:rPr>
              <a:t> patients, are </a:t>
            </a:r>
            <a:r>
              <a:rPr kumimoji="0" lang="fr-FR" sz="3200" b="1" i="0" u="none" strike="noStrike" kern="1200" cap="none" spc="0" normalizeH="0" baseline="0" noProof="0" dirty="0" err="1">
                <a:ln>
                  <a:noFill/>
                </a:ln>
                <a:solidFill>
                  <a:prstClr val="black"/>
                </a:solidFill>
                <a:effectLst/>
                <a:uLnTx/>
                <a:uFillTx/>
                <a:latin typeface="Calibri"/>
                <a:ea typeface="+mn-ea"/>
                <a:cs typeface="+mn-cs"/>
              </a:rPr>
              <a:t>less</a:t>
            </a:r>
            <a:r>
              <a:rPr kumimoji="0" lang="fr-FR" sz="3200" b="1" i="0" u="none" strike="noStrike" kern="1200" cap="none" spc="0" normalizeH="0" baseline="0" noProof="0" dirty="0">
                <a:ln>
                  <a:noFill/>
                </a:ln>
                <a:solidFill>
                  <a:prstClr val="black"/>
                </a:solidFill>
                <a:effectLst/>
                <a:uLnTx/>
                <a:uFillTx/>
                <a:latin typeface="Calibri"/>
                <a:ea typeface="+mn-ea"/>
                <a:cs typeface="+mn-cs"/>
              </a:rPr>
              <a:t> efficient </a:t>
            </a:r>
            <a:r>
              <a:rPr kumimoji="0" lang="fr-FR" sz="3200" b="1" i="0" u="none" strike="noStrike" kern="1200" cap="none" spc="0" normalizeH="0" baseline="0" noProof="0" dirty="0" err="1">
                <a:ln>
                  <a:noFill/>
                </a:ln>
                <a:solidFill>
                  <a:prstClr val="black"/>
                </a:solidFill>
                <a:effectLst/>
                <a:uLnTx/>
                <a:uFillTx/>
                <a:latin typeface="Calibri"/>
                <a:ea typeface="+mn-ea"/>
                <a:cs typeface="+mn-cs"/>
              </a:rPr>
              <a:t>than</a:t>
            </a:r>
            <a:r>
              <a:rPr kumimoji="0" lang="fr-FR" sz="3200" b="1" i="0" u="none" strike="noStrike" kern="1200" cap="none" spc="0" normalizeH="0" baseline="0" noProof="0" dirty="0">
                <a:ln>
                  <a:noFill/>
                </a:ln>
                <a:solidFill>
                  <a:prstClr val="black"/>
                </a:solidFill>
                <a:effectLst/>
                <a:uLnTx/>
                <a:uFillTx/>
                <a:latin typeface="Calibri"/>
                <a:ea typeface="+mn-ea"/>
                <a:cs typeface="+mn-cs"/>
              </a:rPr>
              <a:t> </a:t>
            </a:r>
            <a:r>
              <a:rPr kumimoji="0" lang="fr-FR" sz="3200" b="1" i="0" u="none" strike="noStrike" kern="1200" cap="none" spc="0" normalizeH="0" baseline="0" noProof="0" dirty="0" err="1">
                <a:ln>
                  <a:noFill/>
                </a:ln>
                <a:solidFill>
                  <a:prstClr val="black"/>
                </a:solidFill>
                <a:effectLst/>
                <a:uLnTx/>
                <a:uFillTx/>
                <a:latin typeface="Calibri"/>
                <a:ea typeface="+mn-ea"/>
                <a:cs typeface="+mn-cs"/>
              </a:rPr>
              <a:t>autologus</a:t>
            </a:r>
            <a:r>
              <a:rPr kumimoji="0" lang="fr-FR" sz="3200" b="1" i="0" u="none" strike="noStrike" kern="1200" cap="none" spc="0" normalizeH="0" baseline="0" noProof="0" dirty="0">
                <a:ln>
                  <a:noFill/>
                </a:ln>
                <a:solidFill>
                  <a:prstClr val="black"/>
                </a:solidFill>
                <a:effectLst/>
                <a:uLnTx/>
                <a:uFillTx/>
                <a:latin typeface="Calibri"/>
                <a:ea typeface="+mn-ea"/>
                <a:cs typeface="+mn-cs"/>
              </a:rPr>
              <a:t> as </a:t>
            </a:r>
            <a:r>
              <a:rPr kumimoji="0" lang="fr-FR" sz="3200" b="1" i="0" u="none" strike="noStrike" kern="1200" cap="none" spc="0" normalizeH="0" baseline="0" noProof="0" dirty="0" err="1">
                <a:ln>
                  <a:noFill/>
                </a:ln>
                <a:solidFill>
                  <a:prstClr val="black"/>
                </a:solidFill>
                <a:effectLst/>
                <a:uLnTx/>
                <a:uFillTx/>
                <a:latin typeface="Calibri"/>
                <a:ea typeface="+mn-ea"/>
                <a:cs typeface="+mn-cs"/>
              </a:rPr>
              <a:t>below</a:t>
            </a:r>
            <a:r>
              <a:rPr kumimoji="0" lang="fr-FR" sz="3200" b="1" i="0" u="none" strike="noStrike" kern="1200" cap="none" spc="0" normalizeH="0" baseline="0" noProof="0" dirty="0">
                <a:ln>
                  <a:noFill/>
                </a:ln>
                <a:solidFill>
                  <a:prstClr val="black"/>
                </a:solidFill>
                <a:effectLst/>
                <a:uLnTx/>
                <a:uFillTx/>
                <a:latin typeface="Calibri"/>
                <a:ea typeface="+mn-ea"/>
                <a:cs typeface="+mn-cs"/>
              </a:rPr>
              <a:t>-</a:t>
            </a:r>
            <a:r>
              <a:rPr kumimoji="0" lang="fr-FR" sz="3200" b="1" i="0" u="none" strike="noStrike" kern="1200" cap="none" spc="0" normalizeH="0" baseline="0" noProof="0" dirty="0" err="1">
                <a:ln>
                  <a:noFill/>
                </a:ln>
                <a:solidFill>
                  <a:prstClr val="black"/>
                </a:solidFill>
                <a:effectLst/>
                <a:uLnTx/>
                <a:uFillTx/>
                <a:latin typeface="Calibri"/>
                <a:ea typeface="+mn-ea"/>
                <a:cs typeface="+mn-cs"/>
              </a:rPr>
              <a:t>knee</a:t>
            </a:r>
            <a:r>
              <a:rPr kumimoji="0" lang="fr-FR" sz="3200" b="1" i="0" u="none" strike="noStrike" kern="1200" cap="none" spc="0" normalizeH="0" baseline="0" noProof="0" dirty="0">
                <a:ln>
                  <a:noFill/>
                </a:ln>
                <a:solidFill>
                  <a:prstClr val="black"/>
                </a:solidFill>
                <a:effectLst/>
                <a:uLnTx/>
                <a:uFillTx/>
                <a:latin typeface="Calibri"/>
                <a:ea typeface="+mn-ea"/>
                <a:cs typeface="+mn-cs"/>
              </a:rPr>
              <a:t>  by-pass.</a:t>
            </a:r>
            <a:endParaRPr kumimoji="0" lang="fr-FR"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Calibri"/>
                <a:ea typeface="+mn-ea"/>
                <a:cs typeface="+mn-cs"/>
              </a:rPr>
              <a:t> </a:t>
            </a:r>
            <a:r>
              <a:rPr kumimoji="0" lang="en-US" sz="2400" b="1" i="0" u="none" strike="noStrike" kern="1200" cap="none" spc="0" normalizeH="0" baseline="0" noProof="0" dirty="0">
                <a:ln>
                  <a:noFill/>
                </a:ln>
                <a:solidFill>
                  <a:srgbClr val="C0504D"/>
                </a:solidFill>
                <a:effectLst/>
                <a:uLnTx/>
                <a:uFillTx/>
                <a:latin typeface="Calibri"/>
                <a:ea typeface="+mn-ea"/>
                <a:cs typeface="+mn-cs"/>
              </a:rPr>
              <a:t>1-Outcomes of cold-stored venous allograft for below-knee bypasses in patients with critical limb ischemia</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r>
              <a:rPr kumimoji="0" lang="fr-FR" sz="2400" b="0" i="0" u="none" strike="noStrike" kern="1200" cap="none" spc="0" normalizeH="0" baseline="0" noProof="0" dirty="0" err="1">
                <a:ln>
                  <a:noFill/>
                </a:ln>
                <a:solidFill>
                  <a:prstClr val="black"/>
                </a:solidFill>
                <a:effectLst/>
                <a:uLnTx/>
                <a:uFillTx/>
                <a:latin typeface="Calibri"/>
                <a:ea typeface="+mn-ea"/>
                <a:cs typeface="+mn-cs"/>
                <a:hlinkClick r:id="rId2"/>
              </a:rPr>
              <a:t>Ziza</a:t>
            </a:r>
            <a:r>
              <a:rPr kumimoji="0" lang="fr-FR" sz="2400" b="0" i="0" u="none" strike="noStrike" kern="1200" cap="none" spc="0" normalizeH="0" baseline="0" noProof="0" dirty="0">
                <a:ln>
                  <a:noFill/>
                </a:ln>
                <a:solidFill>
                  <a:prstClr val="black"/>
                </a:solidFill>
                <a:effectLst/>
                <a:uLnTx/>
                <a:uFillTx/>
                <a:latin typeface="Calibri"/>
                <a:ea typeface="+mn-ea"/>
                <a:cs typeface="+mn-cs"/>
                <a:hlinkClick r:id="rId2"/>
              </a:rPr>
              <a:t> V</a:t>
            </a:r>
            <a:r>
              <a:rPr kumimoji="0" lang="fr-FR" sz="2400" b="0" i="0" u="none" strike="noStrike" kern="1200" cap="none" spc="0" normalizeH="0" baseline="30000" noProof="0" dirty="0">
                <a:ln>
                  <a:noFill/>
                </a:ln>
                <a:solidFill>
                  <a:prstClr val="black"/>
                </a:solidFill>
                <a:effectLst/>
                <a:uLnTx/>
                <a:uFillTx/>
                <a:latin typeface="Calibri"/>
                <a:ea typeface="+mn-ea"/>
                <a:cs typeface="+mn-cs"/>
              </a:rPr>
              <a:t>1</a:t>
            </a:r>
            <a:r>
              <a:rPr kumimoji="0" lang="fr-FR" sz="2400" b="0" i="0" u="none" strike="noStrike" kern="1200" cap="none" spc="0" normalizeH="0" baseline="0" noProof="0" dirty="0">
                <a:ln>
                  <a:noFill/>
                </a:ln>
                <a:solidFill>
                  <a:prstClr val="black"/>
                </a:solidFill>
                <a:effectLst/>
                <a:uLnTx/>
                <a:uFillTx/>
                <a:latin typeface="Calibri"/>
                <a:ea typeface="+mn-ea"/>
                <a:cs typeface="+mn-cs"/>
              </a:rPr>
              <a:t>, </a:t>
            </a:r>
            <a:r>
              <a:rPr kumimoji="0" lang="fr-FR" sz="2400" b="0" i="0" u="none" strike="noStrike" kern="1200" cap="none" spc="0" normalizeH="0" baseline="0" noProof="0" dirty="0" err="1">
                <a:ln>
                  <a:noFill/>
                </a:ln>
                <a:solidFill>
                  <a:prstClr val="black"/>
                </a:solidFill>
                <a:effectLst/>
                <a:uLnTx/>
                <a:uFillTx/>
                <a:latin typeface="Calibri"/>
                <a:ea typeface="+mn-ea"/>
                <a:cs typeface="+mn-cs"/>
                <a:hlinkClick r:id="rId3"/>
              </a:rPr>
              <a:t>Canaud</a:t>
            </a:r>
            <a:r>
              <a:rPr kumimoji="0" lang="fr-FR" sz="2400" b="0" i="0" u="none" strike="noStrike" kern="1200" cap="none" spc="0" normalizeH="0" baseline="0" noProof="0" dirty="0">
                <a:ln>
                  <a:noFill/>
                </a:ln>
                <a:solidFill>
                  <a:prstClr val="black"/>
                </a:solidFill>
                <a:effectLst/>
                <a:uLnTx/>
                <a:uFillTx/>
                <a:latin typeface="Calibri"/>
                <a:ea typeface="+mn-ea"/>
                <a:cs typeface="+mn-cs"/>
                <a:hlinkClick r:id="rId3"/>
              </a:rPr>
              <a:t> L</a:t>
            </a:r>
            <a:r>
              <a:rPr kumimoji="0" lang="fr-FR" sz="2400" b="0" i="0" u="none" strike="noStrike" kern="1200" cap="none" spc="0" normalizeH="0" baseline="30000" noProof="0" dirty="0">
                <a:ln>
                  <a:noFill/>
                </a:ln>
                <a:solidFill>
                  <a:prstClr val="black"/>
                </a:solidFill>
                <a:effectLst/>
                <a:uLnTx/>
                <a:uFillTx/>
                <a:latin typeface="Calibri"/>
                <a:ea typeface="+mn-ea"/>
                <a:cs typeface="+mn-cs"/>
              </a:rPr>
              <a:t>2</a:t>
            </a:r>
            <a:r>
              <a:rPr kumimoji="0" lang="fr-FR" sz="2400" b="0" i="0" u="none" strike="noStrike" kern="1200" cap="none" spc="0" normalizeH="0" baseline="0" noProof="0" dirty="0">
                <a:ln>
                  <a:noFill/>
                </a:ln>
                <a:solidFill>
                  <a:prstClr val="black"/>
                </a:solidFill>
                <a:effectLst/>
                <a:uLnTx/>
                <a:uFillTx/>
                <a:latin typeface="Calibri"/>
                <a:ea typeface="+mn-ea"/>
                <a:cs typeface="+mn-cs"/>
              </a:rPr>
              <a:t>, </a:t>
            </a:r>
            <a:r>
              <a:rPr kumimoji="0" lang="fr-FR" sz="2400" b="0" i="0" u="none" strike="noStrike" kern="1200" cap="none" spc="0" normalizeH="0" baseline="0" noProof="0" dirty="0">
                <a:ln>
                  <a:noFill/>
                </a:ln>
                <a:solidFill>
                  <a:prstClr val="black"/>
                </a:solidFill>
                <a:effectLst/>
                <a:uLnTx/>
                <a:uFillTx/>
                <a:latin typeface="Calibri"/>
                <a:ea typeface="+mn-ea"/>
                <a:cs typeface="+mn-cs"/>
                <a:hlinkClick r:id="rId4"/>
              </a:rPr>
              <a:t>Gandet T</a:t>
            </a:r>
            <a:r>
              <a:rPr kumimoji="0" lang="fr-FR" sz="2400" b="0" i="0" u="none" strike="noStrike" kern="1200" cap="none" spc="0" normalizeH="0" baseline="30000" noProof="0" dirty="0">
                <a:ln>
                  <a:noFill/>
                </a:ln>
                <a:solidFill>
                  <a:prstClr val="black"/>
                </a:solidFill>
                <a:effectLst/>
                <a:uLnTx/>
                <a:uFillTx/>
                <a:latin typeface="Calibri"/>
                <a:ea typeface="+mn-ea"/>
                <a:cs typeface="+mn-cs"/>
              </a:rPr>
              <a:t>3</a:t>
            </a:r>
            <a:r>
              <a:rPr kumimoji="0" lang="fr-FR" sz="2400" b="0" i="0" u="none" strike="noStrike" kern="1200" cap="none" spc="0" normalizeH="0" baseline="0" noProof="0" dirty="0">
                <a:ln>
                  <a:noFill/>
                </a:ln>
                <a:solidFill>
                  <a:prstClr val="black"/>
                </a:solidFill>
                <a:effectLst/>
                <a:uLnTx/>
                <a:uFillTx/>
                <a:latin typeface="Calibri"/>
                <a:ea typeface="+mn-ea"/>
                <a:cs typeface="+mn-cs"/>
              </a:rPr>
              <a:t>, </a:t>
            </a:r>
            <a:r>
              <a:rPr kumimoji="0" lang="fr-FR" sz="2400" b="0" i="0" u="none" strike="noStrike" kern="1200" cap="none" spc="0" normalizeH="0" baseline="0" noProof="0" dirty="0" err="1">
                <a:ln>
                  <a:noFill/>
                </a:ln>
                <a:solidFill>
                  <a:prstClr val="black"/>
                </a:solidFill>
                <a:effectLst/>
                <a:uLnTx/>
                <a:uFillTx/>
                <a:latin typeface="Calibri"/>
                <a:ea typeface="+mn-ea"/>
                <a:cs typeface="+mn-cs"/>
                <a:hlinkClick r:id="rId5"/>
              </a:rPr>
              <a:t>Molinari</a:t>
            </a:r>
            <a:r>
              <a:rPr kumimoji="0" lang="fr-FR" sz="2400" b="0" i="0" u="none" strike="noStrike" kern="1200" cap="none" spc="0" normalizeH="0" baseline="0" noProof="0" dirty="0">
                <a:ln>
                  <a:noFill/>
                </a:ln>
                <a:solidFill>
                  <a:prstClr val="black"/>
                </a:solidFill>
                <a:effectLst/>
                <a:uLnTx/>
                <a:uFillTx/>
                <a:latin typeface="Calibri"/>
                <a:ea typeface="+mn-ea"/>
                <a:cs typeface="+mn-cs"/>
                <a:hlinkClick r:id="rId5"/>
              </a:rPr>
              <a:t> N</a:t>
            </a:r>
            <a:r>
              <a:rPr kumimoji="0" lang="fr-FR" sz="2400" b="0" i="0" u="none" strike="noStrike" kern="1200" cap="none" spc="0" normalizeH="0" baseline="30000" noProof="0" dirty="0">
                <a:ln>
                  <a:noFill/>
                </a:ln>
                <a:solidFill>
                  <a:prstClr val="black"/>
                </a:solidFill>
                <a:effectLst/>
                <a:uLnTx/>
                <a:uFillTx/>
                <a:latin typeface="Calibri"/>
                <a:ea typeface="+mn-ea"/>
                <a:cs typeface="+mn-cs"/>
              </a:rPr>
              <a:t>4</a:t>
            </a:r>
            <a:r>
              <a:rPr kumimoji="0" lang="fr-FR" sz="2400" b="0" i="0" u="none" strike="noStrike" kern="1200" cap="none" spc="0" normalizeH="0" baseline="0" noProof="0" dirty="0">
                <a:ln>
                  <a:noFill/>
                </a:ln>
                <a:solidFill>
                  <a:prstClr val="black"/>
                </a:solidFill>
                <a:effectLst/>
                <a:uLnTx/>
                <a:uFillTx/>
                <a:latin typeface="Calibri"/>
                <a:ea typeface="+mn-ea"/>
                <a:cs typeface="+mn-cs"/>
              </a:rPr>
              <a:t>, </a:t>
            </a:r>
            <a:r>
              <a:rPr kumimoji="0" lang="fr-FR" sz="2400" b="0" i="0" u="none" strike="noStrike" kern="1200" cap="none" spc="0" normalizeH="0" baseline="0" noProof="0" dirty="0">
                <a:ln>
                  <a:noFill/>
                </a:ln>
                <a:solidFill>
                  <a:prstClr val="black"/>
                </a:solidFill>
                <a:effectLst/>
                <a:uLnTx/>
                <a:uFillTx/>
                <a:latin typeface="Calibri"/>
                <a:ea typeface="+mn-ea"/>
                <a:cs typeface="+mn-cs"/>
                <a:hlinkClick r:id="rId6"/>
              </a:rPr>
              <a:t>Alonso W</a:t>
            </a:r>
            <a:r>
              <a:rPr kumimoji="0" lang="fr-FR" sz="2400" b="0" i="0" u="none" strike="noStrike" kern="1200" cap="none" spc="0" normalizeH="0" baseline="30000" noProof="0" dirty="0">
                <a:ln>
                  <a:noFill/>
                </a:ln>
                <a:solidFill>
                  <a:prstClr val="black"/>
                </a:solidFill>
                <a:effectLst/>
                <a:uLnTx/>
                <a:uFillTx/>
                <a:latin typeface="Calibri"/>
                <a:ea typeface="+mn-ea"/>
                <a:cs typeface="+mn-cs"/>
              </a:rPr>
              <a:t>3</a:t>
            </a:r>
            <a:r>
              <a:rPr kumimoji="0" lang="fr-FR" sz="2400" b="0" i="0" u="none" strike="noStrike" kern="1200" cap="none" spc="0" normalizeH="0" baseline="0" noProof="0" dirty="0">
                <a:ln>
                  <a:noFill/>
                </a:ln>
                <a:solidFill>
                  <a:prstClr val="black"/>
                </a:solidFill>
                <a:effectLst/>
                <a:uLnTx/>
                <a:uFillTx/>
                <a:latin typeface="Calibri"/>
                <a:ea typeface="+mn-ea"/>
                <a:cs typeface="+mn-cs"/>
              </a:rPr>
              <a:t>, </a:t>
            </a:r>
            <a:r>
              <a:rPr kumimoji="0" lang="fr-FR" sz="2400" b="0" i="0" u="none" strike="noStrike" kern="1200" cap="none" spc="0" normalizeH="0" baseline="0" noProof="0" dirty="0" err="1">
                <a:ln>
                  <a:noFill/>
                </a:ln>
                <a:solidFill>
                  <a:prstClr val="black"/>
                </a:solidFill>
                <a:effectLst/>
                <a:uLnTx/>
                <a:uFillTx/>
                <a:latin typeface="Calibri"/>
                <a:ea typeface="+mn-ea"/>
                <a:cs typeface="+mn-cs"/>
                <a:hlinkClick r:id="rId7"/>
              </a:rPr>
              <a:t>Chastan</a:t>
            </a:r>
            <a:r>
              <a:rPr kumimoji="0" lang="fr-FR" sz="2400" b="0" i="0" u="none" strike="noStrike" kern="1200" cap="none" spc="0" normalizeH="0" baseline="0" noProof="0" dirty="0">
                <a:ln>
                  <a:noFill/>
                </a:ln>
                <a:solidFill>
                  <a:prstClr val="black"/>
                </a:solidFill>
                <a:effectLst/>
                <a:uLnTx/>
                <a:uFillTx/>
                <a:latin typeface="Calibri"/>
                <a:ea typeface="+mn-ea"/>
                <a:cs typeface="+mn-cs"/>
                <a:hlinkClick r:id="rId7"/>
              </a:rPr>
              <a:t> R</a:t>
            </a:r>
            <a:r>
              <a:rPr kumimoji="0" lang="fr-FR" sz="2400" b="0" i="0" u="none" strike="noStrike" kern="1200" cap="none" spc="0" normalizeH="0" baseline="30000" noProof="0" dirty="0">
                <a:ln>
                  <a:noFill/>
                </a:ln>
                <a:solidFill>
                  <a:prstClr val="black"/>
                </a:solidFill>
                <a:effectLst/>
                <a:uLnTx/>
                <a:uFillTx/>
                <a:latin typeface="Calibri"/>
                <a:ea typeface="+mn-ea"/>
                <a:cs typeface="+mn-cs"/>
              </a:rPr>
              <a:t>3</a:t>
            </a:r>
            <a:r>
              <a:rPr kumimoji="0" lang="fr-FR" sz="2400" b="0" i="0" u="none" strike="noStrike" kern="1200" cap="none" spc="0" normalizeH="0" baseline="0" noProof="0" dirty="0">
                <a:ln>
                  <a:noFill/>
                </a:ln>
                <a:solidFill>
                  <a:prstClr val="black"/>
                </a:solidFill>
                <a:effectLst/>
                <a:uLnTx/>
                <a:uFillTx/>
                <a:latin typeface="Calibri"/>
                <a:ea typeface="+mn-ea"/>
                <a:cs typeface="+mn-cs"/>
              </a:rPr>
              <a:t>, </a:t>
            </a:r>
            <a:r>
              <a:rPr kumimoji="0" lang="fr-FR" sz="2400" b="0" i="0" u="none" strike="noStrike" kern="1200" cap="none" spc="0" normalizeH="0" baseline="0" noProof="0" dirty="0" err="1">
                <a:ln>
                  <a:noFill/>
                </a:ln>
                <a:solidFill>
                  <a:prstClr val="black"/>
                </a:solidFill>
                <a:effectLst/>
                <a:uLnTx/>
                <a:uFillTx/>
                <a:latin typeface="Calibri"/>
                <a:ea typeface="+mn-ea"/>
                <a:cs typeface="+mn-cs"/>
                <a:hlinkClick r:id="rId8"/>
              </a:rPr>
              <a:t>Branchereau</a:t>
            </a:r>
            <a:r>
              <a:rPr kumimoji="0" lang="fr-FR" sz="2400" b="0" i="0" u="none" strike="noStrike" kern="1200" cap="none" spc="0" normalizeH="0" baseline="0" noProof="0" dirty="0">
                <a:ln>
                  <a:noFill/>
                </a:ln>
                <a:solidFill>
                  <a:prstClr val="black"/>
                </a:solidFill>
                <a:effectLst/>
                <a:uLnTx/>
                <a:uFillTx/>
                <a:latin typeface="Calibri"/>
                <a:ea typeface="+mn-ea"/>
                <a:cs typeface="+mn-cs"/>
                <a:hlinkClick r:id="rId8"/>
              </a:rPr>
              <a:t> P</a:t>
            </a:r>
            <a:r>
              <a:rPr kumimoji="0" lang="fr-FR" sz="2400" b="0" i="0" u="none" strike="noStrike" kern="1200" cap="none" spc="0" normalizeH="0" baseline="30000" noProof="0" dirty="0">
                <a:ln>
                  <a:noFill/>
                </a:ln>
                <a:solidFill>
                  <a:prstClr val="black"/>
                </a:solidFill>
                <a:effectLst/>
                <a:uLnTx/>
                <a:uFillTx/>
                <a:latin typeface="Calibri"/>
                <a:ea typeface="+mn-ea"/>
                <a:cs typeface="+mn-cs"/>
              </a:rPr>
              <a:t>3</a:t>
            </a:r>
            <a:r>
              <a:rPr kumimoji="0" lang="fr-FR" sz="2400" b="0" i="0" u="none" strike="noStrike" kern="1200" cap="none" spc="0" normalizeH="0" baseline="0" noProof="0" dirty="0">
                <a:ln>
                  <a:noFill/>
                </a:ln>
                <a:solidFill>
                  <a:prstClr val="black"/>
                </a:solidFill>
                <a:effectLst/>
                <a:uLnTx/>
                <a:uFillTx/>
                <a:latin typeface="Calibri"/>
                <a:ea typeface="+mn-ea"/>
                <a:cs typeface="+mn-cs"/>
              </a:rPr>
              <a:t>, </a:t>
            </a:r>
            <a:r>
              <a:rPr kumimoji="0" lang="fr-FR" sz="2400" b="0" i="0" u="none" strike="noStrike" kern="1200" cap="none" spc="0" normalizeH="0" baseline="0" noProof="0" dirty="0">
                <a:ln>
                  <a:noFill/>
                </a:ln>
                <a:solidFill>
                  <a:prstClr val="black"/>
                </a:solidFill>
                <a:effectLst/>
                <a:uLnTx/>
                <a:uFillTx/>
                <a:latin typeface="Calibri"/>
                <a:ea typeface="+mn-ea"/>
                <a:cs typeface="+mn-cs"/>
                <a:hlinkClick r:id="rId9"/>
              </a:rPr>
              <a:t>Picard E</a:t>
            </a:r>
            <a:r>
              <a:rPr kumimoji="0" lang="fr-FR" sz="2400" b="0" i="0" u="none" strike="noStrike" kern="1200" cap="none" spc="0" normalizeH="0" baseline="30000" noProof="0" dirty="0">
                <a:ln>
                  <a:noFill/>
                </a:ln>
                <a:solidFill>
                  <a:prstClr val="black"/>
                </a:solidFill>
                <a:effectLst/>
                <a:uLnTx/>
                <a:uFillTx/>
                <a:latin typeface="Calibri"/>
                <a:ea typeface="+mn-ea"/>
                <a:cs typeface="+mn-cs"/>
              </a:rPr>
              <a:t>3</a:t>
            </a:r>
            <a:r>
              <a:rPr kumimoji="0" lang="fr-FR" sz="2400" b="0" i="0" u="none" strike="noStrike" kern="1200" cap="none" spc="0" normalizeH="0" baseline="0" noProof="0" dirty="0">
                <a:ln>
                  <a:noFill/>
                </a:ln>
                <a:solidFill>
                  <a:prstClr val="black"/>
                </a:solidFill>
                <a:effectLst/>
                <a:uLnTx/>
                <a:uFillTx/>
                <a:latin typeface="Calibri"/>
                <a:ea typeface="+mn-ea"/>
                <a:cs typeface="+mn-cs"/>
              </a:rPr>
              <a:t>. </a:t>
            </a:r>
            <a:r>
              <a:rPr kumimoji="0" lang="fr-FR" sz="2400" b="0" i="0" u="none" strike="noStrike" kern="1200" cap="none" spc="0" normalizeH="0" baseline="0" noProof="0" dirty="0">
                <a:ln>
                  <a:noFill/>
                </a:ln>
                <a:solidFill>
                  <a:prstClr val="black"/>
                </a:solidFill>
                <a:effectLst/>
                <a:uLnTx/>
                <a:uFillTx/>
                <a:latin typeface="Calibri"/>
                <a:ea typeface="+mn-ea"/>
                <a:cs typeface="+mn-cs"/>
                <a:hlinkClick r:id="rId10" tooltip="Journal of vascular surgery."/>
              </a:rPr>
              <a:t>J </a:t>
            </a:r>
            <a:r>
              <a:rPr kumimoji="0" lang="fr-FR" sz="2400" b="0" i="0" u="none" strike="noStrike" kern="1200" cap="none" spc="0" normalizeH="0" baseline="0" noProof="0" dirty="0" err="1">
                <a:ln>
                  <a:noFill/>
                </a:ln>
                <a:solidFill>
                  <a:prstClr val="black"/>
                </a:solidFill>
                <a:effectLst/>
                <a:uLnTx/>
                <a:uFillTx/>
                <a:latin typeface="Calibri"/>
                <a:ea typeface="+mn-ea"/>
                <a:cs typeface="+mn-cs"/>
                <a:hlinkClick r:id="rId10" tooltip="Journal of vascular surgery."/>
              </a:rPr>
              <a:t>Vasc</a:t>
            </a:r>
            <a:r>
              <a:rPr kumimoji="0" lang="fr-FR" sz="2400" b="0" i="0" u="none" strike="noStrike" kern="1200" cap="none" spc="0" normalizeH="0" baseline="0" noProof="0" dirty="0">
                <a:ln>
                  <a:noFill/>
                </a:ln>
                <a:solidFill>
                  <a:prstClr val="black"/>
                </a:solidFill>
                <a:effectLst/>
                <a:uLnTx/>
                <a:uFillTx/>
                <a:latin typeface="Calibri"/>
                <a:ea typeface="+mn-ea"/>
                <a:cs typeface="+mn-cs"/>
                <a:hlinkClick r:id="rId10" tooltip="Journal of vascular surgery."/>
              </a:rPr>
              <a:t> </a:t>
            </a:r>
            <a:r>
              <a:rPr kumimoji="0" lang="fr-FR" sz="2400" b="0" i="0" u="none" strike="noStrike" kern="1200" cap="none" spc="0" normalizeH="0" baseline="0" noProof="0" dirty="0" err="1">
                <a:ln>
                  <a:noFill/>
                </a:ln>
                <a:solidFill>
                  <a:prstClr val="black"/>
                </a:solidFill>
                <a:effectLst/>
                <a:uLnTx/>
                <a:uFillTx/>
                <a:latin typeface="Calibri"/>
                <a:ea typeface="+mn-ea"/>
                <a:cs typeface="+mn-cs"/>
                <a:hlinkClick r:id="rId10" tooltip="Journal of vascular surgery."/>
              </a:rPr>
              <a:t>Surg</a:t>
            </a:r>
            <a:r>
              <a:rPr kumimoji="0" lang="fr-FR" sz="2400" b="0" i="0" u="none" strike="noStrike" kern="1200" cap="none" spc="0" normalizeH="0" baseline="0" noProof="0" dirty="0">
                <a:ln>
                  <a:noFill/>
                </a:ln>
                <a:solidFill>
                  <a:prstClr val="black"/>
                </a:solidFill>
                <a:effectLst/>
                <a:uLnTx/>
                <a:uFillTx/>
                <a:latin typeface="Calibri"/>
                <a:ea typeface="+mn-ea"/>
                <a:cs typeface="+mn-cs"/>
                <a:hlinkClick r:id="rId10" tooltip="Journal of vascular surgery."/>
              </a:rPr>
              <a:t>.</a:t>
            </a:r>
            <a:r>
              <a:rPr kumimoji="0" lang="fr-FR" sz="2400" b="0" i="0" u="none" strike="noStrike" kern="1200" cap="none" spc="0" normalizeH="0" baseline="0" noProof="0" dirty="0">
                <a:ln>
                  <a:noFill/>
                </a:ln>
                <a:solidFill>
                  <a:prstClr val="black"/>
                </a:solidFill>
                <a:effectLst/>
                <a:uLnTx/>
                <a:uFillTx/>
                <a:latin typeface="Calibri"/>
                <a:ea typeface="+mn-ea"/>
                <a:cs typeface="+mn-cs"/>
              </a:rPr>
              <a:t> 2015 </a:t>
            </a:r>
            <a:r>
              <a:rPr kumimoji="0" lang="fr-FR" sz="2400" b="0" i="0" u="none" strike="noStrike" kern="1200" cap="none" spc="0" normalizeH="0" baseline="0" noProof="0" dirty="0" err="1">
                <a:ln>
                  <a:noFill/>
                </a:ln>
                <a:solidFill>
                  <a:prstClr val="black"/>
                </a:solidFill>
                <a:effectLst/>
                <a:uLnTx/>
                <a:uFillTx/>
                <a:latin typeface="Calibri"/>
                <a:ea typeface="+mn-ea"/>
                <a:cs typeface="+mn-cs"/>
              </a:rPr>
              <a:t>Oct</a:t>
            </a:r>
            <a:r>
              <a:rPr kumimoji="0" lang="fr-FR" sz="2400" b="0" i="0" u="none" strike="noStrike" kern="1200" cap="none" spc="0" normalizeH="0" baseline="0" noProof="0" dirty="0">
                <a:ln>
                  <a:noFill/>
                </a:ln>
                <a:solidFill>
                  <a:prstClr val="black"/>
                </a:solidFill>
                <a:effectLst/>
                <a:uLnTx/>
                <a:uFillTx/>
                <a:latin typeface="Calibri"/>
                <a:ea typeface="+mn-ea"/>
                <a:cs typeface="+mn-cs"/>
              </a:rPr>
              <a:t>;62(4):974-83. </a:t>
            </a:r>
            <a:r>
              <a:rPr kumimoji="0" lang="fr-FR" sz="2400" b="0" i="0" u="none" strike="noStrike" kern="1200" cap="none" spc="0" normalizeH="0" baseline="0" noProof="0" dirty="0" err="1">
                <a:ln>
                  <a:noFill/>
                </a:ln>
                <a:solidFill>
                  <a:prstClr val="black"/>
                </a:solidFill>
                <a:effectLst/>
                <a:uLnTx/>
                <a:uFillTx/>
                <a:latin typeface="Calibri"/>
                <a:ea typeface="+mn-ea"/>
                <a:cs typeface="+mn-cs"/>
              </a:rPr>
              <a:t>doi</a:t>
            </a:r>
            <a:r>
              <a:rPr kumimoji="0" lang="fr-FR" sz="2400" b="0" i="0" u="none" strike="noStrike" kern="1200" cap="none" spc="0" normalizeH="0" baseline="0" noProof="0" dirty="0">
                <a:ln>
                  <a:noFill/>
                </a:ln>
                <a:solidFill>
                  <a:prstClr val="black"/>
                </a:solidFill>
                <a:effectLst/>
                <a:uLnTx/>
                <a:uFillTx/>
                <a:latin typeface="Calibri"/>
                <a:ea typeface="+mn-ea"/>
                <a:cs typeface="+mn-cs"/>
              </a:rPr>
              <a:t>: 10.1016/j.jvs.2015.04.437. </a:t>
            </a:r>
            <a:r>
              <a:rPr kumimoji="0" lang="fr-FR" sz="2400" b="0" i="0" u="none" strike="noStrike" kern="1200" cap="none" spc="0" normalizeH="0" baseline="0" noProof="0" dirty="0" err="1">
                <a:ln>
                  <a:noFill/>
                </a:ln>
                <a:solidFill>
                  <a:prstClr val="black"/>
                </a:solidFill>
                <a:effectLst/>
                <a:uLnTx/>
                <a:uFillTx/>
                <a:latin typeface="Calibri"/>
                <a:ea typeface="+mn-ea"/>
                <a:cs typeface="+mn-cs"/>
              </a:rPr>
              <a:t>Epub</a:t>
            </a:r>
            <a:r>
              <a:rPr kumimoji="0" lang="fr-FR" sz="2400" b="0" i="0" u="none" strike="noStrike" kern="1200" cap="none" spc="0" normalizeH="0" baseline="0" noProof="0" dirty="0">
                <a:ln>
                  <a:noFill/>
                </a:ln>
                <a:solidFill>
                  <a:prstClr val="black"/>
                </a:solidFill>
                <a:effectLst/>
                <a:uLnTx/>
                <a:uFillTx/>
                <a:latin typeface="Calibri"/>
                <a:ea typeface="+mn-ea"/>
                <a:cs typeface="+mn-cs"/>
              </a:rPr>
              <a:t> 2015 </a:t>
            </a:r>
            <a:r>
              <a:rPr kumimoji="0" lang="fr-FR" sz="2400" b="0" i="0" u="none" strike="noStrike" kern="1200" cap="none" spc="0" normalizeH="0" baseline="0" noProof="0" dirty="0" err="1">
                <a:ln>
                  <a:noFill/>
                </a:ln>
                <a:solidFill>
                  <a:prstClr val="black"/>
                </a:solidFill>
                <a:effectLst/>
                <a:uLnTx/>
                <a:uFillTx/>
                <a:latin typeface="Calibri"/>
                <a:ea typeface="+mn-ea"/>
                <a:cs typeface="+mn-cs"/>
              </a:rPr>
              <a:t>Jul</a:t>
            </a:r>
            <a:r>
              <a:rPr kumimoji="0" lang="fr-FR" sz="2400" b="0" i="0" u="none" strike="noStrike" kern="1200" cap="none" spc="0" normalizeH="0" baseline="0" noProof="0" dirty="0">
                <a:ln>
                  <a:noFill/>
                </a:ln>
                <a:solidFill>
                  <a:prstClr val="black"/>
                </a:solidFill>
                <a:effectLst/>
                <a:uLnTx/>
                <a:uFillTx/>
                <a:latin typeface="Calibri"/>
                <a:ea typeface="+mn-ea"/>
                <a:cs typeface="+mn-cs"/>
              </a:rPr>
              <a:t>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1" u="none" strike="noStrike" kern="1200" cap="none" spc="0" normalizeH="0" baseline="0" noProof="0" dirty="0">
                <a:ln>
                  <a:noFill/>
                </a:ln>
                <a:solidFill>
                  <a:srgbClr val="C0504D"/>
                </a:solidFill>
                <a:effectLst/>
                <a:uLnTx/>
                <a:uFillTx/>
                <a:latin typeface="Calibri"/>
                <a:ea typeface="+mn-ea"/>
                <a:cs typeface="+mn-cs"/>
              </a:rPr>
              <a:t>2-</a:t>
            </a:r>
            <a:r>
              <a:rPr kumimoji="0" lang="fr-FR" sz="2400" b="1" i="1" u="none" strike="noStrike" kern="1200" cap="none" spc="0" normalizeH="0" baseline="0" noProof="0" dirty="0" err="1">
                <a:ln>
                  <a:noFill/>
                </a:ln>
                <a:solidFill>
                  <a:srgbClr val="C0504D"/>
                </a:solidFill>
                <a:effectLst/>
                <a:uLnTx/>
                <a:uFillTx/>
                <a:latin typeface="Calibri"/>
                <a:ea typeface="+mn-ea"/>
                <a:cs typeface="+mn-cs"/>
              </a:rPr>
              <a:t>Since</a:t>
            </a:r>
            <a:r>
              <a:rPr kumimoji="0" lang="fr-FR" sz="2400" b="1" i="1" u="none" strike="noStrike" kern="1200" cap="none" spc="0" normalizeH="0" baseline="0" noProof="0" dirty="0">
                <a:ln>
                  <a:noFill/>
                </a:ln>
                <a:solidFill>
                  <a:srgbClr val="C0504D"/>
                </a:solidFill>
                <a:effectLst/>
                <a:uLnTx/>
                <a:uFillTx/>
                <a:latin typeface="Calibri"/>
                <a:ea typeface="+mn-ea"/>
                <a:cs typeface="+mn-cs"/>
              </a:rPr>
              <a:t> 1989, </a:t>
            </a:r>
            <a:r>
              <a:rPr kumimoji="0" lang="fr-FR" sz="2400" b="1" i="0" u="none" strike="noStrike" kern="1200" cap="none" spc="0" normalizeH="0" baseline="0" noProof="0" dirty="0" err="1">
                <a:ln>
                  <a:noFill/>
                </a:ln>
                <a:solidFill>
                  <a:srgbClr val="C0504D"/>
                </a:solidFill>
                <a:effectLst/>
                <a:uLnTx/>
                <a:uFillTx/>
                <a:latin typeface="Calibri"/>
                <a:ea typeface="+mn-ea"/>
                <a:cs typeface="+mn-cs"/>
              </a:rPr>
              <a:t>Bioprotec</a:t>
            </a:r>
            <a:r>
              <a:rPr kumimoji="0" lang="fr-FR" sz="2400" b="1" i="0" u="none" strike="noStrike" kern="1200" cap="none" spc="0" normalizeH="0" baseline="0" noProof="0" dirty="0">
                <a:ln>
                  <a:noFill/>
                </a:ln>
                <a:solidFill>
                  <a:srgbClr val="C0504D"/>
                </a:solidFill>
                <a:effectLst/>
                <a:uLnTx/>
                <a:uFillTx/>
                <a:latin typeface="Calibri"/>
                <a:ea typeface="+mn-ea"/>
                <a:cs typeface="+mn-cs"/>
              </a:rPr>
              <a:t> </a:t>
            </a:r>
            <a:r>
              <a:rPr kumimoji="0" lang="fr-FR" sz="2400" b="1" i="0" u="none" strike="noStrike" kern="1200" cap="none" spc="0" normalizeH="0" baseline="0" noProof="0" dirty="0" err="1">
                <a:ln>
                  <a:noFill/>
                </a:ln>
                <a:solidFill>
                  <a:srgbClr val="C0504D"/>
                </a:solidFill>
                <a:effectLst/>
                <a:uLnTx/>
                <a:uFillTx/>
                <a:latin typeface="Calibri"/>
                <a:ea typeface="+mn-ea"/>
                <a:cs typeface="+mn-cs"/>
              </a:rPr>
              <a:t>provides</a:t>
            </a:r>
            <a:r>
              <a:rPr kumimoji="0" lang="fr-FR" sz="2400" b="1" i="0" u="none" strike="noStrike" kern="1200" cap="none" spc="0" normalizeH="0" baseline="0" noProof="0" dirty="0">
                <a:ln>
                  <a:noFill/>
                </a:ln>
                <a:solidFill>
                  <a:srgbClr val="C0504D"/>
                </a:solidFill>
                <a:effectLst/>
                <a:uLnTx/>
                <a:uFillTx/>
                <a:latin typeface="Calibri"/>
                <a:ea typeface="+mn-ea"/>
                <a:cs typeface="+mn-cs"/>
              </a:rPr>
              <a:t> cold-</a:t>
            </a:r>
            <a:r>
              <a:rPr kumimoji="0" lang="fr-FR" sz="2400" b="1" i="0" u="none" strike="noStrike" kern="1200" cap="none" spc="0" normalizeH="0" baseline="0" noProof="0" dirty="0" err="1">
                <a:ln>
                  <a:noFill/>
                </a:ln>
                <a:solidFill>
                  <a:srgbClr val="C0504D"/>
                </a:solidFill>
                <a:effectLst/>
                <a:uLnTx/>
                <a:uFillTx/>
                <a:latin typeface="Calibri"/>
                <a:ea typeface="+mn-ea"/>
                <a:cs typeface="+mn-cs"/>
              </a:rPr>
              <a:t>stored</a:t>
            </a:r>
            <a:r>
              <a:rPr kumimoji="0" lang="fr-FR" sz="2400" b="1" i="0" u="none" strike="noStrike" kern="1200" cap="none" spc="0" normalizeH="0" baseline="0" noProof="0" dirty="0">
                <a:ln>
                  <a:noFill/>
                </a:ln>
                <a:solidFill>
                  <a:srgbClr val="C0504D"/>
                </a:solidFill>
                <a:effectLst/>
                <a:uLnTx/>
                <a:uFillTx/>
                <a:latin typeface="Calibri"/>
                <a:ea typeface="+mn-ea"/>
                <a:cs typeface="+mn-cs"/>
              </a:rPr>
              <a:t> GSV.  ( 1561.40 Euros)</a:t>
            </a: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2" descr="C:\Users\franceschi\Dropbox\dossiers communs 2 ordinateurs\A FAIRE\veines 2013\ETHIQUE ET PONTAGES\allogreffes\IMAG0306.jpg"/>
          <p:cNvPicPr>
            <a:picLocks noChangeAspect="1" noChangeArrowheads="1"/>
          </p:cNvPicPr>
          <p:nvPr/>
        </p:nvPicPr>
        <p:blipFill>
          <a:blip r:embed="rId11" cstate="print"/>
          <a:srcRect/>
          <a:stretch>
            <a:fillRect/>
          </a:stretch>
        </p:blipFill>
        <p:spPr bwMode="auto">
          <a:xfrm>
            <a:off x="3508648" y="3933056"/>
            <a:ext cx="2482989" cy="1862242"/>
          </a:xfrm>
          <a:prstGeom prst="rect">
            <a:avLst/>
          </a:prstGeom>
          <a:noFill/>
          <a:ln w="9525">
            <a:noFill/>
            <a:miter lim="800000"/>
            <a:headEnd/>
            <a:tailEnd/>
          </a:ln>
        </p:spPr>
      </p:pic>
      <p:pic>
        <p:nvPicPr>
          <p:cNvPr id="2" name="Image 1">
            <a:extLst>
              <a:ext uri="{FF2B5EF4-FFF2-40B4-BE49-F238E27FC236}">
                <a16:creationId xmlns:a16="http://schemas.microsoft.com/office/drawing/2014/main" id="{747C9764-E8AD-4558-9870-733EF688BF1A}"/>
              </a:ext>
            </a:extLst>
          </p:cNvPr>
          <p:cNvPicPr>
            <a:picLocks noChangeAspect="1"/>
          </p:cNvPicPr>
          <p:nvPr/>
        </p:nvPicPr>
        <p:blipFill>
          <a:blip r:embed="rId12"/>
          <a:stretch>
            <a:fillRect/>
          </a:stretch>
        </p:blipFill>
        <p:spPr>
          <a:xfrm>
            <a:off x="78007" y="3933055"/>
            <a:ext cx="3384376" cy="1862243"/>
          </a:xfrm>
          <a:prstGeom prst="rect">
            <a:avLst/>
          </a:prstGeom>
        </p:spPr>
      </p:pic>
      <p:pic>
        <p:nvPicPr>
          <p:cNvPr id="3" name="Image 2">
            <a:extLst>
              <a:ext uri="{FF2B5EF4-FFF2-40B4-BE49-F238E27FC236}">
                <a16:creationId xmlns:a16="http://schemas.microsoft.com/office/drawing/2014/main" id="{9CBDF839-5168-4263-951A-CBCC3FF521E4}"/>
              </a:ext>
            </a:extLst>
          </p:cNvPr>
          <p:cNvPicPr>
            <a:picLocks noChangeAspect="1"/>
          </p:cNvPicPr>
          <p:nvPr/>
        </p:nvPicPr>
        <p:blipFill>
          <a:blip r:embed="rId13"/>
          <a:stretch>
            <a:fillRect/>
          </a:stretch>
        </p:blipFill>
        <p:spPr>
          <a:xfrm>
            <a:off x="6084168" y="3777133"/>
            <a:ext cx="2664296" cy="306147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0D45BC12-C304-4888-9D09-358463689907}"/>
              </a:ext>
            </a:extLst>
          </p:cNvPr>
          <p:cNvGrpSpPr/>
          <p:nvPr/>
        </p:nvGrpSpPr>
        <p:grpSpPr>
          <a:xfrm>
            <a:off x="0" y="548680"/>
            <a:ext cx="9144000" cy="6192688"/>
            <a:chOff x="0" y="548680"/>
            <a:chExt cx="9144000" cy="6192688"/>
          </a:xfrm>
        </p:grpSpPr>
        <p:pic>
          <p:nvPicPr>
            <p:cNvPr id="4" name="Image 3">
              <a:extLst>
                <a:ext uri="{FF2B5EF4-FFF2-40B4-BE49-F238E27FC236}">
                  <a16:creationId xmlns:a16="http://schemas.microsoft.com/office/drawing/2014/main" id="{2964C96A-BA03-439F-8907-CDBD6CE6035E}"/>
                </a:ext>
              </a:extLst>
            </p:cNvPr>
            <p:cNvPicPr>
              <a:picLocks noChangeAspect="1"/>
            </p:cNvPicPr>
            <p:nvPr/>
          </p:nvPicPr>
          <p:blipFill>
            <a:blip r:embed="rId2"/>
            <a:stretch>
              <a:fillRect/>
            </a:stretch>
          </p:blipFill>
          <p:spPr>
            <a:xfrm>
              <a:off x="5508103" y="4607743"/>
              <a:ext cx="3072927" cy="2086406"/>
            </a:xfrm>
            <a:prstGeom prst="rect">
              <a:avLst/>
            </a:prstGeom>
          </p:spPr>
        </p:pic>
        <p:pic>
          <p:nvPicPr>
            <p:cNvPr id="3" name="Image 2">
              <a:extLst>
                <a:ext uri="{FF2B5EF4-FFF2-40B4-BE49-F238E27FC236}">
                  <a16:creationId xmlns:a16="http://schemas.microsoft.com/office/drawing/2014/main" id="{C40D3E1F-ADA3-458C-A2B5-897B3955B2E0}"/>
                </a:ext>
              </a:extLst>
            </p:cNvPr>
            <p:cNvPicPr>
              <a:picLocks noChangeAspect="1"/>
            </p:cNvPicPr>
            <p:nvPr/>
          </p:nvPicPr>
          <p:blipFill>
            <a:blip r:embed="rId3"/>
            <a:stretch>
              <a:fillRect/>
            </a:stretch>
          </p:blipFill>
          <p:spPr>
            <a:xfrm>
              <a:off x="2915817" y="4601252"/>
              <a:ext cx="3096186" cy="2092897"/>
            </a:xfrm>
            <a:prstGeom prst="rect">
              <a:avLst/>
            </a:prstGeom>
          </p:spPr>
        </p:pic>
        <p:sp>
          <p:nvSpPr>
            <p:cNvPr id="7" name="ZoneTexte 6"/>
            <p:cNvSpPr txBox="1"/>
            <p:nvPr/>
          </p:nvSpPr>
          <p:spPr>
            <a:xfrm>
              <a:off x="0" y="548680"/>
              <a:ext cx="9144000" cy="3847207"/>
            </a:xfrm>
            <a:prstGeom prst="rect">
              <a:avLst/>
            </a:prstGeom>
            <a:noFill/>
          </p:spPr>
          <p:txBody>
            <a:bodyPr wrap="square" rtlCol="0">
              <a:spAutoFit/>
            </a:bodyPr>
            <a:lstStyle/>
            <a:p>
              <a:r>
                <a:rPr lang="en-US" sz="3200" b="1" dirty="0"/>
                <a:t>Grande </a:t>
              </a:r>
              <a:r>
                <a:rPr lang="en-US" sz="3200" b="1" dirty="0" err="1"/>
                <a:t>Safena</a:t>
              </a:r>
              <a:r>
                <a:rPr lang="en-US" sz="3200" b="1" dirty="0"/>
                <a:t> </a:t>
              </a:r>
              <a:r>
                <a:rPr lang="en-US" sz="3200" b="1" dirty="0" err="1"/>
                <a:t>dopo</a:t>
              </a:r>
              <a:r>
                <a:rPr lang="en-US" sz="3200" b="1" dirty="0"/>
                <a:t> CHIVA: </a:t>
              </a:r>
              <a:r>
                <a:rPr lang="en-US" sz="3200" b="1" dirty="0" err="1"/>
                <a:t>Istoarchitettura</a:t>
              </a:r>
              <a:r>
                <a:rPr lang="en-US" sz="3200" b="1" dirty="0"/>
                <a:t> </a:t>
              </a:r>
              <a:r>
                <a:rPr lang="en-US" sz="3200" b="1" dirty="0" err="1"/>
                <a:t>ottima</a:t>
              </a:r>
              <a:r>
                <a:rPr lang="en-US" sz="3200" b="1" dirty="0"/>
                <a:t> per By-pass. </a:t>
              </a:r>
            </a:p>
            <a:p>
              <a:endParaRPr lang="en-US" b="1" dirty="0"/>
            </a:p>
            <a:p>
              <a:r>
                <a:rPr lang="en-US" i="1" dirty="0"/>
                <a:t>Thanks to the CHIVA strategy, </a:t>
              </a:r>
              <a:r>
                <a:rPr lang="fr-FR" i="1" dirty="0" err="1"/>
                <a:t>may</a:t>
              </a:r>
              <a:r>
                <a:rPr lang="fr-FR" i="1" dirty="0"/>
                <a:t> the </a:t>
              </a:r>
              <a:r>
                <a:rPr lang="fr-FR" i="1" dirty="0" err="1"/>
                <a:t>histoarchitectureof</a:t>
              </a:r>
              <a:r>
                <a:rPr lang="fr-FR" i="1" dirty="0"/>
                <a:t> </a:t>
              </a:r>
              <a:r>
                <a:rPr lang="fr-FR" i="1" dirty="0" err="1"/>
                <a:t>great</a:t>
              </a:r>
              <a:r>
                <a:rPr lang="fr-FR" i="1" dirty="0"/>
                <a:t> </a:t>
              </a:r>
              <a:r>
                <a:rPr lang="fr-FR" i="1" dirty="0" err="1"/>
                <a:t>saphenous</a:t>
              </a:r>
              <a:r>
                <a:rPr lang="fr-FR" i="1" dirty="0"/>
                <a:t> </a:t>
              </a:r>
              <a:r>
                <a:rPr lang="fr-FR" i="1" dirty="0" err="1"/>
                <a:t>vein-sparing</a:t>
              </a:r>
              <a:r>
                <a:rPr lang="fr-FR" i="1" dirty="0"/>
                <a:t>, </a:t>
              </a:r>
              <a:r>
                <a:rPr lang="fr-FR" i="1" dirty="0" err="1"/>
                <a:t>make</a:t>
              </a:r>
              <a:r>
                <a:rPr lang="fr-FR" i="1" dirty="0"/>
                <a:t> </a:t>
              </a:r>
              <a:r>
                <a:rPr lang="fr-FR" i="1" dirty="0" err="1"/>
                <a:t>it</a:t>
              </a:r>
              <a:r>
                <a:rPr lang="fr-FR" i="1" dirty="0"/>
                <a:t> </a:t>
              </a:r>
              <a:r>
                <a:rPr lang="en-US" i="1" dirty="0"/>
                <a:t>suitable as graft for bypasses?</a:t>
              </a:r>
            </a:p>
            <a:p>
              <a:r>
                <a:rPr lang="fr-FR" i="1" dirty="0"/>
                <a:t>Roberto </a:t>
              </a:r>
              <a:r>
                <a:rPr lang="fr-FR" i="1" dirty="0" err="1"/>
                <a:t>Delfrate</a:t>
              </a:r>
              <a:r>
                <a:rPr lang="fr-FR" i="1" dirty="0"/>
                <a:t> </a:t>
              </a:r>
              <a:r>
                <a:rPr lang="en-US" i="1" dirty="0"/>
                <a:t>Veins and Lymphatics 2019; volume 8:8227</a:t>
              </a:r>
              <a:endParaRPr lang="fr-FR" i="1" dirty="0"/>
            </a:p>
            <a:p>
              <a:r>
                <a:rPr lang="en-US" dirty="0"/>
                <a:t>In 21 cases the histoarchitecture of the vein was perfectly maintained with an intact</a:t>
              </a:r>
            </a:p>
            <a:p>
              <a:r>
                <a:rPr lang="en-US" dirty="0"/>
                <a:t>endothelial layer, a well-represented medium layer with three different smooth muscular</a:t>
              </a:r>
            </a:p>
            <a:p>
              <a:r>
                <a:rPr lang="en-US" dirty="0"/>
                <a:t>layers with only mild hypertrophy and hyperplasia, vessel in the medium layer to</a:t>
              </a:r>
            </a:p>
            <a:p>
              <a:r>
                <a:rPr lang="en-US" dirty="0"/>
                <a:t>feed the muscular cells, and finally an adventitial layer whit nerves and vessel with multiple endothelial cells surrounded by muscular smooth cells. The B-mode examination in all these veins showed a regular </a:t>
              </a:r>
              <a:r>
                <a:rPr lang="fr-FR" dirty="0"/>
                <a:t>venous apparence</a:t>
              </a:r>
              <a:endParaRPr lang="fr-FR" sz="2400" dirty="0"/>
            </a:p>
          </p:txBody>
        </p:sp>
        <p:pic>
          <p:nvPicPr>
            <p:cNvPr id="2" name="Image 1">
              <a:extLst>
                <a:ext uri="{FF2B5EF4-FFF2-40B4-BE49-F238E27FC236}">
                  <a16:creationId xmlns:a16="http://schemas.microsoft.com/office/drawing/2014/main" id="{9C2BC0CB-D02E-4E4D-A2EE-1C5F8ABC954F}"/>
                </a:ext>
              </a:extLst>
            </p:cNvPr>
            <p:cNvPicPr>
              <a:picLocks noChangeAspect="1"/>
            </p:cNvPicPr>
            <p:nvPr/>
          </p:nvPicPr>
          <p:blipFill>
            <a:blip r:embed="rId4"/>
            <a:stretch>
              <a:fillRect/>
            </a:stretch>
          </p:blipFill>
          <p:spPr>
            <a:xfrm>
              <a:off x="323528" y="4554035"/>
              <a:ext cx="3121800" cy="2187333"/>
            </a:xfrm>
            <a:prstGeom prst="rect">
              <a:avLst/>
            </a:prstGeom>
          </p:spPr>
        </p:pic>
      </p:grpSp>
    </p:spTree>
    <p:extLst>
      <p:ext uri="{BB962C8B-B14F-4D97-AF65-F5344CB8AC3E}">
        <p14:creationId xmlns:p14="http://schemas.microsoft.com/office/powerpoint/2010/main" val="3928675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813777"/>
            <a:ext cx="9144000" cy="26468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it-IT" sz="16600" dirty="0">
                <a:solidFill>
                  <a:schemeClr val="tx2"/>
                </a:solidFill>
                <a:latin typeface="Comic Sans MS" pitchFamily="66" charset="0"/>
                <a:ea typeface="Calibri" pitchFamily="34" charset="0"/>
                <a:cs typeface="Arial" pitchFamily="34" charset="0"/>
              </a:rPr>
              <a:t>Come? </a:t>
            </a:r>
            <a:endParaRPr lang="it-IT" sz="16600" dirty="0">
              <a:solidFill>
                <a:srgbClr val="000000"/>
              </a:solidFill>
              <a:latin typeface="Arial" pitchFamily="34" charset="0"/>
              <a:ea typeface="Calibri"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116632"/>
            <a:ext cx="9144000" cy="7355860"/>
          </a:xfrm>
          <a:prstGeom prst="rect">
            <a:avLst/>
          </a:prstGeom>
          <a:noFill/>
        </p:spPr>
        <p:txBody>
          <a:bodyPr wrap="square" rtlCol="0">
            <a:spAutoFit/>
          </a:bodyPr>
          <a:lstStyle/>
          <a:p>
            <a:pPr algn="ctr"/>
            <a:r>
              <a:rPr lang="fr-FR" sz="4400" b="1" dirty="0"/>
              <a:t>Le </a:t>
            </a:r>
            <a:r>
              <a:rPr lang="fr-FR" sz="4400" b="1" dirty="0" err="1"/>
              <a:t>varici</a:t>
            </a:r>
            <a:r>
              <a:rPr lang="fr-FR" sz="4400" b="1" dirty="0"/>
              <a:t> sono </a:t>
            </a:r>
            <a:r>
              <a:rPr lang="fr-FR" sz="4400" b="1" dirty="0" err="1"/>
              <a:t>benigne</a:t>
            </a:r>
            <a:r>
              <a:rPr lang="fr-FR" sz="4400" b="1" dirty="0"/>
              <a:t> </a:t>
            </a:r>
          </a:p>
          <a:p>
            <a:pPr algn="ctr"/>
            <a:r>
              <a:rPr lang="fr-FR" sz="4400" b="1" dirty="0" err="1"/>
              <a:t>Possono</a:t>
            </a:r>
            <a:r>
              <a:rPr lang="fr-FR" sz="4400" b="1" dirty="0"/>
              <a:t> </a:t>
            </a:r>
          </a:p>
          <a:p>
            <a:pPr algn="ctr"/>
            <a:r>
              <a:rPr lang="fr-FR" sz="3200" b="1" dirty="0"/>
              <a:t>1- No </a:t>
            </a:r>
            <a:r>
              <a:rPr lang="fr-FR" sz="3200" b="1" dirty="0" err="1"/>
              <a:t>essere</a:t>
            </a:r>
            <a:r>
              <a:rPr lang="fr-FR" sz="3200" b="1" dirty="0"/>
              <a:t> </a:t>
            </a:r>
            <a:r>
              <a:rPr lang="fr-FR" sz="3200" b="1" dirty="0" err="1"/>
              <a:t>tratate</a:t>
            </a:r>
            <a:r>
              <a:rPr lang="fr-FR" sz="3200" b="1" dirty="0"/>
              <a:t> </a:t>
            </a:r>
          </a:p>
          <a:p>
            <a:pPr algn="ctr"/>
            <a:r>
              <a:rPr lang="fr-FR" sz="3200" b="1" dirty="0"/>
              <a:t>2- </a:t>
            </a:r>
            <a:r>
              <a:rPr lang="fr-FR" sz="3200" b="1" dirty="0" err="1"/>
              <a:t>Tratate</a:t>
            </a:r>
            <a:r>
              <a:rPr lang="fr-FR" sz="3200" b="1" dirty="0"/>
              <a:t> con </a:t>
            </a:r>
            <a:r>
              <a:rPr lang="fr-FR" sz="3200" b="1" dirty="0" err="1"/>
              <a:t>calze</a:t>
            </a:r>
            <a:r>
              <a:rPr lang="fr-FR" sz="3200" b="1" dirty="0"/>
              <a:t> compressive</a:t>
            </a:r>
          </a:p>
          <a:p>
            <a:r>
              <a:rPr lang="fr-FR" sz="3200" b="1" i="1" dirty="0" err="1">
                <a:solidFill>
                  <a:schemeClr val="accent2"/>
                </a:solidFill>
              </a:rPr>
              <a:t>Altri</a:t>
            </a:r>
            <a:r>
              <a:rPr lang="fr-FR" sz="3200" b="1" i="1" dirty="0">
                <a:solidFill>
                  <a:schemeClr val="accent2"/>
                </a:solidFill>
              </a:rPr>
              <a:t> </a:t>
            </a:r>
            <a:r>
              <a:rPr lang="fr-FR" sz="3200" b="1" i="1" dirty="0" err="1">
                <a:solidFill>
                  <a:schemeClr val="accent2"/>
                </a:solidFill>
              </a:rPr>
              <a:t>tratamenti</a:t>
            </a:r>
            <a:r>
              <a:rPr lang="fr-FR" sz="3200" b="1" i="1" dirty="0">
                <a:solidFill>
                  <a:schemeClr val="accent2"/>
                </a:solidFill>
              </a:rPr>
              <a:t> </a:t>
            </a:r>
            <a:r>
              <a:rPr lang="fr-FR" sz="3200" b="1" i="1" dirty="0" err="1">
                <a:solidFill>
                  <a:schemeClr val="accent2"/>
                </a:solidFill>
              </a:rPr>
              <a:t>possono</a:t>
            </a:r>
            <a:r>
              <a:rPr lang="fr-FR" sz="3200" b="1" i="1" dirty="0">
                <a:solidFill>
                  <a:schemeClr val="accent2"/>
                </a:solidFill>
              </a:rPr>
              <a:t> sempre </a:t>
            </a:r>
            <a:r>
              <a:rPr lang="fr-FR" sz="3200" b="1" i="1" dirty="0" err="1">
                <a:solidFill>
                  <a:schemeClr val="accent2"/>
                </a:solidFill>
              </a:rPr>
              <a:t>possibili</a:t>
            </a:r>
            <a:r>
              <a:rPr lang="fr-FR" sz="3200" b="1" i="1" dirty="0">
                <a:solidFill>
                  <a:schemeClr val="accent2"/>
                </a:solidFill>
              </a:rPr>
              <a:t> in </a:t>
            </a:r>
            <a:r>
              <a:rPr lang="fr-FR" sz="3200" b="1" i="1" dirty="0" err="1">
                <a:solidFill>
                  <a:schemeClr val="accent2"/>
                </a:solidFill>
              </a:rPr>
              <a:t>caso</a:t>
            </a:r>
            <a:r>
              <a:rPr lang="fr-FR" sz="3200" b="1" i="1" dirty="0">
                <a:solidFill>
                  <a:schemeClr val="accent2"/>
                </a:solidFill>
              </a:rPr>
              <a:t> di </a:t>
            </a:r>
            <a:r>
              <a:rPr lang="fr-FR" sz="3200" b="1" i="1" dirty="0" err="1">
                <a:solidFill>
                  <a:schemeClr val="accent2"/>
                </a:solidFill>
              </a:rPr>
              <a:t>complicanza</a:t>
            </a:r>
            <a:r>
              <a:rPr lang="fr-FR" sz="3200" b="1" i="1" dirty="0">
                <a:solidFill>
                  <a:schemeClr val="accent2"/>
                </a:solidFill>
              </a:rPr>
              <a:t> o di </a:t>
            </a:r>
            <a:r>
              <a:rPr lang="fr-FR" sz="3200" b="1" i="1" dirty="0" err="1">
                <a:solidFill>
                  <a:schemeClr val="accent2"/>
                </a:solidFill>
              </a:rPr>
              <a:t>scelta</a:t>
            </a:r>
            <a:r>
              <a:rPr lang="fr-FR" sz="3200" b="1" i="1" dirty="0">
                <a:solidFill>
                  <a:schemeClr val="accent2"/>
                </a:solidFill>
              </a:rPr>
              <a:t> </a:t>
            </a:r>
            <a:r>
              <a:rPr lang="fr-FR" sz="3200" b="1" i="1" dirty="0" err="1">
                <a:solidFill>
                  <a:schemeClr val="accent2"/>
                </a:solidFill>
              </a:rPr>
              <a:t>estetica</a:t>
            </a:r>
            <a:r>
              <a:rPr lang="fr-FR" sz="3200" b="1" i="1" dirty="0">
                <a:solidFill>
                  <a:schemeClr val="accent2"/>
                </a:solidFill>
              </a:rPr>
              <a:t>. </a:t>
            </a:r>
          </a:p>
          <a:p>
            <a:r>
              <a:rPr lang="fr-FR" sz="3200" b="1" i="1" dirty="0">
                <a:solidFill>
                  <a:schemeClr val="accent2"/>
                </a:solidFill>
              </a:rPr>
              <a:t>	- </a:t>
            </a:r>
            <a:r>
              <a:rPr lang="fr-FR" sz="3200" b="1" i="1" dirty="0" err="1">
                <a:solidFill>
                  <a:schemeClr val="accent2"/>
                </a:solidFill>
              </a:rPr>
              <a:t>Demolitivi</a:t>
            </a:r>
            <a:endParaRPr lang="fr-FR" sz="3200" b="1" i="1" dirty="0">
              <a:solidFill>
                <a:schemeClr val="accent2"/>
              </a:solidFill>
            </a:endParaRPr>
          </a:p>
          <a:p>
            <a:r>
              <a:rPr lang="fr-FR" sz="3200" b="1" i="1" dirty="0">
                <a:solidFill>
                  <a:schemeClr val="accent2"/>
                </a:solidFill>
              </a:rPr>
              <a:t>	-</a:t>
            </a:r>
            <a:r>
              <a:rPr lang="fr-FR" sz="3200" b="1" i="1" dirty="0" err="1">
                <a:solidFill>
                  <a:schemeClr val="accent2"/>
                </a:solidFill>
              </a:rPr>
              <a:t>Conservativi</a:t>
            </a:r>
            <a:r>
              <a:rPr lang="fr-FR" sz="3200" b="1" dirty="0"/>
              <a:t> </a:t>
            </a:r>
          </a:p>
          <a:p>
            <a:r>
              <a:rPr lang="fr-FR" sz="3200" b="1" dirty="0"/>
              <a:t>SECONDO un </a:t>
            </a:r>
            <a:r>
              <a:rPr lang="fr-FR" sz="3200" b="1" dirty="0" err="1">
                <a:solidFill>
                  <a:srgbClr val="FF0000"/>
                </a:solidFill>
              </a:rPr>
              <a:t>Consenso</a:t>
            </a:r>
            <a:r>
              <a:rPr lang="fr-FR" sz="3200" b="1" dirty="0">
                <a:solidFill>
                  <a:srgbClr val="FF0000"/>
                </a:solidFill>
              </a:rPr>
              <a:t> </a:t>
            </a:r>
            <a:r>
              <a:rPr lang="fr-FR" sz="3200" b="1" dirty="0" err="1">
                <a:solidFill>
                  <a:srgbClr val="FF0000"/>
                </a:solidFill>
              </a:rPr>
              <a:t>Informato</a:t>
            </a:r>
            <a:r>
              <a:rPr lang="fr-FR" sz="3200" b="1" dirty="0">
                <a:solidFill>
                  <a:srgbClr val="FF0000"/>
                </a:solidFill>
              </a:rPr>
              <a:t> COMPLETO </a:t>
            </a:r>
            <a:r>
              <a:rPr lang="fr-FR" sz="3200" b="1" dirty="0" err="1">
                <a:solidFill>
                  <a:srgbClr val="FF0000"/>
                </a:solidFill>
              </a:rPr>
              <a:t>che</a:t>
            </a:r>
            <a:r>
              <a:rPr lang="fr-FR" sz="3200" b="1" dirty="0">
                <a:solidFill>
                  <a:srgbClr val="FF0000"/>
                </a:solidFill>
              </a:rPr>
              <a:t> </a:t>
            </a:r>
            <a:r>
              <a:rPr lang="fr-FR" sz="3200" b="1" dirty="0" err="1">
                <a:solidFill>
                  <a:srgbClr val="FF0000"/>
                </a:solidFill>
              </a:rPr>
              <a:t>deve</a:t>
            </a:r>
            <a:r>
              <a:rPr lang="fr-FR" sz="3200" b="1" dirty="0">
                <a:solidFill>
                  <a:srgbClr val="FF0000"/>
                </a:solidFill>
              </a:rPr>
              <a:t> </a:t>
            </a:r>
            <a:r>
              <a:rPr lang="fr-FR" sz="3200" b="1" dirty="0" err="1">
                <a:solidFill>
                  <a:srgbClr val="FF0000"/>
                </a:solidFill>
              </a:rPr>
              <a:t>comportare</a:t>
            </a:r>
            <a:r>
              <a:rPr lang="fr-FR" sz="3200" b="1" dirty="0">
                <a:solidFill>
                  <a:srgbClr val="FF0000"/>
                </a:solidFill>
              </a:rPr>
              <a:t> i </a:t>
            </a:r>
            <a:r>
              <a:rPr lang="fr-FR" sz="3200" b="1" dirty="0" err="1">
                <a:solidFill>
                  <a:srgbClr val="FF0000"/>
                </a:solidFill>
              </a:rPr>
              <a:t>dati</a:t>
            </a:r>
            <a:r>
              <a:rPr lang="fr-FR" sz="3200" b="1" dirty="0">
                <a:solidFill>
                  <a:srgbClr val="FF0000"/>
                </a:solidFill>
              </a:rPr>
              <a:t> </a:t>
            </a:r>
            <a:r>
              <a:rPr lang="fr-FR" sz="3200" b="1" dirty="0" err="1">
                <a:solidFill>
                  <a:srgbClr val="FF0000"/>
                </a:solidFill>
              </a:rPr>
              <a:t>della</a:t>
            </a:r>
            <a:r>
              <a:rPr lang="fr-FR" sz="3200" b="1" dirty="0">
                <a:solidFill>
                  <a:srgbClr val="FF0000"/>
                </a:solidFill>
              </a:rPr>
              <a:t> </a:t>
            </a:r>
            <a:r>
              <a:rPr lang="fr-FR" sz="3200" b="1" dirty="0" err="1">
                <a:solidFill>
                  <a:srgbClr val="FF0000"/>
                </a:solidFill>
              </a:rPr>
              <a:t>Medicina</a:t>
            </a:r>
            <a:r>
              <a:rPr lang="fr-FR" sz="3200" b="1" dirty="0">
                <a:solidFill>
                  <a:srgbClr val="FF0000"/>
                </a:solidFill>
              </a:rPr>
              <a:t> </a:t>
            </a:r>
            <a:r>
              <a:rPr lang="fr-FR" sz="3200" b="1" dirty="0" err="1">
                <a:solidFill>
                  <a:srgbClr val="FF0000"/>
                </a:solidFill>
              </a:rPr>
              <a:t>Basata</a:t>
            </a:r>
            <a:r>
              <a:rPr lang="fr-FR" sz="3200" b="1" dirty="0">
                <a:solidFill>
                  <a:srgbClr val="FF0000"/>
                </a:solidFill>
              </a:rPr>
              <a:t> </a:t>
            </a:r>
            <a:r>
              <a:rPr lang="fr-FR" sz="3200" b="1" dirty="0" err="1">
                <a:solidFill>
                  <a:srgbClr val="FF0000"/>
                </a:solidFill>
              </a:rPr>
              <a:t>sulle</a:t>
            </a:r>
            <a:r>
              <a:rPr lang="fr-FR" sz="3200" b="1" dirty="0">
                <a:solidFill>
                  <a:srgbClr val="FF0000"/>
                </a:solidFill>
              </a:rPr>
              <a:t> EVIDENZE come LA PERDITA o CONSERVAZIONE </a:t>
            </a:r>
            <a:r>
              <a:rPr lang="fr-FR" sz="3200" b="1" dirty="0" err="1">
                <a:solidFill>
                  <a:srgbClr val="FF0000"/>
                </a:solidFill>
              </a:rPr>
              <a:t>del</a:t>
            </a:r>
            <a:r>
              <a:rPr lang="fr-FR" sz="3200" b="1" dirty="0">
                <a:solidFill>
                  <a:srgbClr val="FF0000"/>
                </a:solidFill>
              </a:rPr>
              <a:t> </a:t>
            </a:r>
            <a:r>
              <a:rPr lang="fr-FR" sz="3200" b="1" dirty="0" err="1">
                <a:solidFill>
                  <a:srgbClr val="FF0000"/>
                </a:solidFill>
              </a:rPr>
              <a:t>patrimonio</a:t>
            </a:r>
            <a:r>
              <a:rPr lang="fr-FR" sz="3200" b="1" dirty="0">
                <a:solidFill>
                  <a:srgbClr val="FF0000"/>
                </a:solidFill>
              </a:rPr>
              <a:t> </a:t>
            </a:r>
            <a:r>
              <a:rPr lang="fr-FR" sz="3200" b="1" dirty="0" err="1">
                <a:solidFill>
                  <a:srgbClr val="FF0000"/>
                </a:solidFill>
              </a:rPr>
              <a:t>venoso</a:t>
            </a:r>
            <a:r>
              <a:rPr lang="fr-FR" sz="3200" b="1" dirty="0">
                <a:solidFill>
                  <a:srgbClr val="FF0000"/>
                </a:solidFill>
              </a:rPr>
              <a:t>  </a:t>
            </a:r>
            <a:r>
              <a:rPr lang="fr-FR" sz="3200" b="1" dirty="0" err="1">
                <a:solidFill>
                  <a:srgbClr val="FF0000"/>
                </a:solidFill>
              </a:rPr>
              <a:t>ed</a:t>
            </a:r>
            <a:r>
              <a:rPr lang="fr-FR" sz="3200" b="1" dirty="0">
                <a:solidFill>
                  <a:srgbClr val="FF0000"/>
                </a:solidFill>
              </a:rPr>
              <a:t> i RESULTATI dei vari </a:t>
            </a:r>
            <a:r>
              <a:rPr lang="fr-FR" sz="3200" b="1" dirty="0" err="1">
                <a:solidFill>
                  <a:srgbClr val="FF0000"/>
                </a:solidFill>
              </a:rPr>
              <a:t>metodi</a:t>
            </a:r>
            <a:r>
              <a:rPr lang="fr-FR" sz="3200" b="1" dirty="0">
                <a:solidFill>
                  <a:srgbClr val="FF0000"/>
                </a:solidFill>
              </a:rPr>
              <a:t>, CONSERVATIVI e DEMOLITIVI. </a:t>
            </a:r>
            <a:endParaRPr lang="fr-FR" sz="3200" b="1" dirty="0"/>
          </a:p>
          <a:p>
            <a:endParaRPr lang="fr-FR" sz="3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67544" y="0"/>
            <a:ext cx="7632848" cy="7971413"/>
          </a:xfrm>
          <a:prstGeom prst="rect">
            <a:avLst/>
          </a:prstGeom>
          <a:noFill/>
        </p:spPr>
        <p:txBody>
          <a:bodyPr wrap="square" rtlCol="0">
            <a:spAutoFit/>
          </a:bodyPr>
          <a:lstStyle/>
          <a:p>
            <a:endParaRPr lang="fr-FR" sz="3200" dirty="0"/>
          </a:p>
          <a:p>
            <a:r>
              <a:rPr lang="fr-FR" sz="3200" b="1" dirty="0"/>
              <a:t>INFORMAZIONE: Le </a:t>
            </a:r>
            <a:r>
              <a:rPr lang="fr-FR" sz="3200" b="1" dirty="0" err="1"/>
              <a:t>terapie</a:t>
            </a:r>
            <a:r>
              <a:rPr lang="fr-FR" sz="3200" b="1" dirty="0"/>
              <a:t> </a:t>
            </a:r>
            <a:r>
              <a:rPr lang="fr-FR" sz="3200" b="1" dirty="0" err="1"/>
              <a:t>attuali</a:t>
            </a:r>
            <a:endParaRPr lang="fr-FR" sz="3200" b="1" dirty="0"/>
          </a:p>
          <a:p>
            <a:r>
              <a:rPr lang="fr-FR" sz="3200" b="1" dirty="0">
                <a:solidFill>
                  <a:schemeClr val="accent2"/>
                </a:solidFill>
              </a:rPr>
              <a:t>Le </a:t>
            </a:r>
            <a:r>
              <a:rPr lang="fr-FR" sz="3200" b="1" dirty="0" err="1">
                <a:solidFill>
                  <a:schemeClr val="accent2"/>
                </a:solidFill>
              </a:rPr>
              <a:t>Varici</a:t>
            </a:r>
            <a:r>
              <a:rPr lang="fr-FR" sz="3200" b="1" dirty="0">
                <a:solidFill>
                  <a:schemeClr val="accent2"/>
                </a:solidFill>
              </a:rPr>
              <a:t> sono </a:t>
            </a:r>
            <a:r>
              <a:rPr lang="fr-FR" sz="3200" b="1" dirty="0" err="1">
                <a:solidFill>
                  <a:schemeClr val="accent2"/>
                </a:solidFill>
              </a:rPr>
              <a:t>una</a:t>
            </a:r>
            <a:r>
              <a:rPr lang="fr-FR" sz="3200" b="1" dirty="0">
                <a:solidFill>
                  <a:schemeClr val="accent2"/>
                </a:solidFill>
              </a:rPr>
              <a:t> </a:t>
            </a:r>
            <a:r>
              <a:rPr lang="fr-FR" sz="3200" b="1" dirty="0" err="1">
                <a:solidFill>
                  <a:schemeClr val="accent2"/>
                </a:solidFill>
              </a:rPr>
              <a:t>malatia</a:t>
            </a:r>
            <a:r>
              <a:rPr lang="fr-FR" sz="3200" b="1" dirty="0">
                <a:solidFill>
                  <a:schemeClr val="accent2"/>
                </a:solidFill>
              </a:rPr>
              <a:t> </a:t>
            </a:r>
            <a:r>
              <a:rPr lang="fr-FR" sz="3200" b="1" dirty="0" err="1">
                <a:solidFill>
                  <a:schemeClr val="accent2"/>
                </a:solidFill>
              </a:rPr>
              <a:t>benigna</a:t>
            </a:r>
            <a:r>
              <a:rPr lang="fr-FR" sz="3200" b="1" dirty="0">
                <a:solidFill>
                  <a:schemeClr val="accent2"/>
                </a:solidFill>
              </a:rPr>
              <a:t>:</a:t>
            </a:r>
          </a:p>
          <a:p>
            <a:r>
              <a:rPr lang="fr-FR" sz="3200" b="1" dirty="0" err="1">
                <a:solidFill>
                  <a:schemeClr val="accent2"/>
                </a:solidFill>
              </a:rPr>
              <a:t>Terapie</a:t>
            </a:r>
            <a:r>
              <a:rPr lang="fr-FR" sz="3200" b="1" dirty="0">
                <a:solidFill>
                  <a:schemeClr val="accent2"/>
                </a:solidFill>
              </a:rPr>
              <a:t> </a:t>
            </a:r>
            <a:r>
              <a:rPr lang="fr-FR" sz="3200" b="1" dirty="0" err="1">
                <a:solidFill>
                  <a:schemeClr val="accent2"/>
                </a:solidFill>
              </a:rPr>
              <a:t>attuali</a:t>
            </a:r>
            <a:r>
              <a:rPr lang="fr-FR" sz="3200" b="1" dirty="0">
                <a:solidFill>
                  <a:schemeClr val="accent2"/>
                </a:solidFill>
              </a:rPr>
              <a:t>:</a:t>
            </a:r>
          </a:p>
          <a:p>
            <a:r>
              <a:rPr lang="fr-FR" sz="3200" dirty="0"/>
              <a:t>1- </a:t>
            </a:r>
            <a:r>
              <a:rPr lang="fr-FR" sz="3200" dirty="0" err="1"/>
              <a:t>Consigli</a:t>
            </a:r>
            <a:r>
              <a:rPr lang="fr-FR" sz="3200" dirty="0"/>
              <a:t> </a:t>
            </a:r>
            <a:r>
              <a:rPr lang="fr-FR" sz="3200" dirty="0" err="1"/>
              <a:t>igieno</a:t>
            </a:r>
            <a:r>
              <a:rPr lang="fr-FR" sz="3200" dirty="0"/>
              <a:t>-</a:t>
            </a:r>
            <a:r>
              <a:rPr lang="fr-FR" sz="3200" dirty="0" err="1"/>
              <a:t>dieteici</a:t>
            </a:r>
            <a:r>
              <a:rPr lang="fr-FR" sz="3200" dirty="0"/>
              <a:t> e/o</a:t>
            </a:r>
          </a:p>
          <a:p>
            <a:r>
              <a:rPr lang="fr-FR" sz="3200" dirty="0"/>
              <a:t>2-</a:t>
            </a:r>
            <a:r>
              <a:rPr lang="fr-FR" sz="3200" dirty="0" err="1"/>
              <a:t>Compressione</a:t>
            </a:r>
            <a:r>
              <a:rPr lang="fr-FR" sz="3200" dirty="0"/>
              <a:t> </a:t>
            </a:r>
            <a:r>
              <a:rPr lang="fr-FR" sz="3200" dirty="0" err="1"/>
              <a:t>elastica</a:t>
            </a:r>
            <a:r>
              <a:rPr lang="fr-FR" sz="3200" dirty="0"/>
              <a:t> e/o</a:t>
            </a:r>
          </a:p>
          <a:p>
            <a:r>
              <a:rPr lang="fr-FR" sz="3200" dirty="0"/>
              <a:t>3- </a:t>
            </a:r>
            <a:r>
              <a:rPr lang="fr-FR" sz="3200" dirty="0" err="1"/>
              <a:t>Procedure</a:t>
            </a:r>
            <a:r>
              <a:rPr lang="fr-FR" sz="3200" dirty="0"/>
              <a:t> </a:t>
            </a:r>
            <a:r>
              <a:rPr lang="fr-FR" sz="3200" dirty="0" err="1"/>
              <a:t>demolitive</a:t>
            </a:r>
            <a:r>
              <a:rPr lang="fr-FR" sz="3200" dirty="0"/>
              <a:t>: Stripping  e/o </a:t>
            </a:r>
            <a:r>
              <a:rPr lang="fr-FR" sz="3200" dirty="0" err="1"/>
              <a:t>procedure</a:t>
            </a:r>
            <a:r>
              <a:rPr lang="fr-FR" sz="3200" dirty="0"/>
              <a:t> </a:t>
            </a:r>
            <a:r>
              <a:rPr lang="fr-FR" sz="3200" dirty="0" err="1"/>
              <a:t>endo</a:t>
            </a:r>
            <a:r>
              <a:rPr lang="fr-FR" sz="3200" dirty="0"/>
              <a:t>-</a:t>
            </a:r>
            <a:r>
              <a:rPr lang="fr-FR" sz="3200" dirty="0" err="1"/>
              <a:t>venose</a:t>
            </a:r>
            <a:r>
              <a:rPr lang="fr-FR" sz="3200" dirty="0"/>
              <a:t> </a:t>
            </a:r>
          </a:p>
          <a:p>
            <a:r>
              <a:rPr lang="fr-FR" sz="3200" dirty="0"/>
              <a:t>4- </a:t>
            </a:r>
            <a:r>
              <a:rPr lang="fr-FR" sz="3200" dirty="0" err="1"/>
              <a:t>Procedure</a:t>
            </a:r>
            <a:r>
              <a:rPr lang="fr-FR" sz="3200" dirty="0"/>
              <a:t> conservative: </a:t>
            </a:r>
          </a:p>
          <a:p>
            <a:r>
              <a:rPr lang="fr-FR" sz="3200" dirty="0"/>
              <a:t>	ASVAL: </a:t>
            </a:r>
            <a:r>
              <a:rPr lang="fr-FR" sz="3200" dirty="0" err="1"/>
              <a:t>fattibile</a:t>
            </a:r>
            <a:r>
              <a:rPr lang="fr-FR" sz="3200" dirty="0"/>
              <a:t> in casi </a:t>
            </a:r>
            <a:r>
              <a:rPr lang="fr-FR" sz="3200" dirty="0" err="1"/>
              <a:t>limitati</a:t>
            </a:r>
            <a:r>
              <a:rPr lang="fr-FR" sz="3200" dirty="0"/>
              <a:t>.</a:t>
            </a:r>
          </a:p>
          <a:p>
            <a:r>
              <a:rPr lang="fr-FR" sz="3200" dirty="0"/>
              <a:t>	 CHIVA </a:t>
            </a:r>
            <a:r>
              <a:rPr lang="fr-FR" sz="3200" dirty="0" err="1"/>
              <a:t>fattibile</a:t>
            </a:r>
            <a:r>
              <a:rPr lang="fr-FR" sz="3200" dirty="0"/>
              <a:t> in </a:t>
            </a:r>
            <a:r>
              <a:rPr lang="fr-FR" sz="3200" dirty="0" err="1"/>
              <a:t>ogni</a:t>
            </a:r>
            <a:r>
              <a:rPr lang="fr-FR" sz="3200" dirty="0"/>
              <a:t> </a:t>
            </a:r>
            <a:r>
              <a:rPr lang="fr-FR" sz="3200" dirty="0" err="1"/>
              <a:t>casi</a:t>
            </a:r>
            <a:endParaRPr lang="fr-FR" sz="3200" dirty="0"/>
          </a:p>
          <a:p>
            <a:r>
              <a:rPr lang="fr-FR" sz="3200" b="1" i="1" dirty="0">
                <a:solidFill>
                  <a:schemeClr val="accent2"/>
                </a:solidFill>
              </a:rPr>
              <a:t>5-Le </a:t>
            </a:r>
            <a:r>
              <a:rPr lang="fr-FR" sz="3200" b="1" i="1" dirty="0" err="1">
                <a:solidFill>
                  <a:schemeClr val="accent2"/>
                </a:solidFill>
              </a:rPr>
              <a:t>safene</a:t>
            </a:r>
            <a:r>
              <a:rPr lang="fr-FR" sz="3200" b="1" i="1" dirty="0">
                <a:solidFill>
                  <a:schemeClr val="accent2"/>
                </a:solidFill>
              </a:rPr>
              <a:t> </a:t>
            </a:r>
            <a:r>
              <a:rPr lang="fr-FR" sz="3200" b="1" i="1" dirty="0" err="1">
                <a:solidFill>
                  <a:schemeClr val="accent2"/>
                </a:solidFill>
              </a:rPr>
              <a:t>possono</a:t>
            </a:r>
            <a:r>
              <a:rPr lang="fr-FR" sz="3200" b="1" i="1" dirty="0">
                <a:solidFill>
                  <a:schemeClr val="accent2"/>
                </a:solidFill>
              </a:rPr>
              <a:t> </a:t>
            </a:r>
            <a:r>
              <a:rPr lang="fr-FR" sz="3200" b="1" i="1" dirty="0" err="1">
                <a:solidFill>
                  <a:schemeClr val="accent2"/>
                </a:solidFill>
              </a:rPr>
              <a:t>essere</a:t>
            </a:r>
            <a:r>
              <a:rPr lang="fr-FR" sz="3200" b="1" i="1" dirty="0">
                <a:solidFill>
                  <a:schemeClr val="accent2"/>
                </a:solidFill>
              </a:rPr>
              <a:t> </a:t>
            </a:r>
            <a:r>
              <a:rPr lang="fr-FR" sz="3200" b="1" i="1" dirty="0" err="1">
                <a:solidFill>
                  <a:schemeClr val="accent2"/>
                </a:solidFill>
              </a:rPr>
              <a:t>necessarie</a:t>
            </a:r>
            <a:r>
              <a:rPr lang="fr-FR" sz="3200" b="1" i="1" dirty="0">
                <a:solidFill>
                  <a:schemeClr val="accent2"/>
                </a:solidFill>
              </a:rPr>
              <a:t> o </a:t>
            </a:r>
            <a:r>
              <a:rPr lang="fr-FR" sz="3200" b="1" i="1" dirty="0" err="1">
                <a:solidFill>
                  <a:schemeClr val="accent2"/>
                </a:solidFill>
              </a:rPr>
              <a:t>salvare</a:t>
            </a:r>
            <a:r>
              <a:rPr lang="fr-FR" sz="3200" b="1" i="1" dirty="0">
                <a:solidFill>
                  <a:schemeClr val="accent2"/>
                </a:solidFill>
              </a:rPr>
              <a:t> la </a:t>
            </a:r>
            <a:r>
              <a:rPr lang="fr-FR" sz="3200" b="1" i="1" dirty="0" err="1">
                <a:solidFill>
                  <a:schemeClr val="accent2"/>
                </a:solidFill>
              </a:rPr>
              <a:t>vita</a:t>
            </a:r>
            <a:r>
              <a:rPr lang="fr-FR" sz="3200" b="1" i="1" dirty="0">
                <a:solidFill>
                  <a:schemeClr val="accent2"/>
                </a:solidFill>
              </a:rPr>
              <a:t>  in </a:t>
            </a:r>
            <a:r>
              <a:rPr lang="fr-FR" sz="3200" b="1" i="1" dirty="0" err="1">
                <a:solidFill>
                  <a:schemeClr val="accent2"/>
                </a:solidFill>
              </a:rPr>
              <a:t>caso</a:t>
            </a:r>
            <a:r>
              <a:rPr lang="fr-FR" sz="3200" b="1" i="1" dirty="0">
                <a:solidFill>
                  <a:schemeClr val="accent2"/>
                </a:solidFill>
              </a:rPr>
              <a:t> di </a:t>
            </a:r>
            <a:r>
              <a:rPr lang="fr-FR" sz="3200" b="1" i="1" dirty="0" err="1">
                <a:solidFill>
                  <a:schemeClr val="accent2"/>
                </a:solidFill>
              </a:rPr>
              <a:t>futuro</a:t>
            </a:r>
            <a:r>
              <a:rPr lang="fr-FR" sz="3200" b="1" i="1" dirty="0">
                <a:solidFill>
                  <a:schemeClr val="accent2"/>
                </a:solidFill>
              </a:rPr>
              <a:t> by-pass </a:t>
            </a:r>
            <a:r>
              <a:rPr lang="fr-FR" sz="3200" b="1" i="1" dirty="0" err="1">
                <a:solidFill>
                  <a:schemeClr val="accent2"/>
                </a:solidFill>
              </a:rPr>
              <a:t>arterioso</a:t>
            </a:r>
            <a:r>
              <a:rPr lang="fr-FR" sz="3200" b="1" i="1" dirty="0">
                <a:solidFill>
                  <a:schemeClr val="accent2"/>
                </a:solidFill>
              </a:rPr>
              <a:t> </a:t>
            </a:r>
          </a:p>
          <a:p>
            <a:endParaRPr lang="fr-FR" sz="3200" dirty="0"/>
          </a:p>
          <a:p>
            <a:endParaRPr lang="fr-FR" sz="3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39552" y="476672"/>
            <a:ext cx="7920880" cy="6001643"/>
          </a:xfrm>
          <a:prstGeom prst="rect">
            <a:avLst/>
          </a:prstGeom>
          <a:noFill/>
        </p:spPr>
        <p:txBody>
          <a:bodyPr wrap="square" rtlCol="0">
            <a:spAutoFit/>
          </a:bodyPr>
          <a:lstStyle/>
          <a:p>
            <a:r>
              <a:rPr lang="fr-FR" sz="3200" b="1" dirty="0"/>
              <a:t>INFORMAZIONE:  cura CHIVA</a:t>
            </a:r>
          </a:p>
          <a:p>
            <a:endParaRPr lang="fr-FR" sz="3200" dirty="0"/>
          </a:p>
          <a:p>
            <a:r>
              <a:rPr lang="fr-FR" sz="3200" dirty="0"/>
              <a:t>La </a:t>
            </a:r>
            <a:r>
              <a:rPr lang="fr-FR" sz="3200" dirty="0" err="1"/>
              <a:t>CHIVA,è</a:t>
            </a:r>
            <a:r>
              <a:rPr lang="fr-FR" sz="3200" dirty="0"/>
              <a:t> </a:t>
            </a:r>
            <a:r>
              <a:rPr lang="fr-FR" sz="3200" dirty="0" err="1"/>
              <a:t>una</a:t>
            </a:r>
            <a:r>
              <a:rPr lang="fr-FR" sz="3200" dirty="0"/>
              <a:t>  cura </a:t>
            </a:r>
            <a:r>
              <a:rPr lang="fr-FR" sz="3200" dirty="0" err="1"/>
              <a:t>Conservativa</a:t>
            </a:r>
            <a:r>
              <a:rPr lang="fr-FR" sz="3200" dirty="0"/>
              <a:t> </a:t>
            </a:r>
            <a:r>
              <a:rPr lang="fr-FR" sz="3200" dirty="0" err="1"/>
              <a:t>ed</a:t>
            </a:r>
            <a:r>
              <a:rPr lang="fr-FR" sz="3200" dirty="0"/>
              <a:t> </a:t>
            </a:r>
            <a:r>
              <a:rPr lang="fr-FR" sz="3200" dirty="0" err="1"/>
              <a:t>emodinamica</a:t>
            </a:r>
            <a:r>
              <a:rPr lang="fr-FR" sz="3200" dirty="0"/>
              <a:t> </a:t>
            </a:r>
            <a:r>
              <a:rPr lang="fr-FR" sz="3200" dirty="0" err="1"/>
              <a:t>dell’insufficienza</a:t>
            </a:r>
            <a:r>
              <a:rPr lang="fr-FR" sz="3200" dirty="0"/>
              <a:t> </a:t>
            </a:r>
            <a:r>
              <a:rPr lang="fr-FR" sz="3200" dirty="0" err="1"/>
              <a:t>venosa</a:t>
            </a:r>
            <a:r>
              <a:rPr lang="fr-FR" sz="3200" dirty="0"/>
              <a:t> in </a:t>
            </a:r>
            <a:r>
              <a:rPr lang="fr-FR" sz="3200" dirty="0" err="1"/>
              <a:t>ambulatorio</a:t>
            </a:r>
            <a:r>
              <a:rPr lang="fr-FR" sz="3200" dirty="0"/>
              <a:t>  </a:t>
            </a:r>
          </a:p>
          <a:p>
            <a:r>
              <a:rPr lang="fr-FR" sz="3200" dirty="0"/>
              <a:t>E </a:t>
            </a:r>
            <a:r>
              <a:rPr lang="fr-FR" sz="3200" dirty="0" err="1"/>
              <a:t>una</a:t>
            </a:r>
            <a:r>
              <a:rPr lang="fr-FR" sz="3200" dirty="0"/>
              <a:t> </a:t>
            </a:r>
            <a:r>
              <a:rPr lang="fr-FR" sz="3200" dirty="0" err="1"/>
              <a:t>chirurgia</a:t>
            </a:r>
            <a:r>
              <a:rPr lang="fr-FR" sz="3200" dirty="0"/>
              <a:t> mini-</a:t>
            </a:r>
            <a:r>
              <a:rPr lang="fr-FR" sz="3200" dirty="0" err="1"/>
              <a:t>invasiva</a:t>
            </a:r>
            <a:r>
              <a:rPr lang="fr-FR" sz="3200" dirty="0"/>
              <a:t> </a:t>
            </a:r>
            <a:r>
              <a:rPr lang="fr-FR" sz="3200" dirty="0" err="1"/>
              <a:t>sotto</a:t>
            </a:r>
            <a:r>
              <a:rPr lang="fr-FR" sz="3200" dirty="0"/>
              <a:t> </a:t>
            </a:r>
            <a:r>
              <a:rPr lang="fr-FR" sz="3200" dirty="0" err="1"/>
              <a:t>anestesia</a:t>
            </a:r>
            <a:r>
              <a:rPr lang="fr-FR" sz="3200" dirty="0"/>
              <a:t>  locale </a:t>
            </a:r>
            <a:r>
              <a:rPr lang="fr-FR" sz="3200" dirty="0" err="1"/>
              <a:t>ed</a:t>
            </a:r>
            <a:r>
              <a:rPr lang="fr-FR" sz="3200" dirty="0"/>
              <a:t> </a:t>
            </a:r>
            <a:r>
              <a:rPr lang="fr-FR" sz="3200" dirty="0" err="1"/>
              <a:t>ambulatoriale</a:t>
            </a:r>
            <a:r>
              <a:rPr lang="fr-FR" sz="3200" dirty="0"/>
              <a:t> </a:t>
            </a:r>
          </a:p>
          <a:p>
            <a:endParaRPr lang="fr-FR" sz="3200" dirty="0"/>
          </a:p>
          <a:p>
            <a:r>
              <a:rPr lang="fr-FR" sz="3200" b="1" dirty="0" err="1">
                <a:solidFill>
                  <a:schemeClr val="accent2"/>
                </a:solidFill>
              </a:rPr>
              <a:t>Superiore</a:t>
            </a:r>
            <a:r>
              <a:rPr lang="fr-FR" sz="3200" b="1" dirty="0">
                <a:solidFill>
                  <a:schemeClr val="accent2"/>
                </a:solidFill>
              </a:rPr>
              <a:t> in tutti </a:t>
            </a:r>
            <a:r>
              <a:rPr lang="fr-FR" sz="3200" b="1" dirty="0" err="1">
                <a:solidFill>
                  <a:schemeClr val="accent2"/>
                </a:solidFill>
              </a:rPr>
              <a:t>gli</a:t>
            </a:r>
            <a:r>
              <a:rPr lang="fr-FR" sz="3200" b="1" dirty="0">
                <a:solidFill>
                  <a:schemeClr val="accent2"/>
                </a:solidFill>
              </a:rPr>
              <a:t> </a:t>
            </a:r>
            <a:r>
              <a:rPr lang="fr-FR" sz="3200" b="1" dirty="0" err="1">
                <a:solidFill>
                  <a:schemeClr val="accent2"/>
                </a:solidFill>
              </a:rPr>
              <a:t>aspetti</a:t>
            </a:r>
            <a:r>
              <a:rPr lang="fr-FR" sz="3200" b="1" dirty="0">
                <a:solidFill>
                  <a:schemeClr val="accent2"/>
                </a:solidFill>
              </a:rPr>
              <a:t> ai </a:t>
            </a:r>
            <a:r>
              <a:rPr lang="fr-FR" sz="3200" b="1" dirty="0" err="1">
                <a:solidFill>
                  <a:schemeClr val="accent2"/>
                </a:solidFill>
              </a:rPr>
              <a:t>metodi</a:t>
            </a:r>
            <a:r>
              <a:rPr lang="fr-FR" sz="3200" b="1" dirty="0">
                <a:solidFill>
                  <a:schemeClr val="accent2"/>
                </a:solidFill>
              </a:rPr>
              <a:t>  </a:t>
            </a:r>
            <a:r>
              <a:rPr lang="fr-FR" sz="3200" b="1" dirty="0" err="1">
                <a:solidFill>
                  <a:schemeClr val="accent2"/>
                </a:solidFill>
              </a:rPr>
              <a:t>demolitivi</a:t>
            </a:r>
            <a:r>
              <a:rPr lang="fr-FR" sz="3200" b="1" dirty="0">
                <a:solidFill>
                  <a:schemeClr val="accent2"/>
                </a:solidFill>
              </a:rPr>
              <a:t> </a:t>
            </a:r>
            <a:r>
              <a:rPr lang="fr-FR" sz="3200" b="1" dirty="0" err="1">
                <a:solidFill>
                  <a:schemeClr val="accent2"/>
                </a:solidFill>
              </a:rPr>
              <a:t>chirugichi</a:t>
            </a:r>
            <a:r>
              <a:rPr lang="fr-FR" sz="3200" b="1" dirty="0">
                <a:solidFill>
                  <a:schemeClr val="accent2"/>
                </a:solidFill>
              </a:rPr>
              <a:t> come  </a:t>
            </a:r>
            <a:r>
              <a:rPr lang="fr-FR" sz="3200" b="1" dirty="0" err="1">
                <a:solidFill>
                  <a:schemeClr val="accent2"/>
                </a:solidFill>
              </a:rPr>
              <a:t>endovenosi</a:t>
            </a:r>
            <a:r>
              <a:rPr lang="fr-FR" sz="3200" b="1" dirty="0">
                <a:solidFill>
                  <a:schemeClr val="accent2"/>
                </a:solidFill>
              </a:rPr>
              <a:t>  seconde  le EBM</a:t>
            </a:r>
          </a:p>
          <a:p>
            <a:endParaRPr lang="fr-FR" sz="3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0" y="476672"/>
            <a:ext cx="9144000" cy="5509200"/>
          </a:xfrm>
          <a:prstGeom prst="rect">
            <a:avLst/>
          </a:prstGeom>
          <a:noFill/>
        </p:spPr>
        <p:txBody>
          <a:bodyPr wrap="square" rtlCol="0">
            <a:spAutoFit/>
          </a:bodyPr>
          <a:lstStyle/>
          <a:p>
            <a:pPr algn="ctr"/>
            <a:r>
              <a:rPr lang="fr-FR" sz="3200" b="1" dirty="0"/>
              <a:t>INFORMAZIONE:  cura CHIVA </a:t>
            </a:r>
            <a:r>
              <a:rPr lang="fr-FR" sz="3200" b="1" dirty="0" err="1">
                <a:solidFill>
                  <a:schemeClr val="accent2"/>
                </a:solidFill>
              </a:rPr>
              <a:t>secondo</a:t>
            </a:r>
            <a:r>
              <a:rPr lang="fr-FR" sz="3200" b="1" dirty="0">
                <a:solidFill>
                  <a:schemeClr val="accent2"/>
                </a:solidFill>
              </a:rPr>
              <a:t>  le </a:t>
            </a:r>
            <a:r>
              <a:rPr lang="fr-FR" sz="3200" b="1" dirty="0"/>
              <a:t>EBM</a:t>
            </a:r>
          </a:p>
          <a:p>
            <a:endParaRPr lang="fr-FR" sz="3200" dirty="0"/>
          </a:p>
          <a:p>
            <a:r>
              <a:rPr lang="fr-FR" sz="3200" b="1" dirty="0"/>
              <a:t>	</a:t>
            </a:r>
            <a:r>
              <a:rPr lang="fr-FR" sz="3200" b="1" dirty="0" err="1"/>
              <a:t>Superiore</a:t>
            </a:r>
            <a:r>
              <a:rPr lang="fr-FR" sz="3200" b="1" dirty="0"/>
              <a:t> ai </a:t>
            </a:r>
            <a:r>
              <a:rPr lang="fr-FR" sz="3200" b="1" dirty="0" err="1"/>
              <a:t>metodi</a:t>
            </a:r>
            <a:r>
              <a:rPr lang="fr-FR" sz="3200" b="1" dirty="0"/>
              <a:t>  </a:t>
            </a:r>
            <a:r>
              <a:rPr lang="fr-FR" sz="3200" b="1" dirty="0" err="1"/>
              <a:t>demolitivi</a:t>
            </a:r>
            <a:r>
              <a:rPr lang="fr-FR" sz="3200" b="1" dirty="0"/>
              <a:t> </a:t>
            </a:r>
            <a:r>
              <a:rPr lang="fr-FR" sz="3200" b="1" dirty="0" err="1">
                <a:solidFill>
                  <a:schemeClr val="accent2"/>
                </a:solidFill>
              </a:rPr>
              <a:t>chirugichi</a:t>
            </a:r>
            <a:r>
              <a:rPr lang="fr-FR" sz="3200" b="1" dirty="0">
                <a:solidFill>
                  <a:schemeClr val="accent2"/>
                </a:solidFill>
              </a:rPr>
              <a:t> come  	</a:t>
            </a:r>
            <a:r>
              <a:rPr lang="fr-FR" sz="3200" b="1" dirty="0" err="1">
                <a:solidFill>
                  <a:schemeClr val="accent2"/>
                </a:solidFill>
              </a:rPr>
              <a:t>endovenosi</a:t>
            </a:r>
            <a:r>
              <a:rPr lang="fr-FR" sz="3200" b="1" dirty="0">
                <a:solidFill>
                  <a:schemeClr val="accent2"/>
                </a:solidFill>
              </a:rPr>
              <a:t> in tutti </a:t>
            </a:r>
            <a:r>
              <a:rPr lang="fr-FR" sz="3200" b="1" dirty="0" err="1">
                <a:solidFill>
                  <a:schemeClr val="accent2"/>
                </a:solidFill>
              </a:rPr>
              <a:t>gli</a:t>
            </a:r>
            <a:r>
              <a:rPr lang="fr-FR" sz="3200" b="1" dirty="0">
                <a:solidFill>
                  <a:schemeClr val="accent2"/>
                </a:solidFill>
              </a:rPr>
              <a:t> </a:t>
            </a:r>
            <a:r>
              <a:rPr lang="fr-FR" sz="3200" b="1" dirty="0" err="1">
                <a:solidFill>
                  <a:schemeClr val="accent2"/>
                </a:solidFill>
              </a:rPr>
              <a:t>aspetti</a:t>
            </a:r>
            <a:r>
              <a:rPr lang="fr-FR" sz="3200" b="1" dirty="0">
                <a:solidFill>
                  <a:schemeClr val="accent2"/>
                </a:solidFill>
              </a:rPr>
              <a:t> </a:t>
            </a:r>
          </a:p>
          <a:p>
            <a:r>
              <a:rPr lang="fr-FR" sz="3200" b="1" dirty="0">
                <a:solidFill>
                  <a:schemeClr val="accent2"/>
                </a:solidFill>
              </a:rPr>
              <a:t>		</a:t>
            </a:r>
            <a:r>
              <a:rPr lang="fr-FR" sz="3200" b="1" dirty="0" err="1"/>
              <a:t>Dolore</a:t>
            </a:r>
            <a:r>
              <a:rPr lang="fr-FR" sz="3200" b="1" dirty="0"/>
              <a:t>, </a:t>
            </a:r>
            <a:r>
              <a:rPr lang="fr-FR" sz="3200" b="1" dirty="0" err="1"/>
              <a:t>Estetica</a:t>
            </a:r>
            <a:r>
              <a:rPr lang="fr-FR" sz="3200" b="1" dirty="0"/>
              <a:t>,</a:t>
            </a:r>
            <a:r>
              <a:rPr lang="fr-FR" sz="3200" b="1" dirty="0">
                <a:solidFill>
                  <a:schemeClr val="accent2"/>
                </a:solidFill>
              </a:rPr>
              <a:t> </a:t>
            </a:r>
            <a:r>
              <a:rPr lang="fr-FR" sz="3200" b="1" dirty="0" err="1">
                <a:solidFill>
                  <a:schemeClr val="accent2"/>
                </a:solidFill>
              </a:rPr>
              <a:t>Recidive</a:t>
            </a:r>
            <a:r>
              <a:rPr lang="fr-FR" sz="3200" b="1" dirty="0"/>
              <a:t>, </a:t>
            </a:r>
            <a:r>
              <a:rPr lang="fr-FR" sz="3200" b="1" dirty="0" err="1"/>
              <a:t>Costo</a:t>
            </a:r>
            <a:r>
              <a:rPr lang="fr-FR" sz="3200" b="1" dirty="0"/>
              <a:t>, </a:t>
            </a:r>
            <a:r>
              <a:rPr lang="fr-FR" sz="3200" b="1" dirty="0" err="1">
                <a:solidFill>
                  <a:schemeClr val="accent2"/>
                </a:solidFill>
              </a:rPr>
              <a:t>safena</a:t>
            </a:r>
            <a:r>
              <a:rPr lang="fr-FR" sz="3200" b="1" dirty="0">
                <a:solidFill>
                  <a:schemeClr val="accent2"/>
                </a:solidFill>
              </a:rPr>
              <a:t> 		</a:t>
            </a:r>
            <a:r>
              <a:rPr lang="fr-FR" sz="3200" b="1" dirty="0" err="1">
                <a:solidFill>
                  <a:schemeClr val="accent2"/>
                </a:solidFill>
              </a:rPr>
              <a:t>conservata</a:t>
            </a:r>
            <a:r>
              <a:rPr lang="fr-FR" sz="3200" b="1" dirty="0">
                <a:solidFill>
                  <a:schemeClr val="accent2"/>
                </a:solidFill>
              </a:rPr>
              <a:t>,	</a:t>
            </a:r>
          </a:p>
          <a:p>
            <a:r>
              <a:rPr lang="fr-FR" sz="3200" b="1" dirty="0">
                <a:solidFill>
                  <a:schemeClr val="accent2"/>
                </a:solidFill>
              </a:rPr>
              <a:t>	</a:t>
            </a:r>
            <a:r>
              <a:rPr lang="fr-FR" sz="3200" b="1" dirty="0"/>
              <a:t>MA</a:t>
            </a:r>
            <a:r>
              <a:rPr lang="fr-FR" sz="3200" b="1" dirty="0">
                <a:solidFill>
                  <a:schemeClr val="accent2"/>
                </a:solidFill>
              </a:rPr>
              <a:t> </a:t>
            </a:r>
          </a:p>
          <a:p>
            <a:r>
              <a:rPr lang="fr-FR" sz="3200" b="1" dirty="0">
                <a:solidFill>
                  <a:schemeClr val="accent2"/>
                </a:solidFill>
              </a:rPr>
              <a:t>	</a:t>
            </a:r>
            <a:r>
              <a:rPr lang="fr-FR" sz="3200" b="1" dirty="0" err="1">
                <a:solidFill>
                  <a:schemeClr val="accent2"/>
                </a:solidFill>
              </a:rPr>
              <a:t>Richiede</a:t>
            </a:r>
            <a:r>
              <a:rPr lang="fr-FR" sz="3200" b="1" dirty="0">
                <a:solidFill>
                  <a:schemeClr val="accent2"/>
                </a:solidFill>
              </a:rPr>
              <a:t> </a:t>
            </a:r>
            <a:r>
              <a:rPr lang="fr-FR" sz="3200" b="1" dirty="0" err="1">
                <a:solidFill>
                  <a:schemeClr val="accent2"/>
                </a:solidFill>
              </a:rPr>
              <a:t>una</a:t>
            </a:r>
            <a:r>
              <a:rPr lang="fr-FR" sz="3200" b="1" dirty="0">
                <a:solidFill>
                  <a:schemeClr val="accent2"/>
                </a:solidFill>
              </a:rPr>
              <a:t> </a:t>
            </a:r>
            <a:r>
              <a:rPr lang="fr-FR" sz="3200" b="1" dirty="0" err="1"/>
              <a:t>conoscenza</a:t>
            </a:r>
            <a:r>
              <a:rPr lang="fr-FR" sz="3200" b="1" dirty="0"/>
              <a:t> </a:t>
            </a:r>
            <a:r>
              <a:rPr lang="fr-FR" sz="3200" b="1" dirty="0" err="1"/>
              <a:t>approfondita</a:t>
            </a:r>
            <a:r>
              <a:rPr lang="fr-FR" sz="3200" b="1" dirty="0">
                <a:solidFill>
                  <a:schemeClr val="accent2"/>
                </a:solidFill>
              </a:rPr>
              <a:t> dei  		</a:t>
            </a:r>
            <a:r>
              <a:rPr lang="fr-FR" sz="3200" b="1" dirty="0" err="1">
                <a:solidFill>
                  <a:schemeClr val="accent2"/>
                </a:solidFill>
              </a:rPr>
              <a:t>nuovi</a:t>
            </a:r>
            <a:r>
              <a:rPr lang="fr-FR" sz="3200" b="1" dirty="0">
                <a:solidFill>
                  <a:schemeClr val="accent2"/>
                </a:solidFill>
              </a:rPr>
              <a:t> concetti </a:t>
            </a:r>
            <a:r>
              <a:rPr lang="fr-FR" sz="3200" b="1" dirty="0" err="1"/>
              <a:t>dell’emodinamica</a:t>
            </a:r>
            <a:r>
              <a:rPr lang="fr-FR" sz="3200" b="1" dirty="0">
                <a:solidFill>
                  <a:schemeClr val="accent2"/>
                </a:solidFill>
              </a:rPr>
              <a:t> </a:t>
            </a:r>
            <a:r>
              <a:rPr lang="fr-FR" sz="3200" b="1" dirty="0" err="1">
                <a:solidFill>
                  <a:schemeClr val="accent2"/>
                </a:solidFill>
              </a:rPr>
              <a:t>venosa</a:t>
            </a:r>
            <a:r>
              <a:rPr lang="fr-FR" sz="3200" b="1" dirty="0">
                <a:solidFill>
                  <a:schemeClr val="accent2"/>
                </a:solidFill>
              </a:rPr>
              <a:t> , 		</a:t>
            </a:r>
            <a:r>
              <a:rPr lang="fr-FR" sz="3200" b="1" dirty="0" err="1">
                <a:solidFill>
                  <a:schemeClr val="accent2"/>
                </a:solidFill>
              </a:rPr>
              <a:t>dell’indigine</a:t>
            </a:r>
            <a:r>
              <a:rPr lang="fr-FR" sz="3200" b="1" dirty="0">
                <a:solidFill>
                  <a:schemeClr val="accent2"/>
                </a:solidFill>
              </a:rPr>
              <a:t> </a:t>
            </a:r>
            <a:r>
              <a:rPr lang="fr-FR" sz="3200" b="1" dirty="0" err="1"/>
              <a:t>Ecocolordoppler</a:t>
            </a:r>
            <a:r>
              <a:rPr lang="fr-FR" sz="3200" b="1" dirty="0">
                <a:solidFill>
                  <a:schemeClr val="accent2"/>
                </a:solidFill>
              </a:rPr>
              <a:t> e delle 			</a:t>
            </a:r>
            <a:r>
              <a:rPr lang="fr-FR" sz="3200" b="1" dirty="0" err="1"/>
              <a:t>tecniche</a:t>
            </a:r>
            <a:r>
              <a:rPr lang="fr-FR" sz="3200" b="1" dirty="0"/>
              <a:t> </a:t>
            </a:r>
            <a:r>
              <a:rPr lang="fr-FR" sz="3200" b="1" dirty="0" err="1"/>
              <a:t>operatorie</a:t>
            </a:r>
            <a:endParaRPr lang="fr-FR" sz="3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oneTexte 1"/>
          <p:cNvSpPr txBox="1">
            <a:spLocks noChangeArrowheads="1"/>
          </p:cNvSpPr>
          <p:nvPr/>
        </p:nvSpPr>
        <p:spPr bwMode="auto">
          <a:xfrm>
            <a:off x="0" y="477827"/>
            <a:ext cx="8763000" cy="6370975"/>
          </a:xfrm>
          <a:prstGeom prst="rect">
            <a:avLst/>
          </a:prstGeom>
          <a:solidFill>
            <a:schemeClr val="bg1"/>
          </a:solidFill>
          <a:ln>
            <a:noFill/>
          </a:ln>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defRPr/>
            </a:pPr>
            <a:r>
              <a:rPr lang="en-US" altLang="fr-FR" sz="2400" b="1" dirty="0">
                <a:solidFill>
                  <a:srgbClr val="FF0000"/>
                </a:solidFill>
              </a:rPr>
              <a:t>CHIVA </a:t>
            </a:r>
            <a:r>
              <a:rPr lang="en-US" altLang="fr-FR" sz="2400" b="1" dirty="0" err="1">
                <a:solidFill>
                  <a:srgbClr val="FF0000"/>
                </a:solidFill>
              </a:rPr>
              <a:t>vs</a:t>
            </a:r>
            <a:r>
              <a:rPr lang="en-US" altLang="fr-FR" sz="2400" b="1" dirty="0">
                <a:solidFill>
                  <a:srgbClr val="FF0000"/>
                </a:solidFill>
              </a:rPr>
              <a:t> Stripping</a:t>
            </a:r>
          </a:p>
          <a:p>
            <a:pPr algn="ctr" eaLnBrk="1" hangingPunct="1">
              <a:spcBef>
                <a:spcPct val="0"/>
              </a:spcBef>
              <a:buFontTx/>
              <a:buNone/>
              <a:defRPr/>
            </a:pPr>
            <a:r>
              <a:rPr lang="en-US" altLang="fr-FR" sz="1800" b="1" dirty="0"/>
              <a:t>4 RCT  CHIVA vs STRIPPING 5 e 10 </a:t>
            </a:r>
            <a:r>
              <a:rPr lang="en-US" altLang="fr-FR" sz="1800" b="1" dirty="0" err="1"/>
              <a:t>ans</a:t>
            </a:r>
            <a:r>
              <a:rPr lang="en-US" altLang="fr-FR" sz="1800" b="1" dirty="0"/>
              <a:t> follow up </a:t>
            </a:r>
          </a:p>
          <a:p>
            <a:pPr algn="ctr" eaLnBrk="1" hangingPunct="1">
              <a:spcBef>
                <a:spcPct val="0"/>
              </a:spcBef>
              <a:buFontTx/>
              <a:buNone/>
              <a:defRPr/>
            </a:pPr>
            <a:r>
              <a:rPr lang="en-US" altLang="fr-FR" sz="1800" b="1" dirty="0" err="1">
                <a:solidFill>
                  <a:srgbClr val="FF0000"/>
                </a:solidFill>
              </a:rPr>
              <a:t>Conclusione</a:t>
            </a:r>
            <a:r>
              <a:rPr lang="en-US" altLang="fr-FR" sz="1800" b="1" dirty="0">
                <a:solidFill>
                  <a:srgbClr val="FF0000"/>
                </a:solidFill>
              </a:rPr>
              <a:t>: </a:t>
            </a:r>
            <a:r>
              <a:rPr lang="en-US" altLang="fr-FR" sz="1800" b="1" dirty="0" err="1">
                <a:solidFill>
                  <a:srgbClr val="FF0000"/>
                </a:solidFill>
              </a:rPr>
              <a:t>Meno</a:t>
            </a:r>
            <a:r>
              <a:rPr lang="en-US" altLang="fr-FR" sz="1800" b="1" dirty="0">
                <a:solidFill>
                  <a:srgbClr val="FF0000"/>
                </a:solidFill>
              </a:rPr>
              <a:t> </a:t>
            </a:r>
            <a:r>
              <a:rPr lang="en-US" altLang="fr-FR" sz="1800" b="1" dirty="0" err="1">
                <a:solidFill>
                  <a:srgbClr val="FF0000"/>
                </a:solidFill>
              </a:rPr>
              <a:t>recidive</a:t>
            </a:r>
            <a:r>
              <a:rPr lang="en-US" altLang="fr-FR" sz="1800" b="1" dirty="0">
                <a:solidFill>
                  <a:srgbClr val="FF0000"/>
                </a:solidFill>
              </a:rPr>
              <a:t>, </a:t>
            </a:r>
            <a:r>
              <a:rPr lang="en-US" altLang="fr-FR" sz="1800" b="1" dirty="0" err="1">
                <a:solidFill>
                  <a:srgbClr val="FF0000"/>
                </a:solidFill>
              </a:rPr>
              <a:t>meno</a:t>
            </a:r>
            <a:r>
              <a:rPr lang="en-US" altLang="fr-FR" sz="1800" b="1" dirty="0">
                <a:solidFill>
                  <a:srgbClr val="FF0000"/>
                </a:solidFill>
              </a:rPr>
              <a:t> </a:t>
            </a:r>
            <a:r>
              <a:rPr lang="en-US" altLang="fr-FR" sz="1800" b="1" dirty="0" err="1">
                <a:solidFill>
                  <a:srgbClr val="FF0000"/>
                </a:solidFill>
              </a:rPr>
              <a:t>complicazioni</a:t>
            </a:r>
            <a:r>
              <a:rPr lang="en-US" altLang="fr-FR" sz="1800" b="1" dirty="0"/>
              <a:t>. </a:t>
            </a:r>
          </a:p>
          <a:p>
            <a:pPr algn="ctr" eaLnBrk="1" hangingPunct="1">
              <a:spcBef>
                <a:spcPct val="0"/>
              </a:spcBef>
              <a:buFontTx/>
              <a:buNone/>
              <a:defRPr/>
            </a:pPr>
            <a:endParaRPr lang="en-US" altLang="fr-FR" sz="1800" b="1" dirty="0"/>
          </a:p>
          <a:p>
            <a:pPr eaLnBrk="1" hangingPunct="1">
              <a:spcBef>
                <a:spcPct val="0"/>
              </a:spcBef>
              <a:buFontTx/>
              <a:buNone/>
              <a:defRPr/>
            </a:pPr>
            <a:r>
              <a:rPr lang="en-US" altLang="fr-FR" sz="1800" b="1" dirty="0"/>
              <a:t>1 ]</a:t>
            </a:r>
            <a:r>
              <a:rPr lang="en-US" altLang="fr-FR" sz="1800" b="1" dirty="0" err="1"/>
              <a:t>Carandina</a:t>
            </a:r>
            <a:r>
              <a:rPr lang="en-US" altLang="fr-FR" sz="1800" b="1" dirty="0"/>
              <a:t> S, Mari C, De Palma M, </a:t>
            </a:r>
            <a:r>
              <a:rPr lang="en-US" altLang="fr-FR" sz="1800" b="1" dirty="0" err="1"/>
              <a:t>Marcellino</a:t>
            </a:r>
            <a:r>
              <a:rPr lang="en-US" altLang="fr-FR" sz="1800" b="1" dirty="0"/>
              <a:t> </a:t>
            </a:r>
            <a:r>
              <a:rPr lang="en-US" altLang="fr-FR" sz="1800" b="1" dirty="0" err="1"/>
              <a:t>MG,Cisno</a:t>
            </a:r>
            <a:r>
              <a:rPr lang="en-US" altLang="fr-FR" sz="1800" b="1" dirty="0"/>
              <a:t> C, </a:t>
            </a:r>
            <a:r>
              <a:rPr lang="en-US" altLang="fr-FR" sz="1800" b="1" dirty="0" err="1"/>
              <a:t>Legnaro</a:t>
            </a:r>
            <a:r>
              <a:rPr lang="en-US" altLang="fr-FR" sz="1800" b="1" dirty="0"/>
              <a:t> A, et </a:t>
            </a:r>
            <a:r>
              <a:rPr lang="en-US" altLang="fr-FR" sz="1800" b="1" dirty="0" err="1"/>
              <a:t>al.Varicose</a:t>
            </a:r>
            <a:r>
              <a:rPr lang="en-US" altLang="fr-FR" sz="1800" b="1" dirty="0"/>
              <a:t> Vein Stripping </a:t>
            </a:r>
            <a:r>
              <a:rPr lang="en-US" altLang="fr-FR" sz="1800" b="1" dirty="0" err="1"/>
              <a:t>vsHaemodynamic</a:t>
            </a:r>
            <a:r>
              <a:rPr lang="en-US" altLang="fr-FR" sz="1800" b="1" dirty="0"/>
              <a:t> Correction (CHIVA): a long term </a:t>
            </a:r>
            <a:r>
              <a:rPr lang="en-US" altLang="fr-FR" sz="1800" b="1" dirty="0" err="1"/>
              <a:t>randomised</a:t>
            </a:r>
            <a:r>
              <a:rPr lang="en-US" altLang="fr-FR" sz="1800" b="1" dirty="0"/>
              <a:t> trial. European Journal of Vascular and Endovascular Surgery 2008;35(2):230–7 : Follow up 10 </a:t>
            </a:r>
            <a:r>
              <a:rPr lang="en-US" altLang="fr-FR" sz="1800" b="1" dirty="0" err="1"/>
              <a:t>ans</a:t>
            </a:r>
            <a:endParaRPr lang="en-US" altLang="fr-FR" sz="1800" b="1" dirty="0"/>
          </a:p>
          <a:p>
            <a:pPr eaLnBrk="1" hangingPunct="1">
              <a:spcBef>
                <a:spcPct val="0"/>
              </a:spcBef>
              <a:buFontTx/>
              <a:buNone/>
              <a:defRPr/>
            </a:pPr>
            <a:endParaRPr lang="fr-FR" altLang="fr-FR" sz="1800" dirty="0"/>
          </a:p>
          <a:p>
            <a:pPr eaLnBrk="1" hangingPunct="1">
              <a:spcBef>
                <a:spcPct val="0"/>
              </a:spcBef>
              <a:buFontTx/>
              <a:buNone/>
              <a:defRPr/>
            </a:pPr>
            <a:r>
              <a:rPr lang="en-US" altLang="fr-FR" sz="1800" b="1" dirty="0"/>
              <a:t>[2] </a:t>
            </a:r>
            <a:r>
              <a:rPr lang="en-US" altLang="fr-FR" sz="1800" b="1" dirty="0" err="1"/>
              <a:t>Parés</a:t>
            </a:r>
            <a:r>
              <a:rPr lang="en-US" altLang="fr-FR" sz="1800" b="1" dirty="0"/>
              <a:t> JO, Juan J, Tellez R, Mata A, Moreno C, </a:t>
            </a:r>
            <a:r>
              <a:rPr lang="en-US" altLang="fr-FR" sz="1800" b="1" dirty="0" err="1"/>
              <a:t>Quer</a:t>
            </a:r>
            <a:r>
              <a:rPr lang="en-US" altLang="fr-FR" sz="1800" b="1" dirty="0"/>
              <a:t> </a:t>
            </a:r>
            <a:r>
              <a:rPr lang="en-US" altLang="fr-FR" sz="1800" b="1" dirty="0" err="1"/>
              <a:t>FX,et</a:t>
            </a:r>
            <a:r>
              <a:rPr lang="en-US" altLang="fr-FR" sz="1800" b="1" dirty="0"/>
              <a:t> </a:t>
            </a:r>
            <a:r>
              <a:rPr lang="en-US" altLang="fr-FR" sz="1800" b="1" dirty="0" err="1"/>
              <a:t>l.Varicose</a:t>
            </a:r>
            <a:r>
              <a:rPr lang="en-US" altLang="fr-FR" sz="1800" b="1" dirty="0"/>
              <a:t> vein surgery: stripping versus the CHIVA Method: a randomized controlled trial. </a:t>
            </a:r>
            <a:r>
              <a:rPr lang="it-IT" altLang="fr-FR" sz="1800" b="1" dirty="0"/>
              <a:t>Annals of Surgery 2010;251(4):624–31: Follow up 5 ans </a:t>
            </a:r>
          </a:p>
          <a:p>
            <a:pPr eaLnBrk="1" hangingPunct="1">
              <a:spcBef>
                <a:spcPct val="0"/>
              </a:spcBef>
              <a:buFontTx/>
              <a:buNone/>
              <a:defRPr/>
            </a:pPr>
            <a:endParaRPr lang="fr-FR" altLang="fr-FR" sz="1800" dirty="0"/>
          </a:p>
          <a:p>
            <a:pPr eaLnBrk="1" hangingPunct="1">
              <a:spcBef>
                <a:spcPct val="0"/>
              </a:spcBef>
              <a:buFontTx/>
              <a:buNone/>
              <a:defRPr/>
            </a:pPr>
            <a:r>
              <a:rPr lang="it-IT" altLang="fr-FR" sz="1800" b="1" dirty="0"/>
              <a:t>[3] Iborra-Ortega E, Barjau-Urrea E, Vila-Coll R, Ballon-Carazas H, Cairols-Castellote MA. </a:t>
            </a:r>
            <a:r>
              <a:rPr lang="en-US" altLang="fr-FR" sz="1800" b="1" dirty="0"/>
              <a:t>Comparative study </a:t>
            </a:r>
            <a:r>
              <a:rPr lang="en-US" altLang="fr-FR" sz="1800" b="1" dirty="0" err="1"/>
              <a:t>oftwo</a:t>
            </a:r>
            <a:r>
              <a:rPr lang="en-US" altLang="fr-FR" sz="1800" b="1" dirty="0"/>
              <a:t> surgical techniques in the treatment of varicose veins of the lower extremities: results after five years of </a:t>
            </a:r>
            <a:r>
              <a:rPr lang="en-US" altLang="fr-FR" sz="1800" b="1" dirty="0" err="1"/>
              <a:t>followup</a:t>
            </a:r>
            <a:r>
              <a:rPr lang="es-CL" altLang="fr-FR" sz="1800" b="1" dirty="0"/>
              <a:t>. </a:t>
            </a:r>
            <a:r>
              <a:rPr lang="en-US" altLang="fr-FR" sz="1800" b="1" dirty="0" err="1"/>
              <a:t>Angiología</a:t>
            </a:r>
            <a:r>
              <a:rPr lang="en-US" altLang="fr-FR" sz="1800" b="1" dirty="0"/>
              <a:t> 2006; 58(6):459–68.</a:t>
            </a:r>
            <a:r>
              <a:rPr lang="it-IT" altLang="fr-FR" sz="1800" b="1" dirty="0"/>
              <a:t> Follow up 5 ans </a:t>
            </a:r>
          </a:p>
          <a:p>
            <a:pPr eaLnBrk="1" hangingPunct="1">
              <a:spcBef>
                <a:spcPct val="0"/>
              </a:spcBef>
              <a:buFontTx/>
              <a:buNone/>
              <a:defRPr/>
            </a:pPr>
            <a:endParaRPr lang="en-US" altLang="fr-FR" sz="1800" b="1" dirty="0"/>
          </a:p>
          <a:p>
            <a:pPr eaLnBrk="1" hangingPunct="1">
              <a:spcBef>
                <a:spcPct val="0"/>
              </a:spcBef>
              <a:buFontTx/>
              <a:buNone/>
              <a:defRPr/>
            </a:pPr>
            <a:r>
              <a:rPr lang="en-US" altLang="fr-FR" sz="1800" b="1" dirty="0"/>
              <a:t>[4] CHIVA </a:t>
            </a:r>
            <a:r>
              <a:rPr lang="en-US" altLang="fr-FR" sz="1800" b="1" dirty="0" err="1"/>
              <a:t>vs</a:t>
            </a:r>
            <a:r>
              <a:rPr lang="en-US" altLang="fr-FR" sz="1800" b="1" dirty="0"/>
              <a:t> STRIPPING . Follow up 10 ans. Publication en </a:t>
            </a:r>
            <a:r>
              <a:rPr lang="en-US" altLang="fr-FR" sz="1800" b="1" dirty="0" err="1"/>
              <a:t>cours</a:t>
            </a:r>
            <a:r>
              <a:rPr lang="en-US" altLang="fr-FR" sz="1800" b="1" dirty="0"/>
              <a:t> 2017  PUBBLICAZZIONE 2017 </a:t>
            </a:r>
          </a:p>
          <a:p>
            <a:pPr eaLnBrk="1" hangingPunct="1">
              <a:spcBef>
                <a:spcPct val="0"/>
              </a:spcBef>
              <a:buFontTx/>
              <a:buNone/>
              <a:defRPr/>
            </a:pPr>
            <a:endParaRPr lang="fr-FR" altLang="fr-FR" sz="1800" dirty="0"/>
          </a:p>
          <a:p>
            <a:pPr eaLnBrk="1" hangingPunct="1">
              <a:spcBef>
                <a:spcPct val="0"/>
              </a:spcBef>
              <a:buFontTx/>
              <a:buNone/>
              <a:defRPr/>
            </a:pPr>
            <a:endParaRPr lang="fr-FR" altLang="fr-FR" sz="1800" dirty="0"/>
          </a:p>
        </p:txBody>
      </p:sp>
      <p:sp>
        <p:nvSpPr>
          <p:cNvPr id="6" name="ZoneTexte 5"/>
          <p:cNvSpPr txBox="1"/>
          <p:nvPr/>
        </p:nvSpPr>
        <p:spPr>
          <a:xfrm>
            <a:off x="539552" y="0"/>
            <a:ext cx="7924800" cy="584775"/>
          </a:xfrm>
          <a:prstGeom prst="rect">
            <a:avLst/>
          </a:prstGeom>
          <a:noFill/>
        </p:spPr>
        <p:txBody>
          <a:bodyPr wrap="square" rtlCol="0">
            <a:spAutoFit/>
          </a:bodyPr>
          <a:lstStyle/>
          <a:p>
            <a:r>
              <a:rPr lang="fr-FR" sz="3200" b="1" dirty="0"/>
              <a:t>INFORMAZIONE:  cura CHIVA </a:t>
            </a:r>
            <a:r>
              <a:rPr lang="fr-FR" sz="3200" b="1" dirty="0" err="1"/>
              <a:t>ed</a:t>
            </a:r>
            <a:r>
              <a:rPr lang="fr-FR" sz="3200" b="1" dirty="0"/>
              <a:t> EBM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07504" y="1196752"/>
            <a:ext cx="91440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it-IT" sz="5400" dirty="0">
                <a:solidFill>
                  <a:schemeClr val="tx2"/>
                </a:solidFill>
                <a:latin typeface="Comic Sans MS" pitchFamily="66" charset="0"/>
                <a:ea typeface="Calibri" pitchFamily="34" charset="0"/>
                <a:cs typeface="Arial" pitchFamily="34" charset="0"/>
              </a:rPr>
              <a:t>1- Salvare un materiale VITALE per futuro by-pass coronarico o arterioso </a:t>
            </a:r>
          </a:p>
          <a:p>
            <a:pPr marL="0" marR="0" lvl="0" indent="0" defTabSz="914400" rtl="0" eaLnBrk="1" fontAlgn="base" latinLnBrk="0" hangingPunct="1">
              <a:lnSpc>
                <a:spcPct val="100000"/>
              </a:lnSpc>
              <a:spcBef>
                <a:spcPct val="0"/>
              </a:spcBef>
              <a:spcAft>
                <a:spcPct val="0"/>
              </a:spcAft>
              <a:buClrTx/>
              <a:buSzTx/>
              <a:buFontTx/>
              <a:buNone/>
              <a:tabLst/>
            </a:pPr>
            <a:endParaRPr lang="it-IT" sz="5400" dirty="0">
              <a:solidFill>
                <a:schemeClr val="tx2"/>
              </a:solidFill>
              <a:latin typeface="Comic Sans MS" pitchFamily="66" charset="0"/>
              <a:ea typeface="Calibri"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lang="it-IT" sz="5400" dirty="0">
                <a:solidFill>
                  <a:schemeClr val="tx2"/>
                </a:solidFill>
                <a:latin typeface="Comic Sans MS" pitchFamily="66" charset="0"/>
                <a:ea typeface="Calibri" pitchFamily="34" charset="0"/>
                <a:cs typeface="Arial" pitchFamily="34" charset="0"/>
              </a:rPr>
              <a:t>2- Ridure le recidive </a:t>
            </a:r>
            <a:endParaRPr lang="it-IT" sz="5400" dirty="0">
              <a:solidFill>
                <a:srgbClr val="000000"/>
              </a:solidFill>
              <a:latin typeface="Arial" pitchFamily="34" charset="0"/>
              <a:ea typeface="Calibri" pitchFamily="34" charset="0"/>
              <a:cs typeface="Arial" pitchFamily="34" charset="0"/>
            </a:endParaRPr>
          </a:p>
        </p:txBody>
      </p:sp>
    </p:spTree>
    <p:extLst>
      <p:ext uri="{BB962C8B-B14F-4D97-AF65-F5344CB8AC3E}">
        <p14:creationId xmlns:p14="http://schemas.microsoft.com/office/powerpoint/2010/main" val="2138978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1"/>
          <p:cNvSpPr txBox="1">
            <a:spLocks noChangeArrowheads="1"/>
          </p:cNvSpPr>
          <p:nvPr/>
        </p:nvSpPr>
        <p:spPr bwMode="auto">
          <a:xfrm>
            <a:off x="179512" y="1052736"/>
            <a:ext cx="8598024" cy="3847207"/>
          </a:xfrm>
          <a:prstGeom prst="rect">
            <a:avLst/>
          </a:prstGeom>
          <a:solidFill>
            <a:schemeClr val="bg1"/>
          </a:solidFill>
          <a:ln>
            <a:noFill/>
          </a:ln>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None/>
              <a:defRPr/>
            </a:pPr>
            <a:r>
              <a:rPr lang="en-US" altLang="fr-FR" sz="2400" b="1" dirty="0">
                <a:solidFill>
                  <a:srgbClr val="FF0000"/>
                </a:solidFill>
              </a:rPr>
              <a:t>CHIVA </a:t>
            </a:r>
            <a:r>
              <a:rPr lang="en-US" altLang="fr-FR" sz="2400" b="1" dirty="0" err="1">
                <a:solidFill>
                  <a:srgbClr val="FF0000"/>
                </a:solidFill>
              </a:rPr>
              <a:t>vs</a:t>
            </a:r>
            <a:r>
              <a:rPr lang="en-US" altLang="fr-FR" sz="2400" b="1" dirty="0">
                <a:solidFill>
                  <a:srgbClr val="FF0000"/>
                </a:solidFill>
              </a:rPr>
              <a:t> Stripping</a:t>
            </a:r>
          </a:p>
          <a:p>
            <a:pPr algn="ctr" eaLnBrk="1" hangingPunct="1">
              <a:spcBef>
                <a:spcPct val="0"/>
              </a:spcBef>
              <a:buFontTx/>
              <a:buNone/>
              <a:defRPr/>
            </a:pPr>
            <a:r>
              <a:rPr lang="en-US" altLang="fr-FR" sz="2400" b="1" dirty="0"/>
              <a:t> 1 </a:t>
            </a:r>
            <a:r>
              <a:rPr lang="en-US" altLang="fr-FR" sz="2800" b="1" dirty="0">
                <a:solidFill>
                  <a:srgbClr val="FF0000"/>
                </a:solidFill>
              </a:rPr>
              <a:t>COCHRANE REVIEW</a:t>
            </a:r>
            <a:endParaRPr lang="en-US" altLang="fr-FR" sz="2400" b="1" dirty="0">
              <a:solidFill>
                <a:srgbClr val="FF0000"/>
              </a:solidFill>
            </a:endParaRPr>
          </a:p>
          <a:p>
            <a:pPr eaLnBrk="1" hangingPunct="1">
              <a:spcBef>
                <a:spcPct val="0"/>
              </a:spcBef>
              <a:buFontTx/>
              <a:buNone/>
              <a:defRPr/>
            </a:pPr>
            <a:r>
              <a:rPr lang="es-CL" altLang="fr-FR" sz="2400" b="1" dirty="0" err="1"/>
              <a:t>Bellmunt</a:t>
            </a:r>
            <a:r>
              <a:rPr lang="es-CL" altLang="fr-FR" sz="2400" b="1" dirty="0"/>
              <a:t>-Montoya S, Escribano JM, </a:t>
            </a:r>
            <a:r>
              <a:rPr lang="es-CL" altLang="fr-FR" sz="2400" b="1" dirty="0" err="1"/>
              <a:t>Dilme</a:t>
            </a:r>
            <a:r>
              <a:rPr lang="es-CL" altLang="fr-FR" sz="2400" b="1" dirty="0"/>
              <a:t> J, </a:t>
            </a:r>
            <a:r>
              <a:rPr lang="es-CL" altLang="fr-FR" sz="2400" b="1" dirty="0" err="1"/>
              <a:t>Martinez</a:t>
            </a:r>
            <a:r>
              <a:rPr lang="es-CL" altLang="fr-FR" sz="2400" b="1" dirty="0"/>
              <a:t>-Zapata MJ. </a:t>
            </a:r>
            <a:r>
              <a:rPr lang="en-US" altLang="fr-FR" sz="2400" b="1" dirty="0"/>
              <a:t>CHIVA method for the treatment of chronic venous insufficiency. Cochrane Database of Systematic Reviews 2012 , Issue 2 . Art. No.: CD009648. DOI:10.1002/14651858.CD009648 . </a:t>
            </a:r>
          </a:p>
          <a:p>
            <a:pPr eaLnBrk="1" hangingPunct="1">
              <a:spcBef>
                <a:spcPct val="0"/>
              </a:spcBef>
              <a:buFontTx/>
              <a:buNone/>
              <a:defRPr/>
            </a:pPr>
            <a:r>
              <a:rPr lang="en-US" altLang="fr-FR" sz="2400" b="1" dirty="0" err="1">
                <a:solidFill>
                  <a:srgbClr val="FF0000"/>
                </a:solidFill>
              </a:rPr>
              <a:t>Conclusione</a:t>
            </a:r>
            <a:r>
              <a:rPr lang="en-US" altLang="fr-FR" sz="2400" b="1" dirty="0">
                <a:solidFill>
                  <a:srgbClr val="FF0000"/>
                </a:solidFill>
              </a:rPr>
              <a:t>: </a:t>
            </a:r>
            <a:r>
              <a:rPr lang="en-US" altLang="fr-FR" sz="2400" b="1" dirty="0" err="1">
                <a:solidFill>
                  <a:srgbClr val="FF0000"/>
                </a:solidFill>
              </a:rPr>
              <a:t>Meno</a:t>
            </a:r>
            <a:r>
              <a:rPr lang="en-US" altLang="fr-FR" sz="2400" b="1" dirty="0">
                <a:solidFill>
                  <a:srgbClr val="FF0000"/>
                </a:solidFill>
              </a:rPr>
              <a:t> </a:t>
            </a:r>
            <a:r>
              <a:rPr lang="en-US" altLang="fr-FR" sz="2400" b="1" dirty="0" err="1">
                <a:solidFill>
                  <a:srgbClr val="FF0000"/>
                </a:solidFill>
              </a:rPr>
              <a:t>recidive</a:t>
            </a:r>
            <a:r>
              <a:rPr lang="en-US" altLang="fr-FR" sz="2400" b="1" dirty="0">
                <a:solidFill>
                  <a:srgbClr val="FF0000"/>
                </a:solidFill>
              </a:rPr>
              <a:t>, </a:t>
            </a:r>
            <a:r>
              <a:rPr lang="en-US" altLang="fr-FR" sz="2400" b="1" dirty="0" err="1">
                <a:solidFill>
                  <a:srgbClr val="FF0000"/>
                </a:solidFill>
              </a:rPr>
              <a:t>meno</a:t>
            </a:r>
            <a:r>
              <a:rPr lang="en-US" altLang="fr-FR" sz="2400" b="1" dirty="0">
                <a:solidFill>
                  <a:srgbClr val="FF0000"/>
                </a:solidFill>
              </a:rPr>
              <a:t> </a:t>
            </a:r>
            <a:r>
              <a:rPr lang="en-US" altLang="fr-FR" sz="2400" b="1" dirty="0" err="1">
                <a:solidFill>
                  <a:srgbClr val="FF0000"/>
                </a:solidFill>
              </a:rPr>
              <a:t>complicazioni</a:t>
            </a:r>
            <a:r>
              <a:rPr lang="en-US" altLang="fr-FR" sz="2400" b="1" dirty="0"/>
              <a:t>. </a:t>
            </a:r>
          </a:p>
          <a:p>
            <a:pPr eaLnBrk="1" hangingPunct="1">
              <a:spcBef>
                <a:spcPct val="0"/>
              </a:spcBef>
              <a:buFontTx/>
              <a:buNone/>
              <a:defRPr/>
            </a:pPr>
            <a:endParaRPr lang="en-US" altLang="fr-FR" sz="2400" b="1" dirty="0"/>
          </a:p>
          <a:p>
            <a:pPr eaLnBrk="1" hangingPunct="1">
              <a:spcBef>
                <a:spcPct val="0"/>
              </a:spcBef>
              <a:buFontTx/>
              <a:buNone/>
              <a:defRPr/>
            </a:pPr>
            <a:endParaRPr lang="fr-FR" altLang="fr-FR" sz="2400" dirty="0"/>
          </a:p>
        </p:txBody>
      </p:sp>
      <p:sp>
        <p:nvSpPr>
          <p:cNvPr id="5" name="ZoneTexte 1"/>
          <p:cNvSpPr txBox="1">
            <a:spLocks noChangeArrowheads="1"/>
          </p:cNvSpPr>
          <p:nvPr/>
        </p:nvSpPr>
        <p:spPr bwMode="auto">
          <a:xfrm>
            <a:off x="188664" y="5859269"/>
            <a:ext cx="8382000" cy="954107"/>
          </a:xfrm>
          <a:prstGeom prst="rect">
            <a:avLst/>
          </a:prstGeom>
          <a:solidFill>
            <a:schemeClr val="bg1"/>
          </a:solidFill>
          <a:ln>
            <a:noFill/>
          </a:ln>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defRPr/>
            </a:pPr>
            <a:r>
              <a:rPr lang="fr-FR" altLang="fr-FR" sz="1400" b="1" dirty="0">
                <a:solidFill>
                  <a:schemeClr val="accent4"/>
                </a:solidFill>
              </a:rPr>
              <a:t>AUCUNE ETUDE PUBLIEE DEFAVORABLE A CHIVA</a:t>
            </a:r>
          </a:p>
          <a:p>
            <a:pPr algn="ctr" eaLnBrk="1" hangingPunct="1">
              <a:spcBef>
                <a:spcPct val="0"/>
              </a:spcBef>
              <a:buFontTx/>
              <a:buNone/>
              <a:defRPr/>
            </a:pPr>
            <a:r>
              <a:rPr lang="fr-FR" altLang="fr-FR" sz="1400" b="1" dirty="0">
                <a:solidFill>
                  <a:schemeClr val="accent4"/>
                </a:solidFill>
              </a:rPr>
              <a:t>Malgré les affirmations non référencées des opposants à CHIVA qui allègent des récidives importantes.  </a:t>
            </a:r>
            <a:endParaRPr lang="en-US" altLang="fr-FR" sz="1400" b="1" dirty="0">
              <a:solidFill>
                <a:schemeClr val="accent4"/>
              </a:solidFill>
            </a:endParaRPr>
          </a:p>
          <a:p>
            <a:pPr eaLnBrk="1" hangingPunct="1">
              <a:spcBef>
                <a:spcPct val="0"/>
              </a:spcBef>
              <a:buFontTx/>
              <a:buNone/>
              <a:defRPr/>
            </a:pPr>
            <a:endParaRPr lang="fr-FR" altLang="fr-FR" sz="1400" dirty="0"/>
          </a:p>
        </p:txBody>
      </p:sp>
      <p:sp>
        <p:nvSpPr>
          <p:cNvPr id="6" name="ZoneTexte 5"/>
          <p:cNvSpPr txBox="1"/>
          <p:nvPr/>
        </p:nvSpPr>
        <p:spPr>
          <a:xfrm>
            <a:off x="539552" y="0"/>
            <a:ext cx="7924800" cy="584775"/>
          </a:xfrm>
          <a:prstGeom prst="rect">
            <a:avLst/>
          </a:prstGeom>
          <a:noFill/>
        </p:spPr>
        <p:txBody>
          <a:bodyPr wrap="square" rtlCol="0">
            <a:spAutoFit/>
          </a:bodyPr>
          <a:lstStyle/>
          <a:p>
            <a:r>
              <a:rPr lang="fr-FR" sz="3200" b="1" dirty="0"/>
              <a:t>INFORMAZIONE:  cura CHIVA </a:t>
            </a:r>
            <a:r>
              <a:rPr lang="fr-FR" sz="3200" b="1" dirty="0" err="1"/>
              <a:t>ed</a:t>
            </a:r>
            <a:r>
              <a:rPr lang="fr-FR" sz="3200" b="1" dirty="0"/>
              <a:t> EBM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cstate="print"/>
          <a:srcRect/>
          <a:stretch>
            <a:fillRect/>
          </a:stretch>
        </p:blipFill>
        <p:spPr bwMode="auto">
          <a:xfrm>
            <a:off x="467544" y="980728"/>
            <a:ext cx="7848872" cy="3153732"/>
          </a:xfrm>
          <a:prstGeom prst="rect">
            <a:avLst/>
          </a:prstGeom>
          <a:noFill/>
          <a:ln w="9525">
            <a:noFill/>
            <a:miter lim="800000"/>
            <a:headEnd/>
            <a:tailEnd/>
          </a:ln>
          <a:effectLst/>
        </p:spPr>
      </p:pic>
      <p:pic>
        <p:nvPicPr>
          <p:cNvPr id="45060" name="Image 7"/>
          <p:cNvPicPr>
            <a:picLocks noChangeAspect="1" noChangeArrowheads="1"/>
          </p:cNvPicPr>
          <p:nvPr/>
        </p:nvPicPr>
        <p:blipFill>
          <a:blip r:embed="rId4" cstate="print"/>
          <a:srcRect/>
          <a:stretch>
            <a:fillRect/>
          </a:stretch>
        </p:blipFill>
        <p:spPr bwMode="auto">
          <a:xfrm>
            <a:off x="107504" y="4221088"/>
            <a:ext cx="8948412" cy="1588926"/>
          </a:xfrm>
          <a:prstGeom prst="rect">
            <a:avLst/>
          </a:prstGeom>
          <a:noFill/>
          <a:ln w="9525">
            <a:noFill/>
            <a:miter lim="800000"/>
            <a:headEnd/>
            <a:tailEnd/>
          </a:ln>
        </p:spPr>
      </p:pic>
      <p:sp>
        <p:nvSpPr>
          <p:cNvPr id="5" name="ZoneTexte 4"/>
          <p:cNvSpPr txBox="1"/>
          <p:nvPr/>
        </p:nvSpPr>
        <p:spPr>
          <a:xfrm>
            <a:off x="251520" y="188640"/>
            <a:ext cx="7924800" cy="584775"/>
          </a:xfrm>
          <a:prstGeom prst="rect">
            <a:avLst/>
          </a:prstGeom>
          <a:noFill/>
        </p:spPr>
        <p:txBody>
          <a:bodyPr wrap="square" rtlCol="0">
            <a:spAutoFit/>
          </a:bodyPr>
          <a:lstStyle/>
          <a:p>
            <a:r>
              <a:rPr lang="fr-FR" sz="3200" b="1" dirty="0"/>
              <a:t>INFORMAZIONE:  cura CHIVA </a:t>
            </a:r>
            <a:r>
              <a:rPr lang="fr-FR" sz="3200" b="1" dirty="0" err="1"/>
              <a:t>ed</a:t>
            </a:r>
            <a:r>
              <a:rPr lang="fr-FR" sz="3200" b="1" dirty="0"/>
              <a:t> EBM</a:t>
            </a:r>
          </a:p>
        </p:txBody>
      </p:sp>
      <p:sp>
        <p:nvSpPr>
          <p:cNvPr id="6" name="ZoneTexte 5"/>
          <p:cNvSpPr txBox="1"/>
          <p:nvPr/>
        </p:nvSpPr>
        <p:spPr>
          <a:xfrm>
            <a:off x="179512" y="1343670"/>
            <a:ext cx="7924800" cy="584775"/>
          </a:xfrm>
          <a:prstGeom prst="rect">
            <a:avLst/>
          </a:prstGeom>
          <a:noFill/>
        </p:spPr>
        <p:txBody>
          <a:bodyPr wrap="square" rtlCol="0">
            <a:spAutoFit/>
          </a:bodyPr>
          <a:lstStyle/>
          <a:p>
            <a:pPr algn="ctr"/>
            <a:r>
              <a:rPr lang="fr-FR" sz="3200" b="1" dirty="0">
                <a:solidFill>
                  <a:srgbClr val="FF0000"/>
                </a:solidFill>
              </a:rPr>
              <a:t>CHIVA vs Stripping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404664"/>
            <a:ext cx="7924800" cy="584775"/>
          </a:xfrm>
          <a:prstGeom prst="rect">
            <a:avLst/>
          </a:prstGeom>
          <a:noFill/>
        </p:spPr>
        <p:txBody>
          <a:bodyPr wrap="square" rtlCol="0">
            <a:spAutoFit/>
          </a:bodyPr>
          <a:lstStyle/>
          <a:p>
            <a:pPr algn="ctr"/>
            <a:r>
              <a:rPr lang="fr-FR" sz="3200" b="1" dirty="0">
                <a:solidFill>
                  <a:srgbClr val="FF0000"/>
                </a:solidFill>
              </a:rPr>
              <a:t>CHIVA vs Stripping </a:t>
            </a:r>
          </a:p>
        </p:txBody>
      </p:sp>
      <p:sp>
        <p:nvSpPr>
          <p:cNvPr id="132097" name="Rectangle 1"/>
          <p:cNvSpPr>
            <a:spLocks noChangeArrowheads="1"/>
          </p:cNvSpPr>
          <p:nvPr/>
        </p:nvSpPr>
        <p:spPr bwMode="auto">
          <a:xfrm>
            <a:off x="0" y="1012086"/>
            <a:ext cx="889248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Calibri" pitchFamily="34" charset="0"/>
                <a:ea typeface="Calibri" pitchFamily="34" charset="0"/>
                <a:cs typeface="AdvOT863180fb"/>
              </a:rPr>
              <a:t>CHIVA </a:t>
            </a:r>
            <a:r>
              <a:rPr lang="en-US" sz="2400" b="1" dirty="0">
                <a:solidFill>
                  <a:srgbClr val="000000"/>
                </a:solidFill>
                <a:latin typeface="Calibri" pitchFamily="34" charset="0"/>
                <a:ea typeface="Calibri" pitchFamily="34" charset="0"/>
                <a:cs typeface="AdvOT863180fb"/>
              </a:rPr>
              <a:t>:</a:t>
            </a:r>
            <a:r>
              <a:rPr kumimoji="0" lang="en-US" sz="2400" b="1" i="0" u="none" strike="noStrike" cap="none" normalizeH="0" baseline="0" dirty="0">
                <a:ln>
                  <a:noFill/>
                </a:ln>
                <a:solidFill>
                  <a:srgbClr val="000000"/>
                </a:solidFill>
                <a:effectLst/>
                <a:latin typeface="Calibri" pitchFamily="34" charset="0"/>
                <a:ea typeface="Calibri" pitchFamily="34" charset="0"/>
                <a:cs typeface="AdvPS44A44B"/>
              </a:rPr>
              <a:t> </a:t>
            </a:r>
            <a:r>
              <a:rPr kumimoji="0" lang="en-US" sz="2400" b="1" i="0" u="none" strike="noStrike" cap="none" normalizeH="0" baseline="0" dirty="0">
                <a:ln>
                  <a:noFill/>
                </a:ln>
                <a:solidFill>
                  <a:srgbClr val="000000"/>
                </a:solidFill>
                <a:effectLst/>
                <a:latin typeface="Calibri" pitchFamily="34" charset="0"/>
                <a:ea typeface="Calibri" pitchFamily="34" charset="0"/>
                <a:cs typeface="AdvOT863180fb"/>
              </a:rPr>
              <a:t>A prospective study of a vein sparing technique for the</a:t>
            </a:r>
            <a:endParaRPr kumimoji="0" lang="fr-FR" sz="24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Calibri" pitchFamily="34" charset="0"/>
                <a:ea typeface="Calibri" pitchFamily="34" charset="0"/>
                <a:cs typeface="AdvOT863180fb"/>
              </a:rPr>
              <a:t>management of varicose vein disease</a:t>
            </a:r>
            <a:endParaRPr kumimoji="0" lang="fr-FR" sz="2400" b="1"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Calibri" pitchFamily="34" charset="0"/>
                <a:ea typeface="Calibri" pitchFamily="34" charset="0"/>
                <a:cs typeface="AdvOT863180fb"/>
              </a:rPr>
              <a:t>Marta </a:t>
            </a:r>
            <a:r>
              <a:rPr kumimoji="0" lang="en-US" sz="2400" b="0" i="0" u="none" strike="noStrike" cap="none" normalizeH="0" baseline="0" dirty="0" err="1">
                <a:ln>
                  <a:noFill/>
                </a:ln>
                <a:solidFill>
                  <a:srgbClr val="000000"/>
                </a:solidFill>
                <a:effectLst/>
                <a:latin typeface="Calibri" pitchFamily="34" charset="0"/>
                <a:ea typeface="Calibri" pitchFamily="34" charset="0"/>
                <a:cs typeface="AdvOT863180fb"/>
              </a:rPr>
              <a:t>Zmudzinski</a:t>
            </a:r>
            <a:r>
              <a:rPr kumimoji="0" lang="en-US" sz="2400" b="0" i="0" u="none" strike="noStrike" cap="none" normalizeH="0" baseline="0" dirty="0">
                <a:ln>
                  <a:noFill/>
                </a:ln>
                <a:solidFill>
                  <a:srgbClr val="000000"/>
                </a:solidFill>
                <a:effectLst/>
                <a:latin typeface="Calibri" pitchFamily="34" charset="0"/>
                <a:ea typeface="Calibri" pitchFamily="34" charset="0"/>
                <a:cs typeface="AdvOT863180fb"/>
              </a:rPr>
              <a:t>, </a:t>
            </a:r>
            <a:r>
              <a:rPr kumimoji="0" lang="en-US" sz="2400" b="0" i="0" u="none" strike="noStrike" cap="none" normalizeH="0" baseline="0" dirty="0" err="1">
                <a:ln>
                  <a:noFill/>
                </a:ln>
                <a:solidFill>
                  <a:srgbClr val="000000"/>
                </a:solidFill>
                <a:effectLst/>
                <a:latin typeface="Calibri" pitchFamily="34" charset="0"/>
                <a:ea typeface="Calibri" pitchFamily="34" charset="0"/>
                <a:cs typeface="AdvOT863180fb"/>
              </a:rPr>
              <a:t>BSc</a:t>
            </a:r>
            <a:r>
              <a:rPr kumimoji="0" lang="en-US" sz="2400" b="0" i="0" u="none" strike="noStrike" cap="none" normalizeH="0" baseline="0" dirty="0">
                <a:ln>
                  <a:noFill/>
                </a:ln>
                <a:solidFill>
                  <a:srgbClr val="000000"/>
                </a:solidFill>
                <a:effectLst/>
                <a:latin typeface="Calibri" pitchFamily="34" charset="0"/>
                <a:ea typeface="Calibri" pitchFamily="34" charset="0"/>
                <a:cs typeface="AdvOT863180fb"/>
              </a:rPr>
              <a:t> </a:t>
            </a:r>
            <a:r>
              <a:rPr kumimoji="0" lang="en-US" sz="2400" b="0" i="0" u="none" strike="noStrike" cap="none" normalizeH="0" baseline="0" dirty="0">
                <a:ln>
                  <a:noFill/>
                </a:ln>
                <a:solidFill>
                  <a:srgbClr val="2197D2"/>
                </a:solidFill>
                <a:effectLst/>
                <a:latin typeface="Calibri" pitchFamily="34" charset="0"/>
                <a:ea typeface="Calibri" pitchFamily="34" charset="0"/>
                <a:cs typeface="AdvOT863180fb"/>
              </a:rPr>
              <a:t>a</a:t>
            </a:r>
            <a:r>
              <a:rPr kumimoji="0" lang="en-US" sz="2400" b="0" i="0" u="none" strike="noStrike" cap="none" normalizeH="0" baseline="0" dirty="0">
                <a:ln>
                  <a:noFill/>
                </a:ln>
                <a:solidFill>
                  <a:srgbClr val="000000"/>
                </a:solidFill>
                <a:effectLst/>
                <a:latin typeface="Calibri" pitchFamily="34" charset="0"/>
                <a:ea typeface="Calibri" pitchFamily="34" charset="0"/>
                <a:cs typeface="AdvOT863180fb"/>
              </a:rPr>
              <a:t>, Pierre </a:t>
            </a:r>
            <a:r>
              <a:rPr kumimoji="0" lang="en-US" sz="2400" b="0" i="0" u="none" strike="noStrike" cap="none" normalizeH="0" baseline="0" dirty="0" err="1">
                <a:ln>
                  <a:noFill/>
                </a:ln>
                <a:solidFill>
                  <a:srgbClr val="000000"/>
                </a:solidFill>
                <a:effectLst/>
                <a:latin typeface="Calibri" pitchFamily="34" charset="0"/>
                <a:ea typeface="Calibri" pitchFamily="34" charset="0"/>
                <a:cs typeface="AdvOT863180fb"/>
              </a:rPr>
              <a:t>Malo</a:t>
            </a:r>
            <a:r>
              <a:rPr kumimoji="0" lang="en-US" sz="2400" b="0" i="0" u="none" strike="noStrike" cap="none" normalizeH="0" baseline="0" dirty="0">
                <a:ln>
                  <a:noFill/>
                </a:ln>
                <a:solidFill>
                  <a:srgbClr val="000000"/>
                </a:solidFill>
                <a:effectLst/>
                <a:latin typeface="Calibri" pitchFamily="34" charset="0"/>
                <a:ea typeface="Calibri" pitchFamily="34" charset="0"/>
                <a:cs typeface="AdvOT863180fb"/>
              </a:rPr>
              <a:t>, MD, FCSP </a:t>
            </a:r>
            <a:r>
              <a:rPr kumimoji="0" lang="en-US" sz="2400" b="0" i="0" u="none" strike="noStrike" cap="none" normalizeH="0" baseline="0" dirty="0">
                <a:ln>
                  <a:noFill/>
                </a:ln>
                <a:solidFill>
                  <a:srgbClr val="2197D2"/>
                </a:solidFill>
                <a:effectLst/>
                <a:latin typeface="Calibri" pitchFamily="34" charset="0"/>
                <a:ea typeface="Calibri" pitchFamily="34" charset="0"/>
                <a:cs typeface="AdvOT863180fb"/>
              </a:rPr>
              <a:t>b</a:t>
            </a:r>
            <a:r>
              <a:rPr kumimoji="0" lang="en-US" sz="2400" b="0" i="0" u="none" strike="noStrike" cap="none" normalizeH="0" baseline="0" dirty="0">
                <a:ln>
                  <a:noFill/>
                </a:ln>
                <a:solidFill>
                  <a:srgbClr val="000000"/>
                </a:solidFill>
                <a:effectLst/>
                <a:latin typeface="Calibri" pitchFamily="34" charset="0"/>
                <a:ea typeface="Calibri" pitchFamily="34" charset="0"/>
                <a:cs typeface="AdvOT863180fb"/>
              </a:rPr>
              <a:t>, Christine Hall, MD, FRCPC </a:t>
            </a:r>
            <a:r>
              <a:rPr kumimoji="0" lang="en-US" sz="2400" b="0" i="0" u="none" strike="noStrike" cap="none" normalizeH="0" baseline="0" dirty="0">
                <a:ln>
                  <a:noFill/>
                </a:ln>
                <a:solidFill>
                  <a:srgbClr val="2197D2"/>
                </a:solidFill>
                <a:effectLst/>
                <a:latin typeface="Calibri" pitchFamily="34" charset="0"/>
                <a:ea typeface="Calibri" pitchFamily="34" charset="0"/>
                <a:cs typeface="AdvOT863180fb"/>
              </a:rPr>
              <a:t>a</a:t>
            </a:r>
            <a:r>
              <a:rPr kumimoji="0" lang="en-US" sz="2400" b="0" i="0" u="none" strike="noStrike" cap="none" normalizeH="0" baseline="0" dirty="0">
                <a:ln>
                  <a:noFill/>
                </a:ln>
                <a:solidFill>
                  <a:srgbClr val="000000"/>
                </a:solidFill>
                <a:effectLst/>
                <a:latin typeface="Calibri" pitchFamily="34" charset="0"/>
                <a:ea typeface="Calibri" pitchFamily="34" charset="0"/>
                <a:cs typeface="AdvOT863180fb"/>
              </a:rPr>
              <a:t>, </a:t>
            </a:r>
            <a:r>
              <a:rPr kumimoji="0" lang="en-US" sz="2400" b="0" i="0" u="none" strike="noStrike" cap="none" normalizeH="0" baseline="0" dirty="0">
                <a:ln>
                  <a:noFill/>
                </a:ln>
                <a:solidFill>
                  <a:srgbClr val="2197D2"/>
                </a:solidFill>
                <a:effectLst/>
                <a:latin typeface="Calibri" pitchFamily="34" charset="0"/>
                <a:ea typeface="Calibri" pitchFamily="34" charset="0"/>
                <a:cs typeface="AdvOT863180fb"/>
              </a:rPr>
              <a:t>b</a:t>
            </a:r>
            <a:r>
              <a:rPr kumimoji="0" lang="en-US" sz="2400" b="0" i="0" u="none" strike="noStrike" cap="none" normalizeH="0" baseline="0" dirty="0">
                <a:ln>
                  <a:noFill/>
                </a:ln>
                <a:solidFill>
                  <a:srgbClr val="000000"/>
                </a:solidFill>
                <a:effectLst/>
                <a:latin typeface="Calibri" pitchFamily="34" charset="0"/>
                <a:ea typeface="Calibri" pitchFamily="34" charset="0"/>
                <a:cs typeface="AdvOT863180fb"/>
              </a:rPr>
              <a:t>,</a:t>
            </a:r>
            <a:endParaRPr kumimoji="0" lang="fr-FR"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2400" b="0" i="0" u="none" strike="noStrike" cap="none" normalizeH="0" baseline="0" dirty="0">
                <a:ln>
                  <a:noFill/>
                </a:ln>
                <a:solidFill>
                  <a:srgbClr val="000000"/>
                </a:solidFill>
                <a:effectLst/>
                <a:latin typeface="Calibri" pitchFamily="34" charset="0"/>
                <a:ea typeface="Calibri" pitchFamily="34" charset="0"/>
                <a:cs typeface="AdvOT863180fb"/>
              </a:rPr>
              <a:t>Allen </a:t>
            </a:r>
            <a:r>
              <a:rPr kumimoji="0" lang="es-ES_tradnl" sz="2400" b="0" i="0" u="none" strike="noStrike" cap="none" normalizeH="0" baseline="0" dirty="0" err="1">
                <a:ln>
                  <a:noFill/>
                </a:ln>
                <a:solidFill>
                  <a:srgbClr val="000000"/>
                </a:solidFill>
                <a:effectLst/>
                <a:latin typeface="Calibri" pitchFamily="34" charset="0"/>
                <a:ea typeface="Calibri" pitchFamily="34" charset="0"/>
                <a:cs typeface="AdvOT863180fb"/>
              </a:rPr>
              <a:t>Hayashi</a:t>
            </a:r>
            <a:r>
              <a:rPr kumimoji="0" lang="es-ES_tradnl" sz="2400" b="0" i="0" u="none" strike="noStrike" cap="none" normalizeH="0" baseline="0" dirty="0">
                <a:ln>
                  <a:noFill/>
                </a:ln>
                <a:solidFill>
                  <a:srgbClr val="000000"/>
                </a:solidFill>
                <a:effectLst/>
                <a:latin typeface="Calibri" pitchFamily="34" charset="0"/>
                <a:ea typeface="Calibri" pitchFamily="34" charset="0"/>
                <a:cs typeface="AdvOT863180fb"/>
              </a:rPr>
              <a:t>, MD, FRCSC </a:t>
            </a:r>
            <a:r>
              <a:rPr kumimoji="0" lang="es-ES_tradnl" sz="2400" b="0" i="0" u="none" strike="noStrike" cap="none" normalizeH="0" baseline="0" dirty="0">
                <a:ln>
                  <a:noFill/>
                </a:ln>
                <a:solidFill>
                  <a:srgbClr val="2197D2"/>
                </a:solidFill>
                <a:effectLst/>
                <a:latin typeface="Calibri" pitchFamily="34" charset="0"/>
                <a:ea typeface="Calibri" pitchFamily="34" charset="0"/>
                <a:cs typeface="AdvOT863180fb"/>
              </a:rPr>
              <a:t>a</a:t>
            </a:r>
            <a:r>
              <a:rPr kumimoji="0" lang="es-ES_tradnl" sz="2400" b="0" i="0" u="none" strike="noStrike" cap="none" normalizeH="0" baseline="0" dirty="0">
                <a:ln>
                  <a:noFill/>
                </a:ln>
                <a:solidFill>
                  <a:srgbClr val="000000"/>
                </a:solidFill>
                <a:effectLst/>
                <a:latin typeface="Calibri" pitchFamily="34" charset="0"/>
                <a:ea typeface="Calibri" pitchFamily="34" charset="0"/>
                <a:cs typeface="AdvOT863180fb"/>
              </a:rPr>
              <a:t>, </a:t>
            </a:r>
            <a:r>
              <a:rPr kumimoji="0" lang="es-ES_tradnl" sz="2400" b="0" i="0" u="none" strike="noStrike" cap="none" normalizeH="0" baseline="0" dirty="0">
                <a:ln>
                  <a:noFill/>
                </a:ln>
                <a:solidFill>
                  <a:srgbClr val="2197D2"/>
                </a:solidFill>
                <a:effectLst/>
                <a:latin typeface="Calibri" pitchFamily="34" charset="0"/>
                <a:ea typeface="Calibri" pitchFamily="34" charset="0"/>
                <a:cs typeface="AdvOT863180fb"/>
              </a:rPr>
              <a:t>b</a:t>
            </a:r>
            <a:r>
              <a:rPr kumimoji="0" lang="es-ES_tradnl" sz="2400" b="0" i="0" u="none" strike="noStrike" cap="none" normalizeH="0" baseline="0" dirty="0">
                <a:ln>
                  <a:noFill/>
                </a:ln>
                <a:solidFill>
                  <a:srgbClr val="000000"/>
                </a:solidFill>
                <a:effectLst/>
                <a:latin typeface="Calibri" pitchFamily="34" charset="0"/>
                <a:ea typeface="Calibri" pitchFamily="34" charset="0"/>
                <a:cs typeface="AdvOT863180fb"/>
              </a:rPr>
              <a:t>, </a:t>
            </a:r>
            <a:r>
              <a:rPr kumimoji="0" lang="es-ES_tradnl" sz="2400" b="0" i="0" u="none" strike="noStrike" cap="none" normalizeH="0" baseline="0" dirty="0">
                <a:ln>
                  <a:noFill/>
                </a:ln>
                <a:solidFill>
                  <a:srgbClr val="2197D2"/>
                </a:solidFill>
                <a:effectLst/>
                <a:latin typeface="Calibri" pitchFamily="34" charset="0"/>
                <a:ea typeface="Calibri" pitchFamily="34" charset="0"/>
                <a:cs typeface="AdvTT5843c571"/>
              </a:rPr>
              <a:t>*</a:t>
            </a:r>
            <a:r>
              <a:rPr kumimoji="0" lang="en-US" sz="2400" b="0" i="0" u="none" strike="noStrike" cap="none" normalizeH="0" baseline="0" dirty="0">
                <a:ln>
                  <a:noFill/>
                </a:ln>
                <a:solidFill>
                  <a:srgbClr val="000000"/>
                </a:solidFill>
                <a:effectLst/>
                <a:latin typeface="Calibri" pitchFamily="34" charset="0"/>
                <a:ea typeface="Calibri" pitchFamily="34" charset="0"/>
                <a:cs typeface="AdvOT863180fb"/>
              </a:rPr>
              <a:t>a </a:t>
            </a:r>
            <a:r>
              <a:rPr kumimoji="0" lang="en-US" sz="2400" b="0" i="0" u="none" strike="noStrike" cap="none" normalizeH="0" baseline="0" dirty="0">
                <a:ln>
                  <a:noFill/>
                </a:ln>
                <a:solidFill>
                  <a:srgbClr val="000000"/>
                </a:solidFill>
                <a:effectLst/>
                <a:latin typeface="Calibri" pitchFamily="34" charset="0"/>
                <a:ea typeface="Calibri" pitchFamily="34" charset="0"/>
                <a:cs typeface="AdvOTb92eb7df.I"/>
              </a:rPr>
              <a:t>University of British Columbia, Faculty of Medicine, </a:t>
            </a:r>
          </a:p>
          <a:p>
            <a:pPr lvl="0" eaLnBrk="0" fontAlgn="base" hangingPunct="0">
              <a:spcBef>
                <a:spcPct val="0"/>
              </a:spcBef>
              <a:spcAft>
                <a:spcPct val="0"/>
              </a:spcAft>
            </a:pPr>
            <a:r>
              <a:rPr lang="en-US" sz="2400" dirty="0"/>
              <a:t>The American Journal of Surgery 213 (2017) 967e969</a:t>
            </a:r>
            <a:endParaRPr lang="en-US" sz="2400" dirty="0">
              <a:solidFill>
                <a:srgbClr val="000000"/>
              </a:solidFill>
              <a:latin typeface="Calibri" pitchFamily="34" charset="0"/>
              <a:ea typeface="Calibri" pitchFamily="34" charset="0"/>
              <a:cs typeface="AdvOTb92eb7df.I"/>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Calibri" pitchFamily="34" charset="0"/>
                <a:ea typeface="Calibri" pitchFamily="34" charset="0"/>
                <a:cs typeface="AdvOTb92eb7df.I"/>
              </a:rPr>
              <a:t>Victoria, BC, Canada</a:t>
            </a:r>
            <a:endParaRPr kumimoji="0" lang="fr-FR"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Calibri" pitchFamily="34" charset="0"/>
              <a:ea typeface="Calibri" pitchFamily="34" charset="0"/>
              <a:cs typeface="AdvOTb92eb7df.I"/>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400" dirty="0">
              <a:solidFill>
                <a:srgbClr val="000000"/>
              </a:solidFill>
              <a:latin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sp>
        <p:nvSpPr>
          <p:cNvPr id="132099" name="Rectangle 3"/>
          <p:cNvSpPr>
            <a:spLocks noChangeArrowheads="1"/>
          </p:cNvSpPr>
          <p:nvPr/>
        </p:nvSpPr>
        <p:spPr bwMode="auto">
          <a:xfrm>
            <a:off x="611560" y="4268417"/>
            <a:ext cx="7416824"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effectLst/>
                <a:latin typeface="Calibri" pitchFamily="34" charset="0"/>
                <a:ea typeface="Calibri" pitchFamily="34" charset="0"/>
                <a:cs typeface="AdvOTb92eb7df.I" charset="0"/>
              </a:rPr>
              <a:t>Conclusion: </a:t>
            </a:r>
            <a:r>
              <a:rPr kumimoji="0" lang="en-US" sz="2800" b="1" i="0" u="none" strike="noStrike" cap="none" normalizeH="0" baseline="0" dirty="0">
                <a:ln>
                  <a:noFill/>
                </a:ln>
                <a:solidFill>
                  <a:srgbClr val="FF0000"/>
                </a:solidFill>
                <a:effectLst/>
                <a:latin typeface="Calibri" pitchFamily="34" charset="0"/>
                <a:ea typeface="Calibri" pitchFamily="34" charset="0"/>
                <a:cs typeface="AdvOT863180fb" charset="0"/>
              </a:rPr>
              <a:t>Our results indicate that CHIVA appears to offer a promising alternative for the treatment of </a:t>
            </a:r>
            <a:r>
              <a:rPr kumimoji="0" lang="fr-FR" sz="2800" b="1" i="0" u="none" strike="noStrike" cap="none" normalizeH="0" baseline="0" dirty="0">
                <a:ln>
                  <a:noFill/>
                </a:ln>
                <a:solidFill>
                  <a:srgbClr val="FF0000"/>
                </a:solidFill>
                <a:effectLst/>
                <a:latin typeface="Arial" pitchFamily="34" charset="0"/>
                <a:ea typeface="Calibri" pitchFamily="34" charset="0"/>
                <a:cs typeface="AdvOT863180fb" charset="0"/>
              </a:rPr>
              <a:t>VVD</a:t>
            </a:r>
            <a:r>
              <a:rPr kumimoji="0" lang="fr-FR" sz="3200" b="1" i="0" u="none" strike="noStrike" cap="none" normalizeH="0" baseline="0" dirty="0">
                <a:ln>
                  <a:noFill/>
                </a:ln>
                <a:solidFill>
                  <a:srgbClr val="FF0000"/>
                </a:solidFill>
                <a:effectLst/>
                <a:latin typeface="Arial" pitchFamily="34" charset="0"/>
                <a:cs typeface="Arial" pitchFamily="34" charset="0"/>
              </a:rPr>
              <a:t> </a:t>
            </a:r>
            <a:endParaRPr kumimoji="0" lang="fr-FR" sz="7200" b="1" i="0" u="none" strike="noStrike" cap="none" normalizeH="0" baseline="0" dirty="0">
              <a:ln>
                <a:noFill/>
              </a:ln>
              <a:solidFill>
                <a:srgbClr val="FF0000"/>
              </a:solidFill>
              <a:effectLst/>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oneTexte 1"/>
          <p:cNvSpPr txBox="1">
            <a:spLocks noChangeArrowheads="1"/>
          </p:cNvSpPr>
          <p:nvPr/>
        </p:nvSpPr>
        <p:spPr bwMode="auto">
          <a:xfrm>
            <a:off x="0" y="1052736"/>
            <a:ext cx="8763000" cy="1323439"/>
          </a:xfrm>
          <a:prstGeom prst="rect">
            <a:avLst/>
          </a:prstGeom>
          <a:solidFill>
            <a:schemeClr val="bg1"/>
          </a:solidFill>
          <a:ln>
            <a:noFill/>
          </a:ln>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defRPr/>
            </a:pPr>
            <a:r>
              <a:rPr lang="en-US" altLang="fr-FR" b="1" dirty="0">
                <a:solidFill>
                  <a:srgbClr val="FF0000"/>
                </a:solidFill>
              </a:rPr>
              <a:t>CHIVA </a:t>
            </a:r>
            <a:r>
              <a:rPr lang="en-US" altLang="fr-FR" b="1" dirty="0" err="1">
                <a:solidFill>
                  <a:srgbClr val="FF0000"/>
                </a:solidFill>
              </a:rPr>
              <a:t>vs</a:t>
            </a:r>
            <a:r>
              <a:rPr lang="en-US" altLang="fr-FR" b="1" dirty="0">
                <a:solidFill>
                  <a:srgbClr val="FF0000"/>
                </a:solidFill>
              </a:rPr>
              <a:t> LASER</a:t>
            </a:r>
          </a:p>
          <a:p>
            <a:pPr algn="ctr" eaLnBrk="1" hangingPunct="1">
              <a:spcBef>
                <a:spcPct val="0"/>
              </a:spcBef>
              <a:buFontTx/>
              <a:buNone/>
              <a:defRPr/>
            </a:pPr>
            <a:endParaRPr lang="en-US" altLang="fr-FR" sz="2400" b="1" dirty="0"/>
          </a:p>
          <a:p>
            <a:pPr eaLnBrk="1" hangingPunct="1">
              <a:spcBef>
                <a:spcPct val="0"/>
              </a:spcBef>
              <a:buFontTx/>
              <a:buNone/>
              <a:defRPr/>
            </a:pPr>
            <a:endParaRPr lang="fr-FR" altLang="fr-FR" sz="2400" dirty="0"/>
          </a:p>
        </p:txBody>
      </p:sp>
      <p:sp>
        <p:nvSpPr>
          <p:cNvPr id="6" name="ZoneTexte 1"/>
          <p:cNvSpPr txBox="1">
            <a:spLocks noChangeArrowheads="1"/>
          </p:cNvSpPr>
          <p:nvPr/>
        </p:nvSpPr>
        <p:spPr bwMode="auto">
          <a:xfrm>
            <a:off x="0" y="2636912"/>
            <a:ext cx="8737600" cy="3539430"/>
          </a:xfrm>
          <a:prstGeom prst="rect">
            <a:avLst/>
          </a:prstGeom>
          <a:solidFill>
            <a:schemeClr val="bg1"/>
          </a:solidFill>
          <a:ln>
            <a:noFill/>
          </a:ln>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defRPr/>
            </a:pPr>
            <a:r>
              <a:rPr lang="en-US" altLang="fr-FR" sz="2400" b="1" dirty="0"/>
              <a:t>.</a:t>
            </a:r>
            <a:endParaRPr lang="fr-FR" altLang="fr-FR" sz="2400" b="1" dirty="0"/>
          </a:p>
          <a:p>
            <a:pPr eaLnBrk="1" hangingPunct="1">
              <a:spcBef>
                <a:spcPct val="0"/>
              </a:spcBef>
              <a:buFontTx/>
              <a:buNone/>
              <a:defRPr/>
            </a:pPr>
            <a:r>
              <a:rPr lang="en-US" altLang="fr-FR" sz="2400" b="1" dirty="0"/>
              <a:t>Chan, </a:t>
            </a:r>
            <a:r>
              <a:rPr lang="en-US" altLang="fr-FR" sz="2400" b="1" dirty="0" err="1"/>
              <a:t>C.-Y.a</a:t>
            </a:r>
            <a:r>
              <a:rPr lang="en-US" altLang="fr-FR" sz="2400" b="1" dirty="0"/>
              <a:t> , Chen, </a:t>
            </a:r>
            <a:r>
              <a:rPr lang="en-US" altLang="fr-FR" sz="2400" b="1" dirty="0" err="1"/>
              <a:t>T.-C.b</a:t>
            </a:r>
            <a:r>
              <a:rPr lang="en-US" altLang="fr-FR" sz="2400" b="1" dirty="0"/>
              <a:t> , Hsieh, </a:t>
            </a:r>
            <a:r>
              <a:rPr lang="en-US" altLang="fr-FR" sz="2400" b="1" dirty="0" err="1"/>
              <a:t>Y.-K.a</a:t>
            </a:r>
            <a:r>
              <a:rPr lang="en-US" altLang="fr-FR" sz="2400" b="1" dirty="0"/>
              <a:t> , Huang, </a:t>
            </a:r>
            <a:r>
              <a:rPr lang="en-US" altLang="fr-FR" sz="2400" b="1" dirty="0" err="1"/>
              <a:t>J.-H.c</a:t>
            </a:r>
            <a:r>
              <a:rPr lang="en-US" altLang="fr-FR" sz="2400" b="1" dirty="0"/>
              <a:t> </a:t>
            </a:r>
            <a:br>
              <a:rPr lang="en-US" altLang="fr-FR" sz="2400" b="1" dirty="0"/>
            </a:br>
            <a:r>
              <a:rPr lang="en-US" altLang="fr-FR" sz="2400" b="1" dirty="0"/>
              <a:t>Retrospective comparison of clinical outcomes between </a:t>
            </a:r>
            <a:r>
              <a:rPr lang="en-US" altLang="fr-FR" sz="2400" b="1" dirty="0" err="1"/>
              <a:t>endovenous</a:t>
            </a:r>
            <a:r>
              <a:rPr lang="en-US" altLang="fr-FR" sz="2400" b="1" dirty="0"/>
              <a:t> laser and saphenous vein-sparing surgery for treatment of varicose veins (2011) World Journal of Surgery, 35 (7), pp. 1679-1686.</a:t>
            </a:r>
          </a:p>
          <a:p>
            <a:pPr eaLnBrk="1" hangingPunct="1">
              <a:spcBef>
                <a:spcPct val="0"/>
              </a:spcBef>
              <a:buFontTx/>
              <a:buNone/>
              <a:defRPr/>
            </a:pPr>
            <a:r>
              <a:rPr lang="en-US" altLang="fr-FR" sz="2400" b="1" dirty="0"/>
              <a:t>	</a:t>
            </a:r>
            <a:r>
              <a:rPr lang="en-US" altLang="fr-FR" sz="2400" b="1" i="1" dirty="0"/>
              <a:t>Conclusion</a:t>
            </a:r>
            <a:r>
              <a:rPr lang="en-US" altLang="fr-FR" sz="2400" b="1" i="1" dirty="0">
                <a:solidFill>
                  <a:schemeClr val="accent2"/>
                </a:solidFill>
              </a:rPr>
              <a:t>: </a:t>
            </a:r>
            <a:r>
              <a:rPr lang="en-US" altLang="fr-FR" sz="2400" b="1" i="1" dirty="0">
                <a:solidFill>
                  <a:srgbClr val="FF0000"/>
                </a:solidFill>
              </a:rPr>
              <a:t>CHIVA: Less post operation pains , less residual </a:t>
            </a:r>
            <a:r>
              <a:rPr lang="en-US" altLang="fr-FR" sz="2400" b="1" i="1" dirty="0" err="1">
                <a:solidFill>
                  <a:srgbClr val="FF0000"/>
                </a:solidFill>
              </a:rPr>
              <a:t>varices</a:t>
            </a:r>
            <a:r>
              <a:rPr lang="en-US" altLang="fr-FR" sz="2400" b="1" i="1" dirty="0">
                <a:solidFill>
                  <a:srgbClr val="FF0000"/>
                </a:solidFill>
              </a:rPr>
              <a:t>.</a:t>
            </a:r>
            <a:r>
              <a:rPr lang="en-US" sz="2400" b="1" i="1" dirty="0">
                <a:solidFill>
                  <a:srgbClr val="FF0000"/>
                </a:solidFill>
              </a:rPr>
              <a:t> </a:t>
            </a:r>
          </a:p>
          <a:p>
            <a:pPr algn="ctr" eaLnBrk="1" hangingPunct="1">
              <a:spcBef>
                <a:spcPct val="0"/>
              </a:spcBef>
              <a:buFontTx/>
              <a:buNone/>
              <a:defRPr/>
            </a:pPr>
            <a:endParaRPr lang="en-US" b="1" dirty="0"/>
          </a:p>
        </p:txBody>
      </p:sp>
      <p:sp>
        <p:nvSpPr>
          <p:cNvPr id="5" name="ZoneTexte 4"/>
          <p:cNvSpPr txBox="1"/>
          <p:nvPr/>
        </p:nvSpPr>
        <p:spPr>
          <a:xfrm>
            <a:off x="539552" y="0"/>
            <a:ext cx="7924800" cy="584775"/>
          </a:xfrm>
          <a:prstGeom prst="rect">
            <a:avLst/>
          </a:prstGeom>
          <a:noFill/>
        </p:spPr>
        <p:txBody>
          <a:bodyPr wrap="square" rtlCol="0">
            <a:spAutoFit/>
          </a:bodyPr>
          <a:lstStyle/>
          <a:p>
            <a:r>
              <a:rPr lang="fr-FR" sz="3200" b="1" dirty="0"/>
              <a:t>INFORMAZIONE:  cura CHIVA </a:t>
            </a:r>
            <a:r>
              <a:rPr lang="fr-FR" sz="3200" b="1" dirty="0" err="1"/>
              <a:t>ed</a:t>
            </a:r>
            <a:r>
              <a:rPr lang="fr-FR" sz="3200" b="1" dirty="0"/>
              <a:t> EBM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1"/>
          <p:cNvSpPr txBox="1">
            <a:spLocks noChangeArrowheads="1"/>
          </p:cNvSpPr>
          <p:nvPr/>
        </p:nvSpPr>
        <p:spPr bwMode="auto">
          <a:xfrm>
            <a:off x="304800" y="875332"/>
            <a:ext cx="8737600" cy="6247864"/>
          </a:xfrm>
          <a:prstGeom prst="rect">
            <a:avLst/>
          </a:prstGeom>
          <a:solidFill>
            <a:schemeClr val="bg1"/>
          </a:solidFill>
          <a:ln>
            <a:noFill/>
          </a:ln>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defRPr/>
            </a:pPr>
            <a:r>
              <a:rPr lang="en-US" altLang="fr-FR" sz="1400" b="1" dirty="0">
                <a:solidFill>
                  <a:schemeClr val="accent4"/>
                </a:solidFill>
              </a:rPr>
              <a:t>.</a:t>
            </a:r>
            <a:endParaRPr lang="en-US" sz="1800" b="1" dirty="0"/>
          </a:p>
          <a:p>
            <a:pPr algn="ctr" eaLnBrk="1" hangingPunct="1">
              <a:spcBef>
                <a:spcPct val="0"/>
              </a:spcBef>
              <a:buNone/>
              <a:defRPr/>
            </a:pPr>
            <a:r>
              <a:rPr lang="en-US" altLang="fr-FR" sz="2800" b="1" dirty="0">
                <a:solidFill>
                  <a:srgbClr val="FF0000"/>
                </a:solidFill>
              </a:rPr>
              <a:t>CHIVA </a:t>
            </a:r>
            <a:r>
              <a:rPr lang="en-US" altLang="fr-FR" sz="2800" b="1" dirty="0" err="1">
                <a:solidFill>
                  <a:srgbClr val="FF0000"/>
                </a:solidFill>
              </a:rPr>
              <a:t>vs</a:t>
            </a:r>
            <a:r>
              <a:rPr lang="en-US" altLang="fr-FR" sz="2800" b="1" dirty="0">
                <a:solidFill>
                  <a:srgbClr val="FF0000"/>
                </a:solidFill>
              </a:rPr>
              <a:t> LASER and Stripping </a:t>
            </a:r>
          </a:p>
          <a:p>
            <a:pPr eaLnBrk="1" hangingPunct="1">
              <a:spcBef>
                <a:spcPct val="0"/>
              </a:spcBef>
              <a:buFontTx/>
              <a:buNone/>
              <a:defRPr/>
            </a:pPr>
            <a:endParaRPr lang="en-US" sz="1400" b="1" dirty="0"/>
          </a:p>
          <a:p>
            <a:pPr eaLnBrk="1" hangingPunct="1">
              <a:spcBef>
                <a:spcPct val="0"/>
              </a:spcBef>
              <a:buFontTx/>
              <a:buNone/>
              <a:defRPr/>
            </a:pPr>
            <a:endParaRPr lang="en-US" sz="1400" b="1" dirty="0"/>
          </a:p>
          <a:p>
            <a:pPr eaLnBrk="1" hangingPunct="1">
              <a:spcBef>
                <a:spcPct val="0"/>
              </a:spcBef>
              <a:buFontTx/>
              <a:buNone/>
              <a:defRPr/>
            </a:pPr>
            <a:r>
              <a:rPr lang="en-US" sz="2000" b="1" dirty="0"/>
              <a:t>Hemodynamic classification and CHIVA treatment of varicose veins in lower extremities (VVLE).</a:t>
            </a:r>
            <a:endParaRPr lang="fr-FR" altLang="fr-FR" sz="2000" b="1" dirty="0">
              <a:solidFill>
                <a:schemeClr val="accent4"/>
              </a:solidFill>
            </a:endParaRPr>
          </a:p>
          <a:p>
            <a:pPr eaLnBrk="1" hangingPunct="1">
              <a:spcBef>
                <a:spcPct val="0"/>
              </a:spcBef>
              <a:buFontTx/>
              <a:buNone/>
              <a:defRPr/>
            </a:pPr>
            <a:r>
              <a:rPr lang="fr-FR" sz="2000" b="1" dirty="0"/>
              <a:t> .  Hua Wang1, </a:t>
            </a:r>
            <a:r>
              <a:rPr lang="fr-FR" sz="2000" b="1" dirty="0" err="1"/>
              <a:t>Qianyi</a:t>
            </a:r>
            <a:r>
              <a:rPr lang="fr-FR" sz="2000" b="1" dirty="0"/>
              <a:t> Chen1, </a:t>
            </a:r>
            <a:r>
              <a:rPr lang="fr-FR" sz="2000" b="1" dirty="0" err="1"/>
              <a:t>Zhewei</a:t>
            </a:r>
            <a:r>
              <a:rPr lang="fr-FR" sz="2000" b="1" dirty="0"/>
              <a:t> Fei1, </a:t>
            </a:r>
            <a:r>
              <a:rPr lang="fr-FR" sz="2000" b="1" dirty="0" err="1"/>
              <a:t>Endong</a:t>
            </a:r>
            <a:r>
              <a:rPr lang="fr-FR" sz="2000" b="1" dirty="0"/>
              <a:t> Zheng2, </a:t>
            </a:r>
            <a:r>
              <a:rPr lang="fr-FR" sz="2000" b="1" dirty="0" err="1"/>
              <a:t>Zhanghui</a:t>
            </a:r>
            <a:r>
              <a:rPr lang="fr-FR" sz="2000" b="1" dirty="0"/>
              <a:t> Yang2, </a:t>
            </a:r>
            <a:r>
              <a:rPr lang="fr-FR" sz="2000" b="1" dirty="0" err="1"/>
              <a:t>Xiaowang</a:t>
            </a:r>
            <a:r>
              <a:rPr lang="fr-FR" sz="2000" b="1" dirty="0"/>
              <a:t> Huang2 Int J Clin </a:t>
            </a:r>
            <a:r>
              <a:rPr lang="fr-FR" sz="2000" b="1" dirty="0" err="1"/>
              <a:t>Exp</a:t>
            </a:r>
            <a:r>
              <a:rPr lang="fr-FR" sz="2000" b="1" dirty="0"/>
              <a:t> Med 2016;9(2):2465-2471 </a:t>
            </a:r>
            <a:r>
              <a:rPr lang="fr-FR" sz="2000" b="1" u="sng" dirty="0">
                <a:hlinkClick r:id="rId3"/>
              </a:rPr>
              <a:t>www.ijcem.com</a:t>
            </a:r>
            <a:r>
              <a:rPr lang="fr-FR" sz="2000" b="1" dirty="0"/>
              <a:t> /ISSN:1940-5901/IJCEM0016552. </a:t>
            </a:r>
            <a:br>
              <a:rPr lang="en-US" sz="2000" b="1" dirty="0"/>
            </a:br>
            <a:r>
              <a:rPr lang="en-US" sz="2000" b="1" dirty="0"/>
              <a:t>1Department of Vascular Surgery, Xinhua Hospital Affiliated to Shanghai</a:t>
            </a:r>
          </a:p>
          <a:p>
            <a:pPr eaLnBrk="1" hangingPunct="1">
              <a:spcBef>
                <a:spcPct val="0"/>
              </a:spcBef>
              <a:buFontTx/>
              <a:buNone/>
              <a:defRPr/>
            </a:pPr>
            <a:r>
              <a:rPr lang="en-US" sz="2000" b="1" dirty="0"/>
              <a:t>	</a:t>
            </a:r>
            <a:r>
              <a:rPr lang="en-US" sz="2000" b="1" i="1" dirty="0"/>
              <a:t>Conclusion: CHIVA treatment has significant better curative effect than traditional surgery and </a:t>
            </a:r>
            <a:r>
              <a:rPr lang="en-US" sz="2000" b="1" i="1" dirty="0" err="1"/>
              <a:t>endovenous</a:t>
            </a:r>
            <a:r>
              <a:rPr lang="en-US" sz="2000" b="1" i="1" dirty="0"/>
              <a:t> therapy in the treatment of varicose veins. CHIVA treatment induced less damage, quicker health recovery, high safety factor and lower complications. Thus, CHIVA treatment can be widely used in clinical restoration than general minimally invasive operations. </a:t>
            </a:r>
            <a:r>
              <a:rPr lang="en-US" sz="1800" b="1" i="1" dirty="0">
                <a:solidFill>
                  <a:srgbClr val="FF0000"/>
                </a:solidFill>
              </a:rPr>
              <a:t>DUNQUE , </a:t>
            </a:r>
            <a:r>
              <a:rPr lang="en-US" sz="2400" b="1" i="1" dirty="0">
                <a:solidFill>
                  <a:srgbClr val="FF0000"/>
                </a:solidFill>
              </a:rPr>
              <a:t>la </a:t>
            </a:r>
            <a:r>
              <a:rPr lang="en-US" sz="2400" b="1" i="1" dirty="0" err="1">
                <a:solidFill>
                  <a:srgbClr val="FF0000"/>
                </a:solidFill>
              </a:rPr>
              <a:t>cura</a:t>
            </a:r>
            <a:r>
              <a:rPr lang="en-US" sz="2400" b="1" i="1" dirty="0">
                <a:solidFill>
                  <a:srgbClr val="FF0000"/>
                </a:solidFill>
              </a:rPr>
              <a:t> CHIVA </a:t>
            </a:r>
            <a:r>
              <a:rPr lang="en-US" sz="2400" b="1" i="1" dirty="0" err="1">
                <a:solidFill>
                  <a:srgbClr val="FF0000"/>
                </a:solidFill>
              </a:rPr>
              <a:t>dovrebbe</a:t>
            </a:r>
            <a:r>
              <a:rPr lang="en-US" sz="2400" b="1" i="1" dirty="0">
                <a:solidFill>
                  <a:srgbClr val="FF0000"/>
                </a:solidFill>
              </a:rPr>
              <a:t> </a:t>
            </a:r>
            <a:r>
              <a:rPr lang="en-US" sz="2400" b="1" i="1" dirty="0" err="1">
                <a:solidFill>
                  <a:srgbClr val="FF0000"/>
                </a:solidFill>
              </a:rPr>
              <a:t>essere</a:t>
            </a:r>
            <a:r>
              <a:rPr lang="en-US" sz="2400" b="1" i="1" dirty="0">
                <a:solidFill>
                  <a:srgbClr val="FF0000"/>
                </a:solidFill>
              </a:rPr>
              <a:t> largamente </a:t>
            </a:r>
            <a:r>
              <a:rPr lang="en-US" sz="2400" b="1" i="1" dirty="0" err="1">
                <a:solidFill>
                  <a:srgbClr val="FF0000"/>
                </a:solidFill>
              </a:rPr>
              <a:t>proposta</a:t>
            </a:r>
            <a:r>
              <a:rPr lang="en-US" sz="2400" b="1" i="1" dirty="0">
                <a:solidFill>
                  <a:srgbClr val="FF0000"/>
                </a:solidFill>
              </a:rPr>
              <a:t> </a:t>
            </a:r>
            <a:r>
              <a:rPr lang="en-US" sz="2400" b="1" i="1" dirty="0" err="1">
                <a:solidFill>
                  <a:srgbClr val="FF0000"/>
                </a:solidFill>
              </a:rPr>
              <a:t>piutosto</a:t>
            </a:r>
            <a:r>
              <a:rPr lang="en-US" sz="2400" b="1" i="1" dirty="0">
                <a:solidFill>
                  <a:srgbClr val="FF0000"/>
                </a:solidFill>
              </a:rPr>
              <a:t> </a:t>
            </a:r>
            <a:r>
              <a:rPr lang="en-US" sz="2400" b="1" i="1" dirty="0" err="1">
                <a:solidFill>
                  <a:srgbClr val="FF0000"/>
                </a:solidFill>
              </a:rPr>
              <a:t>che</a:t>
            </a:r>
            <a:r>
              <a:rPr lang="en-US" sz="2400" b="1" i="1" dirty="0">
                <a:solidFill>
                  <a:srgbClr val="FF0000"/>
                </a:solidFill>
              </a:rPr>
              <a:t> </a:t>
            </a:r>
            <a:r>
              <a:rPr lang="en-US" sz="2400" b="1" i="1" dirty="0" err="1">
                <a:solidFill>
                  <a:srgbClr val="FF0000"/>
                </a:solidFill>
              </a:rPr>
              <a:t>gli</a:t>
            </a:r>
            <a:r>
              <a:rPr lang="en-US" sz="2400" b="1" i="1" dirty="0">
                <a:solidFill>
                  <a:srgbClr val="FF0000"/>
                </a:solidFill>
              </a:rPr>
              <a:t> </a:t>
            </a:r>
            <a:r>
              <a:rPr lang="en-US" sz="2400" b="1" i="1" dirty="0" err="1">
                <a:solidFill>
                  <a:srgbClr val="FF0000"/>
                </a:solidFill>
              </a:rPr>
              <a:t>altri</a:t>
            </a:r>
            <a:r>
              <a:rPr lang="en-US" sz="2400" b="1" i="1" dirty="0">
                <a:solidFill>
                  <a:srgbClr val="FF0000"/>
                </a:solidFill>
              </a:rPr>
              <a:t> </a:t>
            </a:r>
            <a:r>
              <a:rPr lang="en-US" sz="2400" b="1" i="1" dirty="0" err="1">
                <a:solidFill>
                  <a:srgbClr val="FF0000"/>
                </a:solidFill>
              </a:rPr>
              <a:t>metodi</a:t>
            </a:r>
            <a:r>
              <a:rPr lang="en-US" sz="2400" b="1" i="1" dirty="0">
                <a:solidFill>
                  <a:srgbClr val="FF0000"/>
                </a:solidFill>
              </a:rPr>
              <a:t> mini invasive</a:t>
            </a:r>
            <a:r>
              <a:rPr lang="en-US" sz="1800" b="1" i="1" dirty="0">
                <a:solidFill>
                  <a:srgbClr val="FF0000"/>
                </a:solidFill>
              </a:rPr>
              <a:t>. </a:t>
            </a:r>
            <a:endParaRPr lang="fr-FR" altLang="fr-FR" sz="2400" b="1" i="1" u="sng" dirty="0">
              <a:solidFill>
                <a:schemeClr val="accent4"/>
              </a:solidFill>
            </a:endParaRPr>
          </a:p>
          <a:p>
            <a:pPr eaLnBrk="1" hangingPunct="1">
              <a:spcBef>
                <a:spcPct val="0"/>
              </a:spcBef>
              <a:buFontTx/>
              <a:buNone/>
              <a:defRPr/>
            </a:pPr>
            <a:endParaRPr lang="fr-FR" altLang="fr-FR" sz="1400" b="1" dirty="0">
              <a:solidFill>
                <a:schemeClr val="accent4"/>
              </a:solidFill>
            </a:endParaRPr>
          </a:p>
        </p:txBody>
      </p:sp>
      <p:sp>
        <p:nvSpPr>
          <p:cNvPr id="5" name="ZoneTexte 4"/>
          <p:cNvSpPr txBox="1"/>
          <p:nvPr/>
        </p:nvSpPr>
        <p:spPr>
          <a:xfrm>
            <a:off x="539552" y="0"/>
            <a:ext cx="7924800" cy="584775"/>
          </a:xfrm>
          <a:prstGeom prst="rect">
            <a:avLst/>
          </a:prstGeom>
          <a:noFill/>
        </p:spPr>
        <p:txBody>
          <a:bodyPr wrap="square" rtlCol="0">
            <a:spAutoFit/>
          </a:bodyPr>
          <a:lstStyle/>
          <a:p>
            <a:r>
              <a:rPr lang="fr-FR" sz="3200" b="1" dirty="0"/>
              <a:t>INFORMAZIONE:  cura CHIVA </a:t>
            </a:r>
            <a:r>
              <a:rPr lang="fr-FR" sz="3200" b="1" dirty="0" err="1"/>
              <a:t>ed</a:t>
            </a:r>
            <a:r>
              <a:rPr lang="fr-FR" sz="3200" b="1" dirty="0"/>
              <a:t> EBM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692696"/>
            <a:ext cx="9144000" cy="4801314"/>
          </a:xfrm>
          <a:prstGeom prst="rect">
            <a:avLst/>
          </a:prstGeom>
          <a:noFill/>
        </p:spPr>
        <p:txBody>
          <a:bodyPr wrap="square" rtlCol="0">
            <a:spAutoFit/>
          </a:bodyPr>
          <a:lstStyle/>
          <a:p>
            <a:pPr algn="ctr"/>
            <a:r>
              <a:rPr lang="en-US" sz="3200" b="1" dirty="0">
                <a:solidFill>
                  <a:srgbClr val="FF0000"/>
                </a:solidFill>
              </a:rPr>
              <a:t>Endo-</a:t>
            </a:r>
            <a:r>
              <a:rPr lang="en-US" sz="3200" b="1" dirty="0" err="1">
                <a:solidFill>
                  <a:srgbClr val="FF0000"/>
                </a:solidFill>
              </a:rPr>
              <a:t>venoso</a:t>
            </a:r>
            <a:r>
              <a:rPr lang="en-US" sz="3200" b="1" dirty="0">
                <a:solidFill>
                  <a:srgbClr val="FF0000"/>
                </a:solidFill>
              </a:rPr>
              <a:t> non è </a:t>
            </a:r>
            <a:r>
              <a:rPr lang="en-US" sz="3200" b="1" dirty="0" err="1">
                <a:solidFill>
                  <a:srgbClr val="FF0000"/>
                </a:solidFill>
              </a:rPr>
              <a:t>sinonimo</a:t>
            </a:r>
            <a:r>
              <a:rPr lang="en-US" sz="3200" b="1" dirty="0">
                <a:solidFill>
                  <a:srgbClr val="FF0000"/>
                </a:solidFill>
              </a:rPr>
              <a:t> </a:t>
            </a:r>
            <a:r>
              <a:rPr lang="en-US" sz="3200" b="1" dirty="0" err="1">
                <a:solidFill>
                  <a:srgbClr val="FF0000"/>
                </a:solidFill>
              </a:rPr>
              <a:t>di</a:t>
            </a:r>
            <a:r>
              <a:rPr lang="en-US" sz="3200" b="1" dirty="0">
                <a:solidFill>
                  <a:srgbClr val="FF0000"/>
                </a:solidFill>
              </a:rPr>
              <a:t> </a:t>
            </a:r>
            <a:r>
              <a:rPr lang="en-US" sz="3200" b="1" dirty="0" err="1">
                <a:solidFill>
                  <a:srgbClr val="FF0000"/>
                </a:solidFill>
              </a:rPr>
              <a:t>innocuo</a:t>
            </a:r>
            <a:r>
              <a:rPr lang="en-US" sz="3200" b="1" dirty="0">
                <a:solidFill>
                  <a:srgbClr val="FF0000"/>
                </a:solidFill>
              </a:rPr>
              <a:t>   </a:t>
            </a:r>
          </a:p>
          <a:p>
            <a:pPr algn="ctr"/>
            <a:endParaRPr lang="en-US" sz="3200" b="1" dirty="0"/>
          </a:p>
          <a:p>
            <a:r>
              <a:rPr lang="en-US" sz="2000" b="1" dirty="0"/>
              <a:t>International </a:t>
            </a:r>
            <a:r>
              <a:rPr lang="en-US" sz="2000" b="1" dirty="0" err="1"/>
              <a:t>Angiology</a:t>
            </a:r>
            <a:r>
              <a:rPr lang="en-US" sz="2000" b="1" dirty="0"/>
              <a:t> 2016 February;35(1):57-61</a:t>
            </a:r>
            <a:endParaRPr lang="fr-FR" sz="2000" b="1" dirty="0"/>
          </a:p>
          <a:p>
            <a:r>
              <a:rPr lang="en-US" sz="2000" i="1" dirty="0"/>
              <a:t>language: English</a:t>
            </a:r>
            <a:endParaRPr lang="fr-FR" sz="2000" dirty="0"/>
          </a:p>
          <a:p>
            <a:r>
              <a:rPr lang="en-US" sz="2800" b="1" i="1" dirty="0"/>
              <a:t>Morbidity and mortality after thermal venous ablations</a:t>
            </a:r>
            <a:endParaRPr lang="fr-FR" sz="2800" b="1" i="1" dirty="0"/>
          </a:p>
          <a:p>
            <a:r>
              <a:rPr lang="es-ES_tradnl" sz="2000" dirty="0"/>
              <a:t>Rafael D. MALGOR </a:t>
            </a:r>
            <a:r>
              <a:rPr lang="es-ES_tradnl" sz="2000" baseline="30000" dirty="0"/>
              <a:t>1</a:t>
            </a:r>
            <a:r>
              <a:rPr lang="es-ES_tradnl" sz="2000" dirty="0"/>
              <a:t>, </a:t>
            </a:r>
            <a:r>
              <a:rPr lang="es-ES_tradnl" sz="2000" dirty="0" err="1"/>
              <a:t>Antonios</a:t>
            </a:r>
            <a:r>
              <a:rPr lang="es-ES_tradnl" sz="2000" dirty="0"/>
              <a:t> P. GASPARIS </a:t>
            </a:r>
            <a:r>
              <a:rPr lang="es-ES_tradnl" sz="2000" baseline="30000" dirty="0"/>
              <a:t>2</a:t>
            </a:r>
            <a:r>
              <a:rPr lang="es-ES_tradnl" sz="2000" dirty="0"/>
              <a:t>, </a:t>
            </a:r>
            <a:r>
              <a:rPr lang="es-ES_tradnl" sz="2000" dirty="0" err="1"/>
              <a:t>Nicos</a:t>
            </a:r>
            <a:r>
              <a:rPr lang="es-ES_tradnl" sz="2000" dirty="0"/>
              <a:t> LABROPOULOS </a:t>
            </a:r>
            <a:r>
              <a:rPr lang="es-ES_tradnl" sz="2000" baseline="30000" dirty="0"/>
              <a:t>2</a:t>
            </a:r>
            <a:r>
              <a:rPr lang="es-ES_tradnl" sz="2000" dirty="0"/>
              <a:t> </a:t>
            </a:r>
            <a:r>
              <a:rPr lang="fr-FR" sz="2000" b="1" u="sng" dirty="0">
                <a:hlinkClick r:id="rId2"/>
              </a:rPr>
              <a:t>✉</a:t>
            </a:r>
            <a:endParaRPr lang="fr-FR" sz="2000" dirty="0"/>
          </a:p>
          <a:p>
            <a:r>
              <a:rPr lang="en-US" sz="2000" i="1" baseline="30000" dirty="0"/>
              <a:t>1</a:t>
            </a:r>
            <a:r>
              <a:rPr lang="en-US" sz="2000" i="1" dirty="0"/>
              <a:t> Division of Vascular Surgery, The University of Oklahoma, Tulsa, OK, USA; </a:t>
            </a:r>
            <a:r>
              <a:rPr lang="en-US" sz="2000" i="1" baseline="30000" dirty="0"/>
              <a:t>2</a:t>
            </a:r>
            <a:r>
              <a:rPr lang="en-US" sz="2000" i="1" dirty="0"/>
              <a:t> Division of Vascular Surgery, Stony Brook University Medical Center, Stony Brook, NY, USA</a:t>
            </a:r>
          </a:p>
          <a:p>
            <a:r>
              <a:rPr lang="en-US" sz="2000" dirty="0"/>
              <a:t>	</a:t>
            </a:r>
            <a:r>
              <a:rPr lang="en-US" sz="2000" i="1" dirty="0"/>
              <a:t>CONCLUSION: EVA has gained high acceptance worldwide but the risks tend to be overlooked. </a:t>
            </a:r>
            <a:r>
              <a:rPr lang="en-US" sz="2000" b="1" i="1" dirty="0">
                <a:solidFill>
                  <a:srgbClr val="FF0000"/>
                </a:solidFill>
              </a:rPr>
              <a:t>Despite a very low complication rate, mortality has been reported</a:t>
            </a:r>
            <a:r>
              <a:rPr lang="en-US" sz="2000" i="1" dirty="0"/>
              <a:t>. The complications found in MAUDE represent only a fraction as the majority of the practitioners are not aware of this database. Further investigation by a large national registry is warranted to better define the real magnitude of EVA complications.</a:t>
            </a:r>
            <a:endParaRPr lang="fr-FR" sz="2000" i="1" dirty="0"/>
          </a:p>
          <a:p>
            <a:endParaRPr lang="fr-FR" sz="1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82"/>
          <p:cNvSpPr txBox="1">
            <a:spLocks noChangeArrowheads="1"/>
          </p:cNvSpPr>
          <p:nvPr/>
        </p:nvSpPr>
        <p:spPr bwMode="auto">
          <a:xfrm>
            <a:off x="711200" y="457200"/>
            <a:ext cx="7416800" cy="489364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GB" altLang="fr-FR" sz="4400" dirty="0">
                <a:solidFill>
                  <a:srgbClr val="FF0000"/>
                </a:solidFill>
                <a:effectLst>
                  <a:outerShdw blurRad="38100" dist="38100" dir="2700000" algn="tl">
                    <a:srgbClr val="C0C0C0"/>
                  </a:outerShdw>
                </a:effectLst>
              </a:rPr>
              <a:t>CHIVA </a:t>
            </a:r>
            <a:r>
              <a:rPr lang="en-GB" altLang="fr-FR" sz="4400" dirty="0" err="1">
                <a:solidFill>
                  <a:srgbClr val="FF0000"/>
                </a:solidFill>
                <a:effectLst>
                  <a:outerShdw blurRad="38100" dist="38100" dir="2700000" algn="tl">
                    <a:srgbClr val="C0C0C0"/>
                  </a:outerShdw>
                </a:effectLst>
              </a:rPr>
              <a:t>vs</a:t>
            </a:r>
            <a:r>
              <a:rPr lang="en-GB" altLang="fr-FR" sz="4400" dirty="0">
                <a:solidFill>
                  <a:srgbClr val="FF0000"/>
                </a:solidFill>
                <a:effectLst>
                  <a:outerShdw blurRad="38100" dist="38100" dir="2700000" algn="tl">
                    <a:srgbClr val="C0C0C0"/>
                  </a:outerShdw>
                </a:effectLst>
              </a:rPr>
              <a:t> COMPRESSION in ULCERS</a:t>
            </a:r>
          </a:p>
          <a:p>
            <a:pPr>
              <a:spcBef>
                <a:spcPct val="50000"/>
              </a:spcBef>
              <a:defRPr/>
            </a:pPr>
            <a:r>
              <a:rPr lang="en-GB" altLang="fr-FR" sz="3200" dirty="0">
                <a:solidFill>
                  <a:srgbClr val="000000"/>
                </a:solidFill>
                <a:effectLst>
                  <a:outerShdw blurRad="38100" dist="38100" dir="2700000" algn="tl">
                    <a:srgbClr val="C0C0C0"/>
                  </a:outerShdw>
                </a:effectLst>
              </a:rPr>
              <a:t>Minimally invasive surgical management of primary venous ulcers vs. compression treatment: a randomized clinical trial.. </a:t>
            </a:r>
            <a:r>
              <a:rPr lang="it-IT" altLang="fr-FR" sz="3200" dirty="0">
                <a:solidFill>
                  <a:srgbClr val="000000"/>
                </a:solidFill>
                <a:effectLst>
                  <a:outerShdw blurRad="38100" dist="38100" dir="2700000" algn="tl">
                    <a:srgbClr val="C0C0C0"/>
                  </a:outerShdw>
                </a:effectLst>
                <a:hlinkClick r:id="rId2"/>
              </a:rPr>
              <a:t>Zamboni P</a:t>
            </a:r>
            <a:r>
              <a:rPr lang="it-IT" altLang="fr-FR" sz="3200" dirty="0">
                <a:solidFill>
                  <a:srgbClr val="000000"/>
                </a:solidFill>
                <a:effectLst>
                  <a:outerShdw blurRad="38100" dist="38100" dir="2700000" algn="tl">
                    <a:srgbClr val="C0C0C0"/>
                  </a:outerShdw>
                </a:effectLst>
              </a:rPr>
              <a:t>and al</a:t>
            </a:r>
            <a:r>
              <a:rPr lang="it-IT" altLang="fr-FR" sz="3200" dirty="0">
                <a:solidFill>
                  <a:srgbClr val="000000"/>
                </a:solidFill>
                <a:effectLst>
                  <a:outerShdw blurRad="38100" dist="38100" dir="2700000" algn="tl">
                    <a:srgbClr val="C0C0C0"/>
                  </a:outerShdw>
                </a:effectLst>
                <a:hlinkClick r:id="rId3"/>
              </a:rPr>
              <a:t> A</a:t>
            </a:r>
            <a:r>
              <a:rPr lang="it-IT" altLang="fr-FR" sz="3200" dirty="0">
                <a:solidFill>
                  <a:srgbClr val="000000"/>
                </a:solidFill>
                <a:effectLst>
                  <a:outerShdw blurRad="38100" dist="38100" dir="2700000" algn="tl">
                    <a:srgbClr val="C0C0C0"/>
                  </a:outerShdw>
                </a:effectLst>
              </a:rPr>
              <a:t>. </a:t>
            </a:r>
            <a:r>
              <a:rPr lang="en-GB" altLang="fr-FR" sz="3200" dirty="0">
                <a:solidFill>
                  <a:srgbClr val="000000"/>
                </a:solidFill>
                <a:effectLst>
                  <a:outerShdw blurRad="38100" dist="38100" dir="2700000" algn="tl">
                    <a:srgbClr val="C0C0C0"/>
                  </a:outerShdw>
                </a:effectLst>
              </a:rPr>
              <a:t>EJ V E S. 2003</a:t>
            </a:r>
          </a:p>
          <a:p>
            <a:pPr>
              <a:spcBef>
                <a:spcPct val="50000"/>
              </a:spcBef>
              <a:defRPr/>
            </a:pPr>
            <a:r>
              <a:rPr lang="en-GB" altLang="fr-FR" sz="3200" dirty="0">
                <a:solidFill>
                  <a:srgbClr val="000000"/>
                </a:solidFill>
                <a:effectLst>
                  <a:outerShdw blurRad="38100" dist="38100" dir="2700000" algn="tl">
                    <a:srgbClr val="C0C0C0"/>
                  </a:outerShdw>
                </a:effectLst>
              </a:rPr>
              <a:t>	</a:t>
            </a:r>
            <a:r>
              <a:rPr lang="en-GB" altLang="fr-FR" sz="3200" dirty="0" err="1">
                <a:solidFill>
                  <a:srgbClr val="FF0000"/>
                </a:solidFill>
                <a:effectLst>
                  <a:outerShdw blurRad="38100" dist="38100" dir="2700000" algn="tl">
                    <a:srgbClr val="C0C0C0"/>
                  </a:outerShdw>
                </a:effectLst>
              </a:rPr>
              <a:t>Conclusione</a:t>
            </a:r>
            <a:r>
              <a:rPr lang="en-GB" altLang="fr-FR" sz="3200" dirty="0">
                <a:solidFill>
                  <a:srgbClr val="FF0000"/>
                </a:solidFill>
                <a:effectLst>
                  <a:outerShdw blurRad="38100" dist="38100" dir="2700000" algn="tl">
                    <a:srgbClr val="C0C0C0"/>
                  </a:outerShdw>
                </a:effectLst>
              </a:rPr>
              <a:t>: </a:t>
            </a:r>
            <a:r>
              <a:rPr lang="en-GB" altLang="fr-FR" sz="3200" dirty="0" err="1">
                <a:solidFill>
                  <a:srgbClr val="FF0000"/>
                </a:solidFill>
                <a:effectLst>
                  <a:outerShdw blurRad="38100" dist="38100" dir="2700000" algn="tl">
                    <a:srgbClr val="C0C0C0"/>
                  </a:outerShdw>
                </a:effectLst>
              </a:rPr>
              <a:t>Molto</a:t>
            </a:r>
            <a:r>
              <a:rPr lang="en-GB" altLang="fr-FR" sz="3200" dirty="0">
                <a:solidFill>
                  <a:srgbClr val="FF0000"/>
                </a:solidFill>
                <a:effectLst>
                  <a:outerShdw blurRad="38100" dist="38100" dir="2700000" algn="tl">
                    <a:srgbClr val="C0C0C0"/>
                  </a:outerShdw>
                </a:effectLst>
              </a:rPr>
              <a:t> </a:t>
            </a:r>
            <a:r>
              <a:rPr lang="en-GB" altLang="fr-FR" sz="3200" dirty="0" err="1">
                <a:solidFill>
                  <a:srgbClr val="FF0000"/>
                </a:solidFill>
                <a:effectLst>
                  <a:outerShdw blurRad="38100" dist="38100" dir="2700000" algn="tl">
                    <a:srgbClr val="C0C0C0"/>
                  </a:outerShdw>
                </a:effectLst>
              </a:rPr>
              <a:t>meno</a:t>
            </a:r>
            <a:r>
              <a:rPr lang="en-GB" altLang="fr-FR" sz="3200" dirty="0">
                <a:solidFill>
                  <a:srgbClr val="FF0000"/>
                </a:solidFill>
                <a:effectLst>
                  <a:outerShdw blurRad="38100" dist="38100" dir="2700000" algn="tl">
                    <a:srgbClr val="C0C0C0"/>
                  </a:outerShdw>
                </a:effectLst>
              </a:rPr>
              <a:t> </a:t>
            </a:r>
            <a:r>
              <a:rPr lang="en-GB" altLang="fr-FR" sz="3200" dirty="0" err="1">
                <a:solidFill>
                  <a:srgbClr val="FF0000"/>
                </a:solidFill>
                <a:effectLst>
                  <a:outerShdw blurRad="38100" dist="38100" dir="2700000" algn="tl">
                    <a:srgbClr val="C0C0C0"/>
                  </a:outerShdw>
                </a:effectLst>
              </a:rPr>
              <a:t>recidive</a:t>
            </a:r>
            <a:r>
              <a:rPr lang="en-GB" altLang="fr-FR" sz="3200" dirty="0">
                <a:solidFill>
                  <a:srgbClr val="FF0000"/>
                </a:solidFill>
                <a:effectLst>
                  <a:outerShdw blurRad="38100" dist="38100" dir="2700000" algn="tl">
                    <a:srgbClr val="C0C0C0"/>
                  </a:outerShdw>
                </a:effectLst>
              </a:rPr>
              <a:t> </a:t>
            </a:r>
            <a:r>
              <a:rPr lang="en-GB" altLang="fr-FR" sz="3200" dirty="0" err="1">
                <a:solidFill>
                  <a:srgbClr val="FF0000"/>
                </a:solidFill>
                <a:effectLst>
                  <a:outerShdw blurRad="38100" dist="38100" dir="2700000" algn="tl">
                    <a:srgbClr val="C0C0C0"/>
                  </a:outerShdw>
                </a:effectLst>
              </a:rPr>
              <a:t>conla</a:t>
            </a:r>
            <a:r>
              <a:rPr lang="en-GB" altLang="fr-FR" sz="3200" dirty="0">
                <a:solidFill>
                  <a:srgbClr val="FF0000"/>
                </a:solidFill>
                <a:effectLst>
                  <a:outerShdw blurRad="38100" dist="38100" dir="2700000" algn="tl">
                    <a:srgbClr val="C0C0C0"/>
                  </a:outerShdw>
                </a:effectLst>
              </a:rPr>
              <a:t> </a:t>
            </a:r>
            <a:r>
              <a:rPr lang="en-GB" altLang="fr-FR" sz="3200" dirty="0" err="1">
                <a:solidFill>
                  <a:srgbClr val="FF0000"/>
                </a:solidFill>
                <a:effectLst>
                  <a:outerShdw blurRad="38100" dist="38100" dir="2700000" algn="tl">
                    <a:srgbClr val="C0C0C0"/>
                  </a:outerShdw>
                </a:effectLst>
              </a:rPr>
              <a:t>cura</a:t>
            </a:r>
            <a:r>
              <a:rPr lang="en-GB" altLang="fr-FR" sz="3200" dirty="0">
                <a:solidFill>
                  <a:srgbClr val="FF0000"/>
                </a:solidFill>
                <a:effectLst>
                  <a:outerShdw blurRad="38100" dist="38100" dir="2700000" algn="tl">
                    <a:srgbClr val="C0C0C0"/>
                  </a:outerShdw>
                </a:effectLst>
              </a:rPr>
              <a:t> CHIVA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323528" y="1556792"/>
            <a:ext cx="8153400" cy="3108543"/>
          </a:xfrm>
          <a:prstGeom prst="rect">
            <a:avLst/>
          </a:prstGeom>
          <a:noFill/>
        </p:spPr>
        <p:txBody>
          <a:bodyPr wrap="square" rtlCol="0">
            <a:spAutoFit/>
          </a:bodyPr>
          <a:lstStyle/>
          <a:p>
            <a:pPr fontAlgn="t"/>
            <a:r>
              <a:rPr lang="en-US" sz="2000" b="1" dirty="0"/>
              <a:t>CHIVA, ASVAL and related techniques - Concepts and evidence</a:t>
            </a:r>
            <a:endParaRPr lang="fr-FR" sz="2000" b="1" dirty="0"/>
          </a:p>
          <a:p>
            <a:r>
              <a:rPr lang="en-US" sz="2000" b="1" dirty="0" err="1"/>
              <a:t>Alun</a:t>
            </a:r>
            <a:r>
              <a:rPr lang="en-US" sz="2000" b="1" dirty="0"/>
              <a:t> Davis. Article</a:t>
            </a:r>
            <a:r>
              <a:rPr lang="fr-FR" sz="2000" b="1" dirty="0"/>
              <a:t> </a:t>
            </a:r>
            <a:r>
              <a:rPr lang="en-US" sz="2000" b="1" i="1" dirty="0"/>
              <a:t>in</a:t>
            </a:r>
            <a:r>
              <a:rPr lang="fr-FR" sz="2000" b="1" dirty="0"/>
              <a:t> </a:t>
            </a:r>
            <a:r>
              <a:rPr lang="en-US" sz="2000" b="1" dirty="0" err="1"/>
              <a:t>Phlebology</a:t>
            </a:r>
            <a:r>
              <a:rPr lang="en-US" sz="2000" b="1" dirty="0"/>
              <a:t> 30(2 </a:t>
            </a:r>
            <a:r>
              <a:rPr lang="en-US" sz="2000" b="1" dirty="0" err="1"/>
              <a:t>suppl</a:t>
            </a:r>
            <a:r>
              <a:rPr lang="en-US" sz="2000" b="1" dirty="0"/>
              <a:t>):42-45 · November 2015</a:t>
            </a:r>
            <a:r>
              <a:rPr lang="fr-FR" sz="2000" b="1" dirty="0"/>
              <a:t> </a:t>
            </a:r>
          </a:p>
          <a:p>
            <a:r>
              <a:rPr lang="en-US" sz="2000" b="1" dirty="0"/>
              <a:t>.	</a:t>
            </a:r>
            <a:r>
              <a:rPr lang="en-US" sz="2000" b="1" i="1" dirty="0"/>
              <a:t>Conclusion: Classically, superficial venous insufficiency has been treated with the removal of the incompetent trunk, via open surgery or, increasingly, with </a:t>
            </a:r>
            <a:r>
              <a:rPr lang="en-US" sz="2000" b="1" i="1" dirty="0" err="1"/>
              <a:t>endovenous</a:t>
            </a:r>
            <a:r>
              <a:rPr lang="en-US" sz="2000" b="1" i="1" dirty="0"/>
              <a:t> interventions</a:t>
            </a:r>
            <a:r>
              <a:rPr lang="en-US" sz="2400" b="1" i="1" dirty="0">
                <a:solidFill>
                  <a:srgbClr val="FF0000"/>
                </a:solidFill>
              </a:rPr>
              <a:t>. Minimally invasive treatment modalities aiming to preserve the </a:t>
            </a:r>
            <a:r>
              <a:rPr lang="en-US" sz="2400" b="1" i="1" dirty="0" err="1">
                <a:solidFill>
                  <a:srgbClr val="FF0000"/>
                </a:solidFill>
              </a:rPr>
              <a:t>saphenous</a:t>
            </a:r>
            <a:r>
              <a:rPr lang="en-US" sz="2400" b="1" i="1" dirty="0">
                <a:solidFill>
                  <a:srgbClr val="FF0000"/>
                </a:solidFill>
              </a:rPr>
              <a:t> trunk, such as CHIVA and ASVAL, may also play an important role in the treatment of the patient with varicose vein</a:t>
            </a:r>
            <a:endParaRPr lang="fr-FR" sz="2000" b="1" i="1" dirty="0">
              <a:solidFill>
                <a:srgbClr val="FF0000"/>
              </a:solidFill>
            </a:endParaRPr>
          </a:p>
          <a:p>
            <a:endParaRPr lang="fr-FR" sz="2000" b="1" dirty="0"/>
          </a:p>
        </p:txBody>
      </p:sp>
      <p:sp>
        <p:nvSpPr>
          <p:cNvPr id="5" name="ZoneTexte 4"/>
          <p:cNvSpPr txBox="1"/>
          <p:nvPr/>
        </p:nvSpPr>
        <p:spPr>
          <a:xfrm>
            <a:off x="539552" y="0"/>
            <a:ext cx="7924800" cy="1077218"/>
          </a:xfrm>
          <a:prstGeom prst="rect">
            <a:avLst/>
          </a:prstGeom>
          <a:noFill/>
        </p:spPr>
        <p:txBody>
          <a:bodyPr wrap="square" rtlCol="0">
            <a:spAutoFit/>
          </a:bodyPr>
          <a:lstStyle/>
          <a:p>
            <a:r>
              <a:rPr lang="fr-FR" sz="3200" b="1" dirty="0"/>
              <a:t>INFORMAZIONE:  cura CHIVA </a:t>
            </a:r>
            <a:r>
              <a:rPr lang="fr-FR" sz="3200" b="1" dirty="0" err="1"/>
              <a:t>ed</a:t>
            </a:r>
            <a:r>
              <a:rPr lang="fr-FR" sz="3200" b="1" dirty="0"/>
              <a:t> EBM</a:t>
            </a:r>
          </a:p>
          <a:p>
            <a:pPr algn="ctr"/>
            <a:r>
              <a:rPr lang="fr-FR" sz="3200" b="1" dirty="0">
                <a:solidFill>
                  <a:srgbClr val="FF0000"/>
                </a:solidFill>
              </a:rPr>
              <a:t>GUIDE LINES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ZoneTexte 1"/>
          <p:cNvSpPr txBox="1">
            <a:spLocks noChangeArrowheads="1"/>
          </p:cNvSpPr>
          <p:nvPr/>
        </p:nvSpPr>
        <p:spPr bwMode="auto">
          <a:xfrm>
            <a:off x="0" y="476672"/>
            <a:ext cx="9144000" cy="6001643"/>
          </a:xfrm>
          <a:prstGeom prst="rect">
            <a:avLst/>
          </a:prstGeom>
          <a:solidFill>
            <a:schemeClr val="bg1"/>
          </a:solidFill>
          <a:ln>
            <a:noFill/>
          </a:ln>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defRPr/>
            </a:pPr>
            <a:r>
              <a:rPr lang="en-US" altLang="fr-FR" sz="2400" b="1" dirty="0"/>
              <a:t> </a:t>
            </a:r>
            <a:endParaRPr lang="en-US" altLang="fr-FR" sz="2400" dirty="0"/>
          </a:p>
          <a:p>
            <a:pPr eaLnBrk="1" hangingPunct="1">
              <a:spcBef>
                <a:spcPct val="0"/>
              </a:spcBef>
              <a:buFontTx/>
              <a:buNone/>
              <a:defRPr/>
            </a:pPr>
            <a:r>
              <a:rPr lang="en-US" altLang="fr-FR" sz="2400" b="1" dirty="0"/>
              <a:t>The care of patients with varicose veins and associated chronic venous diseases: </a:t>
            </a:r>
            <a:r>
              <a:rPr lang="en-US" altLang="fr-FR" sz="2400" b="1" dirty="0">
                <a:solidFill>
                  <a:srgbClr val="FF0000"/>
                </a:solidFill>
              </a:rPr>
              <a:t>Clinical practice guidelines of the Society for Vascular Surgery and the American Venous </a:t>
            </a:r>
            <a:r>
              <a:rPr lang="en-US" altLang="fr-FR" sz="2400" b="1" dirty="0"/>
              <a:t>Forum. </a:t>
            </a:r>
            <a:r>
              <a:rPr lang="en-US" altLang="fr-FR" sz="2400" dirty="0"/>
              <a:t>Peter </a:t>
            </a:r>
            <a:r>
              <a:rPr lang="en-US" altLang="fr-FR" sz="2400" dirty="0" err="1"/>
              <a:t>Gloviczki</a:t>
            </a:r>
            <a:r>
              <a:rPr lang="en-US" altLang="fr-FR" sz="2400" dirty="0"/>
              <a:t>, MD, and al. JVS 2011 </a:t>
            </a:r>
          </a:p>
          <a:p>
            <a:pPr eaLnBrk="1" hangingPunct="1">
              <a:spcBef>
                <a:spcPct val="0"/>
              </a:spcBef>
              <a:buFontTx/>
              <a:buNone/>
              <a:defRPr/>
            </a:pPr>
            <a:r>
              <a:rPr lang="en-US" altLang="fr-FR" sz="2400" b="1" dirty="0"/>
              <a:t>	</a:t>
            </a:r>
            <a:r>
              <a:rPr lang="en-US" altLang="fr-FR" sz="2400" b="1" i="1" dirty="0"/>
              <a:t>Results with </a:t>
            </a:r>
            <a:r>
              <a:rPr lang="en-US" altLang="fr-FR" sz="2400" b="1" i="1" dirty="0">
                <a:solidFill>
                  <a:srgbClr val="FF0000"/>
                </a:solidFill>
              </a:rPr>
              <a:t>preservation of the saphenous </a:t>
            </a:r>
            <a:r>
              <a:rPr lang="en-US" altLang="fr-FR" sz="2400" b="1" i="1" dirty="0"/>
              <a:t>vein. Results with </a:t>
            </a:r>
            <a:r>
              <a:rPr lang="en-US" altLang="fr-FR" sz="2400" b="1" i="1" dirty="0">
                <a:solidFill>
                  <a:srgbClr val="FF0000"/>
                </a:solidFill>
              </a:rPr>
              <a:t>CHIVA.</a:t>
            </a:r>
            <a:r>
              <a:rPr lang="en-US" altLang="fr-FR" sz="2400" b="1" i="1" dirty="0"/>
              <a:t> Such techniques were </a:t>
            </a:r>
            <a:r>
              <a:rPr lang="en-US" altLang="fr-FR" sz="2400" b="1" i="1" dirty="0">
                <a:solidFill>
                  <a:srgbClr val="FF0000"/>
                </a:solidFill>
              </a:rPr>
              <a:t>better than compression in preventing ulcer recurrence188 and were at least equivalent to stripping of varicose veins</a:t>
            </a:r>
            <a:r>
              <a:rPr lang="en-US" altLang="fr-FR" sz="2400" b="1" i="1" dirty="0"/>
              <a:t>.</a:t>
            </a:r>
          </a:p>
          <a:p>
            <a:pPr eaLnBrk="1" hangingPunct="1">
              <a:spcBef>
                <a:spcPct val="0"/>
              </a:spcBef>
              <a:buFontTx/>
              <a:buNone/>
              <a:defRPr/>
            </a:pPr>
            <a:r>
              <a:rPr lang="en-US" altLang="fr-FR" sz="2400" b="1" i="1" dirty="0"/>
              <a:t>	</a:t>
            </a:r>
            <a:r>
              <a:rPr lang="en-US" altLang="fr-FR" sz="2400" b="1" i="1" dirty="0">
                <a:solidFill>
                  <a:srgbClr val="FF0000"/>
                </a:solidFill>
              </a:rPr>
              <a:t>CHIVA is a complex approach, and a high level of training and experience is needed to attain the results presented in this RCT</a:t>
            </a:r>
            <a:r>
              <a:rPr lang="en-US" altLang="fr-FR" sz="2400" b="1" i="1" dirty="0"/>
              <a:t>.</a:t>
            </a:r>
          </a:p>
          <a:p>
            <a:pPr eaLnBrk="1" hangingPunct="1">
              <a:spcBef>
                <a:spcPct val="0"/>
              </a:spcBef>
              <a:buFontTx/>
              <a:buNone/>
              <a:defRPr/>
            </a:pPr>
            <a:r>
              <a:rPr lang="en-US" altLang="fr-FR" sz="2400" b="1" i="1" dirty="0"/>
              <a:t>	</a:t>
            </a:r>
            <a:r>
              <a:rPr lang="en-US" altLang="fr-FR" b="1" i="1" dirty="0"/>
              <a:t>It still </a:t>
            </a:r>
            <a:r>
              <a:rPr lang="en-US" altLang="fr-FR" b="1" i="1" dirty="0">
                <a:solidFill>
                  <a:srgbClr val="FF0000"/>
                </a:solidFill>
              </a:rPr>
              <a:t>requires considerable education </a:t>
            </a:r>
            <a:r>
              <a:rPr lang="en-US" altLang="fr-FR" b="1" i="1" dirty="0"/>
              <a:t>of venous interventionists willing to learn this approach.</a:t>
            </a:r>
            <a:endParaRPr lang="en-US" altLang="fr-FR" sz="2400" b="1" dirty="0"/>
          </a:p>
        </p:txBody>
      </p:sp>
      <p:sp>
        <p:nvSpPr>
          <p:cNvPr id="3" name="ZoneTexte 2"/>
          <p:cNvSpPr txBox="1"/>
          <p:nvPr/>
        </p:nvSpPr>
        <p:spPr>
          <a:xfrm>
            <a:off x="539552" y="0"/>
            <a:ext cx="7924800" cy="1077218"/>
          </a:xfrm>
          <a:prstGeom prst="rect">
            <a:avLst/>
          </a:prstGeom>
          <a:noFill/>
        </p:spPr>
        <p:txBody>
          <a:bodyPr wrap="square" rtlCol="0">
            <a:spAutoFit/>
          </a:bodyPr>
          <a:lstStyle/>
          <a:p>
            <a:r>
              <a:rPr lang="fr-FR" sz="3200" b="1" dirty="0"/>
              <a:t>INFORMAZIONE:  cura CHIVA </a:t>
            </a:r>
            <a:r>
              <a:rPr lang="fr-FR" sz="3200" b="1" dirty="0" err="1"/>
              <a:t>ed</a:t>
            </a:r>
            <a:r>
              <a:rPr lang="fr-FR" sz="3200" b="1" dirty="0"/>
              <a:t> EBM</a:t>
            </a:r>
          </a:p>
          <a:p>
            <a:pPr algn="ctr"/>
            <a:r>
              <a:rPr lang="fr-FR" sz="3200" b="1" dirty="0">
                <a:solidFill>
                  <a:srgbClr val="FF0000"/>
                </a:solidFill>
              </a:rPr>
              <a:t>GUIDE LINES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ZoneTexte 1"/>
          <p:cNvSpPr txBox="1">
            <a:spLocks noChangeArrowheads="1"/>
          </p:cNvSpPr>
          <p:nvPr/>
        </p:nvSpPr>
        <p:spPr bwMode="auto">
          <a:xfrm>
            <a:off x="395536" y="980728"/>
            <a:ext cx="8382000" cy="4278094"/>
          </a:xfrm>
          <a:prstGeom prst="rect">
            <a:avLst/>
          </a:prstGeom>
          <a:solidFill>
            <a:schemeClr val="bg1"/>
          </a:solidFill>
          <a:ln>
            <a:noFill/>
          </a:ln>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defRPr/>
            </a:pPr>
            <a:endParaRPr lang="en-US" altLang="fr-FR" sz="2400" b="1" dirty="0">
              <a:solidFill>
                <a:schemeClr val="accent4"/>
              </a:solidFill>
            </a:endParaRPr>
          </a:p>
          <a:p>
            <a:pPr eaLnBrk="1" hangingPunct="1">
              <a:spcBef>
                <a:spcPct val="0"/>
              </a:spcBef>
              <a:buFontTx/>
              <a:buNone/>
              <a:defRPr/>
            </a:pPr>
            <a:endParaRPr lang="en-US" altLang="fr-FR" sz="2400" b="1" dirty="0">
              <a:solidFill>
                <a:schemeClr val="accent4"/>
              </a:solidFill>
            </a:endParaRPr>
          </a:p>
          <a:p>
            <a:pPr algn="ctr" eaLnBrk="1" hangingPunct="1">
              <a:spcBef>
                <a:spcPct val="0"/>
              </a:spcBef>
              <a:buFontTx/>
              <a:buNone/>
              <a:defRPr/>
            </a:pPr>
            <a:r>
              <a:rPr lang="en-US" altLang="fr-FR" b="1" dirty="0">
                <a:solidFill>
                  <a:srgbClr val="FF0000"/>
                </a:solidFill>
              </a:rPr>
              <a:t>CHIVA Experts and Non Experts</a:t>
            </a:r>
          </a:p>
          <a:p>
            <a:pPr eaLnBrk="1" hangingPunct="1">
              <a:spcBef>
                <a:spcPct val="0"/>
              </a:spcBef>
              <a:buFontTx/>
              <a:buNone/>
              <a:defRPr/>
            </a:pPr>
            <a:r>
              <a:rPr lang="en-US" altLang="fr-FR" sz="2400" b="1" dirty="0" err="1">
                <a:solidFill>
                  <a:schemeClr val="accent4"/>
                </a:solidFill>
              </a:rPr>
              <a:t>Milone</a:t>
            </a:r>
            <a:r>
              <a:rPr lang="en-US" altLang="fr-FR" sz="2400" b="1" dirty="0">
                <a:solidFill>
                  <a:schemeClr val="accent4"/>
                </a:solidFill>
              </a:rPr>
              <a:t> M, Salvatore G, </a:t>
            </a:r>
            <a:r>
              <a:rPr lang="en-US" altLang="fr-FR" sz="2400" b="1" dirty="0" err="1">
                <a:solidFill>
                  <a:schemeClr val="accent4"/>
                </a:solidFill>
              </a:rPr>
              <a:t>Maietta</a:t>
            </a:r>
            <a:r>
              <a:rPr lang="en-US" altLang="fr-FR" sz="2400" b="1" dirty="0">
                <a:solidFill>
                  <a:schemeClr val="accent4"/>
                </a:solidFill>
              </a:rPr>
              <a:t> P, Sosa Fernandez LM, </a:t>
            </a:r>
            <a:r>
              <a:rPr lang="en-US" altLang="fr-FR" sz="2400" b="1" dirty="0" err="1">
                <a:solidFill>
                  <a:schemeClr val="accent4"/>
                </a:solidFill>
              </a:rPr>
              <a:t>Milone</a:t>
            </a:r>
            <a:r>
              <a:rPr lang="en-US" altLang="fr-FR" sz="2400" b="1" dirty="0">
                <a:solidFill>
                  <a:schemeClr val="accent4"/>
                </a:solidFill>
              </a:rPr>
              <a:t> Recurrent varicose veins of the lower limbs after surgery. Role of surgical technique (stripping vs. CHIVA) and surgeon's </a:t>
            </a:r>
            <a:r>
              <a:rPr lang="en-US" altLang="fr-FR" sz="2400" b="1" dirty="0" err="1">
                <a:solidFill>
                  <a:schemeClr val="accent4"/>
                </a:solidFill>
              </a:rPr>
              <a:t>experience.F</a:t>
            </a:r>
            <a:r>
              <a:rPr lang="en-US" altLang="fr-FR" sz="2400" b="1" dirty="0">
                <a:solidFill>
                  <a:schemeClr val="accent4"/>
                </a:solidFill>
              </a:rPr>
              <a:t>. G </a:t>
            </a:r>
            <a:r>
              <a:rPr lang="en-US" altLang="fr-FR" sz="2400" b="1" dirty="0" err="1">
                <a:solidFill>
                  <a:schemeClr val="accent4"/>
                </a:solidFill>
              </a:rPr>
              <a:t>Chir</a:t>
            </a:r>
            <a:r>
              <a:rPr lang="en-US" altLang="fr-FR" sz="2400" b="1" dirty="0">
                <a:solidFill>
                  <a:schemeClr val="accent4"/>
                </a:solidFill>
              </a:rPr>
              <a:t>. 2011 Nov-Dec;32(11-12):460-3</a:t>
            </a:r>
          </a:p>
          <a:p>
            <a:pPr eaLnBrk="1" hangingPunct="1">
              <a:spcBef>
                <a:spcPct val="0"/>
              </a:spcBef>
              <a:buFontTx/>
              <a:buNone/>
              <a:defRPr/>
            </a:pPr>
            <a:r>
              <a:rPr lang="en-US" altLang="fr-FR" sz="2400" b="1" dirty="0">
                <a:solidFill>
                  <a:schemeClr val="accent4"/>
                </a:solidFill>
              </a:rPr>
              <a:t>	</a:t>
            </a:r>
            <a:r>
              <a:rPr lang="en-US" altLang="fr-FR" sz="2400" b="1" dirty="0">
                <a:solidFill>
                  <a:srgbClr val="FF0000"/>
                </a:solidFill>
              </a:rPr>
              <a:t>CHIVA  PERFORMED by experts is best than stripping , but less when </a:t>
            </a:r>
            <a:r>
              <a:rPr lang="en-US" altLang="fr-FR" sz="2400" b="1" dirty="0" err="1">
                <a:solidFill>
                  <a:srgbClr val="FF0000"/>
                </a:solidFill>
              </a:rPr>
              <a:t>performerd</a:t>
            </a:r>
            <a:r>
              <a:rPr lang="en-US" altLang="fr-FR" sz="2400" b="1" dirty="0">
                <a:solidFill>
                  <a:srgbClr val="FF0000"/>
                </a:solidFill>
              </a:rPr>
              <a:t> by non experts. </a:t>
            </a:r>
          </a:p>
          <a:p>
            <a:pPr eaLnBrk="1" hangingPunct="1">
              <a:spcBef>
                <a:spcPct val="0"/>
              </a:spcBef>
              <a:buFontTx/>
              <a:buNone/>
              <a:defRPr/>
            </a:pPr>
            <a:endParaRPr lang="en-US" altLang="fr-FR" sz="2400" b="1" dirty="0">
              <a:solidFill>
                <a:schemeClr val="accent4"/>
              </a:solidFill>
            </a:endParaRPr>
          </a:p>
        </p:txBody>
      </p:sp>
      <p:sp>
        <p:nvSpPr>
          <p:cNvPr id="3" name="ZoneTexte 2"/>
          <p:cNvSpPr txBox="1"/>
          <p:nvPr/>
        </p:nvSpPr>
        <p:spPr>
          <a:xfrm>
            <a:off x="539552" y="0"/>
            <a:ext cx="7924800" cy="1077218"/>
          </a:xfrm>
          <a:prstGeom prst="rect">
            <a:avLst/>
          </a:prstGeom>
          <a:noFill/>
        </p:spPr>
        <p:txBody>
          <a:bodyPr wrap="square" rtlCol="0">
            <a:spAutoFit/>
          </a:bodyPr>
          <a:lstStyle/>
          <a:p>
            <a:r>
              <a:rPr lang="fr-FR" sz="3200" b="1" dirty="0"/>
              <a:t>INFORMAZIONE:  cura CHIVA </a:t>
            </a:r>
            <a:r>
              <a:rPr lang="fr-FR" sz="3200" b="1" dirty="0" err="1"/>
              <a:t>ed</a:t>
            </a:r>
            <a:r>
              <a:rPr lang="fr-FR" sz="3200" b="1" dirty="0"/>
              <a:t> EBM</a:t>
            </a:r>
          </a:p>
          <a:p>
            <a:pPr algn="ctr"/>
            <a:r>
              <a:rPr lang="fr-FR" sz="3200" b="1" dirty="0">
                <a:solidFill>
                  <a:srgbClr val="FF0000"/>
                </a:solidFill>
              </a:rPr>
              <a:t>GUIDE LINES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lettre du president CNE D Sicard"/>
          <p:cNvPicPr>
            <a:picLocks noChangeAspect="1" noChangeArrowheads="1"/>
          </p:cNvPicPr>
          <p:nvPr/>
        </p:nvPicPr>
        <p:blipFill>
          <a:blip r:embed="rId3" cstate="print"/>
          <a:srcRect/>
          <a:stretch>
            <a:fillRect/>
          </a:stretch>
        </p:blipFill>
        <p:spPr bwMode="auto">
          <a:xfrm>
            <a:off x="0" y="0"/>
            <a:ext cx="5334000" cy="6858000"/>
          </a:xfrm>
          <a:prstGeom prst="rect">
            <a:avLst/>
          </a:prstGeom>
          <a:noFill/>
        </p:spPr>
      </p:pic>
      <p:sp>
        <p:nvSpPr>
          <p:cNvPr id="4102" name="Text Box 6"/>
          <p:cNvSpPr txBox="1">
            <a:spLocks noChangeArrowheads="1"/>
          </p:cNvSpPr>
          <p:nvPr/>
        </p:nvSpPr>
        <p:spPr bwMode="auto">
          <a:xfrm>
            <a:off x="5334000" y="2895600"/>
            <a:ext cx="3520018" cy="1323439"/>
          </a:xfrm>
          <a:prstGeom prst="rect">
            <a:avLst/>
          </a:prstGeom>
          <a:noFill/>
          <a:ln w="9525">
            <a:solidFill>
              <a:schemeClr val="tx1"/>
            </a:solidFill>
            <a:miter lim="800000"/>
            <a:headEnd/>
            <a:tailEnd/>
          </a:ln>
          <a:effectLst/>
        </p:spPr>
        <p:txBody>
          <a:bodyPr wrap="square">
            <a:spAutoFit/>
          </a:bodyPr>
          <a:lstStyle/>
          <a:p>
            <a:pPr>
              <a:spcBef>
                <a:spcPct val="50000"/>
              </a:spcBef>
            </a:pPr>
            <a:r>
              <a:rPr lang="fr-FR" sz="1600"/>
              <a:t>English summary: Great saphenous  trunks destruction for varices needs the clear informed consent of the patient and cannot be presented to him as the most effective method</a:t>
            </a:r>
          </a:p>
        </p:txBody>
      </p:sp>
    </p:spTree>
    <p:extLst>
      <p:ext uri="{BB962C8B-B14F-4D97-AF65-F5344CB8AC3E}">
        <p14:creationId xmlns:p14="http://schemas.microsoft.com/office/powerpoint/2010/main" val="35042389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D7827D2-15FB-446B-8FCE-045D9CE446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60" y="0"/>
            <a:ext cx="9168341" cy="5157192"/>
          </a:xfrm>
          <a:prstGeom prst="rect">
            <a:avLst/>
          </a:prstGeom>
        </p:spPr>
      </p:pic>
      <p:sp>
        <p:nvSpPr>
          <p:cNvPr id="6" name="ZoneTexte 5">
            <a:extLst>
              <a:ext uri="{FF2B5EF4-FFF2-40B4-BE49-F238E27FC236}">
                <a16:creationId xmlns:a16="http://schemas.microsoft.com/office/drawing/2014/main" id="{6224FE52-EC96-41E4-9F82-53B46AC5910F}"/>
              </a:ext>
            </a:extLst>
          </p:cNvPr>
          <p:cNvSpPr txBox="1"/>
          <p:nvPr/>
        </p:nvSpPr>
        <p:spPr>
          <a:xfrm>
            <a:off x="228498" y="5301208"/>
            <a:ext cx="8748464" cy="1323439"/>
          </a:xfrm>
          <a:prstGeom prst="rect">
            <a:avLst/>
          </a:prstGeom>
          <a:noFill/>
        </p:spPr>
        <p:txBody>
          <a:bodyPr wrap="square" rtlCol="0">
            <a:spAutoFit/>
          </a:bodyPr>
          <a:lstStyle/>
          <a:p>
            <a:r>
              <a:rPr lang="fr-FR" sz="2000" dirty="0"/>
              <a:t>Il </a:t>
            </a:r>
            <a:r>
              <a:rPr lang="fr-FR" sz="2000" dirty="0" err="1"/>
              <a:t>sistema</a:t>
            </a:r>
            <a:r>
              <a:rPr lang="fr-FR" sz="2000" dirty="0"/>
              <a:t> </a:t>
            </a:r>
            <a:r>
              <a:rPr lang="fr-FR" sz="2000" dirty="0" err="1"/>
              <a:t>venoso</a:t>
            </a:r>
            <a:r>
              <a:rPr lang="fr-FR" sz="2000" dirty="0"/>
              <a:t> è </a:t>
            </a:r>
            <a:r>
              <a:rPr lang="fr-FR" sz="2000" dirty="0" err="1"/>
              <a:t>una</a:t>
            </a:r>
            <a:r>
              <a:rPr lang="fr-FR" sz="2000" dirty="0"/>
              <a:t> </a:t>
            </a:r>
            <a:r>
              <a:rPr lang="fr-FR" sz="2000" dirty="0" err="1"/>
              <a:t>scacchiera</a:t>
            </a:r>
            <a:r>
              <a:rPr lang="fr-FR" sz="2000" dirty="0"/>
              <a:t> « </a:t>
            </a:r>
            <a:r>
              <a:rPr lang="fr-FR" sz="2000" dirty="0" err="1"/>
              <a:t>anatomica</a:t>
            </a:r>
            <a:r>
              <a:rPr lang="fr-FR" sz="2000" dirty="0"/>
              <a:t> » con  5 tipi </a:t>
            </a:r>
            <a:r>
              <a:rPr lang="fr-FR" sz="2000" dirty="0" err="1"/>
              <a:t>diversi</a:t>
            </a:r>
            <a:r>
              <a:rPr lang="fr-FR" sz="2000" dirty="0"/>
              <a:t> di </a:t>
            </a:r>
            <a:r>
              <a:rPr lang="fr-FR" sz="2000" dirty="0" err="1"/>
              <a:t>pedine</a:t>
            </a:r>
            <a:r>
              <a:rPr lang="fr-FR" sz="2000" dirty="0"/>
              <a:t> </a:t>
            </a:r>
            <a:r>
              <a:rPr lang="fr-FR" sz="2000" dirty="0" err="1"/>
              <a:t>diversa</a:t>
            </a:r>
            <a:r>
              <a:rPr lang="fr-FR" sz="2000" dirty="0"/>
              <a:t> </a:t>
            </a:r>
            <a:r>
              <a:rPr lang="fr-FR" sz="2000" dirty="0" err="1"/>
              <a:t>della</a:t>
            </a:r>
            <a:r>
              <a:rPr lang="fr-FR" sz="2000" dirty="0"/>
              <a:t> </a:t>
            </a:r>
            <a:r>
              <a:rPr lang="fr-FR" sz="2000" dirty="0" err="1"/>
              <a:t>damiera</a:t>
            </a:r>
            <a:r>
              <a:rPr lang="fr-FR" sz="2000" dirty="0"/>
              <a:t> « </a:t>
            </a:r>
            <a:r>
              <a:rPr lang="fr-FR" sz="2000" dirty="0" err="1"/>
              <a:t>anatomica</a:t>
            </a:r>
            <a:r>
              <a:rPr lang="fr-FR" sz="2000" dirty="0"/>
              <a:t> » con 1 solo </a:t>
            </a:r>
            <a:r>
              <a:rPr lang="fr-FR" sz="2000" dirty="0" err="1"/>
              <a:t>tipo</a:t>
            </a:r>
            <a:r>
              <a:rPr lang="fr-FR" sz="2000" dirty="0"/>
              <a:t> di </a:t>
            </a:r>
            <a:r>
              <a:rPr lang="fr-FR" sz="2000" dirty="0" err="1"/>
              <a:t>pedine</a:t>
            </a:r>
            <a:r>
              <a:rPr lang="fr-FR" sz="2000" dirty="0"/>
              <a:t>. Fare CHIVA è </a:t>
            </a:r>
            <a:r>
              <a:rPr lang="fr-FR" sz="2000" dirty="0" err="1"/>
              <a:t>giocare</a:t>
            </a:r>
            <a:r>
              <a:rPr lang="fr-FR" sz="2000" dirty="0"/>
              <a:t> con le </a:t>
            </a:r>
            <a:r>
              <a:rPr lang="fr-FR" sz="2000" dirty="0" err="1"/>
              <a:t>regole</a:t>
            </a:r>
            <a:r>
              <a:rPr lang="fr-FR" sz="2000" dirty="0"/>
              <a:t> e le </a:t>
            </a:r>
            <a:r>
              <a:rPr lang="fr-FR" sz="2000" dirty="0" err="1"/>
              <a:t>pedine</a:t>
            </a:r>
            <a:r>
              <a:rPr lang="fr-FR" sz="2000" dirty="0"/>
              <a:t> </a:t>
            </a:r>
            <a:r>
              <a:rPr lang="fr-FR" sz="2000" dirty="0" err="1"/>
              <a:t>degli</a:t>
            </a:r>
            <a:r>
              <a:rPr lang="fr-FR" sz="2000" dirty="0"/>
              <a:t> </a:t>
            </a:r>
            <a:r>
              <a:rPr lang="fr-FR" sz="2000" dirty="0" err="1"/>
              <a:t>scacchi</a:t>
            </a:r>
            <a:r>
              <a:rPr lang="fr-FR" sz="2000" dirty="0"/>
              <a:t>. </a:t>
            </a:r>
            <a:r>
              <a:rPr lang="fr-FR" sz="2000" dirty="0" err="1"/>
              <a:t>Trattare</a:t>
            </a:r>
            <a:r>
              <a:rPr lang="fr-FR" sz="2000" dirty="0"/>
              <a:t> le </a:t>
            </a:r>
            <a:r>
              <a:rPr lang="fr-FR" sz="2000" dirty="0" err="1"/>
              <a:t>vene</a:t>
            </a:r>
            <a:r>
              <a:rPr lang="fr-FR" sz="2000" dirty="0"/>
              <a:t> con le </a:t>
            </a:r>
            <a:r>
              <a:rPr lang="fr-FR" sz="2000" dirty="0" err="1"/>
              <a:t>regole</a:t>
            </a:r>
            <a:r>
              <a:rPr lang="fr-FR" sz="2000" dirty="0"/>
              <a:t> </a:t>
            </a:r>
            <a:r>
              <a:rPr lang="fr-FR" sz="2000" dirty="0" err="1"/>
              <a:t>simplicistiche</a:t>
            </a:r>
            <a:r>
              <a:rPr lang="fr-FR" sz="2000" dirty="0"/>
              <a:t> </a:t>
            </a:r>
            <a:r>
              <a:rPr lang="fr-FR" sz="2000" dirty="0" err="1"/>
              <a:t>del</a:t>
            </a:r>
            <a:r>
              <a:rPr lang="fr-FR" sz="2000" dirty="0"/>
              <a:t> </a:t>
            </a:r>
            <a:r>
              <a:rPr lang="fr-FR" sz="2000" dirty="0" err="1"/>
              <a:t>gioco</a:t>
            </a:r>
            <a:r>
              <a:rPr lang="fr-FR" sz="2000" dirty="0"/>
              <a:t> di dama è più facile ma non </a:t>
            </a:r>
            <a:r>
              <a:rPr lang="fr-FR" sz="2000" dirty="0" err="1"/>
              <a:t>addatato</a:t>
            </a:r>
            <a:r>
              <a:rPr lang="fr-FR" sz="2000" dirty="0"/>
              <a:t> al </a:t>
            </a:r>
            <a:r>
              <a:rPr lang="fr-FR" sz="2000" dirty="0" err="1"/>
              <a:t>sistema</a:t>
            </a:r>
            <a:r>
              <a:rPr lang="fr-FR" sz="2000" dirty="0"/>
              <a:t> </a:t>
            </a:r>
            <a:r>
              <a:rPr lang="fr-FR" sz="2000" dirty="0" err="1"/>
              <a:t>venoso</a:t>
            </a:r>
            <a:r>
              <a:rPr lang="fr-FR" sz="2000" dirty="0"/>
              <a:t>. . </a:t>
            </a:r>
          </a:p>
        </p:txBody>
      </p:sp>
    </p:spTree>
    <p:extLst>
      <p:ext uri="{BB962C8B-B14F-4D97-AF65-F5344CB8AC3E}">
        <p14:creationId xmlns:p14="http://schemas.microsoft.com/office/powerpoint/2010/main" val="37457034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ZoneTexte 1"/>
          <p:cNvSpPr txBox="1">
            <a:spLocks noChangeArrowheads="1"/>
          </p:cNvSpPr>
          <p:nvPr/>
        </p:nvSpPr>
        <p:spPr bwMode="auto">
          <a:xfrm>
            <a:off x="333375" y="-27384"/>
            <a:ext cx="8382000" cy="5693866"/>
          </a:xfrm>
          <a:prstGeom prst="rect">
            <a:avLst/>
          </a:prstGeom>
          <a:solidFill>
            <a:schemeClr val="bg1"/>
          </a:solidFill>
          <a:ln>
            <a:noFill/>
          </a:ln>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defRPr/>
            </a:pPr>
            <a:r>
              <a:rPr lang="en-US" altLang="fr-FR" sz="2800" b="1" dirty="0"/>
              <a:t> </a:t>
            </a:r>
            <a:r>
              <a:rPr lang="en-US" altLang="fr-FR" sz="2800" b="1" dirty="0" err="1"/>
              <a:t>Affrontare</a:t>
            </a:r>
            <a:r>
              <a:rPr lang="en-US" altLang="fr-FR" sz="2800" b="1" dirty="0"/>
              <a:t> le </a:t>
            </a:r>
            <a:r>
              <a:rPr lang="en-US" altLang="fr-FR" sz="2800" b="1" dirty="0" err="1"/>
              <a:t>affermazioni</a:t>
            </a:r>
            <a:r>
              <a:rPr lang="en-US" altLang="fr-FR" sz="2800" b="1" dirty="0"/>
              <a:t>:.</a:t>
            </a:r>
          </a:p>
          <a:p>
            <a:pPr eaLnBrk="1" hangingPunct="1">
              <a:spcBef>
                <a:spcPct val="0"/>
              </a:spcBef>
              <a:buFontTx/>
              <a:buNone/>
              <a:defRPr/>
            </a:pPr>
            <a:r>
              <a:rPr lang="en-US" altLang="fr-FR" sz="1800" b="1" dirty="0"/>
              <a:t>	</a:t>
            </a:r>
            <a:r>
              <a:rPr lang="en-US" altLang="fr-FR" sz="2400" b="1" dirty="0"/>
              <a:t>1- CHIVA is a complex approach, and a high level of training and experience is needed to attain the results presented in this RCT.</a:t>
            </a:r>
          </a:p>
          <a:p>
            <a:pPr eaLnBrk="1" hangingPunct="1">
              <a:spcBef>
                <a:spcPct val="0"/>
              </a:spcBef>
              <a:buFontTx/>
              <a:buNone/>
              <a:defRPr/>
            </a:pPr>
            <a:r>
              <a:rPr lang="en-US" altLang="fr-FR" sz="2400" b="1" dirty="0"/>
              <a:t>	It still requires considerable education of venous interventionists willing to learn this approach (</a:t>
            </a:r>
            <a:r>
              <a:rPr lang="en-US" altLang="fr-FR" sz="2400" b="1" dirty="0" err="1"/>
              <a:t>Glovici</a:t>
            </a:r>
            <a:r>
              <a:rPr lang="en-US" altLang="fr-FR" sz="2400" b="1" dirty="0"/>
              <a:t> and al Guidelines)</a:t>
            </a:r>
          </a:p>
          <a:p>
            <a:pPr eaLnBrk="1" hangingPunct="1">
              <a:spcBef>
                <a:spcPct val="0"/>
              </a:spcBef>
              <a:buFontTx/>
              <a:buNone/>
              <a:defRPr/>
            </a:pPr>
            <a:r>
              <a:rPr lang="en-US" altLang="fr-FR" sz="2400" b="1" dirty="0"/>
              <a:t>	2- CHIVA  </a:t>
            </a:r>
            <a:r>
              <a:rPr lang="en-US" altLang="fr-FR" sz="2400" b="1" dirty="0" err="1"/>
              <a:t>fatto</a:t>
            </a:r>
            <a:r>
              <a:rPr lang="en-US" altLang="fr-FR" sz="2400" b="1" dirty="0"/>
              <a:t> da “</a:t>
            </a:r>
            <a:r>
              <a:rPr lang="en-US" altLang="fr-FR" sz="2400" b="1" dirty="0" err="1"/>
              <a:t>esperti</a:t>
            </a:r>
            <a:r>
              <a:rPr lang="en-US" altLang="fr-FR" sz="2400" b="1" dirty="0"/>
              <a:t>”  </a:t>
            </a:r>
            <a:r>
              <a:rPr lang="en-US" altLang="fr-FR" sz="2400" b="1" dirty="0" err="1"/>
              <a:t>meglio</a:t>
            </a:r>
            <a:r>
              <a:rPr lang="en-US" altLang="fr-FR" sz="2400" b="1" dirty="0"/>
              <a:t> </a:t>
            </a:r>
            <a:r>
              <a:rPr lang="en-US" altLang="fr-FR" sz="2400" b="1" dirty="0" err="1"/>
              <a:t>dello</a:t>
            </a:r>
            <a:r>
              <a:rPr lang="en-US" altLang="fr-FR" sz="2400" b="1" dirty="0"/>
              <a:t> stripping </a:t>
            </a:r>
          </a:p>
          <a:p>
            <a:pPr eaLnBrk="1" hangingPunct="1">
              <a:spcBef>
                <a:spcPct val="0"/>
              </a:spcBef>
              <a:buFontTx/>
              <a:buNone/>
              <a:defRPr/>
            </a:pPr>
            <a:r>
              <a:rPr lang="en-US" altLang="fr-FR" sz="2400" b="1" dirty="0"/>
              <a:t>	Stripping </a:t>
            </a:r>
            <a:r>
              <a:rPr lang="en-US" altLang="fr-FR" sz="2400" b="1" dirty="0" err="1"/>
              <a:t>meglio</a:t>
            </a:r>
            <a:r>
              <a:rPr lang="en-US" altLang="fr-FR" sz="2400" b="1" dirty="0"/>
              <a:t> </a:t>
            </a:r>
            <a:r>
              <a:rPr lang="en-US" altLang="fr-FR" sz="2400" b="1" dirty="0" err="1"/>
              <a:t>della</a:t>
            </a:r>
            <a:r>
              <a:rPr lang="en-US" altLang="fr-FR" sz="2400" b="1" dirty="0"/>
              <a:t> CHIVA </a:t>
            </a:r>
            <a:r>
              <a:rPr lang="en-US" altLang="fr-FR" sz="2400" b="1" dirty="0" err="1"/>
              <a:t>fatta</a:t>
            </a:r>
            <a:r>
              <a:rPr lang="en-US" altLang="fr-FR" sz="2400" b="1" dirty="0"/>
              <a:t> da “non </a:t>
            </a:r>
            <a:r>
              <a:rPr lang="en-US" altLang="fr-FR" sz="2400" b="1" dirty="0" err="1"/>
              <a:t>esperti</a:t>
            </a:r>
            <a:r>
              <a:rPr lang="en-US" altLang="fr-FR" sz="2400" b="1" dirty="0"/>
              <a:t>”( </a:t>
            </a:r>
            <a:r>
              <a:rPr lang="en-US" altLang="fr-FR" sz="2400" b="1" dirty="0" err="1"/>
              <a:t>Milone</a:t>
            </a:r>
            <a:r>
              <a:rPr lang="en-US" altLang="fr-FR" sz="2400" b="1" dirty="0"/>
              <a:t> M, Salvatore and al )</a:t>
            </a:r>
          </a:p>
          <a:p>
            <a:pPr eaLnBrk="1" hangingPunct="1">
              <a:spcBef>
                <a:spcPct val="0"/>
              </a:spcBef>
              <a:buFontTx/>
              <a:buNone/>
              <a:defRPr/>
            </a:pPr>
            <a:r>
              <a:rPr lang="en-US" altLang="fr-FR" sz="2400" b="1" dirty="0"/>
              <a:t>Non </a:t>
            </a:r>
            <a:r>
              <a:rPr lang="en-US" altLang="fr-FR" sz="2400" b="1" dirty="0" err="1"/>
              <a:t>possono</a:t>
            </a:r>
            <a:r>
              <a:rPr lang="en-US" altLang="fr-FR" sz="2400" b="1" dirty="0"/>
              <a:t> </a:t>
            </a:r>
            <a:r>
              <a:rPr lang="en-US" altLang="fr-FR" sz="2400" b="1" dirty="0" err="1"/>
              <a:t>essere</a:t>
            </a:r>
            <a:r>
              <a:rPr lang="en-US" altLang="fr-FR" sz="2400" b="1" dirty="0"/>
              <a:t> </a:t>
            </a:r>
            <a:r>
              <a:rPr lang="en-US" altLang="fr-FR" sz="2400" b="1" dirty="0" err="1"/>
              <a:t>una</a:t>
            </a:r>
            <a:r>
              <a:rPr lang="en-US" altLang="fr-FR" sz="2400" b="1" dirty="0"/>
              <a:t> </a:t>
            </a:r>
            <a:r>
              <a:rPr lang="en-US" altLang="fr-FR" sz="2400" b="1" dirty="0" err="1"/>
              <a:t>scusa</a:t>
            </a:r>
            <a:r>
              <a:rPr lang="en-US" altLang="fr-FR" sz="2400" b="1" dirty="0"/>
              <a:t> ma un </a:t>
            </a:r>
            <a:r>
              <a:rPr lang="en-US" altLang="fr-FR" sz="2400" b="1" dirty="0" err="1"/>
              <a:t>incoraggiamento</a:t>
            </a:r>
            <a:r>
              <a:rPr lang="en-US" altLang="fr-FR" sz="2400" b="1" dirty="0"/>
              <a:t> a </a:t>
            </a:r>
            <a:r>
              <a:rPr lang="en-US" altLang="fr-FR" sz="2400" b="1" dirty="0" err="1"/>
              <a:t>apprendere</a:t>
            </a:r>
            <a:r>
              <a:rPr lang="en-US" altLang="fr-FR" sz="2400" b="1" dirty="0"/>
              <a:t> per </a:t>
            </a:r>
            <a:r>
              <a:rPr lang="en-US" altLang="fr-FR" sz="2400" b="1" dirty="0" err="1"/>
              <a:t>il</a:t>
            </a:r>
            <a:r>
              <a:rPr lang="en-US" altLang="fr-FR" sz="2400" b="1" dirty="0"/>
              <a:t> </a:t>
            </a:r>
            <a:r>
              <a:rPr lang="en-US" altLang="fr-FR" sz="2400" b="1" dirty="0" err="1"/>
              <a:t>meglio</a:t>
            </a:r>
            <a:r>
              <a:rPr lang="en-US" altLang="fr-FR" sz="2400" b="1" dirty="0"/>
              <a:t> del </a:t>
            </a:r>
            <a:r>
              <a:rPr lang="en-US" altLang="fr-FR" sz="2400" b="1" dirty="0" err="1"/>
              <a:t>paziente</a:t>
            </a:r>
            <a:r>
              <a:rPr lang="en-US" altLang="fr-FR" sz="2400" b="1" dirty="0"/>
              <a:t>….e </a:t>
            </a:r>
            <a:r>
              <a:rPr lang="en-US" altLang="fr-FR" sz="2400" b="1" dirty="0" err="1"/>
              <a:t>della</a:t>
            </a:r>
            <a:r>
              <a:rPr lang="en-US" altLang="fr-FR" sz="2400" b="1" dirty="0"/>
              <a:t> </a:t>
            </a:r>
            <a:r>
              <a:rPr lang="en-US" altLang="fr-FR" sz="2400" b="1" dirty="0" err="1"/>
              <a:t>professione</a:t>
            </a:r>
            <a:r>
              <a:rPr lang="en-US" altLang="fr-FR" sz="2400" b="1" dirty="0"/>
              <a:t>. </a:t>
            </a:r>
            <a:endParaRPr lang="en-US" altLang="fr-FR" sz="1800" b="1" dirty="0"/>
          </a:p>
          <a:p>
            <a:pPr eaLnBrk="1" hangingPunct="1">
              <a:spcBef>
                <a:spcPct val="0"/>
              </a:spcBef>
              <a:buFontTx/>
              <a:buNone/>
              <a:defRPr/>
            </a:pPr>
            <a:r>
              <a:rPr lang="en-US" altLang="fr-FR" sz="1800" b="1" dirty="0"/>
              <a:t>	</a:t>
            </a:r>
            <a:r>
              <a:rPr lang="en-US" altLang="fr-FR" sz="2400" b="1" dirty="0"/>
              <a:t>BASTA STUDIARE!</a:t>
            </a:r>
          </a:p>
          <a:p>
            <a:pPr eaLnBrk="1" hangingPunct="1">
              <a:spcBef>
                <a:spcPct val="0"/>
              </a:spcBef>
              <a:buFontTx/>
              <a:buNone/>
              <a:defRPr/>
            </a:pPr>
            <a:r>
              <a:rPr lang="en-US" altLang="fr-FR" sz="2400" b="1" dirty="0" err="1"/>
              <a:t>Libri</a:t>
            </a:r>
            <a:r>
              <a:rPr lang="en-US" altLang="fr-FR" sz="2400" b="1" dirty="0"/>
              <a:t> e </a:t>
            </a:r>
            <a:r>
              <a:rPr lang="en-US" altLang="fr-FR" sz="2400" b="1" dirty="0" err="1"/>
              <a:t>Corsi</a:t>
            </a:r>
            <a:r>
              <a:rPr lang="en-US" altLang="fr-FR" sz="2400" b="1" dirty="0"/>
              <a:t> da </a:t>
            </a:r>
            <a:r>
              <a:rPr lang="en-US" altLang="fr-FR" sz="2400" b="1" dirty="0" err="1"/>
              <a:t>esperti</a:t>
            </a:r>
            <a:r>
              <a:rPr lang="en-US" altLang="fr-FR" sz="2400" b="1" dirty="0"/>
              <a:t> </a:t>
            </a:r>
            <a:endParaRPr lang="fr-FR" altLang="fr-FR" sz="2400" dirty="0"/>
          </a:p>
        </p:txBody>
      </p:sp>
      <p:pic>
        <p:nvPicPr>
          <p:cNvPr id="34819" name="Picture 2" descr="IMG_0105"/>
          <p:cNvPicPr>
            <a:picLocks noChangeAspect="1" noChangeArrowheads="1"/>
          </p:cNvPicPr>
          <p:nvPr/>
        </p:nvPicPr>
        <p:blipFill>
          <a:blip r:embed="rId3" cstate="print"/>
          <a:srcRect/>
          <a:stretch>
            <a:fillRect/>
          </a:stretch>
        </p:blipFill>
        <p:spPr bwMode="auto">
          <a:xfrm flipH="1">
            <a:off x="3923928" y="5229200"/>
            <a:ext cx="925513" cy="1382712"/>
          </a:xfrm>
          <a:prstGeom prst="rect">
            <a:avLst/>
          </a:prstGeom>
          <a:noFill/>
          <a:ln w="9525">
            <a:noFill/>
            <a:miter lim="800000"/>
            <a:headEnd/>
            <a:tailEnd/>
          </a:ln>
        </p:spPr>
      </p:pic>
      <p:pic>
        <p:nvPicPr>
          <p:cNvPr id="34820" name="Picture 4" descr="IMG_0121"/>
          <p:cNvPicPr>
            <a:picLocks noChangeAspect="1" noChangeArrowheads="1"/>
          </p:cNvPicPr>
          <p:nvPr/>
        </p:nvPicPr>
        <p:blipFill>
          <a:blip r:embed="rId4" cstate="print"/>
          <a:srcRect/>
          <a:stretch>
            <a:fillRect/>
          </a:stretch>
        </p:blipFill>
        <p:spPr bwMode="auto">
          <a:xfrm flipH="1">
            <a:off x="6012160" y="5229200"/>
            <a:ext cx="915988" cy="1387475"/>
          </a:xfrm>
          <a:prstGeom prst="rect">
            <a:avLst/>
          </a:prstGeom>
          <a:noFill/>
          <a:ln w="9525">
            <a:noFill/>
            <a:miter lim="800000"/>
            <a:headEnd/>
            <a:tailEnd/>
          </a:ln>
        </p:spPr>
      </p:pic>
      <p:pic>
        <p:nvPicPr>
          <p:cNvPr id="34821" name="Picture 7"/>
          <p:cNvPicPr>
            <a:picLocks noChangeAspect="1" noChangeArrowheads="1"/>
          </p:cNvPicPr>
          <p:nvPr/>
        </p:nvPicPr>
        <p:blipFill>
          <a:blip r:embed="rId5" cstate="print"/>
          <a:srcRect/>
          <a:stretch>
            <a:fillRect/>
          </a:stretch>
        </p:blipFill>
        <p:spPr bwMode="auto">
          <a:xfrm flipH="1">
            <a:off x="4932040" y="5229200"/>
            <a:ext cx="985837" cy="1363663"/>
          </a:xfrm>
          <a:prstGeom prst="rect">
            <a:avLst/>
          </a:prstGeom>
          <a:noFill/>
          <a:ln w="9525">
            <a:noFill/>
            <a:miter lim="800000"/>
            <a:headEnd/>
            <a:tailEnd/>
          </a:ln>
        </p:spPr>
      </p:pic>
      <p:pic>
        <p:nvPicPr>
          <p:cNvPr id="34822" name="Picture 9" descr="cover"/>
          <p:cNvPicPr>
            <a:picLocks noChangeAspect="1" noChangeArrowheads="1"/>
          </p:cNvPicPr>
          <p:nvPr/>
        </p:nvPicPr>
        <p:blipFill>
          <a:blip r:embed="rId6" cstate="print"/>
          <a:srcRect/>
          <a:stretch>
            <a:fillRect/>
          </a:stretch>
        </p:blipFill>
        <p:spPr bwMode="auto">
          <a:xfrm flipH="1">
            <a:off x="7020272" y="5229200"/>
            <a:ext cx="906462" cy="137795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2" descr="IMG_0105"/>
          <p:cNvPicPr>
            <a:picLocks noChangeAspect="1" noChangeArrowheads="1"/>
          </p:cNvPicPr>
          <p:nvPr/>
        </p:nvPicPr>
        <p:blipFill>
          <a:blip r:embed="rId3" cstate="print"/>
          <a:srcRect/>
          <a:stretch>
            <a:fillRect/>
          </a:stretch>
        </p:blipFill>
        <p:spPr bwMode="auto">
          <a:xfrm rot="16200000" flipH="1">
            <a:off x="755875" y="3041874"/>
            <a:ext cx="3060251" cy="4572000"/>
          </a:xfrm>
          <a:prstGeom prst="rect">
            <a:avLst/>
          </a:prstGeom>
          <a:noFill/>
          <a:ln w="9525">
            <a:noFill/>
            <a:miter lim="800000"/>
            <a:headEnd/>
            <a:tailEnd/>
          </a:ln>
        </p:spPr>
      </p:pic>
      <p:pic>
        <p:nvPicPr>
          <p:cNvPr id="34820" name="Picture 4" descr="IMG_0121"/>
          <p:cNvPicPr>
            <a:picLocks noChangeAspect="1" noChangeArrowheads="1"/>
          </p:cNvPicPr>
          <p:nvPr/>
        </p:nvPicPr>
        <p:blipFill>
          <a:blip r:embed="rId4" cstate="print"/>
          <a:srcRect/>
          <a:stretch>
            <a:fillRect/>
          </a:stretch>
        </p:blipFill>
        <p:spPr bwMode="auto">
          <a:xfrm rot="16200000" flipH="1">
            <a:off x="5457311" y="-336631"/>
            <a:ext cx="2880320" cy="4362910"/>
          </a:xfrm>
          <a:prstGeom prst="rect">
            <a:avLst/>
          </a:prstGeom>
          <a:noFill/>
          <a:ln w="9525">
            <a:noFill/>
            <a:miter lim="800000"/>
            <a:headEnd/>
            <a:tailEnd/>
          </a:ln>
        </p:spPr>
      </p:pic>
      <p:pic>
        <p:nvPicPr>
          <p:cNvPr id="34821" name="Picture 7"/>
          <p:cNvPicPr>
            <a:picLocks noChangeAspect="1" noChangeArrowheads="1"/>
          </p:cNvPicPr>
          <p:nvPr/>
        </p:nvPicPr>
        <p:blipFill>
          <a:blip r:embed="rId5" cstate="print"/>
          <a:srcRect/>
          <a:stretch>
            <a:fillRect/>
          </a:stretch>
        </p:blipFill>
        <p:spPr bwMode="auto">
          <a:xfrm rot="16200000" flipH="1">
            <a:off x="613424" y="-385560"/>
            <a:ext cx="3201136" cy="4427984"/>
          </a:xfrm>
          <a:prstGeom prst="rect">
            <a:avLst/>
          </a:prstGeom>
          <a:noFill/>
          <a:ln w="9525">
            <a:noFill/>
            <a:miter lim="800000"/>
            <a:headEnd/>
            <a:tailEnd/>
          </a:ln>
        </p:spPr>
      </p:pic>
      <p:pic>
        <p:nvPicPr>
          <p:cNvPr id="34822" name="Picture 9" descr="cover"/>
          <p:cNvPicPr>
            <a:picLocks noChangeAspect="1" noChangeArrowheads="1"/>
          </p:cNvPicPr>
          <p:nvPr/>
        </p:nvPicPr>
        <p:blipFill>
          <a:blip r:embed="rId6" cstate="print"/>
          <a:srcRect/>
          <a:stretch>
            <a:fillRect/>
          </a:stretch>
        </p:blipFill>
        <p:spPr bwMode="auto">
          <a:xfrm rot="16200000" flipH="1">
            <a:off x="5458364" y="3100357"/>
            <a:ext cx="2924944" cy="4446328"/>
          </a:xfrm>
          <a:prstGeom prst="rect">
            <a:avLst/>
          </a:prstGeom>
          <a:noFill/>
          <a:ln w="9525">
            <a:noFill/>
            <a:miter lim="800000"/>
            <a:headEnd/>
            <a:tailEnd/>
          </a:ln>
        </p:spPr>
      </p:pic>
      <p:sp>
        <p:nvSpPr>
          <p:cNvPr id="7" name="ZoneTexte 6"/>
          <p:cNvSpPr txBox="1"/>
          <p:nvPr/>
        </p:nvSpPr>
        <p:spPr>
          <a:xfrm rot="16200000">
            <a:off x="2699792" y="4581128"/>
            <a:ext cx="1512168" cy="923330"/>
          </a:xfrm>
          <a:prstGeom prst="rect">
            <a:avLst/>
          </a:prstGeom>
          <a:noFill/>
        </p:spPr>
        <p:txBody>
          <a:bodyPr wrap="square" rtlCol="0">
            <a:spAutoFit/>
          </a:bodyPr>
          <a:lstStyle/>
          <a:p>
            <a:r>
              <a:rPr lang="it-IT" dirty="0">
                <a:solidFill>
                  <a:schemeClr val="bg1"/>
                </a:solidFill>
              </a:rPr>
              <a:t>Italian, Spanish copies</a:t>
            </a:r>
          </a:p>
        </p:txBody>
      </p:sp>
      <p:sp>
        <p:nvSpPr>
          <p:cNvPr id="8" name="ZoneTexte 7"/>
          <p:cNvSpPr txBox="1"/>
          <p:nvPr/>
        </p:nvSpPr>
        <p:spPr>
          <a:xfrm rot="16200000">
            <a:off x="3130970" y="2205734"/>
            <a:ext cx="1512168" cy="646331"/>
          </a:xfrm>
          <a:prstGeom prst="rect">
            <a:avLst/>
          </a:prstGeom>
          <a:noFill/>
        </p:spPr>
        <p:txBody>
          <a:bodyPr wrap="square" rtlCol="0">
            <a:spAutoFit/>
          </a:bodyPr>
          <a:lstStyle/>
          <a:p>
            <a:r>
              <a:rPr lang="it-IT" dirty="0"/>
              <a:t>Italian, English copies</a:t>
            </a:r>
          </a:p>
        </p:txBody>
      </p:sp>
      <p:sp>
        <p:nvSpPr>
          <p:cNvPr id="9" name="ZoneTexte 8"/>
          <p:cNvSpPr txBox="1"/>
          <p:nvPr/>
        </p:nvSpPr>
        <p:spPr>
          <a:xfrm rot="16200000">
            <a:off x="6805118" y="1768170"/>
            <a:ext cx="1512168" cy="369332"/>
          </a:xfrm>
          <a:prstGeom prst="rect">
            <a:avLst/>
          </a:prstGeom>
          <a:noFill/>
        </p:spPr>
        <p:txBody>
          <a:bodyPr wrap="square" rtlCol="0">
            <a:spAutoFit/>
          </a:bodyPr>
          <a:lstStyle/>
          <a:p>
            <a:r>
              <a:rPr lang="it-IT" dirty="0"/>
              <a:t>Italian, copies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ZoneTexte 1"/>
          <p:cNvSpPr txBox="1">
            <a:spLocks noChangeArrowheads="1"/>
          </p:cNvSpPr>
          <p:nvPr/>
        </p:nvSpPr>
        <p:spPr bwMode="auto">
          <a:xfrm>
            <a:off x="179512" y="620688"/>
            <a:ext cx="8964488" cy="4524315"/>
          </a:xfrm>
          <a:prstGeom prst="rect">
            <a:avLst/>
          </a:prstGeom>
          <a:solidFill>
            <a:schemeClr val="bg1"/>
          </a:solidFill>
          <a:ln>
            <a:noFill/>
          </a:ln>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defRPr/>
            </a:pPr>
            <a:r>
              <a:rPr lang="en-US" altLang="fr-FR" dirty="0"/>
              <a:t>CONCLUSIONE 1</a:t>
            </a:r>
          </a:p>
          <a:p>
            <a:pPr algn="ctr" eaLnBrk="1" hangingPunct="1">
              <a:spcBef>
                <a:spcPct val="0"/>
              </a:spcBef>
              <a:buFontTx/>
              <a:buNone/>
              <a:defRPr/>
            </a:pPr>
            <a:r>
              <a:rPr lang="en-US" altLang="fr-FR" dirty="0" err="1"/>
              <a:t>Secondo</a:t>
            </a:r>
            <a:r>
              <a:rPr lang="en-US" altLang="fr-FR" dirty="0"/>
              <a:t> la EBM</a:t>
            </a:r>
          </a:p>
          <a:p>
            <a:pPr eaLnBrk="1" hangingPunct="1">
              <a:spcBef>
                <a:spcPct val="0"/>
              </a:spcBef>
              <a:buFontTx/>
              <a:buNone/>
              <a:defRPr/>
            </a:pPr>
            <a:r>
              <a:rPr lang="en-US" altLang="fr-FR" dirty="0"/>
              <a:t>Il by-pass </a:t>
            </a:r>
            <a:r>
              <a:rPr lang="en-US" altLang="fr-FR" dirty="0" err="1"/>
              <a:t>safenico</a:t>
            </a:r>
            <a:r>
              <a:rPr lang="en-US" altLang="fr-FR" dirty="0"/>
              <a:t> è </a:t>
            </a:r>
            <a:r>
              <a:rPr lang="en-US" altLang="fr-FR" dirty="0" err="1"/>
              <a:t>sempre</a:t>
            </a:r>
            <a:r>
              <a:rPr lang="en-US" altLang="fr-FR" dirty="0"/>
              <a:t> </a:t>
            </a:r>
            <a:r>
              <a:rPr lang="en-US" altLang="fr-FR" dirty="0" err="1"/>
              <a:t>il</a:t>
            </a:r>
            <a:r>
              <a:rPr lang="en-US" altLang="fr-FR" dirty="0"/>
              <a:t> gold standard </a:t>
            </a:r>
            <a:r>
              <a:rPr lang="en-US" altLang="fr-FR" dirty="0" err="1"/>
              <a:t>della</a:t>
            </a:r>
            <a:r>
              <a:rPr lang="en-US" altLang="fr-FR" dirty="0"/>
              <a:t> </a:t>
            </a:r>
            <a:r>
              <a:rPr lang="en-US" altLang="fr-FR" dirty="0" err="1"/>
              <a:t>terapia</a:t>
            </a:r>
            <a:r>
              <a:rPr lang="en-US" altLang="fr-FR" dirty="0"/>
              <a:t> </a:t>
            </a:r>
            <a:r>
              <a:rPr lang="en-US" altLang="fr-FR" dirty="0" err="1"/>
              <a:t>delle</a:t>
            </a:r>
            <a:r>
              <a:rPr lang="en-US" altLang="fr-FR" dirty="0"/>
              <a:t> </a:t>
            </a:r>
            <a:r>
              <a:rPr lang="en-US" altLang="fr-FR" dirty="0" err="1"/>
              <a:t>arteriopatie</a:t>
            </a:r>
            <a:r>
              <a:rPr lang="en-US" altLang="fr-FR" dirty="0"/>
              <a:t>.</a:t>
            </a:r>
          </a:p>
          <a:p>
            <a:pPr eaLnBrk="1" hangingPunct="1">
              <a:spcBef>
                <a:spcPct val="0"/>
              </a:spcBef>
              <a:buFontTx/>
              <a:buNone/>
              <a:defRPr/>
            </a:pPr>
            <a:endParaRPr lang="en-US" altLang="fr-FR" dirty="0"/>
          </a:p>
          <a:p>
            <a:pPr eaLnBrk="1" hangingPunct="1">
              <a:spcBef>
                <a:spcPct val="0"/>
              </a:spcBef>
              <a:buFontTx/>
              <a:buNone/>
              <a:defRPr/>
            </a:pPr>
            <a:r>
              <a:rPr lang="en-US" altLang="fr-FR" dirty="0">
                <a:solidFill>
                  <a:srgbClr val="FF0000"/>
                </a:solidFill>
              </a:rPr>
              <a:t>La </a:t>
            </a:r>
            <a:r>
              <a:rPr lang="en-US" altLang="fr-FR" dirty="0" err="1">
                <a:solidFill>
                  <a:srgbClr val="FF0000"/>
                </a:solidFill>
              </a:rPr>
              <a:t>safena</a:t>
            </a:r>
            <a:r>
              <a:rPr lang="en-US" altLang="fr-FR" dirty="0">
                <a:solidFill>
                  <a:srgbClr val="FF0000"/>
                </a:solidFill>
              </a:rPr>
              <a:t> è </a:t>
            </a:r>
            <a:r>
              <a:rPr lang="en-US" altLang="fr-FR" dirty="0" err="1">
                <a:solidFill>
                  <a:srgbClr val="FF0000"/>
                </a:solidFill>
              </a:rPr>
              <a:t>conservabile</a:t>
            </a:r>
            <a:r>
              <a:rPr lang="en-US" altLang="fr-FR" dirty="0">
                <a:solidFill>
                  <a:srgbClr val="FF0000"/>
                </a:solidFill>
              </a:rPr>
              <a:t> </a:t>
            </a:r>
            <a:r>
              <a:rPr lang="en-US" altLang="fr-FR" dirty="0"/>
              <a:t>con </a:t>
            </a:r>
            <a:r>
              <a:rPr lang="en-US" altLang="fr-FR" dirty="0" err="1"/>
              <a:t>delle</a:t>
            </a:r>
            <a:r>
              <a:rPr lang="en-US" altLang="fr-FR" dirty="0"/>
              <a:t> </a:t>
            </a:r>
            <a:r>
              <a:rPr lang="en-US" altLang="fr-FR" dirty="0" err="1"/>
              <a:t>terapie</a:t>
            </a:r>
            <a:r>
              <a:rPr lang="en-US" altLang="fr-FR" dirty="0"/>
              <a:t> non </a:t>
            </a:r>
            <a:r>
              <a:rPr lang="en-US" altLang="fr-FR" dirty="0" err="1"/>
              <a:t>demolitive</a:t>
            </a:r>
            <a:r>
              <a:rPr lang="en-US" altLang="fr-FR" dirty="0"/>
              <a:t> </a:t>
            </a:r>
            <a:r>
              <a:rPr lang="en-US" altLang="fr-FR" dirty="0" err="1"/>
              <a:t>delle</a:t>
            </a:r>
            <a:r>
              <a:rPr lang="en-US" altLang="fr-FR" dirty="0"/>
              <a:t> </a:t>
            </a:r>
            <a:r>
              <a:rPr lang="en-US" altLang="fr-FR" dirty="0" err="1"/>
              <a:t>varici</a:t>
            </a:r>
            <a:r>
              <a:rPr lang="en-US" altLang="fr-FR" dirty="0"/>
              <a:t>, </a:t>
            </a:r>
            <a:r>
              <a:rPr lang="en-US" altLang="fr-FR" dirty="0" err="1"/>
              <a:t>da</a:t>
            </a:r>
            <a:r>
              <a:rPr lang="en-US" altLang="fr-FR" dirty="0"/>
              <a:t> </a:t>
            </a:r>
            <a:r>
              <a:rPr lang="en-US" altLang="fr-FR" dirty="0" err="1"/>
              <a:t>l’astenzione</a:t>
            </a:r>
            <a:r>
              <a:rPr lang="en-US" altLang="fr-FR" dirty="0"/>
              <a:t> </a:t>
            </a:r>
            <a:r>
              <a:rPr lang="en-US" altLang="fr-FR" dirty="0" err="1"/>
              <a:t>alla</a:t>
            </a:r>
            <a:r>
              <a:rPr lang="en-US" altLang="fr-FR" dirty="0"/>
              <a:t> CHIVA  e con </a:t>
            </a:r>
            <a:r>
              <a:rPr lang="en-US" altLang="fr-FR" dirty="0" err="1"/>
              <a:t>risultati</a:t>
            </a:r>
            <a:r>
              <a:rPr lang="en-US" altLang="fr-FR" dirty="0"/>
              <a:t> </a:t>
            </a:r>
            <a:r>
              <a:rPr lang="en-US" altLang="fr-FR" dirty="0" err="1"/>
              <a:t>migliori</a:t>
            </a:r>
            <a:r>
              <a:rPr lang="en-US" altLang="fr-FR" dirty="0"/>
              <a:t> </a:t>
            </a:r>
            <a:r>
              <a:rPr lang="en-US" altLang="fr-FR" dirty="0" err="1"/>
              <a:t>delle</a:t>
            </a:r>
            <a:r>
              <a:rPr lang="en-US" altLang="fr-FR" dirty="0"/>
              <a:t> </a:t>
            </a:r>
            <a:r>
              <a:rPr lang="en-US" altLang="fr-FR" dirty="0" err="1"/>
              <a:t>demolitive</a:t>
            </a:r>
            <a:r>
              <a:rPr lang="en-US" altLang="fr-FR" dirty="0"/>
              <a:t>.</a:t>
            </a:r>
          </a:p>
          <a:p>
            <a:pPr eaLnBrk="1" hangingPunct="1">
              <a:spcBef>
                <a:spcPct val="0"/>
              </a:spcBef>
              <a:buFontTx/>
              <a:buNone/>
              <a:defRPr/>
            </a:pPr>
            <a:endParaRPr lang="en-US" altLang="fr-F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ZoneTexte 1"/>
          <p:cNvSpPr txBox="1">
            <a:spLocks noChangeArrowheads="1"/>
          </p:cNvSpPr>
          <p:nvPr/>
        </p:nvSpPr>
        <p:spPr bwMode="auto">
          <a:xfrm>
            <a:off x="333375" y="390143"/>
            <a:ext cx="8382000" cy="5262979"/>
          </a:xfrm>
          <a:prstGeom prst="rect">
            <a:avLst/>
          </a:prstGeom>
          <a:solidFill>
            <a:schemeClr val="bg1"/>
          </a:solidFill>
          <a:ln>
            <a:noFill/>
          </a:ln>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defRPr/>
            </a:pPr>
            <a:r>
              <a:rPr lang="en-US" altLang="fr-FR" sz="2800" dirty="0"/>
              <a:t>CONCLUSIONE 2</a:t>
            </a:r>
          </a:p>
          <a:p>
            <a:pPr algn="ctr" eaLnBrk="1" hangingPunct="1">
              <a:spcBef>
                <a:spcPct val="0"/>
              </a:spcBef>
              <a:buFontTx/>
              <a:buNone/>
              <a:defRPr/>
            </a:pPr>
            <a:r>
              <a:rPr lang="en-US" altLang="fr-FR" sz="2800" dirty="0"/>
              <a:t>Secondo </a:t>
            </a:r>
            <a:r>
              <a:rPr lang="en-US" altLang="fr-FR" sz="2800" dirty="0" err="1">
                <a:solidFill>
                  <a:srgbClr val="FF0000"/>
                </a:solidFill>
              </a:rPr>
              <a:t>l’ETICA</a:t>
            </a:r>
            <a:r>
              <a:rPr lang="en-US" altLang="fr-FR" sz="2800" dirty="0">
                <a:solidFill>
                  <a:srgbClr val="FF0000"/>
                </a:solidFill>
              </a:rPr>
              <a:t> e LEGGE</a:t>
            </a:r>
          </a:p>
          <a:p>
            <a:pPr eaLnBrk="1" hangingPunct="1">
              <a:spcBef>
                <a:spcPct val="0"/>
              </a:spcBef>
              <a:buFontTx/>
              <a:buNone/>
              <a:defRPr/>
            </a:pPr>
            <a:r>
              <a:rPr lang="en-US" altLang="fr-FR" sz="2800" dirty="0"/>
              <a:t>.</a:t>
            </a:r>
          </a:p>
          <a:p>
            <a:pPr eaLnBrk="1" hangingPunct="1">
              <a:spcBef>
                <a:spcPct val="0"/>
              </a:spcBef>
              <a:buFontTx/>
              <a:buNone/>
              <a:defRPr/>
            </a:pPr>
            <a:r>
              <a:rPr lang="en-US" altLang="fr-FR" sz="2800" dirty="0"/>
              <a:t>Il </a:t>
            </a:r>
            <a:r>
              <a:rPr lang="en-US" altLang="fr-FR" sz="2800" dirty="0" err="1">
                <a:solidFill>
                  <a:srgbClr val="FF0000"/>
                </a:solidFill>
              </a:rPr>
              <a:t>consenso</a:t>
            </a:r>
            <a:r>
              <a:rPr lang="en-US" altLang="fr-FR" sz="2800" dirty="0">
                <a:solidFill>
                  <a:srgbClr val="FF0000"/>
                </a:solidFill>
              </a:rPr>
              <a:t> </a:t>
            </a:r>
            <a:r>
              <a:rPr lang="en-US" altLang="fr-FR" sz="2800" dirty="0" err="1">
                <a:solidFill>
                  <a:srgbClr val="FF0000"/>
                </a:solidFill>
              </a:rPr>
              <a:t>informato</a:t>
            </a:r>
            <a:r>
              <a:rPr lang="en-US" altLang="fr-FR" sz="2800" dirty="0">
                <a:solidFill>
                  <a:srgbClr val="FF0000"/>
                </a:solidFill>
              </a:rPr>
              <a:t> </a:t>
            </a:r>
            <a:r>
              <a:rPr lang="en-US" altLang="fr-FR" sz="2800" dirty="0" err="1"/>
              <a:t>deve</a:t>
            </a:r>
            <a:r>
              <a:rPr lang="en-US" altLang="fr-FR" sz="2800" dirty="0"/>
              <a:t> </a:t>
            </a:r>
            <a:r>
              <a:rPr lang="en-US" altLang="fr-FR" sz="2800" dirty="0" err="1"/>
              <a:t>riportare</a:t>
            </a:r>
            <a:r>
              <a:rPr lang="en-US" altLang="fr-FR" sz="2800" dirty="0"/>
              <a:t> I </a:t>
            </a:r>
            <a:r>
              <a:rPr lang="en-US" altLang="fr-FR" sz="2800" dirty="0" err="1"/>
              <a:t>dati</a:t>
            </a:r>
            <a:r>
              <a:rPr lang="en-US" altLang="fr-FR" sz="2800" dirty="0"/>
              <a:t> EBM. </a:t>
            </a:r>
            <a:r>
              <a:rPr lang="it-IT" sz="2800" dirty="0"/>
              <a:t> Il consenso deve essere libero, consapevole e informato e può essere revocato in qualunque momento. In caso di intervento senza consenso, il medico (a prescindere dall'esito dell'intervento) può andare incontro a richieste di risarcimento del danno e, in determinati casi, anche a responsabilità penale.</a:t>
            </a:r>
            <a:endParaRPr lang="en-US" altLang="fr-FR" sz="2800" dirty="0"/>
          </a:p>
          <a:p>
            <a:pPr eaLnBrk="1" hangingPunct="1">
              <a:spcBef>
                <a:spcPct val="0"/>
              </a:spcBef>
              <a:buFontTx/>
              <a:buNone/>
              <a:defRPr/>
            </a:pPr>
            <a:r>
              <a:rPr lang="en-US" altLang="fr-FR" sz="2800" dirty="0"/>
              <a:t>  </a:t>
            </a:r>
            <a:endParaRPr lang="fr-FR" altLang="fr-FR" sz="2400" dirty="0"/>
          </a:p>
        </p:txBody>
      </p:sp>
      <p:pic>
        <p:nvPicPr>
          <p:cNvPr id="52226" name="Picture 2" descr="https://media1.picsearch.com/is?MsLDRI1OKhkk3PZ75983ceAUC4G1593zarMnzd48WIk"/>
          <p:cNvPicPr>
            <a:picLocks noChangeAspect="1" noChangeArrowheads="1"/>
          </p:cNvPicPr>
          <p:nvPr/>
        </p:nvPicPr>
        <p:blipFill>
          <a:blip r:embed="rId3" cstate="print"/>
          <a:srcRect/>
          <a:stretch>
            <a:fillRect/>
          </a:stretch>
        </p:blipFill>
        <p:spPr bwMode="auto">
          <a:xfrm>
            <a:off x="2195736" y="4707359"/>
            <a:ext cx="1512168" cy="2150641"/>
          </a:xfrm>
          <a:prstGeom prst="rect">
            <a:avLst/>
          </a:prstGeom>
          <a:noFill/>
        </p:spPr>
      </p:pic>
      <p:pic>
        <p:nvPicPr>
          <p:cNvPr id="136194" name="Picture 2" descr="https://media4.picsearch.com/is?euRJCak5aEKg3mBqsN733Prbd9vI19nlHLeLnZO64XA&amp;height=224"/>
          <p:cNvPicPr>
            <a:picLocks noChangeAspect="1" noChangeArrowheads="1"/>
          </p:cNvPicPr>
          <p:nvPr/>
        </p:nvPicPr>
        <p:blipFill>
          <a:blip r:embed="rId4" cstate="print"/>
          <a:srcRect/>
          <a:stretch>
            <a:fillRect/>
          </a:stretch>
        </p:blipFill>
        <p:spPr bwMode="auto">
          <a:xfrm>
            <a:off x="5580112" y="4751783"/>
            <a:ext cx="3248025" cy="2133601"/>
          </a:xfrm>
          <a:prstGeom prst="rect">
            <a:avLst/>
          </a:prstGeom>
          <a:noFill/>
        </p:spPr>
      </p:pic>
      <p:sp>
        <p:nvSpPr>
          <p:cNvPr id="8" name="ZoneTexte 7"/>
          <p:cNvSpPr txBox="1"/>
          <p:nvPr/>
        </p:nvSpPr>
        <p:spPr>
          <a:xfrm>
            <a:off x="395536" y="6021288"/>
            <a:ext cx="1656184" cy="646331"/>
          </a:xfrm>
          <a:prstGeom prst="rect">
            <a:avLst/>
          </a:prstGeom>
          <a:noFill/>
        </p:spPr>
        <p:txBody>
          <a:bodyPr wrap="square" rtlCol="0">
            <a:spAutoFit/>
          </a:bodyPr>
          <a:lstStyle/>
          <a:p>
            <a:r>
              <a:rPr lang="fr-FR" dirty="0"/>
              <a:t>GIURAMENTO di IPPOCRATE</a:t>
            </a:r>
            <a:endParaRPr lang="it-IT" dirty="0"/>
          </a:p>
        </p:txBody>
      </p:sp>
      <p:sp>
        <p:nvSpPr>
          <p:cNvPr id="9" name="ZoneTexte 8"/>
          <p:cNvSpPr txBox="1"/>
          <p:nvPr/>
        </p:nvSpPr>
        <p:spPr>
          <a:xfrm>
            <a:off x="4644008" y="6021288"/>
            <a:ext cx="1656184" cy="369332"/>
          </a:xfrm>
          <a:prstGeom prst="rect">
            <a:avLst/>
          </a:prstGeom>
          <a:noFill/>
        </p:spPr>
        <p:txBody>
          <a:bodyPr wrap="square" rtlCol="0">
            <a:spAutoFit/>
          </a:bodyPr>
          <a:lstStyle/>
          <a:p>
            <a:r>
              <a:rPr lang="fr-FR" dirty="0"/>
              <a:t>LEGGE</a:t>
            </a:r>
            <a:endParaRPr lang="it-IT"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lettre du president CNE D Sicard"/>
          <p:cNvPicPr>
            <a:picLocks noChangeAspect="1" noChangeArrowheads="1"/>
          </p:cNvPicPr>
          <p:nvPr/>
        </p:nvPicPr>
        <p:blipFill>
          <a:blip r:embed="rId3" cstate="print"/>
          <a:srcRect/>
          <a:stretch>
            <a:fillRect/>
          </a:stretch>
        </p:blipFill>
        <p:spPr bwMode="auto">
          <a:xfrm>
            <a:off x="1835696" y="44624"/>
            <a:ext cx="5334000" cy="68580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5458" name="Picture 2" descr="msoA223F"/>
          <p:cNvPicPr>
            <a:picLocks noChangeAspect="1" noChangeArrowheads="1"/>
          </p:cNvPicPr>
          <p:nvPr/>
        </p:nvPicPr>
        <p:blipFill>
          <a:blip r:embed="rId2" cstate="print"/>
          <a:srcRect/>
          <a:stretch>
            <a:fillRect/>
          </a:stretch>
        </p:blipFill>
        <p:spPr bwMode="auto">
          <a:xfrm>
            <a:off x="0" y="0"/>
            <a:ext cx="4892229" cy="6517189"/>
          </a:xfrm>
          <a:prstGeom prst="rect">
            <a:avLst/>
          </a:prstGeom>
          <a:noFill/>
        </p:spPr>
      </p:pic>
      <p:pic>
        <p:nvPicPr>
          <p:cNvPr id="2" name="Image 1">
            <a:extLst>
              <a:ext uri="{FF2B5EF4-FFF2-40B4-BE49-F238E27FC236}">
                <a16:creationId xmlns:a16="http://schemas.microsoft.com/office/drawing/2014/main" id="{323F9298-35A8-4E6E-A7BB-FC1DD544F175}"/>
              </a:ext>
            </a:extLst>
          </p:cNvPr>
          <p:cNvPicPr>
            <a:picLocks noChangeAspect="1"/>
          </p:cNvPicPr>
          <p:nvPr/>
        </p:nvPicPr>
        <p:blipFill>
          <a:blip r:embed="rId3"/>
          <a:stretch>
            <a:fillRect/>
          </a:stretch>
        </p:blipFill>
        <p:spPr>
          <a:xfrm>
            <a:off x="4603238" y="0"/>
            <a:ext cx="4462659" cy="6517189"/>
          </a:xfrm>
          <a:prstGeom prst="rect">
            <a:avLst/>
          </a:prstGeom>
        </p:spPr>
      </p:pic>
    </p:spTree>
    <p:extLst>
      <p:ext uri="{BB962C8B-B14F-4D97-AF65-F5344CB8AC3E}">
        <p14:creationId xmlns:p14="http://schemas.microsoft.com/office/powerpoint/2010/main" val="29335635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ZoneTexte 1"/>
          <p:cNvSpPr txBox="1">
            <a:spLocks noChangeArrowheads="1"/>
          </p:cNvSpPr>
          <p:nvPr/>
        </p:nvSpPr>
        <p:spPr bwMode="auto">
          <a:xfrm>
            <a:off x="251520" y="548680"/>
            <a:ext cx="8382000" cy="5262979"/>
          </a:xfrm>
          <a:prstGeom prst="rect">
            <a:avLst/>
          </a:prstGeom>
          <a:solidFill>
            <a:schemeClr val="bg1"/>
          </a:solidFill>
          <a:ln>
            <a:noFill/>
          </a:ln>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defRPr/>
            </a:pPr>
            <a:r>
              <a:rPr lang="en-US" altLang="fr-FR" sz="2800" dirty="0"/>
              <a:t>CONCLUSIONE 3</a:t>
            </a:r>
          </a:p>
          <a:p>
            <a:pPr algn="ctr" eaLnBrk="1" hangingPunct="1">
              <a:spcBef>
                <a:spcPct val="0"/>
              </a:spcBef>
              <a:buFontTx/>
              <a:buNone/>
              <a:defRPr/>
            </a:pPr>
            <a:r>
              <a:rPr lang="en-US" altLang="fr-FR" sz="2800" dirty="0"/>
              <a:t>BUONA NOTIZIA</a:t>
            </a:r>
          </a:p>
          <a:p>
            <a:pPr algn="ctr" eaLnBrk="1" hangingPunct="1">
              <a:spcBef>
                <a:spcPct val="0"/>
              </a:spcBef>
              <a:buFontTx/>
              <a:buNone/>
              <a:defRPr/>
            </a:pPr>
            <a:endParaRPr lang="en-US" altLang="fr-FR" sz="2800" dirty="0"/>
          </a:p>
          <a:p>
            <a:pPr eaLnBrk="1" hangingPunct="1">
              <a:spcBef>
                <a:spcPct val="0"/>
              </a:spcBef>
              <a:buFontTx/>
              <a:buNone/>
              <a:defRPr/>
            </a:pPr>
            <a:r>
              <a:rPr lang="en-US" altLang="fr-FR" sz="2800" dirty="0"/>
              <a:t>La </a:t>
            </a:r>
            <a:r>
              <a:rPr lang="en-US" altLang="fr-FR" sz="2800" dirty="0" err="1"/>
              <a:t>cura</a:t>
            </a:r>
            <a:r>
              <a:rPr lang="en-US" altLang="fr-FR" sz="2800" dirty="0"/>
              <a:t> CHIVA e </a:t>
            </a:r>
            <a:r>
              <a:rPr lang="en-US" altLang="fr-FR" sz="2800" dirty="0" err="1"/>
              <a:t>fattibile</a:t>
            </a:r>
            <a:r>
              <a:rPr lang="en-US" altLang="fr-FR" sz="2800" dirty="0"/>
              <a:t> </a:t>
            </a:r>
            <a:r>
              <a:rPr lang="en-US" altLang="fr-FR" sz="2800" dirty="0" err="1"/>
              <a:t>da</a:t>
            </a:r>
            <a:r>
              <a:rPr lang="en-US" altLang="fr-FR" sz="2800" dirty="0"/>
              <a:t> chi </a:t>
            </a:r>
            <a:r>
              <a:rPr lang="en-US" altLang="fr-FR" sz="2800" dirty="0" err="1"/>
              <a:t>s’impegna</a:t>
            </a:r>
            <a:r>
              <a:rPr lang="en-US" altLang="fr-FR" sz="2800" dirty="0"/>
              <a:t> ad </a:t>
            </a:r>
            <a:r>
              <a:rPr lang="en-US" altLang="fr-FR" sz="2800" dirty="0" err="1"/>
              <a:t>imparare</a:t>
            </a:r>
            <a:r>
              <a:rPr lang="en-US" altLang="fr-FR" sz="2800" dirty="0"/>
              <a:t> e </a:t>
            </a:r>
            <a:r>
              <a:rPr lang="en-US" altLang="fr-FR" sz="2800" dirty="0" err="1"/>
              <a:t>progredire</a:t>
            </a:r>
            <a:r>
              <a:rPr lang="en-US" altLang="fr-FR" sz="2800" dirty="0"/>
              <a:t> </a:t>
            </a:r>
            <a:r>
              <a:rPr lang="en-US" altLang="fr-FR" sz="2800" dirty="0" err="1"/>
              <a:t>nella</a:t>
            </a:r>
            <a:r>
              <a:rPr lang="en-US" altLang="fr-FR" sz="2800" dirty="0"/>
              <a:t> </a:t>
            </a:r>
            <a:r>
              <a:rPr lang="en-US" altLang="fr-FR" sz="2800" dirty="0" err="1"/>
              <a:t>sua</a:t>
            </a:r>
            <a:r>
              <a:rPr lang="en-US" altLang="fr-FR" sz="2800" dirty="0"/>
              <a:t> </a:t>
            </a:r>
            <a:r>
              <a:rPr lang="en-US" altLang="fr-FR" sz="2800" dirty="0" err="1"/>
              <a:t>professione</a:t>
            </a:r>
            <a:r>
              <a:rPr lang="en-US" altLang="fr-FR" sz="2800" dirty="0"/>
              <a:t>.</a:t>
            </a:r>
          </a:p>
          <a:p>
            <a:pPr eaLnBrk="1" hangingPunct="1">
              <a:spcBef>
                <a:spcPct val="0"/>
              </a:spcBef>
              <a:buFontTx/>
              <a:buNone/>
              <a:defRPr/>
            </a:pPr>
            <a:endParaRPr lang="en-US" altLang="fr-FR" sz="2800" dirty="0"/>
          </a:p>
          <a:p>
            <a:pPr eaLnBrk="1" hangingPunct="1">
              <a:spcBef>
                <a:spcPct val="0"/>
              </a:spcBef>
              <a:buFontTx/>
              <a:buNone/>
              <a:defRPr/>
            </a:pPr>
            <a:r>
              <a:rPr lang="en-US" altLang="fr-FR" sz="2800" b="1" dirty="0" err="1">
                <a:solidFill>
                  <a:srgbClr val="FF0000"/>
                </a:solidFill>
              </a:rPr>
              <a:t>Noi</a:t>
            </a:r>
            <a:r>
              <a:rPr lang="en-US" altLang="fr-FR" sz="2800" b="1" dirty="0">
                <a:solidFill>
                  <a:srgbClr val="FF0000"/>
                </a:solidFill>
              </a:rPr>
              <a:t>, </a:t>
            </a:r>
            <a:r>
              <a:rPr lang="en-US" altLang="fr-FR" sz="2800" b="1" dirty="0" err="1">
                <a:solidFill>
                  <a:srgbClr val="FF0000"/>
                </a:solidFill>
              </a:rPr>
              <a:t>specialisti</a:t>
            </a:r>
            <a:r>
              <a:rPr lang="en-US" altLang="fr-FR" sz="2800" b="1" dirty="0">
                <a:solidFill>
                  <a:srgbClr val="FF0000"/>
                </a:solidFill>
              </a:rPr>
              <a:t> </a:t>
            </a:r>
            <a:r>
              <a:rPr lang="en-US" altLang="fr-FR" sz="2800" b="1" dirty="0" err="1">
                <a:solidFill>
                  <a:srgbClr val="FF0000"/>
                </a:solidFill>
              </a:rPr>
              <a:t>di</a:t>
            </a:r>
            <a:r>
              <a:rPr lang="en-US" altLang="fr-FR" sz="2800" b="1" dirty="0">
                <a:solidFill>
                  <a:srgbClr val="FF0000"/>
                </a:solidFill>
              </a:rPr>
              <a:t> </a:t>
            </a:r>
            <a:r>
              <a:rPr lang="en-US" altLang="fr-FR" sz="2800" b="1" dirty="0" err="1">
                <a:solidFill>
                  <a:srgbClr val="FF0000"/>
                </a:solidFill>
              </a:rPr>
              <a:t>malattie</a:t>
            </a:r>
            <a:r>
              <a:rPr lang="en-US" altLang="fr-FR" sz="2800" b="1" dirty="0">
                <a:solidFill>
                  <a:srgbClr val="FF0000"/>
                </a:solidFill>
              </a:rPr>
              <a:t> </a:t>
            </a:r>
            <a:r>
              <a:rPr lang="en-US" altLang="fr-FR" sz="2800" b="1" dirty="0" err="1">
                <a:solidFill>
                  <a:srgbClr val="FF0000"/>
                </a:solidFill>
              </a:rPr>
              <a:t>vascolari</a:t>
            </a:r>
            <a:r>
              <a:rPr lang="en-US" altLang="fr-FR" sz="2800" b="1" dirty="0">
                <a:solidFill>
                  <a:srgbClr val="FF0000"/>
                </a:solidFill>
              </a:rPr>
              <a:t>, </a:t>
            </a:r>
            <a:r>
              <a:rPr lang="en-US" altLang="fr-FR" sz="2800" b="1" dirty="0" err="1">
                <a:solidFill>
                  <a:srgbClr val="FF0000"/>
                </a:solidFill>
              </a:rPr>
              <a:t>possiamo</a:t>
            </a:r>
            <a:r>
              <a:rPr lang="en-US" altLang="fr-FR" sz="2800" b="1" dirty="0">
                <a:solidFill>
                  <a:srgbClr val="FF0000"/>
                </a:solidFill>
              </a:rPr>
              <a:t> </a:t>
            </a:r>
            <a:r>
              <a:rPr lang="en-US" altLang="fr-FR" sz="2800" b="1" dirty="0" err="1">
                <a:solidFill>
                  <a:srgbClr val="FF0000"/>
                </a:solidFill>
              </a:rPr>
              <a:t>ormai</a:t>
            </a:r>
            <a:r>
              <a:rPr lang="en-US" altLang="fr-FR" sz="2800" b="1" dirty="0">
                <a:solidFill>
                  <a:srgbClr val="FF0000"/>
                </a:solidFill>
              </a:rPr>
              <a:t> </a:t>
            </a:r>
            <a:r>
              <a:rPr lang="en-US" altLang="fr-FR" sz="2800" b="1" dirty="0" err="1">
                <a:solidFill>
                  <a:srgbClr val="FF0000"/>
                </a:solidFill>
              </a:rPr>
              <a:t>curarci</a:t>
            </a:r>
            <a:r>
              <a:rPr lang="en-US" altLang="fr-FR" sz="2800" b="1" dirty="0">
                <a:solidFill>
                  <a:srgbClr val="FF0000"/>
                </a:solidFill>
              </a:rPr>
              <a:t> </a:t>
            </a:r>
            <a:r>
              <a:rPr lang="en-US" altLang="fr-FR" sz="2800" b="1" dirty="0" err="1">
                <a:solidFill>
                  <a:srgbClr val="FF0000"/>
                </a:solidFill>
              </a:rPr>
              <a:t>della</a:t>
            </a:r>
            <a:r>
              <a:rPr lang="en-US" altLang="fr-FR" sz="2800" b="1" dirty="0">
                <a:solidFill>
                  <a:srgbClr val="FF0000"/>
                </a:solidFill>
              </a:rPr>
              <a:t> </a:t>
            </a:r>
            <a:r>
              <a:rPr lang="en-US" altLang="fr-FR" sz="2800" b="1" dirty="0" err="1">
                <a:solidFill>
                  <a:srgbClr val="FF0000"/>
                </a:solidFill>
              </a:rPr>
              <a:t>schizofrenia</a:t>
            </a:r>
            <a:r>
              <a:rPr lang="en-US" altLang="fr-FR" sz="2800" b="1" dirty="0">
                <a:solidFill>
                  <a:srgbClr val="FF0000"/>
                </a:solidFill>
              </a:rPr>
              <a:t> </a:t>
            </a:r>
            <a:r>
              <a:rPr lang="en-US" altLang="fr-FR" sz="2800" b="1" dirty="0" err="1">
                <a:solidFill>
                  <a:srgbClr val="FF0000"/>
                </a:solidFill>
              </a:rPr>
              <a:t>che</a:t>
            </a:r>
            <a:r>
              <a:rPr lang="en-US" altLang="fr-FR" sz="2800" b="1" dirty="0">
                <a:solidFill>
                  <a:srgbClr val="FF0000"/>
                </a:solidFill>
              </a:rPr>
              <a:t> </a:t>
            </a:r>
            <a:r>
              <a:rPr lang="en-US" altLang="fr-FR" sz="2800" b="1" dirty="0" err="1">
                <a:solidFill>
                  <a:srgbClr val="FF0000"/>
                </a:solidFill>
              </a:rPr>
              <a:t>ci</a:t>
            </a:r>
            <a:r>
              <a:rPr lang="en-US" altLang="fr-FR" sz="2800" b="1" dirty="0">
                <a:solidFill>
                  <a:srgbClr val="FF0000"/>
                </a:solidFill>
              </a:rPr>
              <a:t> </a:t>
            </a:r>
            <a:r>
              <a:rPr lang="en-US" altLang="fr-FR" sz="2800" b="1" dirty="0" err="1">
                <a:solidFill>
                  <a:srgbClr val="FF0000"/>
                </a:solidFill>
              </a:rPr>
              <a:t>fà</a:t>
            </a:r>
            <a:r>
              <a:rPr lang="en-US" altLang="fr-FR" sz="2800" b="1" dirty="0">
                <a:solidFill>
                  <a:srgbClr val="FF0000"/>
                </a:solidFill>
              </a:rPr>
              <a:t> </a:t>
            </a:r>
            <a:r>
              <a:rPr lang="en-US" altLang="fr-FR" sz="2800" b="1" dirty="0" err="1">
                <a:solidFill>
                  <a:srgbClr val="FF0000"/>
                </a:solidFill>
              </a:rPr>
              <a:t>sorridere</a:t>
            </a:r>
            <a:r>
              <a:rPr lang="en-US" altLang="fr-FR" sz="2800" b="1" dirty="0">
                <a:solidFill>
                  <a:srgbClr val="FF0000"/>
                </a:solidFill>
              </a:rPr>
              <a:t> </a:t>
            </a:r>
            <a:r>
              <a:rPr lang="en-US" altLang="fr-FR" sz="2800" b="1" dirty="0" err="1">
                <a:solidFill>
                  <a:srgbClr val="FF0000"/>
                </a:solidFill>
              </a:rPr>
              <a:t>quando</a:t>
            </a:r>
            <a:r>
              <a:rPr lang="en-US" altLang="fr-FR" sz="2800" b="1" dirty="0">
                <a:solidFill>
                  <a:srgbClr val="FF0000"/>
                </a:solidFill>
              </a:rPr>
              <a:t> </a:t>
            </a:r>
            <a:r>
              <a:rPr lang="en-US" altLang="fr-FR" sz="2800" b="1" dirty="0" err="1">
                <a:solidFill>
                  <a:srgbClr val="FF0000"/>
                </a:solidFill>
              </a:rPr>
              <a:t>distruggiamo</a:t>
            </a:r>
            <a:r>
              <a:rPr lang="en-US" altLang="fr-FR" sz="2800" b="1" dirty="0">
                <a:solidFill>
                  <a:srgbClr val="FF0000"/>
                </a:solidFill>
              </a:rPr>
              <a:t> </a:t>
            </a:r>
            <a:r>
              <a:rPr lang="en-US" altLang="fr-FR" sz="2800" b="1" dirty="0" err="1">
                <a:solidFill>
                  <a:srgbClr val="FF0000"/>
                </a:solidFill>
              </a:rPr>
              <a:t>una</a:t>
            </a:r>
            <a:r>
              <a:rPr lang="en-US" altLang="fr-FR" sz="2800" b="1" dirty="0">
                <a:solidFill>
                  <a:srgbClr val="FF0000"/>
                </a:solidFill>
              </a:rPr>
              <a:t> </a:t>
            </a:r>
            <a:r>
              <a:rPr lang="en-US" altLang="fr-FR" sz="2800" b="1" dirty="0" err="1">
                <a:solidFill>
                  <a:srgbClr val="FF0000"/>
                </a:solidFill>
              </a:rPr>
              <a:t>safena</a:t>
            </a:r>
            <a:r>
              <a:rPr lang="en-US" altLang="fr-FR" sz="2800" b="1" dirty="0">
                <a:solidFill>
                  <a:srgbClr val="FF0000"/>
                </a:solidFill>
              </a:rPr>
              <a:t> poi </a:t>
            </a:r>
            <a:r>
              <a:rPr lang="en-US" altLang="fr-FR" sz="2800" b="1" dirty="0" err="1">
                <a:solidFill>
                  <a:srgbClr val="FF0000"/>
                </a:solidFill>
              </a:rPr>
              <a:t>piangere</a:t>
            </a:r>
            <a:r>
              <a:rPr lang="en-US" altLang="fr-FR" sz="2800" b="1" dirty="0">
                <a:solidFill>
                  <a:srgbClr val="FF0000"/>
                </a:solidFill>
              </a:rPr>
              <a:t>  </a:t>
            </a:r>
            <a:r>
              <a:rPr lang="en-US" altLang="fr-FR" sz="2800" b="1" dirty="0" err="1">
                <a:solidFill>
                  <a:srgbClr val="FF0000"/>
                </a:solidFill>
              </a:rPr>
              <a:t>quando</a:t>
            </a:r>
            <a:r>
              <a:rPr lang="en-US" altLang="fr-FR" sz="2800" b="1" dirty="0">
                <a:solidFill>
                  <a:srgbClr val="FF0000"/>
                </a:solidFill>
              </a:rPr>
              <a:t> </a:t>
            </a:r>
            <a:r>
              <a:rPr lang="en-US" altLang="fr-FR" sz="2800" b="1" dirty="0" err="1">
                <a:solidFill>
                  <a:srgbClr val="FF0000"/>
                </a:solidFill>
              </a:rPr>
              <a:t>ci</a:t>
            </a:r>
            <a:r>
              <a:rPr lang="en-US" altLang="fr-FR" sz="2800" b="1" dirty="0">
                <a:solidFill>
                  <a:srgbClr val="FF0000"/>
                </a:solidFill>
              </a:rPr>
              <a:t> </a:t>
            </a:r>
            <a:r>
              <a:rPr lang="en-US" altLang="fr-FR" sz="2800" b="1" dirty="0" err="1">
                <a:solidFill>
                  <a:srgbClr val="FF0000"/>
                </a:solidFill>
              </a:rPr>
              <a:t>mancara</a:t>
            </a:r>
            <a:r>
              <a:rPr lang="en-US" altLang="fr-FR" sz="2800" b="1" dirty="0">
                <a:solidFill>
                  <a:srgbClr val="FF0000"/>
                </a:solidFill>
              </a:rPr>
              <a:t> per un by-pass </a:t>
            </a:r>
            <a:r>
              <a:rPr lang="en-US" altLang="fr-FR" sz="2800" b="1" dirty="0" err="1">
                <a:solidFill>
                  <a:srgbClr val="FF0000"/>
                </a:solidFill>
              </a:rPr>
              <a:t>periferico</a:t>
            </a:r>
            <a:r>
              <a:rPr lang="en-US" altLang="fr-FR" sz="2800" b="1" dirty="0">
                <a:solidFill>
                  <a:srgbClr val="FF0000"/>
                </a:solidFill>
              </a:rPr>
              <a:t> o </a:t>
            </a:r>
            <a:r>
              <a:rPr lang="en-US" altLang="fr-FR" sz="2800" b="1" dirty="0" err="1">
                <a:solidFill>
                  <a:srgbClr val="FF0000"/>
                </a:solidFill>
              </a:rPr>
              <a:t>coronare</a:t>
            </a:r>
            <a:r>
              <a:rPr lang="en-US" altLang="fr-FR" sz="2800" dirty="0"/>
              <a:t>.  </a:t>
            </a:r>
          </a:p>
          <a:p>
            <a:pPr eaLnBrk="1" hangingPunct="1">
              <a:spcBef>
                <a:spcPct val="0"/>
              </a:spcBef>
              <a:buFontTx/>
              <a:buNone/>
              <a:defRPr/>
            </a:pPr>
            <a:r>
              <a:rPr lang="en-US" altLang="fr-FR" sz="2800" dirty="0"/>
              <a:t>  </a:t>
            </a:r>
            <a:endParaRPr lang="fr-FR" altLang="fr-FR" sz="2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D5D0795-5BFA-4A69-B569-57B95519AEA2}"/>
              </a:ext>
            </a:extLst>
          </p:cNvPr>
          <p:cNvPicPr>
            <a:picLocks noChangeAspect="1"/>
          </p:cNvPicPr>
          <p:nvPr/>
        </p:nvPicPr>
        <p:blipFill>
          <a:blip r:embed="rId2"/>
          <a:stretch>
            <a:fillRect/>
          </a:stretch>
        </p:blipFill>
        <p:spPr>
          <a:xfrm>
            <a:off x="5724128" y="1772816"/>
            <a:ext cx="2830853" cy="2080956"/>
          </a:xfrm>
          <a:prstGeom prst="rect">
            <a:avLst/>
          </a:prstGeom>
        </p:spPr>
      </p:pic>
      <p:pic>
        <p:nvPicPr>
          <p:cNvPr id="5" name="Image 4">
            <a:extLst>
              <a:ext uri="{FF2B5EF4-FFF2-40B4-BE49-F238E27FC236}">
                <a16:creationId xmlns:a16="http://schemas.microsoft.com/office/drawing/2014/main" id="{2E65B01D-A121-4489-B5BA-F5AC6DA03BB3}"/>
              </a:ext>
            </a:extLst>
          </p:cNvPr>
          <p:cNvPicPr>
            <a:picLocks noChangeAspect="1"/>
          </p:cNvPicPr>
          <p:nvPr/>
        </p:nvPicPr>
        <p:blipFill>
          <a:blip r:embed="rId3"/>
          <a:stretch>
            <a:fillRect/>
          </a:stretch>
        </p:blipFill>
        <p:spPr>
          <a:xfrm>
            <a:off x="195278" y="1841276"/>
            <a:ext cx="5384834" cy="4952087"/>
          </a:xfrm>
          <a:prstGeom prst="rect">
            <a:avLst/>
          </a:prstGeom>
        </p:spPr>
      </p:pic>
      <p:sp>
        <p:nvSpPr>
          <p:cNvPr id="6" name="ZoneTexte 5">
            <a:extLst>
              <a:ext uri="{FF2B5EF4-FFF2-40B4-BE49-F238E27FC236}">
                <a16:creationId xmlns:a16="http://schemas.microsoft.com/office/drawing/2014/main" id="{D88449F8-FB7B-4756-9D3E-7C4628ABA04C}"/>
              </a:ext>
            </a:extLst>
          </p:cNvPr>
          <p:cNvSpPr txBox="1"/>
          <p:nvPr/>
        </p:nvSpPr>
        <p:spPr>
          <a:xfrm>
            <a:off x="106550" y="43610"/>
            <a:ext cx="8930899" cy="1661993"/>
          </a:xfrm>
          <a:prstGeom prst="rect">
            <a:avLst/>
          </a:prstGeom>
          <a:noFill/>
        </p:spPr>
        <p:txBody>
          <a:bodyPr wrap="square" rtlCol="0">
            <a:spAutoFit/>
          </a:bodyPr>
          <a:lstStyle/>
          <a:p>
            <a:r>
              <a:rPr lang="fr-FR" dirty="0"/>
              <a:t>Guo et al. </a:t>
            </a:r>
            <a:r>
              <a:rPr lang="fr-FR" dirty="0" err="1"/>
              <a:t>Medicine</a:t>
            </a:r>
            <a:r>
              <a:rPr lang="fr-FR" dirty="0"/>
              <a:t> </a:t>
            </a:r>
            <a:r>
              <a:rPr lang="fr-FR" dirty="0">
                <a:solidFill>
                  <a:srgbClr val="FF0000"/>
                </a:solidFill>
              </a:rPr>
              <a:t>(2019) </a:t>
            </a:r>
            <a:r>
              <a:rPr lang="fr-FR" dirty="0"/>
              <a:t>98:7</a:t>
            </a:r>
          </a:p>
          <a:p>
            <a:r>
              <a:rPr lang="en-US" b="1" dirty="0"/>
              <a:t>Long-term efficacy of different procedures for </a:t>
            </a:r>
            <a:r>
              <a:rPr lang="fr-FR" b="1" dirty="0"/>
              <a:t>treatment of </a:t>
            </a:r>
            <a:r>
              <a:rPr lang="fr-FR" b="1" dirty="0" err="1"/>
              <a:t>varicose</a:t>
            </a:r>
            <a:r>
              <a:rPr lang="fr-FR" b="1" dirty="0"/>
              <a:t> </a:t>
            </a:r>
            <a:r>
              <a:rPr lang="fr-FR" b="1" dirty="0" err="1"/>
              <a:t>veins</a:t>
            </a:r>
            <a:endParaRPr lang="fr-FR" b="1" dirty="0"/>
          </a:p>
          <a:p>
            <a:r>
              <a:rPr lang="fr-FR" dirty="0"/>
              <a:t>A network </a:t>
            </a:r>
            <a:r>
              <a:rPr lang="fr-FR" dirty="0" err="1"/>
              <a:t>meta-analysis</a:t>
            </a:r>
            <a:r>
              <a:rPr lang="fr-FR" dirty="0"/>
              <a:t>:</a:t>
            </a:r>
          </a:p>
          <a:p>
            <a:r>
              <a:rPr lang="fr-FR" sz="1200" dirty="0" err="1"/>
              <a:t>Liqin</a:t>
            </a:r>
            <a:r>
              <a:rPr lang="fr-FR" sz="1200" dirty="0"/>
              <a:t> Guo, </a:t>
            </a:r>
            <a:r>
              <a:rPr lang="fr-FR" sz="1200" dirty="0" err="1"/>
              <a:t>MDa</a:t>
            </a:r>
            <a:r>
              <a:rPr lang="fr-FR" sz="1200" dirty="0"/>
              <a:t>, </a:t>
            </a:r>
            <a:r>
              <a:rPr lang="fr-FR" sz="1200" dirty="0" err="1"/>
              <a:t>Rong</a:t>
            </a:r>
            <a:r>
              <a:rPr lang="fr-FR" sz="1200" dirty="0"/>
              <a:t> Huang, </a:t>
            </a:r>
            <a:r>
              <a:rPr lang="fr-FR" sz="1200" dirty="0" err="1"/>
              <a:t>MDa</a:t>
            </a:r>
            <a:r>
              <a:rPr lang="fr-FR" sz="1200" dirty="0"/>
              <a:t>, </a:t>
            </a:r>
            <a:r>
              <a:rPr lang="fr-FR" sz="1200" dirty="0" err="1"/>
              <a:t>Dunyong</a:t>
            </a:r>
            <a:r>
              <a:rPr lang="fr-FR" sz="1200" dirty="0"/>
              <a:t> Zhao, </a:t>
            </a:r>
            <a:r>
              <a:rPr lang="fr-FR" sz="1200" dirty="0" err="1"/>
              <a:t>MDb</a:t>
            </a:r>
            <a:r>
              <a:rPr lang="fr-FR" sz="1200" dirty="0"/>
              <a:t>, </a:t>
            </a:r>
            <a:r>
              <a:rPr lang="fr-FR" sz="1200" dirty="0" err="1"/>
              <a:t>Guilian</a:t>
            </a:r>
            <a:r>
              <a:rPr lang="fr-FR" sz="1200" dirty="0"/>
              <a:t> Xu, </a:t>
            </a:r>
            <a:r>
              <a:rPr lang="fr-FR" sz="1200" dirty="0" err="1"/>
              <a:t>MDa</a:t>
            </a:r>
            <a:r>
              <a:rPr lang="fr-FR" sz="1200" dirty="0"/>
              <a:t>, Hui Liu, </a:t>
            </a:r>
            <a:r>
              <a:rPr lang="fr-FR" sz="1200" dirty="0" err="1"/>
              <a:t>MDc</a:t>
            </a:r>
            <a:r>
              <a:rPr lang="fr-FR" sz="1200" dirty="0"/>
              <a:t>, Jian Yang, </a:t>
            </a:r>
            <a:r>
              <a:rPr lang="fr-FR" sz="1200" dirty="0" err="1"/>
              <a:t>MDa,Tao</a:t>
            </a:r>
            <a:r>
              <a:rPr lang="fr-FR" sz="1200" dirty="0"/>
              <a:t> Guo, MD, </a:t>
            </a:r>
            <a:r>
              <a:rPr lang="fr-FR" sz="1200" dirty="0" err="1"/>
              <a:t>PhDd</a:t>
            </a:r>
            <a:r>
              <a:rPr lang="fr-FR" sz="1200" dirty="0"/>
              <a:t>,∗</a:t>
            </a:r>
          </a:p>
          <a:p>
            <a:r>
              <a:rPr lang="en-US" dirty="0"/>
              <a:t>Conclusion: </a:t>
            </a:r>
            <a:r>
              <a:rPr lang="en-US" b="1" dirty="0"/>
              <a:t>CHIVA seemed to have superior clinical benefits on long-term efficacy for treating varicose veins</a:t>
            </a:r>
            <a:endParaRPr lang="fr-FR" b="1" dirty="0"/>
          </a:p>
        </p:txBody>
      </p:sp>
    </p:spTree>
    <p:extLst>
      <p:ext uri="{BB962C8B-B14F-4D97-AF65-F5344CB8AC3E}">
        <p14:creationId xmlns:p14="http://schemas.microsoft.com/office/powerpoint/2010/main" val="19284056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D04C1949-8288-4380-82B1-5D2A1B813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06475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3410" name="Object 2"/>
          <p:cNvGraphicFramePr>
            <a:graphicFrameLocks noChangeAspect="1"/>
          </p:cNvGraphicFramePr>
          <p:nvPr/>
        </p:nvGraphicFramePr>
        <p:xfrm>
          <a:off x="228600" y="0"/>
          <a:ext cx="5142905" cy="6858000"/>
        </p:xfrm>
        <a:graphic>
          <a:graphicData uri="http://schemas.openxmlformats.org/presentationml/2006/ole">
            <mc:AlternateContent xmlns:mc="http://schemas.openxmlformats.org/markup-compatibility/2006">
              <mc:Choice xmlns:v="urn:schemas-microsoft-com:vml" Requires="v">
                <p:oleObj name="Présentation" r:id="rId2" imgW="3427327" imgH="4570371" progId="PowerPoint.Show.8">
                  <p:embed/>
                </p:oleObj>
              </mc:Choice>
              <mc:Fallback>
                <p:oleObj name="Présentation" r:id="rId2" imgW="3427327" imgH="4570371" progId="PowerPoint.Show.8">
                  <p:embed/>
                  <p:pic>
                    <p:nvPicPr>
                      <p:cNvPr id="27341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514290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673397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14801DA-4C5F-44E9-9781-D998BB5C6C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266718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it-IT" sz="6600" dirty="0"/>
              <a:t>Grazie per l’attenzione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1"/>
          <p:cNvSpPr>
            <a:spLocks noChangeArrowheads="1"/>
          </p:cNvSpPr>
          <p:nvPr/>
        </p:nvSpPr>
        <p:spPr bwMode="auto">
          <a:xfrm>
            <a:off x="0" y="1282725"/>
            <a:ext cx="9144000" cy="40010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err="1">
                <a:ln>
                  <a:noFill/>
                </a:ln>
                <a:solidFill>
                  <a:srgbClr val="660066"/>
                </a:solidFill>
                <a:effectLst/>
                <a:latin typeface="Arial" pitchFamily="34" charset="0"/>
                <a:ea typeface="Times New Roman" pitchFamily="18" charset="0"/>
                <a:cs typeface="Arial" pitchFamily="34" charset="0"/>
                <a:hlinkClick r:id="rId2" tooltip="International angiology : a journal of the International Union of Angiology."/>
              </a:rPr>
              <a:t>Int</a:t>
            </a:r>
            <a:r>
              <a:rPr kumimoji="0" lang="en-US" b="0" i="0" u="none" strike="noStrike" cap="none" normalizeH="0" baseline="0" dirty="0">
                <a:ln>
                  <a:noFill/>
                </a:ln>
                <a:solidFill>
                  <a:srgbClr val="660066"/>
                </a:solidFill>
                <a:effectLst/>
                <a:latin typeface="Arial" pitchFamily="34" charset="0"/>
                <a:ea typeface="Times New Roman" pitchFamily="18" charset="0"/>
                <a:cs typeface="Arial" pitchFamily="34" charset="0"/>
                <a:hlinkClick r:id="rId2" tooltip="International angiology : a journal of the International Union of Angiology."/>
              </a:rPr>
              <a:t> </a:t>
            </a:r>
            <a:r>
              <a:rPr kumimoji="0" lang="en-US" b="0" i="0" u="none" strike="noStrike" cap="none" normalizeH="0" baseline="0" dirty="0" err="1">
                <a:ln>
                  <a:noFill/>
                </a:ln>
                <a:solidFill>
                  <a:srgbClr val="660066"/>
                </a:solidFill>
                <a:effectLst/>
                <a:latin typeface="Arial" pitchFamily="34" charset="0"/>
                <a:ea typeface="Times New Roman" pitchFamily="18" charset="0"/>
                <a:cs typeface="Arial" pitchFamily="34" charset="0"/>
                <a:hlinkClick r:id="rId2" tooltip="International angiology : a journal of the International Union of Angiology."/>
              </a:rPr>
              <a:t>Angiol</a:t>
            </a:r>
            <a:r>
              <a:rPr kumimoji="0" lang="en-US" b="0" i="0" u="none" strike="noStrike" cap="none" normalizeH="0" baseline="0" dirty="0">
                <a:ln>
                  <a:noFill/>
                </a:ln>
                <a:solidFill>
                  <a:srgbClr val="660066"/>
                </a:solidFill>
                <a:effectLst/>
                <a:latin typeface="Arial" pitchFamily="34" charset="0"/>
                <a:ea typeface="Times New Roman" pitchFamily="18" charset="0"/>
                <a:cs typeface="Arial" pitchFamily="34" charset="0"/>
                <a:hlinkClick r:id="rId2" tooltip="International angiology : a journal of the International Union of Angiology."/>
              </a:rPr>
              <a:t>.</a:t>
            </a:r>
            <a:r>
              <a:rPr kumimoji="0" lang="en-US" b="0" i="0" u="none" strike="noStrike" cap="none" normalizeH="0" baseline="0" dirty="0">
                <a:ln>
                  <a:noFill/>
                </a:ln>
                <a:solidFill>
                  <a:srgbClr val="000000"/>
                </a:solidFill>
                <a:effectLst/>
                <a:latin typeface="Calibri"/>
                <a:ea typeface="Times New Roman" pitchFamily="18" charset="0"/>
                <a:cs typeface="Arial" pitchFamily="34" charset="0"/>
              </a:rPr>
              <a:t> </a:t>
            </a:r>
            <a:r>
              <a:rPr kumimoji="0" lang="en-US" b="0" i="0" u="none" strike="noStrike" cap="none" normalizeH="0" baseline="0" dirty="0">
                <a:ln>
                  <a:noFill/>
                </a:ln>
                <a:solidFill>
                  <a:srgbClr val="000000"/>
                </a:solidFill>
                <a:effectLst/>
                <a:latin typeface="Arial" pitchFamily="34" charset="0"/>
                <a:ea typeface="Times New Roman" pitchFamily="18" charset="0"/>
                <a:cs typeface="Arial" pitchFamily="34" charset="0"/>
              </a:rPr>
              <a:t>2016 Feb;35(1):57-61. </a:t>
            </a:r>
            <a:r>
              <a:rPr kumimoji="0" lang="en-US"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Epub</a:t>
            </a:r>
            <a:r>
              <a:rPr kumimoji="0" lang="en-US" b="0" i="0" u="none" strike="noStrike" cap="none" normalizeH="0" baseline="0" dirty="0">
                <a:ln>
                  <a:noFill/>
                </a:ln>
                <a:solidFill>
                  <a:srgbClr val="000000"/>
                </a:solidFill>
                <a:effectLst/>
                <a:latin typeface="Arial" pitchFamily="34" charset="0"/>
                <a:ea typeface="Times New Roman" pitchFamily="18" charset="0"/>
                <a:cs typeface="Arial" pitchFamily="34" charset="0"/>
              </a:rPr>
              <a:t> 2015 Feb 12.</a:t>
            </a:r>
            <a:endParaRPr kumimoji="0" lang="fr-FR"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Arial" pitchFamily="34" charset="0"/>
                <a:ea typeface="Times New Roman" pitchFamily="18" charset="0"/>
                <a:cs typeface="Arial" pitchFamily="34" charset="0"/>
              </a:rPr>
              <a:t>Morbidity and mortality after thermal venous ablations.</a:t>
            </a:r>
            <a:endParaRPr kumimoji="0" lang="fr-FR"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err="1">
                <a:ln>
                  <a:noFill/>
                </a:ln>
                <a:solidFill>
                  <a:srgbClr val="660066"/>
                </a:solidFill>
                <a:effectLst/>
                <a:latin typeface="Arial" pitchFamily="34" charset="0"/>
                <a:ea typeface="Times New Roman" pitchFamily="18" charset="0"/>
                <a:cs typeface="Arial" pitchFamily="34" charset="0"/>
                <a:hlinkClick r:id="rId3"/>
              </a:rPr>
              <a:t>Malgor</a:t>
            </a:r>
            <a:r>
              <a:rPr kumimoji="0" lang="en-US" b="0" i="0" u="none" strike="noStrike" cap="none" normalizeH="0" baseline="0" dirty="0">
                <a:ln>
                  <a:noFill/>
                </a:ln>
                <a:solidFill>
                  <a:srgbClr val="660066"/>
                </a:solidFill>
                <a:effectLst/>
                <a:latin typeface="Arial" pitchFamily="34" charset="0"/>
                <a:ea typeface="Times New Roman" pitchFamily="18" charset="0"/>
                <a:cs typeface="Arial" pitchFamily="34" charset="0"/>
                <a:hlinkClick r:id="rId3"/>
              </a:rPr>
              <a:t> RD</a:t>
            </a:r>
            <a:r>
              <a:rPr kumimoji="0" lang="en-US" sz="1200" b="0" i="0" u="none" strike="noStrike" cap="none" normalizeH="0" baseline="30000" dirty="0">
                <a:ln>
                  <a:noFill/>
                </a:ln>
                <a:solidFill>
                  <a:srgbClr val="000000"/>
                </a:solidFill>
                <a:effectLst/>
                <a:latin typeface="Arial" pitchFamily="34" charset="0"/>
                <a:ea typeface="Times New Roman" pitchFamily="18" charset="0"/>
                <a:cs typeface="Arial" pitchFamily="34" charset="0"/>
              </a:rPr>
              <a:t>1</a:t>
            </a:r>
            <a:r>
              <a:rPr kumimoji="0" lang="en-US" b="0" i="0" u="none" strike="noStrike" cap="none" normalizeH="0" baseline="0" dirty="0">
                <a:ln>
                  <a:noFill/>
                </a:ln>
                <a:solidFill>
                  <a:srgbClr val="000000"/>
                </a:solidFill>
                <a:effectLst/>
                <a:latin typeface="Arial" pitchFamily="34" charset="0"/>
                <a:ea typeface="Times New Roman" pitchFamily="18" charset="0"/>
                <a:cs typeface="Arial" pitchFamily="34" charset="0"/>
              </a:rPr>
              <a:t>,</a:t>
            </a:r>
            <a:r>
              <a:rPr kumimoji="0" lang="en-US" b="0" i="0" u="none" strike="noStrike" cap="none" normalizeH="0" baseline="0" dirty="0">
                <a:ln>
                  <a:noFill/>
                </a:ln>
                <a:solidFill>
                  <a:srgbClr val="000000"/>
                </a:solidFill>
                <a:effectLst/>
                <a:latin typeface="Calibri"/>
                <a:ea typeface="Times New Roman" pitchFamily="18" charset="0"/>
                <a:cs typeface="Arial" pitchFamily="34" charset="0"/>
              </a:rPr>
              <a:t> </a:t>
            </a:r>
            <a:r>
              <a:rPr kumimoji="0" lang="en-US" b="0" i="0" u="none" strike="noStrike" cap="none" normalizeH="0" baseline="0" dirty="0" err="1">
                <a:ln>
                  <a:noFill/>
                </a:ln>
                <a:solidFill>
                  <a:srgbClr val="660066"/>
                </a:solidFill>
                <a:effectLst/>
                <a:latin typeface="Arial" pitchFamily="34" charset="0"/>
                <a:ea typeface="Times New Roman" pitchFamily="18" charset="0"/>
                <a:cs typeface="Arial" pitchFamily="34" charset="0"/>
                <a:hlinkClick r:id="rId4"/>
              </a:rPr>
              <a:t>Gasparis</a:t>
            </a:r>
            <a:r>
              <a:rPr kumimoji="0" lang="en-US" b="0" i="0" u="none" strike="noStrike" cap="none" normalizeH="0" baseline="0" dirty="0">
                <a:ln>
                  <a:noFill/>
                </a:ln>
                <a:solidFill>
                  <a:srgbClr val="660066"/>
                </a:solidFill>
                <a:effectLst/>
                <a:latin typeface="Arial" pitchFamily="34" charset="0"/>
                <a:ea typeface="Times New Roman" pitchFamily="18" charset="0"/>
                <a:cs typeface="Arial" pitchFamily="34" charset="0"/>
                <a:hlinkClick r:id="rId4"/>
              </a:rPr>
              <a:t> AP</a:t>
            </a:r>
            <a:r>
              <a:rPr kumimoji="0" lang="en-US" b="0" i="0" u="none" strike="noStrike" cap="none" normalizeH="0" baseline="0" dirty="0">
                <a:ln>
                  <a:noFill/>
                </a:ln>
                <a:solidFill>
                  <a:srgbClr val="000000"/>
                </a:solidFill>
                <a:effectLst/>
                <a:latin typeface="Arial" pitchFamily="34" charset="0"/>
                <a:ea typeface="Times New Roman" pitchFamily="18" charset="0"/>
                <a:cs typeface="Arial" pitchFamily="34" charset="0"/>
              </a:rPr>
              <a:t>,</a:t>
            </a:r>
            <a:r>
              <a:rPr kumimoji="0" lang="en-US" b="0" i="0" u="none" strike="noStrike" cap="none" normalizeH="0" baseline="0" dirty="0">
                <a:ln>
                  <a:noFill/>
                </a:ln>
                <a:solidFill>
                  <a:srgbClr val="000000"/>
                </a:solidFill>
                <a:effectLst/>
                <a:latin typeface="Calibri"/>
                <a:ea typeface="Times New Roman" pitchFamily="18" charset="0"/>
                <a:cs typeface="Arial" pitchFamily="34" charset="0"/>
              </a:rPr>
              <a:t> </a:t>
            </a:r>
            <a:r>
              <a:rPr kumimoji="0" lang="en-US" b="0" i="0" u="none" strike="noStrike" cap="none" normalizeH="0" baseline="0" dirty="0" err="1">
                <a:ln>
                  <a:noFill/>
                </a:ln>
                <a:solidFill>
                  <a:srgbClr val="660066"/>
                </a:solidFill>
                <a:effectLst/>
                <a:latin typeface="Arial" pitchFamily="34" charset="0"/>
                <a:ea typeface="Times New Roman" pitchFamily="18" charset="0"/>
                <a:cs typeface="Arial" pitchFamily="34" charset="0"/>
                <a:hlinkClick r:id="rId5"/>
              </a:rPr>
              <a:t>Labropoulos</a:t>
            </a:r>
            <a:r>
              <a:rPr kumimoji="0" lang="en-US" b="0" i="0" u="none" strike="noStrike" cap="none" normalizeH="0" baseline="0" dirty="0">
                <a:ln>
                  <a:noFill/>
                </a:ln>
                <a:solidFill>
                  <a:srgbClr val="660066"/>
                </a:solidFill>
                <a:effectLst/>
                <a:latin typeface="Arial" pitchFamily="34" charset="0"/>
                <a:ea typeface="Times New Roman" pitchFamily="18" charset="0"/>
                <a:cs typeface="Arial" pitchFamily="34" charset="0"/>
                <a:hlinkClick r:id="rId5"/>
              </a:rPr>
              <a:t> N</a:t>
            </a:r>
            <a:r>
              <a:rPr kumimoji="0" lang="en-US" sz="2400" b="0" i="0" u="none" strike="noStrike" cap="none" normalizeH="0" baseline="0" dirty="0">
                <a:ln>
                  <a:noFill/>
                </a:ln>
                <a:solidFill>
                  <a:srgbClr val="000000"/>
                </a:solidFill>
                <a:effectLst/>
                <a:latin typeface="Arial" pitchFamily="34" charset="0"/>
                <a:ea typeface="Times New Roman" pitchFamily="18" charset="0"/>
                <a:cs typeface="Arial" pitchFamily="34" charset="0"/>
              </a:rPr>
              <a:t>.</a:t>
            </a:r>
            <a:endParaRPr kumimoji="0" lang="fr-FR"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Arial" pitchFamily="34" charset="0"/>
                <a:ea typeface="Times New Roman" pitchFamily="18" charset="0"/>
                <a:cs typeface="Arial" pitchFamily="34" charset="0"/>
              </a:rPr>
              <a:t>CONCLUSION:</a:t>
            </a:r>
            <a:endParaRPr kumimoji="0" lang="fr-FR"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Arial" pitchFamily="34" charset="0"/>
                <a:ea typeface="Times New Roman" pitchFamily="18" charset="0"/>
                <a:cs typeface="Arial" pitchFamily="34" charset="0"/>
              </a:rPr>
              <a:t>EVA has gained high acceptance worldwide </a:t>
            </a:r>
            <a:r>
              <a:rPr kumimoji="0" lang="en-US" sz="2400" b="0" i="1" u="none" strike="noStrike" cap="none" normalizeH="0" baseline="0" dirty="0">
                <a:ln>
                  <a:noFill/>
                </a:ln>
                <a:solidFill>
                  <a:schemeClr val="accent2"/>
                </a:solidFill>
                <a:effectLst/>
                <a:latin typeface="Arial" pitchFamily="34" charset="0"/>
                <a:ea typeface="Times New Roman" pitchFamily="18" charset="0"/>
                <a:cs typeface="Arial" pitchFamily="34" charset="0"/>
              </a:rPr>
              <a:t>but the risks tend to be overlooked.</a:t>
            </a:r>
            <a:r>
              <a:rPr kumimoji="0" lang="en-US" sz="2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Despite a very low complication rate, </a:t>
            </a:r>
            <a:r>
              <a:rPr kumimoji="0" lang="en-US" sz="2400" b="0" i="1" u="none" strike="noStrike" cap="none" normalizeH="0" baseline="0" dirty="0">
                <a:ln>
                  <a:noFill/>
                </a:ln>
                <a:solidFill>
                  <a:schemeClr val="accent2"/>
                </a:solidFill>
                <a:effectLst/>
                <a:latin typeface="Arial" pitchFamily="34" charset="0"/>
                <a:ea typeface="Times New Roman" pitchFamily="18" charset="0"/>
                <a:cs typeface="Arial" pitchFamily="34" charset="0"/>
              </a:rPr>
              <a:t>mortality has been reported</a:t>
            </a:r>
            <a:r>
              <a:rPr kumimoji="0" lang="en-US" sz="2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2400" b="0" i="1" u="none" strike="noStrike" cap="none" normalizeH="0" baseline="0" dirty="0">
                <a:ln>
                  <a:noFill/>
                </a:ln>
                <a:solidFill>
                  <a:schemeClr val="accent2"/>
                </a:solidFill>
                <a:effectLst/>
                <a:latin typeface="Arial" pitchFamily="34" charset="0"/>
                <a:ea typeface="Times New Roman" pitchFamily="18" charset="0"/>
                <a:cs typeface="Arial" pitchFamily="34" charset="0"/>
              </a:rPr>
              <a:t>The complications found in MAUDE represent only a fraction as the majority of the practitioners </a:t>
            </a:r>
            <a:r>
              <a:rPr kumimoji="0" lang="en-US" sz="2400" b="0" i="0" u="none" strike="noStrike" cap="none" normalizeH="0" baseline="0" dirty="0">
                <a:ln>
                  <a:noFill/>
                </a:ln>
                <a:solidFill>
                  <a:srgbClr val="000000"/>
                </a:solidFill>
                <a:effectLst/>
                <a:latin typeface="Arial" pitchFamily="34" charset="0"/>
                <a:ea typeface="Times New Roman" pitchFamily="18" charset="0"/>
                <a:cs typeface="Arial" pitchFamily="34" charset="0"/>
              </a:rPr>
              <a:t>are not aware of this database. Further investigation by a large national registry is warranted to better define the real magnitude of EVA complications</a:t>
            </a:r>
            <a:r>
              <a:rPr kumimoji="0" lang="en-US"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a:t>
            </a: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1"/>
          <p:cNvSpPr>
            <a:spLocks noChangeArrowheads="1"/>
          </p:cNvSpPr>
          <p:nvPr/>
        </p:nvSpPr>
        <p:spPr bwMode="auto">
          <a:xfrm>
            <a:off x="0" y="113173"/>
            <a:ext cx="9144000" cy="63401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err="1">
                <a:ln>
                  <a:noFill/>
                </a:ln>
                <a:solidFill>
                  <a:srgbClr val="660066"/>
                </a:solidFill>
                <a:effectLst/>
                <a:latin typeface="Arial" pitchFamily="34" charset="0"/>
                <a:ea typeface="Times New Roman" pitchFamily="18" charset="0"/>
                <a:cs typeface="Arial" pitchFamily="34" charset="0"/>
                <a:hlinkClick r:id="rId2" tooltip="International angiology : a journal of the International Union of Angiology."/>
              </a:rPr>
              <a:t>Int</a:t>
            </a:r>
            <a:r>
              <a:rPr kumimoji="0" lang="en-US" b="0" i="0" u="none" strike="noStrike" cap="none" normalizeH="0" baseline="0" dirty="0">
                <a:ln>
                  <a:noFill/>
                </a:ln>
                <a:solidFill>
                  <a:srgbClr val="660066"/>
                </a:solidFill>
                <a:effectLst/>
                <a:latin typeface="Arial" pitchFamily="34" charset="0"/>
                <a:ea typeface="Times New Roman" pitchFamily="18" charset="0"/>
                <a:cs typeface="Arial" pitchFamily="34" charset="0"/>
                <a:hlinkClick r:id="rId2" tooltip="International angiology : a journal of the International Union of Angiology."/>
              </a:rPr>
              <a:t> </a:t>
            </a:r>
            <a:r>
              <a:rPr kumimoji="0" lang="en-US" b="0" i="0" u="none" strike="noStrike" cap="none" normalizeH="0" baseline="0" dirty="0" err="1">
                <a:ln>
                  <a:noFill/>
                </a:ln>
                <a:solidFill>
                  <a:srgbClr val="660066"/>
                </a:solidFill>
                <a:effectLst/>
                <a:latin typeface="Arial" pitchFamily="34" charset="0"/>
                <a:ea typeface="Times New Roman" pitchFamily="18" charset="0"/>
                <a:cs typeface="Arial" pitchFamily="34" charset="0"/>
                <a:hlinkClick r:id="rId2" tooltip="International angiology : a journal of the International Union of Angiology."/>
              </a:rPr>
              <a:t>Angiol</a:t>
            </a:r>
            <a:r>
              <a:rPr kumimoji="0" lang="en-US" b="0" i="0" u="none" strike="noStrike" cap="none" normalizeH="0" baseline="0" dirty="0">
                <a:ln>
                  <a:noFill/>
                </a:ln>
                <a:solidFill>
                  <a:srgbClr val="660066"/>
                </a:solidFill>
                <a:effectLst/>
                <a:latin typeface="Arial" pitchFamily="34" charset="0"/>
                <a:ea typeface="Times New Roman" pitchFamily="18" charset="0"/>
                <a:cs typeface="Arial" pitchFamily="34" charset="0"/>
                <a:hlinkClick r:id="rId2" tooltip="International angiology : a journal of the International Union of Angiology."/>
              </a:rPr>
              <a:t>.</a:t>
            </a:r>
            <a:r>
              <a:rPr kumimoji="0" lang="en-US" b="0" i="0" u="none" strike="noStrike" cap="none" normalizeH="0" baseline="0" dirty="0">
                <a:ln>
                  <a:noFill/>
                </a:ln>
                <a:solidFill>
                  <a:srgbClr val="000000"/>
                </a:solidFill>
                <a:effectLst/>
                <a:latin typeface="Calibri"/>
                <a:ea typeface="Times New Roman" pitchFamily="18" charset="0"/>
                <a:cs typeface="Arial" pitchFamily="34" charset="0"/>
              </a:rPr>
              <a:t> </a:t>
            </a:r>
            <a:r>
              <a:rPr kumimoji="0" lang="en-US" b="0" i="0" u="none" strike="noStrike" cap="none" normalizeH="0" baseline="0" dirty="0">
                <a:ln>
                  <a:noFill/>
                </a:ln>
                <a:solidFill>
                  <a:srgbClr val="000000"/>
                </a:solidFill>
                <a:effectLst/>
                <a:latin typeface="Arial" pitchFamily="34" charset="0"/>
                <a:ea typeface="Times New Roman" pitchFamily="18" charset="0"/>
                <a:cs typeface="Arial" pitchFamily="34" charset="0"/>
              </a:rPr>
              <a:t>2016 Feb;35(1):57-61. </a:t>
            </a:r>
            <a:r>
              <a:rPr kumimoji="0" lang="en-US"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Epub</a:t>
            </a:r>
            <a:r>
              <a:rPr kumimoji="0" lang="en-US" b="0" i="0" u="none" strike="noStrike" cap="none" normalizeH="0" baseline="0" dirty="0">
                <a:ln>
                  <a:noFill/>
                </a:ln>
                <a:solidFill>
                  <a:srgbClr val="000000"/>
                </a:solidFill>
                <a:effectLst/>
                <a:latin typeface="Arial" pitchFamily="34" charset="0"/>
                <a:ea typeface="Times New Roman" pitchFamily="18" charset="0"/>
                <a:cs typeface="Arial" pitchFamily="34" charset="0"/>
              </a:rPr>
              <a:t> 2015 Feb 12.</a:t>
            </a:r>
            <a:endParaRPr kumimoji="0" lang="fr-FR"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rgbClr val="000000"/>
                </a:solidFill>
                <a:effectLst/>
                <a:latin typeface="Arial" pitchFamily="34" charset="0"/>
                <a:ea typeface="Times New Roman" pitchFamily="18" charset="0"/>
                <a:cs typeface="Arial" pitchFamily="34" charset="0"/>
              </a:rPr>
              <a:t>Morbidity and mortality after thermal venous ablations.</a:t>
            </a:r>
            <a:endParaRPr kumimoji="0" lang="fr-FR"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rgbClr val="660066"/>
                </a:solidFill>
                <a:effectLst/>
                <a:latin typeface="Arial" pitchFamily="34" charset="0"/>
                <a:ea typeface="Times New Roman" pitchFamily="18" charset="0"/>
                <a:cs typeface="Arial" pitchFamily="34" charset="0"/>
                <a:hlinkClick r:id="rId3"/>
              </a:rPr>
              <a:t>Malgor</a:t>
            </a:r>
            <a:r>
              <a:rPr kumimoji="0" lang="en-US" sz="2400" b="0" i="0" u="none" strike="noStrike" cap="none" normalizeH="0" baseline="0" dirty="0">
                <a:ln>
                  <a:noFill/>
                </a:ln>
                <a:solidFill>
                  <a:srgbClr val="660066"/>
                </a:solidFill>
                <a:effectLst/>
                <a:latin typeface="Arial" pitchFamily="34" charset="0"/>
                <a:ea typeface="Times New Roman" pitchFamily="18" charset="0"/>
                <a:cs typeface="Arial" pitchFamily="34" charset="0"/>
                <a:hlinkClick r:id="rId3"/>
              </a:rPr>
              <a:t> RD</a:t>
            </a:r>
            <a:r>
              <a:rPr kumimoji="0" lang="en-US" sz="1600" b="0" i="0" u="none" strike="noStrike" cap="none" normalizeH="0" baseline="30000" dirty="0">
                <a:ln>
                  <a:noFill/>
                </a:ln>
                <a:solidFill>
                  <a:srgbClr val="000000"/>
                </a:solidFill>
                <a:effectLst/>
                <a:latin typeface="Arial" pitchFamily="34" charset="0"/>
                <a:ea typeface="Times New Roman" pitchFamily="18" charset="0"/>
                <a:cs typeface="Arial" pitchFamily="34" charset="0"/>
              </a:rPr>
              <a:t>1</a:t>
            </a:r>
            <a:r>
              <a:rPr kumimoji="0" lang="en-US" sz="2400" b="0" i="0" u="none" strike="noStrike" cap="none" normalizeH="0" baseline="0" dirty="0">
                <a:ln>
                  <a:noFill/>
                </a:ln>
                <a:solidFill>
                  <a:srgbClr val="000000"/>
                </a:solidFill>
                <a:effectLst/>
                <a:latin typeface="Arial" pitchFamily="34" charset="0"/>
                <a:ea typeface="Times New Roman" pitchFamily="18" charset="0"/>
                <a:cs typeface="Arial" pitchFamily="34" charset="0"/>
              </a:rPr>
              <a:t>,</a:t>
            </a:r>
            <a:r>
              <a:rPr kumimoji="0" lang="en-US" sz="2400" b="0" i="0" u="none" strike="noStrike" cap="none" normalizeH="0" baseline="0" dirty="0">
                <a:ln>
                  <a:noFill/>
                </a:ln>
                <a:solidFill>
                  <a:srgbClr val="000000"/>
                </a:solidFill>
                <a:effectLst/>
                <a:latin typeface="Calibri"/>
                <a:ea typeface="Times New Roman" pitchFamily="18" charset="0"/>
                <a:cs typeface="Arial" pitchFamily="34" charset="0"/>
              </a:rPr>
              <a:t> </a:t>
            </a:r>
            <a:r>
              <a:rPr kumimoji="0" lang="en-US" sz="2400" b="0" i="0" u="none" strike="noStrike" cap="none" normalizeH="0" baseline="0" dirty="0" err="1">
                <a:ln>
                  <a:noFill/>
                </a:ln>
                <a:solidFill>
                  <a:srgbClr val="660066"/>
                </a:solidFill>
                <a:effectLst/>
                <a:latin typeface="Arial" pitchFamily="34" charset="0"/>
                <a:ea typeface="Times New Roman" pitchFamily="18" charset="0"/>
                <a:cs typeface="Arial" pitchFamily="34" charset="0"/>
                <a:hlinkClick r:id="rId4"/>
              </a:rPr>
              <a:t>Gasparis</a:t>
            </a:r>
            <a:r>
              <a:rPr kumimoji="0" lang="en-US" sz="2400" b="0" i="0" u="none" strike="noStrike" cap="none" normalizeH="0" baseline="0" dirty="0">
                <a:ln>
                  <a:noFill/>
                </a:ln>
                <a:solidFill>
                  <a:srgbClr val="660066"/>
                </a:solidFill>
                <a:effectLst/>
                <a:latin typeface="Arial" pitchFamily="34" charset="0"/>
                <a:ea typeface="Times New Roman" pitchFamily="18" charset="0"/>
                <a:cs typeface="Arial" pitchFamily="34" charset="0"/>
                <a:hlinkClick r:id="rId4"/>
              </a:rPr>
              <a:t> AP</a:t>
            </a:r>
            <a:r>
              <a:rPr kumimoji="0" lang="en-US" sz="2400" b="0" i="0" u="none" strike="noStrike" cap="none" normalizeH="0" baseline="0" dirty="0">
                <a:ln>
                  <a:noFill/>
                </a:ln>
                <a:solidFill>
                  <a:srgbClr val="000000"/>
                </a:solidFill>
                <a:effectLst/>
                <a:latin typeface="Arial" pitchFamily="34" charset="0"/>
                <a:ea typeface="Times New Roman" pitchFamily="18" charset="0"/>
                <a:cs typeface="Arial" pitchFamily="34" charset="0"/>
              </a:rPr>
              <a:t>,</a:t>
            </a:r>
            <a:r>
              <a:rPr kumimoji="0" lang="en-US" sz="2400" b="0" i="0" u="none" strike="noStrike" cap="none" normalizeH="0" baseline="0" dirty="0">
                <a:ln>
                  <a:noFill/>
                </a:ln>
                <a:solidFill>
                  <a:srgbClr val="000000"/>
                </a:solidFill>
                <a:effectLst/>
                <a:latin typeface="Calibri"/>
                <a:ea typeface="Times New Roman" pitchFamily="18" charset="0"/>
                <a:cs typeface="Arial" pitchFamily="34" charset="0"/>
              </a:rPr>
              <a:t> </a:t>
            </a:r>
            <a:r>
              <a:rPr kumimoji="0" lang="en-US" sz="2400" b="0" i="0" u="none" strike="noStrike" cap="none" normalizeH="0" baseline="0" dirty="0" err="1">
                <a:ln>
                  <a:noFill/>
                </a:ln>
                <a:solidFill>
                  <a:srgbClr val="660066"/>
                </a:solidFill>
                <a:effectLst/>
                <a:latin typeface="Arial" pitchFamily="34" charset="0"/>
                <a:ea typeface="Times New Roman" pitchFamily="18" charset="0"/>
                <a:cs typeface="Arial" pitchFamily="34" charset="0"/>
                <a:hlinkClick r:id="rId5"/>
              </a:rPr>
              <a:t>Labropoulos</a:t>
            </a:r>
            <a:r>
              <a:rPr kumimoji="0" lang="en-US" sz="2400" b="0" i="0" u="none" strike="noStrike" cap="none" normalizeH="0" baseline="0" dirty="0">
                <a:ln>
                  <a:noFill/>
                </a:ln>
                <a:solidFill>
                  <a:srgbClr val="660066"/>
                </a:solidFill>
                <a:effectLst/>
                <a:latin typeface="Arial" pitchFamily="34" charset="0"/>
                <a:ea typeface="Times New Roman" pitchFamily="18" charset="0"/>
                <a:cs typeface="Arial" pitchFamily="34" charset="0"/>
                <a:hlinkClick r:id="rId5"/>
              </a:rPr>
              <a:t> N</a:t>
            </a:r>
            <a:r>
              <a:rPr kumimoji="0" lang="en-US" sz="2400" b="0" i="0" u="none" strike="noStrike" cap="none" normalizeH="0" baseline="0" dirty="0">
                <a:ln>
                  <a:noFill/>
                </a:ln>
                <a:solidFill>
                  <a:srgbClr val="000000"/>
                </a:solidFill>
                <a:effectLst/>
                <a:latin typeface="Arial" pitchFamily="34" charset="0"/>
                <a:ea typeface="Times New Roman" pitchFamily="18" charset="0"/>
                <a:cs typeface="Arial" pitchFamily="34" charset="0"/>
              </a:rPr>
              <a:t>.</a:t>
            </a:r>
            <a:endParaRPr kumimoji="0" lang="fr-FR"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pitchFamily="34" charset="0"/>
                <a:ea typeface="Times New Roman" pitchFamily="18" charset="0"/>
                <a:cs typeface="Arial" pitchFamily="34" charset="0"/>
              </a:rPr>
              <a:t>BACKGROUND:</a:t>
            </a:r>
            <a:endParaRPr kumimoji="0" lang="fr-FR"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The treatment of </a:t>
            </a:r>
            <a:r>
              <a:rPr kumimoji="0" lang="en-US"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saphenous</a:t>
            </a:r>
            <a:r>
              <a:rPr kumimoji="0" lang="en-US"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vein reflux has evolved over the years with the development of thermal ablation techniques. This study was designed to analyze the complications of </a:t>
            </a:r>
            <a:r>
              <a:rPr kumimoji="0" lang="en-US"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endovenous</a:t>
            </a:r>
            <a:r>
              <a:rPr kumimoji="0" lang="en-US"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ablation (EVA) using data from an open, voluntary national database.</a:t>
            </a:r>
            <a:endParaRPr kumimoji="0" lang="fr-FR"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pitchFamily="34" charset="0"/>
                <a:ea typeface="Times New Roman" pitchFamily="18" charset="0"/>
                <a:cs typeface="Arial" pitchFamily="34" charset="0"/>
              </a:rPr>
              <a:t>METHODS:</a:t>
            </a:r>
            <a:endParaRPr kumimoji="0" lang="fr-FR"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We analyzed 349 adverse events of </a:t>
            </a:r>
            <a:r>
              <a:rPr kumimoji="0" lang="en-US"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endovenous</a:t>
            </a:r>
            <a:r>
              <a:rPr kumimoji="0" lang="en-US"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laser (EVLT) and radiofrequency ablation (RFA) reported in the Manufacturer and User Facility Device Experience (MAUDE) database from January 2000 to June 2012. Outcomes of interest were pulmonary embolism (PE), deep vein thrombosis (DVT), death, and device failures (i.e. broken laser tip, broken sheath).</a:t>
            </a:r>
            <a:endParaRPr kumimoji="0" lang="fr-FR"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dirty="0">
                <a:ln>
                  <a:noFill/>
                </a:ln>
                <a:solidFill>
                  <a:srgbClr val="000000"/>
                </a:solidFill>
                <a:effectLst/>
                <a:latin typeface="Arial" pitchFamily="34" charset="0"/>
                <a:ea typeface="Times New Roman" pitchFamily="18" charset="0"/>
                <a:cs typeface="Arial" pitchFamily="34" charset="0"/>
              </a:rPr>
              <a:t>RESULTS:</a:t>
            </a:r>
            <a:endParaRPr kumimoji="0" lang="fr-FR"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Two hundred and three (58%) reports were patient-related injuries and the other 146 (42%) device-related failures. More complications were related to RFA compared to EVLT (216 vs. 133 procedures). Thirty (8%) non-fatal PEs and 123 (35%) DVTs were described. There were 7 (2%) </a:t>
            </a:r>
            <a:r>
              <a:rPr kumimoji="0" lang="en-US"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periprocedural</a:t>
            </a:r>
            <a:r>
              <a:rPr kumimoji="0" lang="en-US"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deaths, all from PE. Of the 135 device failure reports, 41(30%) required surgical intervention. Despite an increasing number of procedures, reported events peaked around 2008 and stabilized since then. Over the past 5 years, the incidence of adverse events reported for EVLT and RFA were 1 and 2 per 10,000 procedures. The complication ratio over the years was &lt;1:2500 for DVT, &lt;1:10,000 for PE, &lt;1:50,000 for death.</a:t>
            </a:r>
            <a:endParaRPr kumimoji="0" lang="fr-FR"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Arial" pitchFamily="34" charset="0"/>
                <a:ea typeface="Times New Roman" pitchFamily="18" charset="0"/>
                <a:cs typeface="Arial" pitchFamily="34" charset="0"/>
              </a:rPr>
              <a:t>CONCLUSION:</a:t>
            </a:r>
            <a:endParaRPr kumimoji="0" lang="fr-FR"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EVA has gained high acceptance worldwide but the risks tend to be overlooked. Despite a very low complication rate, mortality has been reported. The complications found in MAUDE represent only a fraction as the majority of the practitioners are not aware of this database. Further investigation by a large national registry is warranted to better define the real magnitude of EVA complications.</a:t>
            </a: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83568" y="692696"/>
            <a:ext cx="7704856" cy="20313253"/>
          </a:xfrm>
          <a:prstGeom prst="rect">
            <a:avLst/>
          </a:prstGeom>
          <a:noFill/>
        </p:spPr>
        <p:txBody>
          <a:bodyPr wrap="square" rtlCol="0">
            <a:spAutoFit/>
          </a:bodyPr>
          <a:lstStyle/>
          <a:p>
            <a:r>
              <a:rPr lang="fr-FR" dirty="0"/>
              <a:t>LA DESTRUCTION DE LA GRANDE SAPHENE EST EVITABLE ET N’EMPECHE PAS UN BON TRATEMENT DES VARICES selon la MEDECINE BASEE SUR DES PREUVES (EBM) </a:t>
            </a:r>
          </a:p>
          <a:p>
            <a:r>
              <a:rPr lang="fr-FR" dirty="0"/>
              <a:t> </a:t>
            </a:r>
          </a:p>
          <a:p>
            <a:r>
              <a:rPr lang="fr-FR" dirty="0"/>
              <a:t>LA GRANDE SAPHENE EST TOUJOURS LE MEILLEUR MARERIEL DE PONTAGE</a:t>
            </a:r>
          </a:p>
          <a:p>
            <a:r>
              <a:rPr lang="fr-FR" dirty="0"/>
              <a:t>A- La Saphène Interne ou Grande saphène est le meilleur matériel de pontage des artériopathies </a:t>
            </a:r>
            <a:r>
              <a:rPr lang="fr-FR" dirty="0" err="1"/>
              <a:t>periphériques</a:t>
            </a:r>
            <a:r>
              <a:rPr lang="fr-FR" dirty="0"/>
              <a:t> notamment au-dessous du genou.  </a:t>
            </a:r>
          </a:p>
          <a:p>
            <a:r>
              <a:rPr lang="en-US" dirty="0"/>
              <a:t>1-Meta-analysis of </a:t>
            </a:r>
            <a:r>
              <a:rPr lang="en-US" dirty="0" err="1"/>
              <a:t>infrapopliteal</a:t>
            </a:r>
            <a:r>
              <a:rPr lang="en-US" dirty="0"/>
              <a:t> angioplasty for chronic critical limb ischemia</a:t>
            </a:r>
            <a:endParaRPr lang="fr-FR" dirty="0"/>
          </a:p>
          <a:p>
            <a:r>
              <a:rPr lang="en-US" dirty="0"/>
              <a:t>Marcello </a:t>
            </a:r>
            <a:r>
              <a:rPr lang="en-US" dirty="0" err="1"/>
              <a:t>Romiti</a:t>
            </a:r>
            <a:r>
              <a:rPr lang="en-US" dirty="0"/>
              <a:t>, </a:t>
            </a:r>
            <a:r>
              <a:rPr lang="en-US" dirty="0" err="1"/>
              <a:t>MD,a</a:t>
            </a:r>
            <a:r>
              <a:rPr lang="en-US" dirty="0"/>
              <a:t> </a:t>
            </a:r>
            <a:r>
              <a:rPr lang="en-US" dirty="0" err="1"/>
              <a:t>Maximiano</a:t>
            </a:r>
            <a:r>
              <a:rPr lang="en-US" dirty="0"/>
              <a:t> Albers, </a:t>
            </a:r>
            <a:r>
              <a:rPr lang="en-US" dirty="0" err="1"/>
              <a:t>MD,a</a:t>
            </a:r>
            <a:r>
              <a:rPr lang="en-US" dirty="0"/>
              <a:t> Francisco Cardoso </a:t>
            </a:r>
            <a:r>
              <a:rPr lang="en-US" dirty="0" err="1"/>
              <a:t>Brochado-Neto</a:t>
            </a:r>
            <a:r>
              <a:rPr lang="en-US" dirty="0"/>
              <a:t>, </a:t>
            </a:r>
            <a:r>
              <a:rPr lang="en-US" dirty="0" err="1"/>
              <a:t>MD,aAnai</a:t>
            </a:r>
            <a:r>
              <a:rPr lang="en-US" dirty="0"/>
              <a:t> </a:t>
            </a:r>
            <a:r>
              <a:rPr lang="en-US" dirty="0" err="1"/>
              <a:t>Espinelli</a:t>
            </a:r>
            <a:r>
              <a:rPr lang="en-US" dirty="0"/>
              <a:t> S. </a:t>
            </a:r>
            <a:r>
              <a:rPr lang="en-US" dirty="0" err="1"/>
              <a:t>Durazzo</a:t>
            </a:r>
            <a:r>
              <a:rPr lang="en-US" dirty="0"/>
              <a:t>, </a:t>
            </a:r>
            <a:r>
              <a:rPr lang="en-US" dirty="0" err="1"/>
              <a:t>MD,b</a:t>
            </a:r>
            <a:r>
              <a:rPr lang="en-US" dirty="0"/>
              <a:t> Carlos Alberto </a:t>
            </a:r>
            <a:r>
              <a:rPr lang="en-US" dirty="0" err="1"/>
              <a:t>Bragança</a:t>
            </a:r>
            <a:r>
              <a:rPr lang="en-US" dirty="0"/>
              <a:t> Pereira, </a:t>
            </a:r>
            <a:r>
              <a:rPr lang="en-US" dirty="0" err="1"/>
              <a:t>PhD,c</a:t>
            </a:r>
            <a:r>
              <a:rPr lang="en-US" dirty="0"/>
              <a:t> and Nelson De </a:t>
            </a:r>
            <a:r>
              <a:rPr lang="en-US" dirty="0" err="1"/>
              <a:t>Luccia</a:t>
            </a:r>
            <a:r>
              <a:rPr lang="en-US" dirty="0"/>
              <a:t>, </a:t>
            </a:r>
            <a:r>
              <a:rPr lang="en-US" dirty="0" err="1"/>
              <a:t>MD,b</a:t>
            </a:r>
            <a:r>
              <a:rPr lang="en-US" dirty="0"/>
              <a:t> ( J </a:t>
            </a:r>
            <a:r>
              <a:rPr lang="en-US" dirty="0" err="1"/>
              <a:t>Vasc</a:t>
            </a:r>
            <a:r>
              <a:rPr lang="en-US" dirty="0"/>
              <a:t> </a:t>
            </a:r>
            <a:r>
              <a:rPr lang="en-US" dirty="0" err="1"/>
              <a:t>Surg</a:t>
            </a:r>
            <a:r>
              <a:rPr lang="en-US" dirty="0"/>
              <a:t> 2008;47:975-81.)</a:t>
            </a:r>
            <a:endParaRPr lang="fr-FR" dirty="0"/>
          </a:p>
          <a:p>
            <a:r>
              <a:rPr lang="en-US" dirty="0"/>
              <a:t>	2-Meta-analysis of </a:t>
            </a:r>
            <a:r>
              <a:rPr lang="en-US" dirty="0" err="1"/>
              <a:t>popliteal</a:t>
            </a:r>
            <a:r>
              <a:rPr lang="en-US" dirty="0"/>
              <a:t>-to-distal vein </a:t>
            </a:r>
            <a:r>
              <a:rPr lang="en-US" dirty="0" err="1"/>
              <a:t>bypassgrafts</a:t>
            </a:r>
            <a:r>
              <a:rPr lang="en-US" dirty="0"/>
              <a:t> for critical ischemia </a:t>
            </a:r>
            <a:r>
              <a:rPr lang="en-US" dirty="0" err="1"/>
              <a:t>Maximiano</a:t>
            </a:r>
            <a:r>
              <a:rPr lang="en-US" dirty="0"/>
              <a:t> Albers, MD, </a:t>
            </a:r>
            <a:r>
              <a:rPr lang="en-US" dirty="0" err="1"/>
              <a:t>PhD,a</a:t>
            </a:r>
            <a:r>
              <a:rPr lang="en-US" dirty="0"/>
              <a:t> Marcello </a:t>
            </a:r>
            <a:r>
              <a:rPr lang="en-US" dirty="0" err="1"/>
              <a:t>Romiti</a:t>
            </a:r>
            <a:r>
              <a:rPr lang="en-US" dirty="0"/>
              <a:t>, MD, </a:t>
            </a:r>
            <a:r>
              <a:rPr lang="en-US" dirty="0" err="1"/>
              <a:t>PhD,a</a:t>
            </a:r>
            <a:r>
              <a:rPr lang="en-US" dirty="0"/>
              <a:t> Francisco Cardoso </a:t>
            </a:r>
            <a:r>
              <a:rPr lang="en-US" dirty="0" err="1"/>
              <a:t>Brochado-Neto</a:t>
            </a:r>
            <a:r>
              <a:rPr lang="en-US" dirty="0"/>
              <a:t>, MD, </a:t>
            </a:r>
            <a:r>
              <a:rPr lang="en-US" dirty="0" err="1"/>
              <a:t>PhD,a</a:t>
            </a:r>
            <a:r>
              <a:rPr lang="en-US" dirty="0"/>
              <a:t> Nelson De </a:t>
            </a:r>
            <a:r>
              <a:rPr lang="en-US" dirty="0" err="1"/>
              <a:t>Luccia</a:t>
            </a:r>
            <a:r>
              <a:rPr lang="en-US" dirty="0"/>
              <a:t>, MD, </a:t>
            </a:r>
            <a:r>
              <a:rPr lang="en-US" dirty="0" err="1"/>
              <a:t>PhD,a</a:t>
            </a:r>
            <a:r>
              <a:rPr lang="en-US" dirty="0"/>
              <a:t> and Carlos Alberto </a:t>
            </a:r>
            <a:r>
              <a:rPr lang="en-US" dirty="0" err="1"/>
              <a:t>Bragança</a:t>
            </a:r>
            <a:r>
              <a:rPr lang="en-US" dirty="0"/>
              <a:t> Pereira, </a:t>
            </a:r>
            <a:r>
              <a:rPr lang="en-US" dirty="0" err="1"/>
              <a:t>PhD,b</a:t>
            </a:r>
            <a:r>
              <a:rPr lang="en-US" dirty="0"/>
              <a:t> </a:t>
            </a:r>
            <a:r>
              <a:rPr lang="en-US" i="1" dirty="0"/>
              <a:t>Santos and São </a:t>
            </a:r>
            <a:r>
              <a:rPr lang="en-US" i="1" dirty="0" err="1"/>
              <a:t>Paulo,São</a:t>
            </a:r>
            <a:r>
              <a:rPr lang="en-US" i="1" dirty="0"/>
              <a:t> Paulo, Brazil </a:t>
            </a:r>
            <a:r>
              <a:rPr lang="en-US" dirty="0"/>
              <a:t>( J </a:t>
            </a:r>
            <a:r>
              <a:rPr lang="en-US" dirty="0" err="1"/>
              <a:t>Vasc</a:t>
            </a:r>
            <a:r>
              <a:rPr lang="en-US" dirty="0"/>
              <a:t> </a:t>
            </a:r>
            <a:r>
              <a:rPr lang="en-US" dirty="0" err="1"/>
              <a:t>Surg</a:t>
            </a:r>
            <a:r>
              <a:rPr lang="en-US" dirty="0"/>
              <a:t> 2006;43:498-503.)</a:t>
            </a:r>
            <a:endParaRPr lang="fr-FR" dirty="0"/>
          </a:p>
          <a:p>
            <a:r>
              <a:rPr lang="fr-FR" dirty="0"/>
              <a:t>B- La Saphène Interne ou Grande saphène est équivalente l’artère Mammaire Interne pour les pontages </a:t>
            </a:r>
            <a:r>
              <a:rPr lang="fr-FR" dirty="0" err="1"/>
              <a:t>aorto</a:t>
            </a:r>
            <a:r>
              <a:rPr lang="fr-FR" dirty="0"/>
              <a:t>-coronariens.</a:t>
            </a:r>
          </a:p>
          <a:p>
            <a:r>
              <a:rPr lang="en-US" dirty="0"/>
              <a:t>1-No touch technique of </a:t>
            </a:r>
            <a:r>
              <a:rPr lang="en-US" dirty="0" err="1"/>
              <a:t>saphenous</a:t>
            </a:r>
            <a:r>
              <a:rPr lang="en-US" dirty="0"/>
              <a:t> vein harvesting: Is great graft patency rate provided? </a:t>
            </a:r>
            <a:endParaRPr lang="fr-FR" dirty="0"/>
          </a:p>
          <a:p>
            <a:r>
              <a:rPr lang="en-US" dirty="0" err="1"/>
              <a:t>Papakonstantinou</a:t>
            </a:r>
            <a:r>
              <a:rPr lang="en-US" dirty="0"/>
              <a:t> NA1, </a:t>
            </a:r>
            <a:r>
              <a:rPr lang="en-US" dirty="0" err="1"/>
              <a:t>Baikoussis</a:t>
            </a:r>
            <a:r>
              <a:rPr lang="en-US" dirty="0"/>
              <a:t> NG2, </a:t>
            </a:r>
            <a:r>
              <a:rPr lang="en-US" dirty="0" err="1"/>
              <a:t>Goudevenos</a:t>
            </a:r>
            <a:r>
              <a:rPr lang="en-US" dirty="0"/>
              <a:t> J3, Papadopoulos G4, </a:t>
            </a:r>
            <a:r>
              <a:rPr lang="en-US" dirty="0" err="1"/>
              <a:t>Apostolakis</a:t>
            </a:r>
            <a:r>
              <a:rPr lang="en-US" dirty="0"/>
              <a:t> E5</a:t>
            </a:r>
            <a:r>
              <a:rPr lang="en-US" u="sng" dirty="0">
                <a:hlinkClick r:id="rId2" tooltip="The Journal of thoracic and cardiovascular surgery."/>
              </a:rPr>
              <a:t>J </a:t>
            </a:r>
            <a:r>
              <a:rPr lang="en-US" u="sng" dirty="0" err="1">
                <a:hlinkClick r:id="rId2" tooltip="The Journal of thoracic and cardiovascular surgery."/>
              </a:rPr>
              <a:t>Thorac</a:t>
            </a:r>
            <a:r>
              <a:rPr lang="en-US" u="sng" dirty="0">
                <a:hlinkClick r:id="rId2" tooltip="The Journal of thoracic and cardiovascular surgery."/>
              </a:rPr>
              <a:t> </a:t>
            </a:r>
            <a:r>
              <a:rPr lang="en-US" u="sng" dirty="0" err="1">
                <a:hlinkClick r:id="rId2" tooltip="The Journal of thoracic and cardiovascular surgery."/>
              </a:rPr>
              <a:t>Cardiovasc</a:t>
            </a:r>
            <a:r>
              <a:rPr lang="en-US" u="sng" dirty="0">
                <a:hlinkClick r:id="rId2" tooltip="The Journal of thoracic and cardiovascular surgery."/>
              </a:rPr>
              <a:t> Surg.</a:t>
            </a:r>
            <a:r>
              <a:rPr lang="en-US" dirty="0"/>
              <a:t> 2015 Oct;150(4):880-8. </a:t>
            </a:r>
            <a:r>
              <a:rPr lang="en-US" dirty="0" err="1"/>
              <a:t>doi</a:t>
            </a:r>
            <a:r>
              <a:rPr lang="en-US" dirty="0"/>
              <a:t>: 10.1016/j.jtcvs.2015.07.027. </a:t>
            </a:r>
            <a:r>
              <a:rPr lang="en-US" dirty="0" err="1"/>
              <a:t>Epub</a:t>
            </a:r>
            <a:r>
              <a:rPr lang="en-US" dirty="0"/>
              <a:t> 2015 Jul 15. </a:t>
            </a:r>
            <a:endParaRPr lang="fr-FR" dirty="0"/>
          </a:p>
          <a:p>
            <a:r>
              <a:rPr lang="en-US" dirty="0"/>
              <a:t>2-The no-touch </a:t>
            </a:r>
            <a:r>
              <a:rPr lang="en-US" dirty="0" err="1"/>
              <a:t>saphenous</a:t>
            </a:r>
            <a:r>
              <a:rPr lang="en-US" dirty="0"/>
              <a:t> vein for coronary artery bypass grafting maintains a patency, after 16 years, comparable to the left internal thoracic artery: A randomized </a:t>
            </a:r>
            <a:r>
              <a:rPr lang="en-US" dirty="0" err="1"/>
              <a:t>trial.</a:t>
            </a:r>
            <a:r>
              <a:rPr lang="en-US" u="sng" dirty="0" err="1">
                <a:hlinkClick r:id="rId3"/>
              </a:rPr>
              <a:t>Samano</a:t>
            </a:r>
            <a:r>
              <a:rPr lang="en-US" u="sng" dirty="0">
                <a:hlinkClick r:id="rId3"/>
              </a:rPr>
              <a:t> N</a:t>
            </a:r>
            <a:r>
              <a:rPr lang="en-US" baseline="30000" dirty="0"/>
              <a:t>1</a:t>
            </a:r>
            <a:r>
              <a:rPr lang="en-US" dirty="0"/>
              <a:t>, </a:t>
            </a:r>
            <a:r>
              <a:rPr lang="en-US" u="sng" dirty="0" err="1">
                <a:hlinkClick r:id="rId4"/>
              </a:rPr>
              <a:t>Geijer</a:t>
            </a:r>
            <a:r>
              <a:rPr lang="en-US" u="sng" dirty="0">
                <a:hlinkClick r:id="rId4"/>
              </a:rPr>
              <a:t> H</a:t>
            </a:r>
            <a:r>
              <a:rPr lang="en-US" baseline="30000" dirty="0"/>
              <a:t>2</a:t>
            </a:r>
            <a:r>
              <a:rPr lang="en-US" dirty="0"/>
              <a:t>, </a:t>
            </a:r>
            <a:r>
              <a:rPr lang="en-US" u="sng" dirty="0" err="1">
                <a:hlinkClick r:id="rId5"/>
              </a:rPr>
              <a:t>Liden</a:t>
            </a:r>
            <a:r>
              <a:rPr lang="en-US" u="sng" dirty="0">
                <a:hlinkClick r:id="rId5"/>
              </a:rPr>
              <a:t> M</a:t>
            </a:r>
            <a:r>
              <a:rPr lang="en-US" baseline="30000" dirty="0"/>
              <a:t>2</a:t>
            </a:r>
            <a:r>
              <a:rPr lang="en-US" dirty="0"/>
              <a:t>, </a:t>
            </a:r>
            <a:r>
              <a:rPr lang="en-US" u="sng" dirty="0" err="1">
                <a:hlinkClick r:id="rId6"/>
              </a:rPr>
              <a:t>Fremes</a:t>
            </a:r>
            <a:r>
              <a:rPr lang="en-US" u="sng" dirty="0">
                <a:hlinkClick r:id="rId6"/>
              </a:rPr>
              <a:t> S</a:t>
            </a:r>
            <a:r>
              <a:rPr lang="en-US" baseline="30000" dirty="0"/>
              <a:t>3</a:t>
            </a:r>
            <a:r>
              <a:rPr lang="en-US" dirty="0"/>
              <a:t>, </a:t>
            </a:r>
            <a:r>
              <a:rPr lang="en-US" u="sng" dirty="0" err="1">
                <a:hlinkClick r:id="rId7"/>
              </a:rPr>
              <a:t>Bodin</a:t>
            </a:r>
            <a:r>
              <a:rPr lang="en-US" u="sng" dirty="0">
                <a:hlinkClick r:id="rId7"/>
              </a:rPr>
              <a:t> L</a:t>
            </a:r>
            <a:r>
              <a:rPr lang="en-US" baseline="30000" dirty="0"/>
              <a:t>4</a:t>
            </a:r>
            <a:r>
              <a:rPr lang="en-US" dirty="0"/>
              <a:t>, </a:t>
            </a:r>
            <a:r>
              <a:rPr lang="en-US" u="sng" dirty="0">
                <a:hlinkClick r:id="rId8"/>
              </a:rPr>
              <a:t>Souza D</a:t>
            </a:r>
            <a:r>
              <a:rPr lang="en-US" baseline="30000" dirty="0"/>
              <a:t>5</a:t>
            </a:r>
            <a:r>
              <a:rPr lang="en-US" dirty="0"/>
              <a:t>. </a:t>
            </a:r>
            <a:r>
              <a:rPr lang="en-US" cap="all" dirty="0"/>
              <a:t>TRIAL </a:t>
            </a:r>
            <a:r>
              <a:rPr lang="en-US" cap="all" dirty="0" err="1"/>
              <a:t>REGISTRATION:</a:t>
            </a:r>
            <a:r>
              <a:rPr lang="en-US" dirty="0" err="1"/>
              <a:t>ClinicalTrials.gov</a:t>
            </a:r>
            <a:r>
              <a:rPr lang="en-US" dirty="0"/>
              <a:t> </a:t>
            </a:r>
            <a:r>
              <a:rPr lang="en-US" u="sng" dirty="0">
                <a:hlinkClick r:id="rId9" tooltip="See in ClincalTrials.gov"/>
              </a:rPr>
              <a:t>NCT01686100</a:t>
            </a:r>
            <a:r>
              <a:rPr lang="en-US" dirty="0"/>
              <a:t>.Copyright © 2015 The American Association for Thoracic Surgery. </a:t>
            </a:r>
            <a:r>
              <a:rPr lang="fr-FR" dirty="0" err="1"/>
              <a:t>Published</a:t>
            </a:r>
            <a:r>
              <a:rPr lang="fr-FR" dirty="0"/>
              <a:t> by Elsevier Inc. All </a:t>
            </a:r>
            <a:r>
              <a:rPr lang="fr-FR" dirty="0" err="1"/>
              <a:t>rights</a:t>
            </a:r>
            <a:r>
              <a:rPr lang="fr-FR" dirty="0"/>
              <a:t> </a:t>
            </a:r>
            <a:r>
              <a:rPr lang="fr-FR" dirty="0" err="1"/>
              <a:t>reserved</a:t>
            </a:r>
            <a:r>
              <a:rPr lang="fr-FR" dirty="0"/>
              <a:t>.</a:t>
            </a:r>
          </a:p>
          <a:p>
            <a:r>
              <a:rPr lang="fr-FR" dirty="0"/>
              <a:t>C- Les allogreffes saphène prélevées lors du stripping puis congelées donnent de moins bons </a:t>
            </a:r>
            <a:r>
              <a:rPr lang="fr-FR" dirty="0" err="1"/>
              <a:t>resultats</a:t>
            </a:r>
            <a:r>
              <a:rPr lang="fr-FR" dirty="0"/>
              <a:t> que les greffes autologues.</a:t>
            </a:r>
          </a:p>
          <a:p>
            <a:r>
              <a:rPr lang="fr-FR" dirty="0"/>
              <a:t> 	</a:t>
            </a:r>
            <a:r>
              <a:rPr lang="en-US" dirty="0"/>
              <a:t>1-Outcomes of cold-stored venous allograft for below-knee bypasses in patients with critical limb ischemia. </a:t>
            </a:r>
            <a:r>
              <a:rPr lang="fr-FR" u="sng" dirty="0" err="1">
                <a:hlinkClick r:id="rId10"/>
              </a:rPr>
              <a:t>Ziza</a:t>
            </a:r>
            <a:r>
              <a:rPr lang="fr-FR" u="sng" dirty="0">
                <a:hlinkClick r:id="rId10"/>
              </a:rPr>
              <a:t> V</a:t>
            </a:r>
            <a:r>
              <a:rPr lang="fr-FR" baseline="30000" dirty="0"/>
              <a:t>1</a:t>
            </a:r>
            <a:r>
              <a:rPr lang="fr-FR" dirty="0"/>
              <a:t>, </a:t>
            </a:r>
            <a:r>
              <a:rPr lang="fr-FR" u="sng" dirty="0" err="1">
                <a:hlinkClick r:id="rId11"/>
              </a:rPr>
              <a:t>Canaud</a:t>
            </a:r>
            <a:r>
              <a:rPr lang="fr-FR" u="sng" dirty="0">
                <a:hlinkClick r:id="rId11"/>
              </a:rPr>
              <a:t> L</a:t>
            </a:r>
            <a:r>
              <a:rPr lang="fr-FR" baseline="30000" dirty="0"/>
              <a:t>2</a:t>
            </a:r>
            <a:r>
              <a:rPr lang="fr-FR" dirty="0"/>
              <a:t>, </a:t>
            </a:r>
            <a:r>
              <a:rPr lang="fr-FR" u="sng" dirty="0">
                <a:hlinkClick r:id="rId12"/>
              </a:rPr>
              <a:t>Gandet T</a:t>
            </a:r>
            <a:r>
              <a:rPr lang="fr-FR" baseline="30000" dirty="0"/>
              <a:t>3</a:t>
            </a:r>
            <a:r>
              <a:rPr lang="fr-FR" dirty="0"/>
              <a:t>, </a:t>
            </a:r>
            <a:r>
              <a:rPr lang="fr-FR" u="sng" dirty="0" err="1">
                <a:hlinkClick r:id="rId13"/>
              </a:rPr>
              <a:t>Molinari</a:t>
            </a:r>
            <a:r>
              <a:rPr lang="fr-FR" u="sng" dirty="0">
                <a:hlinkClick r:id="rId13"/>
              </a:rPr>
              <a:t> N</a:t>
            </a:r>
            <a:r>
              <a:rPr lang="fr-FR" baseline="30000" dirty="0"/>
              <a:t>4</a:t>
            </a:r>
            <a:r>
              <a:rPr lang="fr-FR" dirty="0"/>
              <a:t>, </a:t>
            </a:r>
            <a:r>
              <a:rPr lang="fr-FR" u="sng" dirty="0">
                <a:hlinkClick r:id="rId14"/>
              </a:rPr>
              <a:t>Alonso W</a:t>
            </a:r>
            <a:r>
              <a:rPr lang="fr-FR" baseline="30000" dirty="0"/>
              <a:t>3</a:t>
            </a:r>
            <a:r>
              <a:rPr lang="fr-FR" dirty="0"/>
              <a:t>, </a:t>
            </a:r>
            <a:r>
              <a:rPr lang="fr-FR" u="sng" dirty="0" err="1">
                <a:hlinkClick r:id="rId15"/>
              </a:rPr>
              <a:t>Chastan</a:t>
            </a:r>
            <a:r>
              <a:rPr lang="fr-FR" u="sng" dirty="0">
                <a:hlinkClick r:id="rId15"/>
              </a:rPr>
              <a:t> R</a:t>
            </a:r>
            <a:r>
              <a:rPr lang="fr-FR" baseline="30000" dirty="0"/>
              <a:t>3</a:t>
            </a:r>
            <a:r>
              <a:rPr lang="fr-FR" dirty="0"/>
              <a:t>, </a:t>
            </a:r>
            <a:r>
              <a:rPr lang="fr-FR" u="sng" dirty="0" err="1">
                <a:hlinkClick r:id="rId16"/>
              </a:rPr>
              <a:t>Branchereau</a:t>
            </a:r>
            <a:r>
              <a:rPr lang="fr-FR" u="sng" dirty="0">
                <a:hlinkClick r:id="rId16"/>
              </a:rPr>
              <a:t> P</a:t>
            </a:r>
            <a:r>
              <a:rPr lang="fr-FR" baseline="30000" dirty="0"/>
              <a:t>3</a:t>
            </a:r>
            <a:r>
              <a:rPr lang="fr-FR" dirty="0"/>
              <a:t>, </a:t>
            </a:r>
            <a:r>
              <a:rPr lang="fr-FR" u="sng" dirty="0">
                <a:hlinkClick r:id="rId17"/>
              </a:rPr>
              <a:t>Picard E</a:t>
            </a:r>
            <a:r>
              <a:rPr lang="fr-FR" baseline="30000" dirty="0"/>
              <a:t>3</a:t>
            </a:r>
            <a:r>
              <a:rPr lang="fr-FR" dirty="0"/>
              <a:t>. </a:t>
            </a:r>
            <a:r>
              <a:rPr lang="fr-FR" u="sng" dirty="0">
                <a:hlinkClick r:id="rId18" tooltip="Journal of vascular surgery."/>
              </a:rPr>
              <a:t>J </a:t>
            </a:r>
            <a:r>
              <a:rPr lang="fr-FR" u="sng" dirty="0" err="1">
                <a:hlinkClick r:id="rId18" tooltip="Journal of vascular surgery."/>
              </a:rPr>
              <a:t>Vasc</a:t>
            </a:r>
            <a:r>
              <a:rPr lang="fr-FR" u="sng" dirty="0">
                <a:hlinkClick r:id="rId18" tooltip="Journal of vascular surgery."/>
              </a:rPr>
              <a:t> </a:t>
            </a:r>
            <a:r>
              <a:rPr lang="fr-FR" u="sng" dirty="0" err="1">
                <a:hlinkClick r:id="rId18" tooltip="Journal of vascular surgery."/>
              </a:rPr>
              <a:t>Surg</a:t>
            </a:r>
            <a:r>
              <a:rPr lang="fr-FR" u="sng" dirty="0">
                <a:hlinkClick r:id="rId18" tooltip="Journal of vascular surgery."/>
              </a:rPr>
              <a:t>.</a:t>
            </a:r>
            <a:r>
              <a:rPr lang="fr-FR" dirty="0"/>
              <a:t> 2015 </a:t>
            </a:r>
            <a:r>
              <a:rPr lang="fr-FR" dirty="0" err="1"/>
              <a:t>Oct</a:t>
            </a:r>
            <a:r>
              <a:rPr lang="fr-FR" dirty="0"/>
              <a:t>;62(4):974-83. </a:t>
            </a:r>
            <a:r>
              <a:rPr lang="fr-FR" dirty="0" err="1"/>
              <a:t>doi</a:t>
            </a:r>
            <a:r>
              <a:rPr lang="fr-FR" dirty="0"/>
              <a:t>: 10.1016/j.jvs.2015.04.437. </a:t>
            </a:r>
            <a:r>
              <a:rPr lang="fr-FR" dirty="0" err="1"/>
              <a:t>Epub</a:t>
            </a:r>
            <a:r>
              <a:rPr lang="fr-FR" dirty="0"/>
              <a:t> 2015 </a:t>
            </a:r>
            <a:r>
              <a:rPr lang="fr-FR" dirty="0" err="1"/>
              <a:t>Jul</a:t>
            </a:r>
            <a:r>
              <a:rPr lang="fr-FR" dirty="0"/>
              <a:t> 2.</a:t>
            </a:r>
          </a:p>
          <a:p>
            <a:r>
              <a:rPr lang="fr-FR" i="1" dirty="0"/>
              <a:t>2-Fondée en 1989, </a:t>
            </a:r>
            <a:r>
              <a:rPr lang="fr-FR" b="1" dirty="0" err="1"/>
              <a:t>Bioprotec</a:t>
            </a:r>
            <a:r>
              <a:rPr lang="fr-FR" dirty="0"/>
              <a:t> </a:t>
            </a:r>
            <a:r>
              <a:rPr lang="fr-FR" i="1" dirty="0"/>
              <a:t>a permis de fédérer sur le territoire français les activités  de recueil de veines saphènes lors du stripping des varices. </a:t>
            </a:r>
            <a:r>
              <a:rPr lang="fr-FR" dirty="0"/>
              <a:t>« Les </a:t>
            </a:r>
            <a:r>
              <a:rPr lang="fr-FR" dirty="0" err="1"/>
              <a:t>Allogreffons</a:t>
            </a:r>
            <a:r>
              <a:rPr lang="fr-FR" dirty="0"/>
              <a:t> veineux </a:t>
            </a:r>
            <a:r>
              <a:rPr lang="fr-FR" b="1" dirty="0" err="1"/>
              <a:t>Bioprotec</a:t>
            </a:r>
            <a:r>
              <a:rPr lang="fr-FR" dirty="0"/>
              <a:t> sont pris en charge  en sus des GHS pour</a:t>
            </a:r>
          </a:p>
          <a:p>
            <a:r>
              <a:rPr lang="fr-FR" dirty="0"/>
              <a:t> les établissements privés et publics. L e tarif est de 1480.00 euros HT et de 1561.40 euros TTC </a:t>
            </a:r>
          </a:p>
          <a:p>
            <a:r>
              <a:rPr lang="fr-FR" dirty="0"/>
              <a:t>.</a:t>
            </a:r>
          </a:p>
          <a:p>
            <a:r>
              <a:rPr lang="fr-FR" dirty="0"/>
              <a:t>LA GRANDE SAPHENE PEUT ETRE PRESEVEE  ET LA MALADIE VERIQUEUSE EST CORRECTEMENT TRAITEE. </a:t>
            </a:r>
          </a:p>
          <a:p>
            <a:r>
              <a:rPr lang="fr-FR" dirty="0"/>
              <a:t>A- Les méthodes conservatrices comme la cure CHIVA , préservent le capital veineux et donnent 2 fois moins de récidives que le stripping et moins d’effets secondaires.</a:t>
            </a:r>
          </a:p>
          <a:p>
            <a:r>
              <a:rPr lang="en-US" dirty="0"/>
              <a:t>1-Revue CHOCRANE. CHIVA method for the treatment of chronic venous insufficiency.</a:t>
            </a:r>
            <a:r>
              <a:rPr lang="es-ES_tradnl" u="sng" dirty="0" err="1">
                <a:hlinkClick r:id="rId19"/>
              </a:rPr>
              <a:t>Bellmunt</a:t>
            </a:r>
            <a:r>
              <a:rPr lang="es-ES_tradnl" u="sng" dirty="0">
                <a:hlinkClick r:id="rId19"/>
              </a:rPr>
              <a:t>-Montoya S</a:t>
            </a:r>
            <a:r>
              <a:rPr lang="es-ES_tradnl" baseline="30000" dirty="0"/>
              <a:t>1</a:t>
            </a:r>
            <a:r>
              <a:rPr lang="es-ES_tradnl" dirty="0"/>
              <a:t>, </a:t>
            </a:r>
            <a:r>
              <a:rPr lang="es-ES_tradnl" u="sng" dirty="0">
                <a:hlinkClick r:id="rId20"/>
              </a:rPr>
              <a:t>Escribano JM</a:t>
            </a:r>
            <a:r>
              <a:rPr lang="es-ES_tradnl" dirty="0"/>
              <a:t>, </a:t>
            </a:r>
            <a:r>
              <a:rPr lang="es-ES_tradnl" u="sng" dirty="0" err="1">
                <a:hlinkClick r:id="rId21"/>
              </a:rPr>
              <a:t>Dilme</a:t>
            </a:r>
            <a:r>
              <a:rPr lang="es-ES_tradnl" u="sng" dirty="0">
                <a:hlinkClick r:id="rId21"/>
              </a:rPr>
              <a:t> J</a:t>
            </a:r>
            <a:r>
              <a:rPr lang="es-ES_tradnl" dirty="0"/>
              <a:t>, </a:t>
            </a:r>
            <a:r>
              <a:rPr lang="es-ES_tradnl" u="sng" dirty="0" err="1">
                <a:hlinkClick r:id="rId22"/>
              </a:rPr>
              <a:t>Martinez</a:t>
            </a:r>
            <a:r>
              <a:rPr lang="es-ES_tradnl" u="sng" dirty="0">
                <a:hlinkClick r:id="rId22"/>
              </a:rPr>
              <a:t>-Zapata MJ</a:t>
            </a:r>
            <a:r>
              <a:rPr lang="es-ES_tradnl" dirty="0"/>
              <a:t>. </a:t>
            </a:r>
            <a:r>
              <a:rPr lang="en-US" u="sng" dirty="0">
                <a:hlinkClick r:id="rId23" tooltip="The Cochrane database of systematic reviews."/>
              </a:rPr>
              <a:t>Cochrane Database </a:t>
            </a:r>
            <a:r>
              <a:rPr lang="en-US" u="sng" dirty="0" err="1">
                <a:hlinkClick r:id="rId23" tooltip="The Cochrane database of systematic reviews."/>
              </a:rPr>
              <a:t>Syst</a:t>
            </a:r>
            <a:r>
              <a:rPr lang="en-US" u="sng" dirty="0">
                <a:hlinkClick r:id="rId23" tooltip="The Cochrane database of systematic reviews."/>
              </a:rPr>
              <a:t> Rev.</a:t>
            </a:r>
            <a:r>
              <a:rPr lang="en-US" dirty="0"/>
              <a:t> 2015 Jun 29;(6):CD009648. </a:t>
            </a:r>
            <a:r>
              <a:rPr lang="en-US" dirty="0" err="1"/>
              <a:t>doi</a:t>
            </a:r>
            <a:r>
              <a:rPr lang="en-US" dirty="0"/>
              <a:t>: 10.1002/14651858.CD009648.pub3. </a:t>
            </a:r>
            <a:endParaRPr lang="fr-FR" dirty="0"/>
          </a:p>
          <a:p>
            <a:r>
              <a:rPr lang="en-US" dirty="0"/>
              <a:t>2-</a:t>
            </a:r>
            <a:r>
              <a:rPr lang="en-US" dirty="0">
                <a:hlinkClick r:id="rId24"/>
              </a:rPr>
              <a:t>CHIVA: hemodynamic concept, strategy and results</a:t>
            </a:r>
            <a:r>
              <a:rPr lang="en-US" dirty="0"/>
              <a:t>. </a:t>
            </a:r>
            <a:r>
              <a:rPr lang="it-IT" dirty="0"/>
              <a:t>Claude FRANCESCHI, Massimo CAPPELLI, Stefano ERMINI, Sergio GIANESINI, Erika MENDOZA, Fausto PASSARIELLO, Paolo ZAMBON. </a:t>
            </a:r>
            <a:r>
              <a:rPr lang="fr-FR" dirty="0">
                <a:hlinkClick r:id="rId24"/>
              </a:rPr>
              <a:t>International </a:t>
            </a:r>
            <a:r>
              <a:rPr lang="fr-FR" dirty="0" err="1">
                <a:hlinkClick r:id="rId24"/>
              </a:rPr>
              <a:t>Angiology</a:t>
            </a:r>
            <a:r>
              <a:rPr lang="fr-FR" dirty="0">
                <a:hlinkClick r:id="rId24"/>
              </a:rPr>
              <a:t> 2016 </a:t>
            </a:r>
            <a:r>
              <a:rPr lang="fr-FR" dirty="0" err="1">
                <a:hlinkClick r:id="rId24"/>
              </a:rPr>
              <a:t>February</a:t>
            </a:r>
            <a:r>
              <a:rPr lang="fr-FR" dirty="0">
                <a:hlinkClick r:id="rId24"/>
              </a:rPr>
              <a:t>;35(1):8-30</a:t>
            </a:r>
            <a:endParaRPr lang="fr-FR" dirty="0"/>
          </a:p>
          <a:p>
            <a:r>
              <a:rPr lang="fr-FR" dirty="0"/>
              <a:t>B- Autres études : </a:t>
            </a:r>
          </a:p>
          <a:p>
            <a:r>
              <a:rPr lang="fr-FR" dirty="0"/>
              <a:t>1-« La cure CHIVA donne moins de douleurs post opératoires et est plus efficace que le Laser end-veineux ». -</a:t>
            </a:r>
            <a:r>
              <a:rPr lang="fr-FR" dirty="0" err="1"/>
              <a:t>Retrospective</a:t>
            </a:r>
            <a:r>
              <a:rPr lang="fr-FR" dirty="0"/>
              <a:t> </a:t>
            </a:r>
            <a:r>
              <a:rPr lang="fr-FR" dirty="0" err="1"/>
              <a:t>comparison</a:t>
            </a:r>
            <a:r>
              <a:rPr lang="fr-FR" dirty="0"/>
              <a:t> of </a:t>
            </a:r>
            <a:r>
              <a:rPr lang="fr-FR" dirty="0" err="1"/>
              <a:t>clinical</a:t>
            </a:r>
            <a:r>
              <a:rPr lang="fr-FR" dirty="0"/>
              <a:t> </a:t>
            </a:r>
            <a:r>
              <a:rPr lang="fr-FR" dirty="0" err="1"/>
              <a:t>outcomes</a:t>
            </a:r>
            <a:r>
              <a:rPr lang="fr-FR" dirty="0"/>
              <a:t> </a:t>
            </a:r>
            <a:r>
              <a:rPr lang="fr-FR" dirty="0" err="1"/>
              <a:t>between</a:t>
            </a:r>
            <a:r>
              <a:rPr lang="fr-FR" dirty="0"/>
              <a:t> </a:t>
            </a:r>
            <a:r>
              <a:rPr lang="fr-FR" dirty="0" err="1"/>
              <a:t>endovenous</a:t>
            </a:r>
            <a:r>
              <a:rPr lang="fr-FR" dirty="0"/>
              <a:t> laser and </a:t>
            </a:r>
            <a:r>
              <a:rPr lang="fr-FR" dirty="0" err="1"/>
              <a:t>saphenous</a:t>
            </a:r>
            <a:r>
              <a:rPr lang="fr-FR" dirty="0"/>
              <a:t> </a:t>
            </a:r>
            <a:r>
              <a:rPr lang="fr-FR" dirty="0" err="1"/>
              <a:t>vein</a:t>
            </a:r>
            <a:r>
              <a:rPr lang="fr-FR" dirty="0"/>
              <a:t>-</a:t>
            </a:r>
            <a:r>
              <a:rPr lang="fr-FR" dirty="0" err="1"/>
              <a:t>sparing</a:t>
            </a:r>
            <a:r>
              <a:rPr lang="fr-FR" dirty="0"/>
              <a:t> </a:t>
            </a:r>
            <a:r>
              <a:rPr lang="fr-FR" dirty="0" err="1"/>
              <a:t>surgery</a:t>
            </a:r>
            <a:r>
              <a:rPr lang="fr-FR" dirty="0"/>
              <a:t> for </a:t>
            </a:r>
            <a:r>
              <a:rPr lang="fr-FR" dirty="0" err="1"/>
              <a:t>treatment</a:t>
            </a:r>
            <a:r>
              <a:rPr lang="fr-FR" dirty="0"/>
              <a:t> of </a:t>
            </a:r>
            <a:r>
              <a:rPr lang="fr-FR" dirty="0" err="1"/>
              <a:t>varicose</a:t>
            </a:r>
            <a:r>
              <a:rPr lang="fr-FR" dirty="0"/>
              <a:t> </a:t>
            </a:r>
            <a:r>
              <a:rPr lang="fr-FR" dirty="0" err="1"/>
              <a:t>veins</a:t>
            </a:r>
            <a:r>
              <a:rPr lang="fr-FR" dirty="0"/>
              <a:t> (2011) World Journal of </a:t>
            </a:r>
            <a:r>
              <a:rPr lang="fr-FR" dirty="0" err="1"/>
              <a:t>Surgery</a:t>
            </a:r>
            <a:r>
              <a:rPr lang="fr-FR" dirty="0"/>
              <a:t>, 35 (7), pp. 1679-1686 Chan, C.-</a:t>
            </a:r>
            <a:r>
              <a:rPr lang="fr-FR" dirty="0" err="1"/>
              <a:t>Y.a</a:t>
            </a:r>
            <a:r>
              <a:rPr lang="fr-FR" dirty="0"/>
              <a:t> , Chen, T.-</a:t>
            </a:r>
            <a:r>
              <a:rPr lang="fr-FR" dirty="0" err="1"/>
              <a:t>C.b</a:t>
            </a:r>
            <a:r>
              <a:rPr lang="fr-FR" dirty="0"/>
              <a:t> , </a:t>
            </a:r>
            <a:r>
              <a:rPr lang="fr-FR" dirty="0" err="1"/>
              <a:t>Hsieh</a:t>
            </a:r>
            <a:r>
              <a:rPr lang="fr-FR" dirty="0"/>
              <a:t>, Y.-</a:t>
            </a:r>
            <a:r>
              <a:rPr lang="fr-FR" dirty="0" err="1"/>
              <a:t>K.a</a:t>
            </a:r>
            <a:r>
              <a:rPr lang="fr-FR" dirty="0"/>
              <a:t> , Huang, J.-</a:t>
            </a:r>
            <a:r>
              <a:rPr lang="fr-FR" dirty="0" err="1"/>
              <a:t>H.c</a:t>
            </a:r>
            <a:r>
              <a:rPr lang="fr-FR" dirty="0"/>
              <a:t> </a:t>
            </a:r>
          </a:p>
          <a:p>
            <a:r>
              <a:rPr lang="fr-FR" dirty="0"/>
              <a:t>2-« La cure CHIVA donne de meilleurs résultats que la chirurgie traditionnelle et les traitements </a:t>
            </a:r>
            <a:r>
              <a:rPr lang="fr-FR" dirty="0" err="1"/>
              <a:t>endo</a:t>
            </a:r>
            <a:r>
              <a:rPr lang="fr-FR" dirty="0"/>
              <a:t>-veineux avec moins d’effets secondaires, une récupération plus courte,  plus de sécurité et moins de complication s. C’est pourquoi la cure CHIVA doit être préférée aux autres méthodes ».  Hua Wang1, </a:t>
            </a:r>
            <a:r>
              <a:rPr lang="fr-FR" dirty="0" err="1"/>
              <a:t>Qianyi</a:t>
            </a:r>
            <a:r>
              <a:rPr lang="fr-FR" dirty="0"/>
              <a:t> Chen1, </a:t>
            </a:r>
            <a:r>
              <a:rPr lang="fr-FR" dirty="0" err="1"/>
              <a:t>Zhewei</a:t>
            </a:r>
            <a:r>
              <a:rPr lang="fr-FR" dirty="0"/>
              <a:t> Fei1, </a:t>
            </a:r>
            <a:r>
              <a:rPr lang="fr-FR" dirty="0" err="1"/>
              <a:t>Endong</a:t>
            </a:r>
            <a:r>
              <a:rPr lang="fr-FR" dirty="0"/>
              <a:t> Zheng2, </a:t>
            </a:r>
            <a:r>
              <a:rPr lang="fr-FR" dirty="0" err="1"/>
              <a:t>Zhanghui</a:t>
            </a:r>
            <a:r>
              <a:rPr lang="fr-FR" dirty="0"/>
              <a:t> Yang2, </a:t>
            </a:r>
            <a:r>
              <a:rPr lang="fr-FR" dirty="0" err="1"/>
              <a:t>Xiaowang</a:t>
            </a:r>
            <a:r>
              <a:rPr lang="fr-FR" dirty="0"/>
              <a:t> Huang2 Int J Clin </a:t>
            </a:r>
            <a:r>
              <a:rPr lang="fr-FR" dirty="0" err="1"/>
              <a:t>Exp</a:t>
            </a:r>
            <a:r>
              <a:rPr lang="fr-FR" dirty="0"/>
              <a:t> Med 2016;9(2):2465-2471 </a:t>
            </a:r>
            <a:r>
              <a:rPr lang="fr-FR" u="sng" dirty="0">
                <a:hlinkClick r:id="rId25"/>
              </a:rPr>
              <a:t>www.ijcem.com</a:t>
            </a:r>
            <a:r>
              <a:rPr lang="fr-FR" dirty="0"/>
              <a:t> /ISSN:1940-5901/IJCEM0016552</a:t>
            </a:r>
            <a:br>
              <a:rPr lang="fr-FR" dirty="0"/>
            </a:br>
            <a:r>
              <a:rPr lang="fr-FR" dirty="0"/>
              <a:t>1Department of </a:t>
            </a:r>
            <a:r>
              <a:rPr lang="fr-FR" dirty="0" err="1"/>
              <a:t>Vascular</a:t>
            </a:r>
            <a:r>
              <a:rPr lang="fr-FR" dirty="0"/>
              <a:t> </a:t>
            </a:r>
            <a:r>
              <a:rPr lang="fr-FR" dirty="0" err="1"/>
              <a:t>Surgery</a:t>
            </a:r>
            <a:r>
              <a:rPr lang="fr-FR" dirty="0"/>
              <a:t>, </a:t>
            </a:r>
            <a:r>
              <a:rPr lang="fr-FR" dirty="0" err="1"/>
              <a:t>Xinhua</a:t>
            </a:r>
            <a:r>
              <a:rPr lang="fr-FR" dirty="0"/>
              <a:t> </a:t>
            </a:r>
            <a:r>
              <a:rPr lang="fr-FR" dirty="0" err="1"/>
              <a:t>Hospital</a:t>
            </a:r>
            <a:r>
              <a:rPr lang="fr-FR" dirty="0"/>
              <a:t> </a:t>
            </a:r>
            <a:r>
              <a:rPr lang="fr-FR" dirty="0" err="1"/>
              <a:t>Affiliated</a:t>
            </a:r>
            <a:r>
              <a:rPr lang="fr-FR" dirty="0"/>
              <a:t> to Shanghai </a:t>
            </a:r>
            <a:r>
              <a:rPr lang="fr-FR" dirty="0" err="1"/>
              <a:t>Jiaotong</a:t>
            </a:r>
            <a:r>
              <a:rPr lang="fr-FR" dirty="0"/>
              <a:t> </a:t>
            </a:r>
            <a:r>
              <a:rPr lang="fr-FR" dirty="0" err="1"/>
              <a:t>University</a:t>
            </a:r>
            <a:r>
              <a:rPr lang="fr-FR" dirty="0"/>
              <a:t> </a:t>
            </a:r>
            <a:r>
              <a:rPr lang="fr-FR" dirty="0" err="1"/>
              <a:t>School</a:t>
            </a:r>
            <a:r>
              <a:rPr lang="fr-FR" dirty="0"/>
              <a:t> of </a:t>
            </a:r>
            <a:r>
              <a:rPr lang="fr-FR" dirty="0" err="1"/>
              <a:t>Medicine</a:t>
            </a:r>
            <a:r>
              <a:rPr lang="fr-FR" dirty="0"/>
              <a:t> </a:t>
            </a:r>
            <a:r>
              <a:rPr lang="fr-FR" dirty="0" err="1"/>
              <a:t>Chongming</a:t>
            </a:r>
            <a:r>
              <a:rPr lang="fr-FR" dirty="0"/>
              <a:t> </a:t>
            </a:r>
            <a:r>
              <a:rPr lang="fr-FR" dirty="0" err="1"/>
              <a:t>Branch</a:t>
            </a:r>
            <a:r>
              <a:rPr lang="fr-FR" dirty="0"/>
              <a:t>, </a:t>
            </a:r>
            <a:r>
              <a:rPr lang="fr-FR" dirty="0" err="1"/>
              <a:t>Chongming</a:t>
            </a:r>
            <a:r>
              <a:rPr lang="fr-FR" dirty="0"/>
              <a:t> 202150, China; 2Department of General </a:t>
            </a:r>
            <a:r>
              <a:rPr lang="fr-FR" dirty="0" err="1"/>
              <a:t>Surgery</a:t>
            </a:r>
            <a:r>
              <a:rPr lang="fr-FR" dirty="0"/>
              <a:t>, </a:t>
            </a:r>
            <a:r>
              <a:rPr lang="fr-FR" dirty="0" err="1"/>
              <a:t>Cangnan</a:t>
            </a:r>
            <a:r>
              <a:rPr lang="fr-FR" dirty="0"/>
              <a:t> </a:t>
            </a:r>
            <a:r>
              <a:rPr lang="fr-FR" dirty="0" err="1"/>
              <a:t>People’s</a:t>
            </a:r>
            <a:r>
              <a:rPr lang="fr-FR" dirty="0"/>
              <a:t> </a:t>
            </a:r>
            <a:r>
              <a:rPr lang="fr-FR" dirty="0" err="1"/>
              <a:t>Hospital</a:t>
            </a:r>
            <a:r>
              <a:rPr lang="fr-FR" dirty="0"/>
              <a:t>, Wenzhou 325800, Zhejiang, China. </a:t>
            </a:r>
          </a:p>
          <a:p>
            <a:r>
              <a:rPr lang="fr-FR" dirty="0"/>
              <a:t>3-Le taux de récidives après les procédures </a:t>
            </a:r>
            <a:r>
              <a:rPr lang="fr-FR" dirty="0" err="1"/>
              <a:t>endo</a:t>
            </a:r>
            <a:r>
              <a:rPr lang="fr-FR" dirty="0"/>
              <a:t>-veineuses est équivalent à celui du stripping, donc supérieurs à la cure CHIVA.</a:t>
            </a:r>
          </a:p>
          <a:p>
            <a:br>
              <a:rPr lang="fr-FR" dirty="0"/>
            </a:br>
            <a:endParaRPr lang="fr-F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14400" y="1657350"/>
            <a:ext cx="7315200" cy="4985980"/>
          </a:xfrm>
          <a:prstGeom prst="rect">
            <a:avLst/>
          </a:prstGeom>
          <a:noFill/>
        </p:spPr>
        <p:txBody>
          <a:bodyPr wrap="square" rtlCol="0">
            <a:spAutoFit/>
          </a:bodyPr>
          <a:lstStyle/>
          <a:p>
            <a:r>
              <a:rPr lang="fr-FR" sz="2400" dirty="0"/>
              <a:t>Pourquoi la cure CHIVA</a:t>
            </a:r>
          </a:p>
          <a:p>
            <a:endParaRPr lang="fr-FR" sz="2400" dirty="0"/>
          </a:p>
          <a:p>
            <a:r>
              <a:rPr lang="fr-FR" sz="5400" dirty="0">
                <a:solidFill>
                  <a:srgbClr val="FF0000"/>
                </a:solidFill>
              </a:rPr>
              <a:t>C</a:t>
            </a:r>
            <a:r>
              <a:rPr lang="fr-FR" sz="2400" dirty="0"/>
              <a:t>onservatrice et </a:t>
            </a:r>
          </a:p>
          <a:p>
            <a:r>
              <a:rPr lang="fr-FR" sz="5400" dirty="0">
                <a:solidFill>
                  <a:srgbClr val="FF0000"/>
                </a:solidFill>
              </a:rPr>
              <a:t>H</a:t>
            </a:r>
            <a:r>
              <a:rPr lang="fr-FR" sz="2400" dirty="0"/>
              <a:t>émodynamique de l’</a:t>
            </a:r>
          </a:p>
          <a:p>
            <a:r>
              <a:rPr lang="fr-FR" sz="5400" dirty="0">
                <a:solidFill>
                  <a:srgbClr val="FF0000"/>
                </a:solidFill>
              </a:rPr>
              <a:t>I</a:t>
            </a:r>
            <a:r>
              <a:rPr lang="fr-FR" sz="2400" dirty="0"/>
              <a:t>nsuffisance </a:t>
            </a:r>
          </a:p>
          <a:p>
            <a:r>
              <a:rPr lang="fr-FR" sz="5400" dirty="0">
                <a:solidFill>
                  <a:srgbClr val="FF0000"/>
                </a:solidFill>
              </a:rPr>
              <a:t>V</a:t>
            </a:r>
            <a:r>
              <a:rPr lang="fr-FR" sz="2400" dirty="0"/>
              <a:t>eineuse en </a:t>
            </a:r>
          </a:p>
          <a:p>
            <a:r>
              <a:rPr lang="fr-FR" sz="5400" dirty="0">
                <a:solidFill>
                  <a:srgbClr val="FF0000"/>
                </a:solidFill>
              </a:rPr>
              <a:t>A</a:t>
            </a:r>
            <a:r>
              <a:rPr lang="fr-FR" sz="2400" dirty="0"/>
              <a:t>mbulatoire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harvey"/>
          <p:cNvPicPr>
            <a:picLocks noChangeAspect="1" noChangeArrowheads="1"/>
          </p:cNvPicPr>
          <p:nvPr/>
        </p:nvPicPr>
        <p:blipFill>
          <a:blip r:embed="rId3" cstate="print"/>
          <a:srcRect b="15555"/>
          <a:stretch>
            <a:fillRect/>
          </a:stretch>
        </p:blipFill>
        <p:spPr bwMode="auto">
          <a:xfrm>
            <a:off x="0" y="2628900"/>
            <a:ext cx="9144000" cy="3962400"/>
          </a:xfrm>
          <a:prstGeom prst="rect">
            <a:avLst/>
          </a:prstGeom>
          <a:noFill/>
          <a:ln w="9525">
            <a:noFill/>
            <a:miter lim="800000"/>
            <a:headEnd/>
            <a:tailEnd/>
          </a:ln>
        </p:spPr>
      </p:pic>
      <p:grpSp>
        <p:nvGrpSpPr>
          <p:cNvPr id="2" name="Group 26"/>
          <p:cNvGrpSpPr>
            <a:grpSpLocks/>
          </p:cNvGrpSpPr>
          <p:nvPr/>
        </p:nvGrpSpPr>
        <p:grpSpPr bwMode="auto">
          <a:xfrm>
            <a:off x="3048000" y="6477000"/>
            <a:ext cx="1905000" cy="304800"/>
            <a:chOff x="1920" y="4080"/>
            <a:chExt cx="1200" cy="192"/>
          </a:xfrm>
        </p:grpSpPr>
        <p:pic>
          <p:nvPicPr>
            <p:cNvPr id="6150" name="Picture 7" descr="Afficher l'image en taille réelle"/>
            <p:cNvPicPr>
              <a:picLocks noChangeAspect="1" noChangeArrowheads="1"/>
            </p:cNvPicPr>
            <p:nvPr/>
          </p:nvPicPr>
          <p:blipFill>
            <a:blip r:embed="rId4" cstate="print"/>
            <a:srcRect/>
            <a:stretch>
              <a:fillRect/>
            </a:stretch>
          </p:blipFill>
          <p:spPr bwMode="auto">
            <a:xfrm>
              <a:off x="2256" y="4080"/>
              <a:ext cx="240" cy="192"/>
            </a:xfrm>
            <a:prstGeom prst="rect">
              <a:avLst/>
            </a:prstGeom>
            <a:noFill/>
            <a:ln w="9525">
              <a:noFill/>
              <a:miter lim="800000"/>
              <a:headEnd/>
              <a:tailEnd/>
            </a:ln>
          </p:spPr>
        </p:pic>
        <p:pic>
          <p:nvPicPr>
            <p:cNvPr id="6151" name="Picture 12" descr="Afficher l'image en taille réelle"/>
            <p:cNvPicPr>
              <a:picLocks noChangeAspect="1" noChangeArrowheads="1"/>
            </p:cNvPicPr>
            <p:nvPr/>
          </p:nvPicPr>
          <p:blipFill>
            <a:blip r:embed="rId5" cstate="print"/>
            <a:srcRect/>
            <a:stretch>
              <a:fillRect/>
            </a:stretch>
          </p:blipFill>
          <p:spPr bwMode="auto">
            <a:xfrm>
              <a:off x="2832" y="4109"/>
              <a:ext cx="288" cy="163"/>
            </a:xfrm>
            <a:prstGeom prst="rect">
              <a:avLst/>
            </a:prstGeom>
            <a:noFill/>
            <a:ln w="9525">
              <a:solidFill>
                <a:schemeClr val="bg1"/>
              </a:solidFill>
              <a:miter lim="800000"/>
              <a:headEnd/>
              <a:tailEnd/>
            </a:ln>
          </p:spPr>
        </p:pic>
        <p:pic>
          <p:nvPicPr>
            <p:cNvPr id="6152" name="Picture 18" descr="Afficher l'image en taille réelle"/>
            <p:cNvPicPr>
              <a:picLocks noChangeAspect="1" noChangeArrowheads="1"/>
            </p:cNvPicPr>
            <p:nvPr/>
          </p:nvPicPr>
          <p:blipFill>
            <a:blip r:embed="rId6" cstate="print"/>
            <a:srcRect/>
            <a:stretch>
              <a:fillRect/>
            </a:stretch>
          </p:blipFill>
          <p:spPr bwMode="auto">
            <a:xfrm>
              <a:off x="2544" y="4102"/>
              <a:ext cx="240" cy="170"/>
            </a:xfrm>
            <a:prstGeom prst="rect">
              <a:avLst/>
            </a:prstGeom>
            <a:noFill/>
            <a:ln w="9525">
              <a:noFill/>
              <a:miter lim="800000"/>
              <a:headEnd/>
              <a:tailEnd/>
            </a:ln>
          </p:spPr>
        </p:pic>
        <p:pic>
          <p:nvPicPr>
            <p:cNvPr id="6153" name="Picture 19" descr="french_flag"/>
            <p:cNvPicPr>
              <a:picLocks noChangeAspect="1" noChangeArrowheads="1"/>
            </p:cNvPicPr>
            <p:nvPr/>
          </p:nvPicPr>
          <p:blipFill>
            <a:blip r:embed="rId7" cstate="print"/>
            <a:srcRect/>
            <a:stretch>
              <a:fillRect/>
            </a:stretch>
          </p:blipFill>
          <p:spPr bwMode="auto">
            <a:xfrm>
              <a:off x="1920" y="4080"/>
              <a:ext cx="288" cy="192"/>
            </a:xfrm>
            <a:prstGeom prst="rect">
              <a:avLst/>
            </a:prstGeom>
            <a:noFill/>
            <a:ln w="9525">
              <a:noFill/>
              <a:miter lim="800000"/>
              <a:headEnd/>
              <a:tailEnd/>
            </a:ln>
          </p:spPr>
        </p:pic>
      </p:grpSp>
      <p:sp>
        <p:nvSpPr>
          <p:cNvPr id="10" name="ZoneTexte 9"/>
          <p:cNvSpPr txBox="1"/>
          <p:nvPr/>
        </p:nvSpPr>
        <p:spPr>
          <a:xfrm>
            <a:off x="0" y="514350"/>
            <a:ext cx="9144000" cy="1384995"/>
          </a:xfrm>
          <a:prstGeom prst="rect">
            <a:avLst/>
          </a:prstGeom>
          <a:solidFill>
            <a:schemeClr val="bg1"/>
          </a:solidFill>
        </p:spPr>
        <p:txBody>
          <a:bodyPr wrap="square" rtlCol="0">
            <a:spAutoFit/>
          </a:bodyPr>
          <a:lstStyle/>
          <a:p>
            <a:r>
              <a:rPr lang="fr-FR" sz="2800" dirty="0">
                <a:solidFill>
                  <a:schemeClr val="accent4"/>
                </a:solidFill>
              </a:rPr>
              <a:t>Harvey découvre que le sang circule et le démontre.  Pourtant toutes les académies d’Europe le condamnent violemment . Seul Descartes le défend.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55576" y="1268760"/>
            <a:ext cx="7992888" cy="3416320"/>
          </a:xfrm>
          <a:prstGeom prst="rect">
            <a:avLst/>
          </a:prstGeom>
          <a:noFill/>
        </p:spPr>
        <p:txBody>
          <a:bodyPr wrap="square" rtlCol="0">
            <a:spAutoFit/>
          </a:bodyPr>
          <a:lstStyle/>
          <a:p>
            <a:r>
              <a:rPr lang="en-US" b="1" dirty="0"/>
              <a:t>The patency of sequential and individual vein coronary bypass</a:t>
            </a:r>
          </a:p>
          <a:p>
            <a:r>
              <a:rPr lang="fr-FR" b="1" dirty="0" err="1"/>
              <a:t>grafts</a:t>
            </a:r>
            <a:r>
              <a:rPr lang="fr-FR" b="1" dirty="0"/>
              <a:t>: a </a:t>
            </a:r>
            <a:r>
              <a:rPr lang="fr-FR" b="1" dirty="0" err="1"/>
              <a:t>systematic</a:t>
            </a:r>
            <a:r>
              <a:rPr lang="fr-FR" b="1" dirty="0"/>
              <a:t> </a:t>
            </a:r>
            <a:r>
              <a:rPr lang="fr-FR" b="1" dirty="0" err="1"/>
              <a:t>review</a:t>
            </a:r>
            <a:r>
              <a:rPr lang="fr-FR" b="1" dirty="0"/>
              <a:t>.</a:t>
            </a:r>
          </a:p>
          <a:p>
            <a:r>
              <a:rPr lang="fr-FR" dirty="0"/>
              <a:t>Li, J; Liu, Y; Zheng, J; Bai, T; Liu, Y; Wang, X; Liu, N; Cheng, L; Chen, Y; Zhang, H</a:t>
            </a:r>
          </a:p>
          <a:p>
            <a:r>
              <a:rPr lang="en-US" b="1" dirty="0"/>
              <a:t>Ann. </a:t>
            </a:r>
            <a:r>
              <a:rPr lang="en-US" b="1" dirty="0" err="1"/>
              <a:t>Thorac</a:t>
            </a:r>
            <a:r>
              <a:rPr lang="en-US" b="1" dirty="0"/>
              <a:t>. Surg. 92, 12920 (2011)</a:t>
            </a:r>
          </a:p>
          <a:p>
            <a:r>
              <a:rPr lang="en-US" dirty="0"/>
              <a:t>Department of Cardiac Surgery, Beijing </a:t>
            </a:r>
            <a:r>
              <a:rPr lang="en-US" dirty="0" err="1"/>
              <a:t>Anzhen</a:t>
            </a:r>
            <a:r>
              <a:rPr lang="en-US" dirty="0"/>
              <a:t> Hospital, Capital Medical University, Beijing,</a:t>
            </a:r>
          </a:p>
          <a:p>
            <a:r>
              <a:rPr lang="fr-FR" dirty="0"/>
              <a:t>China.</a:t>
            </a:r>
          </a:p>
          <a:p>
            <a:r>
              <a:rPr lang="fr-FR" b="1" dirty="0"/>
              <a:t>Abstract </a:t>
            </a:r>
            <a:r>
              <a:rPr lang="fr-FR" dirty="0"/>
              <a:t>CONCLUSIONS: The </a:t>
            </a:r>
            <a:r>
              <a:rPr lang="fr-FR" dirty="0" err="1"/>
              <a:t>midterm</a:t>
            </a:r>
            <a:endParaRPr lang="fr-FR" dirty="0"/>
          </a:p>
          <a:p>
            <a:r>
              <a:rPr lang="en-US" dirty="0"/>
              <a:t>and long-term patency of sequential vein grafts appears to be better than that of single vein grafts</a:t>
            </a:r>
          </a:p>
          <a:p>
            <a:r>
              <a:rPr lang="en-US" dirty="0"/>
              <a:t>and the patency of side-to-side anastomoses appears to be better than that of end-to-side </a:t>
            </a:r>
            <a:r>
              <a:rPr lang="fr-FR" dirty="0"/>
              <a:t>anastomoses for </a:t>
            </a:r>
            <a:r>
              <a:rPr lang="fr-FR" dirty="0" err="1"/>
              <a:t>sequential</a:t>
            </a:r>
            <a:r>
              <a:rPr lang="fr-FR" dirty="0"/>
              <a:t> </a:t>
            </a:r>
            <a:r>
              <a:rPr lang="fr-FR" dirty="0" err="1"/>
              <a:t>vein</a:t>
            </a:r>
            <a:r>
              <a:rPr lang="fr-FR" dirty="0"/>
              <a:t> </a:t>
            </a:r>
            <a:r>
              <a:rPr lang="fr-FR" dirty="0" err="1"/>
              <a:t>grafts</a:t>
            </a:r>
            <a:r>
              <a:rPr lang="fr-FR" dirty="0"/>
              <a: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lettre du president CNE D Sicard"/>
          <p:cNvPicPr>
            <a:picLocks noChangeAspect="1" noChangeArrowheads="1"/>
          </p:cNvPicPr>
          <p:nvPr/>
        </p:nvPicPr>
        <p:blipFill>
          <a:blip r:embed="rId3" cstate="print"/>
          <a:stretch>
            <a:fillRect/>
          </a:stretch>
        </p:blipFill>
        <p:spPr bwMode="auto">
          <a:xfrm>
            <a:off x="0" y="-171450"/>
            <a:ext cx="9144000" cy="685800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5458" name="Picture 2" descr="msoA223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3411" name="Object 3"/>
          <p:cNvGraphicFramePr>
            <a:graphicFrameLocks noChangeAspect="1"/>
          </p:cNvGraphicFramePr>
          <p:nvPr/>
        </p:nvGraphicFramePr>
        <p:xfrm>
          <a:off x="4648200" y="-1"/>
          <a:ext cx="4533411" cy="6045247"/>
        </p:xfrm>
        <a:graphic>
          <a:graphicData uri="http://schemas.openxmlformats.org/presentationml/2006/ole">
            <mc:AlternateContent xmlns:mc="http://schemas.openxmlformats.org/markup-compatibility/2006">
              <mc:Choice xmlns:v="urn:schemas-microsoft-com:vml" Requires="v">
                <p:oleObj name="Présentation" r:id="rId2" imgW="3427327" imgH="4570371" progId="PowerPoint.Show.8">
                  <p:embed/>
                </p:oleObj>
              </mc:Choice>
              <mc:Fallback>
                <p:oleObj name="Présentation" r:id="rId2" imgW="3427327" imgH="4570371" progId="PowerPoint.Show.8">
                  <p:embed/>
                  <p:pic>
                    <p:nvPicPr>
                      <p:cNvPr id="273411"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
                        <a:ext cx="4533411" cy="6045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74436" name="Picture 4" descr="C:\Users\claude\Dropbox\dossiers communs 2 ordinateurs\A FAIRE\VEINES\ETHIQUE ET PONTAGES\courriers\Bical capital veineux.jpg"/>
          <p:cNvPicPr>
            <a:picLocks noChangeAspect="1" noChangeArrowheads="1"/>
          </p:cNvPicPr>
          <p:nvPr/>
        </p:nvPicPr>
        <p:blipFill>
          <a:blip r:embed="rId4" cstate="print"/>
          <a:srcRect/>
          <a:stretch>
            <a:fillRect/>
          </a:stretch>
        </p:blipFill>
        <p:spPr bwMode="auto">
          <a:xfrm>
            <a:off x="228600" y="0"/>
            <a:ext cx="4495800" cy="5994400"/>
          </a:xfrm>
          <a:prstGeom prst="rect">
            <a:avLst/>
          </a:prstGeom>
          <a:noFill/>
        </p:spPr>
      </p:pic>
    </p:spTree>
    <p:extLst>
      <p:ext uri="{BB962C8B-B14F-4D97-AF65-F5344CB8AC3E}">
        <p14:creationId xmlns:p14="http://schemas.microsoft.com/office/powerpoint/2010/main" val="42009557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82" name="Picture 2" descr="C:\Users\claude\Dropbox\dossiers communs 2 ordinateurs\A FAIRE\VEINES\ETHIQUE ET PONTAGES\courriers\laurian.jpg"/>
          <p:cNvPicPr>
            <a:picLocks noChangeAspect="1" noChangeArrowheads="1"/>
          </p:cNvPicPr>
          <p:nvPr/>
        </p:nvPicPr>
        <p:blipFill>
          <a:blip r:embed="rId2" cstate="print"/>
          <a:srcRect/>
          <a:stretch>
            <a:fillRect/>
          </a:stretch>
        </p:blipFill>
        <p:spPr bwMode="auto">
          <a:xfrm>
            <a:off x="254000" y="171450"/>
            <a:ext cx="8686800" cy="651510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12800" y="400050"/>
            <a:ext cx="7213600" cy="307777"/>
          </a:xfrm>
          <a:prstGeom prst="rect">
            <a:avLst/>
          </a:prstGeom>
          <a:noFill/>
        </p:spPr>
        <p:txBody>
          <a:bodyPr wrap="square" rtlCol="0">
            <a:spAutoFit/>
          </a:bodyPr>
          <a:lstStyle/>
          <a:p>
            <a:pPr algn="ctr"/>
            <a:r>
              <a:rPr lang="fr-FR" sz="1400" b="1" dirty="0"/>
              <a:t>COMMENT APPRENDRE et PRATIQUER LA CHIVA</a:t>
            </a:r>
          </a:p>
        </p:txBody>
      </p:sp>
      <p:sp>
        <p:nvSpPr>
          <p:cNvPr id="5" name="ZoneTexte 4"/>
          <p:cNvSpPr txBox="1"/>
          <p:nvPr/>
        </p:nvSpPr>
        <p:spPr>
          <a:xfrm>
            <a:off x="0" y="971550"/>
            <a:ext cx="9144000" cy="2031325"/>
          </a:xfrm>
          <a:prstGeom prst="rect">
            <a:avLst/>
          </a:prstGeom>
          <a:noFill/>
        </p:spPr>
        <p:txBody>
          <a:bodyPr wrap="square" rtlCol="0">
            <a:spAutoFit/>
          </a:bodyPr>
          <a:lstStyle/>
          <a:p>
            <a:r>
              <a:rPr lang="en-US" b="1" dirty="0"/>
              <a:t>CHIVA: Hemodynamic concept, strategy and results</a:t>
            </a:r>
            <a:endParaRPr lang="fr-FR" b="1" dirty="0"/>
          </a:p>
          <a:p>
            <a:pPr fontAlgn="ctr"/>
            <a:r>
              <a:rPr lang="en-US" b="1" dirty="0"/>
              <a:t>Article</a:t>
            </a:r>
            <a:r>
              <a:rPr lang="fr-FR" b="1" dirty="0"/>
              <a:t> </a:t>
            </a:r>
            <a:r>
              <a:rPr lang="en-US" b="1" i="1" dirty="0"/>
              <a:t>in</a:t>
            </a:r>
            <a:r>
              <a:rPr lang="fr-FR" b="1" dirty="0"/>
              <a:t> </a:t>
            </a:r>
            <a:r>
              <a:rPr lang="en-US" b="1" dirty="0"/>
              <a:t>International </a:t>
            </a:r>
            <a:r>
              <a:rPr lang="en-US" b="1" dirty="0" err="1"/>
              <a:t>angiology</a:t>
            </a:r>
            <a:r>
              <a:rPr lang="en-US" b="1" dirty="0"/>
              <a:t>: a journal of the International Union of </a:t>
            </a:r>
            <a:r>
              <a:rPr lang="en-US" b="1" dirty="0" err="1"/>
              <a:t>Angiology</a:t>
            </a:r>
            <a:r>
              <a:rPr lang="en-US" b="1" dirty="0"/>
              <a:t> 35(1) · June 2015</a:t>
            </a:r>
            <a:endParaRPr lang="fr-FR" b="1" dirty="0"/>
          </a:p>
          <a:p>
            <a:r>
              <a:rPr lang="en-US" dirty="0"/>
              <a:t> </a:t>
            </a:r>
            <a:endParaRPr lang="fr-FR" dirty="0"/>
          </a:p>
          <a:p>
            <a:r>
              <a:rPr lang="en-US" u="sng" dirty="0">
                <a:hlinkClick r:id="rId3"/>
              </a:rPr>
              <a:t>https://www.researchgate.net/publication/277778981_CHIVA_Hemodynamic_concept_strategy_and_results?ev=prf_pub</a:t>
            </a:r>
            <a:endParaRPr lang="fr-FR" dirty="0"/>
          </a:p>
          <a:p>
            <a:endParaRPr lang="fr-FR" dirty="0"/>
          </a:p>
        </p:txBody>
      </p:sp>
      <p:pic>
        <p:nvPicPr>
          <p:cNvPr id="277506" name="Picture 2"/>
          <p:cNvPicPr>
            <a:picLocks noChangeAspect="1" noChangeArrowheads="1"/>
          </p:cNvPicPr>
          <p:nvPr/>
        </p:nvPicPr>
        <p:blipFill>
          <a:blip r:embed="rId4" cstate="print"/>
          <a:srcRect/>
          <a:stretch>
            <a:fillRect/>
          </a:stretch>
        </p:blipFill>
        <p:spPr bwMode="auto">
          <a:xfrm>
            <a:off x="5588000" y="2286000"/>
            <a:ext cx="3136456" cy="2686050"/>
          </a:xfrm>
          <a:prstGeom prst="rect">
            <a:avLst/>
          </a:prstGeom>
          <a:noFill/>
          <a:ln w="9525">
            <a:noFill/>
            <a:miter lim="800000"/>
            <a:headEnd/>
            <a:tailEnd/>
          </a:ln>
        </p:spPr>
      </p:pic>
      <p:sp>
        <p:nvSpPr>
          <p:cNvPr id="7" name="ZoneTexte 6"/>
          <p:cNvSpPr txBox="1"/>
          <p:nvPr/>
        </p:nvSpPr>
        <p:spPr>
          <a:xfrm>
            <a:off x="406400" y="2514600"/>
            <a:ext cx="5080000" cy="2246769"/>
          </a:xfrm>
          <a:prstGeom prst="rect">
            <a:avLst/>
          </a:prstGeom>
          <a:noFill/>
        </p:spPr>
        <p:txBody>
          <a:bodyPr wrap="square" rtlCol="0">
            <a:spAutoFit/>
          </a:bodyPr>
          <a:lstStyle/>
          <a:p>
            <a:r>
              <a:rPr lang="fr-FR" sz="1400" dirty="0"/>
              <a:t>Une connaissance théorique de la physiopathologie  </a:t>
            </a:r>
            <a:r>
              <a:rPr lang="fr-FR" sz="1400" dirty="0" err="1"/>
              <a:t>hemodynamique</a:t>
            </a:r>
            <a:r>
              <a:rPr lang="fr-FR" sz="1400" dirty="0"/>
              <a:t> veineuse ( qui n’a pas été enseigné aux chirurgiens, angiologues et phlébologues français ) , une connaissance  de la méthode </a:t>
            </a:r>
            <a:r>
              <a:rPr lang="fr-FR" sz="1400" dirty="0" err="1"/>
              <a:t>échodoppler</a:t>
            </a:r>
            <a:r>
              <a:rPr lang="fr-FR" sz="1400" dirty="0"/>
              <a:t> spécifique ainsi que les techniques chirurgicales sous AL  simples et rapides mais particulières car différentes de la chirurgie classique, sont indispensables au succès de la cure CHIVA.</a:t>
            </a:r>
          </a:p>
          <a:p>
            <a:r>
              <a:rPr lang="fr-FR" sz="1400" dirty="0"/>
              <a:t>La courbe d’apprentissage demande l’aide de collègues expérimentés. </a:t>
            </a:r>
          </a:p>
          <a:p>
            <a:endParaRPr lang="fr-FR" sz="14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franceschi\Dropbox\dossiers communs 2 ordinateurs\A FAIRE\veines 2013\ETHIQUE ET PONTAGES\allogreffes\IMAG0306.jpg"/>
          <p:cNvPicPr>
            <a:picLocks noChangeAspect="1" noChangeArrowheads="1"/>
          </p:cNvPicPr>
          <p:nvPr/>
        </p:nvPicPr>
        <p:blipFill>
          <a:blip r:embed="rId2" cstate="print"/>
          <a:srcRect/>
          <a:stretch>
            <a:fillRect/>
          </a:stretch>
        </p:blipFill>
        <p:spPr bwMode="auto">
          <a:xfrm>
            <a:off x="5334000" y="3962401"/>
            <a:ext cx="3600451" cy="2700338"/>
          </a:xfrm>
          <a:prstGeom prst="rect">
            <a:avLst/>
          </a:prstGeom>
          <a:noFill/>
          <a:ln w="9525">
            <a:noFill/>
            <a:miter lim="800000"/>
            <a:headEnd/>
            <a:tailEnd/>
          </a:ln>
        </p:spPr>
      </p:pic>
      <p:sp>
        <p:nvSpPr>
          <p:cNvPr id="2" name="ZoneTexte 1"/>
          <p:cNvSpPr txBox="1"/>
          <p:nvPr/>
        </p:nvSpPr>
        <p:spPr>
          <a:xfrm>
            <a:off x="0" y="46039"/>
            <a:ext cx="8934451" cy="3323987"/>
          </a:xfrm>
          <a:prstGeom prst="rect">
            <a:avLst/>
          </a:prstGeom>
          <a:noFill/>
        </p:spPr>
        <p:txBody>
          <a:bodyPr>
            <a:spAutoFit/>
          </a:bodyPr>
          <a:lstStyle/>
          <a:p>
            <a:pPr>
              <a:defRPr/>
            </a:pPr>
            <a:r>
              <a:rPr lang="fr-FR" i="1" dirty="0">
                <a:solidFill>
                  <a:srgbClr val="000000"/>
                </a:solidFill>
              </a:rPr>
              <a:t>Fondée en 1989, </a:t>
            </a:r>
            <a:r>
              <a:rPr lang="fr-FR" b="1" dirty="0" err="1">
                <a:solidFill>
                  <a:srgbClr val="000000"/>
                </a:solidFill>
              </a:rPr>
              <a:t>Bioprotec</a:t>
            </a:r>
            <a:r>
              <a:rPr lang="fr-FR" dirty="0">
                <a:solidFill>
                  <a:srgbClr val="000000"/>
                </a:solidFill>
              </a:rPr>
              <a:t> </a:t>
            </a:r>
            <a:r>
              <a:rPr lang="fr-FR" i="1" dirty="0">
                <a:solidFill>
                  <a:srgbClr val="000000"/>
                </a:solidFill>
              </a:rPr>
              <a:t>a permis de fédérer sur le territoire français </a:t>
            </a:r>
            <a:br>
              <a:rPr lang="fr-FR" i="1" dirty="0">
                <a:solidFill>
                  <a:srgbClr val="000000"/>
                </a:solidFill>
              </a:rPr>
            </a:br>
            <a:r>
              <a:rPr lang="fr-FR" i="1" dirty="0">
                <a:solidFill>
                  <a:srgbClr val="000000"/>
                </a:solidFill>
              </a:rPr>
              <a:t>les activités de recueil de veines saphènes lors du stripping des varices, </a:t>
            </a:r>
            <a:br>
              <a:rPr lang="fr-FR" i="1" dirty="0">
                <a:solidFill>
                  <a:srgbClr val="000000"/>
                </a:solidFill>
              </a:rPr>
            </a:br>
            <a:r>
              <a:rPr lang="fr-FR" i="1" dirty="0">
                <a:solidFill>
                  <a:srgbClr val="000000"/>
                </a:solidFill>
              </a:rPr>
              <a:t>d’assurer la production d’</a:t>
            </a:r>
            <a:r>
              <a:rPr lang="fr-FR" i="1" dirty="0" err="1">
                <a:solidFill>
                  <a:srgbClr val="000000"/>
                </a:solidFill>
              </a:rPr>
              <a:t>allogreffons</a:t>
            </a:r>
            <a:r>
              <a:rPr lang="fr-FR" i="1" dirty="0">
                <a:solidFill>
                  <a:srgbClr val="000000"/>
                </a:solidFill>
              </a:rPr>
              <a:t> veineux et leur cession </a:t>
            </a:r>
            <a:br>
              <a:rPr lang="fr-FR" i="1" dirty="0">
                <a:solidFill>
                  <a:srgbClr val="000000"/>
                </a:solidFill>
              </a:rPr>
            </a:br>
            <a:r>
              <a:rPr lang="fr-FR" i="1" dirty="0">
                <a:solidFill>
                  <a:srgbClr val="000000"/>
                </a:solidFill>
              </a:rPr>
              <a:t>aux établissements demandeurs. </a:t>
            </a:r>
            <a:br>
              <a:rPr lang="fr-FR" i="1" dirty="0">
                <a:solidFill>
                  <a:srgbClr val="000000"/>
                </a:solidFill>
              </a:rPr>
            </a:br>
            <a:r>
              <a:rPr lang="fr-FR" i="1" u="sng" dirty="0">
                <a:solidFill>
                  <a:srgbClr val="000000"/>
                </a:solidFill>
                <a:hlinkClick r:id="rId3"/>
              </a:rPr>
              <a:t>La cession</a:t>
            </a:r>
            <a:r>
              <a:rPr lang="fr-FR" i="1" dirty="0">
                <a:solidFill>
                  <a:srgbClr val="000000"/>
                </a:solidFill>
              </a:rPr>
              <a:t> d’</a:t>
            </a:r>
            <a:r>
              <a:rPr lang="fr-FR" i="1" dirty="0" err="1">
                <a:solidFill>
                  <a:srgbClr val="000000"/>
                </a:solidFill>
              </a:rPr>
              <a:t>allogreffons</a:t>
            </a:r>
            <a:r>
              <a:rPr lang="fr-FR" i="1" dirty="0">
                <a:solidFill>
                  <a:srgbClr val="000000"/>
                </a:solidFill>
              </a:rPr>
              <a:t> veineux est en constante augmentation, </a:t>
            </a:r>
            <a:br>
              <a:rPr lang="fr-FR" i="1" dirty="0">
                <a:solidFill>
                  <a:srgbClr val="000000"/>
                </a:solidFill>
              </a:rPr>
            </a:br>
            <a:r>
              <a:rPr lang="fr-FR" i="1" dirty="0">
                <a:solidFill>
                  <a:srgbClr val="000000"/>
                </a:solidFill>
              </a:rPr>
              <a:t>passant de 286 en 2001 à 490 en 2006.</a:t>
            </a:r>
            <a:r>
              <a:rPr lang="fr-FR" sz="800" spc="-25" dirty="0">
                <a:solidFill>
                  <a:srgbClr val="000000"/>
                </a:solidFill>
              </a:rPr>
              <a:t> </a:t>
            </a:r>
            <a:r>
              <a:rPr lang="fr-FR" sz="800" spc="-25" dirty="0" err="1">
                <a:solidFill>
                  <a:srgbClr val="000000"/>
                </a:solidFill>
              </a:rPr>
              <a:t>crits</a:t>
            </a:r>
            <a:endParaRPr lang="fr-FR" sz="1050" dirty="0">
              <a:solidFill>
                <a:srgbClr val="000000"/>
              </a:solidFill>
              <a:latin typeface="Verdana"/>
              <a:ea typeface="SimSun"/>
              <a:cs typeface="Times New Roman"/>
            </a:endParaRPr>
          </a:p>
          <a:p>
            <a:pPr>
              <a:defRPr/>
            </a:pPr>
            <a:r>
              <a:rPr lang="fr-FR" sz="800" spc="-25" dirty="0">
                <a:solidFill>
                  <a:srgbClr val="000000"/>
                </a:solidFill>
              </a:rPr>
              <a:t> </a:t>
            </a:r>
            <a:r>
              <a:rPr lang="fr-FR" sz="2400" spc="-25" dirty="0">
                <a:solidFill>
                  <a:srgbClr val="000000"/>
                </a:solidFill>
              </a:rPr>
              <a:t>Les </a:t>
            </a:r>
            <a:r>
              <a:rPr lang="fr-FR" sz="2400" spc="-25" dirty="0" err="1">
                <a:solidFill>
                  <a:srgbClr val="000000"/>
                </a:solidFill>
              </a:rPr>
              <a:t>Allogreffons</a:t>
            </a:r>
            <a:r>
              <a:rPr lang="fr-FR" sz="2400" spc="-25" dirty="0">
                <a:solidFill>
                  <a:srgbClr val="000000"/>
                </a:solidFill>
              </a:rPr>
              <a:t> veineux </a:t>
            </a:r>
            <a:r>
              <a:rPr lang="fr-FR" sz="2400" dirty="0" err="1">
                <a:solidFill>
                  <a:srgbClr val="000000"/>
                </a:solidFill>
              </a:rPr>
              <a:t>Bioprotec</a:t>
            </a:r>
            <a:r>
              <a:rPr lang="fr-FR" sz="2400" spc="-25" dirty="0">
                <a:solidFill>
                  <a:srgbClr val="000000"/>
                </a:solidFill>
              </a:rPr>
              <a:t> sont inscrits </a:t>
            </a:r>
            <a:br>
              <a:rPr lang="fr-FR" sz="800" spc="-25" dirty="0">
                <a:solidFill>
                  <a:srgbClr val="000000"/>
                </a:solidFill>
              </a:rPr>
            </a:br>
            <a:r>
              <a:rPr lang="fr-FR" sz="2000" spc="-25" dirty="0">
                <a:solidFill>
                  <a:srgbClr val="000000"/>
                </a:solidFill>
              </a:rPr>
              <a:t> à la LPPR sous le N° 3333073. Ils sont pris en charge </a:t>
            </a:r>
            <a:br>
              <a:rPr lang="fr-FR" sz="2000" spc="-25" dirty="0">
                <a:solidFill>
                  <a:srgbClr val="000000"/>
                </a:solidFill>
              </a:rPr>
            </a:br>
            <a:r>
              <a:rPr lang="fr-FR" sz="2000" spc="-25" dirty="0">
                <a:solidFill>
                  <a:srgbClr val="000000"/>
                </a:solidFill>
              </a:rPr>
              <a:t> en sus des GHS pour les établissements privés et publics.</a:t>
            </a:r>
            <a:br>
              <a:rPr lang="fr-FR" sz="2000" spc="-25" dirty="0">
                <a:solidFill>
                  <a:srgbClr val="000000"/>
                </a:solidFill>
              </a:rPr>
            </a:br>
            <a:r>
              <a:rPr lang="fr-FR" sz="2000" spc="-25" dirty="0">
                <a:solidFill>
                  <a:srgbClr val="000000"/>
                </a:solidFill>
              </a:rPr>
              <a:t> Le tarif est de 1480.00 euros HT et de 1561.40 euros TTC. </a:t>
            </a:r>
            <a:endParaRPr lang="fr-FR" sz="6600" dirty="0">
              <a:solidFill>
                <a:srgbClr val="000000"/>
              </a:solidFill>
              <a:latin typeface="Verdana"/>
              <a:ea typeface="SimSun"/>
              <a:cs typeface="Times New Roman"/>
            </a:endParaRPr>
          </a:p>
          <a:p>
            <a:pPr>
              <a:defRPr/>
            </a:pPr>
            <a:r>
              <a:rPr lang="fr-FR" dirty="0">
                <a:solidFill>
                  <a:srgbClr val="000000"/>
                </a:solidFill>
              </a:rPr>
              <a:t>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ZoneTexte 1"/>
          <p:cNvSpPr txBox="1">
            <a:spLocks noChangeArrowheads="1"/>
          </p:cNvSpPr>
          <p:nvPr/>
        </p:nvSpPr>
        <p:spPr bwMode="auto">
          <a:xfrm>
            <a:off x="333375" y="533400"/>
            <a:ext cx="8382000" cy="6002338"/>
          </a:xfrm>
          <a:prstGeom prst="rect">
            <a:avLst/>
          </a:prstGeom>
          <a:solidFill>
            <a:schemeClr val="bg1"/>
          </a:solidFill>
          <a:ln>
            <a:noFill/>
          </a:ln>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defRPr/>
            </a:pPr>
            <a:r>
              <a:rPr lang="en-US" altLang="fr-FR" sz="1800" dirty="0">
                <a:solidFill>
                  <a:schemeClr val="accent2">
                    <a:lumMod val="60000"/>
                    <a:lumOff val="40000"/>
                  </a:schemeClr>
                </a:solidFill>
              </a:rPr>
              <a:t> </a:t>
            </a:r>
            <a:r>
              <a:rPr lang="en-US" altLang="fr-FR" b="1" dirty="0">
                <a:solidFill>
                  <a:schemeClr val="accent2">
                    <a:lumMod val="60000"/>
                    <a:lumOff val="40000"/>
                  </a:schemeClr>
                </a:solidFill>
              </a:rPr>
              <a:t>GUIDELINES</a:t>
            </a:r>
            <a:endParaRPr lang="en-US" altLang="fr-FR" dirty="0">
              <a:solidFill>
                <a:schemeClr val="accent2">
                  <a:lumMod val="60000"/>
                  <a:lumOff val="40000"/>
                </a:schemeClr>
              </a:solidFill>
            </a:endParaRPr>
          </a:p>
          <a:p>
            <a:pPr eaLnBrk="1" hangingPunct="1">
              <a:spcBef>
                <a:spcPct val="0"/>
              </a:spcBef>
              <a:buFontTx/>
              <a:buNone/>
              <a:defRPr/>
            </a:pPr>
            <a:r>
              <a:rPr lang="en-US" altLang="fr-FR" sz="1800" b="1" dirty="0">
                <a:solidFill>
                  <a:schemeClr val="accent2">
                    <a:lumMod val="60000"/>
                    <a:lumOff val="40000"/>
                  </a:schemeClr>
                </a:solidFill>
              </a:rPr>
              <a:t> </a:t>
            </a:r>
            <a:endParaRPr lang="en-US" altLang="fr-FR" sz="1800" dirty="0">
              <a:solidFill>
                <a:schemeClr val="accent2">
                  <a:lumMod val="60000"/>
                  <a:lumOff val="40000"/>
                </a:schemeClr>
              </a:solidFill>
            </a:endParaRPr>
          </a:p>
          <a:p>
            <a:pPr eaLnBrk="1" hangingPunct="1">
              <a:spcBef>
                <a:spcPct val="0"/>
              </a:spcBef>
              <a:buFontTx/>
              <a:buNone/>
              <a:defRPr/>
            </a:pPr>
            <a:r>
              <a:rPr lang="en-US" altLang="fr-FR" sz="1800" b="1" dirty="0">
                <a:solidFill>
                  <a:schemeClr val="accent2">
                    <a:lumMod val="60000"/>
                    <a:lumOff val="40000"/>
                  </a:schemeClr>
                </a:solidFill>
              </a:rPr>
              <a:t>The care of patients with varicose veins and associated chronic venous diseases: Clinical practice guidelines of the Society for Vascular Surgery and the American Venous Forum. </a:t>
            </a:r>
            <a:r>
              <a:rPr lang="en-US" altLang="fr-FR" sz="1800" dirty="0">
                <a:solidFill>
                  <a:schemeClr val="accent2">
                    <a:lumMod val="60000"/>
                    <a:lumOff val="40000"/>
                  </a:schemeClr>
                </a:solidFill>
              </a:rPr>
              <a:t>Peter </a:t>
            </a:r>
            <a:r>
              <a:rPr lang="en-US" altLang="fr-FR" sz="1800" dirty="0" err="1">
                <a:solidFill>
                  <a:schemeClr val="accent2">
                    <a:lumMod val="60000"/>
                    <a:lumOff val="40000"/>
                  </a:schemeClr>
                </a:solidFill>
              </a:rPr>
              <a:t>Gloviczki</a:t>
            </a:r>
            <a:r>
              <a:rPr lang="en-US" altLang="fr-FR" sz="1800" dirty="0">
                <a:solidFill>
                  <a:schemeClr val="accent2">
                    <a:lumMod val="60000"/>
                    <a:lumOff val="40000"/>
                  </a:schemeClr>
                </a:solidFill>
              </a:rPr>
              <a:t>, MD, and al. JVS 2011 </a:t>
            </a:r>
          </a:p>
          <a:p>
            <a:pPr eaLnBrk="1" hangingPunct="1">
              <a:spcBef>
                <a:spcPct val="0"/>
              </a:spcBef>
              <a:buFontTx/>
              <a:buNone/>
              <a:defRPr/>
            </a:pPr>
            <a:r>
              <a:rPr lang="en-US" altLang="fr-FR" sz="1800" b="1" dirty="0">
                <a:solidFill>
                  <a:schemeClr val="accent2">
                    <a:lumMod val="60000"/>
                    <a:lumOff val="40000"/>
                  </a:schemeClr>
                </a:solidFill>
              </a:rPr>
              <a:t>	Results with preservation of the saphenous vein. Results with CHIVA. Such techniques were better than compression in preventing ulcer recurrence188 and were at least equivalent to stripping of varicose veins.</a:t>
            </a:r>
          </a:p>
          <a:p>
            <a:pPr eaLnBrk="1" hangingPunct="1">
              <a:spcBef>
                <a:spcPct val="0"/>
              </a:spcBef>
              <a:buFontTx/>
              <a:buNone/>
              <a:defRPr/>
            </a:pPr>
            <a:r>
              <a:rPr lang="en-US" altLang="fr-FR" sz="1800" b="1" dirty="0">
                <a:solidFill>
                  <a:schemeClr val="accent2">
                    <a:lumMod val="60000"/>
                    <a:lumOff val="40000"/>
                  </a:schemeClr>
                </a:solidFill>
              </a:rPr>
              <a:t>	CHIVA is a complex approach, and a high level of training and experience is needed to attain the results presented in this RCT.</a:t>
            </a:r>
          </a:p>
          <a:p>
            <a:pPr eaLnBrk="1" hangingPunct="1">
              <a:spcBef>
                <a:spcPct val="0"/>
              </a:spcBef>
              <a:buFontTx/>
              <a:buNone/>
              <a:defRPr/>
            </a:pPr>
            <a:r>
              <a:rPr lang="en-US" altLang="fr-FR" sz="1800" b="1" dirty="0">
                <a:solidFill>
                  <a:schemeClr val="accent2">
                    <a:lumMod val="60000"/>
                    <a:lumOff val="40000"/>
                  </a:schemeClr>
                </a:solidFill>
              </a:rPr>
              <a:t>	It still requires considerable education of venous interventionists willing to learn this approach.</a:t>
            </a:r>
          </a:p>
          <a:p>
            <a:pPr eaLnBrk="1" hangingPunct="1">
              <a:spcBef>
                <a:spcPct val="0"/>
              </a:spcBef>
              <a:buFontTx/>
              <a:buNone/>
              <a:defRPr/>
            </a:pPr>
            <a:endParaRPr lang="en-US" altLang="fr-FR" sz="1800" b="1" dirty="0">
              <a:solidFill>
                <a:schemeClr val="accent2">
                  <a:lumMod val="60000"/>
                  <a:lumOff val="40000"/>
                </a:schemeClr>
              </a:solidFill>
            </a:endParaRPr>
          </a:p>
          <a:p>
            <a:pPr algn="ctr" eaLnBrk="1" hangingPunct="1">
              <a:spcBef>
                <a:spcPct val="0"/>
              </a:spcBef>
              <a:buFontTx/>
              <a:buNone/>
              <a:defRPr/>
            </a:pPr>
            <a:r>
              <a:rPr lang="en-US" altLang="fr-FR" sz="2800" b="1" dirty="0">
                <a:solidFill>
                  <a:schemeClr val="accent2">
                    <a:lumMod val="60000"/>
                    <a:lumOff val="40000"/>
                  </a:schemeClr>
                </a:solidFill>
              </a:rPr>
              <a:t>CHIVA </a:t>
            </a:r>
            <a:r>
              <a:rPr lang="en-US" altLang="fr-FR" sz="2800" b="1" dirty="0" err="1">
                <a:solidFill>
                  <a:schemeClr val="accent2">
                    <a:lumMod val="60000"/>
                    <a:lumOff val="40000"/>
                  </a:schemeClr>
                </a:solidFill>
              </a:rPr>
              <a:t>da”esperti</a:t>
            </a:r>
            <a:r>
              <a:rPr lang="en-US" altLang="fr-FR" sz="2800" b="1" dirty="0">
                <a:solidFill>
                  <a:schemeClr val="accent2">
                    <a:lumMod val="60000"/>
                    <a:lumOff val="40000"/>
                  </a:schemeClr>
                </a:solidFill>
              </a:rPr>
              <a:t>” e “non </a:t>
            </a:r>
            <a:r>
              <a:rPr lang="en-US" altLang="fr-FR" sz="2800" b="1" dirty="0" err="1">
                <a:solidFill>
                  <a:schemeClr val="accent2">
                    <a:lumMod val="60000"/>
                    <a:lumOff val="40000"/>
                  </a:schemeClr>
                </a:solidFill>
              </a:rPr>
              <a:t>esperti</a:t>
            </a:r>
            <a:r>
              <a:rPr lang="en-US" altLang="fr-FR" sz="1800" b="1" dirty="0">
                <a:solidFill>
                  <a:schemeClr val="accent2">
                    <a:lumMod val="60000"/>
                    <a:lumOff val="40000"/>
                  </a:schemeClr>
                </a:solidFill>
              </a:rPr>
              <a:t>”</a:t>
            </a:r>
          </a:p>
          <a:p>
            <a:pPr eaLnBrk="1" hangingPunct="1">
              <a:spcBef>
                <a:spcPct val="0"/>
              </a:spcBef>
              <a:buFontTx/>
              <a:buNone/>
              <a:defRPr/>
            </a:pPr>
            <a:r>
              <a:rPr lang="en-US" altLang="fr-FR" sz="1800" b="1" dirty="0" err="1">
                <a:solidFill>
                  <a:schemeClr val="accent2">
                    <a:lumMod val="60000"/>
                    <a:lumOff val="40000"/>
                  </a:schemeClr>
                </a:solidFill>
              </a:rPr>
              <a:t>Milone</a:t>
            </a:r>
            <a:r>
              <a:rPr lang="en-US" altLang="fr-FR" sz="1800" b="1" dirty="0">
                <a:solidFill>
                  <a:schemeClr val="accent2">
                    <a:lumMod val="60000"/>
                    <a:lumOff val="40000"/>
                  </a:schemeClr>
                </a:solidFill>
              </a:rPr>
              <a:t> M, Salvatore G, </a:t>
            </a:r>
            <a:r>
              <a:rPr lang="en-US" altLang="fr-FR" sz="1800" b="1" dirty="0" err="1">
                <a:solidFill>
                  <a:schemeClr val="accent2">
                    <a:lumMod val="60000"/>
                    <a:lumOff val="40000"/>
                  </a:schemeClr>
                </a:solidFill>
              </a:rPr>
              <a:t>Maietta</a:t>
            </a:r>
            <a:r>
              <a:rPr lang="en-US" altLang="fr-FR" sz="1800" b="1" dirty="0">
                <a:solidFill>
                  <a:schemeClr val="accent2">
                    <a:lumMod val="60000"/>
                    <a:lumOff val="40000"/>
                  </a:schemeClr>
                </a:solidFill>
              </a:rPr>
              <a:t> P, Sosa Fernandez LM, </a:t>
            </a:r>
            <a:r>
              <a:rPr lang="en-US" altLang="fr-FR" sz="1800" b="1" dirty="0" err="1">
                <a:solidFill>
                  <a:schemeClr val="accent2">
                    <a:lumMod val="60000"/>
                    <a:lumOff val="40000"/>
                  </a:schemeClr>
                </a:solidFill>
              </a:rPr>
              <a:t>Milone</a:t>
            </a:r>
            <a:r>
              <a:rPr lang="en-US" altLang="fr-FR" sz="1800" b="1" dirty="0">
                <a:solidFill>
                  <a:schemeClr val="accent2">
                    <a:lumMod val="60000"/>
                    <a:lumOff val="40000"/>
                  </a:schemeClr>
                </a:solidFill>
              </a:rPr>
              <a:t> Recurrent varicose veins of the lower limbs after surgery. Role of surgical technique (stripping vs. CHIVA) and surgeon's </a:t>
            </a:r>
            <a:r>
              <a:rPr lang="en-US" altLang="fr-FR" sz="1800" b="1" dirty="0" err="1">
                <a:solidFill>
                  <a:schemeClr val="accent2">
                    <a:lumMod val="60000"/>
                    <a:lumOff val="40000"/>
                  </a:schemeClr>
                </a:solidFill>
              </a:rPr>
              <a:t>experience.F</a:t>
            </a:r>
            <a:r>
              <a:rPr lang="en-US" altLang="fr-FR" sz="1800" b="1" dirty="0">
                <a:solidFill>
                  <a:schemeClr val="accent2">
                    <a:lumMod val="60000"/>
                    <a:lumOff val="40000"/>
                  </a:schemeClr>
                </a:solidFill>
              </a:rPr>
              <a:t>. G </a:t>
            </a:r>
            <a:r>
              <a:rPr lang="en-US" altLang="fr-FR" sz="1800" b="1" dirty="0" err="1">
                <a:solidFill>
                  <a:schemeClr val="accent2">
                    <a:lumMod val="60000"/>
                    <a:lumOff val="40000"/>
                  </a:schemeClr>
                </a:solidFill>
              </a:rPr>
              <a:t>Chir</a:t>
            </a:r>
            <a:r>
              <a:rPr lang="en-US" altLang="fr-FR" sz="1800" b="1" dirty="0">
                <a:solidFill>
                  <a:schemeClr val="accent2">
                    <a:lumMod val="60000"/>
                    <a:lumOff val="40000"/>
                  </a:schemeClr>
                </a:solidFill>
              </a:rPr>
              <a:t>. 2011 Nov-Dec;32(11-12):460-3</a:t>
            </a:r>
          </a:p>
          <a:p>
            <a:pPr eaLnBrk="1" hangingPunct="1">
              <a:spcBef>
                <a:spcPct val="0"/>
              </a:spcBef>
              <a:buFontTx/>
              <a:buNone/>
              <a:defRPr/>
            </a:pPr>
            <a:r>
              <a:rPr lang="en-US" altLang="fr-FR" sz="1800" b="1" dirty="0">
                <a:solidFill>
                  <a:schemeClr val="accent2">
                    <a:lumMod val="60000"/>
                    <a:lumOff val="40000"/>
                  </a:schemeClr>
                </a:solidFill>
              </a:rPr>
              <a:t>	CHIVA  </a:t>
            </a:r>
            <a:r>
              <a:rPr lang="en-US" altLang="fr-FR" sz="1800" b="1" dirty="0" err="1">
                <a:solidFill>
                  <a:schemeClr val="accent2">
                    <a:lumMod val="60000"/>
                    <a:lumOff val="40000"/>
                  </a:schemeClr>
                </a:solidFill>
              </a:rPr>
              <a:t>fatto</a:t>
            </a:r>
            <a:r>
              <a:rPr lang="en-US" altLang="fr-FR" sz="1800" b="1" dirty="0">
                <a:solidFill>
                  <a:schemeClr val="accent2">
                    <a:lumMod val="60000"/>
                    <a:lumOff val="40000"/>
                  </a:schemeClr>
                </a:solidFill>
              </a:rPr>
              <a:t> da “</a:t>
            </a:r>
            <a:r>
              <a:rPr lang="en-US" altLang="fr-FR" sz="1800" b="1" dirty="0" err="1">
                <a:solidFill>
                  <a:schemeClr val="accent2">
                    <a:lumMod val="60000"/>
                    <a:lumOff val="40000"/>
                  </a:schemeClr>
                </a:solidFill>
              </a:rPr>
              <a:t>esperti</a:t>
            </a:r>
            <a:r>
              <a:rPr lang="en-US" altLang="fr-FR" sz="1800" b="1" dirty="0">
                <a:solidFill>
                  <a:schemeClr val="accent2">
                    <a:lumMod val="60000"/>
                    <a:lumOff val="40000"/>
                  </a:schemeClr>
                </a:solidFill>
              </a:rPr>
              <a:t>”  </a:t>
            </a:r>
            <a:r>
              <a:rPr lang="en-US" altLang="fr-FR" sz="1800" b="1" dirty="0" err="1">
                <a:solidFill>
                  <a:schemeClr val="accent2">
                    <a:lumMod val="60000"/>
                    <a:lumOff val="40000"/>
                  </a:schemeClr>
                </a:solidFill>
              </a:rPr>
              <a:t>meglio</a:t>
            </a:r>
            <a:r>
              <a:rPr lang="en-US" altLang="fr-FR" sz="1800" b="1" dirty="0">
                <a:solidFill>
                  <a:schemeClr val="accent2">
                    <a:lumMod val="60000"/>
                    <a:lumOff val="40000"/>
                  </a:schemeClr>
                </a:solidFill>
              </a:rPr>
              <a:t> </a:t>
            </a:r>
            <a:r>
              <a:rPr lang="en-US" altLang="fr-FR" sz="1800" b="1" dirty="0" err="1">
                <a:solidFill>
                  <a:schemeClr val="accent2">
                    <a:lumMod val="60000"/>
                    <a:lumOff val="40000"/>
                  </a:schemeClr>
                </a:solidFill>
              </a:rPr>
              <a:t>dello</a:t>
            </a:r>
            <a:r>
              <a:rPr lang="en-US" altLang="fr-FR" sz="1800" b="1" dirty="0">
                <a:solidFill>
                  <a:schemeClr val="accent2">
                    <a:lumMod val="60000"/>
                    <a:lumOff val="40000"/>
                  </a:schemeClr>
                </a:solidFill>
              </a:rPr>
              <a:t> stripping </a:t>
            </a:r>
          </a:p>
          <a:p>
            <a:pPr eaLnBrk="1" hangingPunct="1">
              <a:spcBef>
                <a:spcPct val="0"/>
              </a:spcBef>
              <a:buFontTx/>
              <a:buNone/>
              <a:defRPr/>
            </a:pPr>
            <a:r>
              <a:rPr lang="en-US" altLang="fr-FR" sz="1800" b="1" dirty="0">
                <a:solidFill>
                  <a:schemeClr val="accent2">
                    <a:lumMod val="60000"/>
                    <a:lumOff val="40000"/>
                  </a:schemeClr>
                </a:solidFill>
              </a:rPr>
              <a:t>	Stripping </a:t>
            </a:r>
            <a:r>
              <a:rPr lang="en-US" altLang="fr-FR" sz="1800" b="1" dirty="0" err="1">
                <a:solidFill>
                  <a:schemeClr val="accent2">
                    <a:lumMod val="60000"/>
                    <a:lumOff val="40000"/>
                  </a:schemeClr>
                </a:solidFill>
              </a:rPr>
              <a:t>meglio</a:t>
            </a:r>
            <a:r>
              <a:rPr lang="en-US" altLang="fr-FR" sz="1800" b="1" dirty="0">
                <a:solidFill>
                  <a:schemeClr val="accent2">
                    <a:lumMod val="60000"/>
                    <a:lumOff val="40000"/>
                  </a:schemeClr>
                </a:solidFill>
              </a:rPr>
              <a:t> </a:t>
            </a:r>
            <a:r>
              <a:rPr lang="en-US" altLang="fr-FR" sz="1800" b="1" dirty="0" err="1">
                <a:solidFill>
                  <a:schemeClr val="accent2">
                    <a:lumMod val="60000"/>
                    <a:lumOff val="40000"/>
                  </a:schemeClr>
                </a:solidFill>
              </a:rPr>
              <a:t>della</a:t>
            </a:r>
            <a:r>
              <a:rPr lang="en-US" altLang="fr-FR" sz="1800" b="1" dirty="0">
                <a:solidFill>
                  <a:schemeClr val="accent2">
                    <a:lumMod val="60000"/>
                    <a:lumOff val="40000"/>
                  </a:schemeClr>
                </a:solidFill>
              </a:rPr>
              <a:t> CHIVA </a:t>
            </a:r>
            <a:r>
              <a:rPr lang="en-US" altLang="fr-FR" sz="1800" b="1" dirty="0" err="1">
                <a:solidFill>
                  <a:schemeClr val="accent2">
                    <a:lumMod val="60000"/>
                    <a:lumOff val="40000"/>
                  </a:schemeClr>
                </a:solidFill>
              </a:rPr>
              <a:t>fatta</a:t>
            </a:r>
            <a:r>
              <a:rPr lang="en-US" altLang="fr-FR" sz="1800" b="1" dirty="0">
                <a:solidFill>
                  <a:schemeClr val="accent2">
                    <a:lumMod val="60000"/>
                    <a:lumOff val="40000"/>
                  </a:schemeClr>
                </a:solidFill>
              </a:rPr>
              <a:t> da “non </a:t>
            </a:r>
            <a:r>
              <a:rPr lang="en-US" altLang="fr-FR" sz="1800" b="1" dirty="0" err="1">
                <a:solidFill>
                  <a:schemeClr val="accent2">
                    <a:lumMod val="60000"/>
                    <a:lumOff val="40000"/>
                  </a:schemeClr>
                </a:solidFill>
              </a:rPr>
              <a:t>esperti</a:t>
            </a:r>
            <a:r>
              <a:rPr lang="en-US" altLang="fr-FR" sz="1800" b="1" dirty="0">
                <a:solidFill>
                  <a:schemeClr val="accent2">
                    <a:lumMod val="60000"/>
                    <a:lumOff val="40000"/>
                  </a:schemeClr>
                </a:solidFill>
              </a:rPr>
              <a:t>” </a:t>
            </a:r>
            <a:endParaRPr lang="fr-FR" altLang="fr-FR" sz="1800" dirty="0">
              <a:solidFill>
                <a:schemeClr val="accent2">
                  <a:lumMod val="60000"/>
                  <a:lumOff val="40000"/>
                </a:schemeClr>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ZoneTexte 1"/>
          <p:cNvSpPr txBox="1">
            <a:spLocks noChangeArrowheads="1"/>
          </p:cNvSpPr>
          <p:nvPr/>
        </p:nvSpPr>
        <p:spPr bwMode="auto">
          <a:xfrm>
            <a:off x="381000" y="307975"/>
            <a:ext cx="8382000" cy="5940425"/>
          </a:xfrm>
          <a:prstGeom prst="rect">
            <a:avLst/>
          </a:prstGeom>
          <a:solidFill>
            <a:schemeClr val="bg1"/>
          </a:solidFill>
          <a:ln>
            <a:noFill/>
          </a:ln>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defRPr/>
            </a:pPr>
            <a:r>
              <a:rPr lang="en-US" altLang="fr-FR" sz="2000" b="1" dirty="0">
                <a:solidFill>
                  <a:schemeClr val="accent2">
                    <a:lumMod val="60000"/>
                    <a:lumOff val="40000"/>
                  </a:schemeClr>
                </a:solidFill>
              </a:rPr>
              <a:t>RISPARMIARE LA SAFENA: VITALE!!!!</a:t>
            </a:r>
          </a:p>
          <a:p>
            <a:pPr algn="ctr" eaLnBrk="1" hangingPunct="1">
              <a:spcBef>
                <a:spcPct val="0"/>
              </a:spcBef>
              <a:buFontTx/>
              <a:buNone/>
              <a:defRPr/>
            </a:pPr>
            <a:endParaRPr lang="en-US" altLang="fr-FR" sz="2000" b="1" dirty="0">
              <a:solidFill>
                <a:schemeClr val="accent2">
                  <a:lumMod val="60000"/>
                  <a:lumOff val="40000"/>
                </a:schemeClr>
              </a:solidFill>
            </a:endParaRPr>
          </a:p>
          <a:p>
            <a:pPr algn="ctr" eaLnBrk="1" hangingPunct="1">
              <a:spcBef>
                <a:spcPct val="0"/>
              </a:spcBef>
              <a:buFontTx/>
              <a:buNone/>
              <a:defRPr/>
            </a:pPr>
            <a:r>
              <a:rPr lang="en-US" altLang="fr-FR" sz="2000" dirty="0">
                <a:solidFill>
                  <a:schemeClr val="accent2">
                    <a:lumMod val="60000"/>
                    <a:lumOff val="40000"/>
                  </a:schemeClr>
                </a:solidFill>
              </a:rPr>
              <a:t> </a:t>
            </a:r>
            <a:r>
              <a:rPr lang="en-US" altLang="fr-FR" sz="2000" b="1" dirty="0">
                <a:solidFill>
                  <a:schemeClr val="accent2">
                    <a:lumMod val="60000"/>
                    <a:lumOff val="40000"/>
                  </a:schemeClr>
                </a:solidFill>
              </a:rPr>
              <a:t>REVIEW 2014</a:t>
            </a:r>
            <a:br>
              <a:rPr lang="en-US" altLang="fr-FR" sz="2000" dirty="0">
                <a:solidFill>
                  <a:schemeClr val="accent2">
                    <a:lumMod val="60000"/>
                    <a:lumOff val="40000"/>
                  </a:schemeClr>
                </a:solidFill>
              </a:rPr>
            </a:br>
            <a:r>
              <a:rPr lang="en-US" altLang="fr-FR" sz="2000" b="1" dirty="0">
                <a:solidFill>
                  <a:schemeClr val="accent2">
                    <a:lumMod val="60000"/>
                    <a:lumOff val="40000"/>
                  </a:schemeClr>
                </a:solidFill>
              </a:rPr>
              <a:t>OPTIMAL management of </a:t>
            </a:r>
            <a:r>
              <a:rPr lang="en-US" altLang="fr-FR" sz="2000" b="1" dirty="0" err="1">
                <a:solidFill>
                  <a:schemeClr val="accent2">
                    <a:lumMod val="60000"/>
                    <a:lumOff val="40000"/>
                  </a:schemeClr>
                </a:solidFill>
              </a:rPr>
              <a:t>infrainguinal</a:t>
            </a:r>
            <a:r>
              <a:rPr lang="en-US" altLang="fr-FR" sz="2000" b="1" dirty="0">
                <a:solidFill>
                  <a:schemeClr val="accent2">
                    <a:lumMod val="60000"/>
                    <a:lumOff val="40000"/>
                  </a:schemeClr>
                </a:solidFill>
              </a:rPr>
              <a:t> arterial occlusive disease</a:t>
            </a:r>
            <a:br>
              <a:rPr lang="en-US" altLang="fr-FR" sz="2000" b="1" dirty="0">
                <a:solidFill>
                  <a:schemeClr val="accent2">
                    <a:lumMod val="60000"/>
                    <a:lumOff val="40000"/>
                  </a:schemeClr>
                </a:solidFill>
              </a:rPr>
            </a:br>
            <a:r>
              <a:rPr lang="en-US" altLang="fr-FR" sz="2000" b="1" dirty="0">
                <a:solidFill>
                  <a:schemeClr val="accent2">
                    <a:lumMod val="60000"/>
                    <a:lumOff val="40000"/>
                  </a:schemeClr>
                </a:solidFill>
              </a:rPr>
              <a:t>Authors: </a:t>
            </a:r>
            <a:r>
              <a:rPr lang="en-US" altLang="fr-FR" sz="2000" b="1" dirty="0" err="1">
                <a:solidFill>
                  <a:schemeClr val="accent2">
                    <a:lumMod val="60000"/>
                    <a:lumOff val="40000"/>
                  </a:schemeClr>
                </a:solidFill>
              </a:rPr>
              <a:t>Pennywell</a:t>
            </a:r>
            <a:r>
              <a:rPr lang="en-US" altLang="fr-FR" sz="2000" b="1" dirty="0">
                <a:solidFill>
                  <a:schemeClr val="accent2">
                    <a:lumMod val="60000"/>
                    <a:lumOff val="40000"/>
                  </a:schemeClr>
                </a:solidFill>
              </a:rPr>
              <a:t> DJ, Tan TW, Zhang WW</a:t>
            </a:r>
            <a:endParaRPr lang="en-US" altLang="fr-FR" sz="2000" dirty="0">
              <a:solidFill>
                <a:schemeClr val="accent2">
                  <a:lumMod val="60000"/>
                  <a:lumOff val="40000"/>
                </a:schemeClr>
              </a:solidFill>
            </a:endParaRPr>
          </a:p>
          <a:p>
            <a:pPr algn="ctr" eaLnBrk="1" hangingPunct="1">
              <a:spcBef>
                <a:spcPct val="0"/>
              </a:spcBef>
              <a:buFontTx/>
              <a:buNone/>
              <a:defRPr/>
            </a:pPr>
            <a:r>
              <a:rPr lang="en-US" altLang="fr-FR" sz="2000" b="1" dirty="0">
                <a:solidFill>
                  <a:schemeClr val="accent2">
                    <a:lumMod val="60000"/>
                    <a:lumOff val="40000"/>
                  </a:schemeClr>
                </a:solidFill>
              </a:rPr>
              <a:t>Full text</a:t>
            </a:r>
            <a:r>
              <a:rPr lang="en-US" altLang="fr-FR" sz="2000" dirty="0">
                <a:solidFill>
                  <a:schemeClr val="accent2">
                    <a:lumMod val="60000"/>
                    <a:lumOff val="40000"/>
                  </a:schemeClr>
                </a:solidFill>
              </a:rPr>
              <a:t>: available </a:t>
            </a:r>
            <a:r>
              <a:rPr lang="en-US" altLang="fr-FR" sz="1600" dirty="0">
                <a:solidFill>
                  <a:schemeClr val="accent2">
                    <a:lumMod val="60000"/>
                    <a:lumOff val="40000"/>
                  </a:schemeClr>
                </a:solidFill>
              </a:rPr>
              <a:t>on  </a:t>
            </a:r>
            <a:r>
              <a:rPr lang="en-US" altLang="fr-FR" sz="1600" dirty="0">
                <a:solidFill>
                  <a:schemeClr val="accent2">
                    <a:lumMod val="60000"/>
                    <a:lumOff val="40000"/>
                  </a:schemeClr>
                </a:solidFill>
                <a:hlinkClick r:id="rId3"/>
              </a:rPr>
              <a:t>http://www.dovepress.com/article_18926.t34346121</a:t>
            </a:r>
            <a:endParaRPr lang="en-US" altLang="fr-FR" sz="2000" dirty="0">
              <a:solidFill>
                <a:schemeClr val="accent2">
                  <a:lumMod val="60000"/>
                  <a:lumOff val="40000"/>
                </a:schemeClr>
              </a:solidFill>
            </a:endParaRPr>
          </a:p>
          <a:p>
            <a:pPr algn="ctr" eaLnBrk="1" hangingPunct="1">
              <a:spcBef>
                <a:spcPct val="0"/>
              </a:spcBef>
              <a:buFontTx/>
              <a:buNone/>
              <a:defRPr/>
            </a:pPr>
            <a:r>
              <a:rPr lang="en-US" altLang="fr-FR" sz="2000" b="1" dirty="0">
                <a:solidFill>
                  <a:schemeClr val="accent2">
                    <a:lumMod val="60000"/>
                    <a:lumOff val="40000"/>
                  </a:schemeClr>
                </a:solidFill>
              </a:rPr>
              <a:t>Risk factors</a:t>
            </a:r>
            <a:endParaRPr lang="en-US" altLang="fr-FR" sz="2000" dirty="0">
              <a:solidFill>
                <a:schemeClr val="accent2">
                  <a:lumMod val="60000"/>
                  <a:lumOff val="40000"/>
                </a:schemeClr>
              </a:solidFill>
            </a:endParaRPr>
          </a:p>
          <a:p>
            <a:pPr eaLnBrk="1" hangingPunct="1">
              <a:spcBef>
                <a:spcPct val="0"/>
              </a:spcBef>
              <a:buFontTx/>
              <a:buNone/>
              <a:defRPr/>
            </a:pPr>
            <a:r>
              <a:rPr lang="en-US" altLang="fr-FR" sz="2000" dirty="0">
                <a:solidFill>
                  <a:schemeClr val="accent2">
                    <a:lumMod val="60000"/>
                    <a:lumOff val="40000"/>
                  </a:schemeClr>
                </a:solidFill>
              </a:rPr>
              <a:t>Prevalence of </a:t>
            </a:r>
            <a:r>
              <a:rPr lang="en-US" altLang="fr-FR" sz="2000" b="1" dirty="0">
                <a:solidFill>
                  <a:schemeClr val="accent2">
                    <a:lumMod val="60000"/>
                    <a:lumOff val="40000"/>
                  </a:schemeClr>
                </a:solidFill>
              </a:rPr>
              <a:t>0.9%</a:t>
            </a:r>
            <a:r>
              <a:rPr lang="en-US" altLang="fr-FR" sz="2000" dirty="0">
                <a:solidFill>
                  <a:schemeClr val="accent2">
                    <a:lumMod val="60000"/>
                    <a:lumOff val="40000"/>
                  </a:schemeClr>
                </a:solidFill>
              </a:rPr>
              <a:t> in people under age 50 and </a:t>
            </a:r>
            <a:r>
              <a:rPr lang="en-US" altLang="fr-FR" sz="2000" b="1" u="sng" dirty="0">
                <a:solidFill>
                  <a:schemeClr val="accent2">
                    <a:lumMod val="60000"/>
                    <a:lumOff val="40000"/>
                  </a:schemeClr>
                </a:solidFill>
              </a:rPr>
              <a:t>23.2%</a:t>
            </a:r>
            <a:r>
              <a:rPr lang="en-US" altLang="fr-FR" sz="2000" u="sng" dirty="0">
                <a:solidFill>
                  <a:schemeClr val="accent2">
                    <a:lumMod val="60000"/>
                    <a:lumOff val="40000"/>
                  </a:schemeClr>
                </a:solidFill>
              </a:rPr>
              <a:t> in people over the age of 80.1</a:t>
            </a:r>
          </a:p>
          <a:p>
            <a:pPr eaLnBrk="1" hangingPunct="1">
              <a:spcBef>
                <a:spcPct val="0"/>
              </a:spcBef>
              <a:buFontTx/>
              <a:buNone/>
              <a:defRPr/>
            </a:pPr>
            <a:r>
              <a:rPr lang="en-US" altLang="fr-FR" sz="2000" b="1" dirty="0" err="1">
                <a:solidFill>
                  <a:schemeClr val="accent2">
                    <a:lumMod val="60000"/>
                    <a:lumOff val="40000"/>
                  </a:schemeClr>
                </a:solidFill>
              </a:rPr>
              <a:t>Autogenous</a:t>
            </a:r>
            <a:r>
              <a:rPr lang="en-US" altLang="fr-FR" sz="2000" b="1" dirty="0">
                <a:solidFill>
                  <a:schemeClr val="accent2">
                    <a:lumMod val="60000"/>
                    <a:lumOff val="40000"/>
                  </a:schemeClr>
                </a:solidFill>
              </a:rPr>
              <a:t> vein is superior to synthetic graft as conduit for LEB,2,53–55 and the great saphenous vein (GSV) is superior to other autologous alternatives</a:t>
            </a:r>
            <a:r>
              <a:rPr lang="en-US" altLang="fr-FR" sz="2000" dirty="0">
                <a:solidFill>
                  <a:schemeClr val="accent2">
                    <a:lumMod val="60000"/>
                    <a:lumOff val="40000"/>
                  </a:schemeClr>
                </a:solidFill>
              </a:rPr>
              <a:t>. An ideal vein conduit should be soft, compressible, at least 3 mm in diameter, and should not be calcified or sclerotic</a:t>
            </a:r>
          </a:p>
          <a:p>
            <a:pPr algn="ctr" eaLnBrk="1" hangingPunct="1">
              <a:spcBef>
                <a:spcPct val="0"/>
              </a:spcBef>
              <a:buFontTx/>
              <a:buNone/>
              <a:defRPr/>
            </a:pPr>
            <a:r>
              <a:rPr lang="en-US" altLang="fr-FR" sz="2000" b="1" dirty="0">
                <a:solidFill>
                  <a:schemeClr val="accent2">
                    <a:lumMod val="60000"/>
                    <a:lumOff val="40000"/>
                  </a:schemeClr>
                </a:solidFill>
              </a:rPr>
              <a:t>Conclusion</a:t>
            </a:r>
            <a:endParaRPr lang="en-US" altLang="fr-FR" sz="2000" dirty="0">
              <a:solidFill>
                <a:schemeClr val="accent2">
                  <a:lumMod val="60000"/>
                  <a:lumOff val="40000"/>
                </a:schemeClr>
              </a:solidFill>
            </a:endParaRPr>
          </a:p>
          <a:p>
            <a:pPr eaLnBrk="1" hangingPunct="1">
              <a:spcBef>
                <a:spcPct val="0"/>
              </a:spcBef>
              <a:buFontTx/>
              <a:buNone/>
              <a:defRPr/>
            </a:pPr>
            <a:r>
              <a:rPr lang="en-US" altLang="fr-FR" sz="2000" b="1" dirty="0">
                <a:solidFill>
                  <a:schemeClr val="accent2">
                    <a:lumMod val="60000"/>
                    <a:lumOff val="40000"/>
                  </a:schemeClr>
                </a:solidFill>
              </a:rPr>
              <a:t>Open </a:t>
            </a:r>
            <a:r>
              <a:rPr lang="en-US" altLang="fr-FR" sz="2000" b="1" dirty="0" err="1">
                <a:solidFill>
                  <a:schemeClr val="accent2">
                    <a:lumMod val="60000"/>
                    <a:lumOff val="40000"/>
                  </a:schemeClr>
                </a:solidFill>
              </a:rPr>
              <a:t>infrainguinal</a:t>
            </a:r>
            <a:r>
              <a:rPr lang="en-US" altLang="fr-FR" sz="2000" b="1" dirty="0">
                <a:solidFill>
                  <a:schemeClr val="accent2">
                    <a:lumMod val="60000"/>
                    <a:lumOff val="40000"/>
                  </a:schemeClr>
                </a:solidFill>
              </a:rPr>
              <a:t>  GSV bypass remains the gold standard for revascularization in CLI</a:t>
            </a:r>
            <a:r>
              <a:rPr lang="en-US" altLang="fr-FR" sz="2000" dirty="0">
                <a:solidFill>
                  <a:schemeClr val="accent2">
                    <a:lumMod val="60000"/>
                    <a:lumOff val="40000"/>
                  </a:schemeClr>
                </a:solidFill>
              </a:rPr>
              <a:t>, especially for patients at appropriate surgical risk and with suitable bypass conduit.</a:t>
            </a:r>
          </a:p>
          <a:p>
            <a:pPr eaLnBrk="1" hangingPunct="1">
              <a:spcBef>
                <a:spcPct val="0"/>
              </a:spcBef>
              <a:buFontTx/>
              <a:buNone/>
              <a:defRPr/>
            </a:pPr>
            <a:endParaRPr lang="fr-FR" altLang="fr-FR" sz="2000" dirty="0">
              <a:solidFill>
                <a:schemeClr val="accent2">
                  <a:lumMod val="60000"/>
                  <a:lumOff val="40000"/>
                </a:schemeClr>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franceschi\Desktop\no touch GSV\STV varices TT V capital art  bypass.jpg"/>
          <p:cNvPicPr>
            <a:picLocks noChangeAspect="1" noChangeArrowheads="1"/>
          </p:cNvPicPr>
          <p:nvPr/>
        </p:nvPicPr>
        <p:blipFill>
          <a:blip r:embed="rId3" cstate="print"/>
          <a:srcRect/>
          <a:stretch>
            <a:fillRect/>
          </a:stretch>
        </p:blipFill>
        <p:spPr bwMode="auto">
          <a:xfrm>
            <a:off x="1295400" y="495300"/>
            <a:ext cx="6858000" cy="514350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nvGraphicFramePr>
        <p:xfrm>
          <a:off x="457200" y="1912938"/>
          <a:ext cx="7924800" cy="1066800"/>
        </p:xfrm>
        <a:graphic>
          <a:graphicData uri="http://schemas.openxmlformats.org/drawingml/2006/table">
            <a:tbl>
              <a:tblPr firstRow="1" firstCol="1" bandRow="1">
                <a:tableStyleId>{5C22544A-7EE6-4342-B048-85BDC9FD1C3A}</a:tableStyleId>
              </a:tblPr>
              <a:tblGrid>
                <a:gridCol w="2620297">
                  <a:extLst>
                    <a:ext uri="{9D8B030D-6E8A-4147-A177-3AD203B41FA5}">
                      <a16:colId xmlns:a16="http://schemas.microsoft.com/office/drawing/2014/main" val="20000"/>
                    </a:ext>
                  </a:extLst>
                </a:gridCol>
                <a:gridCol w="539238">
                  <a:extLst>
                    <a:ext uri="{9D8B030D-6E8A-4147-A177-3AD203B41FA5}">
                      <a16:colId xmlns:a16="http://schemas.microsoft.com/office/drawing/2014/main" val="20001"/>
                    </a:ext>
                  </a:extLst>
                </a:gridCol>
                <a:gridCol w="1031465">
                  <a:extLst>
                    <a:ext uri="{9D8B030D-6E8A-4147-A177-3AD203B41FA5}">
                      <a16:colId xmlns:a16="http://schemas.microsoft.com/office/drawing/2014/main" val="20002"/>
                    </a:ext>
                  </a:extLst>
                </a:gridCol>
                <a:gridCol w="1177413">
                  <a:extLst>
                    <a:ext uri="{9D8B030D-6E8A-4147-A177-3AD203B41FA5}">
                      <a16:colId xmlns:a16="http://schemas.microsoft.com/office/drawing/2014/main" val="20003"/>
                    </a:ext>
                  </a:extLst>
                </a:gridCol>
                <a:gridCol w="1705590">
                  <a:extLst>
                    <a:ext uri="{9D8B030D-6E8A-4147-A177-3AD203B41FA5}">
                      <a16:colId xmlns:a16="http://schemas.microsoft.com/office/drawing/2014/main" val="20004"/>
                    </a:ext>
                  </a:extLst>
                </a:gridCol>
                <a:gridCol w="850797">
                  <a:extLst>
                    <a:ext uri="{9D8B030D-6E8A-4147-A177-3AD203B41FA5}">
                      <a16:colId xmlns:a16="http://schemas.microsoft.com/office/drawing/2014/main" val="20005"/>
                    </a:ext>
                  </a:extLst>
                </a:gridCol>
              </a:tblGrid>
              <a:tr h="0">
                <a:tc>
                  <a:txBody>
                    <a:bodyPr/>
                    <a:lstStyle/>
                    <a:p>
                      <a:pPr algn="just">
                        <a:spcAft>
                          <a:spcPts val="0"/>
                        </a:spcAft>
                      </a:pPr>
                      <a:r>
                        <a:rPr lang="it-IT" sz="1400" dirty="0">
                          <a:effectLst/>
                        </a:rPr>
                        <a:t> </a:t>
                      </a:r>
                      <a:endParaRPr lang="fr-FR" sz="1200" dirty="0">
                        <a:effectLst/>
                        <a:latin typeface="Times New Roman"/>
                        <a:ea typeface="Times New Roman"/>
                      </a:endParaRPr>
                    </a:p>
                  </a:txBody>
                  <a:tcPr marL="68580" marR="68580" marT="0" marB="0"/>
                </a:tc>
                <a:tc>
                  <a:txBody>
                    <a:bodyPr/>
                    <a:lstStyle/>
                    <a:p>
                      <a:pPr algn="just">
                        <a:spcAft>
                          <a:spcPts val="0"/>
                        </a:spcAft>
                      </a:pPr>
                      <a:r>
                        <a:rPr lang="en-GB" sz="1400" dirty="0">
                          <a:solidFill>
                            <a:schemeClr val="tx2"/>
                          </a:solidFill>
                          <a:effectLst/>
                        </a:rPr>
                        <a:t>No</a:t>
                      </a:r>
                      <a:r>
                        <a:rPr lang="en-GB" sz="1400" dirty="0">
                          <a:effectLst/>
                        </a:rPr>
                        <a:t>.      </a:t>
                      </a:r>
                      <a:endParaRPr lang="fr-FR" sz="1200" dirty="0">
                        <a:effectLst/>
                        <a:latin typeface="Times New Roman"/>
                        <a:ea typeface="Times New Roman"/>
                      </a:endParaRPr>
                    </a:p>
                  </a:txBody>
                  <a:tcPr marL="68580" marR="68580" marT="0" marB="0"/>
                </a:tc>
                <a:tc>
                  <a:txBody>
                    <a:bodyPr/>
                    <a:lstStyle/>
                    <a:p>
                      <a:pPr algn="just">
                        <a:spcAft>
                          <a:spcPts val="0"/>
                        </a:spcAft>
                      </a:pPr>
                      <a:r>
                        <a:rPr lang="en-GB" sz="1400" dirty="0">
                          <a:solidFill>
                            <a:schemeClr val="tx2"/>
                          </a:solidFill>
                          <a:effectLst/>
                        </a:rPr>
                        <a:t>Follow up</a:t>
                      </a:r>
                      <a:endParaRPr lang="fr-FR" sz="1200" dirty="0">
                        <a:solidFill>
                          <a:schemeClr val="tx2"/>
                        </a:solidFill>
                        <a:effectLst/>
                      </a:endParaRPr>
                    </a:p>
                    <a:p>
                      <a:pPr algn="just">
                        <a:spcAft>
                          <a:spcPts val="0"/>
                        </a:spcAft>
                      </a:pPr>
                      <a:r>
                        <a:rPr lang="en-GB" sz="1400" dirty="0">
                          <a:solidFill>
                            <a:schemeClr val="tx2"/>
                          </a:solidFill>
                          <a:effectLst/>
                        </a:rPr>
                        <a:t>months</a:t>
                      </a:r>
                      <a:endParaRPr lang="fr-FR" sz="1200" dirty="0">
                        <a:solidFill>
                          <a:schemeClr val="tx2"/>
                        </a:solidFill>
                        <a:effectLst/>
                        <a:latin typeface="Times New Roman"/>
                        <a:ea typeface="Times New Roman"/>
                      </a:endParaRPr>
                    </a:p>
                  </a:txBody>
                  <a:tcPr marL="68580" marR="68580" marT="0" marB="0"/>
                </a:tc>
                <a:tc>
                  <a:txBody>
                    <a:bodyPr/>
                    <a:lstStyle/>
                    <a:p>
                      <a:pPr algn="just">
                        <a:spcAft>
                          <a:spcPts val="0"/>
                        </a:spcAft>
                      </a:pPr>
                      <a:r>
                        <a:rPr lang="en-GB" sz="1400" dirty="0">
                          <a:solidFill>
                            <a:schemeClr val="tx2"/>
                          </a:solidFill>
                          <a:effectLst/>
                        </a:rPr>
                        <a:t>S-F reflux recurrences</a:t>
                      </a:r>
                      <a:endParaRPr lang="fr-FR" sz="1200" dirty="0">
                        <a:solidFill>
                          <a:schemeClr val="tx2"/>
                        </a:solidFill>
                        <a:effectLst/>
                        <a:latin typeface="Times New Roman"/>
                        <a:ea typeface="Times New Roman"/>
                      </a:endParaRPr>
                    </a:p>
                  </a:txBody>
                  <a:tcPr marL="68580" marR="68580" marT="0" marB="0"/>
                </a:tc>
                <a:tc>
                  <a:txBody>
                    <a:bodyPr/>
                    <a:lstStyle/>
                    <a:p>
                      <a:pPr algn="just">
                        <a:spcAft>
                          <a:spcPts val="0"/>
                        </a:spcAft>
                      </a:pPr>
                      <a:r>
                        <a:rPr lang="en-GB" sz="1400" dirty="0">
                          <a:solidFill>
                            <a:schemeClr val="tx2"/>
                          </a:solidFill>
                          <a:effectLst/>
                        </a:rPr>
                        <a:t>Symptomatic</a:t>
                      </a:r>
                      <a:endParaRPr lang="fr-FR" sz="1200" dirty="0">
                        <a:solidFill>
                          <a:schemeClr val="tx2"/>
                        </a:solidFill>
                        <a:effectLst/>
                      </a:endParaRPr>
                    </a:p>
                    <a:p>
                      <a:pPr algn="just">
                        <a:spcAft>
                          <a:spcPts val="0"/>
                        </a:spcAft>
                      </a:pPr>
                      <a:r>
                        <a:rPr lang="en-GB" sz="1400" dirty="0">
                          <a:solidFill>
                            <a:schemeClr val="tx2"/>
                          </a:solidFill>
                          <a:effectLst/>
                        </a:rPr>
                        <a:t>recurrences</a:t>
                      </a:r>
                      <a:endParaRPr lang="fr-FR" sz="1200" dirty="0">
                        <a:solidFill>
                          <a:schemeClr val="tx2"/>
                        </a:solidFill>
                        <a:effectLst/>
                        <a:latin typeface="Times New Roman"/>
                        <a:ea typeface="Times New Roman"/>
                      </a:endParaRPr>
                    </a:p>
                  </a:txBody>
                  <a:tcPr marL="68580" marR="68580" marT="0" marB="0"/>
                </a:tc>
                <a:tc>
                  <a:txBody>
                    <a:bodyPr/>
                    <a:lstStyle/>
                    <a:p>
                      <a:pPr algn="just">
                        <a:spcAft>
                          <a:spcPts val="0"/>
                        </a:spcAft>
                      </a:pPr>
                      <a:r>
                        <a:rPr lang="en-GB" sz="1400" dirty="0">
                          <a:solidFill>
                            <a:schemeClr val="tx2"/>
                          </a:solidFill>
                          <a:effectLst/>
                        </a:rPr>
                        <a:t>Re-do</a:t>
                      </a:r>
                      <a:endParaRPr lang="fr-FR" sz="1200" dirty="0">
                        <a:solidFill>
                          <a:schemeClr val="tx2"/>
                        </a:solidFill>
                        <a:effectLst/>
                      </a:endParaRPr>
                    </a:p>
                    <a:p>
                      <a:pPr algn="just">
                        <a:spcAft>
                          <a:spcPts val="0"/>
                        </a:spcAft>
                      </a:pPr>
                      <a:r>
                        <a:rPr lang="en-GB" sz="1400" dirty="0">
                          <a:solidFill>
                            <a:schemeClr val="tx2"/>
                          </a:solidFill>
                          <a:effectLst/>
                        </a:rPr>
                        <a:t>surgery</a:t>
                      </a:r>
                      <a:endParaRPr lang="fr-FR" sz="1200" dirty="0">
                        <a:solidFill>
                          <a:schemeClr val="tx2"/>
                        </a:solidFill>
                        <a:effectLst/>
                        <a:latin typeface="Times New Roman"/>
                        <a:ea typeface="Times New Roman"/>
                      </a:endParaRPr>
                    </a:p>
                  </a:txBody>
                  <a:tcPr marL="68580" marR="68580" marT="0" marB="0"/>
                </a:tc>
                <a:extLst>
                  <a:ext uri="{0D108BD9-81ED-4DB2-BD59-A6C34878D82A}">
                    <a16:rowId xmlns:a16="http://schemas.microsoft.com/office/drawing/2014/main" val="10000"/>
                  </a:ext>
                </a:extLst>
              </a:tr>
              <a:tr h="0">
                <a:tc>
                  <a:txBody>
                    <a:bodyPr/>
                    <a:lstStyle/>
                    <a:p>
                      <a:pPr algn="just">
                        <a:spcAft>
                          <a:spcPts val="0"/>
                        </a:spcAft>
                      </a:pPr>
                      <a:r>
                        <a:rPr lang="en-GB" sz="1400" dirty="0">
                          <a:solidFill>
                            <a:schemeClr val="tx2"/>
                          </a:solidFill>
                          <a:effectLst/>
                        </a:rPr>
                        <a:t>TSFL</a:t>
                      </a:r>
                      <a:endParaRPr lang="fr-FR" sz="1200" dirty="0">
                        <a:solidFill>
                          <a:schemeClr val="tx2"/>
                        </a:solidFill>
                        <a:effectLst/>
                        <a:latin typeface="Times New Roman"/>
                        <a:ea typeface="Times New Roman"/>
                      </a:endParaRPr>
                    </a:p>
                  </a:txBody>
                  <a:tcPr marL="68580" marR="68580" marT="0" marB="0"/>
                </a:tc>
                <a:tc>
                  <a:txBody>
                    <a:bodyPr/>
                    <a:lstStyle/>
                    <a:p>
                      <a:pPr algn="just">
                        <a:spcAft>
                          <a:spcPts val="0"/>
                        </a:spcAft>
                      </a:pPr>
                      <a:r>
                        <a:rPr lang="en-GB" sz="1400">
                          <a:effectLst/>
                        </a:rPr>
                        <a:t>82</a:t>
                      </a:r>
                      <a:endParaRPr lang="fr-FR" sz="1200">
                        <a:effectLst/>
                        <a:latin typeface="Times New Roman"/>
                        <a:ea typeface="Times New Roman"/>
                      </a:endParaRPr>
                    </a:p>
                  </a:txBody>
                  <a:tcPr marL="68580" marR="68580" marT="0" marB="0"/>
                </a:tc>
                <a:tc>
                  <a:txBody>
                    <a:bodyPr/>
                    <a:lstStyle/>
                    <a:p>
                      <a:pPr algn="just">
                        <a:spcAft>
                          <a:spcPts val="0"/>
                        </a:spcAft>
                      </a:pPr>
                      <a:r>
                        <a:rPr lang="en-GB" sz="1400">
                          <a:effectLst/>
                        </a:rPr>
                        <a:t>17.5</a:t>
                      </a:r>
                      <a:endParaRPr lang="fr-FR" sz="1200">
                        <a:effectLst/>
                        <a:latin typeface="Times New Roman"/>
                        <a:ea typeface="Times New Roman"/>
                      </a:endParaRPr>
                    </a:p>
                  </a:txBody>
                  <a:tcPr marL="68580" marR="68580" marT="0" marB="0"/>
                </a:tc>
                <a:tc>
                  <a:txBody>
                    <a:bodyPr/>
                    <a:lstStyle/>
                    <a:p>
                      <a:pPr algn="just">
                        <a:spcAft>
                          <a:spcPts val="0"/>
                        </a:spcAft>
                      </a:pPr>
                      <a:r>
                        <a:rPr lang="en-GB" sz="1400">
                          <a:effectLst/>
                        </a:rPr>
                        <a:t>6%</a:t>
                      </a:r>
                      <a:endParaRPr lang="fr-FR" sz="1200">
                        <a:effectLst/>
                        <a:latin typeface="Times New Roman"/>
                        <a:ea typeface="Times New Roman"/>
                      </a:endParaRPr>
                    </a:p>
                  </a:txBody>
                  <a:tcPr marL="68580" marR="68580" marT="0" marB="0"/>
                </a:tc>
                <a:tc>
                  <a:txBody>
                    <a:bodyPr/>
                    <a:lstStyle/>
                    <a:p>
                      <a:pPr algn="just">
                        <a:spcAft>
                          <a:spcPts val="0"/>
                        </a:spcAft>
                      </a:pPr>
                      <a:r>
                        <a:rPr lang="en-GB" sz="1400">
                          <a:effectLst/>
                        </a:rPr>
                        <a:t>0</a:t>
                      </a:r>
                      <a:endParaRPr lang="fr-FR" sz="1200">
                        <a:effectLst/>
                        <a:latin typeface="Times New Roman"/>
                        <a:ea typeface="Times New Roman"/>
                      </a:endParaRPr>
                    </a:p>
                  </a:txBody>
                  <a:tcPr marL="68580" marR="68580" marT="0" marB="0"/>
                </a:tc>
                <a:tc>
                  <a:txBody>
                    <a:bodyPr/>
                    <a:lstStyle/>
                    <a:p>
                      <a:pPr algn="just">
                        <a:spcAft>
                          <a:spcPts val="0"/>
                        </a:spcAft>
                      </a:pPr>
                      <a:r>
                        <a:rPr lang="en-GB" sz="1400">
                          <a:effectLst/>
                        </a:rPr>
                        <a:t>0</a:t>
                      </a:r>
                      <a:endParaRPr lang="fr-FR" sz="1200">
                        <a:effectLst/>
                        <a:latin typeface="Times New Roman"/>
                        <a:ea typeface="Times New Roman"/>
                      </a:endParaRPr>
                    </a:p>
                  </a:txBody>
                  <a:tcPr marL="68580" marR="68580" marT="0" marB="0"/>
                </a:tc>
                <a:extLst>
                  <a:ext uri="{0D108BD9-81ED-4DB2-BD59-A6C34878D82A}">
                    <a16:rowId xmlns:a16="http://schemas.microsoft.com/office/drawing/2014/main" val="10001"/>
                  </a:ext>
                </a:extLst>
              </a:tr>
              <a:tr h="0">
                <a:tc>
                  <a:txBody>
                    <a:bodyPr/>
                    <a:lstStyle/>
                    <a:p>
                      <a:pPr algn="just">
                        <a:spcAft>
                          <a:spcPts val="0"/>
                        </a:spcAft>
                      </a:pPr>
                      <a:r>
                        <a:rPr lang="en-GB" sz="1400" dirty="0">
                          <a:solidFill>
                            <a:schemeClr val="tx2"/>
                          </a:solidFill>
                          <a:effectLst/>
                        </a:rPr>
                        <a:t>CROSSOTOMY</a:t>
                      </a:r>
                      <a:endParaRPr lang="fr-FR" sz="1200" dirty="0">
                        <a:solidFill>
                          <a:schemeClr val="tx2"/>
                        </a:solidFill>
                        <a:effectLst/>
                        <a:latin typeface="Times New Roman"/>
                        <a:ea typeface="Times New Roman"/>
                      </a:endParaRPr>
                    </a:p>
                  </a:txBody>
                  <a:tcPr marL="68580" marR="68580" marT="0" marB="0"/>
                </a:tc>
                <a:tc>
                  <a:txBody>
                    <a:bodyPr/>
                    <a:lstStyle/>
                    <a:p>
                      <a:pPr algn="just">
                        <a:spcAft>
                          <a:spcPts val="0"/>
                        </a:spcAft>
                      </a:pPr>
                      <a:r>
                        <a:rPr lang="en-GB" sz="1400">
                          <a:effectLst/>
                        </a:rPr>
                        <a:t>60</a:t>
                      </a:r>
                      <a:endParaRPr lang="fr-FR" sz="1200">
                        <a:effectLst/>
                        <a:latin typeface="Times New Roman"/>
                        <a:ea typeface="Times New Roman"/>
                      </a:endParaRPr>
                    </a:p>
                  </a:txBody>
                  <a:tcPr marL="68580" marR="68580" marT="0" marB="0"/>
                </a:tc>
                <a:tc>
                  <a:txBody>
                    <a:bodyPr/>
                    <a:lstStyle/>
                    <a:p>
                      <a:pPr algn="just">
                        <a:spcAft>
                          <a:spcPts val="0"/>
                        </a:spcAft>
                      </a:pPr>
                      <a:r>
                        <a:rPr lang="en-GB" sz="1400">
                          <a:effectLst/>
                        </a:rPr>
                        <a:t>28.3</a:t>
                      </a:r>
                      <a:endParaRPr lang="fr-FR" sz="1200">
                        <a:effectLst/>
                        <a:latin typeface="Times New Roman"/>
                        <a:ea typeface="Times New Roman"/>
                      </a:endParaRPr>
                    </a:p>
                  </a:txBody>
                  <a:tcPr marL="68580" marR="68580" marT="0" marB="0"/>
                </a:tc>
                <a:tc>
                  <a:txBody>
                    <a:bodyPr/>
                    <a:lstStyle/>
                    <a:p>
                      <a:pPr algn="just">
                        <a:spcAft>
                          <a:spcPts val="0"/>
                        </a:spcAft>
                      </a:pPr>
                      <a:r>
                        <a:rPr lang="en-GB" sz="1400">
                          <a:effectLst/>
                        </a:rPr>
                        <a:t>3.3%</a:t>
                      </a:r>
                      <a:endParaRPr lang="fr-FR" sz="1200">
                        <a:effectLst/>
                        <a:latin typeface="Times New Roman"/>
                        <a:ea typeface="Times New Roman"/>
                      </a:endParaRPr>
                    </a:p>
                  </a:txBody>
                  <a:tcPr marL="68580" marR="68580" marT="0" marB="0"/>
                </a:tc>
                <a:tc>
                  <a:txBody>
                    <a:bodyPr/>
                    <a:lstStyle/>
                    <a:p>
                      <a:pPr algn="just">
                        <a:spcAft>
                          <a:spcPts val="0"/>
                        </a:spcAft>
                      </a:pPr>
                      <a:r>
                        <a:rPr lang="en-GB" sz="1400">
                          <a:effectLst/>
                        </a:rPr>
                        <a:t>0</a:t>
                      </a:r>
                      <a:endParaRPr lang="fr-FR" sz="1200">
                        <a:effectLst/>
                        <a:latin typeface="Times New Roman"/>
                        <a:ea typeface="Times New Roman"/>
                      </a:endParaRPr>
                    </a:p>
                  </a:txBody>
                  <a:tcPr marL="68580" marR="68580" marT="0" marB="0"/>
                </a:tc>
                <a:tc>
                  <a:txBody>
                    <a:bodyPr/>
                    <a:lstStyle/>
                    <a:p>
                      <a:pPr algn="just">
                        <a:spcAft>
                          <a:spcPts val="0"/>
                        </a:spcAft>
                      </a:pPr>
                      <a:r>
                        <a:rPr lang="en-GB" sz="1400">
                          <a:effectLst/>
                        </a:rPr>
                        <a:t>0</a:t>
                      </a:r>
                      <a:endParaRPr lang="fr-FR" sz="1200">
                        <a:effectLst/>
                        <a:latin typeface="Times New Roman"/>
                        <a:ea typeface="Times New Roman"/>
                      </a:endParaRPr>
                    </a:p>
                  </a:txBody>
                  <a:tcPr marL="68580" marR="68580" marT="0" marB="0"/>
                </a:tc>
                <a:extLst>
                  <a:ext uri="{0D108BD9-81ED-4DB2-BD59-A6C34878D82A}">
                    <a16:rowId xmlns:a16="http://schemas.microsoft.com/office/drawing/2014/main" val="10002"/>
                  </a:ext>
                </a:extLst>
              </a:tr>
              <a:tr h="0">
                <a:tc>
                  <a:txBody>
                    <a:bodyPr/>
                    <a:lstStyle/>
                    <a:p>
                      <a:pPr algn="just">
                        <a:spcAft>
                          <a:spcPts val="0"/>
                        </a:spcAft>
                      </a:pPr>
                      <a:r>
                        <a:rPr lang="en-GB" sz="1400" b="1" dirty="0">
                          <a:solidFill>
                            <a:schemeClr val="tx2"/>
                          </a:solidFill>
                          <a:effectLst/>
                        </a:rPr>
                        <a:t>TRIPLE LIGATION</a:t>
                      </a:r>
                      <a:endParaRPr lang="fr-FR" sz="1200" b="1" dirty="0">
                        <a:solidFill>
                          <a:schemeClr val="tx2"/>
                        </a:solidFill>
                        <a:effectLst/>
                        <a:latin typeface="Times New Roman"/>
                        <a:ea typeface="Times New Roman"/>
                      </a:endParaRPr>
                    </a:p>
                  </a:txBody>
                  <a:tcPr marL="68580" marR="68580" marT="0" marB="0"/>
                </a:tc>
                <a:tc>
                  <a:txBody>
                    <a:bodyPr/>
                    <a:lstStyle/>
                    <a:p>
                      <a:pPr algn="just">
                        <a:spcAft>
                          <a:spcPts val="0"/>
                        </a:spcAft>
                      </a:pPr>
                      <a:r>
                        <a:rPr lang="it-IT" sz="1400">
                          <a:effectLst/>
                        </a:rPr>
                        <a:t>47</a:t>
                      </a:r>
                      <a:endParaRPr lang="fr-FR" sz="1200">
                        <a:effectLst/>
                        <a:latin typeface="Times New Roman"/>
                        <a:ea typeface="Times New Roman"/>
                      </a:endParaRPr>
                    </a:p>
                  </a:txBody>
                  <a:tcPr marL="68580" marR="68580" marT="0" marB="0"/>
                </a:tc>
                <a:tc>
                  <a:txBody>
                    <a:bodyPr/>
                    <a:lstStyle/>
                    <a:p>
                      <a:pPr algn="just">
                        <a:spcAft>
                          <a:spcPts val="0"/>
                        </a:spcAft>
                      </a:pPr>
                      <a:r>
                        <a:rPr lang="it-IT" sz="1400">
                          <a:effectLst/>
                        </a:rPr>
                        <a:t>12</a:t>
                      </a:r>
                      <a:endParaRPr lang="fr-FR" sz="1200">
                        <a:effectLst/>
                        <a:latin typeface="Times New Roman"/>
                        <a:ea typeface="Times New Roman"/>
                      </a:endParaRPr>
                    </a:p>
                  </a:txBody>
                  <a:tcPr marL="68580" marR="68580" marT="0" marB="0"/>
                </a:tc>
                <a:tc>
                  <a:txBody>
                    <a:bodyPr/>
                    <a:lstStyle/>
                    <a:p>
                      <a:pPr algn="just">
                        <a:spcAft>
                          <a:spcPts val="0"/>
                        </a:spcAft>
                      </a:pPr>
                      <a:r>
                        <a:rPr lang="it-IT" sz="1400">
                          <a:effectLst/>
                        </a:rPr>
                        <a:t>42%</a:t>
                      </a:r>
                      <a:endParaRPr lang="fr-FR" sz="1200">
                        <a:effectLst/>
                        <a:latin typeface="Times New Roman"/>
                        <a:ea typeface="Times New Roman"/>
                      </a:endParaRPr>
                    </a:p>
                  </a:txBody>
                  <a:tcPr marL="68580" marR="68580" marT="0" marB="0"/>
                </a:tc>
                <a:tc>
                  <a:txBody>
                    <a:bodyPr/>
                    <a:lstStyle/>
                    <a:p>
                      <a:pPr algn="just">
                        <a:spcAft>
                          <a:spcPts val="0"/>
                        </a:spcAft>
                      </a:pPr>
                      <a:r>
                        <a:rPr lang="it-IT" sz="1400">
                          <a:effectLst/>
                        </a:rPr>
                        <a:t>14.4%</a:t>
                      </a:r>
                      <a:endParaRPr lang="fr-FR" sz="1200">
                        <a:effectLst/>
                        <a:latin typeface="Times New Roman"/>
                        <a:ea typeface="Times New Roman"/>
                      </a:endParaRPr>
                    </a:p>
                  </a:txBody>
                  <a:tcPr marL="68580" marR="68580" marT="0" marB="0"/>
                </a:tc>
                <a:tc>
                  <a:txBody>
                    <a:bodyPr/>
                    <a:lstStyle/>
                    <a:p>
                      <a:pPr algn="just">
                        <a:spcAft>
                          <a:spcPts val="0"/>
                        </a:spcAft>
                      </a:pPr>
                      <a:r>
                        <a:rPr lang="it-IT" sz="1400" dirty="0">
                          <a:effectLst/>
                        </a:rPr>
                        <a:t>3</a:t>
                      </a:r>
                      <a:endParaRPr lang="fr-FR" sz="1200" dirty="0">
                        <a:effectLst/>
                        <a:latin typeface="Times New Roman"/>
                        <a:ea typeface="Times New Roman"/>
                      </a:endParaRPr>
                    </a:p>
                  </a:txBody>
                  <a:tcPr marL="68580" marR="68580" marT="0" marB="0"/>
                </a:tc>
                <a:extLst>
                  <a:ext uri="{0D108BD9-81ED-4DB2-BD59-A6C34878D82A}">
                    <a16:rowId xmlns:a16="http://schemas.microsoft.com/office/drawing/2014/main" val="10003"/>
                  </a:ext>
                </a:extLst>
              </a:tr>
            </a:tbl>
          </a:graphicData>
        </a:graphic>
      </p:graphicFrame>
      <p:sp>
        <p:nvSpPr>
          <p:cNvPr id="4" name="Rectangle 1"/>
          <p:cNvSpPr>
            <a:spLocks noChangeArrowheads="1"/>
          </p:cNvSpPr>
          <p:nvPr/>
        </p:nvSpPr>
        <p:spPr bwMode="auto">
          <a:xfrm>
            <a:off x="1219200" y="1912938"/>
            <a:ext cx="12446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3057525" algn="ctr"/>
              </a:tabLst>
              <a:defRPr>
                <a:solidFill>
                  <a:schemeClr val="tx1"/>
                </a:solidFill>
                <a:latin typeface="Arial" pitchFamily="34" charset="0"/>
                <a:cs typeface="Arial" pitchFamily="34" charset="0"/>
              </a:defRPr>
            </a:lvl1pPr>
            <a:lvl2pPr>
              <a:tabLst>
                <a:tab pos="3057525" algn="ctr"/>
              </a:tabLst>
              <a:defRPr>
                <a:solidFill>
                  <a:schemeClr val="tx1"/>
                </a:solidFill>
                <a:latin typeface="Arial" pitchFamily="34" charset="0"/>
                <a:cs typeface="Arial" pitchFamily="34" charset="0"/>
              </a:defRPr>
            </a:lvl2pPr>
            <a:lvl3pPr>
              <a:tabLst>
                <a:tab pos="3057525" algn="ctr"/>
              </a:tabLst>
              <a:defRPr>
                <a:solidFill>
                  <a:schemeClr val="tx1"/>
                </a:solidFill>
                <a:latin typeface="Arial" pitchFamily="34" charset="0"/>
                <a:cs typeface="Arial" pitchFamily="34" charset="0"/>
              </a:defRPr>
            </a:lvl3pPr>
            <a:lvl4pPr>
              <a:tabLst>
                <a:tab pos="3057525" algn="ctr"/>
              </a:tabLst>
              <a:defRPr>
                <a:solidFill>
                  <a:schemeClr val="tx1"/>
                </a:solidFill>
                <a:latin typeface="Arial" pitchFamily="34" charset="0"/>
                <a:cs typeface="Arial" pitchFamily="34" charset="0"/>
              </a:defRPr>
            </a:lvl4pPr>
            <a:lvl5pPr>
              <a:tabLst>
                <a:tab pos="3057525" algn="ctr"/>
              </a:tabLst>
              <a:defRPr>
                <a:solidFill>
                  <a:schemeClr val="tx1"/>
                </a:solidFill>
                <a:latin typeface="Arial" pitchFamily="34" charset="0"/>
                <a:cs typeface="Arial" pitchFamily="34" charset="0"/>
              </a:defRPr>
            </a:lvl5pPr>
            <a:lvl6pPr fontAlgn="base">
              <a:spcBef>
                <a:spcPct val="0"/>
              </a:spcBef>
              <a:spcAft>
                <a:spcPct val="0"/>
              </a:spcAft>
              <a:tabLst>
                <a:tab pos="3057525" algn="ctr"/>
              </a:tabLst>
              <a:defRPr>
                <a:solidFill>
                  <a:schemeClr val="tx1"/>
                </a:solidFill>
                <a:latin typeface="Arial" pitchFamily="34" charset="0"/>
                <a:cs typeface="Arial" pitchFamily="34" charset="0"/>
              </a:defRPr>
            </a:lvl6pPr>
            <a:lvl7pPr fontAlgn="base">
              <a:spcBef>
                <a:spcPct val="0"/>
              </a:spcBef>
              <a:spcAft>
                <a:spcPct val="0"/>
              </a:spcAft>
              <a:tabLst>
                <a:tab pos="3057525" algn="ctr"/>
              </a:tabLst>
              <a:defRPr>
                <a:solidFill>
                  <a:schemeClr val="tx1"/>
                </a:solidFill>
                <a:latin typeface="Arial" pitchFamily="34" charset="0"/>
                <a:cs typeface="Arial" pitchFamily="34" charset="0"/>
              </a:defRPr>
            </a:lvl7pPr>
            <a:lvl8pPr fontAlgn="base">
              <a:spcBef>
                <a:spcPct val="0"/>
              </a:spcBef>
              <a:spcAft>
                <a:spcPct val="0"/>
              </a:spcAft>
              <a:tabLst>
                <a:tab pos="3057525" algn="ctr"/>
              </a:tabLst>
              <a:defRPr>
                <a:solidFill>
                  <a:schemeClr val="tx1"/>
                </a:solidFill>
                <a:latin typeface="Arial" pitchFamily="34" charset="0"/>
                <a:cs typeface="Arial" pitchFamily="34" charset="0"/>
              </a:defRPr>
            </a:lvl8pPr>
            <a:lvl9pPr fontAlgn="base">
              <a:spcBef>
                <a:spcPct val="0"/>
              </a:spcBef>
              <a:spcAft>
                <a:spcPct val="0"/>
              </a:spcAft>
              <a:tabLst>
                <a:tab pos="3057525" algn="ctr"/>
              </a:tabLst>
              <a:defRPr>
                <a:solidFill>
                  <a:schemeClr val="tx1"/>
                </a:solidFill>
                <a:latin typeface="Arial" pitchFamily="34" charset="0"/>
                <a:cs typeface="Arial" pitchFamily="34" charset="0"/>
              </a:defRPr>
            </a:lvl9pPr>
          </a:lstStyle>
          <a:p>
            <a:pPr>
              <a:defRPr/>
            </a:pPr>
            <a:r>
              <a:rPr lang="it-IT" altLang="fr-FR" sz="2000" dirty="0">
                <a:latin typeface="Century" pitchFamily="18" charset="0"/>
                <a:ea typeface="Times New Roman" pitchFamily="18" charset="0"/>
              </a:rPr>
              <a:t>Table 1</a:t>
            </a:r>
            <a:endParaRPr lang="fr-FR" altLang="fr-FR" sz="1050" dirty="0"/>
          </a:p>
          <a:p>
            <a:pPr eaLnBrk="0" hangingPunct="0">
              <a:defRPr/>
            </a:pPr>
            <a:endParaRPr lang="fr-FR" altLang="fr-FR" sz="2800" dirty="0"/>
          </a:p>
        </p:txBody>
      </p:sp>
      <p:graphicFrame>
        <p:nvGraphicFramePr>
          <p:cNvPr id="6" name="Tableau 5"/>
          <p:cNvGraphicFramePr>
            <a:graphicFrameLocks noGrp="1"/>
          </p:cNvGraphicFramePr>
          <p:nvPr/>
        </p:nvGraphicFramePr>
        <p:xfrm>
          <a:off x="457200" y="3094038"/>
          <a:ext cx="8229600" cy="2925920"/>
        </p:xfrm>
        <a:graphic>
          <a:graphicData uri="http://schemas.openxmlformats.org/drawingml/2006/table">
            <a:tbl>
              <a:tblPr/>
              <a:tblGrid>
                <a:gridCol w="3291840">
                  <a:extLst>
                    <a:ext uri="{9D8B030D-6E8A-4147-A177-3AD203B41FA5}">
                      <a16:colId xmlns:a16="http://schemas.microsoft.com/office/drawing/2014/main" val="20000"/>
                    </a:ext>
                  </a:extLst>
                </a:gridCol>
                <a:gridCol w="2468880">
                  <a:extLst>
                    <a:ext uri="{9D8B030D-6E8A-4147-A177-3AD203B41FA5}">
                      <a16:colId xmlns:a16="http://schemas.microsoft.com/office/drawing/2014/main" val="20001"/>
                    </a:ext>
                  </a:extLst>
                </a:gridCol>
                <a:gridCol w="2468880">
                  <a:extLst>
                    <a:ext uri="{9D8B030D-6E8A-4147-A177-3AD203B41FA5}">
                      <a16:colId xmlns:a16="http://schemas.microsoft.com/office/drawing/2014/main" val="20002"/>
                    </a:ext>
                  </a:extLst>
                </a:gridCol>
              </a:tblGrid>
              <a:tr h="365711">
                <a:tc gridSpan="3">
                  <a:txBody>
                    <a:bodyPr/>
                    <a:lstStyle/>
                    <a:p>
                      <a:r>
                        <a:rPr lang="fr-FR" sz="1800" dirty="0">
                          <a:effectLst/>
                        </a:rPr>
                        <a:t> </a:t>
                      </a:r>
                    </a:p>
                  </a:txBody>
                  <a:tcPr marT="45704" marB="45704" anchor="ctr">
                    <a:lnL>
                      <a:noFill/>
                    </a:lnL>
                    <a:lnR>
                      <a:noFill/>
                    </a:lnR>
                    <a:lnT w="9525" cap="flat" cmpd="sng" algn="ctr">
                      <a:solidFill>
                        <a:srgbClr val="000000"/>
                      </a:solidFill>
                      <a:prstDash val="dot"/>
                      <a:round/>
                      <a:headEnd type="none" w="med" len="med"/>
                      <a:tailEnd type="none" w="med" len="med"/>
                    </a:lnT>
                    <a:lnB>
                      <a:noFill/>
                    </a:lnB>
                    <a:solidFill>
                      <a:srgbClr val="FFFFFF"/>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365711">
                <a:tc>
                  <a:txBody>
                    <a:bodyPr/>
                    <a:lstStyle/>
                    <a:p>
                      <a:r>
                        <a:rPr lang="fr-FR" sz="1800" b="0" cap="all" dirty="0" err="1">
                          <a:effectLst/>
                        </a:rPr>
                        <a:t>Veins</a:t>
                      </a:r>
                      <a:r>
                        <a:rPr lang="fr-FR" sz="1800" b="0" cap="all" dirty="0">
                          <a:effectLst/>
                        </a:rPr>
                        <a:t> and </a:t>
                      </a:r>
                      <a:r>
                        <a:rPr lang="fr-FR" sz="1800" b="0" cap="all" dirty="0" err="1">
                          <a:effectLst/>
                        </a:rPr>
                        <a:t>Lym^hatics</a:t>
                      </a:r>
                      <a:r>
                        <a:rPr lang="fr-FR" sz="1800" b="0" cap="all" dirty="0">
                          <a:effectLst/>
                        </a:rPr>
                        <a:t> </a:t>
                      </a:r>
                    </a:p>
                  </a:txBody>
                  <a:tcPr marT="45704" marB="45704" anchor="b">
                    <a:lnL>
                      <a:noFill/>
                    </a:lnL>
                    <a:lnR>
                      <a:noFill/>
                    </a:lnR>
                    <a:lnT>
                      <a:noFill/>
                    </a:lnT>
                    <a:lnB w="9525" cap="flat" cmpd="sng" algn="ctr">
                      <a:solidFill>
                        <a:srgbClr val="000000"/>
                      </a:solidFill>
                      <a:prstDash val="dot"/>
                      <a:round/>
                      <a:headEnd type="none" w="med" len="med"/>
                      <a:tailEnd type="none" w="med" len="med"/>
                    </a:lnB>
                    <a:solidFill>
                      <a:srgbClr val="FFFFFF"/>
                    </a:solidFill>
                  </a:tcPr>
                </a:tc>
                <a:tc gridSpan="2">
                  <a:txBody>
                    <a:bodyPr/>
                    <a:lstStyle/>
                    <a:p>
                      <a:r>
                        <a:rPr lang="fr-FR" sz="1800" b="0" cap="all" dirty="0">
                          <a:effectLst/>
                        </a:rPr>
                        <a:t>TITLE</a:t>
                      </a:r>
                    </a:p>
                  </a:txBody>
                  <a:tcPr marT="45704" marB="45704" anchor="b">
                    <a:lnL>
                      <a:noFill/>
                    </a:lnL>
                    <a:lnR>
                      <a:noFill/>
                    </a:lnR>
                    <a:lnT>
                      <a:noFill/>
                    </a:lnT>
                    <a:lnB w="9525" cap="flat" cmpd="sng" algn="ctr">
                      <a:solidFill>
                        <a:srgbClr val="000000"/>
                      </a:solidFill>
                      <a:prstDash val="dot"/>
                      <a:round/>
                      <a:headEnd type="none" w="med" len="med"/>
                      <a:tailEnd type="none" w="med" len="med"/>
                    </a:lnB>
                    <a:solidFill>
                      <a:srgbClr val="FFFFFF"/>
                    </a:solidFill>
                  </a:tcPr>
                </a:tc>
                <a:tc hMerge="1">
                  <a:txBody>
                    <a:bodyPr/>
                    <a:lstStyle/>
                    <a:p>
                      <a:endParaRPr lang="fr-FR"/>
                    </a:p>
                  </a:txBody>
                  <a:tcPr/>
                </a:tc>
                <a:extLst>
                  <a:ext uri="{0D108BD9-81ED-4DB2-BD59-A6C34878D82A}">
                    <a16:rowId xmlns:a16="http://schemas.microsoft.com/office/drawing/2014/main" val="10001"/>
                  </a:ext>
                </a:extLst>
              </a:tr>
              <a:tr h="365711">
                <a:tc gridSpan="3">
                  <a:txBody>
                    <a:bodyPr/>
                    <a:lstStyle/>
                    <a:p>
                      <a:r>
                        <a:rPr lang="fr-FR" sz="1800" dirty="0">
                          <a:effectLst/>
                        </a:rPr>
                        <a:t> </a:t>
                      </a:r>
                    </a:p>
                  </a:txBody>
                  <a:tcPr marT="45704" marB="45704" anchor="ctr">
                    <a:lnL>
                      <a:noFill/>
                    </a:lnL>
                    <a:lnR>
                      <a:noFill/>
                    </a:lnR>
                    <a:lnT w="9525" cap="flat" cmpd="sng" algn="ctr">
                      <a:solidFill>
                        <a:srgbClr val="000000"/>
                      </a:solidFill>
                      <a:prstDash val="dot"/>
                      <a:round/>
                      <a:headEnd type="none" w="med" len="med"/>
                      <a:tailEnd type="none" w="med" len="med"/>
                    </a:lnT>
                    <a:lnB>
                      <a:noFill/>
                    </a:lnB>
                    <a:solidFill>
                      <a:srgbClr val="FFFFFF"/>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2"/>
                  </a:ext>
                </a:extLst>
              </a:tr>
              <a:tr h="1462920">
                <a:tc>
                  <a:txBody>
                    <a:bodyPr/>
                    <a:lstStyle/>
                    <a:p>
                      <a:r>
                        <a:rPr lang="fr-FR" sz="1800" b="1" u="none" strike="noStrike" dirty="0">
                          <a:solidFill>
                            <a:srgbClr val="58585A"/>
                          </a:solidFill>
                          <a:effectLst/>
                          <a:hlinkClick r:id="rId3"/>
                        </a:rPr>
                        <a:t>Vol 3, No 1 (2014)</a:t>
                      </a:r>
                      <a:endParaRPr lang="fr-FR" sz="1800" dirty="0">
                        <a:effectLst/>
                      </a:endParaRPr>
                    </a:p>
                  </a:txBody>
                  <a:tcPr marT="45704" marB="45704">
                    <a:lnL>
                      <a:noFill/>
                    </a:lnL>
                    <a:lnR>
                      <a:noFill/>
                    </a:lnR>
                    <a:lnT>
                      <a:noFill/>
                    </a:lnT>
                    <a:lnB>
                      <a:noFill/>
                    </a:lnB>
                    <a:solidFill>
                      <a:srgbClr val="FFFFFF"/>
                    </a:solidFill>
                  </a:tcPr>
                </a:tc>
                <a:tc>
                  <a:txBody>
                    <a:bodyPr/>
                    <a:lstStyle/>
                    <a:p>
                      <a:r>
                        <a:rPr lang="en-US" sz="1800">
                          <a:effectLst/>
                        </a:rPr>
                        <a:t>Multiple ligation of the proximal greater saphenous vein in the CHIVA treatment of primary varicose veins</a:t>
                      </a:r>
                    </a:p>
                  </a:txBody>
                  <a:tcPr marT="45704" marB="45704">
                    <a:lnL>
                      <a:noFill/>
                    </a:lnL>
                    <a:lnR>
                      <a:noFill/>
                    </a:lnR>
                    <a:lnT>
                      <a:noFill/>
                    </a:lnT>
                    <a:lnB>
                      <a:noFill/>
                    </a:lnB>
                    <a:solidFill>
                      <a:srgbClr val="FFFFFF"/>
                    </a:solidFill>
                  </a:tcPr>
                </a:tc>
                <a:tc>
                  <a:txBody>
                    <a:bodyPr/>
                    <a:lstStyle/>
                    <a:p>
                      <a:pPr algn="r"/>
                      <a:r>
                        <a:rPr lang="fr-FR" sz="1800" b="1" u="none" strike="noStrike" cap="all">
                          <a:solidFill>
                            <a:srgbClr val="58585A"/>
                          </a:solidFill>
                          <a:effectLst/>
                          <a:hlinkClick r:id="rId4"/>
                        </a:rPr>
                        <a:t>ABSTRACT </a:t>
                      </a:r>
                      <a:r>
                        <a:rPr lang="fr-FR" sz="1800">
                          <a:effectLst/>
                        </a:rPr>
                        <a:t> </a:t>
                      </a:r>
                      <a:r>
                        <a:rPr lang="fr-FR" sz="1800" b="1" u="none" strike="noStrike" cap="all">
                          <a:solidFill>
                            <a:srgbClr val="58585A"/>
                          </a:solidFill>
                          <a:effectLst/>
                          <a:hlinkClick r:id="rId5"/>
                        </a:rPr>
                        <a:t>PDF</a:t>
                      </a:r>
                      <a:endParaRPr lang="fr-FR" sz="1800">
                        <a:effectLst/>
                      </a:endParaRPr>
                    </a:p>
                  </a:txBody>
                  <a:tcPr marT="45704" marB="45704">
                    <a:lnL>
                      <a:noFill/>
                    </a:lnL>
                    <a:lnR>
                      <a:noFill/>
                    </a:lnR>
                    <a:lnT>
                      <a:noFill/>
                    </a:lnT>
                    <a:lnB>
                      <a:noFill/>
                    </a:lnB>
                    <a:solidFill>
                      <a:srgbClr val="FFFFFF"/>
                    </a:solidFill>
                  </a:tcPr>
                </a:tc>
                <a:extLst>
                  <a:ext uri="{0D108BD9-81ED-4DB2-BD59-A6C34878D82A}">
                    <a16:rowId xmlns:a16="http://schemas.microsoft.com/office/drawing/2014/main" val="10003"/>
                  </a:ext>
                </a:extLst>
              </a:tr>
              <a:tr h="365711">
                <a:tc gridSpan="3">
                  <a:txBody>
                    <a:bodyPr/>
                    <a:lstStyle/>
                    <a:p>
                      <a:r>
                        <a:rPr lang="it-IT" sz="1800" i="1" dirty="0">
                          <a:effectLst/>
                        </a:rPr>
                        <a:t>Roberto Delfrate, Massimo Bricchi, Claude Franceschi, Matteo Goldon</a:t>
                      </a:r>
                    </a:p>
                  </a:txBody>
                  <a:tcPr marL="285750" marT="45704" marB="45704" anchor="ctr">
                    <a:lnL>
                      <a:noFill/>
                    </a:lnL>
                    <a:lnR>
                      <a:noFill/>
                    </a:lnR>
                    <a:lnT>
                      <a:noFill/>
                    </a:lnT>
                    <a:lnB>
                      <a:noFill/>
                    </a:lnB>
                    <a:solidFill>
                      <a:srgbClr val="FFFFFF"/>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4"/>
                  </a:ext>
                </a:extLst>
              </a:tr>
            </a:tbl>
          </a:graphicData>
        </a:graphic>
      </p:graphicFrame>
      <p:sp>
        <p:nvSpPr>
          <p:cNvPr id="2" name="ZoneTexte 1"/>
          <p:cNvSpPr txBox="1"/>
          <p:nvPr/>
        </p:nvSpPr>
        <p:spPr>
          <a:xfrm>
            <a:off x="609600" y="228600"/>
            <a:ext cx="7772400" cy="1384300"/>
          </a:xfrm>
          <a:prstGeom prst="rect">
            <a:avLst/>
          </a:prstGeom>
          <a:solidFill>
            <a:schemeClr val="bg1"/>
          </a:solidFill>
        </p:spPr>
        <p:txBody>
          <a:bodyPr>
            <a:spAutoFit/>
          </a:bodyPr>
          <a:lstStyle/>
          <a:p>
            <a:pPr>
              <a:defRPr/>
            </a:pPr>
            <a:r>
              <a:rPr lang="fr-FR" sz="2800" b="1" dirty="0">
                <a:solidFill>
                  <a:schemeClr val="accent2">
                    <a:lumMod val="60000"/>
                    <a:lumOff val="40000"/>
                  </a:schemeClr>
                </a:solidFill>
                <a:latin typeface="Arial" charset="0"/>
                <a:cs typeface="Arial" charset="0"/>
              </a:rPr>
              <a:t>Per </a:t>
            </a:r>
            <a:r>
              <a:rPr lang="fr-FR" sz="2800" b="1" dirty="0" err="1">
                <a:solidFill>
                  <a:schemeClr val="accent2">
                    <a:lumMod val="60000"/>
                    <a:lumOff val="40000"/>
                  </a:schemeClr>
                </a:solidFill>
                <a:latin typeface="Arial" charset="0"/>
                <a:cs typeface="Arial" charset="0"/>
              </a:rPr>
              <a:t>meno</a:t>
            </a:r>
            <a:r>
              <a:rPr lang="fr-FR" sz="2800" b="1" dirty="0">
                <a:solidFill>
                  <a:schemeClr val="accent2">
                    <a:lumMod val="60000"/>
                    <a:lumOff val="40000"/>
                  </a:schemeClr>
                </a:solidFill>
                <a:latin typeface="Arial" charset="0"/>
                <a:cs typeface="Arial" charset="0"/>
              </a:rPr>
              <a:t> </a:t>
            </a:r>
            <a:r>
              <a:rPr lang="fr-FR" sz="2800" b="1" dirty="0" err="1">
                <a:solidFill>
                  <a:schemeClr val="accent2">
                    <a:lumMod val="60000"/>
                    <a:lumOff val="40000"/>
                  </a:schemeClr>
                </a:solidFill>
                <a:latin typeface="Arial" charset="0"/>
                <a:cs typeface="Arial" charset="0"/>
              </a:rPr>
              <a:t>rischio</a:t>
            </a:r>
            <a:r>
              <a:rPr lang="fr-FR" sz="2800" b="1" dirty="0">
                <a:solidFill>
                  <a:schemeClr val="accent2">
                    <a:lumMod val="60000"/>
                    <a:lumOff val="40000"/>
                  </a:schemeClr>
                </a:solidFill>
                <a:latin typeface="Arial" charset="0"/>
                <a:cs typeface="Arial" charset="0"/>
              </a:rPr>
              <a:t> </a:t>
            </a:r>
            <a:r>
              <a:rPr lang="fr-FR" sz="2800" b="1" dirty="0" err="1">
                <a:solidFill>
                  <a:schemeClr val="accent2">
                    <a:lumMod val="60000"/>
                    <a:lumOff val="40000"/>
                  </a:schemeClr>
                </a:solidFill>
                <a:latin typeface="Arial" charset="0"/>
                <a:cs typeface="Arial" charset="0"/>
              </a:rPr>
              <a:t>ed</a:t>
            </a:r>
            <a:r>
              <a:rPr lang="fr-FR" sz="2800" b="1" dirty="0">
                <a:solidFill>
                  <a:schemeClr val="accent2">
                    <a:lumMod val="60000"/>
                    <a:lumOff val="40000"/>
                  </a:schemeClr>
                </a:solidFill>
                <a:latin typeface="Arial" charset="0"/>
                <a:cs typeface="Arial" charset="0"/>
              </a:rPr>
              <a:t> </a:t>
            </a:r>
            <a:r>
              <a:rPr lang="fr-FR" sz="2800" b="1" dirty="0" err="1">
                <a:solidFill>
                  <a:schemeClr val="accent2">
                    <a:lumMod val="60000"/>
                    <a:lumOff val="40000"/>
                  </a:schemeClr>
                </a:solidFill>
                <a:latin typeface="Arial" charset="0"/>
                <a:cs typeface="Arial" charset="0"/>
              </a:rPr>
              <a:t>invasività</a:t>
            </a:r>
            <a:r>
              <a:rPr lang="fr-FR" sz="2800" b="1" dirty="0">
                <a:solidFill>
                  <a:schemeClr val="accent2">
                    <a:lumMod val="60000"/>
                    <a:lumOff val="40000"/>
                  </a:schemeClr>
                </a:solidFill>
                <a:latin typeface="Arial" charset="0"/>
                <a:cs typeface="Arial" charset="0"/>
              </a:rPr>
              <a:t>: Un </a:t>
            </a:r>
            <a:r>
              <a:rPr lang="fr-FR" sz="2800" b="1" dirty="0" err="1">
                <a:solidFill>
                  <a:schemeClr val="accent2">
                    <a:lumMod val="60000"/>
                    <a:lumOff val="40000"/>
                  </a:schemeClr>
                </a:solidFill>
                <a:latin typeface="Arial" charset="0"/>
                <a:cs typeface="Arial" charset="0"/>
              </a:rPr>
              <a:t>metodo</a:t>
            </a:r>
            <a:r>
              <a:rPr lang="fr-FR" sz="2800" b="1" dirty="0">
                <a:solidFill>
                  <a:schemeClr val="accent2">
                    <a:lumMod val="60000"/>
                    <a:lumOff val="40000"/>
                  </a:schemeClr>
                </a:solidFill>
                <a:latin typeface="Arial" charset="0"/>
                <a:cs typeface="Arial" charset="0"/>
              </a:rPr>
              <a:t> </a:t>
            </a:r>
            <a:r>
              <a:rPr lang="fr-FR" sz="2800" b="1" dirty="0" err="1">
                <a:solidFill>
                  <a:schemeClr val="accent2">
                    <a:lumMod val="60000"/>
                    <a:lumOff val="40000"/>
                  </a:schemeClr>
                </a:solidFill>
                <a:latin typeface="Arial" charset="0"/>
                <a:cs typeface="Arial" charset="0"/>
              </a:rPr>
              <a:t>particolare</a:t>
            </a:r>
            <a:r>
              <a:rPr lang="fr-FR" sz="2800" b="1" dirty="0">
                <a:solidFill>
                  <a:schemeClr val="accent2">
                    <a:lumMod val="60000"/>
                    <a:lumOff val="40000"/>
                  </a:schemeClr>
                </a:solidFill>
                <a:latin typeface="Arial" charset="0"/>
                <a:cs typeface="Arial" charset="0"/>
              </a:rPr>
              <a:t> di </a:t>
            </a:r>
            <a:r>
              <a:rPr lang="fr-FR" sz="2800" b="1" dirty="0" err="1">
                <a:solidFill>
                  <a:schemeClr val="accent2">
                    <a:lumMod val="60000"/>
                    <a:lumOff val="40000"/>
                  </a:schemeClr>
                </a:solidFill>
                <a:latin typeface="Arial" charset="0"/>
                <a:cs typeface="Arial" charset="0"/>
              </a:rPr>
              <a:t>legatura</a:t>
            </a:r>
            <a:r>
              <a:rPr lang="fr-FR" sz="2800" b="1" dirty="0">
                <a:solidFill>
                  <a:schemeClr val="accent2">
                    <a:lumMod val="60000"/>
                    <a:lumOff val="40000"/>
                  </a:schemeClr>
                </a:solidFill>
                <a:latin typeface="Arial" charset="0"/>
                <a:cs typeface="Arial" charset="0"/>
              </a:rPr>
              <a:t> </a:t>
            </a:r>
            <a:r>
              <a:rPr lang="fr-FR" sz="2800" b="1" dirty="0" err="1">
                <a:solidFill>
                  <a:schemeClr val="accent2">
                    <a:lumMod val="60000"/>
                    <a:lumOff val="40000"/>
                  </a:schemeClr>
                </a:solidFill>
                <a:latin typeface="Arial" charset="0"/>
                <a:cs typeface="Arial" charset="0"/>
              </a:rPr>
              <a:t>invece</a:t>
            </a:r>
            <a:r>
              <a:rPr lang="fr-FR" sz="2800" b="1" dirty="0">
                <a:solidFill>
                  <a:schemeClr val="accent2">
                    <a:lumMod val="60000"/>
                    <a:lumOff val="40000"/>
                  </a:schemeClr>
                </a:solidFill>
                <a:latin typeface="Arial" charset="0"/>
                <a:cs typeface="Arial" charset="0"/>
              </a:rPr>
              <a:t> di </a:t>
            </a:r>
            <a:r>
              <a:rPr lang="fr-FR" sz="2800" b="1" dirty="0" err="1">
                <a:solidFill>
                  <a:schemeClr val="accent2">
                    <a:lumMod val="60000"/>
                    <a:lumOff val="40000"/>
                  </a:schemeClr>
                </a:solidFill>
                <a:latin typeface="Arial" charset="0"/>
                <a:cs typeface="Arial" charset="0"/>
              </a:rPr>
              <a:t>Sezione</a:t>
            </a:r>
            <a:r>
              <a:rPr lang="fr-FR" sz="2800" b="1" dirty="0">
                <a:solidFill>
                  <a:schemeClr val="accent2">
                    <a:lumMod val="60000"/>
                    <a:lumOff val="40000"/>
                  </a:schemeClr>
                </a:solidFill>
                <a:latin typeface="Arial" charset="0"/>
                <a:cs typeface="Arial" charset="0"/>
              </a:rPr>
              <a:t> </a:t>
            </a:r>
          </a:p>
          <a:p>
            <a:pPr>
              <a:defRPr/>
            </a:pPr>
            <a:r>
              <a:rPr lang="fr-FR" sz="2800" b="1" dirty="0" err="1">
                <a:solidFill>
                  <a:schemeClr val="accent2">
                    <a:lumMod val="60000"/>
                    <a:lumOff val="40000"/>
                  </a:schemeClr>
                </a:solidFill>
                <a:latin typeface="Arial" charset="0"/>
                <a:cs typeface="Arial" charset="0"/>
              </a:rPr>
              <a:t>della</a:t>
            </a:r>
            <a:r>
              <a:rPr lang="fr-FR" sz="2800" b="1" dirty="0">
                <a:solidFill>
                  <a:schemeClr val="accent2">
                    <a:lumMod val="60000"/>
                    <a:lumOff val="40000"/>
                  </a:schemeClr>
                </a:solidFill>
                <a:latin typeface="Arial" charset="0"/>
                <a:cs typeface="Arial" charset="0"/>
              </a:rPr>
              <a:t> Crosse </a:t>
            </a:r>
            <a:r>
              <a:rPr lang="fr-FR" sz="2800" b="1" dirty="0" err="1">
                <a:solidFill>
                  <a:schemeClr val="accent2">
                    <a:lumMod val="60000"/>
                    <a:lumOff val="40000"/>
                  </a:schemeClr>
                </a:solidFill>
                <a:latin typeface="Arial" charset="0"/>
                <a:cs typeface="Arial" charset="0"/>
              </a:rPr>
              <a:t>della</a:t>
            </a:r>
            <a:r>
              <a:rPr lang="fr-FR" sz="2800" b="1" dirty="0">
                <a:solidFill>
                  <a:schemeClr val="accent2">
                    <a:lumMod val="60000"/>
                    <a:lumOff val="40000"/>
                  </a:schemeClr>
                </a:solidFill>
                <a:latin typeface="Arial" charset="0"/>
                <a:cs typeface="Arial" charset="0"/>
              </a:rPr>
              <a:t> Grande </a:t>
            </a:r>
            <a:r>
              <a:rPr lang="fr-FR" sz="2800" b="1" dirty="0" err="1">
                <a:solidFill>
                  <a:schemeClr val="accent2">
                    <a:lumMod val="60000"/>
                    <a:lumOff val="40000"/>
                  </a:schemeClr>
                </a:solidFill>
                <a:latin typeface="Arial" charset="0"/>
                <a:cs typeface="Arial" charset="0"/>
              </a:rPr>
              <a:t>Safena</a:t>
            </a:r>
            <a:endParaRPr lang="fr-FR" sz="2800" b="1" dirty="0">
              <a:solidFill>
                <a:schemeClr val="accent2">
                  <a:lumMod val="60000"/>
                  <a:lumOff val="40000"/>
                </a:schemeClr>
              </a:solidFill>
              <a:latin typeface="Arial" charset="0"/>
              <a:cs typeface="Arial"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1143000" y="3211513"/>
            <a:ext cx="6705600" cy="1076325"/>
          </a:xfrm>
          <a:prstGeom prst="rect">
            <a:avLst/>
          </a:prstGeom>
          <a:solidFill>
            <a:schemeClr val="bg1"/>
          </a:solidFill>
          <a:ln w="9525">
            <a:noFill/>
            <a:miter lim="800000"/>
            <a:headEnd/>
            <a:tailEnd/>
          </a:ln>
        </p:spPr>
        <p:txBody>
          <a:bodyPr>
            <a:spAutoFit/>
          </a:bodyPr>
          <a:lstStyle/>
          <a:p>
            <a:endParaRPr lang="fr-FR" altLang="fr-FR"/>
          </a:p>
          <a:p>
            <a:r>
              <a:rPr lang="fr-FR" altLang="fr-FR" sz="2800"/>
              <a:t> </a:t>
            </a:r>
            <a:r>
              <a:rPr lang="fr-FR" altLang="fr-FR" sz="2800" b="1"/>
              <a:t>The Office Based (OB) Chiva Protocol</a:t>
            </a:r>
            <a:endParaRPr lang="fr-FR" altLang="fr-FR" sz="2800"/>
          </a:p>
          <a:p>
            <a:r>
              <a:rPr lang="fr-FR" altLang="fr-FR" b="1" i="1"/>
              <a:t>Fausto Passariello and al.</a:t>
            </a:r>
          </a:p>
        </p:txBody>
      </p:sp>
      <p:sp>
        <p:nvSpPr>
          <p:cNvPr id="3" name="ZoneTexte 2"/>
          <p:cNvSpPr txBox="1"/>
          <p:nvPr/>
        </p:nvSpPr>
        <p:spPr>
          <a:xfrm>
            <a:off x="609600" y="228600"/>
            <a:ext cx="7772400" cy="1816100"/>
          </a:xfrm>
          <a:prstGeom prst="rect">
            <a:avLst/>
          </a:prstGeom>
          <a:solidFill>
            <a:schemeClr val="bg1"/>
          </a:solidFill>
        </p:spPr>
        <p:txBody>
          <a:bodyPr>
            <a:spAutoFit/>
          </a:bodyPr>
          <a:lstStyle/>
          <a:p>
            <a:pPr>
              <a:defRPr/>
            </a:pPr>
            <a:r>
              <a:rPr lang="fr-FR" sz="2800" b="1" dirty="0">
                <a:solidFill>
                  <a:schemeClr val="accent2">
                    <a:lumMod val="60000"/>
                    <a:lumOff val="40000"/>
                  </a:schemeClr>
                </a:solidFill>
                <a:latin typeface="Arial" charset="0"/>
                <a:cs typeface="Arial" charset="0"/>
              </a:rPr>
              <a:t>In corso: </a:t>
            </a:r>
            <a:r>
              <a:rPr lang="fr-FR" altLang="fr-FR" sz="2800" b="1" dirty="0">
                <a:latin typeface="Arial" charset="0"/>
                <a:cs typeface="Arial" charset="0"/>
              </a:rPr>
              <a:t>(OB) Chiva : </a:t>
            </a:r>
            <a:r>
              <a:rPr lang="fr-FR" sz="2800" b="1" dirty="0">
                <a:solidFill>
                  <a:schemeClr val="accent2">
                    <a:lumMod val="60000"/>
                    <a:lumOff val="40000"/>
                  </a:schemeClr>
                </a:solidFill>
                <a:latin typeface="Arial" charset="0"/>
                <a:cs typeface="Arial" charset="0"/>
              </a:rPr>
              <a:t>studio di </a:t>
            </a:r>
            <a:r>
              <a:rPr lang="fr-FR" sz="2800" b="1" dirty="0" err="1">
                <a:solidFill>
                  <a:schemeClr val="accent2">
                    <a:lumMod val="60000"/>
                    <a:lumOff val="40000"/>
                  </a:schemeClr>
                </a:solidFill>
                <a:latin typeface="Arial" charset="0"/>
                <a:cs typeface="Arial" charset="0"/>
              </a:rPr>
              <a:t>una</a:t>
            </a:r>
            <a:r>
              <a:rPr lang="fr-FR" sz="2800" b="1" dirty="0">
                <a:solidFill>
                  <a:schemeClr val="accent2">
                    <a:lumMod val="60000"/>
                    <a:lumOff val="40000"/>
                  </a:schemeClr>
                </a:solidFill>
                <a:latin typeface="Arial" charset="0"/>
                <a:cs typeface="Arial" charset="0"/>
              </a:rPr>
              <a:t> CHIVA </a:t>
            </a:r>
            <a:r>
              <a:rPr lang="fr-FR" sz="2800" b="1" dirty="0" err="1">
                <a:solidFill>
                  <a:schemeClr val="accent2">
                    <a:lumMod val="60000"/>
                    <a:lumOff val="40000"/>
                  </a:schemeClr>
                </a:solidFill>
                <a:latin typeface="Arial" charset="0"/>
                <a:cs typeface="Arial" charset="0"/>
              </a:rPr>
              <a:t>modificata</a:t>
            </a:r>
            <a:r>
              <a:rPr lang="fr-FR" sz="2800" b="1" dirty="0">
                <a:solidFill>
                  <a:schemeClr val="accent2">
                    <a:lumMod val="60000"/>
                    <a:lumOff val="40000"/>
                  </a:schemeClr>
                </a:solidFill>
                <a:latin typeface="Arial" charset="0"/>
                <a:cs typeface="Arial" charset="0"/>
              </a:rPr>
              <a:t> in </a:t>
            </a:r>
            <a:r>
              <a:rPr lang="fr-FR" sz="2800" b="1" dirty="0" err="1">
                <a:solidFill>
                  <a:schemeClr val="accent2">
                    <a:lumMod val="60000"/>
                    <a:lumOff val="40000"/>
                  </a:schemeClr>
                </a:solidFill>
                <a:latin typeface="Arial" charset="0"/>
                <a:cs typeface="Arial" charset="0"/>
              </a:rPr>
              <a:t>termini</a:t>
            </a:r>
            <a:r>
              <a:rPr lang="fr-FR" sz="2800" b="1" dirty="0">
                <a:solidFill>
                  <a:schemeClr val="accent2">
                    <a:lumMod val="60000"/>
                    <a:lumOff val="40000"/>
                  </a:schemeClr>
                </a:solidFill>
                <a:latin typeface="Arial" charset="0"/>
                <a:cs typeface="Arial" charset="0"/>
              </a:rPr>
              <a:t> di </a:t>
            </a:r>
            <a:r>
              <a:rPr lang="fr-FR" sz="2800" b="1" dirty="0" err="1">
                <a:solidFill>
                  <a:schemeClr val="accent2">
                    <a:lumMod val="60000"/>
                    <a:lumOff val="40000"/>
                  </a:schemeClr>
                </a:solidFill>
                <a:latin typeface="Arial" charset="0"/>
                <a:cs typeface="Arial" charset="0"/>
              </a:rPr>
              <a:t>strategia</a:t>
            </a:r>
            <a:r>
              <a:rPr lang="fr-FR" sz="2800" b="1" dirty="0">
                <a:solidFill>
                  <a:schemeClr val="accent2">
                    <a:lumMod val="60000"/>
                    <a:lumOff val="40000"/>
                  </a:schemeClr>
                </a:solidFill>
                <a:latin typeface="Arial" charset="0"/>
                <a:cs typeface="Arial" charset="0"/>
              </a:rPr>
              <a:t> e </a:t>
            </a:r>
            <a:r>
              <a:rPr lang="fr-FR" sz="2800" b="1" dirty="0" err="1">
                <a:solidFill>
                  <a:schemeClr val="accent2">
                    <a:lumMod val="60000"/>
                    <a:lumOff val="40000"/>
                  </a:schemeClr>
                </a:solidFill>
                <a:latin typeface="Arial" charset="0"/>
                <a:cs typeface="Arial" charset="0"/>
              </a:rPr>
              <a:t>tàttica</a:t>
            </a:r>
            <a:r>
              <a:rPr lang="fr-FR" sz="2800" b="1" dirty="0">
                <a:solidFill>
                  <a:schemeClr val="accent2">
                    <a:lumMod val="60000"/>
                    <a:lumOff val="40000"/>
                  </a:schemeClr>
                </a:solidFill>
                <a:latin typeface="Arial" charset="0"/>
                <a:cs typeface="Arial" charset="0"/>
              </a:rPr>
              <a:t> </a:t>
            </a:r>
            <a:r>
              <a:rPr lang="fr-FR" sz="2800" b="1" dirty="0" err="1">
                <a:solidFill>
                  <a:schemeClr val="accent2">
                    <a:lumMod val="60000"/>
                    <a:lumOff val="40000"/>
                  </a:schemeClr>
                </a:solidFill>
                <a:latin typeface="Arial" charset="0"/>
                <a:cs typeface="Arial" charset="0"/>
              </a:rPr>
              <a:t>basata</a:t>
            </a:r>
            <a:r>
              <a:rPr lang="fr-FR" sz="2800" b="1" dirty="0">
                <a:solidFill>
                  <a:schemeClr val="accent2">
                    <a:lumMod val="60000"/>
                    <a:lumOff val="40000"/>
                  </a:schemeClr>
                </a:solidFill>
                <a:latin typeface="Arial" charset="0"/>
                <a:cs typeface="Arial" charset="0"/>
              </a:rPr>
              <a:t> </a:t>
            </a:r>
            <a:r>
              <a:rPr lang="fr-FR" sz="2800" b="1" dirty="0" err="1">
                <a:solidFill>
                  <a:schemeClr val="accent2">
                    <a:lumMod val="60000"/>
                    <a:lumOff val="40000"/>
                  </a:schemeClr>
                </a:solidFill>
                <a:latin typeface="Arial" charset="0"/>
                <a:cs typeface="Arial" charset="0"/>
              </a:rPr>
              <a:t>sulla</a:t>
            </a:r>
            <a:r>
              <a:rPr lang="fr-FR" sz="2800" b="1" dirty="0">
                <a:solidFill>
                  <a:schemeClr val="accent2">
                    <a:lumMod val="60000"/>
                    <a:lumOff val="40000"/>
                  </a:schemeClr>
                </a:solidFill>
                <a:latin typeface="Arial" charset="0"/>
                <a:cs typeface="Arial" charset="0"/>
              </a:rPr>
              <a:t> </a:t>
            </a:r>
            <a:r>
              <a:rPr lang="fr-FR" sz="2800" b="1" dirty="0" err="1">
                <a:solidFill>
                  <a:schemeClr val="accent2">
                    <a:lumMod val="60000"/>
                    <a:lumOff val="40000"/>
                  </a:schemeClr>
                </a:solidFill>
                <a:latin typeface="Arial" charset="0"/>
                <a:cs typeface="Arial" charset="0"/>
              </a:rPr>
              <a:t>chiusira</a:t>
            </a:r>
            <a:r>
              <a:rPr lang="fr-FR" sz="2800" b="1" dirty="0">
                <a:solidFill>
                  <a:schemeClr val="accent2">
                    <a:lumMod val="60000"/>
                    <a:lumOff val="40000"/>
                  </a:schemeClr>
                </a:solidFill>
                <a:latin typeface="Arial" charset="0"/>
                <a:cs typeface="Arial" charset="0"/>
              </a:rPr>
              <a:t> </a:t>
            </a:r>
            <a:r>
              <a:rPr lang="fr-FR" sz="2800" b="1" dirty="0" err="1">
                <a:solidFill>
                  <a:schemeClr val="accent2">
                    <a:lumMod val="60000"/>
                    <a:lumOff val="40000"/>
                  </a:schemeClr>
                </a:solidFill>
                <a:latin typeface="Arial" charset="0"/>
                <a:cs typeface="Arial" charset="0"/>
              </a:rPr>
              <a:t>della</a:t>
            </a:r>
            <a:r>
              <a:rPr lang="fr-FR" sz="2800" b="1" dirty="0">
                <a:solidFill>
                  <a:schemeClr val="accent2">
                    <a:lumMod val="60000"/>
                    <a:lumOff val="40000"/>
                  </a:schemeClr>
                </a:solidFill>
                <a:latin typeface="Arial" charset="0"/>
                <a:cs typeface="Arial" charset="0"/>
              </a:rPr>
              <a:t> crosse </a:t>
            </a:r>
            <a:r>
              <a:rPr lang="fr-FR" sz="2800" b="1" dirty="0" err="1">
                <a:solidFill>
                  <a:schemeClr val="accent2">
                    <a:lumMod val="60000"/>
                    <a:lumOff val="40000"/>
                  </a:schemeClr>
                </a:solidFill>
                <a:latin typeface="Arial" charset="0"/>
                <a:cs typeface="Arial" charset="0"/>
              </a:rPr>
              <a:t>della</a:t>
            </a:r>
            <a:r>
              <a:rPr lang="fr-FR" sz="2800" b="1" dirty="0">
                <a:solidFill>
                  <a:schemeClr val="accent2">
                    <a:lumMod val="60000"/>
                    <a:lumOff val="40000"/>
                  </a:schemeClr>
                </a:solidFill>
                <a:latin typeface="Arial" charset="0"/>
                <a:cs typeface="Arial" charset="0"/>
              </a:rPr>
              <a:t> Grande </a:t>
            </a:r>
            <a:r>
              <a:rPr lang="fr-FR" sz="2800" b="1" dirty="0" err="1">
                <a:solidFill>
                  <a:schemeClr val="accent2">
                    <a:lumMod val="60000"/>
                    <a:lumOff val="40000"/>
                  </a:schemeClr>
                </a:solidFill>
                <a:latin typeface="Arial" charset="0"/>
                <a:cs typeface="Arial" charset="0"/>
              </a:rPr>
              <a:t>Safena</a:t>
            </a:r>
            <a:r>
              <a:rPr lang="fr-FR" sz="2800" b="1" dirty="0">
                <a:solidFill>
                  <a:schemeClr val="accent2">
                    <a:lumMod val="60000"/>
                    <a:lumOff val="40000"/>
                  </a:schemeClr>
                </a:solidFill>
                <a:latin typeface="Arial" charset="0"/>
                <a:cs typeface="Arial" charset="0"/>
              </a:rPr>
              <a:t> con il LASER</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87375" y="990600"/>
            <a:ext cx="7772400" cy="4400550"/>
          </a:xfrm>
          <a:prstGeom prst="rect">
            <a:avLst/>
          </a:prstGeom>
          <a:solidFill>
            <a:schemeClr val="bg1"/>
          </a:solidFill>
        </p:spPr>
        <p:txBody>
          <a:bodyPr>
            <a:spAutoFit/>
          </a:bodyPr>
          <a:lstStyle/>
          <a:p>
            <a:pPr>
              <a:defRPr/>
            </a:pPr>
            <a:r>
              <a:rPr lang="fr-FR" sz="2800" b="1" dirty="0">
                <a:solidFill>
                  <a:schemeClr val="accent2">
                    <a:lumMod val="60000"/>
                    <a:lumOff val="40000"/>
                  </a:schemeClr>
                </a:solidFill>
                <a:latin typeface="Arial" charset="0"/>
                <a:cs typeface="Arial" charset="0"/>
              </a:rPr>
              <a:t>Tutti </a:t>
            </a:r>
            <a:r>
              <a:rPr lang="fr-FR" sz="2800" b="1" dirty="0" err="1">
                <a:solidFill>
                  <a:schemeClr val="accent2">
                    <a:lumMod val="60000"/>
                    <a:lumOff val="40000"/>
                  </a:schemeClr>
                </a:solidFill>
                <a:latin typeface="Arial" charset="0"/>
                <a:cs typeface="Arial" charset="0"/>
              </a:rPr>
              <a:t>gli</a:t>
            </a:r>
            <a:r>
              <a:rPr lang="fr-FR" sz="2800" b="1" dirty="0">
                <a:solidFill>
                  <a:schemeClr val="accent2">
                    <a:lumMod val="60000"/>
                    <a:lumOff val="40000"/>
                  </a:schemeClr>
                </a:solidFill>
                <a:latin typeface="Arial" charset="0"/>
                <a:cs typeface="Arial" charset="0"/>
              </a:rPr>
              <a:t> </a:t>
            </a:r>
            <a:r>
              <a:rPr lang="fr-FR" sz="2800" b="1" dirty="0" err="1">
                <a:solidFill>
                  <a:schemeClr val="accent2">
                    <a:lumMod val="60000"/>
                    <a:lumOff val="40000"/>
                  </a:schemeClr>
                </a:solidFill>
                <a:latin typeface="Arial" charset="0"/>
                <a:cs typeface="Arial" charset="0"/>
              </a:rPr>
              <a:t>studi</a:t>
            </a:r>
            <a:r>
              <a:rPr lang="fr-FR" sz="2800" b="1" dirty="0">
                <a:solidFill>
                  <a:schemeClr val="accent2">
                    <a:lumMod val="60000"/>
                    <a:lumOff val="40000"/>
                  </a:schemeClr>
                </a:solidFill>
                <a:latin typeface="Arial" charset="0"/>
                <a:cs typeface="Arial" charset="0"/>
              </a:rPr>
              <a:t> da &gt; 20 </a:t>
            </a:r>
            <a:r>
              <a:rPr lang="fr-FR" sz="2800" b="1" dirty="0" err="1">
                <a:solidFill>
                  <a:schemeClr val="accent2">
                    <a:lumMod val="60000"/>
                    <a:lumOff val="40000"/>
                  </a:schemeClr>
                </a:solidFill>
                <a:latin typeface="Arial" charset="0"/>
                <a:cs typeface="Arial" charset="0"/>
              </a:rPr>
              <a:t>anni</a:t>
            </a:r>
            <a:r>
              <a:rPr lang="fr-FR" sz="2800" b="1" dirty="0">
                <a:solidFill>
                  <a:schemeClr val="accent2">
                    <a:lumMod val="60000"/>
                    <a:lumOff val="40000"/>
                  </a:schemeClr>
                </a:solidFill>
                <a:latin typeface="Arial" charset="0"/>
                <a:cs typeface="Arial" charset="0"/>
              </a:rPr>
              <a:t> </a:t>
            </a:r>
            <a:r>
              <a:rPr lang="fr-FR" sz="2800" b="1" dirty="0" err="1">
                <a:solidFill>
                  <a:schemeClr val="accent2">
                    <a:lumMod val="60000"/>
                    <a:lumOff val="40000"/>
                  </a:schemeClr>
                </a:solidFill>
                <a:latin typeface="Arial" charset="0"/>
                <a:cs typeface="Arial" charset="0"/>
              </a:rPr>
              <a:t>confermano</a:t>
            </a:r>
            <a:endParaRPr lang="fr-FR" sz="2800" b="1" dirty="0">
              <a:solidFill>
                <a:schemeClr val="accent2">
                  <a:lumMod val="60000"/>
                  <a:lumOff val="40000"/>
                </a:schemeClr>
              </a:solidFill>
              <a:latin typeface="Arial" charset="0"/>
              <a:cs typeface="Arial" charset="0"/>
            </a:endParaRPr>
          </a:p>
          <a:p>
            <a:pPr>
              <a:defRPr/>
            </a:pPr>
            <a:r>
              <a:rPr lang="fr-FR" sz="2800" b="1" dirty="0">
                <a:solidFill>
                  <a:schemeClr val="accent2">
                    <a:lumMod val="60000"/>
                    <a:lumOff val="40000"/>
                  </a:schemeClr>
                </a:solidFill>
                <a:latin typeface="Arial" charset="0"/>
                <a:cs typeface="Arial" charset="0"/>
              </a:rPr>
              <a:t>	-la </a:t>
            </a:r>
            <a:r>
              <a:rPr lang="fr-FR" sz="2800" b="1" dirty="0" err="1">
                <a:solidFill>
                  <a:schemeClr val="accent2">
                    <a:lumMod val="60000"/>
                    <a:lumOff val="40000"/>
                  </a:schemeClr>
                </a:solidFill>
                <a:latin typeface="Arial" charset="0"/>
                <a:cs typeface="Arial" charset="0"/>
              </a:rPr>
              <a:t>validità</a:t>
            </a:r>
            <a:r>
              <a:rPr lang="fr-FR" sz="2800" b="1" dirty="0">
                <a:solidFill>
                  <a:schemeClr val="accent2">
                    <a:lumMod val="60000"/>
                    <a:lumOff val="40000"/>
                  </a:schemeClr>
                </a:solidFill>
                <a:latin typeface="Arial" charset="0"/>
                <a:cs typeface="Arial" charset="0"/>
              </a:rPr>
              <a:t> dei </a:t>
            </a:r>
            <a:r>
              <a:rPr lang="fr-FR" sz="2800" b="1" dirty="0" err="1">
                <a:solidFill>
                  <a:schemeClr val="accent2">
                    <a:lumMod val="60000"/>
                    <a:lumOff val="40000"/>
                  </a:schemeClr>
                </a:solidFill>
                <a:latin typeface="Arial" charset="0"/>
                <a:cs typeface="Arial" charset="0"/>
              </a:rPr>
              <a:t>nuovi</a:t>
            </a:r>
            <a:r>
              <a:rPr lang="fr-FR" sz="2800" b="1" dirty="0">
                <a:solidFill>
                  <a:schemeClr val="accent2">
                    <a:lumMod val="60000"/>
                    <a:lumOff val="40000"/>
                  </a:schemeClr>
                </a:solidFill>
                <a:latin typeface="Arial" charset="0"/>
                <a:cs typeface="Arial" charset="0"/>
              </a:rPr>
              <a:t> concetti  di </a:t>
            </a:r>
            <a:r>
              <a:rPr lang="fr-FR" sz="2800" b="1" dirty="0" err="1">
                <a:solidFill>
                  <a:schemeClr val="accent2">
                    <a:lumMod val="60000"/>
                    <a:lumOff val="40000"/>
                  </a:schemeClr>
                </a:solidFill>
                <a:latin typeface="Arial" charset="0"/>
                <a:cs typeface="Arial" charset="0"/>
              </a:rPr>
              <a:t>fisiopatologia</a:t>
            </a:r>
            <a:r>
              <a:rPr lang="fr-FR" sz="2800" b="1" dirty="0">
                <a:solidFill>
                  <a:schemeClr val="accent2">
                    <a:lumMod val="60000"/>
                    <a:lumOff val="40000"/>
                  </a:schemeClr>
                </a:solidFill>
                <a:latin typeface="Arial" charset="0"/>
                <a:cs typeface="Arial" charset="0"/>
              </a:rPr>
              <a:t> </a:t>
            </a:r>
            <a:r>
              <a:rPr lang="fr-FR" sz="2800" b="1" dirty="0" err="1">
                <a:solidFill>
                  <a:schemeClr val="accent2">
                    <a:lumMod val="60000"/>
                    <a:lumOff val="40000"/>
                  </a:schemeClr>
                </a:solidFill>
                <a:latin typeface="Arial" charset="0"/>
                <a:cs typeface="Arial" charset="0"/>
              </a:rPr>
              <a:t>venosa</a:t>
            </a:r>
            <a:r>
              <a:rPr lang="fr-FR" sz="2800" b="1" dirty="0">
                <a:solidFill>
                  <a:schemeClr val="accent2">
                    <a:lumMod val="60000"/>
                    <a:lumOff val="40000"/>
                  </a:schemeClr>
                </a:solidFill>
                <a:latin typeface="Arial" charset="0"/>
                <a:cs typeface="Arial" charset="0"/>
              </a:rPr>
              <a:t> </a:t>
            </a:r>
            <a:r>
              <a:rPr lang="fr-FR" sz="2800" b="1" dirty="0" err="1">
                <a:solidFill>
                  <a:schemeClr val="accent2">
                    <a:lumMod val="60000"/>
                    <a:lumOff val="40000"/>
                  </a:schemeClr>
                </a:solidFill>
                <a:latin typeface="Arial" charset="0"/>
                <a:cs typeface="Arial" charset="0"/>
              </a:rPr>
              <a:t>che</a:t>
            </a:r>
            <a:r>
              <a:rPr lang="fr-FR" sz="2800" b="1" dirty="0">
                <a:solidFill>
                  <a:schemeClr val="accent2">
                    <a:lumMod val="60000"/>
                    <a:lumOff val="40000"/>
                  </a:schemeClr>
                </a:solidFill>
                <a:latin typeface="Arial" charset="0"/>
                <a:cs typeface="Arial" charset="0"/>
              </a:rPr>
              <a:t> </a:t>
            </a:r>
            <a:r>
              <a:rPr lang="fr-FR" sz="2800" b="1" dirty="0" err="1">
                <a:solidFill>
                  <a:schemeClr val="accent2">
                    <a:lumMod val="60000"/>
                    <a:lumOff val="40000"/>
                  </a:schemeClr>
                </a:solidFill>
                <a:latin typeface="Arial" charset="0"/>
                <a:cs typeface="Arial" charset="0"/>
              </a:rPr>
              <a:t>lhanno</a:t>
            </a:r>
            <a:r>
              <a:rPr lang="fr-FR" sz="2800" b="1" dirty="0">
                <a:solidFill>
                  <a:schemeClr val="accent2">
                    <a:lumMod val="60000"/>
                    <a:lumOff val="40000"/>
                  </a:schemeClr>
                </a:solidFill>
                <a:latin typeface="Arial" charset="0"/>
                <a:cs typeface="Arial" charset="0"/>
              </a:rPr>
              <a:t> </a:t>
            </a:r>
            <a:r>
              <a:rPr lang="fr-FR" sz="2800" b="1" dirty="0" err="1">
                <a:solidFill>
                  <a:schemeClr val="accent2">
                    <a:lumMod val="60000"/>
                    <a:lumOff val="40000"/>
                  </a:schemeClr>
                </a:solidFill>
                <a:latin typeface="Arial" charset="0"/>
                <a:cs typeface="Arial" charset="0"/>
              </a:rPr>
              <a:t>fata</a:t>
            </a:r>
            <a:r>
              <a:rPr lang="fr-FR" sz="2800" b="1" dirty="0">
                <a:solidFill>
                  <a:schemeClr val="accent2">
                    <a:lumMod val="60000"/>
                    <a:lumOff val="40000"/>
                  </a:schemeClr>
                </a:solidFill>
                <a:latin typeface="Arial" charset="0"/>
                <a:cs typeface="Arial" charset="0"/>
              </a:rPr>
              <a:t> </a:t>
            </a:r>
            <a:r>
              <a:rPr lang="fr-FR" sz="2800" b="1" dirty="0" err="1">
                <a:solidFill>
                  <a:schemeClr val="accent2">
                    <a:lumMod val="60000"/>
                    <a:lumOff val="40000"/>
                  </a:schemeClr>
                </a:solidFill>
                <a:latin typeface="Arial" charset="0"/>
                <a:cs typeface="Arial" charset="0"/>
              </a:rPr>
              <a:t>nascere</a:t>
            </a:r>
            <a:r>
              <a:rPr lang="fr-FR" sz="2800" b="1" dirty="0">
                <a:solidFill>
                  <a:schemeClr val="accent2">
                    <a:lumMod val="60000"/>
                    <a:lumOff val="40000"/>
                  </a:schemeClr>
                </a:solidFill>
                <a:latin typeface="Arial" charset="0"/>
                <a:cs typeface="Arial" charset="0"/>
              </a:rPr>
              <a:t> la CHIVA</a:t>
            </a:r>
          </a:p>
          <a:p>
            <a:pPr>
              <a:defRPr/>
            </a:pPr>
            <a:r>
              <a:rPr lang="fr-FR" sz="2800" b="1" dirty="0">
                <a:solidFill>
                  <a:schemeClr val="accent2">
                    <a:lumMod val="60000"/>
                    <a:lumOff val="40000"/>
                  </a:schemeClr>
                </a:solidFill>
                <a:latin typeface="Arial" charset="0"/>
                <a:cs typeface="Arial" charset="0"/>
              </a:rPr>
              <a:t>	- la </a:t>
            </a:r>
            <a:r>
              <a:rPr lang="fr-FR" sz="2800" b="1" dirty="0" err="1">
                <a:solidFill>
                  <a:schemeClr val="accent2">
                    <a:lumMod val="60000"/>
                    <a:lumOff val="40000"/>
                  </a:schemeClr>
                </a:solidFill>
                <a:latin typeface="Arial" charset="0"/>
                <a:cs typeface="Arial" charset="0"/>
              </a:rPr>
              <a:t>superiorità</a:t>
            </a:r>
            <a:r>
              <a:rPr lang="fr-FR" sz="2800" b="1" dirty="0">
                <a:solidFill>
                  <a:schemeClr val="accent2">
                    <a:lumMod val="60000"/>
                    <a:lumOff val="40000"/>
                  </a:schemeClr>
                </a:solidFill>
                <a:latin typeface="Arial" charset="0"/>
                <a:cs typeface="Arial" charset="0"/>
              </a:rPr>
              <a:t> </a:t>
            </a:r>
            <a:r>
              <a:rPr lang="fr-FR" sz="2800" b="1" dirty="0" err="1">
                <a:solidFill>
                  <a:schemeClr val="accent2">
                    <a:lumMod val="60000"/>
                    <a:lumOff val="40000"/>
                  </a:schemeClr>
                </a:solidFill>
                <a:latin typeface="Arial" charset="0"/>
                <a:cs typeface="Arial" charset="0"/>
              </a:rPr>
              <a:t>della</a:t>
            </a:r>
            <a:r>
              <a:rPr lang="fr-FR" sz="2800" b="1" dirty="0">
                <a:solidFill>
                  <a:schemeClr val="accent2">
                    <a:lumMod val="60000"/>
                    <a:lumOff val="40000"/>
                  </a:schemeClr>
                </a:solidFill>
                <a:latin typeface="Arial" charset="0"/>
                <a:cs typeface="Arial" charset="0"/>
              </a:rPr>
              <a:t> CHIVA in </a:t>
            </a:r>
            <a:r>
              <a:rPr lang="fr-FR" sz="2800" b="1" dirty="0" err="1">
                <a:solidFill>
                  <a:schemeClr val="accent2">
                    <a:lumMod val="60000"/>
                    <a:lumOff val="40000"/>
                  </a:schemeClr>
                </a:solidFill>
                <a:latin typeface="Arial" charset="0"/>
                <a:cs typeface="Arial" charset="0"/>
              </a:rPr>
              <a:t>termini</a:t>
            </a:r>
            <a:r>
              <a:rPr lang="fr-FR" sz="2800" b="1" dirty="0">
                <a:solidFill>
                  <a:schemeClr val="accent2">
                    <a:lumMod val="60000"/>
                    <a:lumOff val="40000"/>
                  </a:schemeClr>
                </a:solidFill>
                <a:latin typeface="Arial" charset="0"/>
                <a:cs typeface="Arial" charset="0"/>
              </a:rPr>
              <a:t> di </a:t>
            </a:r>
            <a:r>
              <a:rPr lang="fr-FR" sz="2800" b="1" dirty="0" err="1">
                <a:solidFill>
                  <a:schemeClr val="accent2">
                    <a:lumMod val="60000"/>
                    <a:lumOff val="40000"/>
                  </a:schemeClr>
                </a:solidFill>
                <a:latin typeface="Arial" charset="0"/>
                <a:cs typeface="Arial" charset="0"/>
              </a:rPr>
              <a:t>risultati</a:t>
            </a:r>
            <a:r>
              <a:rPr lang="fr-FR" sz="2800" b="1" dirty="0">
                <a:solidFill>
                  <a:schemeClr val="accent2">
                    <a:lumMod val="60000"/>
                    <a:lumOff val="40000"/>
                  </a:schemeClr>
                </a:solidFill>
                <a:latin typeface="Arial" charset="0"/>
                <a:cs typeface="Arial" charset="0"/>
              </a:rPr>
              <a:t> </a:t>
            </a:r>
            <a:r>
              <a:rPr lang="fr-FR" sz="2800" b="1" dirty="0" err="1">
                <a:solidFill>
                  <a:schemeClr val="accent2">
                    <a:lumMod val="60000"/>
                    <a:lumOff val="40000"/>
                  </a:schemeClr>
                </a:solidFill>
                <a:latin typeface="Arial" charset="0"/>
                <a:cs typeface="Arial" charset="0"/>
              </a:rPr>
              <a:t>clinici</a:t>
            </a:r>
            <a:endParaRPr lang="fr-FR" sz="2800" b="1" dirty="0">
              <a:solidFill>
                <a:schemeClr val="accent2">
                  <a:lumMod val="60000"/>
                  <a:lumOff val="40000"/>
                </a:schemeClr>
              </a:solidFill>
              <a:latin typeface="Arial" charset="0"/>
              <a:cs typeface="Arial" charset="0"/>
            </a:endParaRPr>
          </a:p>
          <a:p>
            <a:pPr>
              <a:defRPr/>
            </a:pPr>
            <a:r>
              <a:rPr lang="fr-FR" sz="2800" b="1" dirty="0">
                <a:solidFill>
                  <a:schemeClr val="accent2">
                    <a:lumMod val="60000"/>
                    <a:lumOff val="40000"/>
                  </a:schemeClr>
                </a:solidFill>
                <a:latin typeface="Arial" charset="0"/>
                <a:cs typeface="Arial" charset="0"/>
              </a:rPr>
              <a:t>	- la </a:t>
            </a:r>
            <a:r>
              <a:rPr lang="fr-FR" sz="2800" b="1" dirty="0" err="1">
                <a:solidFill>
                  <a:schemeClr val="accent2">
                    <a:lumMod val="60000"/>
                    <a:lumOff val="40000"/>
                  </a:schemeClr>
                </a:solidFill>
                <a:latin typeface="Arial" charset="0"/>
                <a:cs typeface="Arial" charset="0"/>
              </a:rPr>
              <a:t>giustificazione</a:t>
            </a:r>
            <a:r>
              <a:rPr lang="fr-FR" sz="2800" b="1" dirty="0">
                <a:solidFill>
                  <a:schemeClr val="accent2">
                    <a:lumMod val="60000"/>
                    <a:lumOff val="40000"/>
                  </a:schemeClr>
                </a:solidFill>
                <a:latin typeface="Arial" charset="0"/>
                <a:cs typeface="Arial" charset="0"/>
              </a:rPr>
              <a:t> </a:t>
            </a:r>
            <a:r>
              <a:rPr lang="fr-FR" sz="2800" b="1" dirty="0" err="1">
                <a:solidFill>
                  <a:schemeClr val="accent2">
                    <a:lumMod val="60000"/>
                    <a:lumOff val="40000"/>
                  </a:schemeClr>
                </a:solidFill>
                <a:latin typeface="Arial" charset="0"/>
                <a:cs typeface="Arial" charset="0"/>
              </a:rPr>
              <a:t>etica</a:t>
            </a:r>
            <a:r>
              <a:rPr lang="fr-FR" sz="2800" b="1" dirty="0">
                <a:solidFill>
                  <a:schemeClr val="accent2">
                    <a:lumMod val="60000"/>
                    <a:lumOff val="40000"/>
                  </a:schemeClr>
                </a:solidFill>
                <a:latin typeface="Arial" charset="0"/>
                <a:cs typeface="Arial" charset="0"/>
              </a:rPr>
              <a:t> e </a:t>
            </a:r>
            <a:r>
              <a:rPr lang="fr-FR" sz="2800" b="1" dirty="0" err="1">
                <a:solidFill>
                  <a:schemeClr val="accent2">
                    <a:lumMod val="60000"/>
                    <a:lumOff val="40000"/>
                  </a:schemeClr>
                </a:solidFill>
                <a:latin typeface="Arial" charset="0"/>
                <a:cs typeface="Arial" charset="0"/>
              </a:rPr>
              <a:t>professionale</a:t>
            </a:r>
            <a:r>
              <a:rPr lang="fr-FR" sz="2800" b="1" dirty="0">
                <a:solidFill>
                  <a:schemeClr val="accent2">
                    <a:lumMod val="60000"/>
                    <a:lumOff val="40000"/>
                  </a:schemeClr>
                </a:solidFill>
                <a:latin typeface="Arial" charset="0"/>
                <a:cs typeface="Arial" charset="0"/>
              </a:rPr>
              <a:t> </a:t>
            </a:r>
            <a:r>
              <a:rPr lang="fr-FR" sz="2800" b="1" dirty="0" err="1">
                <a:solidFill>
                  <a:schemeClr val="accent2">
                    <a:lumMod val="60000"/>
                    <a:lumOff val="40000"/>
                  </a:schemeClr>
                </a:solidFill>
                <a:latin typeface="Arial" charset="0"/>
                <a:cs typeface="Arial" charset="0"/>
              </a:rPr>
              <a:t>del</a:t>
            </a:r>
            <a:r>
              <a:rPr lang="fr-FR" sz="2800" b="1" dirty="0">
                <a:solidFill>
                  <a:schemeClr val="accent2">
                    <a:lumMod val="60000"/>
                    <a:lumOff val="40000"/>
                  </a:schemeClr>
                </a:solidFill>
                <a:latin typeface="Arial" charset="0"/>
                <a:cs typeface="Arial" charset="0"/>
              </a:rPr>
              <a:t> </a:t>
            </a:r>
            <a:r>
              <a:rPr lang="fr-FR" sz="2800" b="1" dirty="0" err="1">
                <a:solidFill>
                  <a:schemeClr val="accent2">
                    <a:lumMod val="60000"/>
                    <a:lumOff val="40000"/>
                  </a:schemeClr>
                </a:solidFill>
                <a:latin typeface="Arial" charset="0"/>
                <a:cs typeface="Arial" charset="0"/>
              </a:rPr>
              <a:t>risparmio</a:t>
            </a:r>
            <a:r>
              <a:rPr lang="fr-FR" sz="2800" b="1" dirty="0">
                <a:solidFill>
                  <a:schemeClr val="accent2">
                    <a:lumMod val="60000"/>
                    <a:lumOff val="40000"/>
                  </a:schemeClr>
                </a:solidFill>
                <a:latin typeface="Arial" charset="0"/>
                <a:cs typeface="Arial" charset="0"/>
              </a:rPr>
              <a:t> </a:t>
            </a:r>
            <a:r>
              <a:rPr lang="fr-FR" sz="2800" b="1" dirty="0" err="1">
                <a:solidFill>
                  <a:schemeClr val="accent2">
                    <a:lumMod val="60000"/>
                    <a:lumOff val="40000"/>
                  </a:schemeClr>
                </a:solidFill>
                <a:latin typeface="Arial" charset="0"/>
                <a:cs typeface="Arial" charset="0"/>
              </a:rPr>
              <a:t>della</a:t>
            </a:r>
            <a:r>
              <a:rPr lang="fr-FR" sz="2800" b="1" dirty="0">
                <a:solidFill>
                  <a:schemeClr val="accent2">
                    <a:lumMod val="60000"/>
                    <a:lumOff val="40000"/>
                  </a:schemeClr>
                </a:solidFill>
                <a:latin typeface="Arial" charset="0"/>
                <a:cs typeface="Arial" charset="0"/>
              </a:rPr>
              <a:t> </a:t>
            </a:r>
            <a:r>
              <a:rPr lang="fr-FR" sz="2800" b="1" dirty="0" err="1">
                <a:solidFill>
                  <a:schemeClr val="accent2">
                    <a:lumMod val="60000"/>
                    <a:lumOff val="40000"/>
                  </a:schemeClr>
                </a:solidFill>
                <a:latin typeface="Arial" charset="0"/>
                <a:cs typeface="Arial" charset="0"/>
              </a:rPr>
              <a:t>safena</a:t>
            </a:r>
            <a:r>
              <a:rPr lang="fr-FR" sz="2800" b="1" dirty="0">
                <a:solidFill>
                  <a:schemeClr val="accent2">
                    <a:lumMod val="60000"/>
                    <a:lumOff val="40000"/>
                  </a:schemeClr>
                </a:solidFill>
                <a:latin typeface="Arial" charset="0"/>
                <a:cs typeface="Arial" charset="0"/>
              </a:rPr>
              <a:t> per </a:t>
            </a:r>
            <a:r>
              <a:rPr lang="fr-FR" sz="2800" b="1" dirty="0" err="1">
                <a:solidFill>
                  <a:schemeClr val="accent2">
                    <a:lumMod val="60000"/>
                    <a:lumOff val="40000"/>
                  </a:schemeClr>
                </a:solidFill>
                <a:latin typeface="Arial" charset="0"/>
                <a:cs typeface="Arial" charset="0"/>
              </a:rPr>
              <a:t>possibile</a:t>
            </a:r>
            <a:r>
              <a:rPr lang="fr-FR" sz="2800" b="1" dirty="0">
                <a:solidFill>
                  <a:schemeClr val="accent2">
                    <a:lumMod val="60000"/>
                    <a:lumOff val="40000"/>
                  </a:schemeClr>
                </a:solidFill>
                <a:latin typeface="Arial" charset="0"/>
                <a:cs typeface="Arial" charset="0"/>
              </a:rPr>
              <a:t> </a:t>
            </a:r>
            <a:r>
              <a:rPr lang="fr-FR" sz="2800" b="1" dirty="0" err="1">
                <a:solidFill>
                  <a:schemeClr val="accent2">
                    <a:lumMod val="60000"/>
                    <a:lumOff val="40000"/>
                  </a:schemeClr>
                </a:solidFill>
                <a:latin typeface="Arial" charset="0"/>
                <a:cs typeface="Arial" charset="0"/>
              </a:rPr>
              <a:t>futuro</a:t>
            </a:r>
            <a:r>
              <a:rPr lang="fr-FR" sz="2800" b="1" dirty="0">
                <a:solidFill>
                  <a:schemeClr val="accent2">
                    <a:lumMod val="60000"/>
                    <a:lumOff val="40000"/>
                  </a:schemeClr>
                </a:solidFill>
                <a:latin typeface="Arial" charset="0"/>
                <a:cs typeface="Arial" charset="0"/>
              </a:rPr>
              <a:t> by-pass </a:t>
            </a:r>
            <a:r>
              <a:rPr lang="fr-FR" sz="2800" b="1" dirty="0" err="1">
                <a:solidFill>
                  <a:schemeClr val="accent2">
                    <a:lumMod val="60000"/>
                    <a:lumOff val="40000"/>
                  </a:schemeClr>
                </a:solidFill>
                <a:latin typeface="Arial" charset="0"/>
                <a:cs typeface="Arial" charset="0"/>
              </a:rPr>
              <a:t>salva</a:t>
            </a:r>
            <a:r>
              <a:rPr lang="fr-FR" sz="2800" b="1" dirty="0">
                <a:solidFill>
                  <a:schemeClr val="accent2">
                    <a:lumMod val="60000"/>
                    <a:lumOff val="40000"/>
                  </a:schemeClr>
                </a:solidFill>
                <a:latin typeface="Arial" charset="0"/>
                <a:cs typeface="Arial" charset="0"/>
              </a:rPr>
              <a:t> </a:t>
            </a:r>
            <a:r>
              <a:rPr lang="fr-FR" sz="2800" b="1" dirty="0" err="1">
                <a:solidFill>
                  <a:schemeClr val="accent2">
                    <a:lumMod val="60000"/>
                    <a:lumOff val="40000"/>
                  </a:schemeClr>
                </a:solidFill>
                <a:latin typeface="Arial" charset="0"/>
                <a:cs typeface="Arial" charset="0"/>
              </a:rPr>
              <a:t>arti</a:t>
            </a:r>
            <a:r>
              <a:rPr lang="fr-FR" sz="2800" b="1" dirty="0">
                <a:solidFill>
                  <a:schemeClr val="accent2">
                    <a:lumMod val="60000"/>
                    <a:lumOff val="40000"/>
                  </a:schemeClr>
                </a:solidFill>
                <a:latin typeface="Arial" charset="0"/>
                <a:cs typeface="Arial" charset="0"/>
              </a:rPr>
              <a:t> e </a:t>
            </a:r>
            <a:r>
              <a:rPr lang="fr-FR" sz="2800" b="1" dirty="0" err="1">
                <a:solidFill>
                  <a:schemeClr val="accent2">
                    <a:lumMod val="60000"/>
                    <a:lumOff val="40000"/>
                  </a:schemeClr>
                </a:solidFill>
                <a:latin typeface="Arial" charset="0"/>
                <a:cs typeface="Arial" charset="0"/>
              </a:rPr>
              <a:t>salva</a:t>
            </a:r>
            <a:r>
              <a:rPr lang="fr-FR" sz="2800" b="1" dirty="0">
                <a:solidFill>
                  <a:schemeClr val="accent2">
                    <a:lumMod val="60000"/>
                    <a:lumOff val="40000"/>
                  </a:schemeClr>
                </a:solidFill>
                <a:latin typeface="Arial" charset="0"/>
                <a:cs typeface="Arial" charset="0"/>
              </a:rPr>
              <a:t> </a:t>
            </a:r>
            <a:r>
              <a:rPr lang="fr-FR" sz="2800" b="1" dirty="0" err="1">
                <a:solidFill>
                  <a:schemeClr val="accent2">
                    <a:lumMod val="60000"/>
                    <a:lumOff val="40000"/>
                  </a:schemeClr>
                </a:solidFill>
                <a:latin typeface="Arial" charset="0"/>
                <a:cs typeface="Arial" charset="0"/>
              </a:rPr>
              <a:t>vita</a:t>
            </a:r>
            <a:r>
              <a:rPr lang="fr-FR" sz="2800" b="1" dirty="0">
                <a:solidFill>
                  <a:schemeClr val="accent2">
                    <a:lumMod val="60000"/>
                    <a:lumOff val="40000"/>
                  </a:schemeClr>
                </a:solidFill>
                <a:latin typeface="Arial" charset="0"/>
                <a:cs typeface="Arial" charset="0"/>
              </a:rPr>
              <a:t>.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62000" y="609600"/>
            <a:ext cx="7315200" cy="4985980"/>
          </a:xfrm>
          <a:prstGeom prst="rect">
            <a:avLst/>
          </a:prstGeom>
          <a:noFill/>
        </p:spPr>
        <p:txBody>
          <a:bodyPr wrap="square" rtlCol="0">
            <a:spAutoFit/>
          </a:bodyPr>
          <a:lstStyle/>
          <a:p>
            <a:r>
              <a:rPr lang="fr-FR" sz="2400" dirty="0"/>
              <a:t>Pourquoi la cure CHIVA</a:t>
            </a:r>
          </a:p>
          <a:p>
            <a:endParaRPr lang="fr-FR" sz="2400" dirty="0"/>
          </a:p>
          <a:p>
            <a:r>
              <a:rPr lang="fr-FR" sz="5400" dirty="0">
                <a:solidFill>
                  <a:srgbClr val="FF0000"/>
                </a:solidFill>
              </a:rPr>
              <a:t>C</a:t>
            </a:r>
            <a:r>
              <a:rPr lang="fr-FR" sz="2400" dirty="0"/>
              <a:t>onservatrice et </a:t>
            </a:r>
          </a:p>
          <a:p>
            <a:r>
              <a:rPr lang="fr-FR" sz="5400" dirty="0">
                <a:solidFill>
                  <a:srgbClr val="FF0000"/>
                </a:solidFill>
              </a:rPr>
              <a:t>H</a:t>
            </a:r>
            <a:r>
              <a:rPr lang="fr-FR" sz="2400" dirty="0"/>
              <a:t>émodynamique de l’</a:t>
            </a:r>
          </a:p>
          <a:p>
            <a:r>
              <a:rPr lang="fr-FR" sz="5400" dirty="0">
                <a:solidFill>
                  <a:srgbClr val="FF0000"/>
                </a:solidFill>
              </a:rPr>
              <a:t>I</a:t>
            </a:r>
            <a:r>
              <a:rPr lang="fr-FR" sz="2400" dirty="0"/>
              <a:t>nsuffisance </a:t>
            </a:r>
          </a:p>
          <a:p>
            <a:r>
              <a:rPr lang="fr-FR" sz="5400" dirty="0">
                <a:solidFill>
                  <a:srgbClr val="FF0000"/>
                </a:solidFill>
              </a:rPr>
              <a:t>V</a:t>
            </a:r>
            <a:r>
              <a:rPr lang="fr-FR" sz="2400" dirty="0"/>
              <a:t>eineuse en </a:t>
            </a:r>
          </a:p>
          <a:p>
            <a:r>
              <a:rPr lang="fr-FR" sz="5400" dirty="0">
                <a:solidFill>
                  <a:srgbClr val="FF0000"/>
                </a:solidFill>
              </a:rPr>
              <a:t>A</a:t>
            </a:r>
            <a:r>
              <a:rPr lang="fr-FR" sz="2400" dirty="0"/>
              <a:t>mbulatoire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franceschi\Desktop\no touch GSV\STV varices TT V capital art  bypass.jpg"/>
          <p:cNvPicPr>
            <a:picLocks noChangeAspect="1" noChangeArrowheads="1"/>
          </p:cNvPicPr>
          <p:nvPr/>
        </p:nvPicPr>
        <p:blipFill>
          <a:blip r:embed="rId3" cstate="print"/>
          <a:srcRect/>
          <a:stretch>
            <a:fillRect/>
          </a:stretch>
        </p:blipFill>
        <p:spPr bwMode="auto">
          <a:xfrm>
            <a:off x="0" y="0"/>
            <a:ext cx="8892480" cy="6453336"/>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harvey"/>
          <p:cNvPicPr>
            <a:picLocks noChangeAspect="1" noChangeArrowheads="1"/>
          </p:cNvPicPr>
          <p:nvPr/>
        </p:nvPicPr>
        <p:blipFill>
          <a:blip r:embed="rId3" cstate="print"/>
          <a:srcRect b="15555"/>
          <a:stretch>
            <a:fillRect/>
          </a:stretch>
        </p:blipFill>
        <p:spPr bwMode="auto">
          <a:xfrm>
            <a:off x="0" y="685800"/>
            <a:ext cx="9144000" cy="5791200"/>
          </a:xfrm>
          <a:prstGeom prst="rect">
            <a:avLst/>
          </a:prstGeom>
          <a:noFill/>
          <a:ln w="9525">
            <a:noFill/>
            <a:miter lim="800000"/>
            <a:headEnd/>
            <a:tailEnd/>
          </a:ln>
        </p:spPr>
      </p:pic>
      <p:pic>
        <p:nvPicPr>
          <p:cNvPr id="6147" name="Picture 9" descr="Afficher l'image en taille réelle"/>
          <p:cNvPicPr>
            <a:picLocks noChangeAspect="1" noChangeArrowheads="1"/>
          </p:cNvPicPr>
          <p:nvPr/>
        </p:nvPicPr>
        <p:blipFill>
          <a:blip r:embed="rId4" cstate="print"/>
          <a:srcRect/>
          <a:stretch>
            <a:fillRect/>
          </a:stretch>
        </p:blipFill>
        <p:spPr bwMode="auto">
          <a:xfrm>
            <a:off x="8458200" y="1752600"/>
            <a:ext cx="542925" cy="384175"/>
          </a:xfrm>
          <a:prstGeom prst="rect">
            <a:avLst/>
          </a:prstGeom>
          <a:noFill/>
          <a:ln w="9525">
            <a:noFill/>
            <a:miter lim="800000"/>
            <a:headEnd/>
            <a:tailEnd/>
          </a:ln>
        </p:spPr>
      </p:pic>
      <p:pic>
        <p:nvPicPr>
          <p:cNvPr id="6148" name="Picture 10" descr="Afficher l'image en taille réelle"/>
          <p:cNvPicPr>
            <a:picLocks noChangeAspect="1" noChangeArrowheads="1"/>
          </p:cNvPicPr>
          <p:nvPr/>
        </p:nvPicPr>
        <p:blipFill>
          <a:blip r:embed="rId5" cstate="print"/>
          <a:srcRect/>
          <a:stretch>
            <a:fillRect/>
          </a:stretch>
        </p:blipFill>
        <p:spPr bwMode="auto">
          <a:xfrm>
            <a:off x="8458200" y="1066800"/>
            <a:ext cx="685800" cy="454025"/>
          </a:xfrm>
          <a:prstGeom prst="rect">
            <a:avLst/>
          </a:prstGeom>
          <a:noFill/>
          <a:ln w="9525">
            <a:noFill/>
            <a:miter lim="800000"/>
            <a:headEnd/>
            <a:tailEnd/>
          </a:ln>
        </p:spPr>
      </p:pic>
      <p:grpSp>
        <p:nvGrpSpPr>
          <p:cNvPr id="2" name="Group 26"/>
          <p:cNvGrpSpPr>
            <a:grpSpLocks/>
          </p:cNvGrpSpPr>
          <p:nvPr/>
        </p:nvGrpSpPr>
        <p:grpSpPr bwMode="auto">
          <a:xfrm>
            <a:off x="3048000" y="6477000"/>
            <a:ext cx="1905000" cy="304800"/>
            <a:chOff x="1920" y="4080"/>
            <a:chExt cx="1200" cy="192"/>
          </a:xfrm>
        </p:grpSpPr>
        <p:pic>
          <p:nvPicPr>
            <p:cNvPr id="6150" name="Picture 7" descr="Afficher l'image en taille réelle"/>
            <p:cNvPicPr>
              <a:picLocks noChangeAspect="1" noChangeArrowheads="1"/>
            </p:cNvPicPr>
            <p:nvPr/>
          </p:nvPicPr>
          <p:blipFill>
            <a:blip r:embed="rId5" cstate="print"/>
            <a:srcRect/>
            <a:stretch>
              <a:fillRect/>
            </a:stretch>
          </p:blipFill>
          <p:spPr bwMode="auto">
            <a:xfrm>
              <a:off x="2256" y="4080"/>
              <a:ext cx="240" cy="192"/>
            </a:xfrm>
            <a:prstGeom prst="rect">
              <a:avLst/>
            </a:prstGeom>
            <a:noFill/>
            <a:ln w="9525">
              <a:noFill/>
              <a:miter lim="800000"/>
              <a:headEnd/>
              <a:tailEnd/>
            </a:ln>
          </p:spPr>
        </p:pic>
        <p:pic>
          <p:nvPicPr>
            <p:cNvPr id="6151" name="Picture 12" descr="Afficher l'image en taille réelle"/>
            <p:cNvPicPr>
              <a:picLocks noChangeAspect="1" noChangeArrowheads="1"/>
            </p:cNvPicPr>
            <p:nvPr/>
          </p:nvPicPr>
          <p:blipFill>
            <a:blip r:embed="rId6" cstate="print"/>
            <a:srcRect/>
            <a:stretch>
              <a:fillRect/>
            </a:stretch>
          </p:blipFill>
          <p:spPr bwMode="auto">
            <a:xfrm>
              <a:off x="2832" y="4109"/>
              <a:ext cx="288" cy="163"/>
            </a:xfrm>
            <a:prstGeom prst="rect">
              <a:avLst/>
            </a:prstGeom>
            <a:noFill/>
            <a:ln w="9525">
              <a:solidFill>
                <a:schemeClr val="bg1"/>
              </a:solidFill>
              <a:miter lim="800000"/>
              <a:headEnd/>
              <a:tailEnd/>
            </a:ln>
          </p:spPr>
        </p:pic>
        <p:pic>
          <p:nvPicPr>
            <p:cNvPr id="6152" name="Picture 18" descr="Afficher l'image en taille réelle"/>
            <p:cNvPicPr>
              <a:picLocks noChangeAspect="1" noChangeArrowheads="1"/>
            </p:cNvPicPr>
            <p:nvPr/>
          </p:nvPicPr>
          <p:blipFill>
            <a:blip r:embed="rId4" cstate="print"/>
            <a:srcRect/>
            <a:stretch>
              <a:fillRect/>
            </a:stretch>
          </p:blipFill>
          <p:spPr bwMode="auto">
            <a:xfrm>
              <a:off x="2544" y="4102"/>
              <a:ext cx="240" cy="170"/>
            </a:xfrm>
            <a:prstGeom prst="rect">
              <a:avLst/>
            </a:prstGeom>
            <a:noFill/>
            <a:ln w="9525">
              <a:noFill/>
              <a:miter lim="800000"/>
              <a:headEnd/>
              <a:tailEnd/>
            </a:ln>
          </p:spPr>
        </p:pic>
        <p:pic>
          <p:nvPicPr>
            <p:cNvPr id="6153" name="Picture 19" descr="french_flag"/>
            <p:cNvPicPr>
              <a:picLocks noChangeAspect="1" noChangeArrowheads="1"/>
            </p:cNvPicPr>
            <p:nvPr/>
          </p:nvPicPr>
          <p:blipFill>
            <a:blip r:embed="rId7" cstate="print"/>
            <a:srcRect/>
            <a:stretch>
              <a:fillRect/>
            </a:stretch>
          </p:blipFill>
          <p:spPr bwMode="auto">
            <a:xfrm>
              <a:off x="1920" y="4080"/>
              <a:ext cx="288" cy="192"/>
            </a:xfrm>
            <a:prstGeom prst="rect">
              <a:avLst/>
            </a:prstGeom>
            <a:noFill/>
            <a:ln w="9525">
              <a:noFill/>
              <a:miter lim="800000"/>
              <a:headEnd/>
              <a:tailEnd/>
            </a:ln>
          </p:spPr>
        </p:pic>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457200" y="990600"/>
            <a:ext cx="7848600" cy="4846638"/>
          </a:xfrm>
          <a:prstGeom prst="rect">
            <a:avLst/>
          </a:prstGeom>
          <a:noFill/>
          <a:ln w="9525">
            <a:noFill/>
            <a:miter lim="800000"/>
            <a:headEnd/>
            <a:tailEnd/>
          </a:ln>
          <a:effectLst/>
        </p:spPr>
        <p:txBody>
          <a:bodyPr>
            <a:spAutoFit/>
          </a:bodyPr>
          <a:lstStyle/>
          <a:p>
            <a:pPr algn="ctr">
              <a:spcBef>
                <a:spcPct val="50000"/>
              </a:spcBef>
            </a:pPr>
            <a:r>
              <a:rPr lang="en-US" altLang="fr-FR" sz="3600" b="1">
                <a:solidFill>
                  <a:srgbClr val="FF0000"/>
                </a:solidFill>
              </a:rPr>
              <a:t>CHIVA’S STORY</a:t>
            </a:r>
          </a:p>
          <a:p>
            <a:pPr algn="ctr">
              <a:spcBef>
                <a:spcPct val="50000"/>
              </a:spcBef>
            </a:pPr>
            <a:r>
              <a:rPr lang="en-US" altLang="fr-FR" sz="2400" b="1">
                <a:solidFill>
                  <a:srgbClr val="FFFFFF"/>
                </a:solidFill>
              </a:rPr>
              <a:t> </a:t>
            </a:r>
          </a:p>
          <a:p>
            <a:pPr>
              <a:spcBef>
                <a:spcPct val="50000"/>
              </a:spcBef>
            </a:pPr>
            <a:r>
              <a:rPr lang="en-US" altLang="fr-FR" sz="2400" b="1">
                <a:solidFill>
                  <a:srgbClr val="FFFFFF"/>
                </a:solidFill>
              </a:rPr>
              <a:t>	</a:t>
            </a:r>
            <a:r>
              <a:rPr lang="en-US" altLang="fr-FR" sz="4000" b="1">
                <a:solidFill>
                  <a:srgbClr val="FFFFFF"/>
                </a:solidFill>
              </a:rPr>
              <a:t>-An hemodynamic pattern proposed in 1988.</a:t>
            </a:r>
            <a:endParaRPr lang="en-US" altLang="fr-FR" sz="4000" b="1">
              <a:solidFill>
                <a:srgbClr val="FFFF00"/>
              </a:solidFill>
            </a:endParaRPr>
          </a:p>
          <a:p>
            <a:pPr algn="ctr">
              <a:spcBef>
                <a:spcPct val="50000"/>
              </a:spcBef>
            </a:pPr>
            <a:r>
              <a:rPr lang="en-US" altLang="fr-FR" sz="4000" b="1">
                <a:solidFill>
                  <a:srgbClr val="FFFFFF"/>
                </a:solidFill>
              </a:rPr>
              <a:t>	-Proved 20 years later by Controlled Randomized Trials A GRADE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oneTexte 1"/>
          <p:cNvSpPr txBox="1">
            <a:spLocks noChangeArrowheads="1"/>
          </p:cNvSpPr>
          <p:nvPr/>
        </p:nvSpPr>
        <p:spPr bwMode="auto">
          <a:xfrm>
            <a:off x="381000" y="304800"/>
            <a:ext cx="8382000" cy="5940425"/>
          </a:xfrm>
          <a:prstGeom prst="rect">
            <a:avLst/>
          </a:prstGeom>
          <a:solidFill>
            <a:schemeClr val="bg1"/>
          </a:solidFill>
          <a:ln>
            <a:noFill/>
          </a:ln>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defRPr/>
            </a:pPr>
            <a:r>
              <a:rPr lang="en-US" altLang="fr-FR" sz="2000" b="1" dirty="0">
                <a:solidFill>
                  <a:srgbClr val="FF0000"/>
                </a:solidFill>
              </a:rPr>
              <a:t>3 RCT  CHIVA vs STRIPPING 5 e 10 </a:t>
            </a:r>
            <a:r>
              <a:rPr lang="en-US" altLang="fr-FR" sz="2000" b="1" dirty="0" err="1">
                <a:solidFill>
                  <a:srgbClr val="FF0000"/>
                </a:solidFill>
              </a:rPr>
              <a:t>anni</a:t>
            </a:r>
            <a:r>
              <a:rPr lang="en-US" altLang="fr-FR" sz="2000" b="1" dirty="0">
                <a:solidFill>
                  <a:srgbClr val="FF0000"/>
                </a:solidFill>
              </a:rPr>
              <a:t> follow up </a:t>
            </a:r>
          </a:p>
          <a:p>
            <a:pPr algn="ctr" eaLnBrk="1" hangingPunct="1">
              <a:spcBef>
                <a:spcPct val="0"/>
              </a:spcBef>
              <a:buFontTx/>
              <a:buNone/>
              <a:defRPr/>
            </a:pPr>
            <a:r>
              <a:rPr lang="en-US" altLang="fr-FR" sz="2000" b="1" dirty="0" err="1">
                <a:solidFill>
                  <a:srgbClr val="FF0000"/>
                </a:solidFill>
              </a:rPr>
              <a:t>Moins</a:t>
            </a:r>
            <a:r>
              <a:rPr lang="en-US" altLang="fr-FR" sz="2000" b="1" dirty="0">
                <a:solidFill>
                  <a:srgbClr val="FF0000"/>
                </a:solidFill>
              </a:rPr>
              <a:t> de </a:t>
            </a:r>
            <a:r>
              <a:rPr lang="en-US" altLang="fr-FR" sz="2000" b="1" dirty="0" err="1">
                <a:solidFill>
                  <a:srgbClr val="FF0000"/>
                </a:solidFill>
              </a:rPr>
              <a:t>recidives</a:t>
            </a:r>
            <a:r>
              <a:rPr lang="en-US" altLang="fr-FR" sz="2000" b="1" dirty="0">
                <a:solidFill>
                  <a:srgbClr val="FF0000"/>
                </a:solidFill>
              </a:rPr>
              <a:t>, </a:t>
            </a:r>
            <a:r>
              <a:rPr lang="en-US" altLang="fr-FR" sz="2000" b="1" dirty="0" err="1">
                <a:solidFill>
                  <a:srgbClr val="FF0000"/>
                </a:solidFill>
              </a:rPr>
              <a:t>moins</a:t>
            </a:r>
            <a:r>
              <a:rPr lang="en-US" altLang="fr-FR" sz="2000" b="1" dirty="0">
                <a:solidFill>
                  <a:srgbClr val="FF0000"/>
                </a:solidFill>
              </a:rPr>
              <a:t> de complications </a:t>
            </a:r>
          </a:p>
          <a:p>
            <a:pPr algn="ctr" eaLnBrk="1" hangingPunct="1">
              <a:spcBef>
                <a:spcPct val="0"/>
              </a:spcBef>
              <a:buFontTx/>
              <a:buNone/>
              <a:defRPr/>
            </a:pPr>
            <a:endParaRPr lang="en-US" altLang="fr-FR" sz="2000" b="1" dirty="0">
              <a:solidFill>
                <a:srgbClr val="FF0000"/>
              </a:solidFill>
            </a:endParaRPr>
          </a:p>
          <a:p>
            <a:pPr eaLnBrk="1" hangingPunct="1">
              <a:spcBef>
                <a:spcPct val="0"/>
              </a:spcBef>
              <a:buFontTx/>
              <a:buNone/>
              <a:defRPr/>
            </a:pPr>
            <a:r>
              <a:rPr lang="en-US" altLang="fr-FR" sz="2000" b="1" dirty="0">
                <a:solidFill>
                  <a:schemeClr val="accent2">
                    <a:lumMod val="60000"/>
                    <a:lumOff val="40000"/>
                  </a:schemeClr>
                </a:solidFill>
              </a:rPr>
              <a:t>1 ]</a:t>
            </a:r>
            <a:r>
              <a:rPr lang="en-US" altLang="fr-FR" sz="2000" b="1" dirty="0" err="1">
                <a:solidFill>
                  <a:schemeClr val="accent2">
                    <a:lumMod val="60000"/>
                    <a:lumOff val="40000"/>
                  </a:schemeClr>
                </a:solidFill>
              </a:rPr>
              <a:t>Carandina</a:t>
            </a:r>
            <a:r>
              <a:rPr lang="en-US" altLang="fr-FR" sz="2000" b="1" dirty="0">
                <a:solidFill>
                  <a:schemeClr val="accent2">
                    <a:lumMod val="60000"/>
                    <a:lumOff val="40000"/>
                  </a:schemeClr>
                </a:solidFill>
              </a:rPr>
              <a:t> S, Mari C, De Palma M, </a:t>
            </a:r>
            <a:r>
              <a:rPr lang="en-US" altLang="fr-FR" sz="2000" b="1" dirty="0" err="1">
                <a:solidFill>
                  <a:schemeClr val="accent2">
                    <a:lumMod val="60000"/>
                    <a:lumOff val="40000"/>
                  </a:schemeClr>
                </a:solidFill>
              </a:rPr>
              <a:t>Marcellino</a:t>
            </a:r>
            <a:r>
              <a:rPr lang="en-US" altLang="fr-FR" sz="2000" b="1" dirty="0">
                <a:solidFill>
                  <a:schemeClr val="accent2">
                    <a:lumMod val="60000"/>
                    <a:lumOff val="40000"/>
                  </a:schemeClr>
                </a:solidFill>
              </a:rPr>
              <a:t> </a:t>
            </a:r>
            <a:r>
              <a:rPr lang="en-US" altLang="fr-FR" sz="2000" b="1" dirty="0" err="1">
                <a:solidFill>
                  <a:schemeClr val="accent2">
                    <a:lumMod val="60000"/>
                    <a:lumOff val="40000"/>
                  </a:schemeClr>
                </a:solidFill>
              </a:rPr>
              <a:t>MG,Cisno</a:t>
            </a:r>
            <a:r>
              <a:rPr lang="en-US" altLang="fr-FR" sz="2000" b="1" dirty="0">
                <a:solidFill>
                  <a:schemeClr val="accent2">
                    <a:lumMod val="60000"/>
                    <a:lumOff val="40000"/>
                  </a:schemeClr>
                </a:solidFill>
              </a:rPr>
              <a:t> C, </a:t>
            </a:r>
            <a:r>
              <a:rPr lang="en-US" altLang="fr-FR" sz="2000" b="1" dirty="0" err="1">
                <a:solidFill>
                  <a:schemeClr val="accent2">
                    <a:lumMod val="60000"/>
                    <a:lumOff val="40000"/>
                  </a:schemeClr>
                </a:solidFill>
              </a:rPr>
              <a:t>Legnaro</a:t>
            </a:r>
            <a:r>
              <a:rPr lang="en-US" altLang="fr-FR" sz="2000" b="1" dirty="0">
                <a:solidFill>
                  <a:schemeClr val="accent2">
                    <a:lumMod val="60000"/>
                    <a:lumOff val="40000"/>
                  </a:schemeClr>
                </a:solidFill>
              </a:rPr>
              <a:t> A, et </a:t>
            </a:r>
            <a:r>
              <a:rPr lang="en-US" altLang="fr-FR" sz="2000" b="1" dirty="0" err="1">
                <a:solidFill>
                  <a:schemeClr val="accent2">
                    <a:lumMod val="60000"/>
                    <a:lumOff val="40000"/>
                  </a:schemeClr>
                </a:solidFill>
              </a:rPr>
              <a:t>al.Varicose</a:t>
            </a:r>
            <a:r>
              <a:rPr lang="en-US" altLang="fr-FR" sz="2000" b="1" dirty="0">
                <a:solidFill>
                  <a:schemeClr val="accent2">
                    <a:lumMod val="60000"/>
                    <a:lumOff val="40000"/>
                  </a:schemeClr>
                </a:solidFill>
              </a:rPr>
              <a:t> Vein Stripping </a:t>
            </a:r>
            <a:r>
              <a:rPr lang="en-US" altLang="fr-FR" sz="2000" b="1" dirty="0" err="1">
                <a:solidFill>
                  <a:schemeClr val="accent2">
                    <a:lumMod val="60000"/>
                    <a:lumOff val="40000"/>
                  </a:schemeClr>
                </a:solidFill>
              </a:rPr>
              <a:t>vsHaemodynamic</a:t>
            </a:r>
            <a:r>
              <a:rPr lang="en-US" altLang="fr-FR" sz="2000" b="1" dirty="0">
                <a:solidFill>
                  <a:schemeClr val="accent2">
                    <a:lumMod val="60000"/>
                    <a:lumOff val="40000"/>
                  </a:schemeClr>
                </a:solidFill>
              </a:rPr>
              <a:t> Correction (CHIVA): a long term </a:t>
            </a:r>
            <a:r>
              <a:rPr lang="en-US" altLang="fr-FR" sz="2000" b="1" dirty="0" err="1">
                <a:solidFill>
                  <a:schemeClr val="accent2">
                    <a:lumMod val="60000"/>
                    <a:lumOff val="40000"/>
                  </a:schemeClr>
                </a:solidFill>
              </a:rPr>
              <a:t>randomised</a:t>
            </a:r>
            <a:r>
              <a:rPr lang="en-US" altLang="fr-FR" sz="2000" b="1" dirty="0">
                <a:solidFill>
                  <a:schemeClr val="accent2">
                    <a:lumMod val="60000"/>
                    <a:lumOff val="40000"/>
                  </a:schemeClr>
                </a:solidFill>
              </a:rPr>
              <a:t> trial. European Journal of Vascular and Endovascular Surgery 2008;35(2):230–7 </a:t>
            </a:r>
          </a:p>
          <a:p>
            <a:pPr eaLnBrk="1" hangingPunct="1">
              <a:spcBef>
                <a:spcPct val="0"/>
              </a:spcBef>
              <a:buFontTx/>
              <a:buNone/>
              <a:defRPr/>
            </a:pPr>
            <a:endParaRPr lang="fr-FR" altLang="fr-FR" sz="2000" dirty="0">
              <a:solidFill>
                <a:schemeClr val="accent2">
                  <a:lumMod val="60000"/>
                  <a:lumOff val="40000"/>
                </a:schemeClr>
              </a:solidFill>
            </a:endParaRPr>
          </a:p>
          <a:p>
            <a:pPr eaLnBrk="1" hangingPunct="1">
              <a:spcBef>
                <a:spcPct val="0"/>
              </a:spcBef>
              <a:buFontTx/>
              <a:buNone/>
              <a:defRPr/>
            </a:pPr>
            <a:r>
              <a:rPr lang="en-US" altLang="fr-FR" sz="2000" b="1" dirty="0">
                <a:solidFill>
                  <a:schemeClr val="accent2">
                    <a:lumMod val="60000"/>
                    <a:lumOff val="40000"/>
                  </a:schemeClr>
                </a:solidFill>
              </a:rPr>
              <a:t>[2] </a:t>
            </a:r>
            <a:r>
              <a:rPr lang="en-US" altLang="fr-FR" sz="2000" b="1" dirty="0" err="1">
                <a:solidFill>
                  <a:schemeClr val="accent2">
                    <a:lumMod val="60000"/>
                    <a:lumOff val="40000"/>
                  </a:schemeClr>
                </a:solidFill>
              </a:rPr>
              <a:t>Parés</a:t>
            </a:r>
            <a:r>
              <a:rPr lang="en-US" altLang="fr-FR" sz="2000" b="1" dirty="0">
                <a:solidFill>
                  <a:schemeClr val="accent2">
                    <a:lumMod val="60000"/>
                    <a:lumOff val="40000"/>
                  </a:schemeClr>
                </a:solidFill>
              </a:rPr>
              <a:t> JO, Juan J, Tellez R, Mata A, Moreno C, </a:t>
            </a:r>
            <a:r>
              <a:rPr lang="en-US" altLang="fr-FR" sz="2000" b="1" dirty="0" err="1">
                <a:solidFill>
                  <a:schemeClr val="accent2">
                    <a:lumMod val="60000"/>
                    <a:lumOff val="40000"/>
                  </a:schemeClr>
                </a:solidFill>
              </a:rPr>
              <a:t>Quer</a:t>
            </a:r>
            <a:r>
              <a:rPr lang="en-US" altLang="fr-FR" sz="2000" b="1" dirty="0">
                <a:solidFill>
                  <a:schemeClr val="accent2">
                    <a:lumMod val="60000"/>
                    <a:lumOff val="40000"/>
                  </a:schemeClr>
                </a:solidFill>
              </a:rPr>
              <a:t> </a:t>
            </a:r>
            <a:r>
              <a:rPr lang="en-US" altLang="fr-FR" sz="2000" b="1" dirty="0" err="1">
                <a:solidFill>
                  <a:schemeClr val="accent2">
                    <a:lumMod val="60000"/>
                    <a:lumOff val="40000"/>
                  </a:schemeClr>
                </a:solidFill>
              </a:rPr>
              <a:t>FX,et</a:t>
            </a:r>
            <a:r>
              <a:rPr lang="en-US" altLang="fr-FR" sz="2000" b="1" dirty="0">
                <a:solidFill>
                  <a:schemeClr val="accent2">
                    <a:lumMod val="60000"/>
                    <a:lumOff val="40000"/>
                  </a:schemeClr>
                </a:solidFill>
              </a:rPr>
              <a:t> </a:t>
            </a:r>
            <a:r>
              <a:rPr lang="en-US" altLang="fr-FR" sz="2000" b="1" dirty="0" err="1">
                <a:solidFill>
                  <a:schemeClr val="accent2">
                    <a:lumMod val="60000"/>
                    <a:lumOff val="40000"/>
                  </a:schemeClr>
                </a:solidFill>
              </a:rPr>
              <a:t>l.Varicose</a:t>
            </a:r>
            <a:r>
              <a:rPr lang="en-US" altLang="fr-FR" sz="2000" b="1" dirty="0">
                <a:solidFill>
                  <a:schemeClr val="accent2">
                    <a:lumMod val="60000"/>
                    <a:lumOff val="40000"/>
                  </a:schemeClr>
                </a:solidFill>
              </a:rPr>
              <a:t> vein surgery: stripping versus the CHIVA Method: a randomized controlled trial. </a:t>
            </a:r>
            <a:r>
              <a:rPr lang="it-IT" altLang="fr-FR" sz="2000" b="1" dirty="0">
                <a:solidFill>
                  <a:schemeClr val="accent2">
                    <a:lumMod val="60000"/>
                    <a:lumOff val="40000"/>
                  </a:schemeClr>
                </a:solidFill>
              </a:rPr>
              <a:t>Annals of Surgery 2010;251(4):624–31</a:t>
            </a:r>
          </a:p>
          <a:p>
            <a:pPr eaLnBrk="1" hangingPunct="1">
              <a:spcBef>
                <a:spcPct val="0"/>
              </a:spcBef>
              <a:buFontTx/>
              <a:buNone/>
              <a:defRPr/>
            </a:pPr>
            <a:endParaRPr lang="fr-FR" altLang="fr-FR" sz="2000" dirty="0">
              <a:solidFill>
                <a:schemeClr val="accent2">
                  <a:lumMod val="60000"/>
                  <a:lumOff val="40000"/>
                </a:schemeClr>
              </a:solidFill>
            </a:endParaRPr>
          </a:p>
          <a:p>
            <a:pPr eaLnBrk="1" hangingPunct="1">
              <a:spcBef>
                <a:spcPct val="0"/>
              </a:spcBef>
              <a:buFontTx/>
              <a:buNone/>
              <a:defRPr/>
            </a:pPr>
            <a:r>
              <a:rPr lang="it-IT" altLang="fr-FR" sz="2000" b="1" dirty="0">
                <a:solidFill>
                  <a:schemeClr val="accent2">
                    <a:lumMod val="60000"/>
                    <a:lumOff val="40000"/>
                  </a:schemeClr>
                </a:solidFill>
              </a:rPr>
              <a:t>[3] Iborra-Ortega E, Barjau-Urrea E, Vila-Coll R, Ballon-Carazas H, Cairols-Castellote MA. </a:t>
            </a:r>
            <a:r>
              <a:rPr lang="en-US" altLang="fr-FR" sz="2000" b="1" dirty="0">
                <a:solidFill>
                  <a:schemeClr val="accent2">
                    <a:lumMod val="60000"/>
                    <a:lumOff val="40000"/>
                  </a:schemeClr>
                </a:solidFill>
              </a:rPr>
              <a:t>Comparative study </a:t>
            </a:r>
            <a:r>
              <a:rPr lang="en-US" altLang="fr-FR" sz="2000" b="1" dirty="0" err="1">
                <a:solidFill>
                  <a:schemeClr val="accent2">
                    <a:lumMod val="60000"/>
                    <a:lumOff val="40000"/>
                  </a:schemeClr>
                </a:solidFill>
              </a:rPr>
              <a:t>oftwo</a:t>
            </a:r>
            <a:r>
              <a:rPr lang="en-US" altLang="fr-FR" sz="2000" b="1" dirty="0">
                <a:solidFill>
                  <a:schemeClr val="accent2">
                    <a:lumMod val="60000"/>
                    <a:lumOff val="40000"/>
                  </a:schemeClr>
                </a:solidFill>
              </a:rPr>
              <a:t> surgical techniques in the treatment of varicose veins of the lower extremities: results after five years of </a:t>
            </a:r>
            <a:r>
              <a:rPr lang="en-US" altLang="fr-FR" sz="2000" b="1" dirty="0" err="1">
                <a:solidFill>
                  <a:schemeClr val="accent2">
                    <a:lumMod val="60000"/>
                    <a:lumOff val="40000"/>
                  </a:schemeClr>
                </a:solidFill>
              </a:rPr>
              <a:t>followup</a:t>
            </a:r>
            <a:r>
              <a:rPr lang="es-CL" altLang="fr-FR" sz="2000" b="1" dirty="0">
                <a:solidFill>
                  <a:schemeClr val="accent2">
                    <a:lumMod val="60000"/>
                    <a:lumOff val="40000"/>
                  </a:schemeClr>
                </a:solidFill>
              </a:rPr>
              <a:t>. </a:t>
            </a:r>
            <a:r>
              <a:rPr lang="en-US" altLang="fr-FR" sz="2000" b="1" dirty="0" err="1">
                <a:solidFill>
                  <a:schemeClr val="accent2">
                    <a:lumMod val="60000"/>
                    <a:lumOff val="40000"/>
                  </a:schemeClr>
                </a:solidFill>
              </a:rPr>
              <a:t>Angiología</a:t>
            </a:r>
            <a:r>
              <a:rPr lang="en-US" altLang="fr-FR" sz="2000" b="1" dirty="0">
                <a:solidFill>
                  <a:schemeClr val="accent2">
                    <a:lumMod val="60000"/>
                    <a:lumOff val="40000"/>
                  </a:schemeClr>
                </a:solidFill>
              </a:rPr>
              <a:t> 2006; 58(6):459–68.</a:t>
            </a:r>
          </a:p>
          <a:p>
            <a:pPr eaLnBrk="1" hangingPunct="1">
              <a:spcBef>
                <a:spcPct val="0"/>
              </a:spcBef>
              <a:buFontTx/>
              <a:buNone/>
              <a:defRPr/>
            </a:pPr>
            <a:endParaRPr lang="fr-FR" altLang="fr-FR" sz="2000" dirty="0">
              <a:solidFill>
                <a:schemeClr val="accent2">
                  <a:lumMod val="60000"/>
                  <a:lumOff val="40000"/>
                </a:schemeClr>
              </a:solidFill>
            </a:endParaRPr>
          </a:p>
          <a:p>
            <a:pPr eaLnBrk="1" hangingPunct="1">
              <a:spcBef>
                <a:spcPct val="0"/>
              </a:spcBef>
              <a:buFontTx/>
              <a:buNone/>
              <a:defRPr/>
            </a:pPr>
            <a:endParaRPr lang="fr-FR" altLang="fr-FR" sz="20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8" name="Rectangle 2"/>
          <p:cNvSpPr>
            <a:spLocks noChangeArrowheads="1"/>
          </p:cNvSpPr>
          <p:nvPr/>
        </p:nvSpPr>
        <p:spPr bwMode="auto">
          <a:xfrm>
            <a:off x="2124075" y="765175"/>
            <a:ext cx="49403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eaLnBrk="0" hangingPunct="0">
              <a:defRPr/>
            </a:pPr>
            <a:r>
              <a:rPr lang="ca-ES" altLang="fr-FR" sz="2800" i="1">
                <a:solidFill>
                  <a:srgbClr val="000000"/>
                </a:solidFill>
                <a:effectLst>
                  <a:outerShdw blurRad="38100" dist="38100" dir="2700000" algn="tl">
                    <a:srgbClr val="FFFFFF"/>
                  </a:outerShdw>
                </a:effectLst>
              </a:rPr>
              <a:t>	</a:t>
            </a:r>
            <a:endParaRPr lang="fr-FR" altLang="fr-FR" sz="2000" b="1">
              <a:solidFill>
                <a:srgbClr val="333399"/>
              </a:solidFill>
              <a:effectLst>
                <a:outerShdw blurRad="38100" dist="38100" dir="2700000" algn="tl">
                  <a:srgbClr val="FFFFFF"/>
                </a:outerShdw>
              </a:effectLst>
            </a:endParaRPr>
          </a:p>
        </p:txBody>
      </p:sp>
      <p:graphicFrame>
        <p:nvGraphicFramePr>
          <p:cNvPr id="43011" name="Object 3"/>
          <p:cNvGraphicFramePr>
            <a:graphicFrameLocks noChangeAspect="1"/>
          </p:cNvGraphicFramePr>
          <p:nvPr/>
        </p:nvGraphicFramePr>
        <p:xfrm>
          <a:off x="914400" y="2057400"/>
          <a:ext cx="7559675" cy="3295650"/>
        </p:xfrm>
        <a:graphic>
          <a:graphicData uri="http://schemas.openxmlformats.org/presentationml/2006/ole">
            <mc:AlternateContent xmlns:mc="http://schemas.openxmlformats.org/markup-compatibility/2006">
              <mc:Choice xmlns:v="urn:schemas-microsoft-com:vml" Requires="v">
                <p:oleObj name="Gráfico" r:id="rId3" imgW="5523840" imgH="3352680" progId="Excel.Sheet.8">
                  <p:embed/>
                </p:oleObj>
              </mc:Choice>
              <mc:Fallback>
                <p:oleObj name="Gráfico" r:id="rId3" imgW="5523840" imgH="3352680" progId="Excel.Shee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057400"/>
                        <a:ext cx="7559675"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4"/>
          <p:cNvGrpSpPr>
            <a:grpSpLocks/>
          </p:cNvGrpSpPr>
          <p:nvPr/>
        </p:nvGrpSpPr>
        <p:grpSpPr bwMode="auto">
          <a:xfrm>
            <a:off x="7150100" y="3060700"/>
            <a:ext cx="1117600" cy="795338"/>
            <a:chOff x="4336" y="1944"/>
            <a:chExt cx="704" cy="501"/>
          </a:xfrm>
        </p:grpSpPr>
        <p:grpSp>
          <p:nvGrpSpPr>
            <p:cNvPr id="3" name="Group 5"/>
            <p:cNvGrpSpPr>
              <a:grpSpLocks/>
            </p:cNvGrpSpPr>
            <p:nvPr/>
          </p:nvGrpSpPr>
          <p:grpSpPr bwMode="auto">
            <a:xfrm>
              <a:off x="4616" y="1944"/>
              <a:ext cx="424" cy="501"/>
              <a:chOff x="4616" y="1944"/>
              <a:chExt cx="424" cy="501"/>
            </a:xfrm>
          </p:grpSpPr>
          <p:sp>
            <p:nvSpPr>
              <p:cNvPr id="43022" name="Text Box 6"/>
              <p:cNvSpPr txBox="1">
                <a:spLocks noChangeArrowheads="1"/>
              </p:cNvSpPr>
              <p:nvPr/>
            </p:nvSpPr>
            <p:spPr bwMode="auto">
              <a:xfrm>
                <a:off x="4616" y="1944"/>
                <a:ext cx="424" cy="173"/>
              </a:xfrm>
              <a:prstGeom prst="rect">
                <a:avLst/>
              </a:prstGeom>
              <a:solidFill>
                <a:srgbClr val="33CCFF"/>
              </a:solidFill>
              <a:ln w="9525">
                <a:noFill/>
                <a:miter lim="800000"/>
                <a:headEnd/>
                <a:tailEnd/>
              </a:ln>
              <a:effectLst/>
            </p:spPr>
            <p:txBody>
              <a:bodyPr>
                <a:spAutoFit/>
              </a:bodyPr>
              <a:lstStyle/>
              <a:p>
                <a:pPr algn="ctr" eaLnBrk="0" hangingPunct="0">
                  <a:spcBef>
                    <a:spcPct val="50000"/>
                  </a:spcBef>
                </a:pPr>
                <a:r>
                  <a:rPr lang="fr-FR" altLang="fr-FR" sz="1200" b="1">
                    <a:solidFill>
                      <a:srgbClr val="808080"/>
                    </a:solidFill>
                  </a:rPr>
                  <a:t>St -MC</a:t>
                </a:r>
              </a:p>
            </p:txBody>
          </p:sp>
          <p:sp>
            <p:nvSpPr>
              <p:cNvPr id="43023" name="Text Box 7"/>
              <p:cNvSpPr txBox="1">
                <a:spLocks noChangeArrowheads="1"/>
              </p:cNvSpPr>
              <p:nvPr/>
            </p:nvSpPr>
            <p:spPr bwMode="auto">
              <a:xfrm>
                <a:off x="4624" y="2112"/>
                <a:ext cx="408" cy="173"/>
              </a:xfrm>
              <a:prstGeom prst="rect">
                <a:avLst/>
              </a:prstGeom>
              <a:solidFill>
                <a:srgbClr val="33CCFF"/>
              </a:solidFill>
              <a:ln w="9525">
                <a:noFill/>
                <a:miter lim="800000"/>
                <a:headEnd/>
                <a:tailEnd/>
              </a:ln>
              <a:effectLst/>
            </p:spPr>
            <p:txBody>
              <a:bodyPr>
                <a:spAutoFit/>
              </a:bodyPr>
              <a:lstStyle/>
              <a:p>
                <a:pPr algn="ctr" eaLnBrk="0" hangingPunct="0">
                  <a:spcBef>
                    <a:spcPct val="50000"/>
                  </a:spcBef>
                </a:pPr>
                <a:r>
                  <a:rPr lang="fr-FR" altLang="fr-FR" sz="1200" b="1">
                    <a:solidFill>
                      <a:srgbClr val="808080"/>
                    </a:solidFill>
                  </a:rPr>
                  <a:t>St -ED</a:t>
                </a:r>
              </a:p>
            </p:txBody>
          </p:sp>
          <p:sp>
            <p:nvSpPr>
              <p:cNvPr id="43024" name="Text Box 8"/>
              <p:cNvSpPr txBox="1">
                <a:spLocks noChangeArrowheads="1"/>
              </p:cNvSpPr>
              <p:nvPr/>
            </p:nvSpPr>
            <p:spPr bwMode="auto">
              <a:xfrm>
                <a:off x="4632" y="2272"/>
                <a:ext cx="408" cy="173"/>
              </a:xfrm>
              <a:prstGeom prst="rect">
                <a:avLst/>
              </a:prstGeom>
              <a:solidFill>
                <a:srgbClr val="33CCFF"/>
              </a:solidFill>
              <a:ln w="9525">
                <a:noFill/>
                <a:miter lim="800000"/>
                <a:headEnd/>
                <a:tailEnd/>
              </a:ln>
              <a:effectLst/>
            </p:spPr>
            <p:txBody>
              <a:bodyPr>
                <a:spAutoFit/>
              </a:bodyPr>
              <a:lstStyle/>
              <a:p>
                <a:pPr algn="ctr" eaLnBrk="0" hangingPunct="0">
                  <a:spcBef>
                    <a:spcPct val="50000"/>
                  </a:spcBef>
                </a:pPr>
                <a:r>
                  <a:rPr lang="fr-FR" altLang="fr-FR" sz="1200" b="1">
                    <a:solidFill>
                      <a:srgbClr val="808080"/>
                    </a:solidFill>
                  </a:rPr>
                  <a:t>TC</a:t>
                </a:r>
              </a:p>
            </p:txBody>
          </p:sp>
        </p:grpSp>
        <p:sp>
          <p:nvSpPr>
            <p:cNvPr id="43021" name="Rectangle 9"/>
            <p:cNvSpPr>
              <a:spLocks noChangeArrowheads="1"/>
            </p:cNvSpPr>
            <p:nvPr/>
          </p:nvSpPr>
          <p:spPr bwMode="auto">
            <a:xfrm>
              <a:off x="4336" y="1968"/>
              <a:ext cx="672" cy="440"/>
            </a:xfrm>
            <a:prstGeom prst="rect">
              <a:avLst/>
            </a:prstGeom>
            <a:noFill/>
            <a:ln w="28575">
              <a:solidFill>
                <a:schemeClr val="bg2"/>
              </a:solidFill>
              <a:miter lim="800000"/>
              <a:headEnd/>
              <a:tailEnd/>
            </a:ln>
            <a:effectLst/>
          </p:spPr>
          <p:txBody>
            <a:bodyPr wrap="none" anchor="ctr"/>
            <a:lstStyle/>
            <a:p>
              <a:endParaRPr lang="fr-FR" altLang="fr-FR">
                <a:solidFill>
                  <a:srgbClr val="000000"/>
                </a:solidFill>
              </a:endParaRPr>
            </a:p>
          </p:txBody>
        </p:sp>
      </p:grpSp>
      <p:sp>
        <p:nvSpPr>
          <p:cNvPr id="43013" name="Rectangle 10"/>
          <p:cNvSpPr>
            <a:spLocks noChangeArrowheads="1"/>
          </p:cNvSpPr>
          <p:nvPr/>
        </p:nvSpPr>
        <p:spPr bwMode="auto">
          <a:xfrm>
            <a:off x="304800" y="6019800"/>
            <a:ext cx="7772400" cy="558800"/>
          </a:xfrm>
          <a:prstGeom prst="rect">
            <a:avLst/>
          </a:prstGeom>
          <a:noFill/>
          <a:ln w="9525">
            <a:noFill/>
            <a:miter lim="800000"/>
            <a:headEnd/>
            <a:tailEnd/>
          </a:ln>
          <a:effectLst/>
        </p:spPr>
        <p:txBody>
          <a:bodyPr lIns="92075" tIns="46038" rIns="92075" bIns="46038" anchor="ctr"/>
          <a:lstStyle/>
          <a:p>
            <a:pPr algn="ctr" eaLnBrk="0" hangingPunct="0"/>
            <a:r>
              <a:rPr lang="fr-FR" altLang="fr-FR" sz="2400" b="1">
                <a:solidFill>
                  <a:srgbClr val="000000"/>
                </a:solidFill>
              </a:rPr>
              <a:t>5ans. 550 Patients</a:t>
            </a:r>
          </a:p>
        </p:txBody>
      </p:sp>
      <p:sp>
        <p:nvSpPr>
          <p:cNvPr id="838667" name="Text Box 11"/>
          <p:cNvSpPr txBox="1">
            <a:spLocks noChangeArrowheads="1"/>
          </p:cNvSpPr>
          <p:nvPr/>
        </p:nvSpPr>
        <p:spPr bwMode="auto">
          <a:xfrm>
            <a:off x="685800" y="5410200"/>
            <a:ext cx="8077200" cy="11604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fr-FR" sz="2800">
                <a:solidFill>
                  <a:srgbClr val="000000"/>
                </a:solidFill>
                <a:effectLst>
                  <a:outerShdw blurRad="38100" dist="38100" dir="2700000" algn="tl">
                    <a:srgbClr val="C0C0C0"/>
                  </a:outerShdw>
                </a:effectLst>
              </a:rPr>
              <a:t>Duplex Guided Vs Clinical : NO difference</a:t>
            </a:r>
          </a:p>
          <a:p>
            <a:pPr>
              <a:spcBef>
                <a:spcPct val="50000"/>
              </a:spcBef>
              <a:defRPr/>
            </a:pPr>
            <a:r>
              <a:rPr lang="en-US" altLang="fr-FR" sz="2800">
                <a:solidFill>
                  <a:srgbClr val="FF0000"/>
                </a:solidFill>
                <a:effectLst>
                  <a:outerShdw blurRad="38100" dist="38100" dir="2700000" algn="tl">
                    <a:srgbClr val="C0C0C0"/>
                  </a:outerShdw>
                </a:effectLst>
              </a:rPr>
              <a:t>Duplex is USLESS for stripping</a:t>
            </a:r>
          </a:p>
        </p:txBody>
      </p:sp>
      <p:sp>
        <p:nvSpPr>
          <p:cNvPr id="43015" name="AutoShape 12"/>
          <p:cNvSpPr>
            <a:spLocks noChangeArrowheads="1"/>
          </p:cNvSpPr>
          <p:nvPr/>
        </p:nvSpPr>
        <p:spPr bwMode="auto">
          <a:xfrm>
            <a:off x="3276600" y="4076700"/>
            <a:ext cx="504825" cy="1368425"/>
          </a:xfrm>
          <a:prstGeom prst="upArrow">
            <a:avLst>
              <a:gd name="adj1" fmla="val 50000"/>
              <a:gd name="adj2" fmla="val 67767"/>
            </a:avLst>
          </a:prstGeom>
          <a:solidFill>
            <a:schemeClr val="bg1"/>
          </a:solidFill>
          <a:ln w="9525">
            <a:solidFill>
              <a:srgbClr val="FF3300"/>
            </a:solidFill>
            <a:miter lim="800000"/>
            <a:headEnd/>
            <a:tailEnd/>
          </a:ln>
          <a:effectLst/>
        </p:spPr>
        <p:txBody>
          <a:bodyPr wrap="none" anchor="ctr"/>
          <a:lstStyle/>
          <a:p>
            <a:endParaRPr lang="fr-FR" altLang="fr-FR">
              <a:solidFill>
                <a:srgbClr val="000000"/>
              </a:solidFill>
            </a:endParaRPr>
          </a:p>
        </p:txBody>
      </p:sp>
      <p:sp>
        <p:nvSpPr>
          <p:cNvPr id="43016" name="Text Box 13"/>
          <p:cNvSpPr txBox="1">
            <a:spLocks noChangeArrowheads="1"/>
          </p:cNvSpPr>
          <p:nvPr/>
        </p:nvSpPr>
        <p:spPr bwMode="auto">
          <a:xfrm>
            <a:off x="6553200" y="3200400"/>
            <a:ext cx="762000" cy="312738"/>
          </a:xfrm>
          <a:prstGeom prst="rect">
            <a:avLst/>
          </a:prstGeom>
          <a:solidFill>
            <a:schemeClr val="bg1"/>
          </a:solidFill>
          <a:ln w="38100">
            <a:solidFill>
              <a:srgbClr val="FFFF00"/>
            </a:solidFill>
            <a:miter lim="800000"/>
            <a:headEnd/>
            <a:tailEnd/>
          </a:ln>
          <a:effectLst/>
        </p:spPr>
        <p:txBody>
          <a:bodyPr>
            <a:spAutoFit/>
          </a:bodyPr>
          <a:lstStyle/>
          <a:p>
            <a:pPr>
              <a:spcBef>
                <a:spcPct val="50000"/>
              </a:spcBef>
            </a:pPr>
            <a:r>
              <a:rPr lang="fr-FR" altLang="fr-FR" sz="1200">
                <a:solidFill>
                  <a:srgbClr val="000000"/>
                </a:solidFill>
              </a:rPr>
              <a:t>CHIVA</a:t>
            </a:r>
          </a:p>
        </p:txBody>
      </p:sp>
      <p:sp>
        <p:nvSpPr>
          <p:cNvPr id="43017" name="Text Box 14"/>
          <p:cNvSpPr txBox="1">
            <a:spLocks noChangeArrowheads="1"/>
          </p:cNvSpPr>
          <p:nvPr/>
        </p:nvSpPr>
        <p:spPr bwMode="auto">
          <a:xfrm>
            <a:off x="6553200" y="2590800"/>
            <a:ext cx="1752600" cy="331788"/>
          </a:xfrm>
          <a:prstGeom prst="rect">
            <a:avLst/>
          </a:prstGeom>
          <a:solidFill>
            <a:schemeClr val="bg1"/>
          </a:solidFill>
          <a:ln w="57150">
            <a:solidFill>
              <a:schemeClr val="accent2"/>
            </a:solidFill>
            <a:miter lim="800000"/>
            <a:headEnd/>
            <a:tailEnd/>
          </a:ln>
          <a:effectLst/>
        </p:spPr>
        <p:txBody>
          <a:bodyPr>
            <a:spAutoFit/>
          </a:bodyPr>
          <a:lstStyle/>
          <a:p>
            <a:pPr>
              <a:spcBef>
                <a:spcPct val="50000"/>
              </a:spcBef>
            </a:pPr>
            <a:r>
              <a:rPr lang="fr-FR" altLang="fr-FR" sz="1200">
                <a:solidFill>
                  <a:srgbClr val="000000"/>
                </a:solidFill>
              </a:rPr>
              <a:t>Stripp. Duplex guided</a:t>
            </a:r>
          </a:p>
        </p:txBody>
      </p:sp>
      <p:sp>
        <p:nvSpPr>
          <p:cNvPr id="43018" name="Text Box 15"/>
          <p:cNvSpPr txBox="1">
            <a:spLocks noChangeArrowheads="1"/>
          </p:cNvSpPr>
          <p:nvPr/>
        </p:nvSpPr>
        <p:spPr bwMode="auto">
          <a:xfrm>
            <a:off x="6629400" y="2286000"/>
            <a:ext cx="1524000" cy="331788"/>
          </a:xfrm>
          <a:prstGeom prst="rect">
            <a:avLst/>
          </a:prstGeom>
          <a:solidFill>
            <a:schemeClr val="bg1"/>
          </a:solidFill>
          <a:ln w="57150">
            <a:solidFill>
              <a:srgbClr val="FF0000"/>
            </a:solidFill>
            <a:miter lim="800000"/>
            <a:headEnd/>
            <a:tailEnd/>
          </a:ln>
          <a:effectLst/>
        </p:spPr>
        <p:txBody>
          <a:bodyPr>
            <a:spAutoFit/>
          </a:bodyPr>
          <a:lstStyle/>
          <a:p>
            <a:pPr>
              <a:spcBef>
                <a:spcPct val="50000"/>
              </a:spcBef>
            </a:pPr>
            <a:r>
              <a:rPr lang="fr-FR" altLang="fr-FR" sz="1200">
                <a:solidFill>
                  <a:srgbClr val="000000"/>
                </a:solidFill>
              </a:rPr>
              <a:t>Stripp. Clinical</a:t>
            </a:r>
          </a:p>
        </p:txBody>
      </p:sp>
      <p:sp>
        <p:nvSpPr>
          <p:cNvPr id="838672" name="Text Box 16"/>
          <p:cNvSpPr txBox="1">
            <a:spLocks noChangeArrowheads="1"/>
          </p:cNvSpPr>
          <p:nvPr/>
        </p:nvSpPr>
        <p:spPr bwMode="auto">
          <a:xfrm>
            <a:off x="1219200" y="990600"/>
            <a:ext cx="6624638" cy="955675"/>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altLang="fr-FR" sz="2800">
                <a:solidFill>
                  <a:srgbClr val="000000"/>
                </a:solidFill>
                <a:effectLst>
                  <a:outerShdw blurRad="38100" dist="38100" dir="2700000" algn="tl">
                    <a:srgbClr val="C0C0C0"/>
                  </a:outerShdw>
                </a:effectLst>
              </a:rPr>
              <a:t>5 years follow up :  Recurrence rate: CHIVA  vs stripping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oneTexte 1"/>
          <p:cNvSpPr txBox="1">
            <a:spLocks noChangeArrowheads="1"/>
          </p:cNvSpPr>
          <p:nvPr/>
        </p:nvSpPr>
        <p:spPr bwMode="auto">
          <a:xfrm>
            <a:off x="304800" y="1066800"/>
            <a:ext cx="8382000" cy="3416300"/>
          </a:xfrm>
          <a:prstGeom prst="rect">
            <a:avLst/>
          </a:prstGeom>
          <a:solidFill>
            <a:schemeClr val="bg1"/>
          </a:solidFill>
          <a:ln>
            <a:noFill/>
          </a:ln>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defRPr/>
            </a:pPr>
            <a:r>
              <a:rPr lang="en-US" altLang="fr-FR" sz="2400" b="1" dirty="0">
                <a:solidFill>
                  <a:srgbClr val="FF0000"/>
                </a:solidFill>
              </a:rPr>
              <a:t> 1 COCHRANE REVIEW</a:t>
            </a:r>
          </a:p>
          <a:p>
            <a:pPr algn="ctr" eaLnBrk="1" hangingPunct="1">
              <a:spcBef>
                <a:spcPct val="0"/>
              </a:spcBef>
              <a:buFontTx/>
              <a:buNone/>
              <a:defRPr/>
            </a:pPr>
            <a:r>
              <a:rPr lang="en-US" altLang="fr-FR" sz="2400" b="1" dirty="0" err="1">
                <a:solidFill>
                  <a:srgbClr val="FF0000"/>
                </a:solidFill>
              </a:rPr>
              <a:t>Meno</a:t>
            </a:r>
            <a:r>
              <a:rPr lang="en-US" altLang="fr-FR" sz="2400" b="1" dirty="0">
                <a:solidFill>
                  <a:srgbClr val="FF0000"/>
                </a:solidFill>
              </a:rPr>
              <a:t> </a:t>
            </a:r>
            <a:r>
              <a:rPr lang="en-US" altLang="fr-FR" sz="2400" b="1" dirty="0" err="1">
                <a:solidFill>
                  <a:srgbClr val="FF0000"/>
                </a:solidFill>
              </a:rPr>
              <a:t>recidive</a:t>
            </a:r>
            <a:r>
              <a:rPr lang="en-US" altLang="fr-FR" sz="2400" b="1" dirty="0">
                <a:solidFill>
                  <a:srgbClr val="FF0000"/>
                </a:solidFill>
              </a:rPr>
              <a:t>, </a:t>
            </a:r>
            <a:r>
              <a:rPr lang="en-US" altLang="fr-FR" sz="2400" b="1" dirty="0" err="1">
                <a:solidFill>
                  <a:srgbClr val="FF0000"/>
                </a:solidFill>
              </a:rPr>
              <a:t>meno</a:t>
            </a:r>
            <a:r>
              <a:rPr lang="en-US" altLang="fr-FR" sz="2400" b="1" dirty="0">
                <a:solidFill>
                  <a:srgbClr val="FF0000"/>
                </a:solidFill>
              </a:rPr>
              <a:t> </a:t>
            </a:r>
            <a:r>
              <a:rPr lang="en-US" altLang="fr-FR" sz="2400" b="1" dirty="0" err="1">
                <a:solidFill>
                  <a:srgbClr val="FF0000"/>
                </a:solidFill>
              </a:rPr>
              <a:t>complicanze</a:t>
            </a:r>
            <a:r>
              <a:rPr lang="en-US" altLang="fr-FR" sz="2400" b="1" dirty="0">
                <a:solidFill>
                  <a:srgbClr val="FF0000"/>
                </a:solidFill>
              </a:rPr>
              <a:t> d</a:t>
            </a:r>
          </a:p>
          <a:p>
            <a:pPr algn="ctr" eaLnBrk="1" hangingPunct="1">
              <a:spcBef>
                <a:spcPct val="0"/>
              </a:spcBef>
              <a:buFontTx/>
              <a:buNone/>
              <a:defRPr/>
            </a:pPr>
            <a:endParaRPr lang="en-US" altLang="fr-FR" sz="2400" b="1" dirty="0">
              <a:solidFill>
                <a:srgbClr val="FF0000"/>
              </a:solidFill>
            </a:endParaRPr>
          </a:p>
          <a:p>
            <a:pPr eaLnBrk="1" hangingPunct="1">
              <a:spcBef>
                <a:spcPct val="0"/>
              </a:spcBef>
              <a:buFontTx/>
              <a:buNone/>
              <a:defRPr/>
            </a:pPr>
            <a:r>
              <a:rPr lang="es-CL" altLang="fr-FR" sz="2400" b="1" dirty="0"/>
              <a:t> </a:t>
            </a:r>
            <a:r>
              <a:rPr lang="es-CL" altLang="fr-FR" sz="2400" b="1" dirty="0" err="1">
                <a:solidFill>
                  <a:schemeClr val="accent2">
                    <a:lumMod val="60000"/>
                    <a:lumOff val="40000"/>
                  </a:schemeClr>
                </a:solidFill>
              </a:rPr>
              <a:t>Bellmunt</a:t>
            </a:r>
            <a:r>
              <a:rPr lang="es-CL" altLang="fr-FR" sz="2400" b="1" dirty="0">
                <a:solidFill>
                  <a:schemeClr val="accent2">
                    <a:lumMod val="60000"/>
                    <a:lumOff val="40000"/>
                  </a:schemeClr>
                </a:solidFill>
              </a:rPr>
              <a:t>-Montoya S, Escribano JM, </a:t>
            </a:r>
            <a:r>
              <a:rPr lang="es-CL" altLang="fr-FR" sz="2400" b="1" dirty="0" err="1">
                <a:solidFill>
                  <a:schemeClr val="accent2">
                    <a:lumMod val="60000"/>
                    <a:lumOff val="40000"/>
                  </a:schemeClr>
                </a:solidFill>
              </a:rPr>
              <a:t>Dilme</a:t>
            </a:r>
            <a:r>
              <a:rPr lang="es-CL" altLang="fr-FR" sz="2400" b="1" dirty="0">
                <a:solidFill>
                  <a:schemeClr val="accent2">
                    <a:lumMod val="60000"/>
                    <a:lumOff val="40000"/>
                  </a:schemeClr>
                </a:solidFill>
              </a:rPr>
              <a:t> J, </a:t>
            </a:r>
            <a:r>
              <a:rPr lang="es-CL" altLang="fr-FR" sz="2400" b="1" dirty="0" err="1">
                <a:solidFill>
                  <a:schemeClr val="accent2">
                    <a:lumMod val="60000"/>
                    <a:lumOff val="40000"/>
                  </a:schemeClr>
                </a:solidFill>
              </a:rPr>
              <a:t>Martinez</a:t>
            </a:r>
            <a:r>
              <a:rPr lang="es-CL" altLang="fr-FR" sz="2400" b="1" dirty="0">
                <a:solidFill>
                  <a:schemeClr val="accent2">
                    <a:lumMod val="60000"/>
                    <a:lumOff val="40000"/>
                  </a:schemeClr>
                </a:solidFill>
              </a:rPr>
              <a:t>-Zapata MJ. </a:t>
            </a:r>
            <a:r>
              <a:rPr lang="en-US" altLang="fr-FR" sz="2400" b="1" dirty="0">
                <a:solidFill>
                  <a:schemeClr val="accent2">
                    <a:lumMod val="60000"/>
                    <a:lumOff val="40000"/>
                  </a:schemeClr>
                </a:solidFill>
              </a:rPr>
              <a:t>CHIVA method for the treatment of chronic venous insufficiency. Cochrane Database of Systematic Reviews 2012 , Issue 2 . Art. No.: CD009648. DOI:10.1002/14651858.CD009648 </a:t>
            </a:r>
            <a:r>
              <a:rPr lang="en-US" altLang="fr-FR" sz="2400" b="1" dirty="0"/>
              <a:t>.</a:t>
            </a:r>
          </a:p>
          <a:p>
            <a:pPr eaLnBrk="1" hangingPunct="1">
              <a:spcBef>
                <a:spcPct val="0"/>
              </a:spcBef>
              <a:buFontTx/>
              <a:buNone/>
              <a:defRPr/>
            </a:pPr>
            <a:endParaRPr lang="fr-FR" altLang="fr-FR" sz="24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oneTexte 1"/>
          <p:cNvSpPr txBox="1">
            <a:spLocks noChangeArrowheads="1"/>
          </p:cNvSpPr>
          <p:nvPr/>
        </p:nvSpPr>
        <p:spPr bwMode="auto">
          <a:xfrm>
            <a:off x="381000" y="2254250"/>
            <a:ext cx="8382000" cy="1631950"/>
          </a:xfrm>
          <a:prstGeom prst="rect">
            <a:avLst/>
          </a:prstGeom>
          <a:solidFill>
            <a:schemeClr val="bg1"/>
          </a:solidFill>
          <a:ln>
            <a:noFill/>
          </a:ln>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defRPr/>
            </a:pPr>
            <a:r>
              <a:rPr lang="en-US" altLang="fr-FR" sz="2000" b="1" dirty="0">
                <a:solidFill>
                  <a:srgbClr val="FF0000"/>
                </a:solidFill>
              </a:rPr>
              <a:t>1 </a:t>
            </a:r>
            <a:r>
              <a:rPr lang="en-US" altLang="fr-FR" sz="2000" b="1" dirty="0" err="1">
                <a:solidFill>
                  <a:srgbClr val="FF0000"/>
                </a:solidFill>
              </a:rPr>
              <a:t>nuovo</a:t>
            </a:r>
            <a:r>
              <a:rPr lang="en-US" altLang="fr-FR" sz="2000" b="1" dirty="0">
                <a:solidFill>
                  <a:srgbClr val="FF0000"/>
                </a:solidFill>
              </a:rPr>
              <a:t> RCT  CHIVA vs STRIPPING a 10 </a:t>
            </a:r>
            <a:r>
              <a:rPr lang="en-US" altLang="fr-FR" sz="2000" b="1" dirty="0" err="1">
                <a:solidFill>
                  <a:srgbClr val="FF0000"/>
                </a:solidFill>
              </a:rPr>
              <a:t>anni</a:t>
            </a:r>
            <a:r>
              <a:rPr lang="en-US" altLang="fr-FR" sz="2000" b="1" dirty="0">
                <a:solidFill>
                  <a:srgbClr val="FF0000"/>
                </a:solidFill>
              </a:rPr>
              <a:t> follow up IN CORSO DI PUBBLICAZZIONE 2017</a:t>
            </a:r>
          </a:p>
          <a:p>
            <a:pPr algn="ctr" eaLnBrk="1" hangingPunct="1">
              <a:spcBef>
                <a:spcPct val="0"/>
              </a:spcBef>
              <a:buFontTx/>
              <a:buNone/>
              <a:defRPr/>
            </a:pPr>
            <a:r>
              <a:rPr lang="en-US" altLang="fr-FR" sz="2000" b="1" dirty="0" err="1">
                <a:solidFill>
                  <a:srgbClr val="FF0000"/>
                </a:solidFill>
              </a:rPr>
              <a:t>Meno</a:t>
            </a:r>
            <a:r>
              <a:rPr lang="en-US" altLang="fr-FR" sz="2000" b="1" dirty="0">
                <a:solidFill>
                  <a:srgbClr val="FF0000"/>
                </a:solidFill>
              </a:rPr>
              <a:t> </a:t>
            </a:r>
            <a:r>
              <a:rPr lang="en-US" altLang="fr-FR" sz="2000" b="1" dirty="0" err="1">
                <a:solidFill>
                  <a:srgbClr val="FF0000"/>
                </a:solidFill>
              </a:rPr>
              <a:t>recidive</a:t>
            </a:r>
            <a:r>
              <a:rPr lang="en-US" altLang="fr-FR" sz="2000" b="1" dirty="0">
                <a:solidFill>
                  <a:srgbClr val="FF0000"/>
                </a:solidFill>
              </a:rPr>
              <a:t>, </a:t>
            </a:r>
            <a:r>
              <a:rPr lang="en-US" altLang="fr-FR" sz="2000" b="1" dirty="0" err="1">
                <a:solidFill>
                  <a:srgbClr val="FF0000"/>
                </a:solidFill>
              </a:rPr>
              <a:t>meno</a:t>
            </a:r>
            <a:r>
              <a:rPr lang="en-US" altLang="fr-FR" sz="2000" b="1" dirty="0">
                <a:solidFill>
                  <a:srgbClr val="FF0000"/>
                </a:solidFill>
              </a:rPr>
              <a:t> </a:t>
            </a:r>
            <a:r>
              <a:rPr lang="en-US" altLang="fr-FR" sz="2000" b="1" dirty="0" err="1">
                <a:solidFill>
                  <a:srgbClr val="FF0000"/>
                </a:solidFill>
              </a:rPr>
              <a:t>complicanze</a:t>
            </a:r>
            <a:endParaRPr lang="en-US" altLang="fr-FR" sz="2000" b="1" dirty="0">
              <a:solidFill>
                <a:srgbClr val="FF0000"/>
              </a:solidFill>
            </a:endParaRPr>
          </a:p>
          <a:p>
            <a:pPr eaLnBrk="1" hangingPunct="1">
              <a:spcBef>
                <a:spcPct val="0"/>
              </a:spcBef>
              <a:buFontTx/>
              <a:buNone/>
              <a:defRPr/>
            </a:pPr>
            <a:endParaRPr lang="fr-FR" altLang="fr-FR" sz="2000" dirty="0">
              <a:solidFill>
                <a:schemeClr val="accent2">
                  <a:lumMod val="60000"/>
                  <a:lumOff val="40000"/>
                </a:schemeClr>
              </a:solidFill>
            </a:endParaRPr>
          </a:p>
          <a:p>
            <a:pPr eaLnBrk="1" hangingPunct="1">
              <a:spcBef>
                <a:spcPct val="0"/>
              </a:spcBef>
              <a:buFontTx/>
              <a:buNone/>
              <a:defRPr/>
            </a:pPr>
            <a:endParaRPr lang="fr-FR" altLang="fr-FR" sz="20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4818" name="Group 2"/>
          <p:cNvGraphicFramePr>
            <a:graphicFrameLocks noGrp="1"/>
          </p:cNvGraphicFramePr>
          <p:nvPr/>
        </p:nvGraphicFramePr>
        <p:xfrm>
          <a:off x="0" y="0"/>
          <a:ext cx="9144000" cy="4597400"/>
        </p:xfrm>
        <a:graphic>
          <a:graphicData uri="http://schemas.openxmlformats.org/drawingml/2006/table">
            <a:tbl>
              <a:tblPr/>
              <a:tblGrid>
                <a:gridCol w="2287588">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2825">
                  <a:extLst>
                    <a:ext uri="{9D8B030D-6E8A-4147-A177-3AD203B41FA5}">
                      <a16:colId xmlns:a16="http://schemas.microsoft.com/office/drawing/2014/main" val="20002"/>
                    </a:ext>
                  </a:extLst>
                </a:gridCol>
                <a:gridCol w="2287587">
                  <a:extLst>
                    <a:ext uri="{9D8B030D-6E8A-4147-A177-3AD203B41FA5}">
                      <a16:colId xmlns:a16="http://schemas.microsoft.com/office/drawing/2014/main" val="20003"/>
                    </a:ext>
                  </a:extLst>
                </a:gridCol>
              </a:tblGrid>
              <a:tr h="409603">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2000" b="1" i="0" u="none" strike="noStrike" cap="none" normalizeH="0" baseline="0">
                          <a:ln>
                            <a:noFill/>
                          </a:ln>
                          <a:solidFill>
                            <a:srgbClr val="000000"/>
                          </a:solidFill>
                          <a:effectLst/>
                          <a:latin typeface="Arial" charset="0"/>
                          <a:ea typeface="宋体" pitchFamily="2" charset="-122"/>
                          <a:cs typeface="Arial" charset="0"/>
                        </a:rPr>
                        <a:t>EVIDENCES</a:t>
                      </a:r>
                      <a:endParaRPr kumimoji="0" lang="en-US" altLang="fr-FR" sz="4000" b="0" i="0" u="none" strike="noStrike" cap="none" normalizeH="0" baseline="0">
                        <a:ln>
                          <a:noFill/>
                        </a:ln>
                        <a:solidFill>
                          <a:schemeClr val="tx1"/>
                        </a:solidFill>
                        <a:effectLst/>
                        <a:latin typeface="Arial" charset="0"/>
                        <a:cs typeface="Arial"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600" b="1" i="0" u="none" strike="noStrike" cap="none" normalizeH="0" baseline="0">
                          <a:ln>
                            <a:noFill/>
                          </a:ln>
                          <a:solidFill>
                            <a:schemeClr val="tx1"/>
                          </a:solidFill>
                          <a:effectLst/>
                          <a:latin typeface="Arial" charset="0"/>
                          <a:ea typeface="宋体" pitchFamily="2" charset="-122"/>
                          <a:cs typeface="Arial" charset="0"/>
                        </a:rPr>
                        <a:t>Level</a:t>
                      </a:r>
                      <a:endParaRPr kumimoji="0" lang="en-US" altLang="fr-FR" sz="3200" b="0" i="0" u="none" strike="noStrike" cap="none" normalizeH="0" baseline="0">
                        <a:ln>
                          <a:noFill/>
                        </a:ln>
                        <a:solidFill>
                          <a:schemeClr val="tx1"/>
                        </a:solidFill>
                        <a:effectLst/>
                        <a:latin typeface="Arial" charset="0"/>
                        <a:cs typeface="Arial"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3F3F3"/>
                    </a:solidFill>
                  </a:tcPr>
                </a:tc>
                <a:tc gridSpan="2">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2000" b="1" i="0" u="none" strike="noStrike" cap="none" normalizeH="0" baseline="0">
                          <a:ln>
                            <a:noFill/>
                          </a:ln>
                          <a:solidFill>
                            <a:schemeClr val="tx1"/>
                          </a:solidFill>
                          <a:effectLst/>
                          <a:latin typeface="Arial" charset="0"/>
                          <a:ea typeface="宋体" pitchFamily="2" charset="-122"/>
                          <a:cs typeface="Arial" charset="0"/>
                        </a:rPr>
                        <a:t>Grade</a:t>
                      </a:r>
                      <a:endParaRPr kumimoji="0" lang="en-US" altLang="fr-FR" sz="2400" b="0" i="0" u="none" strike="noStrike" cap="none" normalizeH="0" baseline="0">
                        <a:ln>
                          <a:noFill/>
                        </a:ln>
                        <a:solidFill>
                          <a:schemeClr val="tx1"/>
                        </a:solidFill>
                        <a:effectLst/>
                        <a:latin typeface="Arial" charset="0"/>
                        <a:cs typeface="Arial"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3F3F3"/>
                    </a:solidFill>
                  </a:tcPr>
                </a:tc>
                <a:tc hMerge="1">
                  <a:txBody>
                    <a:bodyPr/>
                    <a:lstStyle/>
                    <a:p>
                      <a:endParaRPr lang="fr-FR"/>
                    </a:p>
                  </a:txBody>
                  <a:tcPr/>
                </a:tc>
                <a:extLst>
                  <a:ext uri="{0D108BD9-81ED-4DB2-BD59-A6C34878D82A}">
                    <a16:rowId xmlns:a16="http://schemas.microsoft.com/office/drawing/2014/main" val="10000"/>
                  </a:ext>
                </a:extLst>
              </a:tr>
              <a:tr h="504860">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200" b="0" i="0" u="none" strike="noStrike" cap="none" normalizeH="0" baseline="0">
                          <a:ln>
                            <a:noFill/>
                          </a:ln>
                          <a:solidFill>
                            <a:schemeClr val="tx1"/>
                          </a:solidFill>
                          <a:effectLst/>
                          <a:latin typeface="Arial" charset="0"/>
                          <a:ea typeface="宋体" pitchFamily="2" charset="-122"/>
                          <a:cs typeface="Times New Roman" pitchFamily="18" charset="0"/>
                        </a:rPr>
                        <a:t> </a:t>
                      </a:r>
                      <a:br>
                        <a:rPr kumimoji="0" lang="en-US" altLang="fr-FR" sz="1200" b="0" i="0" u="none" strike="noStrike" cap="none" normalizeH="0" baseline="0">
                          <a:ln>
                            <a:noFill/>
                          </a:ln>
                          <a:solidFill>
                            <a:schemeClr val="tx1"/>
                          </a:solidFill>
                          <a:effectLst/>
                          <a:latin typeface="Arial" charset="0"/>
                          <a:ea typeface="宋体" pitchFamily="2" charset="-122"/>
                          <a:cs typeface="Times New Roman" pitchFamily="18" charset="0"/>
                        </a:rPr>
                      </a:br>
                      <a:r>
                        <a:rPr kumimoji="0" lang="en-US" altLang="fr-FR" sz="1200" b="1" i="0" u="none" strike="noStrike" cap="none" normalizeH="0" baseline="0">
                          <a:ln>
                            <a:noFill/>
                          </a:ln>
                          <a:solidFill>
                            <a:schemeClr val="tx1"/>
                          </a:solidFill>
                          <a:effectLst/>
                          <a:latin typeface="Arial" charset="0"/>
                          <a:ea typeface="宋体" pitchFamily="2" charset="-122"/>
                          <a:cs typeface="Times New Roman" pitchFamily="18" charset="0"/>
                        </a:rPr>
                        <a:t>meta-analyses </a:t>
                      </a:r>
                      <a:r>
                        <a:rPr kumimoji="0" lang="en-US" altLang="fr-FR" sz="1200" b="1" i="0" u="none" strike="noStrike" cap="none" normalizeH="0" baseline="0">
                          <a:ln>
                            <a:noFill/>
                          </a:ln>
                          <a:solidFill>
                            <a:srgbClr val="000000"/>
                          </a:solidFill>
                          <a:effectLst/>
                          <a:latin typeface="Arial" charset="0"/>
                          <a:ea typeface="宋体" pitchFamily="2" charset="-122"/>
                          <a:cs typeface="Times New Roman" pitchFamily="18" charset="0"/>
                        </a:rPr>
                        <a:t>de</a:t>
                      </a:r>
                      <a:r>
                        <a:rPr kumimoji="0" lang="en-US" altLang="fr-FR" sz="1200" b="1" i="0" u="none" strike="noStrike" cap="none" normalizeH="0" baseline="0">
                          <a:ln>
                            <a:noFill/>
                          </a:ln>
                          <a:solidFill>
                            <a:schemeClr val="tx1"/>
                          </a:solidFill>
                          <a:effectLst/>
                          <a:latin typeface="Arial" charset="0"/>
                          <a:ea typeface="宋体" pitchFamily="2" charset="-122"/>
                          <a:cs typeface="Times New Roman" pitchFamily="18" charset="0"/>
                        </a:rPr>
                        <a:t> RCT</a:t>
                      </a:r>
                      <a:r>
                        <a:rPr kumimoji="0" lang="en-US" altLang="fr-FR" sz="1200" b="0" i="0" u="none" strike="noStrike" cap="none" normalizeH="0" baseline="0">
                          <a:ln>
                            <a:noFill/>
                          </a:ln>
                          <a:solidFill>
                            <a:schemeClr val="tx1"/>
                          </a:solidFill>
                          <a:effectLst/>
                          <a:latin typeface="Arial" charset="0"/>
                          <a:ea typeface="宋体" pitchFamily="2" charset="-122"/>
                          <a:cs typeface="Times New Roman" pitchFamily="18" charset="0"/>
                        </a:rPr>
                        <a:t> </a:t>
                      </a:r>
                      <a:endParaRPr kumimoji="0" lang="en-US" altLang="fr-FR" sz="2400" b="0" i="0" u="none" strike="noStrike" cap="none" normalizeH="0" baseline="0">
                        <a:ln>
                          <a:noFill/>
                        </a:ln>
                        <a:solidFill>
                          <a:schemeClr val="tx1"/>
                        </a:solidFill>
                        <a:effectLst/>
                        <a:latin typeface="Arial" charset="0"/>
                        <a:ea typeface="宋体" pitchFamily="2" charset="-122"/>
                        <a:cs typeface="Times New Roman" pitchFamily="18"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800" b="1" i="0" u="none" strike="noStrike" cap="none" normalizeH="0" baseline="0">
                          <a:ln>
                            <a:noFill/>
                          </a:ln>
                          <a:solidFill>
                            <a:schemeClr val="tx1"/>
                          </a:solidFill>
                          <a:effectLst/>
                          <a:latin typeface="Arial" charset="0"/>
                          <a:ea typeface="宋体" pitchFamily="2" charset="-122"/>
                          <a:cs typeface="Arial" charset="0"/>
                        </a:rPr>
                        <a:t>Ia   </a:t>
                      </a:r>
                      <a:endParaRPr kumimoji="0" lang="en-US" altLang="fr-FR" sz="2400" b="0" i="0" u="none" strike="noStrike" cap="none" normalizeH="0" baseline="0">
                        <a:ln>
                          <a:noFill/>
                        </a:ln>
                        <a:solidFill>
                          <a:schemeClr val="tx1"/>
                        </a:solidFill>
                        <a:effectLst/>
                        <a:latin typeface="Arial" charset="0"/>
                        <a:cs typeface="Arial"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3F3F3"/>
                    </a:solidFill>
                  </a:tcPr>
                </a:tc>
                <a:tc rowSpan="2">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2400" b="1" i="0" u="none" strike="noStrike" cap="none" normalizeH="0" baseline="0">
                          <a:ln>
                            <a:noFill/>
                          </a:ln>
                          <a:solidFill>
                            <a:schemeClr val="tx1"/>
                          </a:solidFill>
                          <a:effectLst/>
                          <a:latin typeface="Arial" charset="0"/>
                          <a:ea typeface="宋体" pitchFamily="2" charset="-122"/>
                          <a:cs typeface="Arial" charset="0"/>
                        </a:rPr>
                        <a:t>A</a:t>
                      </a:r>
                      <a:endParaRPr kumimoji="0" lang="en-US" altLang="fr-FR" sz="2400" b="0" i="0" u="none" strike="noStrike" cap="none" normalizeH="0" baseline="0">
                        <a:ln>
                          <a:noFill/>
                        </a:ln>
                        <a:solidFill>
                          <a:schemeClr val="tx1"/>
                        </a:solidFill>
                        <a:effectLst/>
                        <a:latin typeface="Arial" charset="0"/>
                        <a:cs typeface="Arial"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5FFC5"/>
                    </a:solidFill>
                  </a:tcPr>
                </a:tc>
                <a:tc rowSpan="2">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2000" b="1" i="0" u="none" strike="noStrike" cap="none" normalizeH="0" baseline="0">
                          <a:ln>
                            <a:noFill/>
                          </a:ln>
                          <a:solidFill>
                            <a:schemeClr val="tx1"/>
                          </a:solidFill>
                          <a:effectLst/>
                          <a:latin typeface="Arial" charset="0"/>
                          <a:ea typeface="宋体" pitchFamily="2" charset="-122"/>
                          <a:cs typeface="Arial" charset="0"/>
                        </a:rPr>
                        <a:t>Strong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fr-FR" sz="4000" b="0" i="0" u="none" strike="noStrike" cap="none" normalizeH="0" baseline="0">
                        <a:ln>
                          <a:noFill/>
                        </a:ln>
                        <a:solidFill>
                          <a:srgbClr val="FF3300"/>
                        </a:solidFill>
                        <a:effectLst/>
                        <a:latin typeface="Arial" charset="0"/>
                        <a:cs typeface="Arial"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1"/>
                  </a:ext>
                </a:extLst>
              </a:tr>
              <a:tr h="518196">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200" b="0" i="0" u="none" strike="noStrike" cap="none" normalizeH="0" baseline="0">
                          <a:ln>
                            <a:noFill/>
                          </a:ln>
                          <a:solidFill>
                            <a:schemeClr val="tx1"/>
                          </a:solidFill>
                          <a:effectLst/>
                          <a:latin typeface="Arial" charset="0"/>
                          <a:ea typeface="宋体" pitchFamily="2" charset="-122"/>
                          <a:cs typeface="Times New Roman" pitchFamily="18" charset="0"/>
                        </a:rPr>
                        <a:t> </a:t>
                      </a:r>
                      <a:br>
                        <a:rPr kumimoji="0" lang="en-US" altLang="fr-FR" sz="1200" b="0" i="0" u="none" strike="noStrike" cap="none" normalizeH="0" baseline="0">
                          <a:ln>
                            <a:noFill/>
                          </a:ln>
                          <a:solidFill>
                            <a:schemeClr val="tx1"/>
                          </a:solidFill>
                          <a:effectLst/>
                          <a:latin typeface="Arial" charset="0"/>
                          <a:ea typeface="宋体" pitchFamily="2" charset="-122"/>
                          <a:cs typeface="Times New Roman" pitchFamily="18" charset="0"/>
                        </a:rPr>
                      </a:br>
                      <a:r>
                        <a:rPr kumimoji="0" lang="en-US" altLang="fr-FR" sz="1600" b="1" i="0" u="none" strike="noStrike" cap="none" normalizeH="0" baseline="0">
                          <a:ln>
                            <a:noFill/>
                          </a:ln>
                          <a:solidFill>
                            <a:srgbClr val="FF3300"/>
                          </a:solidFill>
                          <a:effectLst/>
                          <a:latin typeface="Arial" charset="0"/>
                          <a:ea typeface="宋体" pitchFamily="2" charset="-122"/>
                          <a:cs typeface="Times New Roman" pitchFamily="18" charset="0"/>
                        </a:rPr>
                        <a:t>Au moins un RCT</a:t>
                      </a:r>
                      <a:r>
                        <a:rPr kumimoji="0" lang="en-US" altLang="fr-FR" sz="1600" b="0" i="0" u="none" strike="noStrike" cap="none" normalizeH="0" baseline="0">
                          <a:ln>
                            <a:noFill/>
                          </a:ln>
                          <a:solidFill>
                            <a:schemeClr val="tx1"/>
                          </a:solidFill>
                          <a:effectLst/>
                          <a:latin typeface="Arial" charset="0"/>
                          <a:ea typeface="宋体" pitchFamily="2" charset="-122"/>
                          <a:cs typeface="Times New Roman" pitchFamily="18" charset="0"/>
                        </a:rPr>
                        <a:t> </a:t>
                      </a:r>
                      <a:endParaRPr kumimoji="0" lang="en-US" altLang="fr-FR" sz="3200" b="0" i="0" u="none" strike="noStrike" cap="none" normalizeH="0" baseline="0">
                        <a:ln>
                          <a:noFill/>
                        </a:ln>
                        <a:solidFill>
                          <a:schemeClr val="tx1"/>
                        </a:solidFill>
                        <a:effectLst/>
                        <a:latin typeface="Arial" charset="0"/>
                        <a:ea typeface="宋体" pitchFamily="2" charset="-122"/>
                        <a:cs typeface="Times New Roman" pitchFamily="18"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16EAD6"/>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800" b="1" i="0" u="none" strike="noStrike" cap="none" normalizeH="0" baseline="0">
                          <a:ln>
                            <a:noFill/>
                          </a:ln>
                          <a:solidFill>
                            <a:schemeClr val="tx1"/>
                          </a:solidFill>
                          <a:effectLst/>
                          <a:latin typeface="Arial" charset="0"/>
                          <a:ea typeface="宋体" pitchFamily="2" charset="-122"/>
                          <a:cs typeface="Arial" charset="0"/>
                        </a:rPr>
                        <a:t>Ib</a:t>
                      </a:r>
                      <a:endParaRPr kumimoji="0" lang="en-US" altLang="fr-FR" sz="2400" b="0" i="0" u="none" strike="noStrike" cap="none" normalizeH="0" baseline="0">
                        <a:ln>
                          <a:noFill/>
                        </a:ln>
                        <a:solidFill>
                          <a:srgbClr val="FF3300"/>
                        </a:solidFill>
                        <a:effectLst/>
                        <a:latin typeface="Arial" charset="0"/>
                        <a:cs typeface="Arial"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3F3F3"/>
                    </a:solidFil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02"/>
                  </a:ext>
                </a:extLst>
              </a:tr>
              <a:tr h="703311">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200" b="1" i="0" u="none" strike="noStrike" cap="none" normalizeH="0" baseline="0">
                          <a:ln>
                            <a:noFill/>
                          </a:ln>
                          <a:solidFill>
                            <a:schemeClr val="tx1"/>
                          </a:solidFill>
                          <a:effectLst/>
                          <a:latin typeface="Arial" charset="0"/>
                          <a:ea typeface="宋体" pitchFamily="2" charset="-122"/>
                          <a:cs typeface="Times New Roman" pitchFamily="18" charset="0"/>
                        </a:rPr>
                        <a:t>Au moins une étude clinique bien conduite sans randomisation</a:t>
                      </a:r>
                      <a:endParaRPr kumimoji="0" lang="it-IT" altLang="fr-FR" sz="1200" b="1" i="0" u="none" strike="noStrike" cap="none" normalizeH="0" baseline="0">
                        <a:ln>
                          <a:noFill/>
                        </a:ln>
                        <a:solidFill>
                          <a:schemeClr val="tx1"/>
                        </a:solidFill>
                        <a:effectLst/>
                        <a:latin typeface="Arial" charset="0"/>
                        <a:ea typeface="宋体" pitchFamily="2" charset="-122"/>
                        <a:cs typeface="Times New Roman" pitchFamily="18"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8F87A"/>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800" b="1" i="0" u="none" strike="noStrike" cap="none" normalizeH="0" baseline="0">
                          <a:ln>
                            <a:noFill/>
                          </a:ln>
                          <a:solidFill>
                            <a:schemeClr val="tx1"/>
                          </a:solidFill>
                          <a:effectLst/>
                          <a:latin typeface="Arial" charset="0"/>
                          <a:ea typeface="宋体" pitchFamily="2" charset="-122"/>
                          <a:cs typeface="Arial" charset="0"/>
                        </a:rPr>
                        <a:t>IIa</a:t>
                      </a:r>
                      <a:endParaRPr kumimoji="0" lang="en-US" altLang="fr-FR" sz="2400" b="0" i="0" u="none" strike="noStrike" cap="none" normalizeH="0" baseline="0">
                        <a:ln>
                          <a:noFill/>
                        </a:ln>
                        <a:solidFill>
                          <a:schemeClr val="tx1"/>
                        </a:solidFill>
                        <a:effectLst/>
                        <a:latin typeface="Arial" charset="0"/>
                        <a:cs typeface="Arial"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3F3F3"/>
                    </a:solidFill>
                  </a:tcPr>
                </a:tc>
                <a:tc rowSpan="3">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2400" b="1" i="0" u="none" strike="noStrike" cap="none" normalizeH="0" baseline="0">
                          <a:ln>
                            <a:noFill/>
                          </a:ln>
                          <a:solidFill>
                            <a:schemeClr val="tx1"/>
                          </a:solidFill>
                          <a:effectLst/>
                          <a:latin typeface="Arial" charset="0"/>
                          <a:ea typeface="宋体" pitchFamily="2" charset="-122"/>
                          <a:cs typeface="Arial" charset="0"/>
                        </a:rPr>
                        <a:t>B</a:t>
                      </a:r>
                      <a:endParaRPr kumimoji="0" lang="en-US" altLang="fr-FR" sz="2400" b="0" i="0" u="none" strike="noStrike" cap="none" normalizeH="0" baseline="0">
                        <a:ln>
                          <a:noFill/>
                        </a:ln>
                        <a:solidFill>
                          <a:schemeClr val="tx1"/>
                        </a:solidFill>
                        <a:effectLst/>
                        <a:latin typeface="Arial" charset="0"/>
                        <a:cs typeface="Arial"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9D"/>
                    </a:solidFill>
                  </a:tcPr>
                </a:tc>
                <a:tc rowSpan="3">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200" b="1" i="0" u="none" strike="noStrike" cap="none" normalizeH="0" baseline="0">
                          <a:ln>
                            <a:noFill/>
                          </a:ln>
                          <a:solidFill>
                            <a:schemeClr val="tx1"/>
                          </a:solidFill>
                          <a:effectLst/>
                          <a:latin typeface="Arial" charset="0"/>
                          <a:ea typeface="宋体" pitchFamily="2" charset="-122"/>
                          <a:cs typeface="Arial" charset="0"/>
                        </a:rPr>
                        <a:t>Mid</a:t>
                      </a:r>
                      <a:endParaRPr kumimoji="0" lang="en-US" altLang="fr-FR" sz="2400" b="0" i="0" u="none" strike="noStrike" cap="none" normalizeH="0" baseline="0">
                        <a:ln>
                          <a:noFill/>
                        </a:ln>
                        <a:solidFill>
                          <a:schemeClr val="tx1"/>
                        </a:solidFill>
                        <a:effectLst/>
                        <a:latin typeface="Arial" charset="0"/>
                        <a:cs typeface="Arial"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3"/>
                  </a:ext>
                </a:extLst>
              </a:tr>
              <a:tr h="906525">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200" b="1" i="0" u="none" strike="noStrike" cap="none" normalizeH="0" baseline="0">
                          <a:ln>
                            <a:noFill/>
                          </a:ln>
                          <a:solidFill>
                            <a:schemeClr val="tx1"/>
                          </a:solidFill>
                          <a:effectLst/>
                          <a:latin typeface="Arial" charset="0"/>
                          <a:ea typeface="宋体" pitchFamily="2" charset="-122"/>
                          <a:cs typeface="Times New Roman" pitchFamily="18" charset="0"/>
                        </a:rPr>
                        <a:t>Au moins un autre type d’étude clinique bien programmé et quasi expérimental</a:t>
                      </a:r>
                      <a:endParaRPr kumimoji="0" lang="it-IT" altLang="fr-FR" sz="1200" b="1" i="0" u="none" strike="noStrike" cap="none" normalizeH="0" baseline="0">
                        <a:ln>
                          <a:noFill/>
                        </a:ln>
                        <a:solidFill>
                          <a:schemeClr val="tx1"/>
                        </a:solidFill>
                        <a:effectLst/>
                        <a:latin typeface="Arial" charset="0"/>
                        <a:ea typeface="宋体" pitchFamily="2" charset="-122"/>
                        <a:cs typeface="Times New Roman" pitchFamily="18"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6BEC14"/>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800" b="1" i="0" u="none" strike="noStrike" cap="none" normalizeH="0" baseline="0">
                          <a:ln>
                            <a:noFill/>
                          </a:ln>
                          <a:solidFill>
                            <a:schemeClr val="tx1"/>
                          </a:solidFill>
                          <a:effectLst/>
                          <a:latin typeface="Arial" charset="0"/>
                          <a:ea typeface="宋体" pitchFamily="2" charset="-122"/>
                          <a:cs typeface="Arial" charset="0"/>
                        </a:rPr>
                        <a:t>IIb</a:t>
                      </a:r>
                      <a:endParaRPr kumimoji="0" lang="en-US" altLang="fr-FR" sz="2400" b="0" i="0" u="none" strike="noStrike" cap="none" normalizeH="0" baseline="0">
                        <a:ln>
                          <a:noFill/>
                        </a:ln>
                        <a:solidFill>
                          <a:schemeClr val="tx1"/>
                        </a:solidFill>
                        <a:effectLst/>
                        <a:latin typeface="Arial" charset="0"/>
                        <a:cs typeface="Arial"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3F3F3"/>
                    </a:solidFil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04"/>
                  </a:ext>
                </a:extLst>
              </a:tr>
              <a:tr h="823017">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200" b="1" i="0" u="none" strike="noStrike" cap="none" normalizeH="0" baseline="0">
                          <a:ln>
                            <a:noFill/>
                          </a:ln>
                          <a:solidFill>
                            <a:schemeClr val="tx1"/>
                          </a:solidFill>
                          <a:effectLst/>
                          <a:latin typeface="Arial" charset="0"/>
                          <a:ea typeface="宋体" pitchFamily="2" charset="-122"/>
                          <a:cs typeface="Times New Roman" pitchFamily="18" charset="0"/>
                        </a:rPr>
                        <a:t>Au moins un autre type d’étude clinique bien programmée et non expérimentale</a:t>
                      </a:r>
                      <a:endParaRPr kumimoji="0" lang="it-IT" altLang="fr-FR" sz="1200" b="1" i="0" u="none" strike="noStrike" cap="none" normalizeH="0" baseline="0">
                        <a:ln>
                          <a:noFill/>
                        </a:ln>
                        <a:solidFill>
                          <a:schemeClr val="tx1"/>
                        </a:solidFill>
                        <a:effectLst/>
                        <a:latin typeface="Arial" charset="0"/>
                        <a:ea typeface="宋体" pitchFamily="2" charset="-122"/>
                        <a:cs typeface="Times New Roman" pitchFamily="18"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BCF20E"/>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800" b="1" i="0" u="none" strike="noStrike" cap="none" normalizeH="0" baseline="0">
                          <a:ln>
                            <a:noFill/>
                          </a:ln>
                          <a:solidFill>
                            <a:schemeClr val="tx1"/>
                          </a:solidFill>
                          <a:effectLst/>
                          <a:latin typeface="Arial" charset="0"/>
                          <a:ea typeface="宋体" pitchFamily="2" charset="-122"/>
                          <a:cs typeface="Arial" charset="0"/>
                        </a:rPr>
                        <a:t>III</a:t>
                      </a:r>
                      <a:endParaRPr kumimoji="0" lang="en-US" altLang="fr-FR" sz="2400" b="0" i="0" u="none" strike="noStrike" cap="none" normalizeH="0" baseline="0">
                        <a:ln>
                          <a:noFill/>
                        </a:ln>
                        <a:solidFill>
                          <a:schemeClr val="tx1"/>
                        </a:solidFill>
                        <a:effectLst/>
                        <a:latin typeface="Arial" charset="0"/>
                        <a:cs typeface="Arial"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3F3F3"/>
                    </a:solidFil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05"/>
                  </a:ext>
                </a:extLst>
              </a:tr>
              <a:tr h="731888">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fr-FR" sz="1200" b="1" i="0" u="none" strike="noStrike" cap="none" normalizeH="0" baseline="0">
                          <a:ln>
                            <a:noFill/>
                          </a:ln>
                          <a:solidFill>
                            <a:schemeClr val="tx1"/>
                          </a:solidFill>
                          <a:effectLst/>
                          <a:latin typeface="Arial" charset="0"/>
                          <a:ea typeface="宋体" pitchFamily="2" charset="-122"/>
                          <a:cs typeface="Arial" charset="0"/>
                        </a:rPr>
                        <a:t>Opinions de comités d’experts ou expérience d’autorités reconnues</a:t>
                      </a:r>
                      <a:endParaRPr kumimoji="0" lang="it-IT" altLang="fr-FR" sz="2400" b="0" i="0" u="none" strike="noStrike" cap="none" normalizeH="0" baseline="0">
                        <a:ln>
                          <a:noFill/>
                        </a:ln>
                        <a:solidFill>
                          <a:schemeClr val="tx1"/>
                        </a:solidFill>
                        <a:effectLst/>
                        <a:latin typeface="Arial" charset="0"/>
                        <a:cs typeface="Arial"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ED412"/>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800" b="1" i="0" u="none" strike="noStrike" cap="none" normalizeH="0" baseline="0">
                          <a:ln>
                            <a:noFill/>
                          </a:ln>
                          <a:solidFill>
                            <a:schemeClr val="tx1"/>
                          </a:solidFill>
                          <a:effectLst/>
                          <a:latin typeface="Arial" charset="0"/>
                          <a:ea typeface="宋体" pitchFamily="2" charset="-122"/>
                          <a:cs typeface="Arial" charset="0"/>
                        </a:rPr>
                        <a:t>IV</a:t>
                      </a:r>
                      <a:endParaRPr kumimoji="0" lang="en-US" altLang="fr-FR" sz="2400" b="0" i="0" u="none" strike="noStrike" cap="none" normalizeH="0" baseline="0">
                        <a:ln>
                          <a:noFill/>
                        </a:ln>
                        <a:solidFill>
                          <a:schemeClr val="tx1"/>
                        </a:solidFill>
                        <a:effectLst/>
                        <a:latin typeface="Arial" charset="0"/>
                        <a:cs typeface="Arial"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2400" b="1" i="0" u="none" strike="noStrike" cap="none" normalizeH="0" baseline="0">
                          <a:ln>
                            <a:noFill/>
                          </a:ln>
                          <a:solidFill>
                            <a:schemeClr val="tx1"/>
                          </a:solidFill>
                          <a:effectLst/>
                          <a:latin typeface="Arial" charset="0"/>
                          <a:ea typeface="宋体" pitchFamily="2" charset="-122"/>
                          <a:cs typeface="Arial" charset="0"/>
                        </a:rPr>
                        <a:t>C</a:t>
                      </a:r>
                      <a:endParaRPr kumimoji="0" lang="en-US" altLang="fr-FR" sz="2400" b="0" i="0" u="none" strike="noStrike" cap="none" normalizeH="0" baseline="0">
                        <a:ln>
                          <a:noFill/>
                        </a:ln>
                        <a:solidFill>
                          <a:schemeClr val="tx1"/>
                        </a:solidFill>
                        <a:effectLst/>
                        <a:latin typeface="Arial" charset="0"/>
                        <a:cs typeface="Arial"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9595"/>
                    </a:solidFill>
                  </a:tcPr>
                </a:tc>
                <a:tc>
                  <a:txBody>
                    <a:bodyPr/>
                    <a:lstStyle>
                      <a:lvl1pPr>
                        <a:spcBef>
                          <a:spcPct val="20000"/>
                        </a:spcBef>
                        <a:defRPr sz="2800">
                          <a:solidFill>
                            <a:schemeClr val="tx1"/>
                          </a:solidFill>
                          <a:latin typeface="Arial" charset="0"/>
                          <a:cs typeface="Arial" charset="0"/>
                        </a:defRPr>
                      </a:lvl1pPr>
                      <a:lvl2pPr>
                        <a:spcBef>
                          <a:spcPct val="20000"/>
                        </a:spcBef>
                        <a:defRPr sz="2400">
                          <a:solidFill>
                            <a:schemeClr val="tx1"/>
                          </a:solidFill>
                          <a:latin typeface="Arial" charset="0"/>
                          <a:cs typeface="Arial" charset="0"/>
                        </a:defRPr>
                      </a:lvl2pPr>
                      <a:lvl3pPr>
                        <a:spcBef>
                          <a:spcPct val="20000"/>
                        </a:spcBef>
                        <a:defRPr sz="2000">
                          <a:solidFill>
                            <a:schemeClr val="tx1"/>
                          </a:solidFill>
                          <a:latin typeface="Arial" charset="0"/>
                          <a:cs typeface="Arial" charset="0"/>
                        </a:defRPr>
                      </a:lvl3pPr>
                      <a:lvl4pPr>
                        <a:spcBef>
                          <a:spcPct val="20000"/>
                        </a:spcBef>
                        <a:defRPr>
                          <a:solidFill>
                            <a:schemeClr val="tx1"/>
                          </a:solidFill>
                          <a:latin typeface="Arial" charset="0"/>
                          <a:cs typeface="Arial" charset="0"/>
                        </a:defRPr>
                      </a:lvl4pPr>
                      <a:lvl5pPr>
                        <a:spcBef>
                          <a:spcPct val="20000"/>
                        </a:spcBef>
                        <a:defRPr>
                          <a:solidFill>
                            <a:schemeClr val="tx1"/>
                          </a:solidFill>
                          <a:latin typeface="Arial" charset="0"/>
                          <a:cs typeface="Arial" charset="0"/>
                        </a:defRPr>
                      </a:lvl5pPr>
                      <a:lvl6pPr fontAlgn="base">
                        <a:spcBef>
                          <a:spcPct val="20000"/>
                        </a:spcBef>
                        <a:spcAft>
                          <a:spcPct val="0"/>
                        </a:spcAft>
                        <a:defRPr>
                          <a:solidFill>
                            <a:schemeClr val="tx1"/>
                          </a:solidFill>
                          <a:latin typeface="Arial" charset="0"/>
                          <a:cs typeface="Arial" charset="0"/>
                        </a:defRPr>
                      </a:lvl6pPr>
                      <a:lvl7pPr fontAlgn="base">
                        <a:spcBef>
                          <a:spcPct val="20000"/>
                        </a:spcBef>
                        <a:spcAft>
                          <a:spcPct val="0"/>
                        </a:spcAft>
                        <a:defRPr>
                          <a:solidFill>
                            <a:schemeClr val="tx1"/>
                          </a:solidFill>
                          <a:latin typeface="Arial" charset="0"/>
                          <a:cs typeface="Arial" charset="0"/>
                        </a:defRPr>
                      </a:lvl7pPr>
                      <a:lvl8pPr fontAlgn="base">
                        <a:spcBef>
                          <a:spcPct val="20000"/>
                        </a:spcBef>
                        <a:spcAft>
                          <a:spcPct val="0"/>
                        </a:spcAft>
                        <a:defRPr>
                          <a:solidFill>
                            <a:schemeClr val="tx1"/>
                          </a:solidFill>
                          <a:latin typeface="Arial" charset="0"/>
                          <a:cs typeface="Arial" charset="0"/>
                        </a:defRPr>
                      </a:lvl8pPr>
                      <a:lvl9pPr fontAlgn="base">
                        <a:spcBef>
                          <a:spcPct val="2000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fr-FR" sz="1200" b="1" i="0" u="none" strike="noStrike" cap="none" normalizeH="0" baseline="0">
                          <a:ln>
                            <a:noFill/>
                          </a:ln>
                          <a:solidFill>
                            <a:schemeClr val="tx1"/>
                          </a:solidFill>
                          <a:effectLst/>
                          <a:latin typeface="Arial" charset="0"/>
                          <a:ea typeface="宋体" pitchFamily="2" charset="-122"/>
                          <a:cs typeface="Arial" charset="0"/>
                        </a:rPr>
                        <a:t>Weak</a:t>
                      </a:r>
                      <a:endParaRPr kumimoji="0" lang="en-US" altLang="fr-FR" sz="2400" b="0" i="0" u="none" strike="noStrike" cap="none" normalizeH="0" baseline="0">
                        <a:ln>
                          <a:noFill/>
                        </a:ln>
                        <a:solidFill>
                          <a:schemeClr val="tx1"/>
                        </a:solidFill>
                        <a:effectLst/>
                        <a:latin typeface="Arial" charset="0"/>
                        <a:cs typeface="Arial" charset="0"/>
                      </a:endParaRPr>
                    </a:p>
                  </a:txBody>
                  <a:tcPr marT="45723" marB="45723"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6"/>
                  </a:ext>
                </a:extLst>
              </a:tr>
            </a:tbl>
          </a:graphicData>
        </a:graphic>
      </p:graphicFrame>
      <p:sp>
        <p:nvSpPr>
          <p:cNvPr id="39973" name="Text Box 37"/>
          <p:cNvSpPr txBox="1">
            <a:spLocks noChangeArrowheads="1"/>
          </p:cNvSpPr>
          <p:nvPr/>
        </p:nvSpPr>
        <p:spPr bwMode="auto">
          <a:xfrm>
            <a:off x="1676400" y="5562600"/>
            <a:ext cx="6553200" cy="1015663"/>
          </a:xfrm>
          <a:prstGeom prst="rect">
            <a:avLst/>
          </a:prstGeom>
          <a:noFill/>
          <a:ln w="9525">
            <a:noFill/>
            <a:miter lim="800000"/>
            <a:headEnd/>
            <a:tailEnd/>
          </a:ln>
          <a:effectLst/>
        </p:spPr>
        <p:txBody>
          <a:bodyPr>
            <a:spAutoFit/>
          </a:bodyPr>
          <a:lstStyle/>
          <a:p>
            <a:pPr>
              <a:spcBef>
                <a:spcPct val="50000"/>
              </a:spcBef>
            </a:pPr>
            <a:r>
              <a:rPr lang="en-US" altLang="fr-FR" sz="2400" dirty="0">
                <a:latin typeface="Times New Roman" pitchFamily="18" charset="0"/>
              </a:rPr>
              <a:t>Other venous </a:t>
            </a:r>
            <a:r>
              <a:rPr lang="en-US" altLang="fr-FR" sz="2400" dirty="0" err="1">
                <a:latin typeface="Times New Roman" pitchFamily="18" charset="0"/>
              </a:rPr>
              <a:t>technics</a:t>
            </a:r>
            <a:r>
              <a:rPr lang="en-US" altLang="fr-FR" sz="2400" dirty="0">
                <a:latin typeface="Times New Roman" pitchFamily="18" charset="0"/>
              </a:rPr>
              <a:t> at this level????</a:t>
            </a:r>
          </a:p>
          <a:p>
            <a:pPr>
              <a:spcBef>
                <a:spcPct val="50000"/>
              </a:spcBef>
            </a:pPr>
            <a:r>
              <a:rPr lang="en-US" altLang="fr-FR" sz="2400" dirty="0">
                <a:latin typeface="Times New Roman" pitchFamily="18" charset="0"/>
              </a:rPr>
              <a:t>Stripping still Gold standard? CHIVA ? </a:t>
            </a:r>
          </a:p>
        </p:txBody>
      </p:sp>
      <p:sp>
        <p:nvSpPr>
          <p:cNvPr id="39974" name="Text Box 38"/>
          <p:cNvSpPr txBox="1">
            <a:spLocks noChangeArrowheads="1"/>
          </p:cNvSpPr>
          <p:nvPr/>
        </p:nvSpPr>
        <p:spPr bwMode="auto">
          <a:xfrm>
            <a:off x="5003800" y="5661025"/>
            <a:ext cx="792163" cy="457200"/>
          </a:xfrm>
          <a:prstGeom prst="rect">
            <a:avLst/>
          </a:prstGeom>
          <a:noFill/>
          <a:ln w="9525">
            <a:noFill/>
            <a:miter lim="800000"/>
            <a:headEnd/>
            <a:tailEnd/>
          </a:ln>
          <a:effectLst/>
        </p:spPr>
        <p:txBody>
          <a:bodyPr>
            <a:spAutoFit/>
          </a:bodyPr>
          <a:lstStyle/>
          <a:p>
            <a:pPr>
              <a:spcBef>
                <a:spcPct val="50000"/>
              </a:spcBef>
            </a:pPr>
            <a:endParaRPr lang="en-US" altLang="fr-FR" sz="2400">
              <a:solidFill>
                <a:srgbClr val="000000"/>
              </a:solidFill>
              <a:latin typeface="Times New Roman" pitchFamily="18" charset="0"/>
            </a:endParaRPr>
          </a:p>
        </p:txBody>
      </p:sp>
      <p:sp>
        <p:nvSpPr>
          <p:cNvPr id="39975" name="Text Box 39"/>
          <p:cNvSpPr txBox="1">
            <a:spLocks noChangeArrowheads="1"/>
          </p:cNvSpPr>
          <p:nvPr/>
        </p:nvSpPr>
        <p:spPr bwMode="auto">
          <a:xfrm>
            <a:off x="2627313" y="1052513"/>
            <a:ext cx="1873250" cy="366712"/>
          </a:xfrm>
          <a:prstGeom prst="rect">
            <a:avLst/>
          </a:prstGeom>
          <a:noFill/>
          <a:ln w="9525">
            <a:noFill/>
            <a:miter lim="800000"/>
            <a:headEnd/>
            <a:tailEnd/>
          </a:ln>
          <a:effectLst/>
        </p:spPr>
        <p:txBody>
          <a:bodyPr>
            <a:spAutoFit/>
          </a:bodyPr>
          <a:lstStyle/>
          <a:p>
            <a:r>
              <a:rPr lang="en-US" altLang="fr-FR" b="1">
                <a:solidFill>
                  <a:srgbClr val="FF3300"/>
                </a:solidFill>
                <a:latin typeface="Times New Roman" pitchFamily="18" charset="0"/>
              </a:rPr>
              <a:t>CHIVA (4 RCT)</a:t>
            </a:r>
            <a:endParaRPr lang="en-US" altLang="fr-FR">
              <a:solidFill>
                <a:srgbClr val="000000"/>
              </a:solidFill>
              <a:latin typeface="Times New Roman" pitchFamily="18" charset="0"/>
            </a:endParaRPr>
          </a:p>
        </p:txBody>
      </p:sp>
      <p:sp>
        <p:nvSpPr>
          <p:cNvPr id="39976" name="Text Box 40"/>
          <p:cNvSpPr txBox="1">
            <a:spLocks noChangeArrowheads="1"/>
          </p:cNvSpPr>
          <p:nvPr/>
        </p:nvSpPr>
        <p:spPr bwMode="auto">
          <a:xfrm>
            <a:off x="4859338" y="765175"/>
            <a:ext cx="1873250" cy="366713"/>
          </a:xfrm>
          <a:prstGeom prst="rect">
            <a:avLst/>
          </a:prstGeom>
          <a:noFill/>
          <a:ln w="9525">
            <a:noFill/>
            <a:miter lim="800000"/>
            <a:headEnd/>
            <a:tailEnd/>
          </a:ln>
          <a:effectLst/>
        </p:spPr>
        <p:txBody>
          <a:bodyPr>
            <a:spAutoFit/>
          </a:bodyPr>
          <a:lstStyle/>
          <a:p>
            <a:r>
              <a:rPr lang="en-US" altLang="fr-FR" b="1">
                <a:solidFill>
                  <a:srgbClr val="FF3300"/>
                </a:solidFill>
                <a:latin typeface="Times New Roman" pitchFamily="18" charset="0"/>
              </a:rPr>
              <a:t>CHIVA (4 RCT)</a:t>
            </a:r>
            <a:endParaRPr lang="en-US" altLang="fr-FR">
              <a:solidFill>
                <a:srgbClr val="000000"/>
              </a:solidFill>
              <a:latin typeface="Times New Roman" pitchFamily="18" charset="0"/>
            </a:endParaRPr>
          </a:p>
        </p:txBody>
      </p:sp>
      <p:sp>
        <p:nvSpPr>
          <p:cNvPr id="39977" name="Text Box 44"/>
          <p:cNvSpPr txBox="1">
            <a:spLocks noChangeArrowheads="1"/>
          </p:cNvSpPr>
          <p:nvPr/>
        </p:nvSpPr>
        <p:spPr bwMode="auto">
          <a:xfrm>
            <a:off x="533400" y="4800600"/>
            <a:ext cx="8382000" cy="762000"/>
          </a:xfrm>
          <a:prstGeom prst="rect">
            <a:avLst/>
          </a:prstGeom>
          <a:noFill/>
          <a:ln w="9525">
            <a:noFill/>
            <a:miter lim="800000"/>
            <a:headEnd/>
            <a:tailEnd/>
          </a:ln>
          <a:effectLst/>
        </p:spPr>
        <p:txBody>
          <a:bodyPr>
            <a:spAutoFit/>
          </a:bodyPr>
          <a:lstStyle/>
          <a:p>
            <a:pPr>
              <a:spcBef>
                <a:spcPct val="50000"/>
              </a:spcBef>
            </a:pPr>
            <a:r>
              <a:rPr lang="fr-FR" altLang="fr-FR" sz="4400">
                <a:solidFill>
                  <a:srgbClr val="FF0000"/>
                </a:solidFill>
              </a:rPr>
              <a:t>+</a:t>
            </a:r>
            <a:r>
              <a:rPr lang="fr-FR" altLang="fr-FR" sz="3200">
                <a:solidFill>
                  <a:srgbClr val="FF0000"/>
                </a:solidFill>
              </a:rPr>
              <a:t> </a:t>
            </a:r>
            <a:r>
              <a:rPr lang="en-US" altLang="fr-FR" sz="3200" b="1">
                <a:solidFill>
                  <a:srgbClr val="333399"/>
                </a:solidFill>
              </a:rPr>
              <a:t>Cochrane Library </a:t>
            </a:r>
            <a:r>
              <a:rPr lang="fr-FR" altLang="fr-FR" sz="3200">
                <a:solidFill>
                  <a:srgbClr val="FF0000"/>
                </a:solidFill>
              </a:rPr>
              <a:t>REVEW </a:t>
            </a:r>
            <a:r>
              <a:rPr lang="en-US" altLang="fr-FR" sz="3200" b="1">
                <a:solidFill>
                  <a:srgbClr val="333399"/>
                </a:solidFill>
              </a:rPr>
              <a:t>in preogress</a:t>
            </a:r>
            <a:endParaRPr lang="fr-FR" altLang="fr-FR" sz="3200" b="1">
              <a:solidFill>
                <a:srgbClr val="333399"/>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cstate="print"/>
          <a:srcRect/>
          <a:stretch>
            <a:fillRect/>
          </a:stretch>
        </p:blipFill>
        <p:spPr bwMode="auto">
          <a:xfrm>
            <a:off x="1371600" y="304800"/>
            <a:ext cx="5973763" cy="2400300"/>
          </a:xfrm>
          <a:prstGeom prst="rect">
            <a:avLst/>
          </a:prstGeom>
          <a:noFill/>
          <a:ln w="9525">
            <a:noFill/>
            <a:miter lim="800000"/>
            <a:headEnd/>
            <a:tailEnd/>
          </a:ln>
          <a:effectLst/>
        </p:spPr>
      </p:pic>
      <p:pic>
        <p:nvPicPr>
          <p:cNvPr id="45059" name="Image 6"/>
          <p:cNvPicPr>
            <a:picLocks noChangeAspect="1" noChangeArrowheads="1"/>
          </p:cNvPicPr>
          <p:nvPr/>
        </p:nvPicPr>
        <p:blipFill>
          <a:blip r:embed="rId4" cstate="print"/>
          <a:srcRect/>
          <a:stretch>
            <a:fillRect/>
          </a:stretch>
        </p:blipFill>
        <p:spPr bwMode="auto">
          <a:xfrm>
            <a:off x="1585913" y="3540125"/>
            <a:ext cx="5972175" cy="1336675"/>
          </a:xfrm>
          <a:prstGeom prst="rect">
            <a:avLst/>
          </a:prstGeom>
          <a:noFill/>
          <a:ln w="9525">
            <a:noFill/>
            <a:miter lim="800000"/>
            <a:headEnd/>
            <a:tailEnd/>
          </a:ln>
        </p:spPr>
      </p:pic>
      <p:pic>
        <p:nvPicPr>
          <p:cNvPr id="45060" name="Image 7"/>
          <p:cNvPicPr>
            <a:picLocks noChangeAspect="1" noChangeArrowheads="1"/>
          </p:cNvPicPr>
          <p:nvPr/>
        </p:nvPicPr>
        <p:blipFill>
          <a:blip r:embed="rId5" cstate="print"/>
          <a:srcRect/>
          <a:stretch>
            <a:fillRect/>
          </a:stretch>
        </p:blipFill>
        <p:spPr bwMode="auto">
          <a:xfrm>
            <a:off x="1585913" y="5264150"/>
            <a:ext cx="5972175" cy="1060450"/>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oneTexte 1"/>
          <p:cNvSpPr txBox="1">
            <a:spLocks noChangeArrowheads="1"/>
          </p:cNvSpPr>
          <p:nvPr/>
        </p:nvSpPr>
        <p:spPr bwMode="auto">
          <a:xfrm>
            <a:off x="762000" y="1066800"/>
            <a:ext cx="8382000" cy="4001095"/>
          </a:xfrm>
          <a:prstGeom prst="rect">
            <a:avLst/>
          </a:prstGeom>
          <a:solidFill>
            <a:schemeClr val="bg1"/>
          </a:solidFill>
          <a:ln>
            <a:noFill/>
          </a:ln>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defRPr/>
            </a:pPr>
            <a:r>
              <a:rPr lang="en-US" altLang="fr-FR" sz="2400" b="1" dirty="0">
                <a:solidFill>
                  <a:srgbClr val="FF0000"/>
                </a:solidFill>
              </a:rPr>
              <a:t>CHIVA vs LASER</a:t>
            </a:r>
          </a:p>
          <a:p>
            <a:pPr eaLnBrk="1" hangingPunct="1">
              <a:spcBef>
                <a:spcPct val="0"/>
              </a:spcBef>
              <a:buFontTx/>
              <a:buNone/>
              <a:defRPr/>
            </a:pPr>
            <a:r>
              <a:rPr lang="en-US" altLang="fr-FR" sz="2400" b="1" dirty="0">
                <a:solidFill>
                  <a:schemeClr val="accent2">
                    <a:lumMod val="60000"/>
                    <a:lumOff val="40000"/>
                  </a:schemeClr>
                </a:solidFill>
              </a:rPr>
              <a:t>.</a:t>
            </a:r>
            <a:endParaRPr lang="fr-FR" altLang="fr-FR" sz="2400" dirty="0">
              <a:solidFill>
                <a:schemeClr val="accent2">
                  <a:lumMod val="60000"/>
                  <a:lumOff val="40000"/>
                </a:schemeClr>
              </a:solidFill>
            </a:endParaRPr>
          </a:p>
          <a:p>
            <a:pPr eaLnBrk="1" hangingPunct="1">
              <a:spcBef>
                <a:spcPct val="0"/>
              </a:spcBef>
              <a:buFontTx/>
              <a:buNone/>
              <a:defRPr/>
            </a:pPr>
            <a:r>
              <a:rPr lang="en-US" altLang="fr-FR" sz="2400" b="1" dirty="0">
                <a:solidFill>
                  <a:schemeClr val="accent2">
                    <a:lumMod val="60000"/>
                    <a:lumOff val="40000"/>
                  </a:schemeClr>
                </a:solidFill>
              </a:rPr>
              <a:t>Chan, C.-</a:t>
            </a:r>
            <a:r>
              <a:rPr lang="en-US" altLang="fr-FR" sz="2400" b="1" dirty="0" err="1">
                <a:solidFill>
                  <a:schemeClr val="accent2">
                    <a:lumMod val="60000"/>
                    <a:lumOff val="40000"/>
                  </a:schemeClr>
                </a:solidFill>
              </a:rPr>
              <a:t>Y.a</a:t>
            </a:r>
            <a:r>
              <a:rPr lang="en-US" altLang="fr-FR" sz="2400" b="1" dirty="0">
                <a:solidFill>
                  <a:schemeClr val="accent2">
                    <a:lumMod val="60000"/>
                    <a:lumOff val="40000"/>
                  </a:schemeClr>
                </a:solidFill>
              </a:rPr>
              <a:t> , Chen, T.-</a:t>
            </a:r>
            <a:r>
              <a:rPr lang="en-US" altLang="fr-FR" sz="2400" b="1" dirty="0" err="1">
                <a:solidFill>
                  <a:schemeClr val="accent2">
                    <a:lumMod val="60000"/>
                    <a:lumOff val="40000"/>
                  </a:schemeClr>
                </a:solidFill>
              </a:rPr>
              <a:t>C.b</a:t>
            </a:r>
            <a:r>
              <a:rPr lang="en-US" altLang="fr-FR" sz="2400" b="1" dirty="0">
                <a:solidFill>
                  <a:schemeClr val="accent2">
                    <a:lumMod val="60000"/>
                    <a:lumOff val="40000"/>
                  </a:schemeClr>
                </a:solidFill>
              </a:rPr>
              <a:t> , Hsieh, Y.-</a:t>
            </a:r>
            <a:r>
              <a:rPr lang="en-US" altLang="fr-FR" sz="2400" b="1" dirty="0" err="1">
                <a:solidFill>
                  <a:schemeClr val="accent2">
                    <a:lumMod val="60000"/>
                    <a:lumOff val="40000"/>
                  </a:schemeClr>
                </a:solidFill>
              </a:rPr>
              <a:t>K.a</a:t>
            </a:r>
            <a:r>
              <a:rPr lang="en-US" altLang="fr-FR" sz="2400" b="1" dirty="0">
                <a:solidFill>
                  <a:schemeClr val="accent2">
                    <a:lumMod val="60000"/>
                    <a:lumOff val="40000"/>
                  </a:schemeClr>
                </a:solidFill>
              </a:rPr>
              <a:t> , Huang, J.-</a:t>
            </a:r>
            <a:r>
              <a:rPr lang="en-US" altLang="fr-FR" sz="2400" b="1" dirty="0" err="1">
                <a:solidFill>
                  <a:schemeClr val="accent2">
                    <a:lumMod val="60000"/>
                    <a:lumOff val="40000"/>
                  </a:schemeClr>
                </a:solidFill>
              </a:rPr>
              <a:t>H.c</a:t>
            </a:r>
            <a:r>
              <a:rPr lang="en-US" altLang="fr-FR" sz="2400" b="1" dirty="0">
                <a:solidFill>
                  <a:schemeClr val="accent2">
                    <a:lumMod val="60000"/>
                    <a:lumOff val="40000"/>
                  </a:schemeClr>
                </a:solidFill>
              </a:rPr>
              <a:t> </a:t>
            </a:r>
            <a:br>
              <a:rPr lang="en-US" altLang="fr-FR" sz="2400" b="1" dirty="0">
                <a:solidFill>
                  <a:schemeClr val="accent2">
                    <a:lumMod val="60000"/>
                    <a:lumOff val="40000"/>
                  </a:schemeClr>
                </a:solidFill>
              </a:rPr>
            </a:br>
            <a:r>
              <a:rPr lang="en-US" altLang="fr-FR" sz="2400" b="1" dirty="0">
                <a:solidFill>
                  <a:schemeClr val="accent2">
                    <a:lumMod val="60000"/>
                    <a:lumOff val="40000"/>
                  </a:schemeClr>
                </a:solidFill>
              </a:rPr>
              <a:t>Retrospective comparison of clinical outcomes between </a:t>
            </a:r>
            <a:r>
              <a:rPr lang="en-US" altLang="fr-FR" sz="2400" b="1" dirty="0" err="1">
                <a:solidFill>
                  <a:schemeClr val="accent2">
                    <a:lumMod val="60000"/>
                    <a:lumOff val="40000"/>
                  </a:schemeClr>
                </a:solidFill>
              </a:rPr>
              <a:t>endovenous</a:t>
            </a:r>
            <a:r>
              <a:rPr lang="en-US" altLang="fr-FR" sz="2400" b="1" dirty="0">
                <a:solidFill>
                  <a:schemeClr val="accent2">
                    <a:lumMod val="60000"/>
                    <a:lumOff val="40000"/>
                  </a:schemeClr>
                </a:solidFill>
              </a:rPr>
              <a:t> laser and saphenous vein-sparing surgery for treatment of varicose veins (2011) World Journal of Surgery, 35 (7), pp. 1679-1686.</a:t>
            </a:r>
          </a:p>
          <a:p>
            <a:pPr eaLnBrk="1" hangingPunct="1">
              <a:spcBef>
                <a:spcPct val="0"/>
              </a:spcBef>
              <a:buFontTx/>
              <a:buNone/>
              <a:defRPr/>
            </a:pPr>
            <a:r>
              <a:rPr lang="en-US" altLang="fr-FR" sz="2400" dirty="0"/>
              <a:t>Conclusion: CHIVA: Less post operation pains , less residual </a:t>
            </a:r>
            <a:r>
              <a:rPr lang="en-US" altLang="fr-FR" sz="2400" dirty="0" err="1"/>
              <a:t>varices</a:t>
            </a:r>
            <a:r>
              <a:rPr lang="en-US" altLang="fr-FR" sz="2400" dirty="0"/>
              <a:t>.</a:t>
            </a:r>
            <a:endParaRPr lang="fr-FR" altLang="fr-FR" sz="2400" dirty="0"/>
          </a:p>
          <a:p>
            <a:pPr eaLnBrk="1" hangingPunct="1">
              <a:spcBef>
                <a:spcPct val="0"/>
              </a:spcBef>
              <a:buFontTx/>
              <a:buNone/>
              <a:defRPr/>
            </a:pPr>
            <a:endParaRPr lang="fr-FR" altLang="fr-FR" sz="2400" dirty="0">
              <a:solidFill>
                <a:schemeClr val="accent2">
                  <a:lumMod val="60000"/>
                  <a:lumOff val="40000"/>
                </a:schemeClr>
              </a:solidFill>
            </a:endParaRPr>
          </a:p>
          <a:p>
            <a:pPr eaLnBrk="1" hangingPunct="1">
              <a:spcBef>
                <a:spcPct val="0"/>
              </a:spcBef>
              <a:buFontTx/>
              <a:buNone/>
              <a:defRPr/>
            </a:pPr>
            <a:endParaRPr lang="fr-FR" altLang="fr-FR" sz="14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09600" y="838200"/>
            <a:ext cx="8077200" cy="5724644"/>
          </a:xfrm>
          <a:prstGeom prst="rect">
            <a:avLst/>
          </a:prstGeom>
          <a:noFill/>
        </p:spPr>
        <p:txBody>
          <a:bodyPr wrap="square" rtlCol="0">
            <a:spAutoFit/>
          </a:bodyPr>
          <a:lstStyle/>
          <a:p>
            <a:r>
              <a:rPr lang="en-US" altLang="fr-FR" b="1" dirty="0">
                <a:solidFill>
                  <a:srgbClr val="FF0000"/>
                </a:solidFill>
              </a:rPr>
              <a:t>CHIVA </a:t>
            </a:r>
            <a:r>
              <a:rPr lang="en-US" altLang="fr-FR" b="1" dirty="0" err="1">
                <a:solidFill>
                  <a:srgbClr val="FF0000"/>
                </a:solidFill>
              </a:rPr>
              <a:t>vs</a:t>
            </a:r>
            <a:r>
              <a:rPr lang="en-US" altLang="fr-FR" b="1" dirty="0">
                <a:solidFill>
                  <a:srgbClr val="FF0000"/>
                </a:solidFill>
              </a:rPr>
              <a:t> LASER et STRIPPNG </a:t>
            </a:r>
          </a:p>
          <a:p>
            <a:r>
              <a:rPr lang="fr-FR" dirty="0"/>
              <a:t>-« La cure CHIVA donne de meilleurs résultats que la chirurgie traditionnelle et les traitements </a:t>
            </a:r>
            <a:r>
              <a:rPr lang="fr-FR" dirty="0" err="1"/>
              <a:t>endo</a:t>
            </a:r>
            <a:r>
              <a:rPr lang="fr-FR" dirty="0"/>
              <a:t>-veineux avec moins d’effets secondaires, une récupération plus courte,  plus de sécurité et moins de complication s. C’est pourquoi la cure CHIVA doit être préférée aux autres méthodes ». </a:t>
            </a:r>
            <a:r>
              <a:rPr lang="en-US" dirty="0"/>
              <a:t>Conclusion: CHIVA treatment has significant better curative effect than traditional surgery and </a:t>
            </a:r>
            <a:r>
              <a:rPr lang="en-US" dirty="0" err="1"/>
              <a:t>endovenous</a:t>
            </a:r>
            <a:r>
              <a:rPr lang="en-US" dirty="0"/>
              <a:t> therapy in the treatment of varicose veins. CHIVA treatment induced less damage, quicker health recovery, high safety factor and lower complications. Thus, CHIVA treatment can be widely used in clinical restoration than general minimally invasive operations. Keywords: Varicose veins, hemodynamic classification, CHIVA</a:t>
            </a:r>
            <a:endParaRPr lang="fr-FR" dirty="0"/>
          </a:p>
          <a:p>
            <a:r>
              <a:rPr lang="fr-FR" dirty="0"/>
              <a:t>.  Hua Wang1, </a:t>
            </a:r>
            <a:r>
              <a:rPr lang="fr-FR" dirty="0" err="1"/>
              <a:t>Qianyi</a:t>
            </a:r>
            <a:r>
              <a:rPr lang="fr-FR" dirty="0"/>
              <a:t> Chen1, </a:t>
            </a:r>
            <a:r>
              <a:rPr lang="fr-FR" dirty="0" err="1"/>
              <a:t>Zhewei</a:t>
            </a:r>
            <a:r>
              <a:rPr lang="fr-FR" dirty="0"/>
              <a:t> Fei1, </a:t>
            </a:r>
            <a:r>
              <a:rPr lang="fr-FR" dirty="0" err="1"/>
              <a:t>Endong</a:t>
            </a:r>
            <a:r>
              <a:rPr lang="fr-FR" dirty="0"/>
              <a:t> Zheng2, </a:t>
            </a:r>
            <a:r>
              <a:rPr lang="fr-FR" dirty="0" err="1"/>
              <a:t>Zhanghui</a:t>
            </a:r>
            <a:r>
              <a:rPr lang="fr-FR" dirty="0"/>
              <a:t> Yang2, </a:t>
            </a:r>
            <a:r>
              <a:rPr lang="fr-FR" dirty="0" err="1"/>
              <a:t>Xiaowang</a:t>
            </a:r>
            <a:r>
              <a:rPr lang="fr-FR" dirty="0"/>
              <a:t> Huang2 Int J Clin </a:t>
            </a:r>
            <a:r>
              <a:rPr lang="fr-FR" dirty="0" err="1"/>
              <a:t>Exp</a:t>
            </a:r>
            <a:r>
              <a:rPr lang="fr-FR" dirty="0"/>
              <a:t> Med 2016;9(2):2465-2471 </a:t>
            </a:r>
            <a:r>
              <a:rPr lang="fr-FR" u="sng" dirty="0">
                <a:hlinkClick r:id="rId2"/>
              </a:rPr>
              <a:t>www.ijcem.com</a:t>
            </a:r>
            <a:r>
              <a:rPr lang="fr-FR" dirty="0"/>
              <a:t> /ISSN:1940-5901/IJCEM0016552. </a:t>
            </a:r>
            <a:r>
              <a:rPr lang="en-US" dirty="0"/>
              <a:t>Hemodynamic classification and CHIVA treatment of varicose veins in lower extremities (VVLE).</a:t>
            </a:r>
            <a:br>
              <a:rPr lang="en-US" dirty="0"/>
            </a:br>
            <a:r>
              <a:rPr lang="en-US" dirty="0"/>
              <a:t>1Department of Vascular Surgery, Xinhua Hospital Affiliated to Shanghai </a:t>
            </a:r>
            <a:r>
              <a:rPr lang="en-US" dirty="0" err="1"/>
              <a:t>Jiaotong</a:t>
            </a:r>
            <a:r>
              <a:rPr lang="en-US" dirty="0"/>
              <a:t> University School of Medicine </a:t>
            </a:r>
            <a:r>
              <a:rPr lang="en-US" dirty="0" err="1"/>
              <a:t>Chongming</a:t>
            </a:r>
            <a:r>
              <a:rPr lang="en-US" dirty="0"/>
              <a:t> Branch, </a:t>
            </a:r>
            <a:r>
              <a:rPr lang="en-US" dirty="0" err="1"/>
              <a:t>Chongming</a:t>
            </a:r>
            <a:r>
              <a:rPr lang="en-US" dirty="0"/>
              <a:t> 202150, China; 2Department of General Surgery, </a:t>
            </a:r>
            <a:r>
              <a:rPr lang="en-US" dirty="0" err="1"/>
              <a:t>Cangnan</a:t>
            </a:r>
            <a:r>
              <a:rPr lang="en-US" dirty="0"/>
              <a:t> People’s Hospital, Wenzhou 325800, Zhejiang, China</a:t>
            </a:r>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0" y="620688"/>
            <a:ext cx="9144000" cy="5632311"/>
          </a:xfrm>
          <a:prstGeom prst="rect">
            <a:avLst/>
          </a:prstGeom>
          <a:noFill/>
        </p:spPr>
        <p:txBody>
          <a:bodyPr wrap="square" rtlCol="0">
            <a:spAutoFit/>
          </a:bodyPr>
          <a:lstStyle/>
          <a:p>
            <a:r>
              <a:rPr lang="fr-FR" sz="3600" b="1" dirty="0"/>
              <a:t>A- La Grande </a:t>
            </a:r>
            <a:r>
              <a:rPr lang="fr-FR" sz="3600" b="1" dirty="0" err="1"/>
              <a:t>Safena</a:t>
            </a:r>
            <a:r>
              <a:rPr lang="fr-FR" sz="3600" b="1" dirty="0"/>
              <a:t> e </a:t>
            </a:r>
            <a:r>
              <a:rPr lang="fr-FR" sz="3600" b="1" dirty="0" err="1"/>
              <a:t>encora</a:t>
            </a:r>
            <a:r>
              <a:rPr lang="fr-FR" sz="3600" b="1" dirty="0"/>
              <a:t> </a:t>
            </a:r>
            <a:r>
              <a:rPr lang="fr-FR" sz="3600" b="1" dirty="0" err="1"/>
              <a:t>oggi</a:t>
            </a:r>
            <a:r>
              <a:rPr lang="fr-FR" sz="3600" b="1" dirty="0"/>
              <a:t> il </a:t>
            </a:r>
            <a:r>
              <a:rPr lang="fr-FR" sz="3600" b="1" dirty="0" err="1"/>
              <a:t>megliore</a:t>
            </a:r>
            <a:r>
              <a:rPr lang="fr-FR" sz="3600" b="1" dirty="0"/>
              <a:t> materiale di by-pass </a:t>
            </a:r>
            <a:r>
              <a:rPr lang="fr-FR" sz="3600" b="1" dirty="0" err="1"/>
              <a:t>sotto</a:t>
            </a:r>
            <a:r>
              <a:rPr lang="fr-FR" sz="3600" b="1" dirty="0"/>
              <a:t> il </a:t>
            </a:r>
            <a:r>
              <a:rPr lang="fr-FR" sz="3600" b="1" dirty="0" err="1"/>
              <a:t>ginocchio</a:t>
            </a:r>
            <a:endParaRPr lang="fr-FR" sz="2400" b="1" dirty="0"/>
          </a:p>
          <a:p>
            <a:r>
              <a:rPr lang="en-US" sz="2400" dirty="0"/>
              <a:t>	</a:t>
            </a:r>
            <a:r>
              <a:rPr lang="en-US" sz="2400" b="1" dirty="0">
                <a:solidFill>
                  <a:schemeClr val="accent2"/>
                </a:solidFill>
              </a:rPr>
              <a:t>1-Meta-analysis of </a:t>
            </a:r>
            <a:r>
              <a:rPr lang="en-US" sz="2400" b="1" dirty="0" err="1">
                <a:solidFill>
                  <a:schemeClr val="accent2"/>
                </a:solidFill>
              </a:rPr>
              <a:t>infrapopliteal</a:t>
            </a:r>
            <a:r>
              <a:rPr lang="en-US" sz="2400" b="1" dirty="0">
                <a:solidFill>
                  <a:schemeClr val="accent2"/>
                </a:solidFill>
              </a:rPr>
              <a:t> angioplasty for chronic critical limb ischemia</a:t>
            </a:r>
            <a:endParaRPr lang="fr-FR" sz="2400" b="1" dirty="0">
              <a:solidFill>
                <a:schemeClr val="accent2"/>
              </a:solidFill>
            </a:endParaRPr>
          </a:p>
          <a:p>
            <a:r>
              <a:rPr lang="en-US" sz="2400" dirty="0"/>
              <a:t>Marcello </a:t>
            </a:r>
            <a:r>
              <a:rPr lang="en-US" sz="2400" dirty="0" err="1"/>
              <a:t>Romiti</a:t>
            </a:r>
            <a:r>
              <a:rPr lang="en-US" sz="2400" dirty="0"/>
              <a:t>, </a:t>
            </a:r>
            <a:r>
              <a:rPr lang="en-US" sz="2400" dirty="0" err="1"/>
              <a:t>MD,a</a:t>
            </a:r>
            <a:r>
              <a:rPr lang="en-US" sz="2400" dirty="0"/>
              <a:t> </a:t>
            </a:r>
            <a:r>
              <a:rPr lang="en-US" sz="2400" dirty="0" err="1"/>
              <a:t>Maximiano</a:t>
            </a:r>
            <a:r>
              <a:rPr lang="en-US" sz="2400" dirty="0"/>
              <a:t> Albers, </a:t>
            </a:r>
            <a:r>
              <a:rPr lang="en-US" sz="2400" dirty="0" err="1"/>
              <a:t>MD,a</a:t>
            </a:r>
            <a:r>
              <a:rPr lang="en-US" sz="2400" dirty="0"/>
              <a:t> Francisco Cardoso </a:t>
            </a:r>
            <a:r>
              <a:rPr lang="en-US" sz="2400" dirty="0" err="1"/>
              <a:t>Brochado-Neto</a:t>
            </a:r>
            <a:r>
              <a:rPr lang="en-US" sz="2400" dirty="0"/>
              <a:t>, </a:t>
            </a:r>
            <a:r>
              <a:rPr lang="en-US" sz="2400" dirty="0" err="1"/>
              <a:t>MD,aAnai</a:t>
            </a:r>
            <a:r>
              <a:rPr lang="en-US" sz="2400" dirty="0"/>
              <a:t> </a:t>
            </a:r>
            <a:r>
              <a:rPr lang="en-US" sz="2400" dirty="0" err="1"/>
              <a:t>Espinelli</a:t>
            </a:r>
            <a:r>
              <a:rPr lang="en-US" sz="2400" dirty="0"/>
              <a:t> S. </a:t>
            </a:r>
            <a:r>
              <a:rPr lang="en-US" sz="2400" dirty="0" err="1"/>
              <a:t>Durazzo</a:t>
            </a:r>
            <a:r>
              <a:rPr lang="en-US" sz="2400" dirty="0"/>
              <a:t>, </a:t>
            </a:r>
            <a:r>
              <a:rPr lang="en-US" sz="2400" dirty="0" err="1"/>
              <a:t>MD,b</a:t>
            </a:r>
            <a:r>
              <a:rPr lang="en-US" sz="2400" dirty="0"/>
              <a:t> Carlos Alberto </a:t>
            </a:r>
            <a:r>
              <a:rPr lang="en-US" sz="2400" dirty="0" err="1"/>
              <a:t>Bragança</a:t>
            </a:r>
            <a:r>
              <a:rPr lang="en-US" sz="2400" dirty="0"/>
              <a:t> Pereira, </a:t>
            </a:r>
            <a:r>
              <a:rPr lang="en-US" sz="2400" dirty="0" err="1"/>
              <a:t>PhD,c</a:t>
            </a:r>
            <a:r>
              <a:rPr lang="en-US" sz="2400" dirty="0"/>
              <a:t> and Nelson De </a:t>
            </a:r>
            <a:r>
              <a:rPr lang="en-US" sz="2400" dirty="0" err="1"/>
              <a:t>Luccia</a:t>
            </a:r>
            <a:r>
              <a:rPr lang="en-US" sz="2400" dirty="0"/>
              <a:t>, </a:t>
            </a:r>
            <a:r>
              <a:rPr lang="en-US" sz="2400" dirty="0" err="1"/>
              <a:t>MD,b</a:t>
            </a:r>
            <a:r>
              <a:rPr lang="en-US" sz="2400" dirty="0"/>
              <a:t> ( J </a:t>
            </a:r>
            <a:r>
              <a:rPr lang="en-US" sz="2400" dirty="0" err="1"/>
              <a:t>Vasc</a:t>
            </a:r>
            <a:r>
              <a:rPr lang="en-US" sz="2400" dirty="0"/>
              <a:t> </a:t>
            </a:r>
            <a:r>
              <a:rPr lang="en-US" sz="2400" dirty="0" err="1"/>
              <a:t>Surg</a:t>
            </a:r>
            <a:r>
              <a:rPr lang="en-US" sz="2400" dirty="0"/>
              <a:t> 2008;47:975-81.)</a:t>
            </a:r>
            <a:endParaRPr lang="fr-FR" sz="2400" dirty="0"/>
          </a:p>
          <a:p>
            <a:r>
              <a:rPr lang="en-US" sz="2400" dirty="0"/>
              <a:t>	</a:t>
            </a:r>
            <a:r>
              <a:rPr lang="en-US" sz="2400" b="1" dirty="0">
                <a:solidFill>
                  <a:schemeClr val="accent2"/>
                </a:solidFill>
              </a:rPr>
              <a:t>2-Meta-analysis of </a:t>
            </a:r>
            <a:r>
              <a:rPr lang="en-US" sz="2400" b="1" dirty="0" err="1">
                <a:solidFill>
                  <a:schemeClr val="accent2"/>
                </a:solidFill>
              </a:rPr>
              <a:t>popliteal</a:t>
            </a:r>
            <a:r>
              <a:rPr lang="en-US" sz="2400" b="1" dirty="0">
                <a:solidFill>
                  <a:schemeClr val="accent2"/>
                </a:solidFill>
              </a:rPr>
              <a:t>-to-distal vein </a:t>
            </a:r>
            <a:r>
              <a:rPr lang="en-US" sz="2400" b="1" dirty="0" err="1">
                <a:solidFill>
                  <a:schemeClr val="accent2"/>
                </a:solidFill>
              </a:rPr>
              <a:t>bypassgrafts</a:t>
            </a:r>
            <a:r>
              <a:rPr lang="en-US" sz="2400" b="1" dirty="0">
                <a:solidFill>
                  <a:schemeClr val="accent2"/>
                </a:solidFill>
              </a:rPr>
              <a:t> for critical ischemia </a:t>
            </a:r>
            <a:r>
              <a:rPr lang="en-US" sz="2400" dirty="0" err="1"/>
              <a:t>Maximiano</a:t>
            </a:r>
            <a:r>
              <a:rPr lang="en-US" sz="2400" dirty="0"/>
              <a:t> Albers, MD, </a:t>
            </a:r>
            <a:r>
              <a:rPr lang="en-US" sz="2400" dirty="0" err="1"/>
              <a:t>PhD,a</a:t>
            </a:r>
            <a:r>
              <a:rPr lang="en-US" sz="2400" dirty="0"/>
              <a:t> Marcello </a:t>
            </a:r>
            <a:r>
              <a:rPr lang="en-US" sz="2400" dirty="0" err="1"/>
              <a:t>Romiti</a:t>
            </a:r>
            <a:r>
              <a:rPr lang="en-US" sz="2400" dirty="0"/>
              <a:t>, MD, </a:t>
            </a:r>
            <a:r>
              <a:rPr lang="en-US" sz="2400" dirty="0" err="1"/>
              <a:t>PhD,a</a:t>
            </a:r>
            <a:r>
              <a:rPr lang="en-US" sz="2400" dirty="0"/>
              <a:t> Francisco Cardoso </a:t>
            </a:r>
            <a:r>
              <a:rPr lang="en-US" sz="2400" dirty="0" err="1"/>
              <a:t>Brochado-Neto</a:t>
            </a:r>
            <a:r>
              <a:rPr lang="en-US" sz="2400" dirty="0"/>
              <a:t>, MD, </a:t>
            </a:r>
            <a:r>
              <a:rPr lang="en-US" sz="2400" dirty="0" err="1"/>
              <a:t>PhD,a</a:t>
            </a:r>
            <a:r>
              <a:rPr lang="en-US" sz="2400" dirty="0"/>
              <a:t> Nelson De </a:t>
            </a:r>
            <a:r>
              <a:rPr lang="en-US" sz="2400" dirty="0" err="1"/>
              <a:t>Luccia</a:t>
            </a:r>
            <a:r>
              <a:rPr lang="en-US" sz="2400" dirty="0"/>
              <a:t>, MD, </a:t>
            </a:r>
            <a:r>
              <a:rPr lang="en-US" sz="2400" dirty="0" err="1"/>
              <a:t>PhD,a</a:t>
            </a:r>
            <a:r>
              <a:rPr lang="en-US" sz="2400" dirty="0"/>
              <a:t> and Carlos Alberto </a:t>
            </a:r>
            <a:r>
              <a:rPr lang="en-US" sz="2400" dirty="0" err="1"/>
              <a:t>Bragança</a:t>
            </a:r>
            <a:r>
              <a:rPr lang="en-US" sz="2400" dirty="0"/>
              <a:t> Pereira, </a:t>
            </a:r>
            <a:r>
              <a:rPr lang="en-US" sz="2400" dirty="0" err="1"/>
              <a:t>PhD,b</a:t>
            </a:r>
            <a:r>
              <a:rPr lang="en-US" sz="2400" dirty="0"/>
              <a:t> </a:t>
            </a:r>
            <a:r>
              <a:rPr lang="en-US" sz="2400" i="1" dirty="0"/>
              <a:t>Santos and São </a:t>
            </a:r>
            <a:r>
              <a:rPr lang="en-US" sz="2400" i="1" dirty="0" err="1"/>
              <a:t>Paulo,São</a:t>
            </a:r>
            <a:r>
              <a:rPr lang="en-US" sz="2400" i="1" dirty="0"/>
              <a:t> Paulo, Brazil </a:t>
            </a:r>
            <a:r>
              <a:rPr lang="en-US" sz="2400" dirty="0"/>
              <a:t>( J </a:t>
            </a:r>
            <a:r>
              <a:rPr lang="en-US" sz="2400" dirty="0" err="1"/>
              <a:t>Vasc</a:t>
            </a:r>
            <a:r>
              <a:rPr lang="en-US" sz="2400" dirty="0"/>
              <a:t> </a:t>
            </a:r>
            <a:r>
              <a:rPr lang="en-US" sz="2400" dirty="0" err="1"/>
              <a:t>Surg</a:t>
            </a:r>
            <a:r>
              <a:rPr lang="en-US" sz="2400" dirty="0"/>
              <a:t> 2006;43:498-503.)</a:t>
            </a:r>
            <a:endParaRPr lang="fr-FR" sz="2400" dirty="0"/>
          </a:p>
          <a:p>
            <a:endParaRPr lang="fr-FR" sz="24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685800" y="1219200"/>
            <a:ext cx="7391400" cy="4524315"/>
          </a:xfrm>
          <a:prstGeom prst="rect">
            <a:avLst/>
          </a:prstGeom>
          <a:noFill/>
        </p:spPr>
        <p:txBody>
          <a:bodyPr wrap="square" rtlCol="0">
            <a:spAutoFit/>
          </a:bodyPr>
          <a:lstStyle/>
          <a:p>
            <a:r>
              <a:rPr lang="en-US" b="1" dirty="0"/>
              <a:t>International </a:t>
            </a:r>
            <a:r>
              <a:rPr lang="en-US" b="1" dirty="0" err="1"/>
              <a:t>Angiology</a:t>
            </a:r>
            <a:r>
              <a:rPr lang="en-US" b="1" dirty="0"/>
              <a:t> 2016 February;35(1):57-61</a:t>
            </a:r>
            <a:endParaRPr lang="fr-FR" b="1" dirty="0"/>
          </a:p>
          <a:p>
            <a:r>
              <a:rPr lang="en-US" i="1" dirty="0"/>
              <a:t>language: English</a:t>
            </a:r>
            <a:endParaRPr lang="fr-FR" dirty="0"/>
          </a:p>
          <a:p>
            <a:r>
              <a:rPr lang="en-US" b="1" i="1" dirty="0"/>
              <a:t>Morbidity and mortality after thermal venous ablations</a:t>
            </a:r>
            <a:endParaRPr lang="fr-FR" b="1" i="1" dirty="0"/>
          </a:p>
          <a:p>
            <a:r>
              <a:rPr lang="es-ES_tradnl" dirty="0"/>
              <a:t>Rafael D. MALGOR </a:t>
            </a:r>
            <a:r>
              <a:rPr lang="es-ES_tradnl" baseline="30000" dirty="0"/>
              <a:t>1</a:t>
            </a:r>
            <a:r>
              <a:rPr lang="es-ES_tradnl" dirty="0"/>
              <a:t>, </a:t>
            </a:r>
            <a:r>
              <a:rPr lang="es-ES_tradnl" dirty="0" err="1"/>
              <a:t>Antonios</a:t>
            </a:r>
            <a:r>
              <a:rPr lang="es-ES_tradnl" dirty="0"/>
              <a:t> P. GASPARIS </a:t>
            </a:r>
            <a:r>
              <a:rPr lang="es-ES_tradnl" baseline="30000" dirty="0"/>
              <a:t>2</a:t>
            </a:r>
            <a:r>
              <a:rPr lang="es-ES_tradnl" dirty="0"/>
              <a:t>, </a:t>
            </a:r>
            <a:r>
              <a:rPr lang="es-ES_tradnl" dirty="0" err="1"/>
              <a:t>Nicos</a:t>
            </a:r>
            <a:r>
              <a:rPr lang="es-ES_tradnl" dirty="0"/>
              <a:t> LABROPOULOS </a:t>
            </a:r>
            <a:r>
              <a:rPr lang="es-ES_tradnl" baseline="30000" dirty="0"/>
              <a:t>2</a:t>
            </a:r>
            <a:r>
              <a:rPr lang="es-ES_tradnl" dirty="0"/>
              <a:t> </a:t>
            </a:r>
            <a:r>
              <a:rPr lang="fr-FR" b="1" u="sng" dirty="0">
                <a:hlinkClick r:id="rId2"/>
              </a:rPr>
              <a:t>✉</a:t>
            </a:r>
            <a:endParaRPr lang="fr-FR" dirty="0"/>
          </a:p>
          <a:p>
            <a:r>
              <a:rPr lang="en-US" i="1" baseline="30000" dirty="0"/>
              <a:t>1</a:t>
            </a:r>
            <a:r>
              <a:rPr lang="en-US" i="1" dirty="0"/>
              <a:t> Division of Vascular Surgery, The University of Oklahoma, Tulsa, OK, USA; </a:t>
            </a:r>
            <a:r>
              <a:rPr lang="en-US" i="1" baseline="30000" dirty="0"/>
              <a:t>2</a:t>
            </a:r>
            <a:r>
              <a:rPr lang="en-US" i="1" dirty="0"/>
              <a:t> Division of Vascular Surgery, Stony Brook University Medical Center, Stony Brook, NY, USA</a:t>
            </a:r>
          </a:p>
          <a:p>
            <a:r>
              <a:rPr lang="en-US" dirty="0"/>
              <a:t>CONCLUSION: EVA has gained high acceptance worldwide but the risks tend to be overlooked. Despite a very low complication rate, mortality has been reported. The complications found in MAUDE represent only a fraction as the majority of the practitioners are not aware of this database. Further investigation by a large national registry is warranted to better define the real magnitude of EVA complications.</a:t>
            </a:r>
            <a:endParaRPr lang="fr-FR" dirty="0"/>
          </a:p>
          <a:p>
            <a:endParaRPr lang="fr-FR"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381000" y="533400"/>
            <a:ext cx="8153400" cy="2308324"/>
          </a:xfrm>
          <a:prstGeom prst="rect">
            <a:avLst/>
          </a:prstGeom>
          <a:noFill/>
        </p:spPr>
        <p:txBody>
          <a:bodyPr wrap="square" rtlCol="0">
            <a:spAutoFit/>
          </a:bodyPr>
          <a:lstStyle/>
          <a:p>
            <a:pPr fontAlgn="t"/>
            <a:r>
              <a:rPr lang="en-US" dirty="0"/>
              <a:t>CHIVA, ASVAL and related techniques - Concepts and evidence</a:t>
            </a:r>
            <a:endParaRPr lang="fr-FR" b="1" dirty="0"/>
          </a:p>
          <a:p>
            <a:r>
              <a:rPr lang="en-US" b="1" dirty="0" err="1"/>
              <a:t>Alun</a:t>
            </a:r>
            <a:r>
              <a:rPr lang="en-US" b="1" dirty="0"/>
              <a:t> Davis. Article</a:t>
            </a:r>
            <a:r>
              <a:rPr lang="fr-FR" dirty="0"/>
              <a:t> </a:t>
            </a:r>
            <a:r>
              <a:rPr lang="en-US" i="1" dirty="0"/>
              <a:t>in</a:t>
            </a:r>
            <a:r>
              <a:rPr lang="fr-FR" dirty="0"/>
              <a:t> </a:t>
            </a:r>
            <a:r>
              <a:rPr lang="en-US" dirty="0" err="1"/>
              <a:t>Phlebology</a:t>
            </a:r>
            <a:r>
              <a:rPr lang="en-US" dirty="0"/>
              <a:t> 30(2 </a:t>
            </a:r>
            <a:r>
              <a:rPr lang="en-US" dirty="0" err="1"/>
              <a:t>suppl</a:t>
            </a:r>
            <a:r>
              <a:rPr lang="en-US" dirty="0"/>
              <a:t>):42-45 · November 2015</a:t>
            </a:r>
            <a:r>
              <a:rPr lang="fr-FR" dirty="0"/>
              <a:t> </a:t>
            </a:r>
          </a:p>
          <a:p>
            <a:r>
              <a:rPr lang="en-US" dirty="0"/>
              <a:t>. Classically, superficial venous insufficiency has been treated with the removal of the incompetent trunk, via open surgery or, increasingly, with </a:t>
            </a:r>
            <a:r>
              <a:rPr lang="en-US" dirty="0" err="1"/>
              <a:t>endovenous</a:t>
            </a:r>
            <a:r>
              <a:rPr lang="en-US" dirty="0"/>
              <a:t> interventions. Minimally invasive treatment modalities aiming to preserve the </a:t>
            </a:r>
            <a:r>
              <a:rPr lang="en-US" dirty="0" err="1"/>
              <a:t>saphenous</a:t>
            </a:r>
            <a:r>
              <a:rPr lang="en-US" dirty="0"/>
              <a:t> trunk, such as CHIVA and ASVAL, may also play an important role in the treatment of the patient with varicose vein</a:t>
            </a:r>
            <a:endParaRPr lang="fr-FR" dirty="0"/>
          </a:p>
          <a:p>
            <a:endParaRPr lang="fr-FR"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85800" y="609600"/>
            <a:ext cx="7010400" cy="2031325"/>
          </a:xfrm>
          <a:prstGeom prst="rect">
            <a:avLst/>
          </a:prstGeom>
          <a:noFill/>
        </p:spPr>
        <p:txBody>
          <a:bodyPr wrap="square" rtlCol="0">
            <a:spAutoFit/>
          </a:bodyPr>
          <a:lstStyle/>
          <a:p>
            <a:r>
              <a:rPr lang="en-US" dirty="0"/>
              <a:t>CHIVA: Hemodynamic concept, strategy and results</a:t>
            </a:r>
            <a:endParaRPr lang="fr-FR" dirty="0"/>
          </a:p>
          <a:p>
            <a:pPr fontAlgn="ctr"/>
            <a:r>
              <a:rPr lang="en-US" b="1" dirty="0"/>
              <a:t>Article</a:t>
            </a:r>
            <a:r>
              <a:rPr lang="fr-FR" dirty="0"/>
              <a:t> </a:t>
            </a:r>
            <a:r>
              <a:rPr lang="en-US" i="1" dirty="0"/>
              <a:t>in</a:t>
            </a:r>
            <a:r>
              <a:rPr lang="fr-FR" dirty="0"/>
              <a:t> </a:t>
            </a:r>
            <a:r>
              <a:rPr lang="en-US" dirty="0"/>
              <a:t>International </a:t>
            </a:r>
            <a:r>
              <a:rPr lang="en-US" dirty="0" err="1"/>
              <a:t>angiology</a:t>
            </a:r>
            <a:r>
              <a:rPr lang="en-US" dirty="0"/>
              <a:t>: a journal of the International Union of </a:t>
            </a:r>
            <a:r>
              <a:rPr lang="en-US" dirty="0" err="1"/>
              <a:t>Angiology</a:t>
            </a:r>
            <a:r>
              <a:rPr lang="en-US" dirty="0"/>
              <a:t> 35(1) · June 2015</a:t>
            </a:r>
            <a:endParaRPr lang="fr-FR" dirty="0"/>
          </a:p>
          <a:p>
            <a:r>
              <a:rPr lang="en-US" dirty="0"/>
              <a:t> </a:t>
            </a:r>
            <a:endParaRPr lang="fr-FR" dirty="0"/>
          </a:p>
          <a:p>
            <a:r>
              <a:rPr lang="en-US" u="sng" dirty="0">
                <a:hlinkClick r:id="rId2"/>
              </a:rPr>
              <a:t>https://www.researchgate.net/publication/277778981_CHIVA_Hemodynamic_concept_strategy_and_results?ev=prf_pub</a:t>
            </a:r>
            <a:endParaRPr lang="fr-FR" dirty="0"/>
          </a:p>
          <a:p>
            <a:endParaRPr lang="fr-FR"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3"/>
          <p:cNvSpPr txBox="1">
            <a:spLocks noChangeArrowheads="1"/>
          </p:cNvSpPr>
          <p:nvPr/>
        </p:nvSpPr>
        <p:spPr bwMode="auto">
          <a:xfrm>
            <a:off x="298450" y="2133600"/>
            <a:ext cx="8569325" cy="2862263"/>
          </a:xfrm>
          <a:prstGeom prst="rect">
            <a:avLst/>
          </a:prstGeom>
          <a:solidFill>
            <a:schemeClr val="bg1"/>
          </a:solidFill>
          <a:ln w="9525">
            <a:solidFill>
              <a:schemeClr val="tx1"/>
            </a:solidFill>
            <a:miter lim="800000"/>
            <a:headEnd/>
            <a:tailEnd/>
          </a:ln>
          <a:effectLst/>
        </p:spPr>
        <p:txBody>
          <a:bodyPr>
            <a:spAutoFit/>
          </a:bodyPr>
          <a:lstStyle/>
          <a:p>
            <a:pPr algn="ctr"/>
            <a:r>
              <a:rPr lang="en-GB" altLang="zh-CN" sz="3600" dirty="0">
                <a:solidFill>
                  <a:srgbClr val="333399"/>
                </a:solidFill>
                <a:latin typeface="Times New Roman" pitchFamily="18" charset="0"/>
                <a:ea typeface="宋体" pitchFamily="2" charset="-122"/>
              </a:rPr>
              <a:t> Minimally Invasive Surgical management of primary venous Ulcer vs. Compression Treatment: a randomized Clinical Trial </a:t>
            </a:r>
          </a:p>
          <a:p>
            <a:pPr algn="ctr"/>
            <a:r>
              <a:rPr lang="en-GB" altLang="zh-CN" sz="3600" dirty="0" err="1">
                <a:solidFill>
                  <a:srgbClr val="333399"/>
                </a:solidFill>
                <a:latin typeface="Times New Roman" pitchFamily="18" charset="0"/>
                <a:ea typeface="宋体" pitchFamily="2" charset="-122"/>
              </a:rPr>
              <a:t>P.Zamboni</a:t>
            </a:r>
            <a:r>
              <a:rPr lang="en-GB" altLang="zh-CN" sz="3600" dirty="0">
                <a:solidFill>
                  <a:srgbClr val="333399"/>
                </a:solidFill>
                <a:latin typeface="Times New Roman" pitchFamily="18" charset="0"/>
                <a:ea typeface="宋体" pitchFamily="2" charset="-122"/>
              </a:rPr>
              <a:t> and all</a:t>
            </a:r>
          </a:p>
          <a:p>
            <a:pPr algn="ctr"/>
            <a:r>
              <a:rPr lang="en-GB" altLang="zh-CN" sz="3600" dirty="0" err="1">
                <a:solidFill>
                  <a:srgbClr val="333399"/>
                </a:solidFill>
                <a:latin typeface="Times New Roman" pitchFamily="18" charset="0"/>
                <a:ea typeface="宋体" pitchFamily="2" charset="-122"/>
              </a:rPr>
              <a:t>Eur</a:t>
            </a:r>
            <a:r>
              <a:rPr lang="en-GB" altLang="zh-CN" sz="3600" dirty="0">
                <a:solidFill>
                  <a:srgbClr val="333399"/>
                </a:solidFill>
                <a:latin typeface="Times New Roman" pitchFamily="18" charset="0"/>
                <a:ea typeface="宋体" pitchFamily="2" charset="-122"/>
              </a:rPr>
              <a:t> J </a:t>
            </a:r>
            <a:r>
              <a:rPr lang="en-GB" altLang="zh-CN" sz="3600" dirty="0" err="1">
                <a:solidFill>
                  <a:srgbClr val="333399"/>
                </a:solidFill>
                <a:latin typeface="Times New Roman" pitchFamily="18" charset="0"/>
                <a:ea typeface="宋体" pitchFamily="2" charset="-122"/>
              </a:rPr>
              <a:t>vasc</a:t>
            </a:r>
            <a:r>
              <a:rPr lang="en-GB" altLang="zh-CN" sz="3600" dirty="0">
                <a:solidFill>
                  <a:srgbClr val="333399"/>
                </a:solidFill>
                <a:latin typeface="Times New Roman" pitchFamily="18" charset="0"/>
                <a:ea typeface="宋体" pitchFamily="2" charset="-122"/>
              </a:rPr>
              <a:t> </a:t>
            </a:r>
            <a:r>
              <a:rPr lang="en-GB" altLang="zh-CN" sz="3600" dirty="0" err="1">
                <a:solidFill>
                  <a:srgbClr val="333399"/>
                </a:solidFill>
                <a:latin typeface="Times New Roman" pitchFamily="18" charset="0"/>
                <a:ea typeface="宋体" pitchFamily="2" charset="-122"/>
              </a:rPr>
              <a:t>Endovasc</a:t>
            </a:r>
            <a:r>
              <a:rPr lang="en-GB" altLang="zh-CN" sz="3600" dirty="0">
                <a:solidFill>
                  <a:srgbClr val="333399"/>
                </a:solidFill>
                <a:latin typeface="Times New Roman" pitchFamily="18" charset="0"/>
                <a:ea typeface="宋体" pitchFamily="2" charset="-122"/>
              </a:rPr>
              <a:t> </a:t>
            </a:r>
            <a:r>
              <a:rPr lang="en-GB" altLang="zh-CN" sz="3600" dirty="0" err="1">
                <a:solidFill>
                  <a:srgbClr val="333399"/>
                </a:solidFill>
                <a:latin typeface="Times New Roman" pitchFamily="18" charset="0"/>
                <a:ea typeface="宋体" pitchFamily="2" charset="-122"/>
              </a:rPr>
              <a:t>Surg</a:t>
            </a:r>
            <a:r>
              <a:rPr lang="en-GB" altLang="zh-CN" sz="3600" dirty="0">
                <a:solidFill>
                  <a:srgbClr val="333399"/>
                </a:solidFill>
                <a:latin typeface="Times New Roman" pitchFamily="18" charset="0"/>
                <a:ea typeface="宋体" pitchFamily="2" charset="-122"/>
              </a:rPr>
              <a:t> 00,1 6 (2003)</a:t>
            </a:r>
            <a:endParaRPr lang="fr-FR" altLang="fr-FR" sz="3600" dirty="0">
              <a:solidFill>
                <a:srgbClr val="333399"/>
              </a:solidFill>
              <a:latin typeface="Times New Roman"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85800" y="0"/>
            <a:ext cx="7705725" cy="6858000"/>
            <a:chOff x="431" y="0"/>
            <a:chExt cx="4854" cy="4320"/>
          </a:xfrm>
        </p:grpSpPr>
        <p:pic>
          <p:nvPicPr>
            <p:cNvPr id="48131" name="Picture 3"/>
            <p:cNvPicPr>
              <a:picLocks noChangeAspect="1" noChangeArrowheads="1"/>
            </p:cNvPicPr>
            <p:nvPr/>
          </p:nvPicPr>
          <p:blipFill>
            <a:blip r:embed="rId3" cstate="print"/>
            <a:srcRect/>
            <a:stretch>
              <a:fillRect/>
            </a:stretch>
          </p:blipFill>
          <p:spPr bwMode="auto">
            <a:xfrm>
              <a:off x="431" y="754"/>
              <a:ext cx="4854" cy="3566"/>
            </a:xfrm>
            <a:prstGeom prst="rect">
              <a:avLst/>
            </a:prstGeom>
            <a:noFill/>
            <a:ln w="9525">
              <a:noFill/>
              <a:miter lim="800000"/>
              <a:headEnd/>
              <a:tailEnd/>
            </a:ln>
          </p:spPr>
        </p:pic>
        <p:sp>
          <p:nvSpPr>
            <p:cNvPr id="48132" name="Rectangle 4"/>
            <p:cNvSpPr>
              <a:spLocks noChangeArrowheads="1"/>
            </p:cNvSpPr>
            <p:nvPr/>
          </p:nvSpPr>
          <p:spPr bwMode="auto">
            <a:xfrm>
              <a:off x="1505" y="1111"/>
              <a:ext cx="2733" cy="2846"/>
            </a:xfrm>
            <a:prstGeom prst="rect">
              <a:avLst/>
            </a:prstGeom>
            <a:noFill/>
            <a:ln w="9525">
              <a:solidFill>
                <a:srgbClr val="FF0000"/>
              </a:solidFill>
              <a:miter lim="800000"/>
              <a:headEnd/>
              <a:tailEnd/>
            </a:ln>
            <a:effectLst/>
          </p:spPr>
          <p:txBody>
            <a:bodyPr wrap="none" anchor="ctr"/>
            <a:lstStyle/>
            <a:p>
              <a:endParaRPr lang="fr-FR" altLang="fr-FR">
                <a:solidFill>
                  <a:srgbClr val="000000"/>
                </a:solidFill>
              </a:endParaRPr>
            </a:p>
          </p:txBody>
        </p:sp>
        <p:sp>
          <p:nvSpPr>
            <p:cNvPr id="820229" name="Text Box 5"/>
            <p:cNvSpPr txBox="1">
              <a:spLocks noChangeArrowheads="1"/>
            </p:cNvSpPr>
            <p:nvPr/>
          </p:nvSpPr>
          <p:spPr bwMode="auto">
            <a:xfrm>
              <a:off x="1978" y="1523"/>
              <a:ext cx="168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endParaRPr lang="en-US" altLang="fr-FR" b="1">
                <a:solidFill>
                  <a:srgbClr val="000000"/>
                </a:solidFill>
                <a:effectLst>
                  <a:outerShdw blurRad="38100" dist="38100" dir="2700000" algn="tl">
                    <a:srgbClr val="C0C0C0"/>
                  </a:outerShdw>
                </a:effectLst>
              </a:endParaRPr>
            </a:p>
          </p:txBody>
        </p:sp>
        <p:sp>
          <p:nvSpPr>
            <p:cNvPr id="820230" name="Text Box 6"/>
            <p:cNvSpPr txBox="1">
              <a:spLocks noChangeArrowheads="1"/>
            </p:cNvSpPr>
            <p:nvPr/>
          </p:nvSpPr>
          <p:spPr bwMode="auto">
            <a:xfrm>
              <a:off x="1662" y="886"/>
              <a:ext cx="2418"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fr-FR" b="1">
                  <a:solidFill>
                    <a:srgbClr val="000000"/>
                  </a:solidFill>
                  <a:effectLst>
                    <a:outerShdw blurRad="38100" dist="38100" dir="2700000" algn="tl">
                      <a:srgbClr val="C0C0C0"/>
                    </a:outerShdw>
                  </a:effectLst>
                </a:rPr>
                <a:t>KAPLAN-MEIR ESTIMATION</a:t>
              </a:r>
            </a:p>
          </p:txBody>
        </p:sp>
        <p:grpSp>
          <p:nvGrpSpPr>
            <p:cNvPr id="3" name="Group 7"/>
            <p:cNvGrpSpPr>
              <a:grpSpLocks/>
            </p:cNvGrpSpPr>
            <p:nvPr/>
          </p:nvGrpSpPr>
          <p:grpSpPr bwMode="auto">
            <a:xfrm>
              <a:off x="1505" y="1181"/>
              <a:ext cx="104" cy="2701"/>
              <a:chOff x="1701" y="521"/>
              <a:chExt cx="90" cy="3272"/>
            </a:xfrm>
          </p:grpSpPr>
          <p:sp>
            <p:nvSpPr>
              <p:cNvPr id="48200" name="Line 8"/>
              <p:cNvSpPr>
                <a:spLocks noChangeShapeType="1"/>
              </p:cNvSpPr>
              <p:nvPr/>
            </p:nvSpPr>
            <p:spPr bwMode="auto">
              <a:xfrm>
                <a:off x="1701" y="521"/>
                <a:ext cx="90" cy="0"/>
              </a:xfrm>
              <a:prstGeom prst="line">
                <a:avLst/>
              </a:prstGeom>
              <a:noFill/>
              <a:ln w="28575">
                <a:solidFill>
                  <a:schemeClr val="tx1"/>
                </a:solidFill>
                <a:round/>
                <a:headEnd/>
                <a:tailEnd/>
              </a:ln>
              <a:effectLst/>
            </p:spPr>
            <p:txBody>
              <a:bodyPr/>
              <a:lstStyle/>
              <a:p>
                <a:endParaRPr lang="fr-FR"/>
              </a:p>
            </p:txBody>
          </p:sp>
          <p:sp>
            <p:nvSpPr>
              <p:cNvPr id="48201" name="Line 9"/>
              <p:cNvSpPr>
                <a:spLocks noChangeShapeType="1"/>
              </p:cNvSpPr>
              <p:nvPr/>
            </p:nvSpPr>
            <p:spPr bwMode="auto">
              <a:xfrm>
                <a:off x="1701" y="869"/>
                <a:ext cx="90" cy="0"/>
              </a:xfrm>
              <a:prstGeom prst="line">
                <a:avLst/>
              </a:prstGeom>
              <a:noFill/>
              <a:ln w="9525">
                <a:solidFill>
                  <a:schemeClr val="tx1"/>
                </a:solidFill>
                <a:round/>
                <a:headEnd/>
                <a:tailEnd/>
              </a:ln>
              <a:effectLst/>
            </p:spPr>
            <p:txBody>
              <a:bodyPr/>
              <a:lstStyle/>
              <a:p>
                <a:endParaRPr lang="fr-FR"/>
              </a:p>
            </p:txBody>
          </p:sp>
          <p:sp>
            <p:nvSpPr>
              <p:cNvPr id="48202" name="Line 10"/>
              <p:cNvSpPr>
                <a:spLocks noChangeShapeType="1"/>
              </p:cNvSpPr>
              <p:nvPr/>
            </p:nvSpPr>
            <p:spPr bwMode="auto">
              <a:xfrm>
                <a:off x="1701" y="1201"/>
                <a:ext cx="90" cy="0"/>
              </a:xfrm>
              <a:prstGeom prst="line">
                <a:avLst/>
              </a:prstGeom>
              <a:noFill/>
              <a:ln w="28575">
                <a:solidFill>
                  <a:schemeClr val="tx1"/>
                </a:solidFill>
                <a:round/>
                <a:headEnd/>
                <a:tailEnd/>
              </a:ln>
              <a:effectLst/>
            </p:spPr>
            <p:txBody>
              <a:bodyPr/>
              <a:lstStyle/>
              <a:p>
                <a:endParaRPr lang="fr-FR"/>
              </a:p>
            </p:txBody>
          </p:sp>
          <p:sp>
            <p:nvSpPr>
              <p:cNvPr id="48203" name="Line 11"/>
              <p:cNvSpPr>
                <a:spLocks noChangeShapeType="1"/>
              </p:cNvSpPr>
              <p:nvPr/>
            </p:nvSpPr>
            <p:spPr bwMode="auto">
              <a:xfrm>
                <a:off x="1701" y="1545"/>
                <a:ext cx="90" cy="0"/>
              </a:xfrm>
              <a:prstGeom prst="line">
                <a:avLst/>
              </a:prstGeom>
              <a:noFill/>
              <a:ln w="9525">
                <a:solidFill>
                  <a:schemeClr val="tx1"/>
                </a:solidFill>
                <a:round/>
                <a:headEnd/>
                <a:tailEnd/>
              </a:ln>
              <a:effectLst/>
            </p:spPr>
            <p:txBody>
              <a:bodyPr/>
              <a:lstStyle/>
              <a:p>
                <a:endParaRPr lang="fr-FR"/>
              </a:p>
            </p:txBody>
          </p:sp>
          <p:sp>
            <p:nvSpPr>
              <p:cNvPr id="48204" name="Line 12"/>
              <p:cNvSpPr>
                <a:spLocks noChangeShapeType="1"/>
              </p:cNvSpPr>
              <p:nvPr/>
            </p:nvSpPr>
            <p:spPr bwMode="auto">
              <a:xfrm>
                <a:off x="1701" y="1853"/>
                <a:ext cx="90" cy="0"/>
              </a:xfrm>
              <a:prstGeom prst="line">
                <a:avLst/>
              </a:prstGeom>
              <a:noFill/>
              <a:ln w="28575">
                <a:solidFill>
                  <a:schemeClr val="tx1"/>
                </a:solidFill>
                <a:round/>
                <a:headEnd/>
                <a:tailEnd/>
              </a:ln>
              <a:effectLst/>
            </p:spPr>
            <p:txBody>
              <a:bodyPr/>
              <a:lstStyle/>
              <a:p>
                <a:endParaRPr lang="fr-FR"/>
              </a:p>
            </p:txBody>
          </p:sp>
          <p:sp>
            <p:nvSpPr>
              <p:cNvPr id="48205" name="Line 13"/>
              <p:cNvSpPr>
                <a:spLocks noChangeShapeType="1"/>
              </p:cNvSpPr>
              <p:nvPr/>
            </p:nvSpPr>
            <p:spPr bwMode="auto">
              <a:xfrm>
                <a:off x="1701" y="2185"/>
                <a:ext cx="90" cy="0"/>
              </a:xfrm>
              <a:prstGeom prst="line">
                <a:avLst/>
              </a:prstGeom>
              <a:noFill/>
              <a:ln w="9525">
                <a:solidFill>
                  <a:schemeClr val="tx1"/>
                </a:solidFill>
                <a:round/>
                <a:headEnd/>
                <a:tailEnd/>
              </a:ln>
              <a:effectLst/>
            </p:spPr>
            <p:txBody>
              <a:bodyPr/>
              <a:lstStyle/>
              <a:p>
                <a:endParaRPr lang="fr-FR"/>
              </a:p>
            </p:txBody>
          </p:sp>
          <p:sp>
            <p:nvSpPr>
              <p:cNvPr id="48206" name="Line 14"/>
              <p:cNvSpPr>
                <a:spLocks noChangeShapeType="1"/>
              </p:cNvSpPr>
              <p:nvPr/>
            </p:nvSpPr>
            <p:spPr bwMode="auto">
              <a:xfrm>
                <a:off x="1701" y="2523"/>
                <a:ext cx="90" cy="0"/>
              </a:xfrm>
              <a:prstGeom prst="line">
                <a:avLst/>
              </a:prstGeom>
              <a:noFill/>
              <a:ln w="28575">
                <a:solidFill>
                  <a:schemeClr val="tx1"/>
                </a:solidFill>
                <a:round/>
                <a:headEnd/>
                <a:tailEnd/>
              </a:ln>
              <a:effectLst/>
            </p:spPr>
            <p:txBody>
              <a:bodyPr/>
              <a:lstStyle/>
              <a:p>
                <a:endParaRPr lang="fr-FR"/>
              </a:p>
            </p:txBody>
          </p:sp>
          <p:sp>
            <p:nvSpPr>
              <p:cNvPr id="48207" name="Line 15"/>
              <p:cNvSpPr>
                <a:spLocks noChangeShapeType="1"/>
              </p:cNvSpPr>
              <p:nvPr/>
            </p:nvSpPr>
            <p:spPr bwMode="auto">
              <a:xfrm>
                <a:off x="1701" y="3544"/>
                <a:ext cx="90" cy="0"/>
              </a:xfrm>
              <a:prstGeom prst="line">
                <a:avLst/>
              </a:prstGeom>
              <a:noFill/>
              <a:ln w="9525">
                <a:solidFill>
                  <a:schemeClr val="tx1"/>
                </a:solidFill>
                <a:round/>
                <a:headEnd/>
                <a:tailEnd/>
              </a:ln>
              <a:effectLst/>
            </p:spPr>
            <p:txBody>
              <a:bodyPr/>
              <a:lstStyle/>
              <a:p>
                <a:endParaRPr lang="fr-FR"/>
              </a:p>
            </p:txBody>
          </p:sp>
          <p:sp>
            <p:nvSpPr>
              <p:cNvPr id="48208" name="Line 16"/>
              <p:cNvSpPr>
                <a:spLocks noChangeShapeType="1"/>
              </p:cNvSpPr>
              <p:nvPr/>
            </p:nvSpPr>
            <p:spPr bwMode="auto">
              <a:xfrm>
                <a:off x="1701" y="3793"/>
                <a:ext cx="90" cy="0"/>
              </a:xfrm>
              <a:prstGeom prst="line">
                <a:avLst/>
              </a:prstGeom>
              <a:noFill/>
              <a:ln w="28575">
                <a:solidFill>
                  <a:schemeClr val="tx1"/>
                </a:solidFill>
                <a:round/>
                <a:headEnd/>
                <a:tailEnd/>
              </a:ln>
              <a:effectLst/>
            </p:spPr>
            <p:txBody>
              <a:bodyPr/>
              <a:lstStyle/>
              <a:p>
                <a:endParaRPr lang="fr-FR"/>
              </a:p>
            </p:txBody>
          </p:sp>
          <p:sp>
            <p:nvSpPr>
              <p:cNvPr id="48209" name="Line 17"/>
              <p:cNvSpPr>
                <a:spLocks noChangeShapeType="1"/>
              </p:cNvSpPr>
              <p:nvPr/>
            </p:nvSpPr>
            <p:spPr bwMode="auto">
              <a:xfrm>
                <a:off x="1701" y="3203"/>
                <a:ext cx="90" cy="0"/>
              </a:xfrm>
              <a:prstGeom prst="line">
                <a:avLst/>
              </a:prstGeom>
              <a:noFill/>
              <a:ln w="28575">
                <a:solidFill>
                  <a:schemeClr val="tx1"/>
                </a:solidFill>
                <a:round/>
                <a:headEnd/>
                <a:tailEnd/>
              </a:ln>
              <a:effectLst/>
            </p:spPr>
            <p:txBody>
              <a:bodyPr/>
              <a:lstStyle/>
              <a:p>
                <a:endParaRPr lang="fr-FR"/>
              </a:p>
            </p:txBody>
          </p:sp>
          <p:sp>
            <p:nvSpPr>
              <p:cNvPr id="48210" name="Line 18"/>
              <p:cNvSpPr>
                <a:spLocks noChangeShapeType="1"/>
              </p:cNvSpPr>
              <p:nvPr/>
            </p:nvSpPr>
            <p:spPr bwMode="auto">
              <a:xfrm>
                <a:off x="1701" y="2850"/>
                <a:ext cx="90" cy="0"/>
              </a:xfrm>
              <a:prstGeom prst="line">
                <a:avLst/>
              </a:prstGeom>
              <a:noFill/>
              <a:ln w="9525">
                <a:solidFill>
                  <a:schemeClr val="tx1"/>
                </a:solidFill>
                <a:round/>
                <a:headEnd/>
                <a:tailEnd/>
              </a:ln>
              <a:effectLst/>
            </p:spPr>
            <p:txBody>
              <a:bodyPr/>
              <a:lstStyle/>
              <a:p>
                <a:endParaRPr lang="fr-FR"/>
              </a:p>
            </p:txBody>
          </p:sp>
        </p:grpSp>
        <p:grpSp>
          <p:nvGrpSpPr>
            <p:cNvPr id="4" name="Group 19"/>
            <p:cNvGrpSpPr>
              <a:grpSpLocks/>
            </p:cNvGrpSpPr>
            <p:nvPr/>
          </p:nvGrpSpPr>
          <p:grpSpPr bwMode="auto">
            <a:xfrm>
              <a:off x="4133" y="1186"/>
              <a:ext cx="105" cy="2701"/>
              <a:chOff x="1701" y="521"/>
              <a:chExt cx="90" cy="3272"/>
            </a:xfrm>
          </p:grpSpPr>
          <p:sp>
            <p:nvSpPr>
              <p:cNvPr id="48189" name="Line 20"/>
              <p:cNvSpPr>
                <a:spLocks noChangeShapeType="1"/>
              </p:cNvSpPr>
              <p:nvPr/>
            </p:nvSpPr>
            <p:spPr bwMode="auto">
              <a:xfrm>
                <a:off x="1701" y="521"/>
                <a:ext cx="90" cy="0"/>
              </a:xfrm>
              <a:prstGeom prst="line">
                <a:avLst/>
              </a:prstGeom>
              <a:noFill/>
              <a:ln w="28575">
                <a:solidFill>
                  <a:schemeClr val="tx1"/>
                </a:solidFill>
                <a:round/>
                <a:headEnd/>
                <a:tailEnd/>
              </a:ln>
              <a:effectLst/>
            </p:spPr>
            <p:txBody>
              <a:bodyPr/>
              <a:lstStyle/>
              <a:p>
                <a:endParaRPr lang="fr-FR"/>
              </a:p>
            </p:txBody>
          </p:sp>
          <p:sp>
            <p:nvSpPr>
              <p:cNvPr id="48190" name="Line 21"/>
              <p:cNvSpPr>
                <a:spLocks noChangeShapeType="1"/>
              </p:cNvSpPr>
              <p:nvPr/>
            </p:nvSpPr>
            <p:spPr bwMode="auto">
              <a:xfrm>
                <a:off x="1701" y="869"/>
                <a:ext cx="90" cy="0"/>
              </a:xfrm>
              <a:prstGeom prst="line">
                <a:avLst/>
              </a:prstGeom>
              <a:noFill/>
              <a:ln w="9525">
                <a:solidFill>
                  <a:schemeClr val="tx1"/>
                </a:solidFill>
                <a:round/>
                <a:headEnd/>
                <a:tailEnd/>
              </a:ln>
              <a:effectLst/>
            </p:spPr>
            <p:txBody>
              <a:bodyPr/>
              <a:lstStyle/>
              <a:p>
                <a:endParaRPr lang="fr-FR"/>
              </a:p>
            </p:txBody>
          </p:sp>
          <p:sp>
            <p:nvSpPr>
              <p:cNvPr id="48191" name="Line 22"/>
              <p:cNvSpPr>
                <a:spLocks noChangeShapeType="1"/>
              </p:cNvSpPr>
              <p:nvPr/>
            </p:nvSpPr>
            <p:spPr bwMode="auto">
              <a:xfrm>
                <a:off x="1701" y="1201"/>
                <a:ext cx="90" cy="0"/>
              </a:xfrm>
              <a:prstGeom prst="line">
                <a:avLst/>
              </a:prstGeom>
              <a:noFill/>
              <a:ln w="28575">
                <a:solidFill>
                  <a:schemeClr val="tx1"/>
                </a:solidFill>
                <a:round/>
                <a:headEnd/>
                <a:tailEnd/>
              </a:ln>
              <a:effectLst/>
            </p:spPr>
            <p:txBody>
              <a:bodyPr/>
              <a:lstStyle/>
              <a:p>
                <a:endParaRPr lang="fr-FR"/>
              </a:p>
            </p:txBody>
          </p:sp>
          <p:sp>
            <p:nvSpPr>
              <p:cNvPr id="48192" name="Line 23"/>
              <p:cNvSpPr>
                <a:spLocks noChangeShapeType="1"/>
              </p:cNvSpPr>
              <p:nvPr/>
            </p:nvSpPr>
            <p:spPr bwMode="auto">
              <a:xfrm>
                <a:off x="1701" y="1545"/>
                <a:ext cx="90" cy="0"/>
              </a:xfrm>
              <a:prstGeom prst="line">
                <a:avLst/>
              </a:prstGeom>
              <a:noFill/>
              <a:ln w="9525">
                <a:solidFill>
                  <a:schemeClr val="tx1"/>
                </a:solidFill>
                <a:round/>
                <a:headEnd/>
                <a:tailEnd/>
              </a:ln>
              <a:effectLst/>
            </p:spPr>
            <p:txBody>
              <a:bodyPr/>
              <a:lstStyle/>
              <a:p>
                <a:endParaRPr lang="fr-FR"/>
              </a:p>
            </p:txBody>
          </p:sp>
          <p:sp>
            <p:nvSpPr>
              <p:cNvPr id="48193" name="Line 24"/>
              <p:cNvSpPr>
                <a:spLocks noChangeShapeType="1"/>
              </p:cNvSpPr>
              <p:nvPr/>
            </p:nvSpPr>
            <p:spPr bwMode="auto">
              <a:xfrm>
                <a:off x="1701" y="1853"/>
                <a:ext cx="90" cy="0"/>
              </a:xfrm>
              <a:prstGeom prst="line">
                <a:avLst/>
              </a:prstGeom>
              <a:noFill/>
              <a:ln w="28575">
                <a:solidFill>
                  <a:schemeClr val="tx1"/>
                </a:solidFill>
                <a:round/>
                <a:headEnd/>
                <a:tailEnd/>
              </a:ln>
              <a:effectLst/>
            </p:spPr>
            <p:txBody>
              <a:bodyPr/>
              <a:lstStyle/>
              <a:p>
                <a:endParaRPr lang="fr-FR"/>
              </a:p>
            </p:txBody>
          </p:sp>
          <p:sp>
            <p:nvSpPr>
              <p:cNvPr id="48194" name="Line 25"/>
              <p:cNvSpPr>
                <a:spLocks noChangeShapeType="1"/>
              </p:cNvSpPr>
              <p:nvPr/>
            </p:nvSpPr>
            <p:spPr bwMode="auto">
              <a:xfrm>
                <a:off x="1701" y="2185"/>
                <a:ext cx="90" cy="0"/>
              </a:xfrm>
              <a:prstGeom prst="line">
                <a:avLst/>
              </a:prstGeom>
              <a:noFill/>
              <a:ln w="9525">
                <a:solidFill>
                  <a:schemeClr val="tx1"/>
                </a:solidFill>
                <a:round/>
                <a:headEnd/>
                <a:tailEnd/>
              </a:ln>
              <a:effectLst/>
            </p:spPr>
            <p:txBody>
              <a:bodyPr/>
              <a:lstStyle/>
              <a:p>
                <a:endParaRPr lang="fr-FR"/>
              </a:p>
            </p:txBody>
          </p:sp>
          <p:sp>
            <p:nvSpPr>
              <p:cNvPr id="48195" name="Line 26"/>
              <p:cNvSpPr>
                <a:spLocks noChangeShapeType="1"/>
              </p:cNvSpPr>
              <p:nvPr/>
            </p:nvSpPr>
            <p:spPr bwMode="auto">
              <a:xfrm>
                <a:off x="1701" y="2523"/>
                <a:ext cx="90" cy="0"/>
              </a:xfrm>
              <a:prstGeom prst="line">
                <a:avLst/>
              </a:prstGeom>
              <a:noFill/>
              <a:ln w="28575">
                <a:solidFill>
                  <a:schemeClr val="tx1"/>
                </a:solidFill>
                <a:round/>
                <a:headEnd/>
                <a:tailEnd/>
              </a:ln>
              <a:effectLst/>
            </p:spPr>
            <p:txBody>
              <a:bodyPr/>
              <a:lstStyle/>
              <a:p>
                <a:endParaRPr lang="fr-FR"/>
              </a:p>
            </p:txBody>
          </p:sp>
          <p:sp>
            <p:nvSpPr>
              <p:cNvPr id="48196" name="Line 27"/>
              <p:cNvSpPr>
                <a:spLocks noChangeShapeType="1"/>
              </p:cNvSpPr>
              <p:nvPr/>
            </p:nvSpPr>
            <p:spPr bwMode="auto">
              <a:xfrm>
                <a:off x="1701" y="3544"/>
                <a:ext cx="90" cy="0"/>
              </a:xfrm>
              <a:prstGeom prst="line">
                <a:avLst/>
              </a:prstGeom>
              <a:noFill/>
              <a:ln w="9525">
                <a:solidFill>
                  <a:schemeClr val="tx1"/>
                </a:solidFill>
                <a:round/>
                <a:headEnd/>
                <a:tailEnd/>
              </a:ln>
              <a:effectLst/>
            </p:spPr>
            <p:txBody>
              <a:bodyPr/>
              <a:lstStyle/>
              <a:p>
                <a:endParaRPr lang="fr-FR"/>
              </a:p>
            </p:txBody>
          </p:sp>
          <p:sp>
            <p:nvSpPr>
              <p:cNvPr id="48197" name="Line 28"/>
              <p:cNvSpPr>
                <a:spLocks noChangeShapeType="1"/>
              </p:cNvSpPr>
              <p:nvPr/>
            </p:nvSpPr>
            <p:spPr bwMode="auto">
              <a:xfrm>
                <a:off x="1701" y="3793"/>
                <a:ext cx="90" cy="0"/>
              </a:xfrm>
              <a:prstGeom prst="line">
                <a:avLst/>
              </a:prstGeom>
              <a:noFill/>
              <a:ln w="28575">
                <a:solidFill>
                  <a:schemeClr val="tx1"/>
                </a:solidFill>
                <a:round/>
                <a:headEnd/>
                <a:tailEnd/>
              </a:ln>
              <a:effectLst/>
            </p:spPr>
            <p:txBody>
              <a:bodyPr/>
              <a:lstStyle/>
              <a:p>
                <a:endParaRPr lang="fr-FR"/>
              </a:p>
            </p:txBody>
          </p:sp>
          <p:sp>
            <p:nvSpPr>
              <p:cNvPr id="48198" name="Line 29"/>
              <p:cNvSpPr>
                <a:spLocks noChangeShapeType="1"/>
              </p:cNvSpPr>
              <p:nvPr/>
            </p:nvSpPr>
            <p:spPr bwMode="auto">
              <a:xfrm>
                <a:off x="1701" y="3203"/>
                <a:ext cx="90" cy="0"/>
              </a:xfrm>
              <a:prstGeom prst="line">
                <a:avLst/>
              </a:prstGeom>
              <a:noFill/>
              <a:ln w="28575">
                <a:solidFill>
                  <a:schemeClr val="tx1"/>
                </a:solidFill>
                <a:round/>
                <a:headEnd/>
                <a:tailEnd/>
              </a:ln>
              <a:effectLst/>
            </p:spPr>
            <p:txBody>
              <a:bodyPr/>
              <a:lstStyle/>
              <a:p>
                <a:endParaRPr lang="fr-FR"/>
              </a:p>
            </p:txBody>
          </p:sp>
          <p:sp>
            <p:nvSpPr>
              <p:cNvPr id="48199" name="Line 30"/>
              <p:cNvSpPr>
                <a:spLocks noChangeShapeType="1"/>
              </p:cNvSpPr>
              <p:nvPr/>
            </p:nvSpPr>
            <p:spPr bwMode="auto">
              <a:xfrm>
                <a:off x="1701" y="2850"/>
                <a:ext cx="90" cy="0"/>
              </a:xfrm>
              <a:prstGeom prst="line">
                <a:avLst/>
              </a:prstGeom>
              <a:noFill/>
              <a:ln w="9525">
                <a:solidFill>
                  <a:schemeClr val="tx1"/>
                </a:solidFill>
                <a:round/>
                <a:headEnd/>
                <a:tailEnd/>
              </a:ln>
              <a:effectLst/>
            </p:spPr>
            <p:txBody>
              <a:bodyPr/>
              <a:lstStyle/>
              <a:p>
                <a:endParaRPr lang="fr-FR"/>
              </a:p>
            </p:txBody>
          </p:sp>
        </p:grpSp>
        <p:grpSp>
          <p:nvGrpSpPr>
            <p:cNvPr id="5" name="Group 31"/>
            <p:cNvGrpSpPr>
              <a:grpSpLocks/>
            </p:cNvGrpSpPr>
            <p:nvPr/>
          </p:nvGrpSpPr>
          <p:grpSpPr bwMode="auto">
            <a:xfrm>
              <a:off x="1137" y="1073"/>
              <a:ext cx="420" cy="2924"/>
              <a:chOff x="1383" y="391"/>
              <a:chExt cx="363" cy="3542"/>
            </a:xfrm>
          </p:grpSpPr>
          <p:sp>
            <p:nvSpPr>
              <p:cNvPr id="820256" name="Text Box 32"/>
              <p:cNvSpPr txBox="1">
                <a:spLocks noChangeArrowheads="1"/>
              </p:cNvSpPr>
              <p:nvPr/>
            </p:nvSpPr>
            <p:spPr bwMode="auto">
              <a:xfrm>
                <a:off x="1383" y="391"/>
                <a:ext cx="363" cy="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fr-FR" b="1">
                    <a:solidFill>
                      <a:srgbClr val="000000"/>
                    </a:solidFill>
                    <a:effectLst>
                      <a:outerShdw blurRad="38100" dist="38100" dir="2700000" algn="tl">
                        <a:srgbClr val="C0C0C0"/>
                      </a:outerShdw>
                    </a:effectLst>
                  </a:rPr>
                  <a:t>1.0</a:t>
                </a:r>
              </a:p>
            </p:txBody>
          </p:sp>
          <p:sp>
            <p:nvSpPr>
              <p:cNvPr id="820257" name="Text Box 33"/>
              <p:cNvSpPr txBox="1">
                <a:spLocks noChangeArrowheads="1"/>
              </p:cNvSpPr>
              <p:nvPr/>
            </p:nvSpPr>
            <p:spPr bwMode="auto">
              <a:xfrm>
                <a:off x="1383" y="1067"/>
                <a:ext cx="363" cy="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fr-FR" b="1">
                    <a:solidFill>
                      <a:srgbClr val="000000"/>
                    </a:solidFill>
                    <a:effectLst>
                      <a:outerShdw blurRad="38100" dist="38100" dir="2700000" algn="tl">
                        <a:srgbClr val="C0C0C0"/>
                      </a:outerShdw>
                    </a:effectLst>
                  </a:rPr>
                  <a:t>0.8</a:t>
                </a:r>
              </a:p>
            </p:txBody>
          </p:sp>
          <p:sp>
            <p:nvSpPr>
              <p:cNvPr id="820258" name="Text Box 34"/>
              <p:cNvSpPr txBox="1">
                <a:spLocks noChangeArrowheads="1"/>
              </p:cNvSpPr>
              <p:nvPr/>
            </p:nvSpPr>
            <p:spPr bwMode="auto">
              <a:xfrm>
                <a:off x="1383" y="1725"/>
                <a:ext cx="363" cy="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fr-FR" b="1">
                    <a:solidFill>
                      <a:srgbClr val="000000"/>
                    </a:solidFill>
                    <a:effectLst>
                      <a:outerShdw blurRad="38100" dist="38100" dir="2700000" algn="tl">
                        <a:srgbClr val="C0C0C0"/>
                      </a:outerShdw>
                    </a:effectLst>
                  </a:rPr>
                  <a:t>0.6</a:t>
                </a:r>
              </a:p>
            </p:txBody>
          </p:sp>
          <p:sp>
            <p:nvSpPr>
              <p:cNvPr id="820259" name="Text Box 35"/>
              <p:cNvSpPr txBox="1">
                <a:spLocks noChangeArrowheads="1"/>
              </p:cNvSpPr>
              <p:nvPr/>
            </p:nvSpPr>
            <p:spPr bwMode="auto">
              <a:xfrm>
                <a:off x="1383" y="2382"/>
                <a:ext cx="363" cy="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fr-FR" b="1">
                    <a:solidFill>
                      <a:srgbClr val="000000"/>
                    </a:solidFill>
                    <a:effectLst>
                      <a:outerShdw blurRad="38100" dist="38100" dir="2700000" algn="tl">
                        <a:srgbClr val="C0C0C0"/>
                      </a:outerShdw>
                    </a:effectLst>
                  </a:rPr>
                  <a:t>0.4</a:t>
                </a:r>
              </a:p>
            </p:txBody>
          </p:sp>
          <p:sp>
            <p:nvSpPr>
              <p:cNvPr id="820260" name="Text Box 36"/>
              <p:cNvSpPr txBox="1">
                <a:spLocks noChangeArrowheads="1"/>
              </p:cNvSpPr>
              <p:nvPr/>
            </p:nvSpPr>
            <p:spPr bwMode="auto">
              <a:xfrm>
                <a:off x="1383" y="3063"/>
                <a:ext cx="363" cy="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fr-FR" b="1">
                    <a:solidFill>
                      <a:srgbClr val="000000"/>
                    </a:solidFill>
                    <a:effectLst>
                      <a:outerShdw blurRad="38100" dist="38100" dir="2700000" algn="tl">
                        <a:srgbClr val="C0C0C0"/>
                      </a:outerShdw>
                    </a:effectLst>
                  </a:rPr>
                  <a:t>0.2</a:t>
                </a:r>
              </a:p>
            </p:txBody>
          </p:sp>
          <p:sp>
            <p:nvSpPr>
              <p:cNvPr id="820261" name="Text Box 37"/>
              <p:cNvSpPr txBox="1">
                <a:spLocks noChangeArrowheads="1"/>
              </p:cNvSpPr>
              <p:nvPr/>
            </p:nvSpPr>
            <p:spPr bwMode="auto">
              <a:xfrm>
                <a:off x="1383" y="3653"/>
                <a:ext cx="363" cy="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fr-FR" b="1">
                    <a:solidFill>
                      <a:srgbClr val="000000"/>
                    </a:solidFill>
                    <a:effectLst>
                      <a:outerShdw blurRad="38100" dist="38100" dir="2700000" algn="tl">
                        <a:srgbClr val="C0C0C0"/>
                      </a:outerShdw>
                    </a:effectLst>
                  </a:rPr>
                  <a:t> 0</a:t>
                </a:r>
              </a:p>
            </p:txBody>
          </p:sp>
        </p:grpSp>
        <p:grpSp>
          <p:nvGrpSpPr>
            <p:cNvPr id="6" name="Group 38"/>
            <p:cNvGrpSpPr>
              <a:grpSpLocks/>
            </p:cNvGrpSpPr>
            <p:nvPr/>
          </p:nvGrpSpPr>
          <p:grpSpPr bwMode="auto">
            <a:xfrm>
              <a:off x="4238" y="1073"/>
              <a:ext cx="420" cy="2924"/>
              <a:chOff x="1383" y="391"/>
              <a:chExt cx="363" cy="3542"/>
            </a:xfrm>
          </p:grpSpPr>
          <p:sp>
            <p:nvSpPr>
              <p:cNvPr id="820263" name="Text Box 39"/>
              <p:cNvSpPr txBox="1">
                <a:spLocks noChangeArrowheads="1"/>
              </p:cNvSpPr>
              <p:nvPr/>
            </p:nvSpPr>
            <p:spPr bwMode="auto">
              <a:xfrm>
                <a:off x="1383" y="391"/>
                <a:ext cx="363" cy="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fr-FR" b="1">
                    <a:solidFill>
                      <a:srgbClr val="000000"/>
                    </a:solidFill>
                    <a:effectLst>
                      <a:outerShdw blurRad="38100" dist="38100" dir="2700000" algn="tl">
                        <a:srgbClr val="C0C0C0"/>
                      </a:outerShdw>
                    </a:effectLst>
                  </a:rPr>
                  <a:t>1.0</a:t>
                </a:r>
              </a:p>
            </p:txBody>
          </p:sp>
          <p:sp>
            <p:nvSpPr>
              <p:cNvPr id="820264" name="Text Box 40"/>
              <p:cNvSpPr txBox="1">
                <a:spLocks noChangeArrowheads="1"/>
              </p:cNvSpPr>
              <p:nvPr/>
            </p:nvSpPr>
            <p:spPr bwMode="auto">
              <a:xfrm>
                <a:off x="1383" y="1067"/>
                <a:ext cx="363" cy="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fr-FR" b="1">
                    <a:solidFill>
                      <a:srgbClr val="000000"/>
                    </a:solidFill>
                    <a:effectLst>
                      <a:outerShdw blurRad="38100" dist="38100" dir="2700000" algn="tl">
                        <a:srgbClr val="C0C0C0"/>
                      </a:outerShdw>
                    </a:effectLst>
                  </a:rPr>
                  <a:t>0.8</a:t>
                </a:r>
              </a:p>
            </p:txBody>
          </p:sp>
          <p:sp>
            <p:nvSpPr>
              <p:cNvPr id="820265" name="Text Box 41"/>
              <p:cNvSpPr txBox="1">
                <a:spLocks noChangeArrowheads="1"/>
              </p:cNvSpPr>
              <p:nvPr/>
            </p:nvSpPr>
            <p:spPr bwMode="auto">
              <a:xfrm>
                <a:off x="1383" y="1725"/>
                <a:ext cx="363" cy="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fr-FR" b="1">
                    <a:solidFill>
                      <a:srgbClr val="000000"/>
                    </a:solidFill>
                    <a:effectLst>
                      <a:outerShdw blurRad="38100" dist="38100" dir="2700000" algn="tl">
                        <a:srgbClr val="C0C0C0"/>
                      </a:outerShdw>
                    </a:effectLst>
                  </a:rPr>
                  <a:t>0.6</a:t>
                </a:r>
              </a:p>
            </p:txBody>
          </p:sp>
          <p:sp>
            <p:nvSpPr>
              <p:cNvPr id="820266" name="Text Box 42"/>
              <p:cNvSpPr txBox="1">
                <a:spLocks noChangeArrowheads="1"/>
              </p:cNvSpPr>
              <p:nvPr/>
            </p:nvSpPr>
            <p:spPr bwMode="auto">
              <a:xfrm>
                <a:off x="1383" y="2382"/>
                <a:ext cx="363" cy="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fr-FR" b="1">
                    <a:solidFill>
                      <a:srgbClr val="000000"/>
                    </a:solidFill>
                    <a:effectLst>
                      <a:outerShdw blurRad="38100" dist="38100" dir="2700000" algn="tl">
                        <a:srgbClr val="C0C0C0"/>
                      </a:outerShdw>
                    </a:effectLst>
                  </a:rPr>
                  <a:t>0.4</a:t>
                </a:r>
              </a:p>
            </p:txBody>
          </p:sp>
          <p:sp>
            <p:nvSpPr>
              <p:cNvPr id="820267" name="Text Box 43"/>
              <p:cNvSpPr txBox="1">
                <a:spLocks noChangeArrowheads="1"/>
              </p:cNvSpPr>
              <p:nvPr/>
            </p:nvSpPr>
            <p:spPr bwMode="auto">
              <a:xfrm>
                <a:off x="1383" y="3063"/>
                <a:ext cx="363" cy="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fr-FR" b="1">
                    <a:solidFill>
                      <a:srgbClr val="000000"/>
                    </a:solidFill>
                    <a:effectLst>
                      <a:outerShdw blurRad="38100" dist="38100" dir="2700000" algn="tl">
                        <a:srgbClr val="C0C0C0"/>
                      </a:outerShdw>
                    </a:effectLst>
                  </a:rPr>
                  <a:t>0.2</a:t>
                </a:r>
              </a:p>
            </p:txBody>
          </p:sp>
          <p:sp>
            <p:nvSpPr>
              <p:cNvPr id="820268" name="Text Box 44"/>
              <p:cNvSpPr txBox="1">
                <a:spLocks noChangeArrowheads="1"/>
              </p:cNvSpPr>
              <p:nvPr/>
            </p:nvSpPr>
            <p:spPr bwMode="auto">
              <a:xfrm>
                <a:off x="1383" y="3653"/>
                <a:ext cx="363" cy="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fr-FR" b="1">
                    <a:solidFill>
                      <a:srgbClr val="000000"/>
                    </a:solidFill>
                    <a:effectLst>
                      <a:outerShdw blurRad="38100" dist="38100" dir="2700000" algn="tl">
                        <a:srgbClr val="C0C0C0"/>
                      </a:outerShdw>
                    </a:effectLst>
                  </a:rPr>
                  <a:t> 0</a:t>
                </a:r>
              </a:p>
            </p:txBody>
          </p:sp>
        </p:grpSp>
        <p:grpSp>
          <p:nvGrpSpPr>
            <p:cNvPr id="7" name="Group 45"/>
            <p:cNvGrpSpPr>
              <a:grpSpLocks/>
            </p:cNvGrpSpPr>
            <p:nvPr/>
          </p:nvGrpSpPr>
          <p:grpSpPr bwMode="auto">
            <a:xfrm>
              <a:off x="1420" y="3807"/>
              <a:ext cx="3238" cy="324"/>
              <a:chOff x="1628" y="3702"/>
              <a:chExt cx="2794" cy="393"/>
            </a:xfrm>
          </p:grpSpPr>
          <p:grpSp>
            <p:nvGrpSpPr>
              <p:cNvPr id="8" name="Group 46"/>
              <p:cNvGrpSpPr>
                <a:grpSpLocks/>
              </p:cNvGrpSpPr>
              <p:nvPr/>
            </p:nvGrpSpPr>
            <p:grpSpPr bwMode="auto">
              <a:xfrm>
                <a:off x="1837" y="3702"/>
                <a:ext cx="2105" cy="183"/>
                <a:chOff x="1837" y="3702"/>
                <a:chExt cx="2105" cy="183"/>
              </a:xfrm>
            </p:grpSpPr>
            <p:grpSp>
              <p:nvGrpSpPr>
                <p:cNvPr id="9" name="Group 47"/>
                <p:cNvGrpSpPr>
                  <a:grpSpLocks/>
                </p:cNvGrpSpPr>
                <p:nvPr/>
              </p:nvGrpSpPr>
              <p:grpSpPr bwMode="auto">
                <a:xfrm>
                  <a:off x="1837" y="3793"/>
                  <a:ext cx="2105" cy="92"/>
                  <a:chOff x="1837" y="3793"/>
                  <a:chExt cx="2105" cy="92"/>
                </a:xfrm>
              </p:grpSpPr>
              <p:grpSp>
                <p:nvGrpSpPr>
                  <p:cNvPr id="10" name="Group 48"/>
                  <p:cNvGrpSpPr>
                    <a:grpSpLocks/>
                  </p:cNvGrpSpPr>
                  <p:nvPr/>
                </p:nvGrpSpPr>
                <p:grpSpPr bwMode="auto">
                  <a:xfrm>
                    <a:off x="1837" y="3793"/>
                    <a:ext cx="335" cy="91"/>
                    <a:chOff x="1837" y="3793"/>
                    <a:chExt cx="335" cy="91"/>
                  </a:xfrm>
                </p:grpSpPr>
                <p:sp>
                  <p:nvSpPr>
                    <p:cNvPr id="48173" name="Line 49"/>
                    <p:cNvSpPr>
                      <a:spLocks noChangeShapeType="1"/>
                    </p:cNvSpPr>
                    <p:nvPr/>
                  </p:nvSpPr>
                  <p:spPr bwMode="auto">
                    <a:xfrm flipH="1">
                      <a:off x="1837" y="3793"/>
                      <a:ext cx="0" cy="91"/>
                    </a:xfrm>
                    <a:prstGeom prst="line">
                      <a:avLst/>
                    </a:prstGeom>
                    <a:noFill/>
                    <a:ln w="9525">
                      <a:solidFill>
                        <a:schemeClr val="tx1"/>
                      </a:solidFill>
                      <a:round/>
                      <a:headEnd/>
                      <a:tailEnd/>
                    </a:ln>
                    <a:effectLst/>
                  </p:spPr>
                  <p:txBody>
                    <a:bodyPr/>
                    <a:lstStyle/>
                    <a:p>
                      <a:endParaRPr lang="fr-FR"/>
                    </a:p>
                  </p:txBody>
                </p:sp>
                <p:sp>
                  <p:nvSpPr>
                    <p:cNvPr id="48174" name="Line 50"/>
                    <p:cNvSpPr>
                      <a:spLocks noChangeShapeType="1"/>
                    </p:cNvSpPr>
                    <p:nvPr/>
                  </p:nvSpPr>
                  <p:spPr bwMode="auto">
                    <a:xfrm flipH="1">
                      <a:off x="1945" y="3793"/>
                      <a:ext cx="0" cy="91"/>
                    </a:xfrm>
                    <a:prstGeom prst="line">
                      <a:avLst/>
                    </a:prstGeom>
                    <a:noFill/>
                    <a:ln w="9525">
                      <a:solidFill>
                        <a:schemeClr val="tx1"/>
                      </a:solidFill>
                      <a:round/>
                      <a:headEnd/>
                      <a:tailEnd/>
                    </a:ln>
                    <a:effectLst/>
                  </p:spPr>
                  <p:txBody>
                    <a:bodyPr/>
                    <a:lstStyle/>
                    <a:p>
                      <a:endParaRPr lang="fr-FR"/>
                    </a:p>
                  </p:txBody>
                </p:sp>
                <p:sp>
                  <p:nvSpPr>
                    <p:cNvPr id="48175" name="Line 51"/>
                    <p:cNvSpPr>
                      <a:spLocks noChangeShapeType="1"/>
                    </p:cNvSpPr>
                    <p:nvPr/>
                  </p:nvSpPr>
                  <p:spPr bwMode="auto">
                    <a:xfrm flipH="1">
                      <a:off x="2064" y="3793"/>
                      <a:ext cx="0" cy="91"/>
                    </a:xfrm>
                    <a:prstGeom prst="line">
                      <a:avLst/>
                    </a:prstGeom>
                    <a:noFill/>
                    <a:ln w="9525">
                      <a:solidFill>
                        <a:schemeClr val="tx1"/>
                      </a:solidFill>
                      <a:round/>
                      <a:headEnd/>
                      <a:tailEnd/>
                    </a:ln>
                    <a:effectLst/>
                  </p:spPr>
                  <p:txBody>
                    <a:bodyPr/>
                    <a:lstStyle/>
                    <a:p>
                      <a:endParaRPr lang="fr-FR"/>
                    </a:p>
                  </p:txBody>
                </p:sp>
                <p:sp>
                  <p:nvSpPr>
                    <p:cNvPr id="48176" name="Line 52"/>
                    <p:cNvSpPr>
                      <a:spLocks noChangeShapeType="1"/>
                    </p:cNvSpPr>
                    <p:nvPr/>
                  </p:nvSpPr>
                  <p:spPr bwMode="auto">
                    <a:xfrm flipH="1">
                      <a:off x="2172" y="3793"/>
                      <a:ext cx="0" cy="91"/>
                    </a:xfrm>
                    <a:prstGeom prst="line">
                      <a:avLst/>
                    </a:prstGeom>
                    <a:noFill/>
                    <a:ln w="9525">
                      <a:solidFill>
                        <a:schemeClr val="tx1"/>
                      </a:solidFill>
                      <a:round/>
                      <a:headEnd/>
                      <a:tailEnd/>
                    </a:ln>
                    <a:effectLst/>
                  </p:spPr>
                  <p:txBody>
                    <a:bodyPr/>
                    <a:lstStyle/>
                    <a:p>
                      <a:endParaRPr lang="fr-FR"/>
                    </a:p>
                  </p:txBody>
                </p:sp>
              </p:grpSp>
              <p:grpSp>
                <p:nvGrpSpPr>
                  <p:cNvPr id="11" name="Group 53"/>
                  <p:cNvGrpSpPr>
                    <a:grpSpLocks/>
                  </p:cNvGrpSpPr>
                  <p:nvPr/>
                </p:nvGrpSpPr>
                <p:grpSpPr bwMode="auto">
                  <a:xfrm>
                    <a:off x="2408" y="3794"/>
                    <a:ext cx="335" cy="91"/>
                    <a:chOff x="1837" y="3793"/>
                    <a:chExt cx="335" cy="91"/>
                  </a:xfrm>
                </p:grpSpPr>
                <p:sp>
                  <p:nvSpPr>
                    <p:cNvPr id="48169" name="Line 54"/>
                    <p:cNvSpPr>
                      <a:spLocks noChangeShapeType="1"/>
                    </p:cNvSpPr>
                    <p:nvPr/>
                  </p:nvSpPr>
                  <p:spPr bwMode="auto">
                    <a:xfrm flipH="1">
                      <a:off x="1837" y="3793"/>
                      <a:ext cx="0" cy="91"/>
                    </a:xfrm>
                    <a:prstGeom prst="line">
                      <a:avLst/>
                    </a:prstGeom>
                    <a:noFill/>
                    <a:ln w="9525">
                      <a:solidFill>
                        <a:schemeClr val="tx1"/>
                      </a:solidFill>
                      <a:round/>
                      <a:headEnd/>
                      <a:tailEnd/>
                    </a:ln>
                    <a:effectLst/>
                  </p:spPr>
                  <p:txBody>
                    <a:bodyPr/>
                    <a:lstStyle/>
                    <a:p>
                      <a:endParaRPr lang="fr-FR"/>
                    </a:p>
                  </p:txBody>
                </p:sp>
                <p:sp>
                  <p:nvSpPr>
                    <p:cNvPr id="48170" name="Line 55"/>
                    <p:cNvSpPr>
                      <a:spLocks noChangeShapeType="1"/>
                    </p:cNvSpPr>
                    <p:nvPr/>
                  </p:nvSpPr>
                  <p:spPr bwMode="auto">
                    <a:xfrm flipH="1">
                      <a:off x="1945" y="3793"/>
                      <a:ext cx="0" cy="91"/>
                    </a:xfrm>
                    <a:prstGeom prst="line">
                      <a:avLst/>
                    </a:prstGeom>
                    <a:noFill/>
                    <a:ln w="9525">
                      <a:solidFill>
                        <a:schemeClr val="tx1"/>
                      </a:solidFill>
                      <a:round/>
                      <a:headEnd/>
                      <a:tailEnd/>
                    </a:ln>
                    <a:effectLst/>
                  </p:spPr>
                  <p:txBody>
                    <a:bodyPr/>
                    <a:lstStyle/>
                    <a:p>
                      <a:endParaRPr lang="fr-FR"/>
                    </a:p>
                  </p:txBody>
                </p:sp>
                <p:sp>
                  <p:nvSpPr>
                    <p:cNvPr id="48171" name="Line 56"/>
                    <p:cNvSpPr>
                      <a:spLocks noChangeShapeType="1"/>
                    </p:cNvSpPr>
                    <p:nvPr/>
                  </p:nvSpPr>
                  <p:spPr bwMode="auto">
                    <a:xfrm flipH="1">
                      <a:off x="2064" y="3793"/>
                      <a:ext cx="0" cy="91"/>
                    </a:xfrm>
                    <a:prstGeom prst="line">
                      <a:avLst/>
                    </a:prstGeom>
                    <a:noFill/>
                    <a:ln w="9525">
                      <a:solidFill>
                        <a:schemeClr val="tx1"/>
                      </a:solidFill>
                      <a:round/>
                      <a:headEnd/>
                      <a:tailEnd/>
                    </a:ln>
                    <a:effectLst/>
                  </p:spPr>
                  <p:txBody>
                    <a:bodyPr/>
                    <a:lstStyle/>
                    <a:p>
                      <a:endParaRPr lang="fr-FR"/>
                    </a:p>
                  </p:txBody>
                </p:sp>
                <p:sp>
                  <p:nvSpPr>
                    <p:cNvPr id="48172" name="Line 57"/>
                    <p:cNvSpPr>
                      <a:spLocks noChangeShapeType="1"/>
                    </p:cNvSpPr>
                    <p:nvPr/>
                  </p:nvSpPr>
                  <p:spPr bwMode="auto">
                    <a:xfrm flipH="1">
                      <a:off x="2172" y="3793"/>
                      <a:ext cx="0" cy="91"/>
                    </a:xfrm>
                    <a:prstGeom prst="line">
                      <a:avLst/>
                    </a:prstGeom>
                    <a:noFill/>
                    <a:ln w="9525">
                      <a:solidFill>
                        <a:schemeClr val="tx1"/>
                      </a:solidFill>
                      <a:round/>
                      <a:headEnd/>
                      <a:tailEnd/>
                    </a:ln>
                    <a:effectLst/>
                  </p:spPr>
                  <p:txBody>
                    <a:bodyPr/>
                    <a:lstStyle/>
                    <a:p>
                      <a:endParaRPr lang="fr-FR"/>
                    </a:p>
                  </p:txBody>
                </p:sp>
              </p:grpSp>
              <p:grpSp>
                <p:nvGrpSpPr>
                  <p:cNvPr id="12" name="Group 58"/>
                  <p:cNvGrpSpPr>
                    <a:grpSpLocks/>
                  </p:cNvGrpSpPr>
                  <p:nvPr/>
                </p:nvGrpSpPr>
                <p:grpSpPr bwMode="auto">
                  <a:xfrm>
                    <a:off x="3008" y="3793"/>
                    <a:ext cx="335" cy="91"/>
                    <a:chOff x="1837" y="3793"/>
                    <a:chExt cx="335" cy="91"/>
                  </a:xfrm>
                </p:grpSpPr>
                <p:sp>
                  <p:nvSpPr>
                    <p:cNvPr id="48165" name="Line 59"/>
                    <p:cNvSpPr>
                      <a:spLocks noChangeShapeType="1"/>
                    </p:cNvSpPr>
                    <p:nvPr/>
                  </p:nvSpPr>
                  <p:spPr bwMode="auto">
                    <a:xfrm flipH="1">
                      <a:off x="1837" y="3793"/>
                      <a:ext cx="0" cy="91"/>
                    </a:xfrm>
                    <a:prstGeom prst="line">
                      <a:avLst/>
                    </a:prstGeom>
                    <a:noFill/>
                    <a:ln w="9525">
                      <a:solidFill>
                        <a:schemeClr val="tx1"/>
                      </a:solidFill>
                      <a:round/>
                      <a:headEnd/>
                      <a:tailEnd/>
                    </a:ln>
                    <a:effectLst/>
                  </p:spPr>
                  <p:txBody>
                    <a:bodyPr/>
                    <a:lstStyle/>
                    <a:p>
                      <a:endParaRPr lang="fr-FR"/>
                    </a:p>
                  </p:txBody>
                </p:sp>
                <p:sp>
                  <p:nvSpPr>
                    <p:cNvPr id="48166" name="Line 60"/>
                    <p:cNvSpPr>
                      <a:spLocks noChangeShapeType="1"/>
                    </p:cNvSpPr>
                    <p:nvPr/>
                  </p:nvSpPr>
                  <p:spPr bwMode="auto">
                    <a:xfrm flipH="1">
                      <a:off x="1945" y="3793"/>
                      <a:ext cx="0" cy="91"/>
                    </a:xfrm>
                    <a:prstGeom prst="line">
                      <a:avLst/>
                    </a:prstGeom>
                    <a:noFill/>
                    <a:ln w="9525">
                      <a:solidFill>
                        <a:schemeClr val="tx1"/>
                      </a:solidFill>
                      <a:round/>
                      <a:headEnd/>
                      <a:tailEnd/>
                    </a:ln>
                    <a:effectLst/>
                  </p:spPr>
                  <p:txBody>
                    <a:bodyPr/>
                    <a:lstStyle/>
                    <a:p>
                      <a:endParaRPr lang="fr-FR"/>
                    </a:p>
                  </p:txBody>
                </p:sp>
                <p:sp>
                  <p:nvSpPr>
                    <p:cNvPr id="48167" name="Line 61"/>
                    <p:cNvSpPr>
                      <a:spLocks noChangeShapeType="1"/>
                    </p:cNvSpPr>
                    <p:nvPr/>
                  </p:nvSpPr>
                  <p:spPr bwMode="auto">
                    <a:xfrm flipH="1">
                      <a:off x="2064" y="3793"/>
                      <a:ext cx="0" cy="91"/>
                    </a:xfrm>
                    <a:prstGeom prst="line">
                      <a:avLst/>
                    </a:prstGeom>
                    <a:noFill/>
                    <a:ln w="9525">
                      <a:solidFill>
                        <a:schemeClr val="tx1"/>
                      </a:solidFill>
                      <a:round/>
                      <a:headEnd/>
                      <a:tailEnd/>
                    </a:ln>
                    <a:effectLst/>
                  </p:spPr>
                  <p:txBody>
                    <a:bodyPr/>
                    <a:lstStyle/>
                    <a:p>
                      <a:endParaRPr lang="fr-FR"/>
                    </a:p>
                  </p:txBody>
                </p:sp>
                <p:sp>
                  <p:nvSpPr>
                    <p:cNvPr id="48168" name="Line 62"/>
                    <p:cNvSpPr>
                      <a:spLocks noChangeShapeType="1"/>
                    </p:cNvSpPr>
                    <p:nvPr/>
                  </p:nvSpPr>
                  <p:spPr bwMode="auto">
                    <a:xfrm flipH="1">
                      <a:off x="2172" y="3793"/>
                      <a:ext cx="0" cy="91"/>
                    </a:xfrm>
                    <a:prstGeom prst="line">
                      <a:avLst/>
                    </a:prstGeom>
                    <a:noFill/>
                    <a:ln w="9525">
                      <a:solidFill>
                        <a:schemeClr val="tx1"/>
                      </a:solidFill>
                      <a:round/>
                      <a:headEnd/>
                      <a:tailEnd/>
                    </a:ln>
                    <a:effectLst/>
                  </p:spPr>
                  <p:txBody>
                    <a:bodyPr/>
                    <a:lstStyle/>
                    <a:p>
                      <a:endParaRPr lang="fr-FR"/>
                    </a:p>
                  </p:txBody>
                </p:sp>
              </p:grpSp>
              <p:grpSp>
                <p:nvGrpSpPr>
                  <p:cNvPr id="13" name="Group 63"/>
                  <p:cNvGrpSpPr>
                    <a:grpSpLocks/>
                  </p:cNvGrpSpPr>
                  <p:nvPr/>
                </p:nvGrpSpPr>
                <p:grpSpPr bwMode="auto">
                  <a:xfrm>
                    <a:off x="3607" y="3793"/>
                    <a:ext cx="335" cy="91"/>
                    <a:chOff x="1837" y="3793"/>
                    <a:chExt cx="335" cy="91"/>
                  </a:xfrm>
                </p:grpSpPr>
                <p:sp>
                  <p:nvSpPr>
                    <p:cNvPr id="48161" name="Line 64"/>
                    <p:cNvSpPr>
                      <a:spLocks noChangeShapeType="1"/>
                    </p:cNvSpPr>
                    <p:nvPr/>
                  </p:nvSpPr>
                  <p:spPr bwMode="auto">
                    <a:xfrm flipH="1">
                      <a:off x="1837" y="3793"/>
                      <a:ext cx="0" cy="91"/>
                    </a:xfrm>
                    <a:prstGeom prst="line">
                      <a:avLst/>
                    </a:prstGeom>
                    <a:noFill/>
                    <a:ln w="9525">
                      <a:solidFill>
                        <a:schemeClr val="tx1"/>
                      </a:solidFill>
                      <a:round/>
                      <a:headEnd/>
                      <a:tailEnd/>
                    </a:ln>
                    <a:effectLst/>
                  </p:spPr>
                  <p:txBody>
                    <a:bodyPr/>
                    <a:lstStyle/>
                    <a:p>
                      <a:endParaRPr lang="fr-FR"/>
                    </a:p>
                  </p:txBody>
                </p:sp>
                <p:sp>
                  <p:nvSpPr>
                    <p:cNvPr id="48162" name="Line 65"/>
                    <p:cNvSpPr>
                      <a:spLocks noChangeShapeType="1"/>
                    </p:cNvSpPr>
                    <p:nvPr/>
                  </p:nvSpPr>
                  <p:spPr bwMode="auto">
                    <a:xfrm flipH="1">
                      <a:off x="1945" y="3793"/>
                      <a:ext cx="0" cy="91"/>
                    </a:xfrm>
                    <a:prstGeom prst="line">
                      <a:avLst/>
                    </a:prstGeom>
                    <a:noFill/>
                    <a:ln w="9525">
                      <a:solidFill>
                        <a:schemeClr val="tx1"/>
                      </a:solidFill>
                      <a:round/>
                      <a:headEnd/>
                      <a:tailEnd/>
                    </a:ln>
                    <a:effectLst/>
                  </p:spPr>
                  <p:txBody>
                    <a:bodyPr/>
                    <a:lstStyle/>
                    <a:p>
                      <a:endParaRPr lang="fr-FR"/>
                    </a:p>
                  </p:txBody>
                </p:sp>
                <p:sp>
                  <p:nvSpPr>
                    <p:cNvPr id="48163" name="Line 66"/>
                    <p:cNvSpPr>
                      <a:spLocks noChangeShapeType="1"/>
                    </p:cNvSpPr>
                    <p:nvPr/>
                  </p:nvSpPr>
                  <p:spPr bwMode="auto">
                    <a:xfrm flipH="1">
                      <a:off x="2064" y="3793"/>
                      <a:ext cx="0" cy="91"/>
                    </a:xfrm>
                    <a:prstGeom prst="line">
                      <a:avLst/>
                    </a:prstGeom>
                    <a:noFill/>
                    <a:ln w="9525">
                      <a:solidFill>
                        <a:schemeClr val="tx1"/>
                      </a:solidFill>
                      <a:round/>
                      <a:headEnd/>
                      <a:tailEnd/>
                    </a:ln>
                    <a:effectLst/>
                  </p:spPr>
                  <p:txBody>
                    <a:bodyPr/>
                    <a:lstStyle/>
                    <a:p>
                      <a:endParaRPr lang="fr-FR"/>
                    </a:p>
                  </p:txBody>
                </p:sp>
                <p:sp>
                  <p:nvSpPr>
                    <p:cNvPr id="48164" name="Line 67"/>
                    <p:cNvSpPr>
                      <a:spLocks noChangeShapeType="1"/>
                    </p:cNvSpPr>
                    <p:nvPr/>
                  </p:nvSpPr>
                  <p:spPr bwMode="auto">
                    <a:xfrm flipH="1">
                      <a:off x="2172" y="3793"/>
                      <a:ext cx="0" cy="91"/>
                    </a:xfrm>
                    <a:prstGeom prst="line">
                      <a:avLst/>
                    </a:prstGeom>
                    <a:noFill/>
                    <a:ln w="9525">
                      <a:solidFill>
                        <a:schemeClr val="tx1"/>
                      </a:solidFill>
                      <a:round/>
                      <a:headEnd/>
                      <a:tailEnd/>
                    </a:ln>
                    <a:effectLst/>
                  </p:spPr>
                  <p:txBody>
                    <a:bodyPr/>
                    <a:lstStyle/>
                    <a:p>
                      <a:endParaRPr lang="fr-FR"/>
                    </a:p>
                  </p:txBody>
                </p:sp>
              </p:grpSp>
            </p:grpSp>
            <p:sp>
              <p:nvSpPr>
                <p:cNvPr id="48154" name="Line 68"/>
                <p:cNvSpPr>
                  <a:spLocks noChangeShapeType="1"/>
                </p:cNvSpPr>
                <p:nvPr/>
              </p:nvSpPr>
              <p:spPr bwMode="auto">
                <a:xfrm flipV="1">
                  <a:off x="2299" y="3702"/>
                  <a:ext cx="0" cy="182"/>
                </a:xfrm>
                <a:prstGeom prst="line">
                  <a:avLst/>
                </a:prstGeom>
                <a:noFill/>
                <a:ln w="9525">
                  <a:solidFill>
                    <a:schemeClr val="tx1"/>
                  </a:solidFill>
                  <a:round/>
                  <a:headEnd/>
                  <a:tailEnd/>
                </a:ln>
                <a:effectLst/>
              </p:spPr>
              <p:txBody>
                <a:bodyPr/>
                <a:lstStyle/>
                <a:p>
                  <a:endParaRPr lang="fr-FR"/>
                </a:p>
              </p:txBody>
            </p:sp>
            <p:sp>
              <p:nvSpPr>
                <p:cNvPr id="48155" name="Line 69"/>
                <p:cNvSpPr>
                  <a:spLocks noChangeShapeType="1"/>
                </p:cNvSpPr>
                <p:nvPr/>
              </p:nvSpPr>
              <p:spPr bwMode="auto">
                <a:xfrm flipV="1">
                  <a:off x="2880" y="3702"/>
                  <a:ext cx="0" cy="182"/>
                </a:xfrm>
                <a:prstGeom prst="line">
                  <a:avLst/>
                </a:prstGeom>
                <a:noFill/>
                <a:ln w="9525">
                  <a:solidFill>
                    <a:schemeClr val="tx1"/>
                  </a:solidFill>
                  <a:round/>
                  <a:headEnd/>
                  <a:tailEnd/>
                </a:ln>
                <a:effectLst/>
              </p:spPr>
              <p:txBody>
                <a:bodyPr/>
                <a:lstStyle/>
                <a:p>
                  <a:endParaRPr lang="fr-FR"/>
                </a:p>
              </p:txBody>
            </p:sp>
            <p:sp>
              <p:nvSpPr>
                <p:cNvPr id="48156" name="Line 70"/>
                <p:cNvSpPr>
                  <a:spLocks noChangeShapeType="1"/>
                </p:cNvSpPr>
                <p:nvPr/>
              </p:nvSpPr>
              <p:spPr bwMode="auto">
                <a:xfrm flipV="1">
                  <a:off x="3470" y="3702"/>
                  <a:ext cx="0" cy="182"/>
                </a:xfrm>
                <a:prstGeom prst="line">
                  <a:avLst/>
                </a:prstGeom>
                <a:noFill/>
                <a:ln w="9525">
                  <a:solidFill>
                    <a:schemeClr val="tx1"/>
                  </a:solidFill>
                  <a:round/>
                  <a:headEnd/>
                  <a:tailEnd/>
                </a:ln>
                <a:effectLst/>
              </p:spPr>
              <p:txBody>
                <a:bodyPr/>
                <a:lstStyle/>
                <a:p>
                  <a:endParaRPr lang="fr-FR"/>
                </a:p>
              </p:txBody>
            </p:sp>
          </p:grpSp>
          <p:sp>
            <p:nvSpPr>
              <p:cNvPr id="820295" name="Text Box 71"/>
              <p:cNvSpPr txBox="1">
                <a:spLocks noChangeArrowheads="1"/>
              </p:cNvSpPr>
              <p:nvPr/>
            </p:nvSpPr>
            <p:spPr bwMode="auto">
              <a:xfrm>
                <a:off x="1628" y="3838"/>
                <a:ext cx="254"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fr-FR" sz="1600" b="1">
                    <a:solidFill>
                      <a:srgbClr val="000000"/>
                    </a:solidFill>
                    <a:effectLst>
                      <a:outerShdw blurRad="38100" dist="38100" dir="2700000" algn="tl">
                        <a:srgbClr val="C0C0C0"/>
                      </a:outerShdw>
                    </a:effectLst>
                  </a:rPr>
                  <a:t>0</a:t>
                </a:r>
              </a:p>
            </p:txBody>
          </p:sp>
          <p:sp>
            <p:nvSpPr>
              <p:cNvPr id="820296" name="Text Box 72"/>
              <p:cNvSpPr txBox="1">
                <a:spLocks noChangeArrowheads="1"/>
              </p:cNvSpPr>
              <p:nvPr/>
            </p:nvSpPr>
            <p:spPr bwMode="auto">
              <a:xfrm>
                <a:off x="2147" y="3838"/>
                <a:ext cx="588"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fr-FR" sz="1600" b="1">
                    <a:solidFill>
                      <a:srgbClr val="000000"/>
                    </a:solidFill>
                    <a:effectLst>
                      <a:outerShdw blurRad="38100" dist="38100" dir="2700000" algn="tl">
                        <a:srgbClr val="C0C0C0"/>
                      </a:outerShdw>
                    </a:effectLst>
                  </a:rPr>
                  <a:t>250</a:t>
                </a:r>
              </a:p>
            </p:txBody>
          </p:sp>
          <p:sp>
            <p:nvSpPr>
              <p:cNvPr id="820297" name="Text Box 73"/>
              <p:cNvSpPr txBox="1">
                <a:spLocks noChangeArrowheads="1"/>
              </p:cNvSpPr>
              <p:nvPr/>
            </p:nvSpPr>
            <p:spPr bwMode="auto">
              <a:xfrm>
                <a:off x="2700" y="3838"/>
                <a:ext cx="588"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fr-FR" sz="1600" b="1">
                    <a:solidFill>
                      <a:srgbClr val="000000"/>
                    </a:solidFill>
                    <a:effectLst>
                      <a:outerShdw blurRad="38100" dist="38100" dir="2700000" algn="tl">
                        <a:srgbClr val="C0C0C0"/>
                      </a:outerShdw>
                    </a:effectLst>
                  </a:rPr>
                  <a:t>500</a:t>
                </a:r>
              </a:p>
            </p:txBody>
          </p:sp>
          <p:sp>
            <p:nvSpPr>
              <p:cNvPr id="820298" name="Text Box 74"/>
              <p:cNvSpPr txBox="1">
                <a:spLocks noChangeArrowheads="1"/>
              </p:cNvSpPr>
              <p:nvPr/>
            </p:nvSpPr>
            <p:spPr bwMode="auto">
              <a:xfrm>
                <a:off x="3289" y="3838"/>
                <a:ext cx="5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fr-FR" sz="1400" b="1">
                    <a:solidFill>
                      <a:srgbClr val="000000"/>
                    </a:solidFill>
                    <a:effectLst>
                      <a:outerShdw blurRad="38100" dist="38100" dir="2700000" algn="tl">
                        <a:srgbClr val="C0C0C0"/>
                      </a:outerShdw>
                    </a:effectLst>
                  </a:rPr>
                  <a:t>500</a:t>
                </a:r>
              </a:p>
            </p:txBody>
          </p:sp>
          <p:sp>
            <p:nvSpPr>
              <p:cNvPr id="820299" name="Text Box 75"/>
              <p:cNvSpPr txBox="1">
                <a:spLocks noChangeArrowheads="1"/>
              </p:cNvSpPr>
              <p:nvPr/>
            </p:nvSpPr>
            <p:spPr bwMode="auto">
              <a:xfrm>
                <a:off x="3289" y="3838"/>
                <a:ext cx="589"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fr-FR" sz="1600" b="1">
                    <a:solidFill>
                      <a:srgbClr val="000000"/>
                    </a:solidFill>
                    <a:effectLst>
                      <a:outerShdw blurRad="38100" dist="38100" dir="2700000" algn="tl">
                        <a:srgbClr val="C0C0C0"/>
                      </a:outerShdw>
                    </a:effectLst>
                  </a:rPr>
                  <a:t>750</a:t>
                </a:r>
              </a:p>
            </p:txBody>
          </p:sp>
          <p:sp>
            <p:nvSpPr>
              <p:cNvPr id="820300" name="Text Box 76"/>
              <p:cNvSpPr txBox="1">
                <a:spLocks noChangeArrowheads="1"/>
              </p:cNvSpPr>
              <p:nvPr/>
            </p:nvSpPr>
            <p:spPr bwMode="auto">
              <a:xfrm>
                <a:off x="3834" y="3837"/>
                <a:ext cx="588"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fr-FR" sz="1600" b="1">
                    <a:solidFill>
                      <a:srgbClr val="000000"/>
                    </a:solidFill>
                    <a:effectLst>
                      <a:outerShdw blurRad="38100" dist="38100" dir="2700000" algn="tl">
                        <a:srgbClr val="C0C0C0"/>
                      </a:outerShdw>
                    </a:effectLst>
                  </a:rPr>
                  <a:t>1000</a:t>
                </a:r>
              </a:p>
            </p:txBody>
          </p:sp>
        </p:grpSp>
        <p:sp>
          <p:nvSpPr>
            <p:cNvPr id="820301" name="Text Box 77"/>
            <p:cNvSpPr txBox="1">
              <a:spLocks noChangeArrowheads="1"/>
            </p:cNvSpPr>
            <p:nvPr/>
          </p:nvSpPr>
          <p:spPr bwMode="auto">
            <a:xfrm>
              <a:off x="2396" y="4069"/>
              <a:ext cx="126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fr-FR" b="1">
                  <a:solidFill>
                    <a:srgbClr val="000000"/>
                  </a:solidFill>
                  <a:effectLst>
                    <a:outerShdw blurRad="38100" dist="38100" dir="2700000" algn="tl">
                      <a:srgbClr val="C0C0C0"/>
                    </a:outerShdw>
                  </a:effectLst>
                </a:rPr>
                <a:t>TIME (days)</a:t>
              </a:r>
            </a:p>
          </p:txBody>
        </p:sp>
        <p:sp>
          <p:nvSpPr>
            <p:cNvPr id="48141" name="Freeform 78"/>
            <p:cNvSpPr>
              <a:spLocks/>
            </p:cNvSpPr>
            <p:nvPr/>
          </p:nvSpPr>
          <p:spPr bwMode="auto">
            <a:xfrm>
              <a:off x="1655" y="1207"/>
              <a:ext cx="2564" cy="919"/>
            </a:xfrm>
            <a:custGeom>
              <a:avLst/>
              <a:gdLst>
                <a:gd name="T0" fmla="*/ 0 w 2212"/>
                <a:gd name="T1" fmla="*/ 0 h 1113"/>
                <a:gd name="T2" fmla="*/ 1772 w 2212"/>
                <a:gd name="T3" fmla="*/ 2 h 1113"/>
                <a:gd name="T4" fmla="*/ 1772 w 2212"/>
                <a:gd name="T5" fmla="*/ 52 h 1113"/>
                <a:gd name="T6" fmla="*/ 2350 w 2212"/>
                <a:gd name="T7" fmla="*/ 54 h 1113"/>
                <a:gd name="T8" fmla="*/ 2351 w 2212"/>
                <a:gd name="T9" fmla="*/ 214 h 1113"/>
                <a:gd name="T10" fmla="*/ 2601 w 2212"/>
                <a:gd name="T11" fmla="*/ 213 h 1113"/>
                <a:gd name="T12" fmla="*/ 2614 w 2212"/>
                <a:gd name="T13" fmla="*/ 272 h 1113"/>
                <a:gd name="T14" fmla="*/ 2920 w 2212"/>
                <a:gd name="T15" fmla="*/ 270 h 1113"/>
                <a:gd name="T16" fmla="*/ 2920 w 2212"/>
                <a:gd name="T17" fmla="*/ 323 h 1113"/>
                <a:gd name="T18" fmla="*/ 3818 w 2212"/>
                <a:gd name="T19" fmla="*/ 326 h 1113"/>
                <a:gd name="T20" fmla="*/ 3818 w 2212"/>
                <a:gd name="T21" fmla="*/ 428 h 1113"/>
                <a:gd name="T22" fmla="*/ 4628 w 2212"/>
                <a:gd name="T23" fmla="*/ 427 h 11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12" h="1113">
                  <a:moveTo>
                    <a:pt x="0" y="0"/>
                  </a:moveTo>
                  <a:lnTo>
                    <a:pt x="847" y="3"/>
                  </a:lnTo>
                  <a:lnTo>
                    <a:pt x="847" y="135"/>
                  </a:lnTo>
                  <a:lnTo>
                    <a:pt x="1123" y="141"/>
                  </a:lnTo>
                  <a:lnTo>
                    <a:pt x="1124" y="557"/>
                  </a:lnTo>
                  <a:lnTo>
                    <a:pt x="1243" y="555"/>
                  </a:lnTo>
                  <a:lnTo>
                    <a:pt x="1249" y="711"/>
                  </a:lnTo>
                  <a:lnTo>
                    <a:pt x="1396" y="704"/>
                  </a:lnTo>
                  <a:lnTo>
                    <a:pt x="1396" y="840"/>
                  </a:lnTo>
                  <a:lnTo>
                    <a:pt x="1825" y="849"/>
                  </a:lnTo>
                  <a:lnTo>
                    <a:pt x="1825" y="1113"/>
                  </a:lnTo>
                  <a:lnTo>
                    <a:pt x="2212" y="1112"/>
                  </a:lnTo>
                </a:path>
              </a:pathLst>
            </a:custGeom>
            <a:noFill/>
            <a:ln w="28575" cmpd="sng">
              <a:solidFill>
                <a:srgbClr val="FF0000"/>
              </a:solidFill>
              <a:round/>
              <a:headEnd/>
              <a:tailEnd/>
            </a:ln>
            <a:effectLst/>
          </p:spPr>
          <p:txBody>
            <a:bodyPr/>
            <a:lstStyle/>
            <a:p>
              <a:endParaRPr lang="fr-FR"/>
            </a:p>
          </p:txBody>
        </p:sp>
        <p:sp>
          <p:nvSpPr>
            <p:cNvPr id="48142" name="Freeform 79"/>
            <p:cNvSpPr>
              <a:spLocks/>
            </p:cNvSpPr>
            <p:nvPr/>
          </p:nvSpPr>
          <p:spPr bwMode="auto">
            <a:xfrm>
              <a:off x="1655" y="1207"/>
              <a:ext cx="2576" cy="112"/>
            </a:xfrm>
            <a:custGeom>
              <a:avLst/>
              <a:gdLst>
                <a:gd name="T0" fmla="*/ 0 w 2222"/>
                <a:gd name="T1" fmla="*/ 0 h 136"/>
                <a:gd name="T2" fmla="*/ 2047 w 2222"/>
                <a:gd name="T3" fmla="*/ 1 h 136"/>
                <a:gd name="T4" fmla="*/ 2047 w 2222"/>
                <a:gd name="T5" fmla="*/ 48 h 136"/>
                <a:gd name="T6" fmla="*/ 4653 w 2222"/>
                <a:gd name="T7" fmla="*/ 52 h 1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22" h="136">
                  <a:moveTo>
                    <a:pt x="0" y="0"/>
                  </a:moveTo>
                  <a:lnTo>
                    <a:pt x="977" y="1"/>
                  </a:lnTo>
                  <a:lnTo>
                    <a:pt x="977" y="127"/>
                  </a:lnTo>
                  <a:lnTo>
                    <a:pt x="2222" y="136"/>
                  </a:lnTo>
                </a:path>
              </a:pathLst>
            </a:custGeom>
            <a:noFill/>
            <a:ln w="38100" cmpd="sng">
              <a:solidFill>
                <a:schemeClr val="accent2"/>
              </a:solidFill>
              <a:round/>
              <a:headEnd/>
              <a:tailEnd/>
            </a:ln>
            <a:effectLst/>
          </p:spPr>
          <p:txBody>
            <a:bodyPr/>
            <a:lstStyle/>
            <a:p>
              <a:endParaRPr lang="fr-FR"/>
            </a:p>
          </p:txBody>
        </p:sp>
        <p:sp>
          <p:nvSpPr>
            <p:cNvPr id="820304" name="Text Box 80"/>
            <p:cNvSpPr txBox="1">
              <a:spLocks noChangeArrowheads="1"/>
            </p:cNvSpPr>
            <p:nvPr/>
          </p:nvSpPr>
          <p:spPr bwMode="auto">
            <a:xfrm>
              <a:off x="3135" y="1336"/>
              <a:ext cx="89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fr-FR" b="1">
                  <a:solidFill>
                    <a:srgbClr val="333399"/>
                  </a:solidFill>
                  <a:effectLst>
                    <a:outerShdw blurRad="38100" dist="38100" dir="2700000" algn="tl">
                      <a:srgbClr val="C0C0C0"/>
                    </a:outerShdw>
                  </a:effectLst>
                </a:rPr>
                <a:t>CHIVA</a:t>
              </a:r>
            </a:p>
          </p:txBody>
        </p:sp>
        <p:sp>
          <p:nvSpPr>
            <p:cNvPr id="820305" name="Text Box 81"/>
            <p:cNvSpPr txBox="1">
              <a:spLocks noChangeArrowheads="1"/>
            </p:cNvSpPr>
            <p:nvPr/>
          </p:nvSpPr>
          <p:spPr bwMode="auto">
            <a:xfrm>
              <a:off x="2820" y="2159"/>
              <a:ext cx="12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altLang="fr-FR" b="1">
                  <a:solidFill>
                    <a:srgbClr val="FF0000"/>
                  </a:solidFill>
                  <a:effectLst>
                    <a:outerShdw blurRad="38100" dist="38100" dir="2700000" algn="tl">
                      <a:srgbClr val="C0C0C0"/>
                    </a:outerShdw>
                  </a:effectLst>
                </a:rPr>
                <a:t>compression</a:t>
              </a:r>
            </a:p>
          </p:txBody>
        </p:sp>
        <p:sp>
          <p:nvSpPr>
            <p:cNvPr id="820306" name="Text Box 82"/>
            <p:cNvSpPr txBox="1">
              <a:spLocks noChangeArrowheads="1"/>
            </p:cNvSpPr>
            <p:nvPr/>
          </p:nvSpPr>
          <p:spPr bwMode="auto">
            <a:xfrm>
              <a:off x="521" y="0"/>
              <a:ext cx="4672" cy="63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GB" altLang="fr-FR" sz="2000" dirty="0">
                  <a:solidFill>
                    <a:srgbClr val="000000"/>
                  </a:solidFill>
                  <a:effectLst>
                    <a:outerShdw blurRad="38100" dist="38100" dir="2700000" algn="tl">
                      <a:srgbClr val="C0C0C0"/>
                    </a:outerShdw>
                  </a:effectLst>
                </a:rPr>
                <a:t>Minimally invasive surgical management of primary venous ulcers vs. compression treatment: a randomized clinical trial.. </a:t>
              </a:r>
              <a:r>
                <a:rPr lang="it-IT" altLang="fr-FR" sz="1400" dirty="0">
                  <a:solidFill>
                    <a:srgbClr val="000000"/>
                  </a:solidFill>
                  <a:effectLst>
                    <a:outerShdw blurRad="38100" dist="38100" dir="2700000" algn="tl">
                      <a:srgbClr val="C0C0C0"/>
                    </a:outerShdw>
                  </a:effectLst>
                  <a:hlinkClick r:id="rId4"/>
                </a:rPr>
                <a:t>Zamboni P</a:t>
              </a:r>
              <a:r>
                <a:rPr lang="it-IT" altLang="fr-FR" sz="1400" dirty="0">
                  <a:solidFill>
                    <a:srgbClr val="000000"/>
                  </a:solidFill>
                  <a:effectLst>
                    <a:outerShdw blurRad="38100" dist="38100" dir="2700000" algn="tl">
                      <a:srgbClr val="C0C0C0"/>
                    </a:outerShdw>
                  </a:effectLst>
                </a:rPr>
                <a:t>and al</a:t>
              </a:r>
              <a:r>
                <a:rPr lang="it-IT" altLang="fr-FR" sz="1400" dirty="0">
                  <a:solidFill>
                    <a:srgbClr val="000000"/>
                  </a:solidFill>
                  <a:effectLst>
                    <a:outerShdw blurRad="38100" dist="38100" dir="2700000" algn="tl">
                      <a:srgbClr val="C0C0C0"/>
                    </a:outerShdw>
                  </a:effectLst>
                  <a:hlinkClick r:id="rId5"/>
                </a:rPr>
                <a:t> A</a:t>
              </a:r>
              <a:r>
                <a:rPr lang="it-IT" altLang="fr-FR" sz="1400" dirty="0">
                  <a:solidFill>
                    <a:srgbClr val="000000"/>
                  </a:solidFill>
                  <a:effectLst>
                    <a:outerShdw blurRad="38100" dist="38100" dir="2700000" algn="tl">
                      <a:srgbClr val="C0C0C0"/>
                    </a:outerShdw>
                  </a:effectLst>
                </a:rPr>
                <a:t>. </a:t>
              </a:r>
              <a:r>
                <a:rPr lang="en-GB" altLang="fr-FR" sz="2000" dirty="0">
                  <a:solidFill>
                    <a:srgbClr val="000000"/>
                  </a:solidFill>
                  <a:effectLst>
                    <a:outerShdw blurRad="38100" dist="38100" dir="2700000" algn="tl">
                      <a:srgbClr val="C0C0C0"/>
                    </a:outerShdw>
                  </a:effectLst>
                </a:rPr>
                <a:t>EJ V E S. 2003</a:t>
              </a:r>
              <a:endParaRPr lang="fr-FR" altLang="fr-FR" sz="2000" dirty="0">
                <a:solidFill>
                  <a:srgbClr val="000000"/>
                </a:solidFill>
                <a:effectLst>
                  <a:outerShdw blurRad="38100" dist="38100" dir="2700000" algn="tl">
                    <a:srgbClr val="C0C0C0"/>
                  </a:outerShdw>
                </a:effectLst>
              </a:endParaRPr>
            </a:p>
          </p:txBody>
        </p:sp>
      </p:gr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ZoneTexte 1"/>
          <p:cNvSpPr txBox="1">
            <a:spLocks noChangeArrowheads="1"/>
          </p:cNvSpPr>
          <p:nvPr/>
        </p:nvSpPr>
        <p:spPr bwMode="auto">
          <a:xfrm>
            <a:off x="381000" y="307975"/>
            <a:ext cx="8382000" cy="5940425"/>
          </a:xfrm>
          <a:prstGeom prst="rect">
            <a:avLst/>
          </a:prstGeom>
          <a:solidFill>
            <a:schemeClr val="bg1"/>
          </a:solidFill>
          <a:ln>
            <a:noFill/>
          </a:ln>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defRPr/>
            </a:pPr>
            <a:r>
              <a:rPr lang="en-US" altLang="fr-FR" sz="2000" b="1" dirty="0">
                <a:solidFill>
                  <a:srgbClr val="C00000"/>
                </a:solidFill>
              </a:rPr>
              <a:t>PRESERVER LA SAHENE : VITAL!!!!</a:t>
            </a:r>
          </a:p>
          <a:p>
            <a:pPr algn="ctr" eaLnBrk="1" hangingPunct="1">
              <a:spcBef>
                <a:spcPct val="0"/>
              </a:spcBef>
              <a:buFontTx/>
              <a:buNone/>
              <a:defRPr/>
            </a:pPr>
            <a:endParaRPr lang="en-US" altLang="fr-FR" sz="2000" b="1" dirty="0">
              <a:solidFill>
                <a:schemeClr val="accent2">
                  <a:lumMod val="60000"/>
                  <a:lumOff val="40000"/>
                </a:schemeClr>
              </a:solidFill>
            </a:endParaRPr>
          </a:p>
          <a:p>
            <a:pPr algn="ctr" eaLnBrk="1" hangingPunct="1">
              <a:spcBef>
                <a:spcPct val="0"/>
              </a:spcBef>
              <a:buFontTx/>
              <a:buNone/>
              <a:defRPr/>
            </a:pPr>
            <a:r>
              <a:rPr lang="en-US" altLang="fr-FR" sz="2000" dirty="0">
                <a:solidFill>
                  <a:schemeClr val="accent2">
                    <a:lumMod val="60000"/>
                    <a:lumOff val="40000"/>
                  </a:schemeClr>
                </a:solidFill>
              </a:rPr>
              <a:t> </a:t>
            </a:r>
            <a:r>
              <a:rPr lang="en-US" altLang="fr-FR" sz="2000" b="1" dirty="0">
                <a:solidFill>
                  <a:srgbClr val="C00000"/>
                </a:solidFill>
              </a:rPr>
              <a:t>REVIEW 2014</a:t>
            </a:r>
            <a:br>
              <a:rPr lang="en-US" altLang="fr-FR" sz="2000" dirty="0">
                <a:solidFill>
                  <a:srgbClr val="C00000"/>
                </a:solidFill>
              </a:rPr>
            </a:br>
            <a:r>
              <a:rPr lang="en-US" altLang="fr-FR" sz="2000" b="1" dirty="0">
                <a:solidFill>
                  <a:srgbClr val="C00000"/>
                </a:solidFill>
              </a:rPr>
              <a:t>OPTIMAL management of </a:t>
            </a:r>
            <a:r>
              <a:rPr lang="en-US" altLang="fr-FR" sz="2000" b="1" dirty="0" err="1">
                <a:solidFill>
                  <a:srgbClr val="C00000"/>
                </a:solidFill>
              </a:rPr>
              <a:t>infrainguinal</a:t>
            </a:r>
            <a:r>
              <a:rPr lang="en-US" altLang="fr-FR" sz="2000" b="1" dirty="0">
                <a:solidFill>
                  <a:srgbClr val="C00000"/>
                </a:solidFill>
              </a:rPr>
              <a:t> arterial occlusive disease</a:t>
            </a:r>
            <a:br>
              <a:rPr lang="en-US" altLang="fr-FR" sz="2000" b="1" dirty="0">
                <a:solidFill>
                  <a:schemeClr val="accent2">
                    <a:lumMod val="60000"/>
                    <a:lumOff val="40000"/>
                  </a:schemeClr>
                </a:solidFill>
              </a:rPr>
            </a:br>
            <a:r>
              <a:rPr lang="en-US" altLang="fr-FR" sz="2000" b="1" dirty="0">
                <a:solidFill>
                  <a:schemeClr val="accent2">
                    <a:lumMod val="60000"/>
                    <a:lumOff val="40000"/>
                  </a:schemeClr>
                </a:solidFill>
              </a:rPr>
              <a:t>Authors: </a:t>
            </a:r>
            <a:r>
              <a:rPr lang="en-US" altLang="fr-FR" sz="2000" b="1" dirty="0" err="1">
                <a:solidFill>
                  <a:schemeClr val="accent2">
                    <a:lumMod val="60000"/>
                    <a:lumOff val="40000"/>
                  </a:schemeClr>
                </a:solidFill>
              </a:rPr>
              <a:t>Pennywell</a:t>
            </a:r>
            <a:r>
              <a:rPr lang="en-US" altLang="fr-FR" sz="2000" b="1" dirty="0">
                <a:solidFill>
                  <a:schemeClr val="accent2">
                    <a:lumMod val="60000"/>
                    <a:lumOff val="40000"/>
                  </a:schemeClr>
                </a:solidFill>
              </a:rPr>
              <a:t> DJ, Tan TW, Zhang WW</a:t>
            </a:r>
            <a:endParaRPr lang="en-US" altLang="fr-FR" sz="2000" dirty="0">
              <a:solidFill>
                <a:schemeClr val="accent2">
                  <a:lumMod val="60000"/>
                  <a:lumOff val="40000"/>
                </a:schemeClr>
              </a:solidFill>
            </a:endParaRPr>
          </a:p>
          <a:p>
            <a:pPr algn="ctr" eaLnBrk="1" hangingPunct="1">
              <a:spcBef>
                <a:spcPct val="0"/>
              </a:spcBef>
              <a:buFontTx/>
              <a:buNone/>
              <a:defRPr/>
            </a:pPr>
            <a:r>
              <a:rPr lang="en-US" altLang="fr-FR" sz="2000" b="1" dirty="0">
                <a:solidFill>
                  <a:schemeClr val="accent2">
                    <a:lumMod val="60000"/>
                    <a:lumOff val="40000"/>
                  </a:schemeClr>
                </a:solidFill>
              </a:rPr>
              <a:t>Full text</a:t>
            </a:r>
            <a:r>
              <a:rPr lang="en-US" altLang="fr-FR" sz="2000" dirty="0">
                <a:solidFill>
                  <a:schemeClr val="accent2">
                    <a:lumMod val="60000"/>
                    <a:lumOff val="40000"/>
                  </a:schemeClr>
                </a:solidFill>
              </a:rPr>
              <a:t>: available </a:t>
            </a:r>
            <a:r>
              <a:rPr lang="en-US" altLang="fr-FR" sz="1600" dirty="0">
                <a:solidFill>
                  <a:schemeClr val="accent2">
                    <a:lumMod val="60000"/>
                    <a:lumOff val="40000"/>
                  </a:schemeClr>
                </a:solidFill>
              </a:rPr>
              <a:t>on  </a:t>
            </a:r>
            <a:r>
              <a:rPr lang="en-US" altLang="fr-FR" sz="1600" dirty="0">
                <a:solidFill>
                  <a:schemeClr val="accent2">
                    <a:lumMod val="60000"/>
                    <a:lumOff val="40000"/>
                  </a:schemeClr>
                </a:solidFill>
                <a:hlinkClick r:id="rId3"/>
              </a:rPr>
              <a:t>http://www.dovepress.com/article_18926.t34346121</a:t>
            </a:r>
            <a:endParaRPr lang="en-US" altLang="fr-FR" sz="2000" dirty="0">
              <a:solidFill>
                <a:schemeClr val="accent2">
                  <a:lumMod val="60000"/>
                  <a:lumOff val="40000"/>
                </a:schemeClr>
              </a:solidFill>
            </a:endParaRPr>
          </a:p>
          <a:p>
            <a:pPr algn="ctr" eaLnBrk="1" hangingPunct="1">
              <a:spcBef>
                <a:spcPct val="0"/>
              </a:spcBef>
              <a:buFontTx/>
              <a:buNone/>
              <a:defRPr/>
            </a:pPr>
            <a:r>
              <a:rPr lang="en-US" altLang="fr-FR" sz="2000" b="1" dirty="0">
                <a:solidFill>
                  <a:schemeClr val="accent2">
                    <a:lumMod val="60000"/>
                    <a:lumOff val="40000"/>
                  </a:schemeClr>
                </a:solidFill>
              </a:rPr>
              <a:t>Risk factors</a:t>
            </a:r>
            <a:endParaRPr lang="en-US" altLang="fr-FR" sz="2000" dirty="0">
              <a:solidFill>
                <a:schemeClr val="accent2">
                  <a:lumMod val="60000"/>
                  <a:lumOff val="40000"/>
                </a:schemeClr>
              </a:solidFill>
            </a:endParaRPr>
          </a:p>
          <a:p>
            <a:pPr eaLnBrk="1" hangingPunct="1">
              <a:spcBef>
                <a:spcPct val="0"/>
              </a:spcBef>
              <a:buFontTx/>
              <a:buNone/>
              <a:defRPr/>
            </a:pPr>
            <a:r>
              <a:rPr lang="en-US" altLang="fr-FR" sz="2000" dirty="0">
                <a:solidFill>
                  <a:schemeClr val="accent2">
                    <a:lumMod val="60000"/>
                    <a:lumOff val="40000"/>
                  </a:schemeClr>
                </a:solidFill>
              </a:rPr>
              <a:t>Prevalence of </a:t>
            </a:r>
            <a:r>
              <a:rPr lang="en-US" altLang="fr-FR" sz="2000" b="1" dirty="0">
                <a:solidFill>
                  <a:schemeClr val="accent2">
                    <a:lumMod val="60000"/>
                    <a:lumOff val="40000"/>
                  </a:schemeClr>
                </a:solidFill>
              </a:rPr>
              <a:t>0.9%</a:t>
            </a:r>
            <a:r>
              <a:rPr lang="en-US" altLang="fr-FR" sz="2000" dirty="0">
                <a:solidFill>
                  <a:schemeClr val="accent2">
                    <a:lumMod val="60000"/>
                    <a:lumOff val="40000"/>
                  </a:schemeClr>
                </a:solidFill>
              </a:rPr>
              <a:t> in people under age 50 and </a:t>
            </a:r>
            <a:r>
              <a:rPr lang="en-US" altLang="fr-FR" sz="2000" b="1" u="sng" dirty="0">
                <a:solidFill>
                  <a:schemeClr val="accent2">
                    <a:lumMod val="60000"/>
                    <a:lumOff val="40000"/>
                  </a:schemeClr>
                </a:solidFill>
              </a:rPr>
              <a:t>23.2%</a:t>
            </a:r>
            <a:r>
              <a:rPr lang="en-US" altLang="fr-FR" sz="2000" u="sng" dirty="0">
                <a:solidFill>
                  <a:schemeClr val="accent2">
                    <a:lumMod val="60000"/>
                    <a:lumOff val="40000"/>
                  </a:schemeClr>
                </a:solidFill>
              </a:rPr>
              <a:t> in people over the age of 80.1</a:t>
            </a:r>
          </a:p>
          <a:p>
            <a:pPr eaLnBrk="1" hangingPunct="1">
              <a:spcBef>
                <a:spcPct val="0"/>
              </a:spcBef>
              <a:buFontTx/>
              <a:buNone/>
              <a:defRPr/>
            </a:pPr>
            <a:r>
              <a:rPr lang="en-US" altLang="fr-FR" sz="2000" b="1" dirty="0" err="1">
                <a:solidFill>
                  <a:srgbClr val="C00000"/>
                </a:solidFill>
              </a:rPr>
              <a:t>Autogenous</a:t>
            </a:r>
            <a:r>
              <a:rPr lang="en-US" altLang="fr-FR" sz="2000" b="1" dirty="0">
                <a:solidFill>
                  <a:srgbClr val="C00000"/>
                </a:solidFill>
              </a:rPr>
              <a:t> vein is superior to synthetic graft as conduit for LEB,2,53–55 and the great saphenous vein (GSV) is superior to other autologous alternatives</a:t>
            </a:r>
            <a:r>
              <a:rPr lang="en-US" altLang="fr-FR" sz="2000" dirty="0">
                <a:solidFill>
                  <a:schemeClr val="accent2">
                    <a:lumMod val="60000"/>
                    <a:lumOff val="40000"/>
                  </a:schemeClr>
                </a:solidFill>
              </a:rPr>
              <a:t>. An ideal vein conduit should be soft, compressible, at least 3 mm in diameter, and should not be calcified or sclerotic</a:t>
            </a:r>
          </a:p>
          <a:p>
            <a:pPr algn="ctr" eaLnBrk="1" hangingPunct="1">
              <a:spcBef>
                <a:spcPct val="0"/>
              </a:spcBef>
              <a:buFontTx/>
              <a:buNone/>
              <a:defRPr/>
            </a:pPr>
            <a:r>
              <a:rPr lang="en-US" altLang="fr-FR" sz="2000" b="1" dirty="0">
                <a:solidFill>
                  <a:schemeClr val="accent2">
                    <a:lumMod val="60000"/>
                    <a:lumOff val="40000"/>
                  </a:schemeClr>
                </a:solidFill>
              </a:rPr>
              <a:t>Conclusion</a:t>
            </a:r>
            <a:endParaRPr lang="en-US" altLang="fr-FR" sz="2000" dirty="0">
              <a:solidFill>
                <a:schemeClr val="accent2">
                  <a:lumMod val="60000"/>
                  <a:lumOff val="40000"/>
                </a:schemeClr>
              </a:solidFill>
            </a:endParaRPr>
          </a:p>
          <a:p>
            <a:pPr eaLnBrk="1" hangingPunct="1">
              <a:spcBef>
                <a:spcPct val="0"/>
              </a:spcBef>
              <a:buFontTx/>
              <a:buNone/>
              <a:defRPr/>
            </a:pPr>
            <a:r>
              <a:rPr lang="en-US" altLang="fr-FR" sz="2000" b="1" dirty="0">
                <a:solidFill>
                  <a:srgbClr val="C00000"/>
                </a:solidFill>
              </a:rPr>
              <a:t>Open </a:t>
            </a:r>
            <a:r>
              <a:rPr lang="en-US" altLang="fr-FR" sz="2000" b="1" dirty="0" err="1">
                <a:solidFill>
                  <a:srgbClr val="C00000"/>
                </a:solidFill>
              </a:rPr>
              <a:t>infrainguinal</a:t>
            </a:r>
            <a:r>
              <a:rPr lang="en-US" altLang="fr-FR" sz="2000" b="1" dirty="0">
                <a:solidFill>
                  <a:srgbClr val="C00000"/>
                </a:solidFill>
              </a:rPr>
              <a:t>  GSV bypass remains the gold standard for revascularization in CLI</a:t>
            </a:r>
            <a:r>
              <a:rPr lang="en-US" altLang="fr-FR" sz="2000" dirty="0">
                <a:solidFill>
                  <a:srgbClr val="C00000"/>
                </a:solidFill>
              </a:rPr>
              <a:t>, </a:t>
            </a:r>
            <a:r>
              <a:rPr lang="en-US" altLang="fr-FR" sz="2000" dirty="0">
                <a:solidFill>
                  <a:schemeClr val="accent2">
                    <a:lumMod val="60000"/>
                    <a:lumOff val="40000"/>
                  </a:schemeClr>
                </a:solidFill>
              </a:rPr>
              <a:t>especially for patients at appropriate surgical risk and with suitable bypass conduit.</a:t>
            </a:r>
          </a:p>
          <a:p>
            <a:pPr eaLnBrk="1" hangingPunct="1">
              <a:spcBef>
                <a:spcPct val="0"/>
              </a:spcBef>
              <a:buFontTx/>
              <a:buNone/>
              <a:defRPr/>
            </a:pPr>
            <a:endParaRPr lang="fr-FR" altLang="fr-FR" sz="2000" dirty="0">
              <a:solidFill>
                <a:schemeClr val="accent2">
                  <a:lumMod val="60000"/>
                  <a:lumOff val="40000"/>
                </a:schemeClr>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franceschi\Dropbox\dossiers communs 2 ordinateurs\A FAIRE\veines 2013\ETHIQUE ET PONTAGES\allogreffes\IMAG0306.jpg"/>
          <p:cNvPicPr>
            <a:picLocks noChangeAspect="1" noChangeArrowheads="1"/>
          </p:cNvPicPr>
          <p:nvPr/>
        </p:nvPicPr>
        <p:blipFill>
          <a:blip r:embed="rId2" cstate="print"/>
          <a:srcRect/>
          <a:stretch>
            <a:fillRect/>
          </a:stretch>
        </p:blipFill>
        <p:spPr bwMode="auto">
          <a:xfrm>
            <a:off x="5334000" y="3962400"/>
            <a:ext cx="3600450" cy="2700338"/>
          </a:xfrm>
          <a:prstGeom prst="rect">
            <a:avLst/>
          </a:prstGeom>
          <a:noFill/>
          <a:ln w="9525">
            <a:noFill/>
            <a:miter lim="800000"/>
            <a:headEnd/>
            <a:tailEnd/>
          </a:ln>
        </p:spPr>
      </p:pic>
      <p:sp>
        <p:nvSpPr>
          <p:cNvPr id="2" name="ZoneTexte 1"/>
          <p:cNvSpPr txBox="1"/>
          <p:nvPr/>
        </p:nvSpPr>
        <p:spPr>
          <a:xfrm>
            <a:off x="0" y="46038"/>
            <a:ext cx="8934450" cy="3324225"/>
          </a:xfrm>
          <a:prstGeom prst="rect">
            <a:avLst/>
          </a:prstGeom>
          <a:noFill/>
        </p:spPr>
        <p:txBody>
          <a:bodyPr>
            <a:spAutoFit/>
          </a:bodyPr>
          <a:lstStyle/>
          <a:p>
            <a:pPr>
              <a:defRPr/>
            </a:pPr>
            <a:r>
              <a:rPr lang="fr-FR" i="1" dirty="0">
                <a:solidFill>
                  <a:srgbClr val="000000"/>
                </a:solidFill>
              </a:rPr>
              <a:t>Fondée en 1989, </a:t>
            </a:r>
            <a:r>
              <a:rPr lang="fr-FR" b="1" dirty="0" err="1">
                <a:solidFill>
                  <a:srgbClr val="000000"/>
                </a:solidFill>
              </a:rPr>
              <a:t>Bioprotec</a:t>
            </a:r>
            <a:r>
              <a:rPr lang="fr-FR" dirty="0">
                <a:solidFill>
                  <a:srgbClr val="000000"/>
                </a:solidFill>
              </a:rPr>
              <a:t> </a:t>
            </a:r>
            <a:r>
              <a:rPr lang="fr-FR" i="1" dirty="0">
                <a:solidFill>
                  <a:srgbClr val="000000"/>
                </a:solidFill>
              </a:rPr>
              <a:t>a permis de fédérer sur le territoire français </a:t>
            </a:r>
            <a:br>
              <a:rPr lang="fr-FR" i="1" dirty="0">
                <a:solidFill>
                  <a:srgbClr val="000000"/>
                </a:solidFill>
              </a:rPr>
            </a:br>
            <a:r>
              <a:rPr lang="fr-FR" i="1" dirty="0">
                <a:solidFill>
                  <a:srgbClr val="000000"/>
                </a:solidFill>
              </a:rPr>
              <a:t>les activités de recueil de veines saphènes lors du stripping des varices, </a:t>
            </a:r>
            <a:br>
              <a:rPr lang="fr-FR" i="1" dirty="0">
                <a:solidFill>
                  <a:srgbClr val="000000"/>
                </a:solidFill>
              </a:rPr>
            </a:br>
            <a:r>
              <a:rPr lang="fr-FR" i="1" dirty="0">
                <a:solidFill>
                  <a:srgbClr val="000000"/>
                </a:solidFill>
              </a:rPr>
              <a:t>d’assurer la production d’</a:t>
            </a:r>
            <a:r>
              <a:rPr lang="fr-FR" i="1" dirty="0" err="1">
                <a:solidFill>
                  <a:srgbClr val="000000"/>
                </a:solidFill>
              </a:rPr>
              <a:t>allogreffons</a:t>
            </a:r>
            <a:r>
              <a:rPr lang="fr-FR" i="1" dirty="0">
                <a:solidFill>
                  <a:srgbClr val="000000"/>
                </a:solidFill>
              </a:rPr>
              <a:t> veineux et leur cession </a:t>
            </a:r>
            <a:br>
              <a:rPr lang="fr-FR" i="1" dirty="0">
                <a:solidFill>
                  <a:srgbClr val="000000"/>
                </a:solidFill>
              </a:rPr>
            </a:br>
            <a:r>
              <a:rPr lang="fr-FR" i="1" dirty="0">
                <a:solidFill>
                  <a:srgbClr val="000000"/>
                </a:solidFill>
              </a:rPr>
              <a:t>aux établissements demandeurs. </a:t>
            </a:r>
            <a:br>
              <a:rPr lang="fr-FR" i="1" dirty="0">
                <a:solidFill>
                  <a:srgbClr val="000000"/>
                </a:solidFill>
              </a:rPr>
            </a:br>
            <a:r>
              <a:rPr lang="fr-FR" i="1" u="sng" dirty="0">
                <a:solidFill>
                  <a:srgbClr val="000000"/>
                </a:solidFill>
                <a:hlinkClick r:id="rId3"/>
              </a:rPr>
              <a:t>La cession</a:t>
            </a:r>
            <a:r>
              <a:rPr lang="fr-FR" i="1" dirty="0">
                <a:solidFill>
                  <a:srgbClr val="000000"/>
                </a:solidFill>
              </a:rPr>
              <a:t> d’</a:t>
            </a:r>
            <a:r>
              <a:rPr lang="fr-FR" i="1" dirty="0" err="1">
                <a:solidFill>
                  <a:srgbClr val="000000"/>
                </a:solidFill>
              </a:rPr>
              <a:t>allogreffons</a:t>
            </a:r>
            <a:r>
              <a:rPr lang="fr-FR" i="1" dirty="0">
                <a:solidFill>
                  <a:srgbClr val="000000"/>
                </a:solidFill>
              </a:rPr>
              <a:t> veineux est en constante augmentation, </a:t>
            </a:r>
            <a:br>
              <a:rPr lang="fr-FR" i="1" dirty="0">
                <a:solidFill>
                  <a:srgbClr val="000000"/>
                </a:solidFill>
              </a:rPr>
            </a:br>
            <a:r>
              <a:rPr lang="fr-FR" i="1" dirty="0">
                <a:solidFill>
                  <a:srgbClr val="000000"/>
                </a:solidFill>
              </a:rPr>
              <a:t>passant de 286 en 2001 à 490 en 2006.</a:t>
            </a:r>
            <a:r>
              <a:rPr lang="fr-FR" sz="800" spc="-25" dirty="0">
                <a:solidFill>
                  <a:srgbClr val="000000"/>
                </a:solidFill>
              </a:rPr>
              <a:t> </a:t>
            </a:r>
            <a:r>
              <a:rPr lang="fr-FR" sz="800" spc="-25" dirty="0" err="1">
                <a:solidFill>
                  <a:srgbClr val="000000"/>
                </a:solidFill>
              </a:rPr>
              <a:t>crits</a:t>
            </a:r>
            <a:endParaRPr lang="fr-FR" sz="1050" dirty="0">
              <a:solidFill>
                <a:srgbClr val="000000"/>
              </a:solidFill>
              <a:latin typeface="Verdana"/>
              <a:ea typeface="SimSun"/>
              <a:cs typeface="Times New Roman"/>
            </a:endParaRPr>
          </a:p>
          <a:p>
            <a:pPr>
              <a:defRPr/>
            </a:pPr>
            <a:r>
              <a:rPr lang="fr-FR" sz="800" spc="-25" dirty="0">
                <a:solidFill>
                  <a:srgbClr val="000000"/>
                </a:solidFill>
              </a:rPr>
              <a:t> </a:t>
            </a:r>
            <a:r>
              <a:rPr lang="fr-FR" sz="2400" spc="-25" dirty="0">
                <a:solidFill>
                  <a:srgbClr val="000000"/>
                </a:solidFill>
              </a:rPr>
              <a:t>Les </a:t>
            </a:r>
            <a:r>
              <a:rPr lang="fr-FR" sz="2400" spc="-25" dirty="0" err="1">
                <a:solidFill>
                  <a:srgbClr val="000000"/>
                </a:solidFill>
              </a:rPr>
              <a:t>Allogreffons</a:t>
            </a:r>
            <a:r>
              <a:rPr lang="fr-FR" sz="2400" spc="-25" dirty="0">
                <a:solidFill>
                  <a:srgbClr val="000000"/>
                </a:solidFill>
              </a:rPr>
              <a:t> veineux </a:t>
            </a:r>
            <a:r>
              <a:rPr lang="fr-FR" sz="2400" dirty="0" err="1">
                <a:solidFill>
                  <a:srgbClr val="000000"/>
                </a:solidFill>
              </a:rPr>
              <a:t>Bioprotec</a:t>
            </a:r>
            <a:r>
              <a:rPr lang="fr-FR" sz="2400" spc="-25" dirty="0">
                <a:solidFill>
                  <a:srgbClr val="000000"/>
                </a:solidFill>
              </a:rPr>
              <a:t> sont inscrits </a:t>
            </a:r>
            <a:br>
              <a:rPr lang="fr-FR" sz="800" spc="-25" dirty="0">
                <a:solidFill>
                  <a:srgbClr val="000000"/>
                </a:solidFill>
              </a:rPr>
            </a:br>
            <a:r>
              <a:rPr lang="fr-FR" sz="2000" spc="-25" dirty="0">
                <a:solidFill>
                  <a:srgbClr val="000000"/>
                </a:solidFill>
              </a:rPr>
              <a:t> à la LPPR sous le N° 3333073. Ils sont pris en charge </a:t>
            </a:r>
            <a:br>
              <a:rPr lang="fr-FR" sz="2000" spc="-25" dirty="0">
                <a:solidFill>
                  <a:srgbClr val="000000"/>
                </a:solidFill>
              </a:rPr>
            </a:br>
            <a:r>
              <a:rPr lang="fr-FR" sz="2000" spc="-25" dirty="0">
                <a:solidFill>
                  <a:srgbClr val="000000"/>
                </a:solidFill>
              </a:rPr>
              <a:t> en sus des GHS pour les établissements privés et publics.</a:t>
            </a:r>
            <a:br>
              <a:rPr lang="fr-FR" sz="2000" spc="-25" dirty="0">
                <a:solidFill>
                  <a:srgbClr val="000000"/>
                </a:solidFill>
              </a:rPr>
            </a:br>
            <a:r>
              <a:rPr lang="fr-FR" sz="2000" spc="-25" dirty="0">
                <a:solidFill>
                  <a:srgbClr val="000000"/>
                </a:solidFill>
              </a:rPr>
              <a:t> Le tarif est de 1480.00 euros HT et de 1561.40 euros TTC. </a:t>
            </a:r>
            <a:endParaRPr lang="fr-FR" sz="6600" dirty="0">
              <a:solidFill>
                <a:srgbClr val="000000"/>
              </a:solidFill>
              <a:latin typeface="Verdana"/>
              <a:ea typeface="SimSun"/>
              <a:cs typeface="Times New Roman"/>
            </a:endParaRPr>
          </a:p>
          <a:p>
            <a:pPr>
              <a:defRPr/>
            </a:pPr>
            <a:r>
              <a:rPr lang="fr-FR" dirty="0">
                <a:solidFill>
                  <a:srgbClr val="000000"/>
                </a:solidFill>
              </a:rPr>
              <a:t>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franceschi\Desktop\no touch GSV\STV varices TT V capital art  bypass.jpg"/>
          <p:cNvPicPr>
            <a:picLocks noChangeAspect="1" noChangeArrowheads="1"/>
          </p:cNvPicPr>
          <p:nvPr/>
        </p:nvPicPr>
        <p:blipFill>
          <a:blip r:embed="rId3" cstate="print"/>
          <a:srcRect/>
          <a:stretch>
            <a:fillRect/>
          </a:stretch>
        </p:blipFill>
        <p:spPr bwMode="auto">
          <a:xfrm>
            <a:off x="1295400" y="495300"/>
            <a:ext cx="6858000" cy="5143500"/>
          </a:xfrm>
          <a:prstGeom prst="rect">
            <a:avLst/>
          </a:prstGeom>
          <a:noFill/>
          <a:ln w="9525">
            <a:noFill/>
            <a:miter lim="800000"/>
            <a:headEnd/>
            <a:tailEnd/>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ZoneTexte 1"/>
          <p:cNvSpPr txBox="1">
            <a:spLocks noChangeArrowheads="1"/>
          </p:cNvSpPr>
          <p:nvPr/>
        </p:nvSpPr>
        <p:spPr bwMode="auto">
          <a:xfrm>
            <a:off x="304800" y="76200"/>
            <a:ext cx="8382000" cy="6648450"/>
          </a:xfrm>
          <a:prstGeom prst="rect">
            <a:avLst/>
          </a:prstGeom>
          <a:solidFill>
            <a:schemeClr val="bg1"/>
          </a:solidFill>
          <a:ln>
            <a:noFill/>
          </a:ln>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defRPr/>
            </a:pPr>
            <a:r>
              <a:rPr lang="en-US" altLang="fr-FR" sz="1800" dirty="0">
                <a:solidFill>
                  <a:schemeClr val="accent2">
                    <a:lumMod val="60000"/>
                    <a:lumOff val="40000"/>
                  </a:schemeClr>
                </a:solidFill>
              </a:rPr>
              <a:t> </a:t>
            </a:r>
            <a:r>
              <a:rPr lang="en-US" altLang="fr-FR" b="1" dirty="0">
                <a:solidFill>
                  <a:schemeClr val="accent2">
                    <a:lumMod val="60000"/>
                    <a:lumOff val="40000"/>
                  </a:schemeClr>
                </a:solidFill>
              </a:rPr>
              <a:t>GUIDELINES</a:t>
            </a:r>
            <a:endParaRPr lang="en-US" altLang="fr-FR" dirty="0">
              <a:solidFill>
                <a:schemeClr val="accent2">
                  <a:lumMod val="60000"/>
                  <a:lumOff val="40000"/>
                </a:schemeClr>
              </a:solidFill>
            </a:endParaRPr>
          </a:p>
          <a:p>
            <a:pPr eaLnBrk="1" hangingPunct="1">
              <a:spcBef>
                <a:spcPct val="0"/>
              </a:spcBef>
              <a:buFontTx/>
              <a:buNone/>
              <a:defRPr/>
            </a:pPr>
            <a:r>
              <a:rPr lang="en-US" altLang="fr-FR" sz="1800" b="1" dirty="0">
                <a:solidFill>
                  <a:schemeClr val="accent2">
                    <a:lumMod val="60000"/>
                    <a:lumOff val="40000"/>
                  </a:schemeClr>
                </a:solidFill>
              </a:rPr>
              <a:t> </a:t>
            </a:r>
            <a:endParaRPr lang="en-US" altLang="fr-FR" sz="1800" dirty="0">
              <a:solidFill>
                <a:schemeClr val="accent2">
                  <a:lumMod val="60000"/>
                  <a:lumOff val="40000"/>
                </a:schemeClr>
              </a:solidFill>
            </a:endParaRPr>
          </a:p>
          <a:p>
            <a:pPr eaLnBrk="1" hangingPunct="1">
              <a:spcBef>
                <a:spcPct val="0"/>
              </a:spcBef>
              <a:buFontTx/>
              <a:buNone/>
              <a:defRPr/>
            </a:pPr>
            <a:r>
              <a:rPr lang="en-US" altLang="fr-FR" sz="1800" b="1" dirty="0">
                <a:solidFill>
                  <a:schemeClr val="accent2">
                    <a:lumMod val="60000"/>
                    <a:lumOff val="40000"/>
                  </a:schemeClr>
                </a:solidFill>
              </a:rPr>
              <a:t>The care of patients with varicose veins and associated chronic venous diseases: Clinical practice guidelines of the Society for Vascular Surgery and the American Venous Forum. </a:t>
            </a:r>
            <a:r>
              <a:rPr lang="en-US" altLang="fr-FR" sz="1800" dirty="0">
                <a:solidFill>
                  <a:schemeClr val="accent2">
                    <a:lumMod val="60000"/>
                    <a:lumOff val="40000"/>
                  </a:schemeClr>
                </a:solidFill>
              </a:rPr>
              <a:t>Peter </a:t>
            </a:r>
            <a:r>
              <a:rPr lang="en-US" altLang="fr-FR" sz="1800" dirty="0" err="1">
                <a:solidFill>
                  <a:schemeClr val="accent2">
                    <a:lumMod val="60000"/>
                    <a:lumOff val="40000"/>
                  </a:schemeClr>
                </a:solidFill>
              </a:rPr>
              <a:t>Gloviczki</a:t>
            </a:r>
            <a:r>
              <a:rPr lang="en-US" altLang="fr-FR" sz="1800" dirty="0">
                <a:solidFill>
                  <a:schemeClr val="accent2">
                    <a:lumMod val="60000"/>
                    <a:lumOff val="40000"/>
                  </a:schemeClr>
                </a:solidFill>
              </a:rPr>
              <a:t>, MD, and al. JVS 2011 </a:t>
            </a:r>
          </a:p>
          <a:p>
            <a:pPr eaLnBrk="1" hangingPunct="1">
              <a:spcBef>
                <a:spcPct val="0"/>
              </a:spcBef>
              <a:buFontTx/>
              <a:buNone/>
              <a:defRPr/>
            </a:pPr>
            <a:r>
              <a:rPr lang="en-US" altLang="fr-FR" sz="1800" b="1" dirty="0">
                <a:solidFill>
                  <a:schemeClr val="accent2">
                    <a:lumMod val="60000"/>
                    <a:lumOff val="40000"/>
                  </a:schemeClr>
                </a:solidFill>
              </a:rPr>
              <a:t>	</a:t>
            </a:r>
            <a:r>
              <a:rPr lang="en-US" altLang="fr-FR" sz="1800" b="1" dirty="0">
                <a:solidFill>
                  <a:srgbClr val="C00000"/>
                </a:solidFill>
              </a:rPr>
              <a:t>Results with preservation of the saphenous vein. Results with CHIVA. Such techniques were better than compression in preventing ulcer recurrence188 and were at least equivalent to stripping of varicose veins.</a:t>
            </a:r>
          </a:p>
          <a:p>
            <a:pPr eaLnBrk="1" hangingPunct="1">
              <a:spcBef>
                <a:spcPct val="0"/>
              </a:spcBef>
              <a:buFontTx/>
              <a:buNone/>
              <a:defRPr/>
            </a:pPr>
            <a:r>
              <a:rPr lang="en-US" altLang="fr-FR" sz="1800" b="1" dirty="0">
                <a:solidFill>
                  <a:schemeClr val="accent2">
                    <a:lumMod val="60000"/>
                    <a:lumOff val="40000"/>
                  </a:schemeClr>
                </a:solidFill>
              </a:rPr>
              <a:t>	CHIVA is a complex approach, and a high level of training and experience is needed to attain the results presented in this RCT.</a:t>
            </a:r>
          </a:p>
          <a:p>
            <a:pPr eaLnBrk="1" hangingPunct="1">
              <a:spcBef>
                <a:spcPct val="0"/>
              </a:spcBef>
              <a:buFontTx/>
              <a:buNone/>
              <a:defRPr/>
            </a:pPr>
            <a:r>
              <a:rPr lang="en-US" altLang="fr-FR" sz="1800" b="1" dirty="0">
                <a:solidFill>
                  <a:schemeClr val="accent2">
                    <a:lumMod val="60000"/>
                    <a:lumOff val="40000"/>
                  </a:schemeClr>
                </a:solidFill>
              </a:rPr>
              <a:t>	</a:t>
            </a:r>
            <a:r>
              <a:rPr lang="en-US" altLang="fr-FR" sz="1800" b="1" dirty="0">
                <a:solidFill>
                  <a:srgbClr val="C00000"/>
                </a:solidFill>
              </a:rPr>
              <a:t>It still requires considerable education of venous interventionists willing to learn this approach.</a:t>
            </a:r>
          </a:p>
          <a:p>
            <a:pPr eaLnBrk="1" hangingPunct="1">
              <a:spcBef>
                <a:spcPct val="0"/>
              </a:spcBef>
              <a:buFontTx/>
              <a:buNone/>
              <a:defRPr/>
            </a:pPr>
            <a:endParaRPr lang="en-US" altLang="fr-FR" sz="1800" b="1" dirty="0">
              <a:solidFill>
                <a:schemeClr val="accent2">
                  <a:lumMod val="60000"/>
                  <a:lumOff val="40000"/>
                </a:schemeClr>
              </a:solidFill>
            </a:endParaRPr>
          </a:p>
          <a:p>
            <a:pPr algn="ctr" eaLnBrk="1" hangingPunct="1">
              <a:spcBef>
                <a:spcPct val="0"/>
              </a:spcBef>
              <a:buFontTx/>
              <a:buNone/>
              <a:defRPr/>
            </a:pPr>
            <a:r>
              <a:rPr lang="en-US" altLang="fr-FR" sz="2800" b="1" dirty="0">
                <a:solidFill>
                  <a:schemeClr val="accent2">
                    <a:lumMod val="60000"/>
                    <a:lumOff val="40000"/>
                  </a:schemeClr>
                </a:solidFill>
              </a:rPr>
              <a:t>CHIVA Experts et Non Experts</a:t>
            </a:r>
            <a:endParaRPr lang="en-US" altLang="fr-FR" sz="1800" b="1" dirty="0">
              <a:solidFill>
                <a:schemeClr val="accent2">
                  <a:lumMod val="60000"/>
                  <a:lumOff val="40000"/>
                </a:schemeClr>
              </a:solidFill>
            </a:endParaRPr>
          </a:p>
          <a:p>
            <a:pPr eaLnBrk="1" hangingPunct="1">
              <a:spcBef>
                <a:spcPct val="0"/>
              </a:spcBef>
              <a:buFontTx/>
              <a:buNone/>
              <a:defRPr/>
            </a:pPr>
            <a:r>
              <a:rPr lang="en-US" altLang="fr-FR" sz="1800" b="1" dirty="0" err="1">
                <a:solidFill>
                  <a:schemeClr val="accent2">
                    <a:lumMod val="60000"/>
                    <a:lumOff val="40000"/>
                  </a:schemeClr>
                </a:solidFill>
              </a:rPr>
              <a:t>Milone</a:t>
            </a:r>
            <a:r>
              <a:rPr lang="en-US" altLang="fr-FR" sz="1800" b="1" dirty="0">
                <a:solidFill>
                  <a:schemeClr val="accent2">
                    <a:lumMod val="60000"/>
                    <a:lumOff val="40000"/>
                  </a:schemeClr>
                </a:solidFill>
              </a:rPr>
              <a:t> M, Salvatore G, </a:t>
            </a:r>
            <a:r>
              <a:rPr lang="en-US" altLang="fr-FR" sz="1800" b="1" dirty="0" err="1">
                <a:solidFill>
                  <a:schemeClr val="accent2">
                    <a:lumMod val="60000"/>
                    <a:lumOff val="40000"/>
                  </a:schemeClr>
                </a:solidFill>
              </a:rPr>
              <a:t>Maietta</a:t>
            </a:r>
            <a:r>
              <a:rPr lang="en-US" altLang="fr-FR" sz="1800" b="1" dirty="0">
                <a:solidFill>
                  <a:schemeClr val="accent2">
                    <a:lumMod val="60000"/>
                    <a:lumOff val="40000"/>
                  </a:schemeClr>
                </a:solidFill>
              </a:rPr>
              <a:t> P, Sosa Fernandez LM, </a:t>
            </a:r>
            <a:r>
              <a:rPr lang="en-US" altLang="fr-FR" sz="1800" b="1" dirty="0" err="1">
                <a:solidFill>
                  <a:schemeClr val="accent2">
                    <a:lumMod val="60000"/>
                    <a:lumOff val="40000"/>
                  </a:schemeClr>
                </a:solidFill>
              </a:rPr>
              <a:t>Milone</a:t>
            </a:r>
            <a:r>
              <a:rPr lang="en-US" altLang="fr-FR" sz="1800" b="1" dirty="0">
                <a:solidFill>
                  <a:schemeClr val="accent2">
                    <a:lumMod val="60000"/>
                    <a:lumOff val="40000"/>
                  </a:schemeClr>
                </a:solidFill>
              </a:rPr>
              <a:t> Recurrent varicose veins of the lower limbs after surgery. Role of surgical technique (stripping vs. CHIVA) and surgeon's </a:t>
            </a:r>
            <a:r>
              <a:rPr lang="en-US" altLang="fr-FR" sz="1800" b="1" dirty="0" err="1">
                <a:solidFill>
                  <a:schemeClr val="accent2">
                    <a:lumMod val="60000"/>
                    <a:lumOff val="40000"/>
                  </a:schemeClr>
                </a:solidFill>
              </a:rPr>
              <a:t>experience.F</a:t>
            </a:r>
            <a:r>
              <a:rPr lang="en-US" altLang="fr-FR" sz="1800" b="1" dirty="0">
                <a:solidFill>
                  <a:schemeClr val="accent2">
                    <a:lumMod val="60000"/>
                    <a:lumOff val="40000"/>
                  </a:schemeClr>
                </a:solidFill>
              </a:rPr>
              <a:t>. G </a:t>
            </a:r>
            <a:r>
              <a:rPr lang="en-US" altLang="fr-FR" sz="1800" b="1" dirty="0" err="1">
                <a:solidFill>
                  <a:schemeClr val="accent2">
                    <a:lumMod val="60000"/>
                    <a:lumOff val="40000"/>
                  </a:schemeClr>
                </a:solidFill>
              </a:rPr>
              <a:t>Chir</a:t>
            </a:r>
            <a:r>
              <a:rPr lang="en-US" altLang="fr-FR" sz="1800" b="1" dirty="0">
                <a:solidFill>
                  <a:schemeClr val="accent2">
                    <a:lumMod val="60000"/>
                    <a:lumOff val="40000"/>
                  </a:schemeClr>
                </a:solidFill>
              </a:rPr>
              <a:t>. 2011 Nov-Dec;32(11-12):460-3</a:t>
            </a:r>
          </a:p>
          <a:p>
            <a:pPr eaLnBrk="1" hangingPunct="1">
              <a:spcBef>
                <a:spcPct val="0"/>
              </a:spcBef>
              <a:buFontTx/>
              <a:buNone/>
              <a:defRPr/>
            </a:pPr>
            <a:r>
              <a:rPr lang="en-US" altLang="fr-FR" sz="1800" b="1" dirty="0">
                <a:solidFill>
                  <a:schemeClr val="accent2">
                    <a:lumMod val="60000"/>
                    <a:lumOff val="40000"/>
                  </a:schemeClr>
                </a:solidFill>
              </a:rPr>
              <a:t>	</a:t>
            </a:r>
            <a:r>
              <a:rPr lang="en-US" altLang="fr-FR" sz="1800" b="1" dirty="0">
                <a:solidFill>
                  <a:srgbClr val="C00000"/>
                </a:solidFill>
              </a:rPr>
              <a:t>CHIVA  PERFORMED by experts is best than stripping , but less when </a:t>
            </a:r>
            <a:r>
              <a:rPr lang="en-US" altLang="fr-FR" sz="1800" b="1" dirty="0" err="1">
                <a:solidFill>
                  <a:srgbClr val="C00000"/>
                </a:solidFill>
              </a:rPr>
              <a:t>performerd</a:t>
            </a:r>
            <a:r>
              <a:rPr lang="en-US" altLang="fr-FR" sz="1800" b="1" dirty="0">
                <a:solidFill>
                  <a:srgbClr val="C00000"/>
                </a:solidFill>
              </a:rPr>
              <a:t> by non experts. </a:t>
            </a:r>
            <a:endParaRPr lang="en-US" altLang="fr-FR" sz="1800" b="1" dirty="0">
              <a:solidFill>
                <a:schemeClr val="accent2">
                  <a:lumMod val="60000"/>
                  <a:lumOff val="40000"/>
                </a:schemeClr>
              </a:solidFill>
            </a:endParaRPr>
          </a:p>
          <a:p>
            <a:pPr eaLnBrk="1" hangingPunct="1">
              <a:spcBef>
                <a:spcPct val="0"/>
              </a:spcBef>
              <a:buFontTx/>
              <a:buNone/>
              <a:defRPr/>
            </a:pPr>
            <a:endParaRPr lang="en-US" altLang="fr-FR" sz="1800" b="1" dirty="0">
              <a:solidFill>
                <a:schemeClr val="accent2">
                  <a:lumMod val="60000"/>
                  <a:lumOff val="40000"/>
                </a:schemeClr>
              </a:solidFill>
            </a:endParaRPr>
          </a:p>
          <a:p>
            <a:pPr eaLnBrk="1" hangingPunct="1">
              <a:spcBef>
                <a:spcPct val="0"/>
              </a:spcBef>
              <a:buFontTx/>
              <a:buNone/>
              <a:defRPr/>
            </a:pPr>
            <a:r>
              <a:rPr lang="en-US" altLang="fr-FR" sz="2800" b="1" dirty="0">
                <a:solidFill>
                  <a:srgbClr val="C00000"/>
                </a:solidFill>
              </a:rPr>
              <a:t>Conclusion:  LET’S LEARN OUR JOB!</a:t>
            </a:r>
            <a:endParaRPr lang="fr-FR" altLang="fr-FR" sz="2800" dirty="0">
              <a:solidFill>
                <a:srgbClr val="C00000"/>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381000"/>
            <a:ext cx="9144000" cy="6617196"/>
          </a:xfrm>
          <a:prstGeom prst="rect">
            <a:avLst/>
          </a:prstGeom>
          <a:noFill/>
        </p:spPr>
        <p:txBody>
          <a:bodyPr wrap="square" rtlCol="0">
            <a:spAutoFit/>
          </a:bodyPr>
          <a:lstStyle/>
          <a:p>
            <a:r>
              <a:rPr lang="fr-FR" sz="1600" dirty="0"/>
              <a:t>Combien d'amputations sur les membres inférieurs en France ?</a:t>
            </a:r>
          </a:p>
          <a:p>
            <a:r>
              <a:rPr lang="fr-FR" sz="1600" dirty="0"/>
              <a:t>Le diabète, quel que soit son type, expose à des complications vasculaires et neurologiques pouvant affecter les membres inférieurs et conduire dans les cas les plus graves à l'amputation. A l'échelon mondial, le diabète est ainsi la cause principale des amputations aux membres inférieurs (AMI) puisqu'il est à l'origine de plus de 50 % d'entre elles. En France, les données épidémiologiques sont, à cet égard très insuffisantes. Ceci a justifié le lancement en 2001 d'un programme de recherche qui a notamment permis de collecter des informations sur les AMI pratiquées dans les établissements de soins, en particulier les centres hospitaliers, afin d'en préciser la fréquence et les causes.</a:t>
            </a:r>
          </a:p>
          <a:p>
            <a:r>
              <a:rPr lang="fr-FR" sz="1600" dirty="0"/>
              <a:t>L'étude a porté sur 17 551 admissions en milieu hospitalier (n=15 353) en rapport avec une amputation, pendant l'année 2003. Au sein de cette cohorte, 7 955 patients étaient atteints d'un diabète. La fréquence globale des amputations a été estimée à 378/100 000. Leur fréquence standardisée en fonction du sexe et de l'âge s'est avérée 12 fois plus élevée chez les diabétiques que chez les non diabétiques (158 vs. 13/100 000).</a:t>
            </a:r>
          </a:p>
          <a:p>
            <a:r>
              <a:rPr lang="fr-FR" sz="1600" dirty="0"/>
              <a:t>Des complications rénales, une AOMI et/ou une neuropathie ont été respectivement constatées chez 30 % et 95 % des diabétiques qui ont subi une AMI. Les causes traumatiques (à l'exception des contusions simples) et les maladies osseuses (à l'exclusion de l'ostéomyélite) ont été respectivement rapportées pour 3 % et 6 % des diabétiques amputés, de fait 5 à 13 fois plus fréquentes que chez les non diabétiques.</a:t>
            </a:r>
          </a:p>
          <a:p>
            <a:r>
              <a:rPr lang="fr-FR" sz="1600" dirty="0"/>
              <a:t>Cette étude est la première à préciser les caractéristiques épidémiologiques de l'AMI chez les diabétiques en France. Elle met en exergue l'impact majeur du diabète et le rôle pathogénique de l'AOMI, de la neuropathie des membres inférieurs mais aussi des complications rénales.</a:t>
            </a:r>
          </a:p>
          <a:p>
            <a:r>
              <a:rPr lang="en-GB" sz="1600" dirty="0"/>
              <a:t>Fosse S et coll. : Incidence and characteristics of lower limb amputations in people with diabetes. </a:t>
            </a:r>
            <a:r>
              <a:rPr lang="fr-FR" sz="1600" dirty="0" err="1"/>
              <a:t>Diabetic</a:t>
            </a:r>
            <a:r>
              <a:rPr lang="fr-FR" sz="1600" dirty="0"/>
              <a:t> </a:t>
            </a:r>
            <a:r>
              <a:rPr lang="fr-FR" sz="1600" dirty="0" err="1"/>
              <a:t>Medicine</a:t>
            </a:r>
            <a:r>
              <a:rPr lang="fr-FR" sz="1600" dirty="0"/>
              <a:t> 2009; 26: 391-6.</a:t>
            </a:r>
          </a:p>
          <a:p>
            <a:r>
              <a:rPr lang="fr-FR" sz="1600" dirty="0"/>
              <a:t>378/100 000 soit 245700/65 000 </a:t>
            </a:r>
            <a:r>
              <a:rPr lang="fr-FR" sz="1600" dirty="0" err="1"/>
              <a:t>000</a:t>
            </a:r>
            <a:r>
              <a:rPr lang="fr-FR" sz="1600" dirty="0"/>
              <a:t> de français</a:t>
            </a:r>
          </a:p>
          <a:p>
            <a:endParaRPr lang="fr-FR"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ZoneTexte 1"/>
          <p:cNvSpPr txBox="1">
            <a:spLocks noChangeArrowheads="1"/>
          </p:cNvSpPr>
          <p:nvPr/>
        </p:nvSpPr>
        <p:spPr bwMode="auto">
          <a:xfrm>
            <a:off x="381000" y="307975"/>
            <a:ext cx="8382000" cy="5940425"/>
          </a:xfrm>
          <a:prstGeom prst="rect">
            <a:avLst/>
          </a:prstGeom>
          <a:solidFill>
            <a:schemeClr val="bg1"/>
          </a:solidFill>
          <a:ln>
            <a:noFill/>
          </a:ln>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fr-FR" sz="2000" b="1" i="0" u="none" strike="noStrike" kern="1200" cap="none" spc="0" normalizeH="0" baseline="0" noProof="0" dirty="0">
                <a:ln>
                  <a:noFill/>
                </a:ln>
                <a:effectLst/>
                <a:uLnTx/>
                <a:uFillTx/>
                <a:latin typeface="Arial" charset="0"/>
                <a:ea typeface="+mn-ea"/>
                <a:cs typeface="Arial" charset="0"/>
              </a:rPr>
              <a:t>RISPARMIARE LA SAFENA: VITALE!!!!</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fr-FR" sz="2000" b="1" i="0" u="none" strike="noStrike" kern="1200" cap="none" spc="0" normalizeH="0" baseline="0" noProof="0" dirty="0">
              <a:ln>
                <a:noFill/>
              </a:ln>
              <a:effectLst/>
              <a:uLnTx/>
              <a:uFillTx/>
              <a:latin typeface="Arial" charset="0"/>
              <a:ea typeface="+mn-ea"/>
              <a:cs typeface="Arial"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fr-FR" sz="2000" b="0" i="0" u="none" strike="noStrike" kern="1200" cap="none" spc="0" normalizeH="0" baseline="0" noProof="0" dirty="0">
                <a:ln>
                  <a:noFill/>
                </a:ln>
                <a:effectLst/>
                <a:uLnTx/>
                <a:uFillTx/>
                <a:latin typeface="Arial" charset="0"/>
                <a:ea typeface="+mn-ea"/>
                <a:cs typeface="Arial" charset="0"/>
              </a:rPr>
              <a:t> </a:t>
            </a:r>
            <a:r>
              <a:rPr kumimoji="0" lang="en-US" altLang="fr-FR" sz="2000" b="1" i="0" u="none" strike="noStrike" kern="1200" cap="none" spc="0" normalizeH="0" baseline="0" noProof="0" dirty="0">
                <a:ln>
                  <a:noFill/>
                </a:ln>
                <a:effectLst/>
                <a:uLnTx/>
                <a:uFillTx/>
                <a:latin typeface="Arial" charset="0"/>
                <a:ea typeface="+mn-ea"/>
                <a:cs typeface="Arial" charset="0"/>
              </a:rPr>
              <a:t>REVIEW 2014</a:t>
            </a:r>
            <a:br>
              <a:rPr kumimoji="0" lang="en-US" altLang="fr-FR" sz="2000" b="0" i="0" u="none" strike="noStrike" kern="1200" cap="none" spc="0" normalizeH="0" baseline="0" noProof="0" dirty="0">
                <a:ln>
                  <a:noFill/>
                </a:ln>
                <a:effectLst/>
                <a:uLnTx/>
                <a:uFillTx/>
                <a:latin typeface="Arial" charset="0"/>
                <a:ea typeface="+mn-ea"/>
                <a:cs typeface="Arial" charset="0"/>
              </a:rPr>
            </a:br>
            <a:r>
              <a:rPr kumimoji="0" lang="en-US" altLang="fr-FR" sz="2000" b="1" i="0" u="none" strike="noStrike" kern="1200" cap="none" spc="0" normalizeH="0" baseline="0" noProof="0" dirty="0">
                <a:ln>
                  <a:noFill/>
                </a:ln>
                <a:effectLst/>
                <a:uLnTx/>
                <a:uFillTx/>
                <a:latin typeface="Arial" charset="0"/>
                <a:ea typeface="+mn-ea"/>
                <a:cs typeface="Arial" charset="0"/>
              </a:rPr>
              <a:t>OPTIMAL management of </a:t>
            </a:r>
            <a:r>
              <a:rPr kumimoji="0" lang="en-US" altLang="fr-FR" sz="2000" b="1" i="0" u="none" strike="noStrike" kern="1200" cap="none" spc="0" normalizeH="0" baseline="0" noProof="0" dirty="0" err="1">
                <a:ln>
                  <a:noFill/>
                </a:ln>
                <a:effectLst/>
                <a:uLnTx/>
                <a:uFillTx/>
                <a:latin typeface="Arial" charset="0"/>
                <a:ea typeface="+mn-ea"/>
                <a:cs typeface="Arial" charset="0"/>
              </a:rPr>
              <a:t>infrainguinal</a:t>
            </a:r>
            <a:r>
              <a:rPr kumimoji="0" lang="en-US" altLang="fr-FR" sz="2000" b="1" i="0" u="none" strike="noStrike" kern="1200" cap="none" spc="0" normalizeH="0" baseline="0" noProof="0" dirty="0">
                <a:ln>
                  <a:noFill/>
                </a:ln>
                <a:effectLst/>
                <a:uLnTx/>
                <a:uFillTx/>
                <a:latin typeface="Arial" charset="0"/>
                <a:ea typeface="+mn-ea"/>
                <a:cs typeface="Arial" charset="0"/>
              </a:rPr>
              <a:t> arterial occlusive disease</a:t>
            </a:r>
            <a:br>
              <a:rPr kumimoji="0" lang="en-US" altLang="fr-FR" sz="2000" b="1" i="0" u="none" strike="noStrike" kern="1200" cap="none" spc="0" normalizeH="0" baseline="0" noProof="0" dirty="0">
                <a:ln>
                  <a:noFill/>
                </a:ln>
                <a:effectLst/>
                <a:uLnTx/>
                <a:uFillTx/>
                <a:latin typeface="Arial" charset="0"/>
                <a:ea typeface="+mn-ea"/>
                <a:cs typeface="Arial" charset="0"/>
              </a:rPr>
            </a:br>
            <a:r>
              <a:rPr kumimoji="0" lang="en-US" altLang="fr-FR" sz="2000" b="1" i="0" u="none" strike="noStrike" kern="1200" cap="none" spc="0" normalizeH="0" baseline="0" noProof="0" dirty="0">
                <a:ln>
                  <a:noFill/>
                </a:ln>
                <a:effectLst/>
                <a:uLnTx/>
                <a:uFillTx/>
                <a:latin typeface="Arial" charset="0"/>
                <a:ea typeface="+mn-ea"/>
                <a:cs typeface="Arial" charset="0"/>
              </a:rPr>
              <a:t>Authors: </a:t>
            </a:r>
            <a:r>
              <a:rPr kumimoji="0" lang="en-US" altLang="fr-FR" sz="2000" b="1" i="0" u="none" strike="noStrike" kern="1200" cap="none" spc="0" normalizeH="0" baseline="0" noProof="0" dirty="0" err="1">
                <a:ln>
                  <a:noFill/>
                </a:ln>
                <a:effectLst/>
                <a:uLnTx/>
                <a:uFillTx/>
                <a:latin typeface="Arial" charset="0"/>
                <a:ea typeface="+mn-ea"/>
                <a:cs typeface="Arial" charset="0"/>
              </a:rPr>
              <a:t>Pennywell</a:t>
            </a:r>
            <a:r>
              <a:rPr kumimoji="0" lang="en-US" altLang="fr-FR" sz="2000" b="1" i="0" u="none" strike="noStrike" kern="1200" cap="none" spc="0" normalizeH="0" baseline="0" noProof="0" dirty="0">
                <a:ln>
                  <a:noFill/>
                </a:ln>
                <a:effectLst/>
                <a:uLnTx/>
                <a:uFillTx/>
                <a:latin typeface="Arial" charset="0"/>
                <a:ea typeface="+mn-ea"/>
                <a:cs typeface="Arial" charset="0"/>
              </a:rPr>
              <a:t> DJ, Tan TW, Zhang WW</a:t>
            </a:r>
            <a:endParaRPr kumimoji="0" lang="en-US" altLang="fr-FR" sz="2000" b="0" i="0" u="none" strike="noStrike" kern="1200" cap="none" spc="0" normalizeH="0" baseline="0" noProof="0" dirty="0">
              <a:ln>
                <a:noFill/>
              </a:ln>
              <a:effectLst/>
              <a:uLnTx/>
              <a:uFillTx/>
              <a:latin typeface="Arial" charset="0"/>
              <a:ea typeface="+mn-ea"/>
              <a:cs typeface="Arial"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fr-FR" sz="2000" b="1" i="0" u="none" strike="noStrike" kern="1200" cap="none" spc="0" normalizeH="0" baseline="0" noProof="0" dirty="0">
                <a:ln>
                  <a:noFill/>
                </a:ln>
                <a:effectLst/>
                <a:uLnTx/>
                <a:uFillTx/>
                <a:latin typeface="Arial" charset="0"/>
                <a:ea typeface="+mn-ea"/>
                <a:cs typeface="Arial" charset="0"/>
              </a:rPr>
              <a:t>Full text</a:t>
            </a:r>
            <a:r>
              <a:rPr kumimoji="0" lang="en-US" altLang="fr-FR" sz="2000" b="0" i="0" u="none" strike="noStrike" kern="1200" cap="none" spc="0" normalizeH="0" baseline="0" noProof="0" dirty="0">
                <a:ln>
                  <a:noFill/>
                </a:ln>
                <a:effectLst/>
                <a:uLnTx/>
                <a:uFillTx/>
                <a:latin typeface="Arial" charset="0"/>
                <a:ea typeface="+mn-ea"/>
                <a:cs typeface="Arial" charset="0"/>
              </a:rPr>
              <a:t>: available </a:t>
            </a:r>
            <a:r>
              <a:rPr kumimoji="0" lang="en-US" altLang="fr-FR" sz="1600" b="0" i="0" u="none" strike="noStrike" kern="1200" cap="none" spc="0" normalizeH="0" baseline="0" noProof="0" dirty="0">
                <a:ln>
                  <a:noFill/>
                </a:ln>
                <a:effectLst/>
                <a:uLnTx/>
                <a:uFillTx/>
                <a:latin typeface="Arial" charset="0"/>
                <a:ea typeface="+mn-ea"/>
                <a:cs typeface="Arial" charset="0"/>
              </a:rPr>
              <a:t>on  </a:t>
            </a:r>
            <a:r>
              <a:rPr kumimoji="0" lang="en-US" altLang="fr-FR" sz="1600" b="0" i="0" u="none" strike="noStrike" kern="1200" cap="none" spc="0" normalizeH="0" baseline="0" noProof="0" dirty="0">
                <a:ln>
                  <a:noFill/>
                </a:ln>
                <a:effectLst/>
                <a:uLnTx/>
                <a:uFillTx/>
                <a:latin typeface="Arial" charset="0"/>
                <a:ea typeface="+mn-ea"/>
                <a:cs typeface="Arial" charset="0"/>
                <a:hlinkClick r:id="rId3">
                  <a:extLst>
                    <a:ext uri="{A12FA001-AC4F-418D-AE19-62706E023703}">
                      <ahyp:hlinkClr xmlns:ahyp="http://schemas.microsoft.com/office/drawing/2018/hyperlinkcolor" val="tx"/>
                    </a:ext>
                  </a:extLst>
                </a:hlinkClick>
              </a:rPr>
              <a:t>http://www.dovepress.com/article_18926.t34346121</a:t>
            </a:r>
            <a:endParaRPr kumimoji="0" lang="en-US" altLang="fr-FR" sz="2000" b="0" i="0" u="none" strike="noStrike" kern="1200" cap="none" spc="0" normalizeH="0" baseline="0" noProof="0" dirty="0">
              <a:ln>
                <a:noFill/>
              </a:ln>
              <a:effectLst/>
              <a:uLnTx/>
              <a:uFillTx/>
              <a:latin typeface="Arial" charset="0"/>
              <a:ea typeface="+mn-ea"/>
              <a:cs typeface="Arial"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fr-FR" sz="2000" b="1" i="0" u="none" strike="noStrike" kern="1200" cap="none" spc="0" normalizeH="0" baseline="0" noProof="0" dirty="0">
                <a:ln>
                  <a:noFill/>
                </a:ln>
                <a:solidFill>
                  <a:srgbClr val="FF0000"/>
                </a:solidFill>
                <a:effectLst/>
                <a:uLnTx/>
                <a:uFillTx/>
                <a:latin typeface="Arial" charset="0"/>
                <a:ea typeface="+mn-ea"/>
                <a:cs typeface="Arial" charset="0"/>
              </a:rPr>
              <a:t>Risk factors</a:t>
            </a:r>
            <a:endParaRPr kumimoji="0" lang="en-US" altLang="fr-FR" sz="2000" b="0" i="0" u="none" strike="noStrike" kern="1200" cap="none" spc="0" normalizeH="0" baseline="0" noProof="0" dirty="0">
              <a:ln>
                <a:noFill/>
              </a:ln>
              <a:solidFill>
                <a:srgbClr val="FF0000"/>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fr-FR" sz="2000" b="0" i="0" u="none" strike="noStrike" kern="1200" cap="none" spc="0" normalizeH="0" baseline="0" noProof="0" dirty="0">
                <a:ln>
                  <a:noFill/>
                </a:ln>
                <a:solidFill>
                  <a:srgbClr val="FF0000"/>
                </a:solidFill>
                <a:effectLst/>
                <a:uLnTx/>
                <a:uFillTx/>
                <a:latin typeface="Arial" charset="0"/>
                <a:ea typeface="+mn-ea"/>
                <a:cs typeface="Arial" charset="0"/>
              </a:rPr>
              <a:t>Prevalence of </a:t>
            </a:r>
            <a:r>
              <a:rPr kumimoji="0" lang="en-US" altLang="fr-FR" sz="2000" b="1" i="0" u="none" strike="noStrike" kern="1200" cap="none" spc="0" normalizeH="0" baseline="0" noProof="0" dirty="0">
                <a:ln>
                  <a:noFill/>
                </a:ln>
                <a:solidFill>
                  <a:srgbClr val="FF0000"/>
                </a:solidFill>
                <a:effectLst/>
                <a:uLnTx/>
                <a:uFillTx/>
                <a:latin typeface="Arial" charset="0"/>
                <a:ea typeface="+mn-ea"/>
                <a:cs typeface="Arial" charset="0"/>
              </a:rPr>
              <a:t>0.9%</a:t>
            </a:r>
            <a:r>
              <a:rPr kumimoji="0" lang="en-US" altLang="fr-FR" sz="2000" b="0" i="0" u="none" strike="noStrike" kern="1200" cap="none" spc="0" normalizeH="0" baseline="0" noProof="0" dirty="0">
                <a:ln>
                  <a:noFill/>
                </a:ln>
                <a:solidFill>
                  <a:srgbClr val="FF0000"/>
                </a:solidFill>
                <a:effectLst/>
                <a:uLnTx/>
                <a:uFillTx/>
                <a:latin typeface="Arial" charset="0"/>
                <a:ea typeface="+mn-ea"/>
                <a:cs typeface="Arial" charset="0"/>
              </a:rPr>
              <a:t> in people under age 50 and </a:t>
            </a:r>
            <a:r>
              <a:rPr kumimoji="0" lang="en-US" altLang="fr-FR" sz="2000" b="1" i="0" u="sng" strike="noStrike" kern="1200" cap="none" spc="0" normalizeH="0" baseline="0" noProof="0" dirty="0">
                <a:ln>
                  <a:noFill/>
                </a:ln>
                <a:solidFill>
                  <a:srgbClr val="FF0000"/>
                </a:solidFill>
                <a:effectLst/>
                <a:uLnTx/>
                <a:uFillTx/>
                <a:latin typeface="Arial" charset="0"/>
                <a:ea typeface="+mn-ea"/>
                <a:cs typeface="Arial" charset="0"/>
              </a:rPr>
              <a:t>23.2%</a:t>
            </a:r>
            <a:r>
              <a:rPr kumimoji="0" lang="en-US" altLang="fr-FR" sz="2000" b="0" i="0" u="sng" strike="noStrike" kern="1200" cap="none" spc="0" normalizeH="0" baseline="0" noProof="0" dirty="0">
                <a:ln>
                  <a:noFill/>
                </a:ln>
                <a:solidFill>
                  <a:srgbClr val="FF0000"/>
                </a:solidFill>
                <a:effectLst/>
                <a:uLnTx/>
                <a:uFillTx/>
                <a:latin typeface="Arial" charset="0"/>
                <a:ea typeface="+mn-ea"/>
                <a:cs typeface="Arial" charset="0"/>
              </a:rPr>
              <a:t> in people over the age of 80.1</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fr-FR" sz="2000" b="1" i="0" u="none" strike="noStrike" kern="1200" cap="none" spc="0" normalizeH="0" baseline="0" noProof="0" dirty="0" err="1">
                <a:ln>
                  <a:noFill/>
                </a:ln>
                <a:effectLst/>
                <a:uLnTx/>
                <a:uFillTx/>
                <a:latin typeface="Arial" charset="0"/>
                <a:ea typeface="+mn-ea"/>
                <a:cs typeface="Arial" charset="0"/>
              </a:rPr>
              <a:t>Autogenous</a:t>
            </a:r>
            <a:r>
              <a:rPr kumimoji="0" lang="en-US" altLang="fr-FR" sz="2000" b="1" i="0" u="none" strike="noStrike" kern="1200" cap="none" spc="0" normalizeH="0" baseline="0" noProof="0" dirty="0">
                <a:ln>
                  <a:noFill/>
                </a:ln>
                <a:effectLst/>
                <a:uLnTx/>
                <a:uFillTx/>
                <a:latin typeface="Arial" charset="0"/>
                <a:ea typeface="+mn-ea"/>
                <a:cs typeface="Arial" charset="0"/>
              </a:rPr>
              <a:t> vein is superior to synthetic graft as conduit for LEB,2,53–55 and the great saphenous vein (GSV) is superior to other autologous alternatives</a:t>
            </a:r>
            <a:r>
              <a:rPr kumimoji="0" lang="en-US" altLang="fr-FR" sz="2000" b="0" i="0" u="none" strike="noStrike" kern="1200" cap="none" spc="0" normalizeH="0" baseline="0" noProof="0" dirty="0">
                <a:ln>
                  <a:noFill/>
                </a:ln>
                <a:effectLst/>
                <a:uLnTx/>
                <a:uFillTx/>
                <a:latin typeface="Arial" charset="0"/>
                <a:ea typeface="+mn-ea"/>
                <a:cs typeface="Arial" charset="0"/>
              </a:rPr>
              <a:t>. An ideal vein conduit should be soft, compressible, at least 3 mm in diameter, and should not be calcified or sclerotic</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fr-FR" sz="2000" b="1" i="0" u="none" strike="noStrike" kern="1200" cap="none" spc="0" normalizeH="0" baseline="0" noProof="0" dirty="0">
                <a:ln>
                  <a:noFill/>
                </a:ln>
                <a:solidFill>
                  <a:srgbClr val="FF0000"/>
                </a:solidFill>
                <a:effectLst/>
                <a:uLnTx/>
                <a:uFillTx/>
                <a:latin typeface="Arial" charset="0"/>
                <a:ea typeface="+mn-ea"/>
                <a:cs typeface="Arial" charset="0"/>
              </a:rPr>
              <a:t>Conclusion</a:t>
            </a:r>
            <a:endParaRPr kumimoji="0" lang="en-US" altLang="fr-FR" sz="2000" b="0" i="0" u="none" strike="noStrike" kern="1200" cap="none" spc="0" normalizeH="0" baseline="0" noProof="0" dirty="0">
              <a:ln>
                <a:noFill/>
              </a:ln>
              <a:solidFill>
                <a:srgbClr val="FF0000"/>
              </a:solidFill>
              <a:effectLst/>
              <a:uLnTx/>
              <a:uFillTx/>
              <a:latin typeface="Arial" charset="0"/>
              <a:ea typeface="+mn-ea"/>
              <a:cs typeface="Arial"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fr-FR" sz="2000" b="1" i="0" u="none" strike="noStrike" kern="1200" cap="none" spc="0" normalizeH="0" baseline="0" noProof="0" dirty="0">
                <a:ln>
                  <a:noFill/>
                </a:ln>
                <a:solidFill>
                  <a:srgbClr val="FF0000"/>
                </a:solidFill>
                <a:effectLst/>
                <a:uLnTx/>
                <a:uFillTx/>
                <a:latin typeface="Arial" charset="0"/>
                <a:ea typeface="+mn-ea"/>
                <a:cs typeface="Arial" charset="0"/>
              </a:rPr>
              <a:t>Open </a:t>
            </a:r>
            <a:r>
              <a:rPr kumimoji="0" lang="en-US" altLang="fr-FR" sz="2000" b="1" i="0" u="none" strike="noStrike" kern="1200" cap="none" spc="0" normalizeH="0" baseline="0" noProof="0" dirty="0" err="1">
                <a:ln>
                  <a:noFill/>
                </a:ln>
                <a:solidFill>
                  <a:srgbClr val="FF0000"/>
                </a:solidFill>
                <a:effectLst/>
                <a:uLnTx/>
                <a:uFillTx/>
                <a:latin typeface="Arial" charset="0"/>
                <a:ea typeface="+mn-ea"/>
                <a:cs typeface="Arial" charset="0"/>
              </a:rPr>
              <a:t>infrainguinal</a:t>
            </a:r>
            <a:r>
              <a:rPr kumimoji="0" lang="en-US" altLang="fr-FR" sz="2000" b="1" i="0" u="none" strike="noStrike" kern="1200" cap="none" spc="0" normalizeH="0" baseline="0" noProof="0" dirty="0">
                <a:ln>
                  <a:noFill/>
                </a:ln>
                <a:solidFill>
                  <a:srgbClr val="FF0000"/>
                </a:solidFill>
                <a:effectLst/>
                <a:uLnTx/>
                <a:uFillTx/>
                <a:latin typeface="Arial" charset="0"/>
                <a:ea typeface="+mn-ea"/>
                <a:cs typeface="Arial" charset="0"/>
              </a:rPr>
              <a:t>  GSV bypass remains the gold standard for revascularization in CLI</a:t>
            </a:r>
            <a:r>
              <a:rPr kumimoji="0" lang="en-US" altLang="fr-FR" sz="2000" b="0" i="0" u="none" strike="noStrike" kern="1200" cap="none" spc="0" normalizeH="0" baseline="0" noProof="0" dirty="0">
                <a:ln>
                  <a:noFill/>
                </a:ln>
                <a:solidFill>
                  <a:srgbClr val="FF0000"/>
                </a:solidFill>
                <a:effectLst/>
                <a:uLnTx/>
                <a:uFillTx/>
                <a:latin typeface="Arial" charset="0"/>
                <a:ea typeface="+mn-ea"/>
                <a:cs typeface="Arial" charset="0"/>
              </a:rPr>
              <a:t>, especially for patients at appropriate surgical risk and with suitable bypass conduit</a:t>
            </a:r>
            <a:r>
              <a:rPr kumimoji="0" lang="en-US" altLang="fr-FR" sz="2000" b="0" i="0" u="none" strike="noStrike" kern="1200" cap="none" spc="0" normalizeH="0" baseline="0" noProof="0" dirty="0">
                <a:ln>
                  <a:noFill/>
                </a:ln>
                <a:effectLst/>
                <a:uLnTx/>
                <a:uFillTx/>
                <a:latin typeface="Arial" charset="0"/>
                <a:ea typeface="+mn-ea"/>
                <a:cs typeface="Arial" charset="0"/>
              </a:rPr>
              <a: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altLang="fr-FR" sz="2000" b="0" i="0" u="none" strike="noStrike" kern="1200" cap="none" spc="0" normalizeH="0" baseline="0" noProof="0" dirty="0">
              <a:ln>
                <a:noFill/>
              </a:ln>
              <a:effectLst/>
              <a:uLnTx/>
              <a:uFillTx/>
              <a:latin typeface="Arial" charset="0"/>
              <a:ea typeface="+mn-ea"/>
              <a:cs typeface="Arial" charset="0"/>
            </a:endParaRPr>
          </a:p>
        </p:txBody>
      </p:sp>
    </p:spTree>
    <p:extLst>
      <p:ext uri="{BB962C8B-B14F-4D97-AF65-F5344CB8AC3E}">
        <p14:creationId xmlns:p14="http://schemas.microsoft.com/office/powerpoint/2010/main" val="3669806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548680"/>
            <a:ext cx="9144000" cy="5632311"/>
          </a:xfrm>
          <a:prstGeom prst="rect">
            <a:avLst/>
          </a:prstGeom>
          <a:noFill/>
        </p:spPr>
        <p:txBody>
          <a:bodyPr wrap="square" rtlCol="0">
            <a:spAutoFit/>
          </a:bodyPr>
          <a:lstStyle/>
          <a:p>
            <a:r>
              <a:rPr lang="fr-FR" sz="3600" b="1" dirty="0"/>
              <a:t>B- La Grande </a:t>
            </a:r>
            <a:r>
              <a:rPr lang="fr-FR" sz="3600" b="1" dirty="0" err="1"/>
              <a:t>Safena</a:t>
            </a:r>
            <a:r>
              <a:rPr lang="fr-FR" sz="3600" b="1" dirty="0"/>
              <a:t> </a:t>
            </a:r>
            <a:r>
              <a:rPr lang="fr-FR" sz="3600" b="1" dirty="0" err="1"/>
              <a:t>prelevata</a:t>
            </a:r>
            <a:r>
              <a:rPr lang="fr-FR" sz="3600" b="1" dirty="0"/>
              <a:t> « No </a:t>
            </a:r>
            <a:r>
              <a:rPr lang="fr-FR" sz="3600" b="1" dirty="0" err="1"/>
              <a:t>touch</a:t>
            </a:r>
            <a:r>
              <a:rPr lang="fr-FR" sz="3600" b="1" dirty="0"/>
              <a:t> » è </a:t>
            </a:r>
            <a:r>
              <a:rPr lang="fr-FR" sz="3600" b="1" dirty="0" err="1"/>
              <a:t>uguale</a:t>
            </a:r>
            <a:r>
              <a:rPr lang="fr-FR" sz="3600" b="1" dirty="0"/>
              <a:t> </a:t>
            </a:r>
            <a:r>
              <a:rPr lang="fr-FR" sz="3600" b="1" dirty="0" err="1"/>
              <a:t>al’ateria</a:t>
            </a:r>
            <a:r>
              <a:rPr lang="fr-FR" sz="3600" b="1" dirty="0"/>
              <a:t>  </a:t>
            </a:r>
            <a:r>
              <a:rPr lang="fr-FR" sz="3600" b="1" dirty="0" err="1"/>
              <a:t>Mamaria</a:t>
            </a:r>
            <a:r>
              <a:rPr lang="fr-FR" sz="3600" b="1" dirty="0"/>
              <a:t> </a:t>
            </a:r>
            <a:r>
              <a:rPr lang="en-US" sz="2400" b="1" dirty="0">
                <a:solidFill>
                  <a:schemeClr val="accent2"/>
                </a:solidFill>
              </a:rPr>
              <a:t>1-No touch technique of saphenous vein harvesting: Is great graft patency rate provided? </a:t>
            </a:r>
            <a:endParaRPr lang="fr-FR" sz="2400" b="1" dirty="0">
              <a:solidFill>
                <a:schemeClr val="accent2"/>
              </a:solidFill>
            </a:endParaRPr>
          </a:p>
          <a:p>
            <a:r>
              <a:rPr lang="en-US" sz="2400" dirty="0" err="1"/>
              <a:t>Papakonstantinou</a:t>
            </a:r>
            <a:r>
              <a:rPr lang="en-US" sz="2400" dirty="0"/>
              <a:t> NA1, </a:t>
            </a:r>
            <a:r>
              <a:rPr lang="en-US" sz="2400" dirty="0" err="1"/>
              <a:t>Baikoussis</a:t>
            </a:r>
            <a:r>
              <a:rPr lang="en-US" sz="2400" dirty="0"/>
              <a:t> NG2, </a:t>
            </a:r>
            <a:r>
              <a:rPr lang="en-US" sz="2400" dirty="0" err="1"/>
              <a:t>Goudevenos</a:t>
            </a:r>
            <a:r>
              <a:rPr lang="en-US" sz="2400" dirty="0"/>
              <a:t> J3, Papadopoulos G4, </a:t>
            </a:r>
            <a:r>
              <a:rPr lang="en-US" sz="2400" dirty="0" err="1"/>
              <a:t>Apostolakis</a:t>
            </a:r>
            <a:r>
              <a:rPr lang="en-US" sz="2400" dirty="0"/>
              <a:t> E5</a:t>
            </a:r>
            <a:r>
              <a:rPr lang="en-US" sz="2400" dirty="0">
                <a:hlinkClick r:id="rId2" tooltip="The Journal of thoracic and cardiovascular surgery."/>
              </a:rPr>
              <a:t>J </a:t>
            </a:r>
            <a:r>
              <a:rPr lang="en-US" sz="2400" dirty="0" err="1">
                <a:hlinkClick r:id="rId2" tooltip="The Journal of thoracic and cardiovascular surgery."/>
              </a:rPr>
              <a:t>Thorac</a:t>
            </a:r>
            <a:r>
              <a:rPr lang="en-US" sz="2400" dirty="0">
                <a:hlinkClick r:id="rId2" tooltip="The Journal of thoracic and cardiovascular surgery."/>
              </a:rPr>
              <a:t> </a:t>
            </a:r>
            <a:r>
              <a:rPr lang="en-US" sz="2400" dirty="0" err="1">
                <a:hlinkClick r:id="rId2" tooltip="The Journal of thoracic and cardiovascular surgery."/>
              </a:rPr>
              <a:t>Cardiovasc</a:t>
            </a:r>
            <a:r>
              <a:rPr lang="en-US" sz="2400" dirty="0">
                <a:hlinkClick r:id="rId2" tooltip="The Journal of thoracic and cardiovascular surgery."/>
              </a:rPr>
              <a:t> Surg.</a:t>
            </a:r>
            <a:r>
              <a:rPr lang="en-US" sz="2400" dirty="0"/>
              <a:t> 2015 Oct;150(4):880-8. </a:t>
            </a:r>
            <a:r>
              <a:rPr lang="en-US" sz="2400" dirty="0" err="1"/>
              <a:t>doi</a:t>
            </a:r>
            <a:r>
              <a:rPr lang="en-US" sz="2400" dirty="0"/>
              <a:t>: 10.1016/j.jtcvs.2015.07.027. </a:t>
            </a:r>
            <a:r>
              <a:rPr lang="en-US" sz="2400" dirty="0" err="1"/>
              <a:t>Epub</a:t>
            </a:r>
            <a:r>
              <a:rPr lang="en-US" sz="2400" dirty="0"/>
              <a:t> 2015 Jul 15. </a:t>
            </a:r>
            <a:endParaRPr lang="fr-FR" sz="2400" dirty="0"/>
          </a:p>
          <a:p>
            <a:r>
              <a:rPr lang="en-US" sz="2400" b="1" dirty="0">
                <a:solidFill>
                  <a:schemeClr val="accent2"/>
                </a:solidFill>
              </a:rPr>
              <a:t>2-The no-touch </a:t>
            </a:r>
            <a:r>
              <a:rPr lang="en-US" sz="2400" b="1" dirty="0" err="1">
                <a:solidFill>
                  <a:schemeClr val="accent2"/>
                </a:solidFill>
              </a:rPr>
              <a:t>saphenous</a:t>
            </a:r>
            <a:r>
              <a:rPr lang="en-US" sz="2400" b="1" dirty="0">
                <a:solidFill>
                  <a:schemeClr val="accent2"/>
                </a:solidFill>
              </a:rPr>
              <a:t> vein for coronary artery bypass grafting maintains a patency, after 16 years, comparable to the left internal thoracic artery</a:t>
            </a:r>
            <a:r>
              <a:rPr lang="en-US" sz="2400" dirty="0"/>
              <a:t>: A randomized </a:t>
            </a:r>
            <a:r>
              <a:rPr lang="en-US" sz="2400" dirty="0" err="1"/>
              <a:t>trial.</a:t>
            </a:r>
            <a:r>
              <a:rPr lang="en-US" sz="2400" dirty="0" err="1">
                <a:hlinkClick r:id="rId3"/>
              </a:rPr>
              <a:t>Samano</a:t>
            </a:r>
            <a:r>
              <a:rPr lang="en-US" sz="2400" dirty="0">
                <a:hlinkClick r:id="rId3"/>
              </a:rPr>
              <a:t> N</a:t>
            </a:r>
            <a:r>
              <a:rPr lang="en-US" sz="2400" baseline="30000" dirty="0"/>
              <a:t>1</a:t>
            </a:r>
            <a:r>
              <a:rPr lang="en-US" sz="2400" dirty="0"/>
              <a:t>, </a:t>
            </a:r>
            <a:r>
              <a:rPr lang="en-US" sz="2400" dirty="0" err="1">
                <a:hlinkClick r:id="rId4"/>
              </a:rPr>
              <a:t>Geijer</a:t>
            </a:r>
            <a:r>
              <a:rPr lang="en-US" sz="2400" dirty="0">
                <a:hlinkClick r:id="rId4"/>
              </a:rPr>
              <a:t> H</a:t>
            </a:r>
            <a:r>
              <a:rPr lang="en-US" sz="2400" baseline="30000" dirty="0"/>
              <a:t>2</a:t>
            </a:r>
            <a:r>
              <a:rPr lang="en-US" sz="2400" dirty="0"/>
              <a:t>, </a:t>
            </a:r>
            <a:r>
              <a:rPr lang="en-US" sz="2400" dirty="0" err="1">
                <a:hlinkClick r:id="rId5"/>
              </a:rPr>
              <a:t>Liden</a:t>
            </a:r>
            <a:r>
              <a:rPr lang="en-US" sz="2400" dirty="0">
                <a:hlinkClick r:id="rId5"/>
              </a:rPr>
              <a:t> M</a:t>
            </a:r>
            <a:r>
              <a:rPr lang="en-US" sz="2400" baseline="30000" dirty="0"/>
              <a:t>2</a:t>
            </a:r>
            <a:r>
              <a:rPr lang="en-US" sz="2400" dirty="0"/>
              <a:t>, </a:t>
            </a:r>
            <a:r>
              <a:rPr lang="en-US" sz="2400" dirty="0" err="1">
                <a:hlinkClick r:id="rId6"/>
              </a:rPr>
              <a:t>Fremes</a:t>
            </a:r>
            <a:r>
              <a:rPr lang="en-US" sz="2400" dirty="0">
                <a:hlinkClick r:id="rId6"/>
              </a:rPr>
              <a:t> S</a:t>
            </a:r>
            <a:r>
              <a:rPr lang="en-US" sz="2400" baseline="30000" dirty="0"/>
              <a:t>3</a:t>
            </a:r>
            <a:r>
              <a:rPr lang="en-US" sz="2400" dirty="0"/>
              <a:t>, </a:t>
            </a:r>
            <a:r>
              <a:rPr lang="en-US" sz="2400" dirty="0" err="1">
                <a:hlinkClick r:id="rId7"/>
              </a:rPr>
              <a:t>Bodin</a:t>
            </a:r>
            <a:r>
              <a:rPr lang="en-US" sz="2400" dirty="0">
                <a:hlinkClick r:id="rId7"/>
              </a:rPr>
              <a:t> L</a:t>
            </a:r>
            <a:r>
              <a:rPr lang="en-US" sz="2400" baseline="30000" dirty="0"/>
              <a:t>4</a:t>
            </a:r>
            <a:r>
              <a:rPr lang="en-US" sz="2400" dirty="0"/>
              <a:t>, </a:t>
            </a:r>
            <a:r>
              <a:rPr lang="en-US" sz="2400" dirty="0">
                <a:hlinkClick r:id="rId8"/>
              </a:rPr>
              <a:t>Souza D</a:t>
            </a:r>
            <a:r>
              <a:rPr lang="en-US" sz="2400" baseline="30000" dirty="0"/>
              <a:t>5</a:t>
            </a:r>
            <a:r>
              <a:rPr lang="en-US" sz="2400" dirty="0"/>
              <a:t>. </a:t>
            </a:r>
            <a:r>
              <a:rPr lang="en-US" sz="2400" cap="all" dirty="0"/>
              <a:t>TRIAL </a:t>
            </a:r>
            <a:r>
              <a:rPr lang="en-US" sz="2400" cap="all" dirty="0" err="1"/>
              <a:t>REGISTRATION:</a:t>
            </a:r>
            <a:r>
              <a:rPr lang="en-US" sz="2400" dirty="0" err="1"/>
              <a:t>ClinicalTrials.gov</a:t>
            </a:r>
            <a:r>
              <a:rPr lang="en-US" sz="2400" dirty="0"/>
              <a:t> </a:t>
            </a:r>
            <a:r>
              <a:rPr lang="en-US" sz="2400" dirty="0">
                <a:hlinkClick r:id="rId9" tooltip="See in ClincalTrials.gov"/>
              </a:rPr>
              <a:t>NCT01686100</a:t>
            </a:r>
            <a:r>
              <a:rPr lang="en-US" sz="2400" dirty="0"/>
              <a:t>.Copyright © 2015 The American Association for Thoracic Surgery. </a:t>
            </a:r>
            <a:r>
              <a:rPr lang="fr-FR" sz="2400" dirty="0" err="1"/>
              <a:t>Published</a:t>
            </a:r>
            <a:r>
              <a:rPr lang="fr-FR" sz="2400" dirty="0"/>
              <a:t> by Elsevier Inc. All </a:t>
            </a:r>
            <a:r>
              <a:rPr lang="fr-FR" sz="2400" dirty="0" err="1"/>
              <a:t>rights</a:t>
            </a:r>
            <a:r>
              <a:rPr lang="fr-FR" sz="2400" dirty="0"/>
              <a:t> </a:t>
            </a:r>
            <a:r>
              <a:rPr lang="fr-FR" sz="2400" dirty="0" err="1"/>
              <a:t>reserved</a:t>
            </a:r>
            <a:r>
              <a:rPr lang="fr-FR" sz="2400" dirty="0"/>
              <a:t>.</a:t>
            </a:r>
          </a:p>
          <a:p>
            <a:endParaRPr lang="fr-FR" sz="2400" dirty="0"/>
          </a:p>
        </p:txBody>
      </p:sp>
    </p:spTree>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6918</Words>
  <Application>Microsoft Office PowerPoint</Application>
  <PresentationFormat>Affichage à l'écran (4:3)</PresentationFormat>
  <Paragraphs>501</Paragraphs>
  <Slides>79</Slides>
  <Notes>41</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2</vt:i4>
      </vt:variant>
      <vt:variant>
        <vt:lpstr>Titres des diapositives</vt:lpstr>
      </vt:variant>
      <vt:variant>
        <vt:i4>79</vt:i4>
      </vt:variant>
    </vt:vector>
  </HeadingPairs>
  <TitlesOfParts>
    <vt:vector size="88" baseType="lpstr">
      <vt:lpstr>Arial</vt:lpstr>
      <vt:lpstr>Calibri</vt:lpstr>
      <vt:lpstr>Century</vt:lpstr>
      <vt:lpstr>Comic Sans MS</vt:lpstr>
      <vt:lpstr>Times New Roman</vt:lpstr>
      <vt:lpstr>Verdana</vt:lpstr>
      <vt:lpstr>Thème Office</vt:lpstr>
      <vt:lpstr>Gráfico</vt:lpstr>
      <vt:lpstr>Présentation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claude franceschi</dc:creator>
  <cp:lastModifiedBy>claude franceschi</cp:lastModifiedBy>
  <cp:revision>49</cp:revision>
  <dcterms:created xsi:type="dcterms:W3CDTF">2017-08-25T10:00:24Z</dcterms:created>
  <dcterms:modified xsi:type="dcterms:W3CDTF">2024-10-06T16:42:22Z</dcterms:modified>
</cp:coreProperties>
</file>