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304" r:id="rId4"/>
    <p:sldId id="260" r:id="rId5"/>
    <p:sldId id="261" r:id="rId6"/>
    <p:sldId id="262" r:id="rId7"/>
    <p:sldId id="263" r:id="rId8"/>
    <p:sldId id="264" r:id="rId9"/>
    <p:sldId id="265" r:id="rId10"/>
    <p:sldId id="277" r:id="rId11"/>
    <p:sldId id="266" r:id="rId12"/>
    <p:sldId id="305" r:id="rId13"/>
    <p:sldId id="267" r:id="rId14"/>
    <p:sldId id="272" r:id="rId15"/>
    <p:sldId id="279" r:id="rId16"/>
    <p:sldId id="280" r:id="rId17"/>
    <p:sldId id="281" r:id="rId18"/>
    <p:sldId id="268" r:id="rId19"/>
    <p:sldId id="309" r:id="rId20"/>
    <p:sldId id="282" r:id="rId21"/>
    <p:sldId id="283" r:id="rId22"/>
    <p:sldId id="307" r:id="rId23"/>
    <p:sldId id="308" r:id="rId24"/>
    <p:sldId id="284" r:id="rId25"/>
    <p:sldId id="285" r:id="rId26"/>
    <p:sldId id="287" r:id="rId27"/>
    <p:sldId id="288" r:id="rId28"/>
    <p:sldId id="289" r:id="rId29"/>
    <p:sldId id="290" r:id="rId30"/>
    <p:sldId id="291" r:id="rId31"/>
    <p:sldId id="292" r:id="rId32"/>
    <p:sldId id="295" r:id="rId33"/>
    <p:sldId id="301" r:id="rId34"/>
    <p:sldId id="296" r:id="rId35"/>
    <p:sldId id="306" r:id="rId3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29A87-B165-4A3D-863F-5CA50863F5A1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0F8BA-9947-45A2-A8BE-39669A8EB038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9AEBB-8ED2-4ED1-97B2-F01723AB10BC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imágenes prediseñadas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F2B75E-33FF-4773-8FD2-CB1BBB83935C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3B7E2C-4934-4BE1-9EB5-CDA65E8162EE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7D0539-2D92-4274-A988-23E0F9E06786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8A367-623D-41D4-B193-5F49B0C730E7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EFCCA-8D44-4977-9BFB-7A8F41C9551B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EC1FC-CD1F-4651-8328-1C4AA70611FF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86266-0CFE-4AA2-AF40-1A99E4D9ACAF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03108-6F3B-44C6-BEEE-A4A550601193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09017-C4BD-4312-9024-A7750F58C8D8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84DEEB-8B79-41BE-BDA8-C61AE0F5B8DB}" type="slidenum">
              <a:rPr lang="es-ES"/>
              <a:pPr/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0413" y="1989138"/>
            <a:ext cx="3457575" cy="37433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 dirty="0">
              <a:latin typeface="Arial" charset="0"/>
              <a:ea typeface="ＭＳ Ｐゴシック" charset="0"/>
            </a:endParaRPr>
          </a:p>
        </p:txBody>
      </p:sp>
      <p:grpSp>
        <p:nvGrpSpPr>
          <p:cNvPr id="15362" name="Group 5"/>
          <p:cNvGrpSpPr>
            <a:grpSpLocks/>
          </p:cNvGrpSpPr>
          <p:nvPr/>
        </p:nvGrpSpPr>
        <p:grpSpPr bwMode="auto">
          <a:xfrm>
            <a:off x="5549900" y="2197100"/>
            <a:ext cx="1752600" cy="3276600"/>
            <a:chOff x="1392" y="720"/>
            <a:chExt cx="1104" cy="2064"/>
          </a:xfrm>
        </p:grpSpPr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1968" y="942"/>
              <a:ext cx="528" cy="789"/>
            </a:xfrm>
            <a:custGeom>
              <a:avLst/>
              <a:gdLst>
                <a:gd name="T0" fmla="*/ 0 w 528"/>
                <a:gd name="T1" fmla="*/ 18 h 789"/>
                <a:gd name="T2" fmla="*/ 36 w 528"/>
                <a:gd name="T3" fmla="*/ 0 h 789"/>
                <a:gd name="T4" fmla="*/ 48 w 528"/>
                <a:gd name="T5" fmla="*/ 3 h 789"/>
                <a:gd name="T6" fmla="*/ 54 w 528"/>
                <a:gd name="T7" fmla="*/ 12 h 789"/>
                <a:gd name="T8" fmla="*/ 72 w 528"/>
                <a:gd name="T9" fmla="*/ 18 h 789"/>
                <a:gd name="T10" fmla="*/ 108 w 528"/>
                <a:gd name="T11" fmla="*/ 15 h 789"/>
                <a:gd name="T12" fmla="*/ 150 w 528"/>
                <a:gd name="T13" fmla="*/ 3 h 789"/>
                <a:gd name="T14" fmla="*/ 219 w 528"/>
                <a:gd name="T15" fmla="*/ 6 h 789"/>
                <a:gd name="T16" fmla="*/ 336 w 528"/>
                <a:gd name="T17" fmla="*/ 18 h 789"/>
                <a:gd name="T18" fmla="*/ 426 w 528"/>
                <a:gd name="T19" fmla="*/ 90 h 789"/>
                <a:gd name="T20" fmla="*/ 480 w 528"/>
                <a:gd name="T21" fmla="*/ 162 h 789"/>
                <a:gd name="T22" fmla="*/ 480 w 528"/>
                <a:gd name="T23" fmla="*/ 186 h 789"/>
                <a:gd name="T24" fmla="*/ 528 w 528"/>
                <a:gd name="T25" fmla="*/ 306 h 789"/>
                <a:gd name="T26" fmla="*/ 528 w 528"/>
                <a:gd name="T27" fmla="*/ 402 h 789"/>
                <a:gd name="T28" fmla="*/ 522 w 528"/>
                <a:gd name="T29" fmla="*/ 789 h 789"/>
                <a:gd name="T30" fmla="*/ 288 w 528"/>
                <a:gd name="T31" fmla="*/ 786 h 789"/>
                <a:gd name="T32" fmla="*/ 261 w 528"/>
                <a:gd name="T33" fmla="*/ 561 h 789"/>
                <a:gd name="T34" fmla="*/ 192 w 528"/>
                <a:gd name="T35" fmla="*/ 354 h 789"/>
                <a:gd name="T36" fmla="*/ 165 w 528"/>
                <a:gd name="T37" fmla="*/ 339 h 789"/>
                <a:gd name="T38" fmla="*/ 147 w 528"/>
                <a:gd name="T39" fmla="*/ 318 h 789"/>
                <a:gd name="T40" fmla="*/ 102 w 528"/>
                <a:gd name="T41" fmla="*/ 324 h 789"/>
                <a:gd name="T42" fmla="*/ 84 w 528"/>
                <a:gd name="T43" fmla="*/ 318 h 789"/>
                <a:gd name="T44" fmla="*/ 36 w 528"/>
                <a:gd name="T45" fmla="*/ 330 h 789"/>
                <a:gd name="T46" fmla="*/ 3 w 528"/>
                <a:gd name="T47" fmla="*/ 342 h 789"/>
                <a:gd name="T48" fmla="*/ 12 w 528"/>
                <a:gd name="T49" fmla="*/ 339 h 789"/>
                <a:gd name="T50" fmla="*/ 0 w 528"/>
                <a:gd name="T51" fmla="*/ 354 h 789"/>
                <a:gd name="T52" fmla="*/ 0 w 528"/>
                <a:gd name="T53" fmla="*/ 18 h 78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28" h="789">
                  <a:moveTo>
                    <a:pt x="0" y="18"/>
                  </a:moveTo>
                  <a:cubicBezTo>
                    <a:pt x="9" y="4"/>
                    <a:pt x="21" y="5"/>
                    <a:pt x="36" y="0"/>
                  </a:cubicBezTo>
                  <a:cubicBezTo>
                    <a:pt x="40" y="1"/>
                    <a:pt x="45" y="1"/>
                    <a:pt x="48" y="3"/>
                  </a:cubicBezTo>
                  <a:cubicBezTo>
                    <a:pt x="51" y="5"/>
                    <a:pt x="51" y="10"/>
                    <a:pt x="54" y="12"/>
                  </a:cubicBezTo>
                  <a:cubicBezTo>
                    <a:pt x="59" y="15"/>
                    <a:pt x="72" y="18"/>
                    <a:pt x="72" y="18"/>
                  </a:cubicBezTo>
                  <a:cubicBezTo>
                    <a:pt x="84" y="17"/>
                    <a:pt x="96" y="17"/>
                    <a:pt x="108" y="15"/>
                  </a:cubicBezTo>
                  <a:cubicBezTo>
                    <a:pt x="131" y="11"/>
                    <a:pt x="119" y="3"/>
                    <a:pt x="150" y="3"/>
                  </a:cubicBezTo>
                  <a:cubicBezTo>
                    <a:pt x="217" y="6"/>
                    <a:pt x="194" y="6"/>
                    <a:pt x="219" y="6"/>
                  </a:cubicBezTo>
                  <a:lnTo>
                    <a:pt x="336" y="18"/>
                  </a:lnTo>
                  <a:cubicBezTo>
                    <a:pt x="347" y="29"/>
                    <a:pt x="397" y="90"/>
                    <a:pt x="426" y="90"/>
                  </a:cubicBezTo>
                  <a:cubicBezTo>
                    <a:pt x="444" y="114"/>
                    <a:pt x="465" y="136"/>
                    <a:pt x="480" y="162"/>
                  </a:cubicBezTo>
                  <a:cubicBezTo>
                    <a:pt x="484" y="169"/>
                    <a:pt x="480" y="186"/>
                    <a:pt x="480" y="186"/>
                  </a:cubicBezTo>
                  <a:lnTo>
                    <a:pt x="528" y="306"/>
                  </a:lnTo>
                  <a:lnTo>
                    <a:pt x="528" y="402"/>
                  </a:lnTo>
                  <a:cubicBezTo>
                    <a:pt x="526" y="531"/>
                    <a:pt x="524" y="660"/>
                    <a:pt x="522" y="789"/>
                  </a:cubicBezTo>
                  <a:lnTo>
                    <a:pt x="288" y="786"/>
                  </a:lnTo>
                  <a:cubicBezTo>
                    <a:pt x="277" y="713"/>
                    <a:pt x="261" y="635"/>
                    <a:pt x="261" y="561"/>
                  </a:cubicBezTo>
                  <a:lnTo>
                    <a:pt x="192" y="354"/>
                  </a:lnTo>
                  <a:cubicBezTo>
                    <a:pt x="183" y="348"/>
                    <a:pt x="174" y="345"/>
                    <a:pt x="165" y="339"/>
                  </a:cubicBezTo>
                  <a:cubicBezTo>
                    <a:pt x="158" y="328"/>
                    <a:pt x="159" y="322"/>
                    <a:pt x="147" y="318"/>
                  </a:cubicBezTo>
                  <a:cubicBezTo>
                    <a:pt x="130" y="324"/>
                    <a:pt x="127" y="325"/>
                    <a:pt x="102" y="324"/>
                  </a:cubicBezTo>
                  <a:cubicBezTo>
                    <a:pt x="96" y="324"/>
                    <a:pt x="84" y="318"/>
                    <a:pt x="84" y="318"/>
                  </a:cubicBezTo>
                  <a:cubicBezTo>
                    <a:pt x="69" y="320"/>
                    <a:pt x="50" y="323"/>
                    <a:pt x="36" y="330"/>
                  </a:cubicBezTo>
                  <a:cubicBezTo>
                    <a:pt x="25" y="336"/>
                    <a:pt x="17" y="342"/>
                    <a:pt x="3" y="342"/>
                  </a:cubicBezTo>
                  <a:cubicBezTo>
                    <a:pt x="0" y="342"/>
                    <a:pt x="12" y="339"/>
                    <a:pt x="12" y="339"/>
                  </a:cubicBezTo>
                  <a:lnTo>
                    <a:pt x="0" y="354"/>
                  </a:lnTo>
                  <a:lnTo>
                    <a:pt x="0" y="18"/>
                  </a:lnTo>
                  <a:close/>
                </a:path>
              </a:pathLst>
            </a:cu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256" y="1488"/>
              <a:ext cx="240" cy="1248"/>
            </a:xfrm>
            <a:prstGeom prst="rect">
              <a:avLst/>
            </a:prstGeom>
            <a:gradFill rotWithShape="0">
              <a:gsLst>
                <a:gs pos="0">
                  <a:srgbClr val="99CCFF"/>
                </a:gs>
                <a:gs pos="100000">
                  <a:srgbClr val="99CC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1392" y="768"/>
              <a:ext cx="576" cy="1968"/>
            </a:xfrm>
            <a:prstGeom prst="rect">
              <a:avLst/>
            </a:prstGeom>
            <a:gradFill rotWithShape="0">
              <a:gsLst>
                <a:gs pos="0">
                  <a:srgbClr val="99CCFF">
                    <a:gamma/>
                    <a:shade val="46275"/>
                    <a:invGamma/>
                  </a:srgbClr>
                </a:gs>
                <a:gs pos="50000">
                  <a:srgbClr val="99CCFF"/>
                </a:gs>
                <a:gs pos="100000">
                  <a:srgbClr val="99CCFF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1392" y="720"/>
              <a:ext cx="576" cy="96"/>
            </a:xfrm>
            <a:prstGeom prst="ellipse">
              <a:avLst/>
            </a:prstGeom>
            <a:gradFill rotWithShape="0">
              <a:gsLst>
                <a:gs pos="0">
                  <a:srgbClr val="99CCFF">
                    <a:gamma/>
                    <a:shade val="46275"/>
                    <a:invGamma/>
                  </a:srgbClr>
                </a:gs>
                <a:gs pos="50000">
                  <a:srgbClr val="99CCFF"/>
                </a:gs>
                <a:gs pos="100000">
                  <a:srgbClr val="99CCFF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>
              <a:off x="1392" y="768"/>
              <a:ext cx="0" cy="19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>
              <a:off x="1968" y="1296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 flipV="1">
              <a:off x="1968" y="76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2256" y="172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>
              <a:off x="1968" y="2208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>
              <a:off x="2496" y="1296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1968" y="936"/>
              <a:ext cx="528" cy="360"/>
            </a:xfrm>
            <a:custGeom>
              <a:avLst/>
              <a:gdLst>
                <a:gd name="T0" fmla="*/ 0 w 480"/>
                <a:gd name="T1" fmla="*/ 24 h 360"/>
                <a:gd name="T2" fmla="*/ 317 w 480"/>
                <a:gd name="T3" fmla="*/ 24 h 360"/>
                <a:gd name="T4" fmla="*/ 475 w 480"/>
                <a:gd name="T5" fmla="*/ 168 h 360"/>
                <a:gd name="T6" fmla="*/ 528 w 480"/>
                <a:gd name="T7" fmla="*/ 360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0" h="360">
                  <a:moveTo>
                    <a:pt x="0" y="24"/>
                  </a:moveTo>
                  <a:cubicBezTo>
                    <a:pt x="108" y="12"/>
                    <a:pt x="216" y="0"/>
                    <a:pt x="288" y="24"/>
                  </a:cubicBezTo>
                  <a:cubicBezTo>
                    <a:pt x="360" y="48"/>
                    <a:pt x="400" y="112"/>
                    <a:pt x="432" y="168"/>
                  </a:cubicBezTo>
                  <a:cubicBezTo>
                    <a:pt x="464" y="224"/>
                    <a:pt x="472" y="328"/>
                    <a:pt x="480" y="36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1968" y="1248"/>
              <a:ext cx="288" cy="552"/>
            </a:xfrm>
            <a:custGeom>
              <a:avLst/>
              <a:gdLst>
                <a:gd name="T0" fmla="*/ 0 w 480"/>
                <a:gd name="T1" fmla="*/ 37 h 360"/>
                <a:gd name="T2" fmla="*/ 173 w 480"/>
                <a:gd name="T3" fmla="*/ 37 h 360"/>
                <a:gd name="T4" fmla="*/ 259 w 480"/>
                <a:gd name="T5" fmla="*/ 258 h 360"/>
                <a:gd name="T6" fmla="*/ 288 w 480"/>
                <a:gd name="T7" fmla="*/ 552 h 3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0" h="360">
                  <a:moveTo>
                    <a:pt x="0" y="24"/>
                  </a:moveTo>
                  <a:cubicBezTo>
                    <a:pt x="108" y="12"/>
                    <a:pt x="216" y="0"/>
                    <a:pt x="288" y="24"/>
                  </a:cubicBezTo>
                  <a:cubicBezTo>
                    <a:pt x="360" y="48"/>
                    <a:pt x="400" y="112"/>
                    <a:pt x="432" y="168"/>
                  </a:cubicBezTo>
                  <a:cubicBezTo>
                    <a:pt x="464" y="224"/>
                    <a:pt x="472" y="328"/>
                    <a:pt x="480" y="36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>
              <a:off x="1968" y="2016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>
              <a:off x="1968" y="2208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40" name="Oval 20"/>
            <p:cNvSpPr>
              <a:spLocks noChangeArrowheads="1"/>
            </p:cNvSpPr>
            <p:nvPr/>
          </p:nvSpPr>
          <p:spPr bwMode="auto">
            <a:xfrm>
              <a:off x="1392" y="2688"/>
              <a:ext cx="576" cy="9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41" name="Rectangle 21"/>
            <p:cNvSpPr>
              <a:spLocks noChangeArrowheads="1"/>
            </p:cNvSpPr>
            <p:nvPr/>
          </p:nvSpPr>
          <p:spPr bwMode="auto">
            <a:xfrm>
              <a:off x="1968" y="2016"/>
              <a:ext cx="288" cy="192"/>
            </a:xfrm>
            <a:prstGeom prst="rect">
              <a:avLst/>
            </a:prstGeom>
            <a:gradFill rotWithShape="0">
              <a:gsLst>
                <a:gs pos="0">
                  <a:srgbClr val="99CCFF">
                    <a:gamma/>
                    <a:shade val="46275"/>
                    <a:invGamma/>
                  </a:srgbClr>
                </a:gs>
                <a:gs pos="50000">
                  <a:srgbClr val="99CCFF"/>
                </a:gs>
                <a:gs pos="100000">
                  <a:srgbClr val="99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2256" y="2208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2256" y="2688"/>
              <a:ext cx="240" cy="9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5144" name="AutoShape 24"/>
          <p:cNvCxnSpPr>
            <a:cxnSpLocks noChangeShapeType="1"/>
          </p:cNvCxnSpPr>
          <p:nvPr/>
        </p:nvCxnSpPr>
        <p:spPr bwMode="auto">
          <a:xfrm rot="16200000" flipH="1">
            <a:off x="5854700" y="2120900"/>
            <a:ext cx="1219200" cy="1219200"/>
          </a:xfrm>
          <a:prstGeom prst="curvedConnector3">
            <a:avLst>
              <a:gd name="adj1" fmla="val 50000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45" name="AutoShape 25"/>
          <p:cNvCxnSpPr>
            <a:cxnSpLocks noChangeShapeType="1"/>
          </p:cNvCxnSpPr>
          <p:nvPr/>
        </p:nvCxnSpPr>
        <p:spPr bwMode="auto">
          <a:xfrm rot="5400000">
            <a:off x="6330950" y="3625850"/>
            <a:ext cx="914400" cy="647700"/>
          </a:xfrm>
          <a:prstGeom prst="curvedConnector4">
            <a:avLst>
              <a:gd name="adj1" fmla="val 98088"/>
              <a:gd name="adj2" fmla="val 42398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365" name="Group 26"/>
          <p:cNvGrpSpPr>
            <a:grpSpLocks/>
          </p:cNvGrpSpPr>
          <p:nvPr/>
        </p:nvGrpSpPr>
        <p:grpSpPr bwMode="auto">
          <a:xfrm>
            <a:off x="5549900" y="2730500"/>
            <a:ext cx="914400" cy="457200"/>
            <a:chOff x="1872" y="1152"/>
            <a:chExt cx="576" cy="288"/>
          </a:xfrm>
        </p:grpSpPr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 flipH="1">
              <a:off x="1872" y="1152"/>
              <a:ext cx="288" cy="2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>
              <a:off x="2160" y="1152"/>
              <a:ext cx="288" cy="2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366" name="Group 29"/>
          <p:cNvGrpSpPr>
            <a:grpSpLocks/>
          </p:cNvGrpSpPr>
          <p:nvPr/>
        </p:nvGrpSpPr>
        <p:grpSpPr bwMode="auto">
          <a:xfrm>
            <a:off x="5549900" y="4406900"/>
            <a:ext cx="914400" cy="457200"/>
            <a:chOff x="1872" y="1152"/>
            <a:chExt cx="576" cy="288"/>
          </a:xfrm>
        </p:grpSpPr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 flipH="1">
              <a:off x="1872" y="1152"/>
              <a:ext cx="288" cy="2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2160" y="1152"/>
              <a:ext cx="288" cy="288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" dirty="0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1828800" y="59436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 dirty="0">
              <a:latin typeface="Arial" charset="0"/>
              <a:ea typeface="ＭＳ Ｐゴシック" charset="0"/>
            </a:endParaRPr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755650" y="1889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ca-ES" sz="44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SHUNT CONCEPT</a:t>
            </a:r>
          </a:p>
        </p:txBody>
      </p:sp>
      <p:cxnSp>
        <p:nvCxnSpPr>
          <p:cNvPr id="5154" name="AutoShape 34"/>
          <p:cNvCxnSpPr>
            <a:cxnSpLocks noChangeShapeType="1"/>
          </p:cNvCxnSpPr>
          <p:nvPr/>
        </p:nvCxnSpPr>
        <p:spPr bwMode="auto">
          <a:xfrm rot="10800000">
            <a:off x="5854700" y="3873500"/>
            <a:ext cx="609600" cy="542925"/>
          </a:xfrm>
          <a:prstGeom prst="curvedConnector3">
            <a:avLst>
              <a:gd name="adj1" fmla="val 82810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55" name="AutoShape 35"/>
          <p:cNvCxnSpPr>
            <a:cxnSpLocks noChangeShapeType="1"/>
          </p:cNvCxnSpPr>
          <p:nvPr/>
        </p:nvCxnSpPr>
        <p:spPr bwMode="auto">
          <a:xfrm rot="16200000">
            <a:off x="5785644" y="2875756"/>
            <a:ext cx="984250" cy="693738"/>
          </a:xfrm>
          <a:prstGeom prst="curvedConnector3">
            <a:avLst>
              <a:gd name="adj1" fmla="val 101773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56" name="AutoShape 36"/>
          <p:cNvCxnSpPr>
            <a:cxnSpLocks noChangeShapeType="1"/>
          </p:cNvCxnSpPr>
          <p:nvPr/>
        </p:nvCxnSpPr>
        <p:spPr bwMode="auto">
          <a:xfrm rot="10800000" flipH="1" flipV="1">
            <a:off x="6388100" y="2730500"/>
            <a:ext cx="714375" cy="700088"/>
          </a:xfrm>
          <a:prstGeom prst="curvedConnector3">
            <a:avLst>
              <a:gd name="adj1" fmla="val 93106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57" name="AutoShape 37"/>
          <p:cNvCxnSpPr>
            <a:cxnSpLocks noChangeShapeType="1"/>
          </p:cNvCxnSpPr>
          <p:nvPr/>
        </p:nvCxnSpPr>
        <p:spPr bwMode="auto">
          <a:xfrm rot="5400000">
            <a:off x="6330950" y="3625850"/>
            <a:ext cx="914400" cy="647700"/>
          </a:xfrm>
          <a:prstGeom prst="curvedConnector4">
            <a:avLst>
              <a:gd name="adj1" fmla="val 98088"/>
              <a:gd name="adj2" fmla="val 42398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58" name="AutoShape 38"/>
          <p:cNvCxnSpPr>
            <a:cxnSpLocks noChangeShapeType="1"/>
          </p:cNvCxnSpPr>
          <p:nvPr/>
        </p:nvCxnSpPr>
        <p:spPr bwMode="auto">
          <a:xfrm rot="10800000">
            <a:off x="5854700" y="3873500"/>
            <a:ext cx="609600" cy="542925"/>
          </a:xfrm>
          <a:prstGeom prst="curvedConnector3">
            <a:avLst>
              <a:gd name="adj1" fmla="val 82810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59" name="AutoShape 39"/>
          <p:cNvCxnSpPr>
            <a:cxnSpLocks noChangeShapeType="1"/>
          </p:cNvCxnSpPr>
          <p:nvPr/>
        </p:nvCxnSpPr>
        <p:spPr bwMode="auto">
          <a:xfrm rot="16200000">
            <a:off x="5785644" y="2875756"/>
            <a:ext cx="984250" cy="693738"/>
          </a:xfrm>
          <a:prstGeom prst="curvedConnector3">
            <a:avLst>
              <a:gd name="adj1" fmla="val 101773"/>
            </a:avLst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196" name="Text Box 76"/>
          <p:cNvSpPr txBox="1">
            <a:spLocks noChangeArrowheads="1"/>
          </p:cNvSpPr>
          <p:nvPr/>
        </p:nvSpPr>
        <p:spPr bwMode="auto">
          <a:xfrm>
            <a:off x="468313" y="1700213"/>
            <a:ext cx="3743325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The </a:t>
            </a:r>
            <a:r>
              <a:rPr lang="en-GB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veno</a:t>
            </a:r>
            <a:r>
              <a:rPr lang="en-GB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-venous shunt is a venous flow derivation in the opposite direction to physiological. </a:t>
            </a:r>
          </a:p>
          <a:p>
            <a:pPr>
              <a:spcBef>
                <a:spcPct val="50000"/>
              </a:spcBef>
              <a:defRPr/>
            </a:pPr>
            <a:r>
              <a:rPr lang="en-GB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They can be open or closed and be activated in systole and/ or diastole.</a:t>
            </a:r>
            <a:endParaRPr lang="es-ES" sz="28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defRPr/>
            </a:pPr>
            <a:endParaRPr lang="es-ES" sz="28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"/>
                                            </p:cond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3" grpId="0"/>
      <p:bldP spid="51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447800" y="1355725"/>
            <a:ext cx="617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40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CHIVA: 1 CONCEPT</a:t>
            </a:r>
            <a:endParaRPr lang="es-ES" sz="40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600200" y="2924175"/>
            <a:ext cx="60198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Applying the principles of the strategy at a single time CHIVA ensuring a saphenous vein drained</a:t>
            </a:r>
            <a:r>
              <a:rPr lang="es-ES">
                <a:latin typeface="Arial" charset="0"/>
                <a:ea typeface="ＭＳ Ｐゴシック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755650" y="-100013"/>
            <a:ext cx="7696200" cy="128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1: Elective treatment</a:t>
            </a: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IN TYPE 3 SHUNT: Cartography favourable</a:t>
            </a:r>
            <a:endParaRPr lang="es-E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25602" name="Arco 3"/>
          <p:cNvSpPr>
            <a:spLocks/>
          </p:cNvSpPr>
          <p:nvPr/>
        </p:nvSpPr>
        <p:spPr bwMode="auto">
          <a:xfrm>
            <a:off x="1071563" y="3746500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03" name="Arco 4"/>
          <p:cNvSpPr>
            <a:spLocks/>
          </p:cNvSpPr>
          <p:nvPr/>
        </p:nvSpPr>
        <p:spPr bwMode="auto">
          <a:xfrm>
            <a:off x="1906588" y="1803400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04" name="Line 5"/>
          <p:cNvSpPr>
            <a:spLocks noChangeShapeType="1"/>
          </p:cNvSpPr>
          <p:nvPr/>
        </p:nvSpPr>
        <p:spPr bwMode="auto">
          <a:xfrm>
            <a:off x="2741613" y="2436813"/>
            <a:ext cx="1587" cy="3900487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05" name="Arco 6"/>
          <p:cNvSpPr>
            <a:spLocks/>
          </p:cNvSpPr>
          <p:nvPr/>
        </p:nvSpPr>
        <p:spPr bwMode="auto">
          <a:xfrm>
            <a:off x="1387475" y="2076450"/>
            <a:ext cx="1181100" cy="174783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2771775" y="3105150"/>
            <a:ext cx="0" cy="12954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07" name="Rectangle 8"/>
          <p:cNvSpPr>
            <a:spLocks noChangeArrowheads="1"/>
          </p:cNvSpPr>
          <p:nvPr/>
        </p:nvSpPr>
        <p:spPr bwMode="auto">
          <a:xfrm>
            <a:off x="2020888" y="229870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1912938" y="1271588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963613" y="158750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 flipV="1">
            <a:off x="2195513" y="1592263"/>
            <a:ext cx="792162" cy="57467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059113" y="3105150"/>
            <a:ext cx="0" cy="10795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V="1">
            <a:off x="2603500" y="4781550"/>
            <a:ext cx="0" cy="14684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1309688" y="4610100"/>
            <a:ext cx="0" cy="16398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 flipV="1">
            <a:off x="2789238" y="4365625"/>
            <a:ext cx="990600" cy="955675"/>
          </a:xfrm>
          <a:custGeom>
            <a:avLst/>
            <a:gdLst>
              <a:gd name="T0" fmla="*/ 990600 w 466"/>
              <a:gd name="T1" fmla="*/ 40515 h 401"/>
              <a:gd name="T2" fmla="*/ 669612 w 466"/>
              <a:gd name="T3" fmla="*/ 138227 h 401"/>
              <a:gd name="T4" fmla="*/ 378384 w 466"/>
              <a:gd name="T5" fmla="*/ 433748 h 401"/>
              <a:gd name="T6" fmla="*/ 291228 w 466"/>
              <a:gd name="T7" fmla="*/ 629173 h 401"/>
              <a:gd name="T8" fmla="*/ 261467 w 466"/>
              <a:gd name="T9" fmla="*/ 760250 h 401"/>
              <a:gd name="T10" fmla="*/ 0 w 466"/>
              <a:gd name="T11" fmla="*/ 955675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3451225" y="434975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5616" name="Oval 17"/>
          <p:cNvSpPr>
            <a:spLocks noChangeArrowheads="1"/>
          </p:cNvSpPr>
          <p:nvPr/>
        </p:nvSpPr>
        <p:spPr bwMode="auto">
          <a:xfrm>
            <a:off x="3563938" y="5253038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617" name="Line 18"/>
          <p:cNvSpPr>
            <a:spLocks noChangeShapeType="1"/>
          </p:cNvSpPr>
          <p:nvPr/>
        </p:nvSpPr>
        <p:spPr bwMode="auto">
          <a:xfrm>
            <a:off x="1042988" y="4400550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3175000" y="4473575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195513" y="294005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1908175" y="3105150"/>
            <a:ext cx="863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427538" y="2997200"/>
            <a:ext cx="3743325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6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When the escape point is not sapheno-phemoral junction</a:t>
            </a:r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V="1">
            <a:off x="3059113" y="2241550"/>
            <a:ext cx="0" cy="7921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2916238" y="425767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5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755650" y="-100013"/>
            <a:ext cx="7696200" cy="128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1: Elective treatment</a:t>
            </a: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IN TYPE 3 SHUNT: Cartography favourable</a:t>
            </a:r>
            <a:endParaRPr lang="es-E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26626" name="Arco 3"/>
          <p:cNvSpPr>
            <a:spLocks/>
          </p:cNvSpPr>
          <p:nvPr/>
        </p:nvSpPr>
        <p:spPr bwMode="auto">
          <a:xfrm>
            <a:off x="1042988" y="3789363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27" name="Arco 4"/>
          <p:cNvSpPr>
            <a:spLocks/>
          </p:cNvSpPr>
          <p:nvPr/>
        </p:nvSpPr>
        <p:spPr bwMode="auto">
          <a:xfrm>
            <a:off x="1908175" y="1816100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28" name="Line 5"/>
          <p:cNvSpPr>
            <a:spLocks noChangeShapeType="1"/>
          </p:cNvSpPr>
          <p:nvPr/>
        </p:nvSpPr>
        <p:spPr bwMode="auto">
          <a:xfrm>
            <a:off x="2741613" y="2481263"/>
            <a:ext cx="30162" cy="20272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29" name="Arco 6"/>
          <p:cNvSpPr>
            <a:spLocks/>
          </p:cNvSpPr>
          <p:nvPr/>
        </p:nvSpPr>
        <p:spPr bwMode="auto">
          <a:xfrm>
            <a:off x="1565275" y="2492375"/>
            <a:ext cx="1206500" cy="1747838"/>
          </a:xfrm>
          <a:custGeom>
            <a:avLst/>
            <a:gdLst>
              <a:gd name="T0" fmla="*/ 0 w 22048"/>
              <a:gd name="T1" fmla="*/ 2147483647 h 21600"/>
              <a:gd name="T2" fmla="*/ 2147483647 w 22048"/>
              <a:gd name="T3" fmla="*/ 12185425 h 21600"/>
              <a:gd name="T4" fmla="*/ 2147483647 w 22048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48" h="21600" fill="none" extrusionOk="0">
                <a:moveTo>
                  <a:pt x="0" y="16717"/>
                </a:moveTo>
                <a:cubicBezTo>
                  <a:pt x="2271" y="6928"/>
                  <a:pt x="10992" y="-1"/>
                  <a:pt x="21041" y="-1"/>
                </a:cubicBezTo>
                <a:cubicBezTo>
                  <a:pt x="21376" y="-1"/>
                  <a:pt x="21712" y="7"/>
                  <a:pt x="22047" y="23"/>
                </a:cubicBezTo>
              </a:path>
              <a:path w="22048" h="21600" stroke="0" extrusionOk="0">
                <a:moveTo>
                  <a:pt x="0" y="16717"/>
                </a:moveTo>
                <a:cubicBezTo>
                  <a:pt x="2271" y="6928"/>
                  <a:pt x="10992" y="-1"/>
                  <a:pt x="21041" y="-1"/>
                </a:cubicBezTo>
                <a:cubicBezTo>
                  <a:pt x="21376" y="-1"/>
                  <a:pt x="21712" y="7"/>
                  <a:pt x="22047" y="23"/>
                </a:cubicBezTo>
                <a:lnTo>
                  <a:pt x="21041" y="21600"/>
                </a:lnTo>
                <a:lnTo>
                  <a:pt x="0" y="16717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2020888" y="2190750"/>
            <a:ext cx="3905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 flipV="1">
            <a:off x="1912938" y="1343025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6632" name="Rectangle 9"/>
          <p:cNvSpPr>
            <a:spLocks noChangeArrowheads="1"/>
          </p:cNvSpPr>
          <p:nvPr/>
        </p:nvSpPr>
        <p:spPr bwMode="auto">
          <a:xfrm>
            <a:off x="963613" y="1614488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2339975" y="1630363"/>
            <a:ext cx="719138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>
            <a:off x="2916238" y="2924175"/>
            <a:ext cx="0" cy="10795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V="1">
            <a:off x="2555875" y="4797425"/>
            <a:ext cx="0" cy="12239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V="1">
            <a:off x="1309688" y="4502150"/>
            <a:ext cx="0" cy="16398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74" name="Freeform 14"/>
          <p:cNvSpPr>
            <a:spLocks/>
          </p:cNvSpPr>
          <p:nvPr/>
        </p:nvSpPr>
        <p:spPr bwMode="auto">
          <a:xfrm flipV="1">
            <a:off x="2789238" y="4437063"/>
            <a:ext cx="990600" cy="955675"/>
          </a:xfrm>
          <a:custGeom>
            <a:avLst/>
            <a:gdLst>
              <a:gd name="T0" fmla="*/ 990600 w 466"/>
              <a:gd name="T1" fmla="*/ 40515 h 401"/>
              <a:gd name="T2" fmla="*/ 669612 w 466"/>
              <a:gd name="T3" fmla="*/ 138227 h 401"/>
              <a:gd name="T4" fmla="*/ 378384 w 466"/>
              <a:gd name="T5" fmla="*/ 433748 h 401"/>
              <a:gd name="T6" fmla="*/ 291228 w 466"/>
              <a:gd name="T7" fmla="*/ 629173 h 401"/>
              <a:gd name="T8" fmla="*/ 261467 w 466"/>
              <a:gd name="T9" fmla="*/ 760250 h 401"/>
              <a:gd name="T10" fmla="*/ 0 w 466"/>
              <a:gd name="T11" fmla="*/ 955675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6638" name="Rectangle 15"/>
          <p:cNvSpPr>
            <a:spLocks noChangeArrowheads="1"/>
          </p:cNvSpPr>
          <p:nvPr/>
        </p:nvSpPr>
        <p:spPr bwMode="auto">
          <a:xfrm>
            <a:off x="3563938" y="4365625"/>
            <a:ext cx="519112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6639" name="Oval 16"/>
          <p:cNvSpPr>
            <a:spLocks noChangeArrowheads="1"/>
          </p:cNvSpPr>
          <p:nvPr/>
        </p:nvSpPr>
        <p:spPr bwMode="auto">
          <a:xfrm>
            <a:off x="3563938" y="5216525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640" name="Line 17"/>
          <p:cNvSpPr>
            <a:spLocks noChangeShapeType="1"/>
          </p:cNvSpPr>
          <p:nvPr/>
        </p:nvSpPr>
        <p:spPr bwMode="auto">
          <a:xfrm>
            <a:off x="1042988" y="4400550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>
            <a:off x="3132138" y="4437063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>
            <a:off x="1476375" y="3571875"/>
            <a:ext cx="215900" cy="1444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4140200" y="3154363"/>
            <a:ext cx="4716463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6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In cases of type 3 shunt with anterograde diastolic flow in in the Giacomini</a:t>
            </a:r>
            <a:r>
              <a:rPr lang="es-ES" sz="2600">
                <a:latin typeface="Arial" charset="0"/>
                <a:ea typeface="ＭＳ Ｐゴシック" charset="0"/>
              </a:rPr>
              <a:t> </a:t>
            </a:r>
            <a:r>
              <a:rPr lang="es-ES" sz="26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vein</a:t>
            </a:r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 flipH="1">
            <a:off x="2843213" y="4365625"/>
            <a:ext cx="71437" cy="3095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83" name="Arco 23"/>
          <p:cNvSpPr>
            <a:spLocks/>
          </p:cNvSpPr>
          <p:nvPr/>
        </p:nvSpPr>
        <p:spPr bwMode="auto">
          <a:xfrm rot="14714326" flipV="1">
            <a:off x="1408113" y="3522663"/>
            <a:ext cx="182562" cy="912812"/>
          </a:xfrm>
          <a:custGeom>
            <a:avLst/>
            <a:gdLst>
              <a:gd name="T0" fmla="*/ 115276 w 18306"/>
              <a:gd name="T1" fmla="*/ 0 h 18247"/>
              <a:gd name="T2" fmla="*/ 182562 w 18306"/>
              <a:gd name="T3" fmla="*/ 339222 h 18247"/>
              <a:gd name="T4" fmla="*/ 0 w 18306"/>
              <a:gd name="T5" fmla="*/ 912812 h 182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306" h="18247" fill="none" extrusionOk="0">
                <a:moveTo>
                  <a:pt x="11558" y="0"/>
                </a:moveTo>
                <a:cubicBezTo>
                  <a:pt x="14286" y="1727"/>
                  <a:pt x="16591" y="4045"/>
                  <a:pt x="18305" y="6781"/>
                </a:cubicBezTo>
              </a:path>
              <a:path w="18306" h="18247" stroke="0" extrusionOk="0">
                <a:moveTo>
                  <a:pt x="11558" y="0"/>
                </a:moveTo>
                <a:cubicBezTo>
                  <a:pt x="14286" y="1727"/>
                  <a:pt x="16591" y="4045"/>
                  <a:pt x="18305" y="6781"/>
                </a:cubicBezTo>
                <a:lnTo>
                  <a:pt x="0" y="18247"/>
                </a:lnTo>
                <a:lnTo>
                  <a:pt x="11558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6589" name="Line 29"/>
          <p:cNvSpPr>
            <a:spLocks noChangeShapeType="1"/>
          </p:cNvSpPr>
          <p:nvPr/>
        </p:nvSpPr>
        <p:spPr bwMode="auto">
          <a:xfrm>
            <a:off x="2771775" y="4508500"/>
            <a:ext cx="0" cy="15843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6590" name="Line 30"/>
          <p:cNvSpPr>
            <a:spLocks noChangeShapeType="1"/>
          </p:cNvSpPr>
          <p:nvPr/>
        </p:nvSpPr>
        <p:spPr bwMode="auto">
          <a:xfrm flipV="1">
            <a:off x="1403350" y="2852738"/>
            <a:ext cx="360363" cy="5762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6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6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55650" y="-100013"/>
            <a:ext cx="7696200" cy="128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1: Elective treatment</a:t>
            </a: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IN TYPE 3 SHUNT: Cartography favourable</a:t>
            </a:r>
            <a:endParaRPr lang="es-E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27650" name="Arco 3"/>
          <p:cNvSpPr>
            <a:spLocks/>
          </p:cNvSpPr>
          <p:nvPr/>
        </p:nvSpPr>
        <p:spPr bwMode="auto">
          <a:xfrm>
            <a:off x="1071563" y="3789363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51" name="Arco 4"/>
          <p:cNvSpPr>
            <a:spLocks/>
          </p:cNvSpPr>
          <p:nvPr/>
        </p:nvSpPr>
        <p:spPr bwMode="auto">
          <a:xfrm>
            <a:off x="1908175" y="1816100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>
            <a:off x="2741613" y="2481263"/>
            <a:ext cx="1587" cy="3900487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53" name="Arco 6"/>
          <p:cNvSpPr>
            <a:spLocks/>
          </p:cNvSpPr>
          <p:nvPr/>
        </p:nvSpPr>
        <p:spPr bwMode="auto">
          <a:xfrm>
            <a:off x="1403350" y="2112963"/>
            <a:ext cx="1181100" cy="174783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2020888" y="219075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1912938" y="1343025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963613" y="1614488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339975" y="1630363"/>
            <a:ext cx="719138" cy="5032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132138" y="2924175"/>
            <a:ext cx="0" cy="10795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V="1">
            <a:off x="2555875" y="5445125"/>
            <a:ext cx="0" cy="7191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V="1">
            <a:off x="1309688" y="4502150"/>
            <a:ext cx="0" cy="16398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18" name="Freeform 14"/>
          <p:cNvSpPr>
            <a:spLocks/>
          </p:cNvSpPr>
          <p:nvPr/>
        </p:nvSpPr>
        <p:spPr bwMode="auto">
          <a:xfrm flipV="1">
            <a:off x="2933700" y="4489450"/>
            <a:ext cx="990600" cy="955675"/>
          </a:xfrm>
          <a:custGeom>
            <a:avLst/>
            <a:gdLst>
              <a:gd name="T0" fmla="*/ 990600 w 466"/>
              <a:gd name="T1" fmla="*/ 40515 h 401"/>
              <a:gd name="T2" fmla="*/ 669612 w 466"/>
              <a:gd name="T3" fmla="*/ 138227 h 401"/>
              <a:gd name="T4" fmla="*/ 378384 w 466"/>
              <a:gd name="T5" fmla="*/ 433748 h 401"/>
              <a:gd name="T6" fmla="*/ 291228 w 466"/>
              <a:gd name="T7" fmla="*/ 629173 h 401"/>
              <a:gd name="T8" fmla="*/ 261467 w 466"/>
              <a:gd name="T9" fmla="*/ 760250 h 401"/>
              <a:gd name="T10" fmla="*/ 0 w 466"/>
              <a:gd name="T11" fmla="*/ 955675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7662" name="Rectangle 15"/>
          <p:cNvSpPr>
            <a:spLocks noChangeArrowheads="1"/>
          </p:cNvSpPr>
          <p:nvPr/>
        </p:nvSpPr>
        <p:spPr bwMode="auto">
          <a:xfrm>
            <a:off x="3563938" y="4365625"/>
            <a:ext cx="519112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663" name="Oval 16"/>
          <p:cNvSpPr>
            <a:spLocks noChangeArrowheads="1"/>
          </p:cNvSpPr>
          <p:nvPr/>
        </p:nvSpPr>
        <p:spPr bwMode="auto">
          <a:xfrm>
            <a:off x="3563938" y="5216525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64" name="Line 17"/>
          <p:cNvSpPr>
            <a:spLocks noChangeShapeType="1"/>
          </p:cNvSpPr>
          <p:nvPr/>
        </p:nvSpPr>
        <p:spPr bwMode="auto">
          <a:xfrm>
            <a:off x="1042988" y="4400550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132138" y="4437063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2051050" y="167957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4319588" y="2828925"/>
            <a:ext cx="4716462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6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When a straight longitudinal N 4 R retrograde serves, from which emerges the visible N3.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2987675" y="4414838"/>
            <a:ext cx="71438" cy="309562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26" name="Arco 22"/>
          <p:cNvSpPr>
            <a:spLocks/>
          </p:cNvSpPr>
          <p:nvPr/>
        </p:nvSpPr>
        <p:spPr bwMode="auto">
          <a:xfrm>
            <a:off x="2771775" y="2493963"/>
            <a:ext cx="215900" cy="1295400"/>
          </a:xfrm>
          <a:custGeom>
            <a:avLst/>
            <a:gdLst>
              <a:gd name="T0" fmla="*/ 0 w 21600"/>
              <a:gd name="T1" fmla="*/ 0 h 21600"/>
              <a:gd name="T2" fmla="*/ 215900 w 21600"/>
              <a:gd name="T3" fmla="*/ 1295400 h 21600"/>
              <a:gd name="T4" fmla="*/ 0 w 21600"/>
              <a:gd name="T5" fmla="*/ 1295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7" name="Arco 23"/>
          <p:cNvSpPr>
            <a:spLocks/>
          </p:cNvSpPr>
          <p:nvPr/>
        </p:nvSpPr>
        <p:spPr bwMode="auto">
          <a:xfrm flipV="1">
            <a:off x="2771775" y="3644900"/>
            <a:ext cx="215900" cy="1081088"/>
          </a:xfrm>
          <a:custGeom>
            <a:avLst/>
            <a:gdLst>
              <a:gd name="T0" fmla="*/ 0 w 21600"/>
              <a:gd name="T1" fmla="*/ 0 h 21600"/>
              <a:gd name="T2" fmla="*/ 215900 w 21600"/>
              <a:gd name="T3" fmla="*/ 1081088 h 21600"/>
              <a:gd name="T4" fmla="*/ 0 w 21600"/>
              <a:gd name="T5" fmla="*/ 108108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771775" y="4724400"/>
            <a:ext cx="0" cy="5048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7672" name="Oval 25"/>
          <p:cNvSpPr>
            <a:spLocks noChangeArrowheads="1"/>
          </p:cNvSpPr>
          <p:nvPr/>
        </p:nvSpPr>
        <p:spPr bwMode="auto">
          <a:xfrm>
            <a:off x="2535238" y="5157788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2555875" y="2636838"/>
            <a:ext cx="0" cy="16398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3276600" y="319881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2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N4</a:t>
            </a:r>
            <a:endParaRPr lang="es-ES" sz="24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2555875" y="4797425"/>
            <a:ext cx="0" cy="2873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55650" y="-100013"/>
            <a:ext cx="7696200" cy="1282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</a:t>
            </a: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. </a:t>
            </a: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Elective tratment</a:t>
            </a:r>
          </a:p>
          <a:p>
            <a:pPr algn="ctr">
              <a:spcBef>
                <a:spcPct val="50000"/>
              </a:spcBef>
              <a:defRPr/>
            </a:pP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IN TYPE 3 SHUNT: Fauvorable cartography</a:t>
            </a:r>
            <a:endParaRPr lang="es-E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924300" y="2997200"/>
            <a:ext cx="4716463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26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When there is a perforator vein in the proximal part of the N3</a:t>
            </a:r>
            <a:r>
              <a:rPr lang="es-ES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28675" name="Arco 4"/>
          <p:cNvSpPr>
            <a:spLocks/>
          </p:cNvSpPr>
          <p:nvPr/>
        </p:nvSpPr>
        <p:spPr bwMode="auto">
          <a:xfrm>
            <a:off x="1071563" y="3638550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676" name="Arco 5"/>
          <p:cNvSpPr>
            <a:spLocks/>
          </p:cNvSpPr>
          <p:nvPr/>
        </p:nvSpPr>
        <p:spPr bwMode="auto">
          <a:xfrm>
            <a:off x="1906588" y="1695450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677" name="Line 6"/>
          <p:cNvSpPr>
            <a:spLocks noChangeShapeType="1"/>
          </p:cNvSpPr>
          <p:nvPr/>
        </p:nvSpPr>
        <p:spPr bwMode="auto">
          <a:xfrm>
            <a:off x="2741613" y="2276475"/>
            <a:ext cx="1587" cy="39004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678" name="Arco 7"/>
          <p:cNvSpPr>
            <a:spLocks/>
          </p:cNvSpPr>
          <p:nvPr/>
        </p:nvSpPr>
        <p:spPr bwMode="auto">
          <a:xfrm>
            <a:off x="1387475" y="1968500"/>
            <a:ext cx="1181100" cy="174783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679" name="Arco 8"/>
          <p:cNvSpPr>
            <a:spLocks/>
          </p:cNvSpPr>
          <p:nvPr/>
        </p:nvSpPr>
        <p:spPr bwMode="auto">
          <a:xfrm>
            <a:off x="1935163" y="1697038"/>
            <a:ext cx="781050" cy="704850"/>
          </a:xfrm>
          <a:custGeom>
            <a:avLst/>
            <a:gdLst>
              <a:gd name="T0" fmla="*/ 0 w 21600"/>
              <a:gd name="T1" fmla="*/ 0 h 21600"/>
              <a:gd name="T2" fmla="*/ 1021242799 w 21600"/>
              <a:gd name="T3" fmla="*/ 750555150 h 21600"/>
              <a:gd name="T4" fmla="*/ 0 w 21600"/>
              <a:gd name="T5" fmla="*/ 750555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2716213" y="2352675"/>
            <a:ext cx="0" cy="1976438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2155825" y="2803525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V="1">
            <a:off x="1912938" y="1133475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963613" y="147955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259013" y="1565275"/>
            <a:ext cx="690562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2949575" y="2343150"/>
            <a:ext cx="0" cy="16398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V="1">
            <a:off x="2603500" y="4673600"/>
            <a:ext cx="0" cy="14684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1309688" y="4502150"/>
            <a:ext cx="0" cy="16398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7665" name="Freeform 17"/>
          <p:cNvSpPr>
            <a:spLocks/>
          </p:cNvSpPr>
          <p:nvPr/>
        </p:nvSpPr>
        <p:spPr bwMode="auto">
          <a:xfrm flipV="1">
            <a:off x="2700338" y="4292600"/>
            <a:ext cx="990600" cy="955675"/>
          </a:xfrm>
          <a:custGeom>
            <a:avLst/>
            <a:gdLst>
              <a:gd name="T0" fmla="*/ 990600 w 466"/>
              <a:gd name="T1" fmla="*/ 40515 h 401"/>
              <a:gd name="T2" fmla="*/ 669612 w 466"/>
              <a:gd name="T3" fmla="*/ 138227 h 401"/>
              <a:gd name="T4" fmla="*/ 378384 w 466"/>
              <a:gd name="T5" fmla="*/ 433748 h 401"/>
              <a:gd name="T6" fmla="*/ 291228 w 466"/>
              <a:gd name="T7" fmla="*/ 629173 h 401"/>
              <a:gd name="T8" fmla="*/ 261467 w 466"/>
              <a:gd name="T9" fmla="*/ 760250 h 401"/>
              <a:gd name="T10" fmla="*/ 0 w 466"/>
              <a:gd name="T11" fmla="*/ 955675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8689" name="Rectangle 18"/>
          <p:cNvSpPr>
            <a:spLocks noChangeArrowheads="1"/>
          </p:cNvSpPr>
          <p:nvPr/>
        </p:nvSpPr>
        <p:spPr bwMode="auto">
          <a:xfrm>
            <a:off x="3451225" y="434975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8690" name="Oval 19"/>
          <p:cNvSpPr>
            <a:spLocks noChangeArrowheads="1"/>
          </p:cNvSpPr>
          <p:nvPr/>
        </p:nvSpPr>
        <p:spPr bwMode="auto">
          <a:xfrm>
            <a:off x="3708400" y="5072063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691" name="Line 20"/>
          <p:cNvSpPr>
            <a:spLocks noChangeShapeType="1"/>
          </p:cNvSpPr>
          <p:nvPr/>
        </p:nvSpPr>
        <p:spPr bwMode="auto">
          <a:xfrm>
            <a:off x="1039813" y="4333875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3030538" y="4257675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2057400" y="151447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8694" name="Oval 23"/>
          <p:cNvSpPr>
            <a:spLocks noChangeArrowheads="1"/>
          </p:cNvSpPr>
          <p:nvPr/>
        </p:nvSpPr>
        <p:spPr bwMode="auto">
          <a:xfrm>
            <a:off x="2771775" y="4437063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H="1">
            <a:off x="3059113" y="4652963"/>
            <a:ext cx="144462" cy="28892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324975" cy="877887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s-ES_tradnl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1</a:t>
            </a: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: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 </a:t>
            </a:r>
            <a:r>
              <a:rPr lang="es-ES_tradnl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Elective tratment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/>
            </a:r>
            <a:b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</a:br>
            <a:r>
              <a:rPr lang="es-ES_tradn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IN TYPE 3 SHUNT: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 </a:t>
            </a:r>
            <a:r>
              <a:rPr lang="es-ES_tradn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Devalvulation</a:t>
            </a:r>
            <a:endParaRPr lang="es-ES" sz="28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611188" y="6172200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601788" y="6188075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26098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36004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39750" y="2420938"/>
            <a:ext cx="5472113" cy="342582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s-ES" sz="2800" b="1">
                <a:solidFill>
                  <a:schemeClr val="bg1"/>
                </a:solidFill>
              </a:rPr>
              <a:t>When there is a N4 L with an anterograde saphena &gt; 2 mm. and re-entry point N2&gt;N1, it</a:t>
            </a:r>
            <a:r>
              <a:rPr lang="es-ES" altLang="es-ES" sz="2800" b="1">
                <a:solidFill>
                  <a:schemeClr val="bg1"/>
                </a:solidFill>
              </a:rPr>
              <a:t>’</a:t>
            </a:r>
            <a:r>
              <a:rPr lang="es-ES" sz="2800" b="1">
                <a:solidFill>
                  <a:schemeClr val="bg1"/>
                </a:solidFill>
              </a:rPr>
              <a:t>s possible the saphenous devalvulation,  leaving a drained system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29703" name="Arco 48"/>
          <p:cNvSpPr>
            <a:spLocks/>
          </p:cNvSpPr>
          <p:nvPr/>
        </p:nvSpPr>
        <p:spPr bwMode="auto">
          <a:xfrm>
            <a:off x="6426200" y="3989388"/>
            <a:ext cx="639763" cy="542925"/>
          </a:xfrm>
          <a:custGeom>
            <a:avLst/>
            <a:gdLst>
              <a:gd name="T0" fmla="*/ 0 w 21600"/>
              <a:gd name="T1" fmla="*/ 343014133 h 21600"/>
              <a:gd name="T2" fmla="*/ 561241599 w 21600"/>
              <a:gd name="T3" fmla="*/ 0 h 21600"/>
              <a:gd name="T4" fmla="*/ 561241599 w 21600"/>
              <a:gd name="T5" fmla="*/ 34301413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704" name="Line 49"/>
          <p:cNvSpPr>
            <a:spLocks noChangeShapeType="1"/>
          </p:cNvSpPr>
          <p:nvPr/>
        </p:nvSpPr>
        <p:spPr bwMode="auto">
          <a:xfrm>
            <a:off x="6426200" y="4519613"/>
            <a:ext cx="1588" cy="169386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705" name="Arco 50"/>
          <p:cNvSpPr>
            <a:spLocks/>
          </p:cNvSpPr>
          <p:nvPr/>
        </p:nvSpPr>
        <p:spPr bwMode="auto">
          <a:xfrm>
            <a:off x="7100888" y="2357438"/>
            <a:ext cx="673100" cy="566737"/>
          </a:xfrm>
          <a:custGeom>
            <a:avLst/>
            <a:gdLst>
              <a:gd name="T0" fmla="*/ 0 w 21600"/>
              <a:gd name="T1" fmla="*/ 0 h 21600"/>
              <a:gd name="T2" fmla="*/ 653628931 w 21600"/>
              <a:gd name="T3" fmla="*/ 390155027 h 21600"/>
              <a:gd name="T4" fmla="*/ 0 w 21600"/>
              <a:gd name="T5" fmla="*/ 39015502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706" name="Line 51"/>
          <p:cNvSpPr>
            <a:spLocks noChangeShapeType="1"/>
          </p:cNvSpPr>
          <p:nvPr/>
        </p:nvSpPr>
        <p:spPr bwMode="auto">
          <a:xfrm>
            <a:off x="7810500" y="2852738"/>
            <a:ext cx="1588" cy="327501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707" name="Arco 52"/>
          <p:cNvSpPr>
            <a:spLocks/>
          </p:cNvSpPr>
          <p:nvPr/>
        </p:nvSpPr>
        <p:spPr bwMode="auto">
          <a:xfrm>
            <a:off x="6680200" y="2586038"/>
            <a:ext cx="954088" cy="1468437"/>
          </a:xfrm>
          <a:custGeom>
            <a:avLst/>
            <a:gdLst>
              <a:gd name="T0" fmla="*/ 0 w 21600"/>
              <a:gd name="T1" fmla="*/ 2147483647 h 21600"/>
              <a:gd name="T2" fmla="*/ 1861477544 w 21600"/>
              <a:gd name="T3" fmla="*/ 0 h 21600"/>
              <a:gd name="T4" fmla="*/ 1861477544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708" name="Arco 53"/>
          <p:cNvSpPr>
            <a:spLocks/>
          </p:cNvSpPr>
          <p:nvPr/>
        </p:nvSpPr>
        <p:spPr bwMode="auto">
          <a:xfrm>
            <a:off x="7146925" y="2357438"/>
            <a:ext cx="665163" cy="590550"/>
          </a:xfrm>
          <a:custGeom>
            <a:avLst/>
            <a:gdLst>
              <a:gd name="T0" fmla="*/ 0 w 21600"/>
              <a:gd name="T1" fmla="*/ 0 h 21600"/>
              <a:gd name="T2" fmla="*/ 630778292 w 21600"/>
              <a:gd name="T3" fmla="*/ 441430684 h 21600"/>
              <a:gd name="T4" fmla="*/ 0 w 21600"/>
              <a:gd name="T5" fmla="*/ 44143068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709" name="Line 54"/>
          <p:cNvSpPr>
            <a:spLocks noChangeShapeType="1"/>
          </p:cNvSpPr>
          <p:nvPr/>
        </p:nvSpPr>
        <p:spPr bwMode="auto">
          <a:xfrm>
            <a:off x="7812088" y="2924175"/>
            <a:ext cx="0" cy="720725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895" name="Line 55"/>
          <p:cNvSpPr>
            <a:spLocks noChangeShapeType="1"/>
          </p:cNvSpPr>
          <p:nvPr/>
        </p:nvSpPr>
        <p:spPr bwMode="auto">
          <a:xfrm flipV="1">
            <a:off x="7105650" y="1884363"/>
            <a:ext cx="0" cy="435292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896" name="Line 56"/>
          <p:cNvSpPr>
            <a:spLocks noChangeShapeType="1"/>
          </p:cNvSpPr>
          <p:nvPr/>
        </p:nvSpPr>
        <p:spPr bwMode="auto">
          <a:xfrm>
            <a:off x="7385050" y="2246313"/>
            <a:ext cx="557213" cy="3635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897" name="Line 57"/>
          <p:cNvSpPr>
            <a:spLocks noChangeShapeType="1"/>
          </p:cNvSpPr>
          <p:nvPr/>
        </p:nvSpPr>
        <p:spPr bwMode="auto">
          <a:xfrm>
            <a:off x="7905750" y="2716213"/>
            <a:ext cx="0" cy="70485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898" name="Line 58"/>
          <p:cNvSpPr>
            <a:spLocks noChangeShapeType="1"/>
          </p:cNvSpPr>
          <p:nvPr/>
        </p:nvSpPr>
        <p:spPr bwMode="auto">
          <a:xfrm flipV="1">
            <a:off x="7662863" y="5661025"/>
            <a:ext cx="0" cy="4302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899" name="Line 59"/>
          <p:cNvSpPr>
            <a:spLocks noChangeShapeType="1"/>
          </p:cNvSpPr>
          <p:nvPr/>
        </p:nvSpPr>
        <p:spPr bwMode="auto">
          <a:xfrm flipV="1">
            <a:off x="6616700" y="4714875"/>
            <a:ext cx="0" cy="1376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9715" name="Oval 60"/>
          <p:cNvSpPr>
            <a:spLocks noChangeArrowheads="1"/>
          </p:cNvSpPr>
          <p:nvPr/>
        </p:nvSpPr>
        <p:spPr bwMode="auto">
          <a:xfrm>
            <a:off x="7721600" y="5405438"/>
            <a:ext cx="149225" cy="15557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901" name="Freeform 61"/>
          <p:cNvSpPr>
            <a:spLocks/>
          </p:cNvSpPr>
          <p:nvPr/>
        </p:nvSpPr>
        <p:spPr bwMode="auto">
          <a:xfrm>
            <a:off x="7821613" y="3573463"/>
            <a:ext cx="422275" cy="1096962"/>
          </a:xfrm>
          <a:custGeom>
            <a:avLst/>
            <a:gdLst>
              <a:gd name="T0" fmla="*/ 34445 w 331"/>
              <a:gd name="T1" fmla="*/ 0 h 823"/>
              <a:gd name="T2" fmla="*/ 86751 w 331"/>
              <a:gd name="T3" fmla="*/ 54648 h 823"/>
              <a:gd name="T4" fmla="*/ 349557 w 331"/>
              <a:gd name="T5" fmla="*/ 109296 h 823"/>
              <a:gd name="T6" fmla="*/ 384002 w 331"/>
              <a:gd name="T7" fmla="*/ 182605 h 823"/>
              <a:gd name="T8" fmla="*/ 419723 w 331"/>
              <a:gd name="T9" fmla="*/ 237253 h 823"/>
              <a:gd name="T10" fmla="*/ 401863 w 331"/>
              <a:gd name="T11" fmla="*/ 291901 h 823"/>
              <a:gd name="T12" fmla="*/ 419723 w 331"/>
              <a:gd name="T13" fmla="*/ 347882 h 823"/>
              <a:gd name="T14" fmla="*/ 401863 w 331"/>
              <a:gd name="T15" fmla="*/ 547815 h 823"/>
              <a:gd name="T16" fmla="*/ 279390 w 331"/>
              <a:gd name="T17" fmla="*/ 658444 h 823"/>
              <a:gd name="T18" fmla="*/ 156918 w 331"/>
              <a:gd name="T19" fmla="*/ 786400 h 823"/>
              <a:gd name="T20" fmla="*/ 139057 w 331"/>
              <a:gd name="T21" fmla="*/ 1004993 h 823"/>
              <a:gd name="T22" fmla="*/ 52306 w 331"/>
              <a:gd name="T23" fmla="*/ 1078302 h 823"/>
              <a:gd name="T24" fmla="*/ 0 w 331"/>
              <a:gd name="T25" fmla="*/ 1096962 h 8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" h="823">
                <a:moveTo>
                  <a:pt x="27" y="0"/>
                </a:moveTo>
                <a:cubicBezTo>
                  <a:pt x="41" y="14"/>
                  <a:pt x="50" y="33"/>
                  <a:pt x="68" y="41"/>
                </a:cubicBezTo>
                <a:cubicBezTo>
                  <a:pt x="98" y="54"/>
                  <a:pt x="240" y="77"/>
                  <a:pt x="274" y="82"/>
                </a:cubicBezTo>
                <a:cubicBezTo>
                  <a:pt x="283" y="100"/>
                  <a:pt x="291" y="119"/>
                  <a:pt x="301" y="137"/>
                </a:cubicBezTo>
                <a:cubicBezTo>
                  <a:pt x="309" y="151"/>
                  <a:pt x="326" y="162"/>
                  <a:pt x="329" y="178"/>
                </a:cubicBezTo>
                <a:cubicBezTo>
                  <a:pt x="331" y="192"/>
                  <a:pt x="320" y="205"/>
                  <a:pt x="315" y="219"/>
                </a:cubicBezTo>
                <a:cubicBezTo>
                  <a:pt x="320" y="233"/>
                  <a:pt x="329" y="246"/>
                  <a:pt x="329" y="261"/>
                </a:cubicBezTo>
                <a:cubicBezTo>
                  <a:pt x="329" y="311"/>
                  <a:pt x="325" y="362"/>
                  <a:pt x="315" y="411"/>
                </a:cubicBezTo>
                <a:cubicBezTo>
                  <a:pt x="304" y="462"/>
                  <a:pt x="257" y="475"/>
                  <a:pt x="219" y="494"/>
                </a:cubicBezTo>
                <a:cubicBezTo>
                  <a:pt x="174" y="517"/>
                  <a:pt x="150" y="549"/>
                  <a:pt x="123" y="590"/>
                </a:cubicBezTo>
                <a:cubicBezTo>
                  <a:pt x="118" y="645"/>
                  <a:pt x="120" y="700"/>
                  <a:pt x="109" y="754"/>
                </a:cubicBezTo>
                <a:cubicBezTo>
                  <a:pt x="106" y="770"/>
                  <a:pt x="49" y="805"/>
                  <a:pt x="41" y="809"/>
                </a:cubicBezTo>
                <a:cubicBezTo>
                  <a:pt x="28" y="815"/>
                  <a:pt x="0" y="823"/>
                  <a:pt x="0" y="823"/>
                </a:cubicBezTo>
              </a:path>
            </a:pathLst>
          </a:custGeom>
          <a:noFill/>
          <a:ln w="889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17" name="Line 62"/>
          <p:cNvSpPr>
            <a:spLocks noChangeShapeType="1"/>
          </p:cNvSpPr>
          <p:nvPr/>
        </p:nvSpPr>
        <p:spPr bwMode="auto">
          <a:xfrm>
            <a:off x="7812088" y="4652963"/>
            <a:ext cx="0" cy="76835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903" name="Line 63"/>
          <p:cNvSpPr>
            <a:spLocks noChangeShapeType="1"/>
          </p:cNvSpPr>
          <p:nvPr/>
        </p:nvSpPr>
        <p:spPr bwMode="auto">
          <a:xfrm>
            <a:off x="7967663" y="4765675"/>
            <a:ext cx="0" cy="7032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904" name="Text Box 64"/>
          <p:cNvSpPr txBox="1">
            <a:spLocks noChangeArrowheads="1"/>
          </p:cNvSpPr>
          <p:nvPr/>
        </p:nvSpPr>
        <p:spPr bwMode="auto">
          <a:xfrm>
            <a:off x="7227888" y="3854450"/>
            <a:ext cx="46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400" b="1">
                <a:solidFill>
                  <a:srgbClr val="FFFF00"/>
                </a:solidFill>
                <a:latin typeface="Times New Roman" charset="0"/>
                <a:ea typeface="ＭＳ Ｐゴシック" charset="0"/>
              </a:rPr>
              <a:t>D</a:t>
            </a:r>
            <a:endParaRPr lang="fr-FR" sz="2400">
              <a:solidFill>
                <a:srgbClr val="FFFF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5905" name="Line 65"/>
          <p:cNvSpPr>
            <a:spLocks noChangeShapeType="1"/>
          </p:cNvSpPr>
          <p:nvPr/>
        </p:nvSpPr>
        <p:spPr bwMode="auto">
          <a:xfrm>
            <a:off x="7612063" y="3625850"/>
            <a:ext cx="0" cy="914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906" name="Line 66"/>
          <p:cNvSpPr>
            <a:spLocks noChangeShapeType="1"/>
          </p:cNvSpPr>
          <p:nvPr/>
        </p:nvSpPr>
        <p:spPr bwMode="auto">
          <a:xfrm>
            <a:off x="7235825" y="2184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907" name="Line 67"/>
          <p:cNvSpPr>
            <a:spLocks noChangeShapeType="1"/>
          </p:cNvSpPr>
          <p:nvPr/>
        </p:nvSpPr>
        <p:spPr bwMode="auto">
          <a:xfrm>
            <a:off x="7885113" y="3429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5908" name="Line 68"/>
          <p:cNvSpPr>
            <a:spLocks noChangeShapeType="1"/>
          </p:cNvSpPr>
          <p:nvPr/>
        </p:nvSpPr>
        <p:spPr bwMode="auto">
          <a:xfrm>
            <a:off x="7885113" y="436562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324975" cy="877887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s-ES_tradnl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1</a:t>
            </a: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: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 </a:t>
            </a:r>
            <a:r>
              <a:rPr lang="es-ES_tradnl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Elective tratment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/>
            </a:r>
            <a:b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</a:br>
            <a:r>
              <a:rPr lang="es-ES_tradn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IN TYPE 3 SHUNT: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 </a:t>
            </a:r>
            <a:r>
              <a:rPr lang="es-ES_tradn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Devalvulation</a:t>
            </a:r>
            <a:endParaRPr lang="es-ES" sz="28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611188" y="6172200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601788" y="6188075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26098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36004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539750" y="2420938"/>
            <a:ext cx="5472113" cy="342582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s-ES" sz="2800" b="1">
                <a:solidFill>
                  <a:schemeClr val="bg1"/>
                </a:solidFill>
              </a:rPr>
              <a:t>When there is a N4 L with an anterograde saphena &gt; 2 mm. and re-entry point N2&gt;N1, it</a:t>
            </a:r>
            <a:r>
              <a:rPr lang="es-ES" altLang="es-ES" sz="2800" b="1">
                <a:solidFill>
                  <a:schemeClr val="bg1"/>
                </a:solidFill>
              </a:rPr>
              <a:t>’</a:t>
            </a:r>
            <a:r>
              <a:rPr lang="es-ES" sz="2800" b="1">
                <a:solidFill>
                  <a:schemeClr val="bg1"/>
                </a:solidFill>
              </a:rPr>
              <a:t>s possible the saphenous devalvulation,  leaving a drained system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30727" name="Arco 29"/>
          <p:cNvSpPr>
            <a:spLocks/>
          </p:cNvSpPr>
          <p:nvPr/>
        </p:nvSpPr>
        <p:spPr bwMode="auto">
          <a:xfrm>
            <a:off x="6426200" y="3989388"/>
            <a:ext cx="639763" cy="542925"/>
          </a:xfrm>
          <a:custGeom>
            <a:avLst/>
            <a:gdLst>
              <a:gd name="T0" fmla="*/ 0 w 21600"/>
              <a:gd name="T1" fmla="*/ 343014133 h 21600"/>
              <a:gd name="T2" fmla="*/ 561241599 w 21600"/>
              <a:gd name="T3" fmla="*/ 0 h 21600"/>
              <a:gd name="T4" fmla="*/ 561241599 w 21600"/>
              <a:gd name="T5" fmla="*/ 34301413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28" name="Line 30"/>
          <p:cNvSpPr>
            <a:spLocks noChangeShapeType="1"/>
          </p:cNvSpPr>
          <p:nvPr/>
        </p:nvSpPr>
        <p:spPr bwMode="auto">
          <a:xfrm>
            <a:off x="6426200" y="4519613"/>
            <a:ext cx="1588" cy="169386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29" name="Arco 31"/>
          <p:cNvSpPr>
            <a:spLocks/>
          </p:cNvSpPr>
          <p:nvPr/>
        </p:nvSpPr>
        <p:spPr bwMode="auto">
          <a:xfrm>
            <a:off x="7100888" y="2357438"/>
            <a:ext cx="673100" cy="566737"/>
          </a:xfrm>
          <a:custGeom>
            <a:avLst/>
            <a:gdLst>
              <a:gd name="T0" fmla="*/ 0 w 21600"/>
              <a:gd name="T1" fmla="*/ 0 h 21600"/>
              <a:gd name="T2" fmla="*/ 653628931 w 21600"/>
              <a:gd name="T3" fmla="*/ 390155027 h 21600"/>
              <a:gd name="T4" fmla="*/ 0 w 21600"/>
              <a:gd name="T5" fmla="*/ 39015502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30" name="Line 32"/>
          <p:cNvSpPr>
            <a:spLocks noChangeShapeType="1"/>
          </p:cNvSpPr>
          <p:nvPr/>
        </p:nvSpPr>
        <p:spPr bwMode="auto">
          <a:xfrm>
            <a:off x="7810500" y="2852738"/>
            <a:ext cx="1588" cy="327501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31" name="Arco 33"/>
          <p:cNvSpPr>
            <a:spLocks/>
          </p:cNvSpPr>
          <p:nvPr/>
        </p:nvSpPr>
        <p:spPr bwMode="auto">
          <a:xfrm>
            <a:off x="6680200" y="2586038"/>
            <a:ext cx="954088" cy="1468437"/>
          </a:xfrm>
          <a:custGeom>
            <a:avLst/>
            <a:gdLst>
              <a:gd name="T0" fmla="*/ 0 w 21600"/>
              <a:gd name="T1" fmla="*/ 2147483647 h 21600"/>
              <a:gd name="T2" fmla="*/ 1861477544 w 21600"/>
              <a:gd name="T3" fmla="*/ 0 h 21600"/>
              <a:gd name="T4" fmla="*/ 1861477544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32" name="Arco 34"/>
          <p:cNvSpPr>
            <a:spLocks/>
          </p:cNvSpPr>
          <p:nvPr/>
        </p:nvSpPr>
        <p:spPr bwMode="auto">
          <a:xfrm>
            <a:off x="7146925" y="2357438"/>
            <a:ext cx="665163" cy="590550"/>
          </a:xfrm>
          <a:custGeom>
            <a:avLst/>
            <a:gdLst>
              <a:gd name="T0" fmla="*/ 0 w 21600"/>
              <a:gd name="T1" fmla="*/ 0 h 21600"/>
              <a:gd name="T2" fmla="*/ 630778292 w 21600"/>
              <a:gd name="T3" fmla="*/ 441430684 h 21600"/>
              <a:gd name="T4" fmla="*/ 0 w 21600"/>
              <a:gd name="T5" fmla="*/ 44143068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733" name="Line 35"/>
          <p:cNvSpPr>
            <a:spLocks noChangeShapeType="1"/>
          </p:cNvSpPr>
          <p:nvPr/>
        </p:nvSpPr>
        <p:spPr bwMode="auto">
          <a:xfrm>
            <a:off x="7812088" y="2924175"/>
            <a:ext cx="0" cy="187325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900" name="Line 36"/>
          <p:cNvSpPr>
            <a:spLocks noChangeShapeType="1"/>
          </p:cNvSpPr>
          <p:nvPr/>
        </p:nvSpPr>
        <p:spPr bwMode="auto">
          <a:xfrm flipV="1">
            <a:off x="7105650" y="1884363"/>
            <a:ext cx="0" cy="435292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01" name="Line 37"/>
          <p:cNvSpPr>
            <a:spLocks noChangeShapeType="1"/>
          </p:cNvSpPr>
          <p:nvPr/>
        </p:nvSpPr>
        <p:spPr bwMode="auto">
          <a:xfrm>
            <a:off x="7385050" y="2246313"/>
            <a:ext cx="557213" cy="3635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02" name="Line 38"/>
          <p:cNvSpPr>
            <a:spLocks noChangeShapeType="1"/>
          </p:cNvSpPr>
          <p:nvPr/>
        </p:nvSpPr>
        <p:spPr bwMode="auto">
          <a:xfrm>
            <a:off x="7905750" y="2716213"/>
            <a:ext cx="0" cy="70485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03" name="Line 39"/>
          <p:cNvSpPr>
            <a:spLocks noChangeShapeType="1"/>
          </p:cNvSpPr>
          <p:nvPr/>
        </p:nvSpPr>
        <p:spPr bwMode="auto">
          <a:xfrm flipV="1">
            <a:off x="7662863" y="5661025"/>
            <a:ext cx="0" cy="4302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04" name="Line 40"/>
          <p:cNvSpPr>
            <a:spLocks noChangeShapeType="1"/>
          </p:cNvSpPr>
          <p:nvPr/>
        </p:nvSpPr>
        <p:spPr bwMode="auto">
          <a:xfrm flipV="1">
            <a:off x="6616700" y="4714875"/>
            <a:ext cx="0" cy="1376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0739" name="Oval 41"/>
          <p:cNvSpPr>
            <a:spLocks noChangeArrowheads="1"/>
          </p:cNvSpPr>
          <p:nvPr/>
        </p:nvSpPr>
        <p:spPr bwMode="auto">
          <a:xfrm>
            <a:off x="7721600" y="5405438"/>
            <a:ext cx="149225" cy="15557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906" name="Freeform 42"/>
          <p:cNvSpPr>
            <a:spLocks/>
          </p:cNvSpPr>
          <p:nvPr/>
        </p:nvSpPr>
        <p:spPr bwMode="auto">
          <a:xfrm>
            <a:off x="7821613" y="3573463"/>
            <a:ext cx="422275" cy="1096962"/>
          </a:xfrm>
          <a:custGeom>
            <a:avLst/>
            <a:gdLst>
              <a:gd name="T0" fmla="*/ 34445 w 331"/>
              <a:gd name="T1" fmla="*/ 0 h 823"/>
              <a:gd name="T2" fmla="*/ 86751 w 331"/>
              <a:gd name="T3" fmla="*/ 54648 h 823"/>
              <a:gd name="T4" fmla="*/ 349557 w 331"/>
              <a:gd name="T5" fmla="*/ 109296 h 823"/>
              <a:gd name="T6" fmla="*/ 384002 w 331"/>
              <a:gd name="T7" fmla="*/ 182605 h 823"/>
              <a:gd name="T8" fmla="*/ 419723 w 331"/>
              <a:gd name="T9" fmla="*/ 237253 h 823"/>
              <a:gd name="T10" fmla="*/ 401863 w 331"/>
              <a:gd name="T11" fmla="*/ 291901 h 823"/>
              <a:gd name="T12" fmla="*/ 419723 w 331"/>
              <a:gd name="T13" fmla="*/ 347882 h 823"/>
              <a:gd name="T14" fmla="*/ 401863 w 331"/>
              <a:gd name="T15" fmla="*/ 547815 h 823"/>
              <a:gd name="T16" fmla="*/ 279390 w 331"/>
              <a:gd name="T17" fmla="*/ 658444 h 823"/>
              <a:gd name="T18" fmla="*/ 156918 w 331"/>
              <a:gd name="T19" fmla="*/ 786400 h 823"/>
              <a:gd name="T20" fmla="*/ 139057 w 331"/>
              <a:gd name="T21" fmla="*/ 1004993 h 823"/>
              <a:gd name="T22" fmla="*/ 52306 w 331"/>
              <a:gd name="T23" fmla="*/ 1078302 h 823"/>
              <a:gd name="T24" fmla="*/ 0 w 331"/>
              <a:gd name="T25" fmla="*/ 1096962 h 82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1" h="823">
                <a:moveTo>
                  <a:pt x="27" y="0"/>
                </a:moveTo>
                <a:cubicBezTo>
                  <a:pt x="41" y="14"/>
                  <a:pt x="50" y="33"/>
                  <a:pt x="68" y="41"/>
                </a:cubicBezTo>
                <a:cubicBezTo>
                  <a:pt x="98" y="54"/>
                  <a:pt x="240" y="77"/>
                  <a:pt x="274" y="82"/>
                </a:cubicBezTo>
                <a:cubicBezTo>
                  <a:pt x="283" y="100"/>
                  <a:pt x="291" y="119"/>
                  <a:pt x="301" y="137"/>
                </a:cubicBezTo>
                <a:cubicBezTo>
                  <a:pt x="309" y="151"/>
                  <a:pt x="326" y="162"/>
                  <a:pt x="329" y="178"/>
                </a:cubicBezTo>
                <a:cubicBezTo>
                  <a:pt x="331" y="192"/>
                  <a:pt x="320" y="205"/>
                  <a:pt x="315" y="219"/>
                </a:cubicBezTo>
                <a:cubicBezTo>
                  <a:pt x="320" y="233"/>
                  <a:pt x="329" y="246"/>
                  <a:pt x="329" y="261"/>
                </a:cubicBezTo>
                <a:cubicBezTo>
                  <a:pt x="329" y="311"/>
                  <a:pt x="325" y="362"/>
                  <a:pt x="315" y="411"/>
                </a:cubicBezTo>
                <a:cubicBezTo>
                  <a:pt x="304" y="462"/>
                  <a:pt x="257" y="475"/>
                  <a:pt x="219" y="494"/>
                </a:cubicBezTo>
                <a:cubicBezTo>
                  <a:pt x="174" y="517"/>
                  <a:pt x="150" y="549"/>
                  <a:pt x="123" y="590"/>
                </a:cubicBezTo>
                <a:cubicBezTo>
                  <a:pt x="118" y="645"/>
                  <a:pt x="120" y="700"/>
                  <a:pt x="109" y="754"/>
                </a:cubicBezTo>
                <a:cubicBezTo>
                  <a:pt x="106" y="770"/>
                  <a:pt x="49" y="805"/>
                  <a:pt x="41" y="809"/>
                </a:cubicBezTo>
                <a:cubicBezTo>
                  <a:pt x="28" y="815"/>
                  <a:pt x="0" y="823"/>
                  <a:pt x="0" y="823"/>
                </a:cubicBezTo>
              </a:path>
            </a:pathLst>
          </a:custGeom>
          <a:noFill/>
          <a:ln w="889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0741" name="Line 43"/>
          <p:cNvSpPr>
            <a:spLocks noChangeShapeType="1"/>
          </p:cNvSpPr>
          <p:nvPr/>
        </p:nvSpPr>
        <p:spPr bwMode="auto">
          <a:xfrm>
            <a:off x="7812088" y="4652963"/>
            <a:ext cx="0" cy="768350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908" name="Line 44"/>
          <p:cNvSpPr>
            <a:spLocks noChangeShapeType="1"/>
          </p:cNvSpPr>
          <p:nvPr/>
        </p:nvSpPr>
        <p:spPr bwMode="auto">
          <a:xfrm>
            <a:off x="7967663" y="4765675"/>
            <a:ext cx="0" cy="7032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09" name="Text Box 45"/>
          <p:cNvSpPr txBox="1">
            <a:spLocks noChangeArrowheads="1"/>
          </p:cNvSpPr>
          <p:nvPr/>
        </p:nvSpPr>
        <p:spPr bwMode="auto">
          <a:xfrm>
            <a:off x="7227888" y="3854450"/>
            <a:ext cx="46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400" b="1">
                <a:solidFill>
                  <a:srgbClr val="FFFF00"/>
                </a:solidFill>
                <a:latin typeface="Times New Roman" charset="0"/>
                <a:ea typeface="ＭＳ Ｐゴシック" charset="0"/>
              </a:rPr>
              <a:t>D</a:t>
            </a:r>
            <a:endParaRPr lang="fr-FR" sz="2400">
              <a:solidFill>
                <a:srgbClr val="FFFF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6910" name="Line 46"/>
          <p:cNvSpPr>
            <a:spLocks noChangeShapeType="1"/>
          </p:cNvSpPr>
          <p:nvPr/>
        </p:nvSpPr>
        <p:spPr bwMode="auto">
          <a:xfrm>
            <a:off x="7612063" y="3625850"/>
            <a:ext cx="0" cy="914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11" name="Line 47"/>
          <p:cNvSpPr>
            <a:spLocks noChangeShapeType="1"/>
          </p:cNvSpPr>
          <p:nvPr/>
        </p:nvSpPr>
        <p:spPr bwMode="auto">
          <a:xfrm>
            <a:off x="7235825" y="2184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12" name="Line 48"/>
          <p:cNvSpPr>
            <a:spLocks noChangeShapeType="1"/>
          </p:cNvSpPr>
          <p:nvPr/>
        </p:nvSpPr>
        <p:spPr bwMode="auto">
          <a:xfrm>
            <a:off x="7885113" y="3429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6913" name="Line 49"/>
          <p:cNvSpPr>
            <a:spLocks noChangeShapeType="1"/>
          </p:cNvSpPr>
          <p:nvPr/>
        </p:nvSpPr>
        <p:spPr bwMode="auto">
          <a:xfrm>
            <a:off x="7885113" y="436562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324975" cy="877887"/>
          </a:xfrm>
          <a:extLst>
            <a:ext uri="{91240B29-F687-4f45-9708-019B960494DF}">
              <a14:hiddenLine xmlns:a14="http://schemas.microsoft.com/office/drawing/2010/main" xmlns="" w="9525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s-ES_tradnl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1</a:t>
            </a: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: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 </a:t>
            </a:r>
            <a:r>
              <a:rPr lang="es-ES_tradnl" sz="3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Elective tratment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/>
            </a:r>
            <a:b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</a:br>
            <a:r>
              <a:rPr lang="es-ES_tradn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IN TYPE 3 SHUNT:</a:t>
            </a: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 </a:t>
            </a:r>
            <a:r>
              <a:rPr lang="es-ES_tradnl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Devalvulation</a:t>
            </a:r>
            <a:endParaRPr lang="es-ES" sz="28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611188" y="6172200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1601788" y="6188075"/>
            <a:ext cx="1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26098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3600450" y="6172200"/>
            <a:ext cx="15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539750" y="2420938"/>
            <a:ext cx="5472113" cy="342582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s-ES" sz="2800" b="1">
                <a:solidFill>
                  <a:schemeClr val="bg1"/>
                </a:solidFill>
              </a:rPr>
              <a:t>When there is a N4 L with an anterograde saphena &gt; 2 mm. and re-entry point N2&gt;N1, it</a:t>
            </a:r>
            <a:r>
              <a:rPr lang="es-ES" altLang="es-ES" sz="2800" b="1">
                <a:solidFill>
                  <a:schemeClr val="bg1"/>
                </a:solidFill>
              </a:rPr>
              <a:t>’</a:t>
            </a:r>
            <a:r>
              <a:rPr lang="es-ES" sz="2800" b="1">
                <a:solidFill>
                  <a:schemeClr val="bg1"/>
                </a:solidFill>
              </a:rPr>
              <a:t>s possible the saphenous devalvulation,  leaving a drained system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31751" name="Arco 29"/>
          <p:cNvSpPr>
            <a:spLocks/>
          </p:cNvSpPr>
          <p:nvPr/>
        </p:nvSpPr>
        <p:spPr bwMode="auto">
          <a:xfrm>
            <a:off x="6426200" y="3989388"/>
            <a:ext cx="639763" cy="542925"/>
          </a:xfrm>
          <a:custGeom>
            <a:avLst/>
            <a:gdLst>
              <a:gd name="T0" fmla="*/ 0 w 21600"/>
              <a:gd name="T1" fmla="*/ 343014133 h 21600"/>
              <a:gd name="T2" fmla="*/ 561241599 w 21600"/>
              <a:gd name="T3" fmla="*/ 0 h 21600"/>
              <a:gd name="T4" fmla="*/ 561241599 w 21600"/>
              <a:gd name="T5" fmla="*/ 34301413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52" name="Line 30"/>
          <p:cNvSpPr>
            <a:spLocks noChangeShapeType="1"/>
          </p:cNvSpPr>
          <p:nvPr/>
        </p:nvSpPr>
        <p:spPr bwMode="auto">
          <a:xfrm>
            <a:off x="6426200" y="4519613"/>
            <a:ext cx="1588" cy="1693862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53" name="Arco 31"/>
          <p:cNvSpPr>
            <a:spLocks/>
          </p:cNvSpPr>
          <p:nvPr/>
        </p:nvSpPr>
        <p:spPr bwMode="auto">
          <a:xfrm>
            <a:off x="7100888" y="2357438"/>
            <a:ext cx="673100" cy="566737"/>
          </a:xfrm>
          <a:custGeom>
            <a:avLst/>
            <a:gdLst>
              <a:gd name="T0" fmla="*/ 0 w 21600"/>
              <a:gd name="T1" fmla="*/ 0 h 21600"/>
              <a:gd name="T2" fmla="*/ 653628931 w 21600"/>
              <a:gd name="T3" fmla="*/ 390155027 h 21600"/>
              <a:gd name="T4" fmla="*/ 0 w 21600"/>
              <a:gd name="T5" fmla="*/ 39015502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54" name="Line 32"/>
          <p:cNvSpPr>
            <a:spLocks noChangeShapeType="1"/>
          </p:cNvSpPr>
          <p:nvPr/>
        </p:nvSpPr>
        <p:spPr bwMode="auto">
          <a:xfrm>
            <a:off x="7773988" y="2889250"/>
            <a:ext cx="1587" cy="3275013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55" name="Arco 33"/>
          <p:cNvSpPr>
            <a:spLocks/>
          </p:cNvSpPr>
          <p:nvPr/>
        </p:nvSpPr>
        <p:spPr bwMode="auto">
          <a:xfrm>
            <a:off x="6680200" y="2586038"/>
            <a:ext cx="954088" cy="1468437"/>
          </a:xfrm>
          <a:custGeom>
            <a:avLst/>
            <a:gdLst>
              <a:gd name="T0" fmla="*/ 0 w 21600"/>
              <a:gd name="T1" fmla="*/ 2147483647 h 21600"/>
              <a:gd name="T2" fmla="*/ 1861477544 w 21600"/>
              <a:gd name="T3" fmla="*/ 0 h 21600"/>
              <a:gd name="T4" fmla="*/ 1861477544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56" name="Arco 34"/>
          <p:cNvSpPr>
            <a:spLocks/>
          </p:cNvSpPr>
          <p:nvPr/>
        </p:nvSpPr>
        <p:spPr bwMode="auto">
          <a:xfrm>
            <a:off x="7121525" y="2357438"/>
            <a:ext cx="665163" cy="590550"/>
          </a:xfrm>
          <a:custGeom>
            <a:avLst/>
            <a:gdLst>
              <a:gd name="T0" fmla="*/ 0 w 21600"/>
              <a:gd name="T1" fmla="*/ 0 h 21600"/>
              <a:gd name="T2" fmla="*/ 630778292 w 21600"/>
              <a:gd name="T3" fmla="*/ 441430684 h 21600"/>
              <a:gd name="T4" fmla="*/ 0 w 21600"/>
              <a:gd name="T5" fmla="*/ 44143068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57" name="Line 35"/>
          <p:cNvSpPr>
            <a:spLocks noChangeShapeType="1"/>
          </p:cNvSpPr>
          <p:nvPr/>
        </p:nvSpPr>
        <p:spPr bwMode="auto">
          <a:xfrm>
            <a:off x="7812088" y="2924175"/>
            <a:ext cx="0" cy="1728788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924" name="Line 36"/>
          <p:cNvSpPr>
            <a:spLocks noChangeShapeType="1"/>
          </p:cNvSpPr>
          <p:nvPr/>
        </p:nvSpPr>
        <p:spPr bwMode="auto">
          <a:xfrm flipV="1">
            <a:off x="7105650" y="1884363"/>
            <a:ext cx="0" cy="435292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25" name="Line 37"/>
          <p:cNvSpPr>
            <a:spLocks noChangeShapeType="1"/>
          </p:cNvSpPr>
          <p:nvPr/>
        </p:nvSpPr>
        <p:spPr bwMode="auto">
          <a:xfrm>
            <a:off x="7385050" y="2246313"/>
            <a:ext cx="557213" cy="3635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26" name="Line 38"/>
          <p:cNvSpPr>
            <a:spLocks noChangeShapeType="1"/>
          </p:cNvSpPr>
          <p:nvPr/>
        </p:nvSpPr>
        <p:spPr bwMode="auto">
          <a:xfrm>
            <a:off x="7905750" y="2716213"/>
            <a:ext cx="0" cy="70485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27" name="Line 39"/>
          <p:cNvSpPr>
            <a:spLocks noChangeShapeType="1"/>
          </p:cNvSpPr>
          <p:nvPr/>
        </p:nvSpPr>
        <p:spPr bwMode="auto">
          <a:xfrm flipV="1">
            <a:off x="7662863" y="5661025"/>
            <a:ext cx="0" cy="4302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28" name="Line 40"/>
          <p:cNvSpPr>
            <a:spLocks noChangeShapeType="1"/>
          </p:cNvSpPr>
          <p:nvPr/>
        </p:nvSpPr>
        <p:spPr bwMode="auto">
          <a:xfrm flipV="1">
            <a:off x="6616700" y="4714875"/>
            <a:ext cx="0" cy="1376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1763" name="Oval 41"/>
          <p:cNvSpPr>
            <a:spLocks noChangeArrowheads="1"/>
          </p:cNvSpPr>
          <p:nvPr/>
        </p:nvSpPr>
        <p:spPr bwMode="auto">
          <a:xfrm>
            <a:off x="7721600" y="5405438"/>
            <a:ext cx="149225" cy="15557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764" name="Line 42"/>
          <p:cNvSpPr>
            <a:spLocks noChangeShapeType="1"/>
          </p:cNvSpPr>
          <p:nvPr/>
        </p:nvSpPr>
        <p:spPr bwMode="auto">
          <a:xfrm>
            <a:off x="7812088" y="4508500"/>
            <a:ext cx="0" cy="936625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931" name="Line 43"/>
          <p:cNvSpPr>
            <a:spLocks noChangeShapeType="1"/>
          </p:cNvSpPr>
          <p:nvPr/>
        </p:nvSpPr>
        <p:spPr bwMode="auto">
          <a:xfrm>
            <a:off x="7967663" y="4765675"/>
            <a:ext cx="0" cy="7032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32" name="Text Box 44"/>
          <p:cNvSpPr txBox="1">
            <a:spLocks noChangeArrowheads="1"/>
          </p:cNvSpPr>
          <p:nvPr/>
        </p:nvSpPr>
        <p:spPr bwMode="auto">
          <a:xfrm>
            <a:off x="7227888" y="3854450"/>
            <a:ext cx="46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2400" b="1">
                <a:solidFill>
                  <a:srgbClr val="FFFF00"/>
                </a:solidFill>
                <a:latin typeface="Times New Roman" charset="0"/>
                <a:ea typeface="ＭＳ Ｐゴシック" charset="0"/>
              </a:rPr>
              <a:t>D</a:t>
            </a:r>
            <a:endParaRPr lang="fr-FR" sz="2400">
              <a:solidFill>
                <a:srgbClr val="FFFF00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7933" name="Line 45"/>
          <p:cNvSpPr>
            <a:spLocks noChangeShapeType="1"/>
          </p:cNvSpPr>
          <p:nvPr/>
        </p:nvSpPr>
        <p:spPr bwMode="auto">
          <a:xfrm>
            <a:off x="7612063" y="3625850"/>
            <a:ext cx="0" cy="914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34" name="Line 46"/>
          <p:cNvSpPr>
            <a:spLocks noChangeShapeType="1"/>
          </p:cNvSpPr>
          <p:nvPr/>
        </p:nvSpPr>
        <p:spPr bwMode="auto">
          <a:xfrm>
            <a:off x="7235825" y="2184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35" name="Line 47"/>
          <p:cNvSpPr>
            <a:spLocks noChangeShapeType="1"/>
          </p:cNvSpPr>
          <p:nvPr/>
        </p:nvSpPr>
        <p:spPr bwMode="auto">
          <a:xfrm>
            <a:off x="7885113" y="3429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7936" name="Line 48"/>
          <p:cNvSpPr>
            <a:spLocks noChangeShapeType="1"/>
          </p:cNvSpPr>
          <p:nvPr/>
        </p:nvSpPr>
        <p:spPr bwMode="auto">
          <a:xfrm>
            <a:off x="7885113" y="40767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94055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</a:t>
            </a: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Sub-optimal treatment</a:t>
            </a:r>
          </a:p>
          <a:p>
            <a:pPr algn="ctr">
              <a:spcBef>
                <a:spcPct val="50000"/>
              </a:spcBef>
            </a:pPr>
            <a:r>
              <a:rPr lang="es-ES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TYPE 3 SHUNT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35413" y="2478088"/>
            <a:ext cx="5029200" cy="2246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 typeface="Arial"/>
              <a:buChar char="•"/>
              <a:defRPr/>
            </a:pPr>
            <a:r>
              <a:rPr lang="en-GB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Good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symptomatology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results</a:t>
            </a:r>
            <a:endParaRPr lang="es-ES_tradnl" sz="28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 marL="457200" indent="-457200">
              <a:spcBef>
                <a:spcPct val="50000"/>
              </a:spcBef>
              <a:buFont typeface="Arial"/>
              <a:buChar char="•"/>
              <a:defRPr/>
            </a:pP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Poor </a:t>
            </a:r>
            <a:r>
              <a:rPr lang="en-GB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cosmetic</a:t>
            </a:r>
            <a:r>
              <a:rPr lang="es-ES_tradnl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results</a:t>
            </a:r>
            <a:endParaRPr lang="es-ES_tradnl" sz="28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s-ES" sz="28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71" name="Arco 4"/>
          <p:cNvSpPr>
            <a:spLocks/>
          </p:cNvSpPr>
          <p:nvPr/>
        </p:nvSpPr>
        <p:spPr bwMode="auto">
          <a:xfrm>
            <a:off x="1071563" y="3638550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72" name="Arco 5"/>
          <p:cNvSpPr>
            <a:spLocks/>
          </p:cNvSpPr>
          <p:nvPr/>
        </p:nvSpPr>
        <p:spPr bwMode="auto">
          <a:xfrm>
            <a:off x="1906588" y="1695450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>
            <a:off x="2741613" y="2276475"/>
            <a:ext cx="1587" cy="39004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74" name="Arco 7"/>
          <p:cNvSpPr>
            <a:spLocks/>
          </p:cNvSpPr>
          <p:nvPr/>
        </p:nvSpPr>
        <p:spPr bwMode="auto">
          <a:xfrm>
            <a:off x="1387475" y="1968500"/>
            <a:ext cx="1181100" cy="174783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75" name="Arco 8"/>
          <p:cNvSpPr>
            <a:spLocks/>
          </p:cNvSpPr>
          <p:nvPr/>
        </p:nvSpPr>
        <p:spPr bwMode="auto">
          <a:xfrm>
            <a:off x="1935163" y="1697038"/>
            <a:ext cx="781050" cy="704850"/>
          </a:xfrm>
          <a:custGeom>
            <a:avLst/>
            <a:gdLst>
              <a:gd name="T0" fmla="*/ 0 w 21600"/>
              <a:gd name="T1" fmla="*/ 0 h 21600"/>
              <a:gd name="T2" fmla="*/ 1021242799 w 21600"/>
              <a:gd name="T3" fmla="*/ 750555150 h 21600"/>
              <a:gd name="T4" fmla="*/ 0 w 21600"/>
              <a:gd name="T5" fmla="*/ 750555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76" name="Line 9"/>
          <p:cNvSpPr>
            <a:spLocks noChangeShapeType="1"/>
          </p:cNvSpPr>
          <p:nvPr/>
        </p:nvSpPr>
        <p:spPr bwMode="auto">
          <a:xfrm>
            <a:off x="2716213" y="2352675"/>
            <a:ext cx="0" cy="1976438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77" name="Rectangle 10"/>
          <p:cNvSpPr>
            <a:spLocks noChangeArrowheads="1"/>
          </p:cNvSpPr>
          <p:nvPr/>
        </p:nvSpPr>
        <p:spPr bwMode="auto">
          <a:xfrm>
            <a:off x="2155825" y="2803525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V="1">
            <a:off x="1912938" y="1133475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2779" name="Rectangle 12"/>
          <p:cNvSpPr>
            <a:spLocks noChangeArrowheads="1"/>
          </p:cNvSpPr>
          <p:nvPr/>
        </p:nvSpPr>
        <p:spPr bwMode="auto">
          <a:xfrm>
            <a:off x="1292225" y="147955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59013" y="1565275"/>
            <a:ext cx="690562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949575" y="2343150"/>
            <a:ext cx="0" cy="16398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2603500" y="4673600"/>
            <a:ext cx="0" cy="14684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1309688" y="4502150"/>
            <a:ext cx="0" cy="16398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5" name="Freeform 17"/>
          <p:cNvSpPr>
            <a:spLocks/>
          </p:cNvSpPr>
          <p:nvPr/>
        </p:nvSpPr>
        <p:spPr bwMode="auto">
          <a:xfrm flipV="1">
            <a:off x="2698750" y="4257675"/>
            <a:ext cx="990600" cy="955675"/>
          </a:xfrm>
          <a:custGeom>
            <a:avLst/>
            <a:gdLst>
              <a:gd name="T0" fmla="*/ 990600 w 466"/>
              <a:gd name="T1" fmla="*/ 40515 h 401"/>
              <a:gd name="T2" fmla="*/ 669612 w 466"/>
              <a:gd name="T3" fmla="*/ 138227 h 401"/>
              <a:gd name="T4" fmla="*/ 378384 w 466"/>
              <a:gd name="T5" fmla="*/ 433748 h 401"/>
              <a:gd name="T6" fmla="*/ 291228 w 466"/>
              <a:gd name="T7" fmla="*/ 629173 h 401"/>
              <a:gd name="T8" fmla="*/ 261467 w 466"/>
              <a:gd name="T9" fmla="*/ 760250 h 401"/>
              <a:gd name="T10" fmla="*/ 0 w 466"/>
              <a:gd name="T11" fmla="*/ 955675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2785" name="Rectangle 18"/>
          <p:cNvSpPr>
            <a:spLocks noChangeArrowheads="1"/>
          </p:cNvSpPr>
          <p:nvPr/>
        </p:nvSpPr>
        <p:spPr bwMode="auto">
          <a:xfrm>
            <a:off x="3092450" y="3990975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786" name="Oval 19"/>
          <p:cNvSpPr>
            <a:spLocks noChangeArrowheads="1"/>
          </p:cNvSpPr>
          <p:nvPr/>
        </p:nvSpPr>
        <p:spPr bwMode="auto">
          <a:xfrm>
            <a:off x="3308350" y="5095875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87" name="Rectangle 20"/>
          <p:cNvSpPr>
            <a:spLocks noChangeArrowheads="1"/>
          </p:cNvSpPr>
          <p:nvPr/>
        </p:nvSpPr>
        <p:spPr bwMode="auto">
          <a:xfrm>
            <a:off x="260350" y="6467475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788" name="Rectangle 21"/>
          <p:cNvSpPr>
            <a:spLocks noChangeArrowheads="1"/>
          </p:cNvSpPr>
          <p:nvPr/>
        </p:nvSpPr>
        <p:spPr bwMode="auto">
          <a:xfrm>
            <a:off x="1250950" y="6483350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789" name="Rectangle 22"/>
          <p:cNvSpPr>
            <a:spLocks noChangeArrowheads="1"/>
          </p:cNvSpPr>
          <p:nvPr/>
        </p:nvSpPr>
        <p:spPr bwMode="auto">
          <a:xfrm>
            <a:off x="2259013" y="6467475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790" name="Line 27"/>
          <p:cNvSpPr>
            <a:spLocks noChangeShapeType="1"/>
          </p:cNvSpPr>
          <p:nvPr/>
        </p:nvSpPr>
        <p:spPr bwMode="auto">
          <a:xfrm>
            <a:off x="1042988" y="4292600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2971800" y="4257675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2057400" y="151447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94055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</a:t>
            </a: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Sub-optimal treatment</a:t>
            </a:r>
          </a:p>
          <a:p>
            <a:pPr algn="ctr">
              <a:spcBef>
                <a:spcPct val="50000"/>
              </a:spcBef>
            </a:pPr>
            <a:r>
              <a:rPr lang="es-ES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TYPE 3 SHUNT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935413" y="1676400"/>
            <a:ext cx="5029200" cy="3306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INDICATED IN: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Safenous vein &gt;1 cm.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N3 located at zone trophic disorders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Cases in which it is not intended aesthetic result.</a:t>
            </a:r>
          </a:p>
        </p:txBody>
      </p:sp>
      <p:sp>
        <p:nvSpPr>
          <p:cNvPr id="33795" name="Arco 4"/>
          <p:cNvSpPr>
            <a:spLocks/>
          </p:cNvSpPr>
          <p:nvPr/>
        </p:nvSpPr>
        <p:spPr bwMode="auto">
          <a:xfrm>
            <a:off x="1071563" y="3638550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796" name="Arco 5"/>
          <p:cNvSpPr>
            <a:spLocks/>
          </p:cNvSpPr>
          <p:nvPr/>
        </p:nvSpPr>
        <p:spPr bwMode="auto">
          <a:xfrm>
            <a:off x="1906588" y="1695450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797" name="Line 6"/>
          <p:cNvSpPr>
            <a:spLocks noChangeShapeType="1"/>
          </p:cNvSpPr>
          <p:nvPr/>
        </p:nvSpPr>
        <p:spPr bwMode="auto">
          <a:xfrm>
            <a:off x="2741613" y="2276475"/>
            <a:ext cx="1587" cy="39004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798" name="Arco 7"/>
          <p:cNvSpPr>
            <a:spLocks/>
          </p:cNvSpPr>
          <p:nvPr/>
        </p:nvSpPr>
        <p:spPr bwMode="auto">
          <a:xfrm>
            <a:off x="1387475" y="1968500"/>
            <a:ext cx="1181100" cy="174783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799" name="Arco 8"/>
          <p:cNvSpPr>
            <a:spLocks/>
          </p:cNvSpPr>
          <p:nvPr/>
        </p:nvSpPr>
        <p:spPr bwMode="auto">
          <a:xfrm>
            <a:off x="1935163" y="1697038"/>
            <a:ext cx="781050" cy="704850"/>
          </a:xfrm>
          <a:custGeom>
            <a:avLst/>
            <a:gdLst>
              <a:gd name="T0" fmla="*/ 0 w 21600"/>
              <a:gd name="T1" fmla="*/ 0 h 21600"/>
              <a:gd name="T2" fmla="*/ 1021242799 w 21600"/>
              <a:gd name="T3" fmla="*/ 750555150 h 21600"/>
              <a:gd name="T4" fmla="*/ 0 w 21600"/>
              <a:gd name="T5" fmla="*/ 750555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>
            <a:off x="2716213" y="2352675"/>
            <a:ext cx="0" cy="1976438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2155825" y="2803525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V="1">
            <a:off x="1912938" y="1133475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33803" name="Rectangle 12"/>
          <p:cNvSpPr>
            <a:spLocks noChangeArrowheads="1"/>
          </p:cNvSpPr>
          <p:nvPr/>
        </p:nvSpPr>
        <p:spPr bwMode="auto">
          <a:xfrm>
            <a:off x="1292225" y="147955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59013" y="1565275"/>
            <a:ext cx="690562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949575" y="2343150"/>
            <a:ext cx="0" cy="16398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2603500" y="4673600"/>
            <a:ext cx="0" cy="14684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1309688" y="4502150"/>
            <a:ext cx="0" cy="16398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45" name="Freeform 17"/>
          <p:cNvSpPr>
            <a:spLocks/>
          </p:cNvSpPr>
          <p:nvPr/>
        </p:nvSpPr>
        <p:spPr bwMode="auto">
          <a:xfrm flipV="1">
            <a:off x="2698750" y="4257675"/>
            <a:ext cx="990600" cy="955675"/>
          </a:xfrm>
          <a:custGeom>
            <a:avLst/>
            <a:gdLst>
              <a:gd name="T0" fmla="*/ 990600 w 466"/>
              <a:gd name="T1" fmla="*/ 40515 h 401"/>
              <a:gd name="T2" fmla="*/ 669612 w 466"/>
              <a:gd name="T3" fmla="*/ 138227 h 401"/>
              <a:gd name="T4" fmla="*/ 378384 w 466"/>
              <a:gd name="T5" fmla="*/ 433748 h 401"/>
              <a:gd name="T6" fmla="*/ 291228 w 466"/>
              <a:gd name="T7" fmla="*/ 629173 h 401"/>
              <a:gd name="T8" fmla="*/ 261467 w 466"/>
              <a:gd name="T9" fmla="*/ 760250 h 401"/>
              <a:gd name="T10" fmla="*/ 0 w 466"/>
              <a:gd name="T11" fmla="*/ 955675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3809" name="Rectangle 18"/>
          <p:cNvSpPr>
            <a:spLocks noChangeArrowheads="1"/>
          </p:cNvSpPr>
          <p:nvPr/>
        </p:nvSpPr>
        <p:spPr bwMode="auto">
          <a:xfrm>
            <a:off x="3092450" y="3990975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3810" name="Oval 19"/>
          <p:cNvSpPr>
            <a:spLocks noChangeArrowheads="1"/>
          </p:cNvSpPr>
          <p:nvPr/>
        </p:nvSpPr>
        <p:spPr bwMode="auto">
          <a:xfrm>
            <a:off x="3308350" y="5095875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811" name="Rectangle 20"/>
          <p:cNvSpPr>
            <a:spLocks noChangeArrowheads="1"/>
          </p:cNvSpPr>
          <p:nvPr/>
        </p:nvSpPr>
        <p:spPr bwMode="auto">
          <a:xfrm>
            <a:off x="260350" y="6467475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3812" name="Rectangle 21"/>
          <p:cNvSpPr>
            <a:spLocks noChangeArrowheads="1"/>
          </p:cNvSpPr>
          <p:nvPr/>
        </p:nvSpPr>
        <p:spPr bwMode="auto">
          <a:xfrm>
            <a:off x="1250950" y="6483350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3813" name="Rectangle 22"/>
          <p:cNvSpPr>
            <a:spLocks noChangeArrowheads="1"/>
          </p:cNvSpPr>
          <p:nvPr/>
        </p:nvSpPr>
        <p:spPr bwMode="auto">
          <a:xfrm>
            <a:off x="2259013" y="6467475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3814" name="Line 27"/>
          <p:cNvSpPr>
            <a:spLocks noChangeShapeType="1"/>
          </p:cNvSpPr>
          <p:nvPr/>
        </p:nvSpPr>
        <p:spPr bwMode="auto">
          <a:xfrm>
            <a:off x="1042988" y="4292600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2971800" y="4257675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2057400" y="151447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1828800" y="59436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755650" y="44450"/>
            <a:ext cx="7772400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ca-ES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3 SHUNT: CONCEPT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468313" y="1865313"/>
            <a:ext cx="4679950" cy="372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Escape point of the deep venous system to the saphenous vein (N1-N2). </a:t>
            </a:r>
          </a:p>
          <a:p>
            <a:pPr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There is an interposition of a saphenous</a:t>
            </a:r>
            <a:r>
              <a:rPr lang="en-GB" altLang="es-ES" sz="2800" b="1">
                <a:solidFill>
                  <a:schemeClr val="bg1"/>
                </a:solidFill>
              </a:rPr>
              <a:t>’</a:t>
            </a:r>
            <a:r>
              <a:rPr lang="en-GB" sz="2800" b="1">
                <a:solidFill>
                  <a:schemeClr val="bg1"/>
                </a:solidFill>
              </a:rPr>
              <a:t>s collateral (N3 or N4) between this vein and the point of reentry. </a:t>
            </a:r>
            <a:endParaRPr lang="es-ES" sz="2800" b="1">
              <a:solidFill>
                <a:schemeClr val="bg1"/>
              </a:solidFill>
            </a:endParaRPr>
          </a:p>
        </p:txBody>
      </p:sp>
      <p:grpSp>
        <p:nvGrpSpPr>
          <p:cNvPr id="6207" name="Group 63"/>
          <p:cNvGrpSpPr>
            <a:grpSpLocks/>
          </p:cNvGrpSpPr>
          <p:nvPr/>
        </p:nvGrpSpPr>
        <p:grpSpPr bwMode="auto">
          <a:xfrm>
            <a:off x="5500688" y="908050"/>
            <a:ext cx="3463925" cy="5622925"/>
            <a:chOff x="3465" y="572"/>
            <a:chExt cx="2182" cy="3542"/>
          </a:xfrm>
        </p:grpSpPr>
        <p:sp>
          <p:nvSpPr>
            <p:cNvPr id="16389" name="Arco 39"/>
            <p:cNvSpPr>
              <a:spLocks/>
            </p:cNvSpPr>
            <p:nvPr/>
          </p:nvSpPr>
          <p:spPr bwMode="auto">
            <a:xfrm>
              <a:off x="3976" y="2134"/>
              <a:ext cx="499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0" name="Arco 40"/>
            <p:cNvSpPr>
              <a:spLocks/>
            </p:cNvSpPr>
            <p:nvPr/>
          </p:nvSpPr>
          <p:spPr bwMode="auto">
            <a:xfrm>
              <a:off x="4502" y="910"/>
              <a:ext cx="526" cy="4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1" name="Line 41"/>
            <p:cNvSpPr>
              <a:spLocks noChangeShapeType="1"/>
            </p:cNvSpPr>
            <p:nvPr/>
          </p:nvSpPr>
          <p:spPr bwMode="auto">
            <a:xfrm>
              <a:off x="5028" y="1309"/>
              <a:ext cx="1" cy="2457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2" name="Arco 42"/>
            <p:cNvSpPr>
              <a:spLocks/>
            </p:cNvSpPr>
            <p:nvPr/>
          </p:nvSpPr>
          <p:spPr bwMode="auto">
            <a:xfrm>
              <a:off x="4175" y="1082"/>
              <a:ext cx="744" cy="1101"/>
            </a:xfrm>
            <a:custGeom>
              <a:avLst/>
              <a:gdLst>
                <a:gd name="T0" fmla="*/ 0 w 21600"/>
                <a:gd name="T1" fmla="*/ 3 h 21600"/>
                <a:gd name="T2" fmla="*/ 1 w 21600"/>
                <a:gd name="T3" fmla="*/ 0 h 21600"/>
                <a:gd name="T4" fmla="*/ 1 w 21600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  <a:lnTo>
                    <a:pt x="21600" y="21600"/>
                  </a:lnTo>
                  <a:lnTo>
                    <a:pt x="0" y="2151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3" name="Arco 43"/>
            <p:cNvSpPr>
              <a:spLocks/>
            </p:cNvSpPr>
            <p:nvPr/>
          </p:nvSpPr>
          <p:spPr bwMode="auto">
            <a:xfrm>
              <a:off x="4520" y="911"/>
              <a:ext cx="492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4" name="Line 44"/>
            <p:cNvSpPr>
              <a:spLocks noChangeShapeType="1"/>
            </p:cNvSpPr>
            <p:nvPr/>
          </p:nvSpPr>
          <p:spPr bwMode="auto">
            <a:xfrm>
              <a:off x="5012" y="1324"/>
              <a:ext cx="0" cy="1245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395" name="Rectangle 45"/>
            <p:cNvSpPr>
              <a:spLocks noChangeArrowheads="1"/>
            </p:cNvSpPr>
            <p:nvPr/>
          </p:nvSpPr>
          <p:spPr bwMode="auto">
            <a:xfrm>
              <a:off x="4574" y="160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6190" name="Line 46"/>
            <p:cNvSpPr>
              <a:spLocks noChangeShapeType="1"/>
            </p:cNvSpPr>
            <p:nvPr/>
          </p:nvSpPr>
          <p:spPr bwMode="auto">
            <a:xfrm flipV="1">
              <a:off x="4513" y="572"/>
              <a:ext cx="0" cy="326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" name="Rectangle 47"/>
            <p:cNvSpPr>
              <a:spLocks noChangeArrowheads="1"/>
            </p:cNvSpPr>
            <p:nvPr/>
          </p:nvSpPr>
          <p:spPr bwMode="auto">
            <a:xfrm>
              <a:off x="3908" y="77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6192" name="Line 48"/>
            <p:cNvSpPr>
              <a:spLocks noChangeShapeType="1"/>
            </p:cNvSpPr>
            <p:nvPr/>
          </p:nvSpPr>
          <p:spPr bwMode="auto">
            <a:xfrm>
              <a:off x="4724" y="828"/>
              <a:ext cx="435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>
              <a:off x="5159" y="1318"/>
              <a:ext cx="0" cy="103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94" name="Line 50"/>
            <p:cNvSpPr>
              <a:spLocks noChangeShapeType="1"/>
            </p:cNvSpPr>
            <p:nvPr/>
          </p:nvSpPr>
          <p:spPr bwMode="auto">
            <a:xfrm flipV="1">
              <a:off x="4941" y="2786"/>
              <a:ext cx="0" cy="92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95" name="Line 51"/>
            <p:cNvSpPr>
              <a:spLocks noChangeShapeType="1"/>
            </p:cNvSpPr>
            <p:nvPr/>
          </p:nvSpPr>
          <p:spPr bwMode="auto">
            <a:xfrm flipV="1">
              <a:off x="4126" y="2678"/>
              <a:ext cx="0" cy="103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96" name="Freeform 52"/>
            <p:cNvSpPr>
              <a:spLocks/>
            </p:cNvSpPr>
            <p:nvPr/>
          </p:nvSpPr>
          <p:spPr bwMode="auto">
            <a:xfrm>
              <a:off x="4292" y="2550"/>
              <a:ext cx="750" cy="646"/>
            </a:xfrm>
            <a:custGeom>
              <a:avLst/>
              <a:gdLst>
                <a:gd name="T0" fmla="*/ 750 w 466"/>
                <a:gd name="T1" fmla="*/ 27 h 401"/>
                <a:gd name="T2" fmla="*/ 507 w 466"/>
                <a:gd name="T3" fmla="*/ 93 h 401"/>
                <a:gd name="T4" fmla="*/ 286 w 466"/>
                <a:gd name="T5" fmla="*/ 293 h 401"/>
                <a:gd name="T6" fmla="*/ 220 w 466"/>
                <a:gd name="T7" fmla="*/ 425 h 401"/>
                <a:gd name="T8" fmla="*/ 198 w 466"/>
                <a:gd name="T9" fmla="*/ 514 h 401"/>
                <a:gd name="T10" fmla="*/ 0 w 466"/>
                <a:gd name="T11" fmla="*/ 646 h 4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6403" name="Rectangle 53"/>
            <p:cNvSpPr>
              <a:spLocks noChangeArrowheads="1"/>
            </p:cNvSpPr>
            <p:nvPr/>
          </p:nvSpPr>
          <p:spPr bwMode="auto">
            <a:xfrm>
              <a:off x="4615" y="224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3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6404" name="Oval 54"/>
            <p:cNvSpPr>
              <a:spLocks noChangeArrowheads="1"/>
            </p:cNvSpPr>
            <p:nvPr/>
          </p:nvSpPr>
          <p:spPr bwMode="auto">
            <a:xfrm>
              <a:off x="4244" y="3127"/>
              <a:ext cx="118" cy="117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405" name="Rectangle 55"/>
            <p:cNvSpPr>
              <a:spLocks noChangeArrowheads="1"/>
            </p:cNvSpPr>
            <p:nvPr/>
          </p:nvSpPr>
          <p:spPr bwMode="auto">
            <a:xfrm>
              <a:off x="3465" y="3884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6406" name="Rectangle 56"/>
            <p:cNvSpPr>
              <a:spLocks noChangeArrowheads="1"/>
            </p:cNvSpPr>
            <p:nvPr/>
          </p:nvSpPr>
          <p:spPr bwMode="auto">
            <a:xfrm>
              <a:off x="4089" y="388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6407" name="Rectangle 57"/>
            <p:cNvSpPr>
              <a:spLocks noChangeArrowheads="1"/>
            </p:cNvSpPr>
            <p:nvPr/>
          </p:nvSpPr>
          <p:spPr bwMode="auto">
            <a:xfrm>
              <a:off x="4694" y="388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3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6202" name="Line 58"/>
            <p:cNvSpPr>
              <a:spLocks noChangeShapeType="1"/>
            </p:cNvSpPr>
            <p:nvPr/>
          </p:nvSpPr>
          <p:spPr bwMode="auto">
            <a:xfrm>
              <a:off x="3801" y="4012"/>
              <a:ext cx="24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203" name="Line 59"/>
            <p:cNvSpPr>
              <a:spLocks noChangeShapeType="1"/>
            </p:cNvSpPr>
            <p:nvPr/>
          </p:nvSpPr>
          <p:spPr bwMode="auto">
            <a:xfrm>
              <a:off x="4436" y="4012"/>
              <a:ext cx="24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204" name="Line 60"/>
            <p:cNvSpPr>
              <a:spLocks noChangeShapeType="1"/>
            </p:cNvSpPr>
            <p:nvPr/>
          </p:nvSpPr>
          <p:spPr bwMode="auto">
            <a:xfrm>
              <a:off x="5060" y="4012"/>
              <a:ext cx="24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411" name="Rectangle 61"/>
            <p:cNvSpPr>
              <a:spLocks noChangeArrowheads="1"/>
            </p:cNvSpPr>
            <p:nvPr/>
          </p:nvSpPr>
          <p:spPr bwMode="auto">
            <a:xfrm>
              <a:off x="5348" y="388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6412" name="Line 62"/>
            <p:cNvSpPr>
              <a:spLocks noChangeShapeType="1"/>
            </p:cNvSpPr>
            <p:nvPr/>
          </p:nvSpPr>
          <p:spPr bwMode="auto">
            <a:xfrm>
              <a:off x="3956" y="2572"/>
              <a:ext cx="0" cy="1248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" grpId="0"/>
      <p:bldP spid="618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331913" y="566738"/>
            <a:ext cx="617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40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CHIVA: 2 CONCEPT</a:t>
            </a:r>
            <a:endParaRPr lang="es-ES" sz="40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27088" y="1895475"/>
            <a:ext cx="7561262" cy="405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Applying the principles of the strategy CHIVA in 2 possible time.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A first  time he acted on the escape point N2-N3.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If we see the developent of a re-entry point N2&gt;N3, on 2 time we will perfor the escape point N1&gt;N2 interruption</a:t>
            </a:r>
            <a:r>
              <a:rPr lang="es-ES" b="1">
                <a:latin typeface="Arial" charset="0"/>
                <a:ea typeface="ＭＳ Ｐゴシック" charset="0"/>
              </a:rPr>
              <a:t>.</a:t>
            </a:r>
            <a:br>
              <a:rPr lang="es-ES" b="1">
                <a:latin typeface="Arial" charset="0"/>
                <a:ea typeface="ＭＳ Ｐゴシック" charset="0"/>
              </a:rPr>
            </a:br>
            <a:r>
              <a:rPr lang="es-ES" b="1">
                <a:latin typeface="Arial" charset="0"/>
                <a:ea typeface="ＭＳ Ｐゴシック" charset="0"/>
              </a:rPr>
              <a:t/>
            </a:r>
            <a:br>
              <a:rPr lang="es-ES" b="1">
                <a:latin typeface="Arial" charset="0"/>
                <a:ea typeface="ＭＳ Ｐゴシック" charset="0"/>
              </a:rPr>
            </a:br>
            <a:endParaRPr lang="es-ES" b="1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47800" y="457200"/>
            <a:ext cx="61722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2</a:t>
            </a:r>
            <a:endParaRPr lang="es-ES_tradnl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IN TYPE 3 SHUNT</a:t>
            </a:r>
            <a:endParaRPr lang="es-E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1066800" y="1752600"/>
            <a:ext cx="3048000" cy="4572000"/>
            <a:chOff x="672" y="1104"/>
            <a:chExt cx="1920" cy="2880"/>
          </a:xfrm>
        </p:grpSpPr>
        <p:sp>
          <p:nvSpPr>
            <p:cNvPr id="35855" name="Arco 5"/>
            <p:cNvSpPr>
              <a:spLocks/>
            </p:cNvSpPr>
            <p:nvPr/>
          </p:nvSpPr>
          <p:spPr bwMode="auto">
            <a:xfrm>
              <a:off x="716" y="2504"/>
              <a:ext cx="440" cy="3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56" name="Line 6"/>
            <p:cNvSpPr>
              <a:spLocks noChangeShapeType="1"/>
            </p:cNvSpPr>
            <p:nvPr/>
          </p:nvSpPr>
          <p:spPr bwMode="auto">
            <a:xfrm>
              <a:off x="720" y="2832"/>
              <a:ext cx="0" cy="1104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57" name="Line 7"/>
            <p:cNvSpPr>
              <a:spLocks noChangeShapeType="1"/>
            </p:cNvSpPr>
            <p:nvPr/>
          </p:nvSpPr>
          <p:spPr bwMode="auto">
            <a:xfrm>
              <a:off x="1584" y="1776"/>
              <a:ext cx="1" cy="21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58" name="Arco 8"/>
            <p:cNvSpPr>
              <a:spLocks/>
            </p:cNvSpPr>
            <p:nvPr/>
          </p:nvSpPr>
          <p:spPr bwMode="auto">
            <a:xfrm>
              <a:off x="864" y="1620"/>
              <a:ext cx="656" cy="972"/>
            </a:xfrm>
            <a:custGeom>
              <a:avLst/>
              <a:gdLst>
                <a:gd name="T0" fmla="*/ 0 w 21600"/>
                <a:gd name="T1" fmla="*/ 2 h 21600"/>
                <a:gd name="T2" fmla="*/ 1 w 21600"/>
                <a:gd name="T3" fmla="*/ 0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  <a:lnTo>
                    <a:pt x="21600" y="21600"/>
                  </a:lnTo>
                  <a:lnTo>
                    <a:pt x="0" y="2151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59" name="Arco 9"/>
            <p:cNvSpPr>
              <a:spLocks/>
            </p:cNvSpPr>
            <p:nvPr/>
          </p:nvSpPr>
          <p:spPr bwMode="auto">
            <a:xfrm>
              <a:off x="1152" y="1449"/>
              <a:ext cx="429" cy="384"/>
            </a:xfrm>
            <a:custGeom>
              <a:avLst/>
              <a:gdLst>
                <a:gd name="T0" fmla="*/ 0 w 21458"/>
                <a:gd name="T1" fmla="*/ 0 h 21600"/>
                <a:gd name="T2" fmla="*/ 0 w 21458"/>
                <a:gd name="T3" fmla="*/ 0 h 21600"/>
                <a:gd name="T4" fmla="*/ 0 w 21458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458" h="21600" fill="none" extrusionOk="0">
                  <a:moveTo>
                    <a:pt x="0" y="0"/>
                  </a:moveTo>
                  <a:cubicBezTo>
                    <a:pt x="36" y="0"/>
                    <a:pt x="72" y="-1"/>
                    <a:pt x="109" y="-1"/>
                  </a:cubicBezTo>
                  <a:cubicBezTo>
                    <a:pt x="10770" y="-1"/>
                    <a:pt x="19836" y="7778"/>
                    <a:pt x="21457" y="18316"/>
                  </a:cubicBezTo>
                </a:path>
                <a:path w="21458" h="21600" stroke="0" extrusionOk="0">
                  <a:moveTo>
                    <a:pt x="0" y="0"/>
                  </a:moveTo>
                  <a:cubicBezTo>
                    <a:pt x="36" y="0"/>
                    <a:pt x="72" y="-1"/>
                    <a:pt x="109" y="-1"/>
                  </a:cubicBezTo>
                  <a:cubicBezTo>
                    <a:pt x="10770" y="-1"/>
                    <a:pt x="19836" y="7778"/>
                    <a:pt x="21457" y="18316"/>
                  </a:cubicBezTo>
                  <a:lnTo>
                    <a:pt x="109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 flipV="1">
              <a:off x="1152" y="1104"/>
              <a:ext cx="0" cy="288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1296" y="1296"/>
              <a:ext cx="384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1680" y="1728"/>
              <a:ext cx="0" cy="91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 flipV="1">
              <a:off x="864" y="2976"/>
              <a:ext cx="0" cy="9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43022" name="Line 14"/>
            <p:cNvSpPr>
              <a:spLocks noChangeShapeType="1"/>
            </p:cNvSpPr>
            <p:nvPr/>
          </p:nvSpPr>
          <p:spPr bwMode="auto">
            <a:xfrm flipV="1">
              <a:off x="1440" y="3312"/>
              <a:ext cx="0" cy="52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865" name="Rectangle 15"/>
            <p:cNvSpPr>
              <a:spLocks noChangeArrowheads="1"/>
            </p:cNvSpPr>
            <p:nvPr/>
          </p:nvSpPr>
          <p:spPr bwMode="auto">
            <a:xfrm>
              <a:off x="1260" y="2064"/>
              <a:ext cx="252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chemeClr val="bg1"/>
                  </a:solidFill>
                </a:rPr>
                <a:t>N2</a:t>
              </a:r>
              <a:endParaRPr lang="it-IT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5866" name="Rectangle 16"/>
            <p:cNvSpPr>
              <a:spLocks noChangeArrowheads="1"/>
            </p:cNvSpPr>
            <p:nvPr/>
          </p:nvSpPr>
          <p:spPr bwMode="auto">
            <a:xfrm>
              <a:off x="672" y="1392"/>
              <a:ext cx="252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chemeClr val="bg1"/>
                  </a:solidFill>
                </a:rPr>
                <a:t>N1</a:t>
              </a:r>
              <a:endParaRPr lang="it-IT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5867" name="Rectangle 17"/>
            <p:cNvSpPr>
              <a:spLocks noChangeArrowheads="1"/>
            </p:cNvSpPr>
            <p:nvPr/>
          </p:nvSpPr>
          <p:spPr bwMode="auto">
            <a:xfrm>
              <a:off x="2304" y="2976"/>
              <a:ext cx="252" cy="2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chemeClr val="bg1"/>
                  </a:solidFill>
                </a:rPr>
                <a:t>N3</a:t>
              </a:r>
              <a:endParaRPr lang="it-IT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43026" name="Freeform 18"/>
            <p:cNvSpPr>
              <a:spLocks/>
            </p:cNvSpPr>
            <p:nvPr/>
          </p:nvSpPr>
          <p:spPr bwMode="auto">
            <a:xfrm>
              <a:off x="1584" y="2750"/>
              <a:ext cx="922" cy="1024"/>
            </a:xfrm>
            <a:custGeom>
              <a:avLst/>
              <a:gdLst>
                <a:gd name="T0" fmla="*/ 0 w 922"/>
                <a:gd name="T1" fmla="*/ 0 h 1024"/>
                <a:gd name="T2" fmla="*/ 82 w 922"/>
                <a:gd name="T3" fmla="*/ 64 h 1024"/>
                <a:gd name="T4" fmla="*/ 201 w 922"/>
                <a:gd name="T5" fmla="*/ 9 h 1024"/>
                <a:gd name="T6" fmla="*/ 311 w 922"/>
                <a:gd name="T7" fmla="*/ 18 h 1024"/>
                <a:gd name="T8" fmla="*/ 320 w 922"/>
                <a:gd name="T9" fmla="*/ 45 h 1024"/>
                <a:gd name="T10" fmla="*/ 311 w 922"/>
                <a:gd name="T11" fmla="*/ 109 h 1024"/>
                <a:gd name="T12" fmla="*/ 274 w 922"/>
                <a:gd name="T13" fmla="*/ 164 h 1024"/>
                <a:gd name="T14" fmla="*/ 356 w 922"/>
                <a:gd name="T15" fmla="*/ 256 h 1024"/>
                <a:gd name="T16" fmla="*/ 429 w 922"/>
                <a:gd name="T17" fmla="*/ 146 h 1024"/>
                <a:gd name="T18" fmla="*/ 557 w 922"/>
                <a:gd name="T19" fmla="*/ 210 h 1024"/>
                <a:gd name="T20" fmla="*/ 521 w 922"/>
                <a:gd name="T21" fmla="*/ 384 h 1024"/>
                <a:gd name="T22" fmla="*/ 484 w 922"/>
                <a:gd name="T23" fmla="*/ 411 h 1024"/>
                <a:gd name="T24" fmla="*/ 457 w 922"/>
                <a:gd name="T25" fmla="*/ 420 h 1024"/>
                <a:gd name="T26" fmla="*/ 420 w 922"/>
                <a:gd name="T27" fmla="*/ 457 h 1024"/>
                <a:gd name="T28" fmla="*/ 439 w 922"/>
                <a:gd name="T29" fmla="*/ 631 h 1024"/>
                <a:gd name="T30" fmla="*/ 887 w 922"/>
                <a:gd name="T31" fmla="*/ 649 h 1024"/>
                <a:gd name="T32" fmla="*/ 905 w 922"/>
                <a:gd name="T33" fmla="*/ 786 h 1024"/>
                <a:gd name="T34" fmla="*/ 877 w 922"/>
                <a:gd name="T35" fmla="*/ 868 h 1024"/>
                <a:gd name="T36" fmla="*/ 868 w 922"/>
                <a:gd name="T37" fmla="*/ 896 h 1024"/>
                <a:gd name="T38" fmla="*/ 905 w 922"/>
                <a:gd name="T39" fmla="*/ 1024 h 10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22" h="1024">
                  <a:moveTo>
                    <a:pt x="0" y="0"/>
                  </a:moveTo>
                  <a:cubicBezTo>
                    <a:pt x="22" y="33"/>
                    <a:pt x="44" y="51"/>
                    <a:pt x="82" y="64"/>
                  </a:cubicBezTo>
                  <a:cubicBezTo>
                    <a:pt x="132" y="54"/>
                    <a:pt x="156" y="31"/>
                    <a:pt x="201" y="9"/>
                  </a:cubicBezTo>
                  <a:cubicBezTo>
                    <a:pt x="238" y="12"/>
                    <a:pt x="276" y="7"/>
                    <a:pt x="311" y="18"/>
                  </a:cubicBezTo>
                  <a:cubicBezTo>
                    <a:pt x="320" y="21"/>
                    <a:pt x="320" y="36"/>
                    <a:pt x="320" y="45"/>
                  </a:cubicBezTo>
                  <a:cubicBezTo>
                    <a:pt x="320" y="67"/>
                    <a:pt x="319" y="89"/>
                    <a:pt x="311" y="109"/>
                  </a:cubicBezTo>
                  <a:cubicBezTo>
                    <a:pt x="303" y="130"/>
                    <a:pt x="274" y="164"/>
                    <a:pt x="274" y="164"/>
                  </a:cubicBezTo>
                  <a:cubicBezTo>
                    <a:pt x="284" y="254"/>
                    <a:pt x="267" y="274"/>
                    <a:pt x="356" y="256"/>
                  </a:cubicBezTo>
                  <a:cubicBezTo>
                    <a:pt x="391" y="221"/>
                    <a:pt x="402" y="186"/>
                    <a:pt x="429" y="146"/>
                  </a:cubicBezTo>
                  <a:cubicBezTo>
                    <a:pt x="496" y="157"/>
                    <a:pt x="499" y="170"/>
                    <a:pt x="557" y="210"/>
                  </a:cubicBezTo>
                  <a:cubicBezTo>
                    <a:pt x="600" y="271"/>
                    <a:pt x="601" y="357"/>
                    <a:pt x="521" y="384"/>
                  </a:cubicBezTo>
                  <a:cubicBezTo>
                    <a:pt x="509" y="393"/>
                    <a:pt x="497" y="404"/>
                    <a:pt x="484" y="411"/>
                  </a:cubicBezTo>
                  <a:cubicBezTo>
                    <a:pt x="476" y="416"/>
                    <a:pt x="465" y="415"/>
                    <a:pt x="457" y="420"/>
                  </a:cubicBezTo>
                  <a:cubicBezTo>
                    <a:pt x="442" y="429"/>
                    <a:pt x="433" y="445"/>
                    <a:pt x="420" y="457"/>
                  </a:cubicBezTo>
                  <a:cubicBezTo>
                    <a:pt x="402" y="512"/>
                    <a:pt x="369" y="606"/>
                    <a:pt x="439" y="631"/>
                  </a:cubicBezTo>
                  <a:cubicBezTo>
                    <a:pt x="587" y="621"/>
                    <a:pt x="743" y="603"/>
                    <a:pt x="887" y="649"/>
                  </a:cubicBezTo>
                  <a:cubicBezTo>
                    <a:pt x="906" y="707"/>
                    <a:pt x="922" y="715"/>
                    <a:pt x="905" y="786"/>
                  </a:cubicBezTo>
                  <a:cubicBezTo>
                    <a:pt x="898" y="814"/>
                    <a:pt x="886" y="841"/>
                    <a:pt x="877" y="868"/>
                  </a:cubicBezTo>
                  <a:cubicBezTo>
                    <a:pt x="874" y="877"/>
                    <a:pt x="868" y="896"/>
                    <a:pt x="868" y="896"/>
                  </a:cubicBezTo>
                  <a:cubicBezTo>
                    <a:pt x="875" y="957"/>
                    <a:pt x="881" y="974"/>
                    <a:pt x="905" y="1024"/>
                  </a:cubicBez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5869" name="Oval 19"/>
            <p:cNvSpPr>
              <a:spLocks noChangeArrowheads="1"/>
            </p:cNvSpPr>
            <p:nvPr/>
          </p:nvSpPr>
          <p:spPr bwMode="auto">
            <a:xfrm>
              <a:off x="2496" y="3723"/>
              <a:ext cx="96" cy="96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5870" name="Line 20"/>
            <p:cNvSpPr>
              <a:spLocks noChangeShapeType="1"/>
            </p:cNvSpPr>
            <p:nvPr/>
          </p:nvSpPr>
          <p:spPr bwMode="auto">
            <a:xfrm>
              <a:off x="1584" y="1776"/>
              <a:ext cx="0" cy="1008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1920" y="2688"/>
              <a:ext cx="384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4800600" y="2590800"/>
            <a:ext cx="434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1 Time:</a:t>
            </a:r>
            <a:r>
              <a:rPr lang="es-ES_tradnl" sz="2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 Acting on the escape point N2-N3.</a:t>
            </a:r>
            <a:endParaRPr lang="es-ES" sz="24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2700338" y="42926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4876800" y="3673475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-</a:t>
            </a:r>
            <a:r>
              <a:rPr lang="es-ES_tradnl" sz="24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Disappearance</a:t>
            </a:r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of N3</a:t>
            </a:r>
            <a:endParaRPr lang="es-ES" sz="2400" b="1" dirty="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2514600" y="4343400"/>
            <a:ext cx="0" cy="7620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3034" name="Line 26"/>
          <p:cNvSpPr>
            <a:spLocks noChangeShapeType="1"/>
          </p:cNvSpPr>
          <p:nvPr/>
        </p:nvSpPr>
        <p:spPr bwMode="auto">
          <a:xfrm>
            <a:off x="2286000" y="4572000"/>
            <a:ext cx="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3035" name="Oval 27"/>
          <p:cNvSpPr>
            <a:spLocks noChangeArrowheads="1"/>
          </p:cNvSpPr>
          <p:nvPr/>
        </p:nvSpPr>
        <p:spPr bwMode="auto">
          <a:xfrm>
            <a:off x="2438400" y="5029200"/>
            <a:ext cx="177800" cy="18415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4800600" y="5349875"/>
            <a:ext cx="3733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2 Time:</a:t>
            </a:r>
            <a:r>
              <a:rPr lang="es-ES_tradnl" sz="2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 Closed of the escape point N1-N2.</a:t>
            </a:r>
            <a:endParaRPr lang="es-ES" sz="24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>
            <a:off x="1981200" y="21336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3038" name="Freeform 30"/>
          <p:cNvSpPr>
            <a:spLocks/>
          </p:cNvSpPr>
          <p:nvPr/>
        </p:nvSpPr>
        <p:spPr bwMode="auto">
          <a:xfrm>
            <a:off x="2555875" y="4365625"/>
            <a:ext cx="1371600" cy="1600200"/>
          </a:xfrm>
          <a:custGeom>
            <a:avLst/>
            <a:gdLst>
              <a:gd name="T0" fmla="*/ 0 w 922"/>
              <a:gd name="T1" fmla="*/ 0 h 1024"/>
              <a:gd name="T2" fmla="*/ 121986 w 922"/>
              <a:gd name="T3" fmla="*/ 100013 h 1024"/>
              <a:gd name="T4" fmla="*/ 299015 w 922"/>
              <a:gd name="T5" fmla="*/ 14064 h 1024"/>
              <a:gd name="T6" fmla="*/ 462655 w 922"/>
              <a:gd name="T7" fmla="*/ 28129 h 1024"/>
              <a:gd name="T8" fmla="*/ 476043 w 922"/>
              <a:gd name="T9" fmla="*/ 70321 h 1024"/>
              <a:gd name="T10" fmla="*/ 462655 w 922"/>
              <a:gd name="T11" fmla="*/ 170334 h 1024"/>
              <a:gd name="T12" fmla="*/ 407612 w 922"/>
              <a:gd name="T13" fmla="*/ 256282 h 1024"/>
              <a:gd name="T14" fmla="*/ 529598 w 922"/>
              <a:gd name="T15" fmla="*/ 400050 h 1024"/>
              <a:gd name="T16" fmla="*/ 638196 w 922"/>
              <a:gd name="T17" fmla="*/ 228154 h 1024"/>
              <a:gd name="T18" fmla="*/ 828613 w 922"/>
              <a:gd name="T19" fmla="*/ 328166 h 1024"/>
              <a:gd name="T20" fmla="*/ 775058 w 922"/>
              <a:gd name="T21" fmla="*/ 600075 h 1024"/>
              <a:gd name="T22" fmla="*/ 720016 w 922"/>
              <a:gd name="T23" fmla="*/ 642268 h 1024"/>
              <a:gd name="T24" fmla="*/ 679849 w 922"/>
              <a:gd name="T25" fmla="*/ 656332 h 1024"/>
              <a:gd name="T26" fmla="*/ 624807 w 922"/>
              <a:gd name="T27" fmla="*/ 714152 h 1024"/>
              <a:gd name="T28" fmla="*/ 653072 w 922"/>
              <a:gd name="T29" fmla="*/ 986061 h 1024"/>
              <a:gd name="T30" fmla="*/ 1319533 w 922"/>
              <a:gd name="T31" fmla="*/ 1014189 h 1024"/>
              <a:gd name="T32" fmla="*/ 1346310 w 922"/>
              <a:gd name="T33" fmla="*/ 1228279 h 1024"/>
              <a:gd name="T34" fmla="*/ 1304656 w 922"/>
              <a:gd name="T35" fmla="*/ 1356420 h 1024"/>
              <a:gd name="T36" fmla="*/ 1291268 w 922"/>
              <a:gd name="T37" fmla="*/ 1400175 h 1024"/>
              <a:gd name="T38" fmla="*/ 1346310 w 922"/>
              <a:gd name="T39" fmla="*/ 1600200 h 10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1270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4876800" y="4343400"/>
            <a:ext cx="4267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-Drainage by saphenonous perforator</a:t>
            </a:r>
            <a:endParaRPr lang="es-ES" sz="24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3551238" y="4684713"/>
            <a:ext cx="58896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2500" b="1">
                <a:latin typeface="Arial" charset="0"/>
                <a:ea typeface="ＭＳ Ｐゴシック" charset="0"/>
              </a:rPr>
              <a:t>N3</a:t>
            </a:r>
            <a:endParaRPr lang="es-ES" sz="2500" b="1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3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3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3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30" grpId="0" autoUpdateAnimBg="0"/>
      <p:bldP spid="43032" grpId="0" build="p" autoUpdateAnimBg="0"/>
      <p:bldP spid="43035" grpId="0" animBg="1"/>
      <p:bldP spid="43036" grpId="0" autoUpdateAnimBg="0"/>
      <p:bldP spid="43038" grpId="0" animBg="1"/>
      <p:bldP spid="4303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b="1" smtClean="0">
                <a:solidFill>
                  <a:srgbClr val="FFFF00"/>
                </a:solidFill>
                <a:cs typeface="+mj-cs"/>
              </a:rPr>
              <a:t>CHIVA 2: Evolution after 1 time</a:t>
            </a:r>
            <a:br>
              <a:rPr lang="es-ES" sz="4000" b="1" smtClean="0">
                <a:solidFill>
                  <a:srgbClr val="FFFF00"/>
                </a:solidFill>
                <a:cs typeface="+mj-cs"/>
              </a:rPr>
            </a:br>
            <a:r>
              <a:rPr lang="es-ES" sz="4000" b="1" smtClean="0">
                <a:solidFill>
                  <a:srgbClr val="FFFF00"/>
                </a:solidFill>
                <a:cs typeface="+mj-cs"/>
              </a:rPr>
              <a:t>Durability of anterograde flow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968875"/>
          </a:xfrm>
        </p:spPr>
        <p:txBody>
          <a:bodyPr/>
          <a:lstStyle/>
          <a:p>
            <a:pPr eaLnBrk="1" hangingPunct="1">
              <a:defRPr/>
            </a:pPr>
            <a:endParaRPr lang="es-ES" smtClean="0">
              <a:cs typeface="+mn-cs"/>
            </a:endParaRPr>
          </a:p>
        </p:txBody>
      </p:sp>
      <p:pic>
        <p:nvPicPr>
          <p:cNvPr id="68612" name="Picture 4" descr="img013"/>
          <p:cNvPicPr>
            <a:picLocks noChangeAspect="1" noChangeArrowheads="1"/>
          </p:cNvPicPr>
          <p:nvPr/>
        </p:nvPicPr>
        <p:blipFill>
          <a:blip r:embed="rId2"/>
          <a:srcRect t="-13774" r="4352" b="18222"/>
          <a:stretch>
            <a:fillRect/>
          </a:stretch>
        </p:blipFill>
        <p:spPr bwMode="auto">
          <a:xfrm>
            <a:off x="611188" y="1052513"/>
            <a:ext cx="7920037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1403350" y="6491288"/>
            <a:ext cx="7740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ES">
                <a:solidFill>
                  <a:schemeClr val="bg1"/>
                </a:solidFill>
                <a:latin typeface="Arial" charset="0"/>
                <a:ea typeface="ＭＳ Ｐゴシック" charset="0"/>
              </a:rPr>
              <a:t>Escribano and As. Eur J Vasc Endovasc Surg 25, 159-163(2003)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781425" y="3141663"/>
            <a:ext cx="3382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a-ES" b="1">
                <a:latin typeface="Arial" charset="0"/>
                <a:ea typeface="ＭＳ Ｐゴシック" charset="0"/>
              </a:rPr>
              <a:t>91% Reflux reapperance</a:t>
            </a:r>
            <a:endParaRPr lang="es-ES" b="1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2: Evolution after 1 time</a:t>
            </a:r>
            <a:br>
              <a:rPr lang="es-ES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s-ES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Durability of anterograde flow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" y="2924175"/>
            <a:ext cx="8229600" cy="4968875"/>
          </a:xfrm>
        </p:spPr>
        <p:txBody>
          <a:bodyPr/>
          <a:lstStyle/>
          <a:p>
            <a:pPr algn="ctr" eaLnBrk="1" hangingPunct="1">
              <a:defRPr/>
            </a:pPr>
            <a:r>
              <a:rPr lang="ca-ES" b="1" smtClean="0">
                <a:solidFill>
                  <a:schemeClr val="bg1"/>
                </a:solidFill>
                <a:cs typeface="+mn-cs"/>
              </a:rPr>
              <a:t>GSV &lt; 6mm</a:t>
            </a:r>
          </a:p>
          <a:p>
            <a:pPr algn="ctr" eaLnBrk="1" hangingPunct="1">
              <a:defRPr/>
            </a:pPr>
            <a:r>
              <a:rPr lang="ca-ES" b="1" smtClean="0">
                <a:solidFill>
                  <a:schemeClr val="bg1"/>
                </a:solidFill>
                <a:cs typeface="+mn-cs"/>
              </a:rPr>
              <a:t>N3 in thigh</a:t>
            </a:r>
            <a:endParaRPr lang="es-ES" b="1" smtClean="0">
              <a:solidFill>
                <a:schemeClr val="bg1"/>
              </a:solidFill>
              <a:cs typeface="+mn-cs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403350" y="6491288"/>
            <a:ext cx="7740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ES">
                <a:solidFill>
                  <a:schemeClr val="bg1"/>
                </a:solidFill>
                <a:latin typeface="Arial" charset="0"/>
                <a:ea typeface="ＭＳ Ｐゴシック" charset="0"/>
              </a:rPr>
              <a:t>Escribano and As. Eur J Vasc Endovasc Surg 25, 159-163(2003)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447800" y="304800"/>
            <a:ext cx="617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40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2: </a:t>
            </a:r>
            <a:r>
              <a:rPr lang="es-ES_tradnl" sz="32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VALORATION</a:t>
            </a:r>
            <a:endParaRPr lang="es-ES" sz="32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533400" y="1522413"/>
            <a:ext cx="83820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s-ES" b="1">
              <a:latin typeface="Arial" charset="0"/>
              <a:ea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Is the </a:t>
            </a:r>
            <a:r>
              <a:rPr lang="es-ES" sz="32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optimal strategy in the type 3 shunts</a:t>
            </a: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 of GSV (in cases that  do not apply CHIVA 1).</a:t>
            </a:r>
          </a:p>
          <a:p>
            <a:pPr>
              <a:buFontTx/>
              <a:buChar char="•"/>
              <a:defRPr/>
            </a:pPr>
            <a:endParaRPr lang="es-ES_tradnl" sz="32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Precise follow up  with serially Duplex ultrasound to determine the possible realization of the 2 nd surgical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447800" y="304800"/>
            <a:ext cx="617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40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2: </a:t>
            </a:r>
            <a:r>
              <a:rPr lang="es-ES_tradnl" sz="32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VALORATION</a:t>
            </a:r>
            <a:endParaRPr lang="es-ES" sz="32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33400" y="1522413"/>
            <a:ext cx="83820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s-ES" b="1"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Contraindicated  if safenous vein </a:t>
            </a:r>
            <a:r>
              <a:rPr lang="es-ES_tradnl" sz="32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&gt; 9 mm.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Contraindicated if </a:t>
            </a:r>
            <a:r>
              <a:rPr lang="es-ES_tradnl" sz="32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atrophic distal </a:t>
            </a: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saphenous vein.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" sz="32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Contraindicated if follow up can not be done with Duplex ultrasound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447800" y="1355725"/>
            <a:ext cx="6172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40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1+2: CONCEPT</a:t>
            </a:r>
            <a:endParaRPr lang="es-ES" sz="40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90600" y="3140075"/>
            <a:ext cx="7162800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Applying the principles of the CHIVA strategy at a time, generating a non-drained system on the saphenous vein (type 3 shunt).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Arco 2"/>
          <p:cNvSpPr>
            <a:spLocks/>
          </p:cNvSpPr>
          <p:nvPr/>
        </p:nvSpPr>
        <p:spPr bwMode="auto">
          <a:xfrm>
            <a:off x="1136650" y="3975100"/>
            <a:ext cx="698500" cy="571500"/>
          </a:xfrm>
          <a:custGeom>
            <a:avLst/>
            <a:gdLst>
              <a:gd name="T0" fmla="*/ 0 w 21600"/>
              <a:gd name="T1" fmla="*/ 400074818 h 21600"/>
              <a:gd name="T2" fmla="*/ 730452074 w 21600"/>
              <a:gd name="T3" fmla="*/ 0 h 21600"/>
              <a:gd name="T4" fmla="*/ 730452074 w 21600"/>
              <a:gd name="T5" fmla="*/ 4000748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1986" name="Line 3"/>
          <p:cNvSpPr>
            <a:spLocks noChangeShapeType="1"/>
          </p:cNvSpPr>
          <p:nvPr/>
        </p:nvSpPr>
        <p:spPr bwMode="auto">
          <a:xfrm>
            <a:off x="1143000" y="4495800"/>
            <a:ext cx="0" cy="17526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1987" name="Line 4"/>
          <p:cNvSpPr>
            <a:spLocks noChangeShapeType="1"/>
          </p:cNvSpPr>
          <p:nvPr/>
        </p:nvSpPr>
        <p:spPr bwMode="auto">
          <a:xfrm>
            <a:off x="2514600" y="2819400"/>
            <a:ext cx="1588" cy="34544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1988" name="Arco 5"/>
          <p:cNvSpPr>
            <a:spLocks/>
          </p:cNvSpPr>
          <p:nvPr/>
        </p:nvSpPr>
        <p:spPr bwMode="auto">
          <a:xfrm>
            <a:off x="1371600" y="2571750"/>
            <a:ext cx="1041400" cy="154305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1989" name="Arco 6"/>
          <p:cNvSpPr>
            <a:spLocks/>
          </p:cNvSpPr>
          <p:nvPr/>
        </p:nvSpPr>
        <p:spPr bwMode="auto">
          <a:xfrm>
            <a:off x="1828800" y="2300288"/>
            <a:ext cx="681038" cy="609600"/>
          </a:xfrm>
          <a:custGeom>
            <a:avLst/>
            <a:gdLst>
              <a:gd name="T0" fmla="*/ 0 w 21458"/>
              <a:gd name="T1" fmla="*/ 0 h 21600"/>
              <a:gd name="T2" fmla="*/ 686018071 w 21458"/>
              <a:gd name="T3" fmla="*/ 411722006 h 21600"/>
              <a:gd name="T4" fmla="*/ 3484282 w 21458"/>
              <a:gd name="T5" fmla="*/ 485542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  <a:lnTo>
                  <a:pt x="109" y="21600"/>
                </a:lnTo>
                <a:lnTo>
                  <a:pt x="0" y="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V="1">
            <a:off x="1828800" y="1752600"/>
            <a:ext cx="0" cy="45720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2057400" y="2057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2667000" y="27432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V="1">
            <a:off x="1371600" y="4724400"/>
            <a:ext cx="0" cy="1447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2362200" y="4572000"/>
            <a:ext cx="0" cy="1524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1995" name="Rectangle 12"/>
          <p:cNvSpPr>
            <a:spLocks noChangeArrowheads="1"/>
          </p:cNvSpPr>
          <p:nvPr/>
        </p:nvSpPr>
        <p:spPr bwMode="auto">
          <a:xfrm>
            <a:off x="1981200" y="3276600"/>
            <a:ext cx="4841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996" name="Rectangle 13"/>
          <p:cNvSpPr>
            <a:spLocks noChangeArrowheads="1"/>
          </p:cNvSpPr>
          <p:nvPr/>
        </p:nvSpPr>
        <p:spPr bwMode="auto">
          <a:xfrm>
            <a:off x="1066800" y="2209800"/>
            <a:ext cx="4841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1997" name="Rectangle 14"/>
          <p:cNvSpPr>
            <a:spLocks noChangeArrowheads="1"/>
          </p:cNvSpPr>
          <p:nvPr/>
        </p:nvSpPr>
        <p:spPr bwMode="auto">
          <a:xfrm>
            <a:off x="3657600" y="4724400"/>
            <a:ext cx="4841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43" name="Freeform 15"/>
          <p:cNvSpPr>
            <a:spLocks/>
          </p:cNvSpPr>
          <p:nvPr/>
        </p:nvSpPr>
        <p:spPr bwMode="auto">
          <a:xfrm>
            <a:off x="2514600" y="4365625"/>
            <a:ext cx="1463675" cy="1625600"/>
          </a:xfrm>
          <a:custGeom>
            <a:avLst/>
            <a:gdLst>
              <a:gd name="T0" fmla="*/ 0 w 922"/>
              <a:gd name="T1" fmla="*/ 0 h 1024"/>
              <a:gd name="T2" fmla="*/ 130175 w 922"/>
              <a:gd name="T3" fmla="*/ 101600 h 1024"/>
              <a:gd name="T4" fmla="*/ 319088 w 922"/>
              <a:gd name="T5" fmla="*/ 14288 h 1024"/>
              <a:gd name="T6" fmla="*/ 493713 w 922"/>
              <a:gd name="T7" fmla="*/ 28575 h 1024"/>
              <a:gd name="T8" fmla="*/ 508000 w 922"/>
              <a:gd name="T9" fmla="*/ 71438 h 1024"/>
              <a:gd name="T10" fmla="*/ 493713 w 922"/>
              <a:gd name="T11" fmla="*/ 173038 h 1024"/>
              <a:gd name="T12" fmla="*/ 434975 w 922"/>
              <a:gd name="T13" fmla="*/ 260350 h 1024"/>
              <a:gd name="T14" fmla="*/ 565150 w 922"/>
              <a:gd name="T15" fmla="*/ 406400 h 1024"/>
              <a:gd name="T16" fmla="*/ 681038 w 922"/>
              <a:gd name="T17" fmla="*/ 231775 h 1024"/>
              <a:gd name="T18" fmla="*/ 884238 w 922"/>
              <a:gd name="T19" fmla="*/ 333375 h 1024"/>
              <a:gd name="T20" fmla="*/ 827088 w 922"/>
              <a:gd name="T21" fmla="*/ 609600 h 1024"/>
              <a:gd name="T22" fmla="*/ 768350 w 922"/>
              <a:gd name="T23" fmla="*/ 652463 h 1024"/>
              <a:gd name="T24" fmla="*/ 725488 w 922"/>
              <a:gd name="T25" fmla="*/ 666750 h 1024"/>
              <a:gd name="T26" fmla="*/ 666750 w 922"/>
              <a:gd name="T27" fmla="*/ 725488 h 1024"/>
              <a:gd name="T28" fmla="*/ 696913 w 922"/>
              <a:gd name="T29" fmla="*/ 1001713 h 1024"/>
              <a:gd name="T30" fmla="*/ 1408113 w 922"/>
              <a:gd name="T31" fmla="*/ 1030288 h 1024"/>
              <a:gd name="T32" fmla="*/ 1436688 w 922"/>
              <a:gd name="T33" fmla="*/ 1247775 h 1024"/>
              <a:gd name="T34" fmla="*/ 1392238 w 922"/>
              <a:gd name="T35" fmla="*/ 1377950 h 1024"/>
              <a:gd name="T36" fmla="*/ 1377950 w 922"/>
              <a:gd name="T37" fmla="*/ 1422400 h 1024"/>
              <a:gd name="T38" fmla="*/ 1436688 w 922"/>
              <a:gd name="T39" fmla="*/ 1625600 h 10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999" name="Oval 16"/>
          <p:cNvSpPr>
            <a:spLocks noChangeArrowheads="1"/>
          </p:cNvSpPr>
          <p:nvPr/>
        </p:nvSpPr>
        <p:spPr bwMode="auto">
          <a:xfrm>
            <a:off x="3962400" y="59102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2000" name="Line 17"/>
          <p:cNvSpPr>
            <a:spLocks noChangeShapeType="1"/>
          </p:cNvSpPr>
          <p:nvPr/>
        </p:nvSpPr>
        <p:spPr bwMode="auto">
          <a:xfrm>
            <a:off x="2514600" y="28194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3048000" y="42672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1981200" y="21336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2667000" y="42672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2286000" y="533400"/>
            <a:ext cx="45720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1+2</a:t>
            </a:r>
            <a:endParaRPr lang="es-ES_tradnl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EN  SHUNT TIPO 3</a:t>
            </a:r>
            <a:endParaRPr lang="es-E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charset="0"/>
            </a:endParaRP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4284663" y="3460750"/>
            <a:ext cx="4343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Interruption  in a single time on escape point N1-N2 and N2-N3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1+2</a:t>
            </a:r>
            <a:endParaRPr lang="es-ES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77813" y="2316163"/>
            <a:ext cx="8145462" cy="362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s-ES_tradnl" sz="2400" b="1">
              <a:solidFill>
                <a:srgbClr val="FFFF00"/>
              </a:solidFill>
            </a:endParaRPr>
          </a:p>
          <a:p>
            <a:pPr algn="ctr"/>
            <a:r>
              <a:rPr lang="es-ES" sz="3200" b="1">
                <a:solidFill>
                  <a:schemeClr val="bg1"/>
                </a:solidFill>
              </a:rPr>
              <a:t>Some people do </a:t>
            </a:r>
            <a:r>
              <a:rPr lang="es-ES" sz="3200" b="1">
                <a:solidFill>
                  <a:srgbClr val="FF3300"/>
                </a:solidFill>
              </a:rPr>
              <a:t>not consider it CHIVA</a:t>
            </a:r>
            <a:r>
              <a:rPr lang="es-ES" sz="2600" b="1">
                <a:solidFill>
                  <a:schemeClr val="bg1"/>
                </a:solidFill>
              </a:rPr>
              <a:t/>
            </a:r>
            <a:br>
              <a:rPr lang="es-ES" sz="2600" b="1">
                <a:solidFill>
                  <a:schemeClr val="bg1"/>
                </a:solidFill>
              </a:rPr>
            </a:br>
            <a:endParaRPr lang="es-ES" sz="2600" b="1">
              <a:solidFill>
                <a:schemeClr val="bg1"/>
              </a:solidFill>
            </a:endParaRPr>
          </a:p>
          <a:p>
            <a:pPr algn="ctr"/>
            <a:r>
              <a:rPr lang="es-ES" sz="3200" b="1">
                <a:solidFill>
                  <a:schemeClr val="bg1"/>
                </a:solidFill>
              </a:rPr>
              <a:t>No Consevador Hemodynamic Treatment</a:t>
            </a:r>
            <a:br>
              <a:rPr lang="es-ES" sz="3200" b="1">
                <a:solidFill>
                  <a:schemeClr val="bg1"/>
                </a:solidFill>
              </a:rPr>
            </a:br>
            <a:r>
              <a:rPr lang="es-ES" sz="3200" b="1">
                <a:solidFill>
                  <a:schemeClr val="bg1"/>
                </a:solidFill>
              </a:rPr>
              <a:t/>
            </a:r>
            <a:br>
              <a:rPr lang="es-ES" sz="3200" b="1">
                <a:solidFill>
                  <a:schemeClr val="bg1"/>
                </a:solidFill>
              </a:rPr>
            </a:br>
            <a:r>
              <a:rPr lang="es-ES" sz="3200" b="1">
                <a:solidFill>
                  <a:srgbClr val="FF3300"/>
                </a:solidFill>
              </a:rPr>
              <a:t>40% of thrombosis of saphenous vein</a:t>
            </a:r>
            <a:endParaRPr lang="es-ES_tradnl" sz="3200" b="1">
              <a:solidFill>
                <a:srgbClr val="FF3300"/>
              </a:solidFill>
            </a:endParaRPr>
          </a:p>
          <a:p>
            <a:pPr algn="ctr"/>
            <a:endParaRPr lang="es-ES_tradnl" sz="2600" b="1">
              <a:solidFill>
                <a:schemeClr val="bg1"/>
              </a:solidFill>
            </a:endParaRPr>
          </a:p>
          <a:p>
            <a:pPr algn="ctr"/>
            <a:r>
              <a:rPr lang="es-ES_tradnl" sz="2800" b="1">
                <a:solidFill>
                  <a:schemeClr val="bg1"/>
                </a:solidFill>
              </a:rPr>
              <a:t>   </a:t>
            </a:r>
            <a:endParaRPr lang="es-E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  <p:bldP spid="49155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382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1+2</a:t>
            </a:r>
            <a:b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</a:br>
            <a:r>
              <a:rPr lang="es-ES_tradnl" sz="3200" b="1" smtClean="0">
                <a:solidFill>
                  <a:srgbClr val="FFFF00"/>
                </a:solidFill>
                <a:cs typeface="+mj-cs"/>
              </a:rPr>
              <a:t>SAPHENOUS VEIN THROMBOSIS EVOLUTION</a:t>
            </a:r>
            <a:r>
              <a:rPr lang="es-ES_tradnl" sz="2800" b="1" smtClean="0">
                <a:solidFill>
                  <a:srgbClr val="FF3300"/>
                </a:solidFill>
                <a:cs typeface="+mj-cs"/>
              </a:rPr>
              <a:t/>
            </a:r>
            <a:br>
              <a:rPr lang="es-ES_tradnl" sz="2800" b="1" smtClean="0">
                <a:solidFill>
                  <a:srgbClr val="FF3300"/>
                </a:solidFill>
                <a:cs typeface="+mj-cs"/>
              </a:rPr>
            </a:br>
            <a:endParaRPr lang="es-ES" sz="2800" b="1" smtClean="0">
              <a:solidFill>
                <a:srgbClr val="FF3300"/>
              </a:solidFill>
              <a:cs typeface="+mj-cs"/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50825" y="2286000"/>
            <a:ext cx="891540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s-ES_tradnl" sz="3200" b="1">
              <a:solidFill>
                <a:srgbClr val="FF3300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Asymptomatic en most cases.</a:t>
            </a:r>
          </a:p>
          <a:p>
            <a:pPr>
              <a:defRPr/>
            </a:pPr>
            <a:endParaRPr lang="es-ES_tradnl" sz="32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Risk of being </a:t>
            </a:r>
            <a:r>
              <a:rPr lang="es-ES" sz="32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symptomatic</a:t>
            </a: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 if the diameter of the saphenous vein </a:t>
            </a:r>
            <a:r>
              <a:rPr lang="es-ES" sz="32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&gt; 8.5 mm.</a:t>
            </a:r>
          </a:p>
          <a:p>
            <a:pPr>
              <a:defRPr/>
            </a:pPr>
            <a:endParaRPr lang="es-ES" sz="32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Recanalization at 6 months</a:t>
            </a:r>
          </a:p>
          <a:p>
            <a:pPr>
              <a:defRPr/>
            </a:pPr>
            <a:endParaRPr lang="es-ES_tradnl" sz="32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s-ES_tradnl" sz="28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s-ES_tradnl" sz="2800" b="1">
              <a:solidFill>
                <a:srgbClr val="FF3300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es-ES_tradnl" sz="24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  <p:bldP spid="5017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1828800" y="5943600"/>
            <a:ext cx="533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755650" y="44450"/>
            <a:ext cx="7772400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ca-ES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3 SHUNT: INCIDENCE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68313" y="1865313"/>
            <a:ext cx="4679950" cy="436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The shunt type 3 comprises 62% of all venovenous shunts explored in our laboratory</a:t>
            </a:r>
            <a:r>
              <a:rPr lang="es-ES" sz="280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endParaRPr lang="ca-ES" sz="2800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74% of operated cases of varicose veins using CHIVA strategy in our service had a type 3 shunt </a:t>
            </a:r>
          </a:p>
        </p:txBody>
      </p:sp>
      <p:grpSp>
        <p:nvGrpSpPr>
          <p:cNvPr id="65541" name="Group 5"/>
          <p:cNvGrpSpPr>
            <a:grpSpLocks/>
          </p:cNvGrpSpPr>
          <p:nvPr/>
        </p:nvGrpSpPr>
        <p:grpSpPr bwMode="auto">
          <a:xfrm>
            <a:off x="5500688" y="908050"/>
            <a:ext cx="3463925" cy="5622925"/>
            <a:chOff x="3465" y="572"/>
            <a:chExt cx="2182" cy="3542"/>
          </a:xfrm>
        </p:grpSpPr>
        <p:sp>
          <p:nvSpPr>
            <p:cNvPr id="17413" name="Arco 6"/>
            <p:cNvSpPr>
              <a:spLocks/>
            </p:cNvSpPr>
            <p:nvPr/>
          </p:nvSpPr>
          <p:spPr bwMode="auto">
            <a:xfrm>
              <a:off x="3976" y="2134"/>
              <a:ext cx="499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4" name="Arco 7"/>
            <p:cNvSpPr>
              <a:spLocks/>
            </p:cNvSpPr>
            <p:nvPr/>
          </p:nvSpPr>
          <p:spPr bwMode="auto">
            <a:xfrm>
              <a:off x="4502" y="910"/>
              <a:ext cx="526" cy="4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5" name="Line 8"/>
            <p:cNvSpPr>
              <a:spLocks noChangeShapeType="1"/>
            </p:cNvSpPr>
            <p:nvPr/>
          </p:nvSpPr>
          <p:spPr bwMode="auto">
            <a:xfrm>
              <a:off x="5028" y="1309"/>
              <a:ext cx="1" cy="2457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6" name="Arco 9"/>
            <p:cNvSpPr>
              <a:spLocks/>
            </p:cNvSpPr>
            <p:nvPr/>
          </p:nvSpPr>
          <p:spPr bwMode="auto">
            <a:xfrm>
              <a:off x="4175" y="1082"/>
              <a:ext cx="744" cy="1101"/>
            </a:xfrm>
            <a:custGeom>
              <a:avLst/>
              <a:gdLst>
                <a:gd name="T0" fmla="*/ 0 w 21600"/>
                <a:gd name="T1" fmla="*/ 3 h 21600"/>
                <a:gd name="T2" fmla="*/ 1 w 21600"/>
                <a:gd name="T3" fmla="*/ 0 h 21600"/>
                <a:gd name="T4" fmla="*/ 1 w 21600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  <a:lnTo>
                    <a:pt x="21600" y="21600"/>
                  </a:lnTo>
                  <a:lnTo>
                    <a:pt x="0" y="2151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7" name="Arco 10"/>
            <p:cNvSpPr>
              <a:spLocks/>
            </p:cNvSpPr>
            <p:nvPr/>
          </p:nvSpPr>
          <p:spPr bwMode="auto">
            <a:xfrm>
              <a:off x="4520" y="911"/>
              <a:ext cx="492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8" name="Line 11"/>
            <p:cNvSpPr>
              <a:spLocks noChangeShapeType="1"/>
            </p:cNvSpPr>
            <p:nvPr/>
          </p:nvSpPr>
          <p:spPr bwMode="auto">
            <a:xfrm>
              <a:off x="5012" y="1324"/>
              <a:ext cx="0" cy="1245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19" name="Rectangle 12"/>
            <p:cNvSpPr>
              <a:spLocks noChangeArrowheads="1"/>
            </p:cNvSpPr>
            <p:nvPr/>
          </p:nvSpPr>
          <p:spPr bwMode="auto">
            <a:xfrm>
              <a:off x="4574" y="160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65549" name="Line 13"/>
            <p:cNvSpPr>
              <a:spLocks noChangeShapeType="1"/>
            </p:cNvSpPr>
            <p:nvPr/>
          </p:nvSpPr>
          <p:spPr bwMode="auto">
            <a:xfrm flipV="1">
              <a:off x="4513" y="572"/>
              <a:ext cx="0" cy="326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21" name="Rectangle 14"/>
            <p:cNvSpPr>
              <a:spLocks noChangeArrowheads="1"/>
            </p:cNvSpPr>
            <p:nvPr/>
          </p:nvSpPr>
          <p:spPr bwMode="auto">
            <a:xfrm>
              <a:off x="3908" y="77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65551" name="Line 15"/>
            <p:cNvSpPr>
              <a:spLocks noChangeShapeType="1"/>
            </p:cNvSpPr>
            <p:nvPr/>
          </p:nvSpPr>
          <p:spPr bwMode="auto">
            <a:xfrm>
              <a:off x="4724" y="828"/>
              <a:ext cx="435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552" name="Line 16"/>
            <p:cNvSpPr>
              <a:spLocks noChangeShapeType="1"/>
            </p:cNvSpPr>
            <p:nvPr/>
          </p:nvSpPr>
          <p:spPr bwMode="auto">
            <a:xfrm>
              <a:off x="5159" y="1318"/>
              <a:ext cx="0" cy="103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553" name="Line 17"/>
            <p:cNvSpPr>
              <a:spLocks noChangeShapeType="1"/>
            </p:cNvSpPr>
            <p:nvPr/>
          </p:nvSpPr>
          <p:spPr bwMode="auto">
            <a:xfrm flipV="1">
              <a:off x="4941" y="2786"/>
              <a:ext cx="0" cy="92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554" name="Line 18"/>
            <p:cNvSpPr>
              <a:spLocks noChangeShapeType="1"/>
            </p:cNvSpPr>
            <p:nvPr/>
          </p:nvSpPr>
          <p:spPr bwMode="auto">
            <a:xfrm flipV="1">
              <a:off x="4126" y="2678"/>
              <a:ext cx="0" cy="103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555" name="Freeform 19"/>
            <p:cNvSpPr>
              <a:spLocks/>
            </p:cNvSpPr>
            <p:nvPr/>
          </p:nvSpPr>
          <p:spPr bwMode="auto">
            <a:xfrm>
              <a:off x="4292" y="2550"/>
              <a:ext cx="750" cy="646"/>
            </a:xfrm>
            <a:custGeom>
              <a:avLst/>
              <a:gdLst>
                <a:gd name="T0" fmla="*/ 750 w 466"/>
                <a:gd name="T1" fmla="*/ 27 h 401"/>
                <a:gd name="T2" fmla="*/ 507 w 466"/>
                <a:gd name="T3" fmla="*/ 93 h 401"/>
                <a:gd name="T4" fmla="*/ 286 w 466"/>
                <a:gd name="T5" fmla="*/ 293 h 401"/>
                <a:gd name="T6" fmla="*/ 220 w 466"/>
                <a:gd name="T7" fmla="*/ 425 h 401"/>
                <a:gd name="T8" fmla="*/ 198 w 466"/>
                <a:gd name="T9" fmla="*/ 514 h 401"/>
                <a:gd name="T10" fmla="*/ 0 w 466"/>
                <a:gd name="T11" fmla="*/ 646 h 4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7427" name="Rectangle 20"/>
            <p:cNvSpPr>
              <a:spLocks noChangeArrowheads="1"/>
            </p:cNvSpPr>
            <p:nvPr/>
          </p:nvSpPr>
          <p:spPr bwMode="auto">
            <a:xfrm>
              <a:off x="4615" y="2242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3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7428" name="Oval 21"/>
            <p:cNvSpPr>
              <a:spLocks noChangeArrowheads="1"/>
            </p:cNvSpPr>
            <p:nvPr/>
          </p:nvSpPr>
          <p:spPr bwMode="auto">
            <a:xfrm>
              <a:off x="4244" y="3127"/>
              <a:ext cx="118" cy="117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429" name="Rectangle 22"/>
            <p:cNvSpPr>
              <a:spLocks noChangeArrowheads="1"/>
            </p:cNvSpPr>
            <p:nvPr/>
          </p:nvSpPr>
          <p:spPr bwMode="auto">
            <a:xfrm>
              <a:off x="3465" y="3884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7430" name="Rectangle 23"/>
            <p:cNvSpPr>
              <a:spLocks noChangeArrowheads="1"/>
            </p:cNvSpPr>
            <p:nvPr/>
          </p:nvSpPr>
          <p:spPr bwMode="auto">
            <a:xfrm>
              <a:off x="4089" y="388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7431" name="Rectangle 24"/>
            <p:cNvSpPr>
              <a:spLocks noChangeArrowheads="1"/>
            </p:cNvSpPr>
            <p:nvPr/>
          </p:nvSpPr>
          <p:spPr bwMode="auto">
            <a:xfrm>
              <a:off x="4694" y="388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3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65561" name="Line 25"/>
            <p:cNvSpPr>
              <a:spLocks noChangeShapeType="1"/>
            </p:cNvSpPr>
            <p:nvPr/>
          </p:nvSpPr>
          <p:spPr bwMode="auto">
            <a:xfrm>
              <a:off x="3801" y="4012"/>
              <a:ext cx="24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562" name="Line 26"/>
            <p:cNvSpPr>
              <a:spLocks noChangeShapeType="1"/>
            </p:cNvSpPr>
            <p:nvPr/>
          </p:nvSpPr>
          <p:spPr bwMode="auto">
            <a:xfrm>
              <a:off x="4436" y="4012"/>
              <a:ext cx="24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65563" name="Line 27"/>
            <p:cNvSpPr>
              <a:spLocks noChangeShapeType="1"/>
            </p:cNvSpPr>
            <p:nvPr/>
          </p:nvSpPr>
          <p:spPr bwMode="auto">
            <a:xfrm>
              <a:off x="5060" y="4012"/>
              <a:ext cx="24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435" name="Rectangle 28"/>
            <p:cNvSpPr>
              <a:spLocks noChangeArrowheads="1"/>
            </p:cNvSpPr>
            <p:nvPr/>
          </p:nvSpPr>
          <p:spPr bwMode="auto">
            <a:xfrm>
              <a:off x="5348" y="3884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7436" name="Line 29"/>
            <p:cNvSpPr>
              <a:spLocks noChangeShapeType="1"/>
            </p:cNvSpPr>
            <p:nvPr/>
          </p:nvSpPr>
          <p:spPr bwMode="auto">
            <a:xfrm>
              <a:off x="3956" y="2572"/>
              <a:ext cx="0" cy="1248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  <p:bldP spid="6554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396413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1+2</a:t>
            </a:r>
            <a:br>
              <a:rPr lang="es-ES_tradnl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</a:br>
            <a:r>
              <a:rPr lang="es-ES_tradnl" sz="3200" b="1" smtClean="0">
                <a:solidFill>
                  <a:srgbClr val="FFFF00"/>
                </a:solidFill>
                <a:cs typeface="+mj-cs"/>
              </a:rPr>
              <a:t>DRAINAGE</a:t>
            </a:r>
            <a:r>
              <a:rPr lang="es-ES_tradnl" sz="2800" b="1" smtClean="0">
                <a:solidFill>
                  <a:srgbClr val="FF3300"/>
                </a:solidFill>
                <a:cs typeface="+mj-cs"/>
              </a:rPr>
              <a:t> </a:t>
            </a:r>
            <a:r>
              <a:rPr lang="es-ES_tradnl" sz="2800" b="1" smtClean="0">
                <a:solidFill>
                  <a:srgbClr val="FFFF00"/>
                </a:solidFill>
                <a:cs typeface="+mj-cs"/>
              </a:rPr>
              <a:t>POST RECANALALIZATION</a:t>
            </a:r>
            <a:endParaRPr lang="es-ES" sz="2800" b="1" smtClean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23850" y="2708275"/>
            <a:ext cx="8915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s-ES_tradnl" sz="3200" b="1">
              <a:solidFill>
                <a:srgbClr val="FF3300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- 50% for saphenous vein perforator</a:t>
            </a:r>
          </a:p>
          <a:p>
            <a:pPr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- 50% for neo N3</a:t>
            </a:r>
          </a:p>
          <a:p>
            <a:pPr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	</a:t>
            </a:r>
            <a:r>
              <a:rPr lang="es-ES_tradnl" sz="26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. 50% dep no visibles N3</a:t>
            </a:r>
          </a:p>
          <a:p>
            <a:pPr>
              <a:defRPr/>
            </a:pPr>
            <a:r>
              <a:rPr lang="es-ES_tradnl" sz="26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	</a:t>
            </a:r>
            <a:r>
              <a:rPr lang="es-ES_tradnl" sz="2600" b="1">
                <a:solidFill>
                  <a:srgbClr val="FF3300"/>
                </a:solidFill>
                <a:latin typeface="Arial" charset="0"/>
                <a:ea typeface="ＭＳ Ｐゴシック" charset="0"/>
              </a:rPr>
              <a:t>. 50% superficial visible N3 (Clinical recurrence)</a:t>
            </a:r>
          </a:p>
          <a:p>
            <a:pPr>
              <a:defRPr/>
            </a:pPr>
            <a:endParaRPr lang="es-ES_tradnl" sz="2600" b="1">
              <a:solidFill>
                <a:srgbClr val="FF3300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				</a:t>
            </a:r>
          </a:p>
          <a:p>
            <a:pPr>
              <a:defRPr/>
            </a:pPr>
            <a:endParaRPr lang="es-ES_tradnl" sz="32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25500"/>
            <a:ext cx="7772400" cy="1090613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1+2</a:t>
            </a:r>
            <a:b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</a:b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Neo N3 treatment:</a:t>
            </a:r>
            <a:endParaRPr lang="es-ES" sz="40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9750" y="2516188"/>
            <a:ext cx="7848600" cy="478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endParaRPr lang="es-ES_tradnl" sz="3200" b="1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s-ES_tradnl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Interruption of neo N3 (Only half are clinically  visibles).</a:t>
            </a:r>
          </a:p>
          <a:p>
            <a:pPr algn="ctr">
              <a:defRPr/>
            </a:pPr>
            <a:endParaRPr lang="es-ES_tradnl" sz="32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s-ES_tradnl" sz="28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s-ES_tradnl" sz="2800" b="1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s-ES_tradnl" sz="2800" b="1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s-ES_tradnl" sz="24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s-ES_tradnl" sz="2400" b="1">
              <a:solidFill>
                <a:srgbClr val="FF3300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s-ES_tradnl" sz="2400" b="1">
              <a:solidFill>
                <a:srgbClr val="FF3300"/>
              </a:solidFill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s-ES_tradnl" sz="2400" b="1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Arco 2"/>
          <p:cNvSpPr>
            <a:spLocks/>
          </p:cNvSpPr>
          <p:nvPr/>
        </p:nvSpPr>
        <p:spPr bwMode="auto">
          <a:xfrm>
            <a:off x="2555875" y="4064000"/>
            <a:ext cx="792163" cy="701675"/>
          </a:xfrm>
          <a:custGeom>
            <a:avLst/>
            <a:gdLst>
              <a:gd name="T0" fmla="*/ 3600564 w 21600"/>
              <a:gd name="T1" fmla="*/ 632327302 h 23374"/>
              <a:gd name="T2" fmla="*/ 1065457585 w 21600"/>
              <a:gd name="T3" fmla="*/ 0 h 23374"/>
              <a:gd name="T4" fmla="*/ 1065457585 w 21600"/>
              <a:gd name="T5" fmla="*/ 584335571 h 233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3374" fill="none" extrusionOk="0">
                <a:moveTo>
                  <a:pt x="72" y="23374"/>
                </a:moveTo>
                <a:cubicBezTo>
                  <a:pt x="24" y="22783"/>
                  <a:pt x="0" y="22192"/>
                  <a:pt x="0" y="21600"/>
                </a:cubicBezTo>
                <a:cubicBezTo>
                  <a:pt x="0" y="9670"/>
                  <a:pt x="9670" y="-1"/>
                  <a:pt x="21600" y="-1"/>
                </a:cubicBezTo>
              </a:path>
              <a:path w="21600" h="23374" stroke="0" extrusionOk="0">
                <a:moveTo>
                  <a:pt x="72" y="23374"/>
                </a:moveTo>
                <a:cubicBezTo>
                  <a:pt x="24" y="22783"/>
                  <a:pt x="0" y="22192"/>
                  <a:pt x="0" y="21600"/>
                </a:cubicBezTo>
                <a:cubicBezTo>
                  <a:pt x="0" y="9670"/>
                  <a:pt x="9670" y="-1"/>
                  <a:pt x="21600" y="-1"/>
                </a:cubicBezTo>
                <a:lnTo>
                  <a:pt x="21600" y="21600"/>
                </a:lnTo>
                <a:lnTo>
                  <a:pt x="72" y="23374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7106" name="Arco 3"/>
          <p:cNvSpPr>
            <a:spLocks/>
          </p:cNvSpPr>
          <p:nvPr/>
        </p:nvSpPr>
        <p:spPr bwMode="auto">
          <a:xfrm>
            <a:off x="3376613" y="2052638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7107" name="Line 4"/>
          <p:cNvSpPr>
            <a:spLocks noChangeShapeType="1"/>
          </p:cNvSpPr>
          <p:nvPr/>
        </p:nvSpPr>
        <p:spPr bwMode="auto">
          <a:xfrm>
            <a:off x="4211638" y="2686050"/>
            <a:ext cx="1587" cy="39004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7108" name="Arco 5"/>
          <p:cNvSpPr>
            <a:spLocks/>
          </p:cNvSpPr>
          <p:nvPr/>
        </p:nvSpPr>
        <p:spPr bwMode="auto">
          <a:xfrm>
            <a:off x="3132138" y="2395538"/>
            <a:ext cx="1181100" cy="1701800"/>
          </a:xfrm>
          <a:custGeom>
            <a:avLst/>
            <a:gdLst>
              <a:gd name="T0" fmla="*/ 0 w 21600"/>
              <a:gd name="T1" fmla="*/ 2147483647 h 21029"/>
              <a:gd name="T2" fmla="*/ 2147483647 w 21600"/>
              <a:gd name="T3" fmla="*/ 0 h 21029"/>
              <a:gd name="T4" fmla="*/ 2147483647 w 21600"/>
              <a:gd name="T5" fmla="*/ 2147483647 h 210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029" fill="none" extrusionOk="0">
                <a:moveTo>
                  <a:pt x="0" y="20925"/>
                </a:moveTo>
                <a:cubicBezTo>
                  <a:pt x="48" y="10935"/>
                  <a:pt x="6940" y="2281"/>
                  <a:pt x="16666" y="-1"/>
                </a:cubicBezTo>
              </a:path>
              <a:path w="21600" h="21029" stroke="0" extrusionOk="0">
                <a:moveTo>
                  <a:pt x="0" y="20925"/>
                </a:moveTo>
                <a:cubicBezTo>
                  <a:pt x="48" y="10935"/>
                  <a:pt x="6940" y="2281"/>
                  <a:pt x="16666" y="-1"/>
                </a:cubicBezTo>
                <a:lnTo>
                  <a:pt x="21600" y="21029"/>
                </a:lnTo>
                <a:lnTo>
                  <a:pt x="0" y="20925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7109" name="Rectangle 6"/>
          <p:cNvSpPr>
            <a:spLocks noChangeArrowheads="1"/>
          </p:cNvSpPr>
          <p:nvPr/>
        </p:nvSpPr>
        <p:spPr bwMode="auto">
          <a:xfrm>
            <a:off x="1619250" y="4783138"/>
            <a:ext cx="4841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 flipV="1">
            <a:off x="3348038" y="1485900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7111" name="Rectangle 8"/>
          <p:cNvSpPr>
            <a:spLocks noChangeArrowheads="1"/>
          </p:cNvSpPr>
          <p:nvPr/>
        </p:nvSpPr>
        <p:spPr bwMode="auto">
          <a:xfrm>
            <a:off x="3563938" y="3717925"/>
            <a:ext cx="484187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 flipH="1">
            <a:off x="1927225" y="5432425"/>
            <a:ext cx="360363" cy="7207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2360613" y="4352925"/>
            <a:ext cx="0" cy="10080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07" name="Freeform 11"/>
          <p:cNvSpPr>
            <a:spLocks/>
          </p:cNvSpPr>
          <p:nvPr/>
        </p:nvSpPr>
        <p:spPr bwMode="auto">
          <a:xfrm>
            <a:off x="1927225" y="5524500"/>
            <a:ext cx="631825" cy="1131888"/>
          </a:xfrm>
          <a:custGeom>
            <a:avLst/>
            <a:gdLst>
              <a:gd name="T0" fmla="*/ 631825 w 466"/>
              <a:gd name="T1" fmla="*/ 47985 h 401"/>
              <a:gd name="T2" fmla="*/ 427092 w 466"/>
              <a:gd name="T3" fmla="*/ 163714 h 401"/>
              <a:gd name="T4" fmla="*/ 241341 w 466"/>
              <a:gd name="T5" fmla="*/ 513725 h 401"/>
              <a:gd name="T6" fmla="*/ 185751 w 466"/>
              <a:gd name="T7" fmla="*/ 745183 h 401"/>
              <a:gd name="T8" fmla="*/ 166769 w 466"/>
              <a:gd name="T9" fmla="*/ 900430 h 401"/>
              <a:gd name="T10" fmla="*/ 0 w 466"/>
              <a:gd name="T11" fmla="*/ 1131888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7115" name="Rectangle 12"/>
          <p:cNvSpPr>
            <a:spLocks noChangeArrowheads="1"/>
          </p:cNvSpPr>
          <p:nvPr/>
        </p:nvSpPr>
        <p:spPr bwMode="auto">
          <a:xfrm>
            <a:off x="1403350" y="5648325"/>
            <a:ext cx="4841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7116" name="Oval 13"/>
          <p:cNvSpPr>
            <a:spLocks noChangeArrowheads="1"/>
          </p:cNvSpPr>
          <p:nvPr/>
        </p:nvSpPr>
        <p:spPr bwMode="auto">
          <a:xfrm>
            <a:off x="1711325" y="6513513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7117" name="Line 14"/>
          <p:cNvSpPr>
            <a:spLocks noChangeShapeType="1"/>
          </p:cNvSpPr>
          <p:nvPr/>
        </p:nvSpPr>
        <p:spPr bwMode="auto">
          <a:xfrm>
            <a:off x="2576513" y="4640263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 flipH="1">
            <a:off x="2432050" y="3705225"/>
            <a:ext cx="649288" cy="57626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2555875" y="4654550"/>
            <a:ext cx="0" cy="86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611188" y="115888"/>
            <a:ext cx="835342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1+2: Elective treatment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sz="3200" b="1">
                <a:solidFill>
                  <a:srgbClr val="FFFF00"/>
                </a:solidFill>
                <a:latin typeface="Arial" charset="0"/>
                <a:ea typeface="ＭＳ Ｐゴシック" charset="0"/>
              </a:rPr>
              <a:t>Type 3 shunt of saphenous vein</a:t>
            </a:r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2987675" y="3933825"/>
            <a:ext cx="71438" cy="3587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2411413" y="5373688"/>
            <a:ext cx="71437" cy="3603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4932363" y="2930525"/>
            <a:ext cx="4211637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Hemodynamics of the SSV  perforators makes that the drainage is activated early on that vein</a:t>
            </a:r>
            <a:r>
              <a:rPr lang="es-ES" sz="2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.</a:t>
            </a:r>
            <a:r>
              <a:rPr lang="es-ES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55317" name="Line 21"/>
          <p:cNvSpPr>
            <a:spLocks noChangeShapeType="1"/>
          </p:cNvSpPr>
          <p:nvPr/>
        </p:nvSpPr>
        <p:spPr bwMode="auto">
          <a:xfrm flipH="1" flipV="1">
            <a:off x="3635375" y="1846263"/>
            <a:ext cx="647700" cy="5032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 flipV="1">
            <a:off x="4427538" y="2565400"/>
            <a:ext cx="0" cy="39163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 flipV="1">
            <a:off x="2843213" y="5662613"/>
            <a:ext cx="0" cy="10636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0" y="228600"/>
            <a:ext cx="882015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CHIVA 1+2</a:t>
            </a:r>
            <a:r>
              <a:rPr lang="es-ES_tradnl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ES_tradnl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Sub-optimal treatment</a:t>
            </a:r>
          </a:p>
          <a:p>
            <a:pPr algn="ctr">
              <a:spcBef>
                <a:spcPct val="50000"/>
              </a:spcBef>
            </a:pPr>
            <a:r>
              <a:rPr lang="es-ES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type 3 shunt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3935413" y="1989138"/>
            <a:ext cx="5029200" cy="3306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INDICATED IN: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GSV &lt;8.5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mm.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Indicated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if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duplex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follow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up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is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not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posible.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Presents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clinical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recurrence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20 </a:t>
            </a:r>
            <a:r>
              <a:rPr lang="es-ES_tradnl" sz="2800" b="1" dirty="0" err="1">
                <a:solidFill>
                  <a:schemeClr val="bg1"/>
                </a:solidFill>
                <a:latin typeface="Arial" charset="0"/>
                <a:ea typeface="ＭＳ Ｐゴシック" charset="0"/>
              </a:rPr>
              <a:t>to</a:t>
            </a:r>
            <a:r>
              <a:rPr lang="es-ES_tradnl" sz="28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 25%</a:t>
            </a:r>
          </a:p>
        </p:txBody>
      </p:sp>
      <p:sp>
        <p:nvSpPr>
          <p:cNvPr id="48131" name="Arco 4"/>
          <p:cNvSpPr>
            <a:spLocks/>
          </p:cNvSpPr>
          <p:nvPr/>
        </p:nvSpPr>
        <p:spPr bwMode="auto">
          <a:xfrm>
            <a:off x="1071563" y="3638550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32" name="Arco 5"/>
          <p:cNvSpPr>
            <a:spLocks/>
          </p:cNvSpPr>
          <p:nvPr/>
        </p:nvSpPr>
        <p:spPr bwMode="auto">
          <a:xfrm>
            <a:off x="1906588" y="1695450"/>
            <a:ext cx="835025" cy="676275"/>
          </a:xfrm>
          <a:custGeom>
            <a:avLst/>
            <a:gdLst>
              <a:gd name="T0" fmla="*/ 0 w 21600"/>
              <a:gd name="T1" fmla="*/ 0 h 21600"/>
              <a:gd name="T2" fmla="*/ 1247932028 w 21600"/>
              <a:gd name="T3" fmla="*/ 662922107 h 21600"/>
              <a:gd name="T4" fmla="*/ 0 w 21600"/>
              <a:gd name="T5" fmla="*/ 66292210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33" name="Line 6"/>
          <p:cNvSpPr>
            <a:spLocks noChangeShapeType="1"/>
          </p:cNvSpPr>
          <p:nvPr/>
        </p:nvSpPr>
        <p:spPr bwMode="auto">
          <a:xfrm>
            <a:off x="2741613" y="2276475"/>
            <a:ext cx="1587" cy="39004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34" name="Arco 7"/>
          <p:cNvSpPr>
            <a:spLocks/>
          </p:cNvSpPr>
          <p:nvPr/>
        </p:nvSpPr>
        <p:spPr bwMode="auto">
          <a:xfrm>
            <a:off x="1387475" y="1968500"/>
            <a:ext cx="1181100" cy="1747838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35" name="Arco 8"/>
          <p:cNvSpPr>
            <a:spLocks/>
          </p:cNvSpPr>
          <p:nvPr/>
        </p:nvSpPr>
        <p:spPr bwMode="auto">
          <a:xfrm>
            <a:off x="1935163" y="1697038"/>
            <a:ext cx="781050" cy="704850"/>
          </a:xfrm>
          <a:custGeom>
            <a:avLst/>
            <a:gdLst>
              <a:gd name="T0" fmla="*/ 0 w 21600"/>
              <a:gd name="T1" fmla="*/ 0 h 21600"/>
              <a:gd name="T2" fmla="*/ 1021242799 w 21600"/>
              <a:gd name="T3" fmla="*/ 750555150 h 21600"/>
              <a:gd name="T4" fmla="*/ 0 w 21600"/>
              <a:gd name="T5" fmla="*/ 750555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lnTo>
                  <a:pt x="0" y="-1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36" name="Line 9"/>
          <p:cNvSpPr>
            <a:spLocks noChangeShapeType="1"/>
          </p:cNvSpPr>
          <p:nvPr/>
        </p:nvSpPr>
        <p:spPr bwMode="auto">
          <a:xfrm>
            <a:off x="2716213" y="2352675"/>
            <a:ext cx="0" cy="1976438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37" name="Rectangle 10"/>
          <p:cNvSpPr>
            <a:spLocks noChangeArrowheads="1"/>
          </p:cNvSpPr>
          <p:nvPr/>
        </p:nvSpPr>
        <p:spPr bwMode="auto">
          <a:xfrm>
            <a:off x="2155825" y="2803525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V="1">
            <a:off x="1912938" y="1133475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8139" name="Rectangle 12"/>
          <p:cNvSpPr>
            <a:spLocks noChangeArrowheads="1"/>
          </p:cNvSpPr>
          <p:nvPr/>
        </p:nvSpPr>
        <p:spPr bwMode="auto">
          <a:xfrm>
            <a:off x="1292225" y="1479550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2259013" y="1565275"/>
            <a:ext cx="690562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>
            <a:off x="2949575" y="2343150"/>
            <a:ext cx="0" cy="16398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V="1">
            <a:off x="2603500" y="4673600"/>
            <a:ext cx="0" cy="14684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2480" name="Line 16"/>
          <p:cNvSpPr>
            <a:spLocks noChangeShapeType="1"/>
          </p:cNvSpPr>
          <p:nvPr/>
        </p:nvSpPr>
        <p:spPr bwMode="auto">
          <a:xfrm flipV="1">
            <a:off x="1309688" y="4502150"/>
            <a:ext cx="0" cy="16398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2481" name="Freeform 17"/>
          <p:cNvSpPr>
            <a:spLocks/>
          </p:cNvSpPr>
          <p:nvPr/>
        </p:nvSpPr>
        <p:spPr bwMode="auto">
          <a:xfrm flipV="1">
            <a:off x="2698750" y="4257675"/>
            <a:ext cx="990600" cy="955675"/>
          </a:xfrm>
          <a:custGeom>
            <a:avLst/>
            <a:gdLst>
              <a:gd name="T0" fmla="*/ 990600 w 466"/>
              <a:gd name="T1" fmla="*/ 40515 h 401"/>
              <a:gd name="T2" fmla="*/ 669612 w 466"/>
              <a:gd name="T3" fmla="*/ 138227 h 401"/>
              <a:gd name="T4" fmla="*/ 378384 w 466"/>
              <a:gd name="T5" fmla="*/ 433748 h 401"/>
              <a:gd name="T6" fmla="*/ 291228 w 466"/>
              <a:gd name="T7" fmla="*/ 629173 h 401"/>
              <a:gd name="T8" fmla="*/ 261467 w 466"/>
              <a:gd name="T9" fmla="*/ 760250 h 401"/>
              <a:gd name="T10" fmla="*/ 0 w 466"/>
              <a:gd name="T11" fmla="*/ 955675 h 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66" h="401">
                <a:moveTo>
                  <a:pt x="466" y="17"/>
                </a:moveTo>
                <a:cubicBezTo>
                  <a:pt x="384" y="0"/>
                  <a:pt x="373" y="0"/>
                  <a:pt x="315" y="58"/>
                </a:cubicBezTo>
                <a:cubicBezTo>
                  <a:pt x="290" y="136"/>
                  <a:pt x="256" y="162"/>
                  <a:pt x="178" y="182"/>
                </a:cubicBezTo>
                <a:cubicBezTo>
                  <a:pt x="149" y="226"/>
                  <a:pt x="151" y="215"/>
                  <a:pt x="137" y="264"/>
                </a:cubicBezTo>
                <a:cubicBezTo>
                  <a:pt x="132" y="282"/>
                  <a:pt x="132" y="303"/>
                  <a:pt x="123" y="319"/>
                </a:cubicBezTo>
                <a:cubicBezTo>
                  <a:pt x="89" y="378"/>
                  <a:pt x="45" y="356"/>
                  <a:pt x="0" y="401"/>
                </a:cubicBezTo>
              </a:path>
            </a:pathLst>
          </a:custGeom>
          <a:noFill/>
          <a:ln w="889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8145" name="Rectangle 18"/>
          <p:cNvSpPr>
            <a:spLocks noChangeArrowheads="1"/>
          </p:cNvSpPr>
          <p:nvPr/>
        </p:nvSpPr>
        <p:spPr bwMode="auto">
          <a:xfrm>
            <a:off x="3092450" y="3990975"/>
            <a:ext cx="4000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N3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46" name="Oval 19"/>
          <p:cNvSpPr>
            <a:spLocks noChangeArrowheads="1"/>
          </p:cNvSpPr>
          <p:nvPr/>
        </p:nvSpPr>
        <p:spPr bwMode="auto">
          <a:xfrm>
            <a:off x="3308350" y="5095875"/>
            <a:ext cx="381000" cy="228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8147" name="Rectangle 20"/>
          <p:cNvSpPr>
            <a:spLocks noChangeArrowheads="1"/>
          </p:cNvSpPr>
          <p:nvPr/>
        </p:nvSpPr>
        <p:spPr bwMode="auto">
          <a:xfrm>
            <a:off x="260350" y="6467475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48" name="Rectangle 21"/>
          <p:cNvSpPr>
            <a:spLocks noChangeArrowheads="1"/>
          </p:cNvSpPr>
          <p:nvPr/>
        </p:nvSpPr>
        <p:spPr bwMode="auto">
          <a:xfrm>
            <a:off x="1250950" y="6483350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49" name="Rectangle 22"/>
          <p:cNvSpPr>
            <a:spLocks noChangeArrowheads="1"/>
          </p:cNvSpPr>
          <p:nvPr/>
        </p:nvSpPr>
        <p:spPr bwMode="auto">
          <a:xfrm>
            <a:off x="2259013" y="6467475"/>
            <a:ext cx="9525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8150" name="Line 23"/>
          <p:cNvSpPr>
            <a:spLocks noChangeShapeType="1"/>
          </p:cNvSpPr>
          <p:nvPr/>
        </p:nvSpPr>
        <p:spPr bwMode="auto">
          <a:xfrm>
            <a:off x="1039813" y="4333875"/>
            <a:ext cx="0" cy="19812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2488" name="Line 24"/>
          <p:cNvSpPr>
            <a:spLocks noChangeShapeType="1"/>
          </p:cNvSpPr>
          <p:nvPr/>
        </p:nvSpPr>
        <p:spPr bwMode="auto">
          <a:xfrm>
            <a:off x="2971800" y="4257675"/>
            <a:ext cx="533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2489" name="Line 25"/>
          <p:cNvSpPr>
            <a:spLocks noChangeShapeType="1"/>
          </p:cNvSpPr>
          <p:nvPr/>
        </p:nvSpPr>
        <p:spPr bwMode="auto">
          <a:xfrm flipH="1">
            <a:off x="2051050" y="1484313"/>
            <a:ext cx="6350" cy="401637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2490" name="Line 26"/>
          <p:cNvSpPr>
            <a:spLocks noChangeShapeType="1"/>
          </p:cNvSpPr>
          <p:nvPr/>
        </p:nvSpPr>
        <p:spPr bwMode="auto">
          <a:xfrm>
            <a:off x="2843213" y="4149725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utoUpdateAnimBg="0"/>
      <p:bldP spid="6246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Arco 2"/>
          <p:cNvSpPr>
            <a:spLocks/>
          </p:cNvSpPr>
          <p:nvPr/>
        </p:nvSpPr>
        <p:spPr bwMode="auto">
          <a:xfrm>
            <a:off x="1042988" y="4208463"/>
            <a:ext cx="792162" cy="647700"/>
          </a:xfrm>
          <a:custGeom>
            <a:avLst/>
            <a:gdLst>
              <a:gd name="T0" fmla="*/ 0 w 21600"/>
              <a:gd name="T1" fmla="*/ 582390370 h 21600"/>
              <a:gd name="T2" fmla="*/ 1065453526 w 21600"/>
              <a:gd name="T3" fmla="*/ 0 h 21600"/>
              <a:gd name="T4" fmla="*/ 1065453526 w 21600"/>
              <a:gd name="T5" fmla="*/ 58239037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154" name="Line 3"/>
          <p:cNvSpPr>
            <a:spLocks noChangeShapeType="1"/>
          </p:cNvSpPr>
          <p:nvPr/>
        </p:nvSpPr>
        <p:spPr bwMode="auto">
          <a:xfrm>
            <a:off x="2771775" y="2846388"/>
            <a:ext cx="1588" cy="3900487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155" name="Arco 4"/>
          <p:cNvSpPr>
            <a:spLocks/>
          </p:cNvSpPr>
          <p:nvPr/>
        </p:nvSpPr>
        <p:spPr bwMode="auto">
          <a:xfrm>
            <a:off x="1387475" y="2538413"/>
            <a:ext cx="1181100" cy="1747837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156" name="Arco 5"/>
          <p:cNvSpPr>
            <a:spLocks/>
          </p:cNvSpPr>
          <p:nvPr/>
        </p:nvSpPr>
        <p:spPr bwMode="auto">
          <a:xfrm>
            <a:off x="1862138" y="2270125"/>
            <a:ext cx="909637" cy="704850"/>
          </a:xfrm>
          <a:custGeom>
            <a:avLst/>
            <a:gdLst>
              <a:gd name="T0" fmla="*/ 0 w 25177"/>
              <a:gd name="T1" fmla="*/ 10354540 h 21600"/>
              <a:gd name="T2" fmla="*/ 1187398200 w 25177"/>
              <a:gd name="T3" fmla="*/ 750555150 h 21600"/>
              <a:gd name="T4" fmla="*/ 168698734 w 25177"/>
              <a:gd name="T5" fmla="*/ 750555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177" h="21600" fill="none" extrusionOk="0">
                <a:moveTo>
                  <a:pt x="0" y="298"/>
                </a:moveTo>
                <a:cubicBezTo>
                  <a:pt x="1182" y="99"/>
                  <a:pt x="2378" y="-1"/>
                  <a:pt x="3577" y="-1"/>
                </a:cubicBezTo>
                <a:cubicBezTo>
                  <a:pt x="15506" y="-1"/>
                  <a:pt x="25177" y="9670"/>
                  <a:pt x="25177" y="21600"/>
                </a:cubicBezTo>
              </a:path>
              <a:path w="25177" h="21600" stroke="0" extrusionOk="0">
                <a:moveTo>
                  <a:pt x="0" y="298"/>
                </a:moveTo>
                <a:cubicBezTo>
                  <a:pt x="1182" y="99"/>
                  <a:pt x="2378" y="-1"/>
                  <a:pt x="3577" y="-1"/>
                </a:cubicBezTo>
                <a:cubicBezTo>
                  <a:pt x="15506" y="-1"/>
                  <a:pt x="25177" y="9670"/>
                  <a:pt x="25177" y="21600"/>
                </a:cubicBezTo>
                <a:lnTo>
                  <a:pt x="3577" y="21600"/>
                </a:lnTo>
                <a:lnTo>
                  <a:pt x="0" y="298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157" name="Line 6"/>
          <p:cNvSpPr>
            <a:spLocks noChangeShapeType="1"/>
          </p:cNvSpPr>
          <p:nvPr/>
        </p:nvSpPr>
        <p:spPr bwMode="auto">
          <a:xfrm>
            <a:off x="2771775" y="2922588"/>
            <a:ext cx="0" cy="715962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2020888" y="3373438"/>
            <a:ext cx="484187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2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 flipV="1">
            <a:off x="1835150" y="1695450"/>
            <a:ext cx="0" cy="5181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9160" name="Rectangle 9"/>
          <p:cNvSpPr>
            <a:spLocks noChangeArrowheads="1"/>
          </p:cNvSpPr>
          <p:nvPr/>
        </p:nvSpPr>
        <p:spPr bwMode="auto">
          <a:xfrm>
            <a:off x="963613" y="2049463"/>
            <a:ext cx="484187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1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2259013" y="2135188"/>
            <a:ext cx="690562" cy="431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2987675" y="2774950"/>
            <a:ext cx="0" cy="6492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V="1">
            <a:off x="1187450" y="5078413"/>
            <a:ext cx="0" cy="16398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49164" name="Rectangle 13"/>
          <p:cNvSpPr>
            <a:spLocks noChangeArrowheads="1"/>
          </p:cNvSpPr>
          <p:nvPr/>
        </p:nvSpPr>
        <p:spPr bwMode="auto">
          <a:xfrm>
            <a:off x="2085975" y="4379913"/>
            <a:ext cx="4841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400" b="1">
                <a:solidFill>
                  <a:schemeClr val="bg1"/>
                </a:solidFill>
              </a:rPr>
              <a:t>R 3</a:t>
            </a:r>
            <a:endParaRPr lang="it-IT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9165" name="Line 14"/>
          <p:cNvSpPr>
            <a:spLocks noChangeShapeType="1"/>
          </p:cNvSpPr>
          <p:nvPr/>
        </p:nvSpPr>
        <p:spPr bwMode="auto">
          <a:xfrm>
            <a:off x="1042988" y="4791075"/>
            <a:ext cx="0" cy="2093913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3419475" y="3322638"/>
            <a:ext cx="893763" cy="12573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6336" name="Freeform 16"/>
          <p:cNvSpPr>
            <a:spLocks/>
          </p:cNvSpPr>
          <p:nvPr/>
        </p:nvSpPr>
        <p:spPr bwMode="auto">
          <a:xfrm>
            <a:off x="2771775" y="3638550"/>
            <a:ext cx="1463675" cy="1625600"/>
          </a:xfrm>
          <a:custGeom>
            <a:avLst/>
            <a:gdLst>
              <a:gd name="T0" fmla="*/ 0 w 922"/>
              <a:gd name="T1" fmla="*/ 0 h 1024"/>
              <a:gd name="T2" fmla="*/ 130175 w 922"/>
              <a:gd name="T3" fmla="*/ 101600 h 1024"/>
              <a:gd name="T4" fmla="*/ 319088 w 922"/>
              <a:gd name="T5" fmla="*/ 14288 h 1024"/>
              <a:gd name="T6" fmla="*/ 493713 w 922"/>
              <a:gd name="T7" fmla="*/ 28575 h 1024"/>
              <a:gd name="T8" fmla="*/ 508000 w 922"/>
              <a:gd name="T9" fmla="*/ 71438 h 1024"/>
              <a:gd name="T10" fmla="*/ 493713 w 922"/>
              <a:gd name="T11" fmla="*/ 173038 h 1024"/>
              <a:gd name="T12" fmla="*/ 434975 w 922"/>
              <a:gd name="T13" fmla="*/ 260350 h 1024"/>
              <a:gd name="T14" fmla="*/ 565150 w 922"/>
              <a:gd name="T15" fmla="*/ 406400 h 1024"/>
              <a:gd name="T16" fmla="*/ 681038 w 922"/>
              <a:gd name="T17" fmla="*/ 231775 h 1024"/>
              <a:gd name="T18" fmla="*/ 884238 w 922"/>
              <a:gd name="T19" fmla="*/ 333375 h 1024"/>
              <a:gd name="T20" fmla="*/ 827088 w 922"/>
              <a:gd name="T21" fmla="*/ 609600 h 1024"/>
              <a:gd name="T22" fmla="*/ 768350 w 922"/>
              <a:gd name="T23" fmla="*/ 652463 h 1024"/>
              <a:gd name="T24" fmla="*/ 725488 w 922"/>
              <a:gd name="T25" fmla="*/ 666750 h 1024"/>
              <a:gd name="T26" fmla="*/ 666750 w 922"/>
              <a:gd name="T27" fmla="*/ 725488 h 1024"/>
              <a:gd name="T28" fmla="*/ 696913 w 922"/>
              <a:gd name="T29" fmla="*/ 1001713 h 1024"/>
              <a:gd name="T30" fmla="*/ 1408113 w 922"/>
              <a:gd name="T31" fmla="*/ 1030288 h 1024"/>
              <a:gd name="T32" fmla="*/ 1436688 w 922"/>
              <a:gd name="T33" fmla="*/ 1247775 h 1024"/>
              <a:gd name="T34" fmla="*/ 1392238 w 922"/>
              <a:gd name="T35" fmla="*/ 1377950 h 1024"/>
              <a:gd name="T36" fmla="*/ 1377950 w 922"/>
              <a:gd name="T37" fmla="*/ 1422400 h 1024"/>
              <a:gd name="T38" fmla="*/ 1436688 w 922"/>
              <a:gd name="T39" fmla="*/ 1625600 h 10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762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9168" name="Oval 17"/>
          <p:cNvSpPr>
            <a:spLocks noChangeArrowheads="1"/>
          </p:cNvSpPr>
          <p:nvPr/>
        </p:nvSpPr>
        <p:spPr bwMode="auto">
          <a:xfrm flipV="1">
            <a:off x="3995738" y="5294313"/>
            <a:ext cx="381000" cy="360362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611188" y="-26988"/>
            <a:ext cx="8353425" cy="186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1+2:</a:t>
            </a:r>
            <a:r>
              <a:rPr lang="es-ES" sz="32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es-ES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Recourse treatment</a:t>
            </a:r>
            <a:r>
              <a:rPr lang="es-ES" sz="3200" b="1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algn="ctr">
              <a:spcBef>
                <a:spcPct val="50000"/>
              </a:spcBef>
              <a:defRPr/>
            </a:pPr>
            <a:r>
              <a:rPr lang="es-ES" sz="3200" b="1">
                <a:solidFill>
                  <a:srgbClr val="FFFF00"/>
                </a:solidFill>
                <a:latin typeface="Arial" charset="0"/>
                <a:ea typeface="ＭＳ Ｐゴシック" charset="0"/>
              </a:rPr>
              <a:t>Type 3 shunt of internal saphenous vein vith distal saphenous &lt;3 mm.</a:t>
            </a:r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2771775" y="5511800"/>
            <a:ext cx="0" cy="12239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6340" name="Freeform 20"/>
          <p:cNvSpPr>
            <a:spLocks/>
          </p:cNvSpPr>
          <p:nvPr/>
        </p:nvSpPr>
        <p:spPr bwMode="auto">
          <a:xfrm>
            <a:off x="2771775" y="4575175"/>
            <a:ext cx="647700" cy="647700"/>
          </a:xfrm>
          <a:custGeom>
            <a:avLst/>
            <a:gdLst>
              <a:gd name="T0" fmla="*/ 0 w 408"/>
              <a:gd name="T1" fmla="*/ 647700 h 408"/>
              <a:gd name="T2" fmla="*/ 647700 w 408"/>
              <a:gd name="T3" fmla="*/ 0 h 40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08" h="408">
                <a:moveTo>
                  <a:pt x="0" y="408"/>
                </a:moveTo>
                <a:cubicBezTo>
                  <a:pt x="0" y="408"/>
                  <a:pt x="204" y="204"/>
                  <a:pt x="40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6341" name="Freeform 21"/>
          <p:cNvSpPr>
            <a:spLocks/>
          </p:cNvSpPr>
          <p:nvPr/>
        </p:nvSpPr>
        <p:spPr bwMode="auto">
          <a:xfrm>
            <a:off x="2771775" y="4646613"/>
            <a:ext cx="647700" cy="863600"/>
          </a:xfrm>
          <a:custGeom>
            <a:avLst/>
            <a:gdLst>
              <a:gd name="T0" fmla="*/ 0 w 16"/>
              <a:gd name="T1" fmla="*/ 863600 h 24"/>
              <a:gd name="T2" fmla="*/ 647700 w 16"/>
              <a:gd name="T3" fmla="*/ 0 h 24"/>
              <a:gd name="T4" fmla="*/ 0 w 16"/>
              <a:gd name="T5" fmla="*/ 863600 h 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" h="24">
                <a:moveTo>
                  <a:pt x="0" y="24"/>
                </a:moveTo>
                <a:cubicBezTo>
                  <a:pt x="5" y="16"/>
                  <a:pt x="16" y="0"/>
                  <a:pt x="16" y="0"/>
                </a:cubicBezTo>
                <a:cubicBezTo>
                  <a:pt x="16" y="0"/>
                  <a:pt x="5" y="16"/>
                  <a:pt x="0" y="24"/>
                </a:cubicBezTo>
                <a:close/>
              </a:path>
            </a:pathLst>
          </a:custGeom>
          <a:solidFill>
            <a:schemeClr val="accent1"/>
          </a:solidFill>
          <a:ln w="28575" cmpd="sng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4572000" y="3995738"/>
            <a:ext cx="457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Represents 20%of type 3 shunts</a:t>
            </a: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V="1">
            <a:off x="2916238" y="5588000"/>
            <a:ext cx="0" cy="108108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V="1">
            <a:off x="2987675" y="4868863"/>
            <a:ext cx="503238" cy="6477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572000" y="2822575"/>
            <a:ext cx="47513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8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Is not possible devalvulation or CHIVA 2</a:t>
            </a:r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 flipH="1">
            <a:off x="1979613" y="2133600"/>
            <a:ext cx="0" cy="3587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 flipH="1">
            <a:off x="2916238" y="3575050"/>
            <a:ext cx="0" cy="3587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6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2" grpId="0" build="allAtOnce"/>
      <p:bldP spid="5634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02" name="Text Box 18"/>
          <p:cNvSpPr txBox="1">
            <a:spLocks noChangeArrowheads="1"/>
          </p:cNvSpPr>
          <p:nvPr/>
        </p:nvSpPr>
        <p:spPr bwMode="auto">
          <a:xfrm>
            <a:off x="611188" y="700088"/>
            <a:ext cx="8353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TYPE 3 SHUNT:</a:t>
            </a:r>
            <a:r>
              <a:rPr lang="es-ES" sz="32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 </a:t>
            </a:r>
            <a:r>
              <a:rPr lang="es-ES" sz="36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charset="0"/>
              </a:rPr>
              <a:t>CHIVA ESTATEGY</a:t>
            </a:r>
            <a:r>
              <a:rPr lang="es-ES" sz="3200" b="1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971550" y="2060575"/>
            <a:ext cx="5472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67613" name="Text Box 29"/>
          <p:cNvSpPr txBox="1">
            <a:spLocks noChangeArrowheads="1"/>
          </p:cNvSpPr>
          <p:nvPr/>
        </p:nvSpPr>
        <p:spPr bwMode="auto">
          <a:xfrm>
            <a:off x="1258888" y="3132138"/>
            <a:ext cx="6769100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2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In the case of type 3 shunt is necessary to customize the CHIVA strategy based on the clinical situation, mapping data and patient follow-up possibilities</a:t>
            </a:r>
          </a:p>
        </p:txBody>
      </p: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1763713" y="1779588"/>
            <a:ext cx="56880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sz="3600" b="1">
                <a:solidFill>
                  <a:srgbClr val="FFFF00"/>
                </a:solidFill>
                <a:latin typeface="Arial" charset="0"/>
                <a:ea typeface="ＭＳ Ｐゴシック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44450"/>
            <a:ext cx="7772400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>
              <a:defRPr/>
            </a:pPr>
            <a:endParaRPr lang="ca-ES" sz="4400" b="1">
              <a:solidFill>
                <a:srgbClr val="FFFF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3352800" y="304800"/>
            <a:ext cx="254793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it-IT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3 SHUNT</a:t>
            </a:r>
          </a:p>
        </p:txBody>
      </p:sp>
      <p:grpSp>
        <p:nvGrpSpPr>
          <p:cNvPr id="8222" name="Group 30"/>
          <p:cNvGrpSpPr>
            <a:grpSpLocks/>
          </p:cNvGrpSpPr>
          <p:nvPr/>
        </p:nvGrpSpPr>
        <p:grpSpPr bwMode="auto">
          <a:xfrm>
            <a:off x="5164138" y="836613"/>
            <a:ext cx="3895725" cy="5715000"/>
            <a:chOff x="3205" y="528"/>
            <a:chExt cx="2454" cy="3600"/>
          </a:xfrm>
        </p:grpSpPr>
        <p:sp>
          <p:nvSpPr>
            <p:cNvPr id="18463" name="Arco 31"/>
            <p:cNvSpPr>
              <a:spLocks/>
            </p:cNvSpPr>
            <p:nvPr/>
          </p:nvSpPr>
          <p:spPr bwMode="auto">
            <a:xfrm>
              <a:off x="3614" y="2106"/>
              <a:ext cx="499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4" name="Line 32"/>
            <p:cNvSpPr>
              <a:spLocks noChangeShapeType="1"/>
            </p:cNvSpPr>
            <p:nvPr/>
          </p:nvSpPr>
          <p:spPr bwMode="auto">
            <a:xfrm>
              <a:off x="3614" y="2505"/>
              <a:ext cx="1" cy="1269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5" name="Arco 33"/>
            <p:cNvSpPr>
              <a:spLocks/>
            </p:cNvSpPr>
            <p:nvPr/>
          </p:nvSpPr>
          <p:spPr bwMode="auto">
            <a:xfrm>
              <a:off x="4140" y="882"/>
              <a:ext cx="526" cy="4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6" name="Line 34"/>
            <p:cNvSpPr>
              <a:spLocks noChangeShapeType="1"/>
            </p:cNvSpPr>
            <p:nvPr/>
          </p:nvSpPr>
          <p:spPr bwMode="auto">
            <a:xfrm>
              <a:off x="4666" y="1281"/>
              <a:ext cx="1" cy="2457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7" name="Arco 35"/>
            <p:cNvSpPr>
              <a:spLocks/>
            </p:cNvSpPr>
            <p:nvPr/>
          </p:nvSpPr>
          <p:spPr bwMode="auto">
            <a:xfrm>
              <a:off x="3813" y="1054"/>
              <a:ext cx="744" cy="1101"/>
            </a:xfrm>
            <a:custGeom>
              <a:avLst/>
              <a:gdLst>
                <a:gd name="T0" fmla="*/ 0 w 21600"/>
                <a:gd name="T1" fmla="*/ 3 h 21600"/>
                <a:gd name="T2" fmla="*/ 1 w 21600"/>
                <a:gd name="T3" fmla="*/ 0 h 21600"/>
                <a:gd name="T4" fmla="*/ 1 w 21600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  <a:lnTo>
                    <a:pt x="21600" y="21600"/>
                  </a:lnTo>
                  <a:lnTo>
                    <a:pt x="0" y="2151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8" name="Arco 36"/>
            <p:cNvSpPr>
              <a:spLocks/>
            </p:cNvSpPr>
            <p:nvPr/>
          </p:nvSpPr>
          <p:spPr bwMode="auto">
            <a:xfrm>
              <a:off x="4158" y="882"/>
              <a:ext cx="517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>
              <a:off x="4672" y="1296"/>
              <a:ext cx="0" cy="528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4212" y="1580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 flipV="1">
              <a:off x="4144" y="528"/>
              <a:ext cx="0" cy="326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3546" y="746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>
              <a:off x="4362" y="800"/>
              <a:ext cx="435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>
              <a:off x="4768" y="1152"/>
              <a:ext cx="0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 flipV="1">
              <a:off x="4579" y="3360"/>
              <a:ext cx="0" cy="32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 flipV="1">
              <a:off x="3764" y="2650"/>
              <a:ext cx="0" cy="103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5296" y="1920"/>
              <a:ext cx="36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N4L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8478" name="Oval 46"/>
            <p:cNvSpPr>
              <a:spLocks noChangeArrowheads="1"/>
            </p:cNvSpPr>
            <p:nvPr/>
          </p:nvSpPr>
          <p:spPr bwMode="auto">
            <a:xfrm>
              <a:off x="4624" y="3168"/>
              <a:ext cx="118" cy="117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39" name="Freeform 47"/>
            <p:cNvSpPr>
              <a:spLocks/>
            </p:cNvSpPr>
            <p:nvPr/>
          </p:nvSpPr>
          <p:spPr bwMode="auto">
            <a:xfrm>
              <a:off x="4645" y="1776"/>
              <a:ext cx="331" cy="823"/>
            </a:xfrm>
            <a:custGeom>
              <a:avLst/>
              <a:gdLst>
                <a:gd name="T0" fmla="*/ 27 w 331"/>
                <a:gd name="T1" fmla="*/ 0 h 823"/>
                <a:gd name="T2" fmla="*/ 68 w 331"/>
                <a:gd name="T3" fmla="*/ 41 h 823"/>
                <a:gd name="T4" fmla="*/ 274 w 331"/>
                <a:gd name="T5" fmla="*/ 82 h 823"/>
                <a:gd name="T6" fmla="*/ 301 w 331"/>
                <a:gd name="T7" fmla="*/ 137 h 823"/>
                <a:gd name="T8" fmla="*/ 329 w 331"/>
                <a:gd name="T9" fmla="*/ 178 h 823"/>
                <a:gd name="T10" fmla="*/ 315 w 331"/>
                <a:gd name="T11" fmla="*/ 219 h 823"/>
                <a:gd name="T12" fmla="*/ 329 w 331"/>
                <a:gd name="T13" fmla="*/ 261 h 823"/>
                <a:gd name="T14" fmla="*/ 315 w 331"/>
                <a:gd name="T15" fmla="*/ 411 h 823"/>
                <a:gd name="T16" fmla="*/ 219 w 331"/>
                <a:gd name="T17" fmla="*/ 494 h 823"/>
                <a:gd name="T18" fmla="*/ 123 w 331"/>
                <a:gd name="T19" fmla="*/ 590 h 823"/>
                <a:gd name="T20" fmla="*/ 109 w 331"/>
                <a:gd name="T21" fmla="*/ 754 h 823"/>
                <a:gd name="T22" fmla="*/ 41 w 331"/>
                <a:gd name="T23" fmla="*/ 809 h 823"/>
                <a:gd name="T24" fmla="*/ 0 w 331"/>
                <a:gd name="T25" fmla="*/ 823 h 8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1" h="823">
                  <a:moveTo>
                    <a:pt x="27" y="0"/>
                  </a:moveTo>
                  <a:cubicBezTo>
                    <a:pt x="41" y="14"/>
                    <a:pt x="50" y="33"/>
                    <a:pt x="68" y="41"/>
                  </a:cubicBezTo>
                  <a:cubicBezTo>
                    <a:pt x="98" y="54"/>
                    <a:pt x="240" y="77"/>
                    <a:pt x="274" y="82"/>
                  </a:cubicBezTo>
                  <a:cubicBezTo>
                    <a:pt x="283" y="100"/>
                    <a:pt x="291" y="119"/>
                    <a:pt x="301" y="137"/>
                  </a:cubicBezTo>
                  <a:cubicBezTo>
                    <a:pt x="309" y="151"/>
                    <a:pt x="326" y="162"/>
                    <a:pt x="329" y="178"/>
                  </a:cubicBezTo>
                  <a:cubicBezTo>
                    <a:pt x="331" y="192"/>
                    <a:pt x="320" y="205"/>
                    <a:pt x="315" y="219"/>
                  </a:cubicBezTo>
                  <a:cubicBezTo>
                    <a:pt x="320" y="233"/>
                    <a:pt x="329" y="246"/>
                    <a:pt x="329" y="261"/>
                  </a:cubicBezTo>
                  <a:cubicBezTo>
                    <a:pt x="329" y="311"/>
                    <a:pt x="325" y="362"/>
                    <a:pt x="315" y="411"/>
                  </a:cubicBezTo>
                  <a:cubicBezTo>
                    <a:pt x="304" y="462"/>
                    <a:pt x="257" y="475"/>
                    <a:pt x="219" y="494"/>
                  </a:cubicBezTo>
                  <a:cubicBezTo>
                    <a:pt x="174" y="517"/>
                    <a:pt x="150" y="549"/>
                    <a:pt x="123" y="590"/>
                  </a:cubicBezTo>
                  <a:cubicBezTo>
                    <a:pt x="118" y="645"/>
                    <a:pt x="120" y="700"/>
                    <a:pt x="109" y="754"/>
                  </a:cubicBezTo>
                  <a:cubicBezTo>
                    <a:pt x="106" y="770"/>
                    <a:pt x="49" y="805"/>
                    <a:pt x="41" y="809"/>
                  </a:cubicBezTo>
                  <a:cubicBezTo>
                    <a:pt x="28" y="815"/>
                    <a:pt x="0" y="823"/>
                    <a:pt x="0" y="823"/>
                  </a:cubicBezTo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8480" name="Line 48"/>
            <p:cNvSpPr>
              <a:spLocks noChangeShapeType="1"/>
            </p:cNvSpPr>
            <p:nvPr/>
          </p:nvSpPr>
          <p:spPr bwMode="auto">
            <a:xfrm>
              <a:off x="4672" y="2592"/>
              <a:ext cx="0" cy="576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41" name="Line 49"/>
            <p:cNvSpPr>
              <a:spLocks noChangeShapeType="1"/>
            </p:cNvSpPr>
            <p:nvPr/>
          </p:nvSpPr>
          <p:spPr bwMode="auto">
            <a:xfrm>
              <a:off x="4816" y="2688"/>
              <a:ext cx="0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42" name="Freeform 50"/>
            <p:cNvSpPr>
              <a:spLocks/>
            </p:cNvSpPr>
            <p:nvPr/>
          </p:nvSpPr>
          <p:spPr bwMode="auto">
            <a:xfrm>
              <a:off x="4864" y="1728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336 h 720"/>
                <a:gd name="T4" fmla="*/ 0 w 336"/>
                <a:gd name="T5" fmla="*/ 720 h 7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6" h="720">
                  <a:moveTo>
                    <a:pt x="0" y="0"/>
                  </a:moveTo>
                  <a:cubicBezTo>
                    <a:pt x="168" y="108"/>
                    <a:pt x="336" y="216"/>
                    <a:pt x="336" y="336"/>
                  </a:cubicBezTo>
                  <a:cubicBezTo>
                    <a:pt x="336" y="456"/>
                    <a:pt x="168" y="588"/>
                    <a:pt x="0" y="72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8243" name="Line 51"/>
            <p:cNvSpPr>
              <a:spLocks noChangeShapeType="1"/>
            </p:cNvSpPr>
            <p:nvPr/>
          </p:nvSpPr>
          <p:spPr bwMode="auto">
            <a:xfrm flipV="1">
              <a:off x="4576" y="1920"/>
              <a:ext cx="0" cy="52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3205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3829" y="389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4464" y="3888"/>
              <a:ext cx="36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N4L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8247" name="Line 55"/>
            <p:cNvSpPr>
              <a:spLocks noChangeShapeType="1"/>
            </p:cNvSpPr>
            <p:nvPr/>
          </p:nvSpPr>
          <p:spPr bwMode="auto">
            <a:xfrm>
              <a:off x="3541" y="3984"/>
              <a:ext cx="24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48" name="Line 56"/>
            <p:cNvSpPr>
              <a:spLocks noChangeShapeType="1"/>
            </p:cNvSpPr>
            <p:nvPr/>
          </p:nvSpPr>
          <p:spPr bwMode="auto">
            <a:xfrm>
              <a:off x="4176" y="3984"/>
              <a:ext cx="24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49" name="Line 57"/>
            <p:cNvSpPr>
              <a:spLocks noChangeShapeType="1"/>
            </p:cNvSpPr>
            <p:nvPr/>
          </p:nvSpPr>
          <p:spPr bwMode="auto">
            <a:xfrm>
              <a:off x="4896" y="3984"/>
              <a:ext cx="24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490" name="Rectangle 58"/>
            <p:cNvSpPr>
              <a:spLocks noChangeArrowheads="1"/>
            </p:cNvSpPr>
            <p:nvPr/>
          </p:nvSpPr>
          <p:spPr bwMode="auto">
            <a:xfrm>
              <a:off x="5136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</p:grpSp>
      <p:sp>
        <p:nvSpPr>
          <p:cNvPr id="8275" name="Line 83"/>
          <p:cNvSpPr>
            <a:spLocks noChangeShapeType="1"/>
          </p:cNvSpPr>
          <p:nvPr/>
        </p:nvSpPr>
        <p:spPr bwMode="auto">
          <a:xfrm flipV="1">
            <a:off x="4572000" y="1371600"/>
            <a:ext cx="0" cy="5181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grpSp>
        <p:nvGrpSpPr>
          <p:cNvPr id="8277" name="Group 85"/>
          <p:cNvGrpSpPr>
            <a:grpSpLocks/>
          </p:cNvGrpSpPr>
          <p:nvPr/>
        </p:nvGrpSpPr>
        <p:grpSpPr bwMode="auto">
          <a:xfrm>
            <a:off x="592138" y="838200"/>
            <a:ext cx="3379787" cy="5759450"/>
            <a:chOff x="373" y="528"/>
            <a:chExt cx="2129" cy="3628"/>
          </a:xfrm>
        </p:grpSpPr>
        <p:sp>
          <p:nvSpPr>
            <p:cNvPr id="18439" name="Arco 59"/>
            <p:cNvSpPr>
              <a:spLocks/>
            </p:cNvSpPr>
            <p:nvPr/>
          </p:nvSpPr>
          <p:spPr bwMode="auto">
            <a:xfrm>
              <a:off x="884" y="2106"/>
              <a:ext cx="499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0" name="Arco 60"/>
            <p:cNvSpPr>
              <a:spLocks/>
            </p:cNvSpPr>
            <p:nvPr/>
          </p:nvSpPr>
          <p:spPr bwMode="auto">
            <a:xfrm>
              <a:off x="1410" y="882"/>
              <a:ext cx="526" cy="4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1" name="Line 61"/>
            <p:cNvSpPr>
              <a:spLocks noChangeShapeType="1"/>
            </p:cNvSpPr>
            <p:nvPr/>
          </p:nvSpPr>
          <p:spPr bwMode="auto">
            <a:xfrm>
              <a:off x="1936" y="1281"/>
              <a:ext cx="1" cy="2457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2" name="Arco 62"/>
            <p:cNvSpPr>
              <a:spLocks/>
            </p:cNvSpPr>
            <p:nvPr/>
          </p:nvSpPr>
          <p:spPr bwMode="auto">
            <a:xfrm>
              <a:off x="1083" y="1054"/>
              <a:ext cx="744" cy="1101"/>
            </a:xfrm>
            <a:custGeom>
              <a:avLst/>
              <a:gdLst>
                <a:gd name="T0" fmla="*/ 0 w 21600"/>
                <a:gd name="T1" fmla="*/ 3 h 21600"/>
                <a:gd name="T2" fmla="*/ 1 w 21600"/>
                <a:gd name="T3" fmla="*/ 0 h 21600"/>
                <a:gd name="T4" fmla="*/ 1 w 21600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  <a:lnTo>
                    <a:pt x="21600" y="21600"/>
                  </a:lnTo>
                  <a:lnTo>
                    <a:pt x="0" y="2151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3" name="Arco 63"/>
            <p:cNvSpPr>
              <a:spLocks/>
            </p:cNvSpPr>
            <p:nvPr/>
          </p:nvSpPr>
          <p:spPr bwMode="auto">
            <a:xfrm>
              <a:off x="1428" y="883"/>
              <a:ext cx="492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4" name="Line 64"/>
            <p:cNvSpPr>
              <a:spLocks noChangeShapeType="1"/>
            </p:cNvSpPr>
            <p:nvPr/>
          </p:nvSpPr>
          <p:spPr bwMode="auto">
            <a:xfrm>
              <a:off x="1920" y="1296"/>
              <a:ext cx="0" cy="1245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5" name="Rectangle 65"/>
            <p:cNvSpPr>
              <a:spLocks noChangeArrowheads="1"/>
            </p:cNvSpPr>
            <p:nvPr/>
          </p:nvSpPr>
          <p:spPr bwMode="auto">
            <a:xfrm>
              <a:off x="1482" y="1580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 flipV="1">
              <a:off x="1414" y="528"/>
              <a:ext cx="0" cy="326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447" name="Rectangle 67"/>
            <p:cNvSpPr>
              <a:spLocks noChangeArrowheads="1"/>
            </p:cNvSpPr>
            <p:nvPr/>
          </p:nvSpPr>
          <p:spPr bwMode="auto">
            <a:xfrm>
              <a:off x="816" y="746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8260" name="Line 68"/>
            <p:cNvSpPr>
              <a:spLocks noChangeShapeType="1"/>
            </p:cNvSpPr>
            <p:nvPr/>
          </p:nvSpPr>
          <p:spPr bwMode="auto">
            <a:xfrm>
              <a:off x="1632" y="800"/>
              <a:ext cx="435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61" name="Line 69"/>
            <p:cNvSpPr>
              <a:spLocks noChangeShapeType="1"/>
            </p:cNvSpPr>
            <p:nvPr/>
          </p:nvSpPr>
          <p:spPr bwMode="auto">
            <a:xfrm>
              <a:off x="2067" y="1290"/>
              <a:ext cx="0" cy="1033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62" name="Line 70"/>
            <p:cNvSpPr>
              <a:spLocks noChangeShapeType="1"/>
            </p:cNvSpPr>
            <p:nvPr/>
          </p:nvSpPr>
          <p:spPr bwMode="auto">
            <a:xfrm flipV="1">
              <a:off x="1849" y="2758"/>
              <a:ext cx="0" cy="925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63" name="Line 71"/>
            <p:cNvSpPr>
              <a:spLocks noChangeShapeType="1"/>
            </p:cNvSpPr>
            <p:nvPr/>
          </p:nvSpPr>
          <p:spPr bwMode="auto">
            <a:xfrm flipV="1">
              <a:off x="1034" y="2650"/>
              <a:ext cx="0" cy="103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64" name="Freeform 72"/>
            <p:cNvSpPr>
              <a:spLocks/>
            </p:cNvSpPr>
            <p:nvPr/>
          </p:nvSpPr>
          <p:spPr bwMode="auto">
            <a:xfrm>
              <a:off x="1200" y="2522"/>
              <a:ext cx="750" cy="646"/>
            </a:xfrm>
            <a:custGeom>
              <a:avLst/>
              <a:gdLst>
                <a:gd name="T0" fmla="*/ 750 w 466"/>
                <a:gd name="T1" fmla="*/ 27 h 401"/>
                <a:gd name="T2" fmla="*/ 507 w 466"/>
                <a:gd name="T3" fmla="*/ 93 h 401"/>
                <a:gd name="T4" fmla="*/ 286 w 466"/>
                <a:gd name="T5" fmla="*/ 293 h 401"/>
                <a:gd name="T6" fmla="*/ 220 w 466"/>
                <a:gd name="T7" fmla="*/ 425 h 401"/>
                <a:gd name="T8" fmla="*/ 198 w 466"/>
                <a:gd name="T9" fmla="*/ 514 h 401"/>
                <a:gd name="T10" fmla="*/ 0 w 466"/>
                <a:gd name="T11" fmla="*/ 646 h 4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8453" name="Rectangle 73"/>
            <p:cNvSpPr>
              <a:spLocks noChangeArrowheads="1"/>
            </p:cNvSpPr>
            <p:nvPr/>
          </p:nvSpPr>
          <p:spPr bwMode="auto">
            <a:xfrm>
              <a:off x="1523" y="2214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N3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8454" name="Oval 74"/>
            <p:cNvSpPr>
              <a:spLocks noChangeArrowheads="1"/>
            </p:cNvSpPr>
            <p:nvPr/>
          </p:nvSpPr>
          <p:spPr bwMode="auto">
            <a:xfrm>
              <a:off x="1156" y="3067"/>
              <a:ext cx="118" cy="117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5" name="Rectangle 75"/>
            <p:cNvSpPr>
              <a:spLocks noChangeArrowheads="1"/>
            </p:cNvSpPr>
            <p:nvPr/>
          </p:nvSpPr>
          <p:spPr bwMode="auto">
            <a:xfrm>
              <a:off x="373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8456" name="Rectangle 76"/>
            <p:cNvSpPr>
              <a:spLocks noChangeArrowheads="1"/>
            </p:cNvSpPr>
            <p:nvPr/>
          </p:nvSpPr>
          <p:spPr bwMode="auto">
            <a:xfrm>
              <a:off x="997" y="389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8270" name="Line 78"/>
            <p:cNvSpPr>
              <a:spLocks noChangeShapeType="1"/>
            </p:cNvSpPr>
            <p:nvPr/>
          </p:nvSpPr>
          <p:spPr bwMode="auto">
            <a:xfrm>
              <a:off x="709" y="3984"/>
              <a:ext cx="24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71" name="Line 79"/>
            <p:cNvSpPr>
              <a:spLocks noChangeShapeType="1"/>
            </p:cNvSpPr>
            <p:nvPr/>
          </p:nvSpPr>
          <p:spPr bwMode="auto">
            <a:xfrm>
              <a:off x="1344" y="3984"/>
              <a:ext cx="24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72" name="Line 80"/>
            <p:cNvSpPr>
              <a:spLocks noChangeShapeType="1"/>
            </p:cNvSpPr>
            <p:nvPr/>
          </p:nvSpPr>
          <p:spPr bwMode="auto">
            <a:xfrm>
              <a:off x="1968" y="3984"/>
              <a:ext cx="24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460" name="Rectangle 81"/>
            <p:cNvSpPr>
              <a:spLocks noChangeArrowheads="1"/>
            </p:cNvSpPr>
            <p:nvPr/>
          </p:nvSpPr>
          <p:spPr bwMode="auto">
            <a:xfrm>
              <a:off x="2256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N4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8461" name="Line 82"/>
            <p:cNvSpPr>
              <a:spLocks noChangeShapeType="1"/>
            </p:cNvSpPr>
            <p:nvPr/>
          </p:nvSpPr>
          <p:spPr bwMode="auto">
            <a:xfrm>
              <a:off x="864" y="2544"/>
              <a:ext cx="0" cy="1248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276" name="Text Box 84"/>
            <p:cNvSpPr txBox="1">
              <a:spLocks noChangeArrowheads="1"/>
            </p:cNvSpPr>
            <p:nvPr/>
          </p:nvSpPr>
          <p:spPr bwMode="auto">
            <a:xfrm>
              <a:off x="1655" y="3868"/>
              <a:ext cx="4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s-ES" sz="2400" b="1">
                  <a:solidFill>
                    <a:srgbClr val="FFFF00"/>
                  </a:solidFill>
                  <a:latin typeface="Arial" charset="0"/>
                  <a:ea typeface="ＭＳ Ｐゴシック" charset="0"/>
                </a:rPr>
                <a:t>N3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103563" y="260350"/>
            <a:ext cx="254793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it-IT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TYPE 3 SHUNT</a:t>
            </a:r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4572000" y="1027113"/>
            <a:ext cx="4505325" cy="5715000"/>
            <a:chOff x="2832" y="528"/>
            <a:chExt cx="2838" cy="3600"/>
          </a:xfrm>
        </p:grpSpPr>
        <p:sp>
          <p:nvSpPr>
            <p:cNvPr id="19489" name="Arco 6"/>
            <p:cNvSpPr>
              <a:spLocks/>
            </p:cNvSpPr>
            <p:nvPr/>
          </p:nvSpPr>
          <p:spPr bwMode="auto">
            <a:xfrm>
              <a:off x="3614" y="2106"/>
              <a:ext cx="499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70"/>
                    <a:pt x="9670" y="-1"/>
                    <a:pt x="21600" y="-1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0" name="Line 7"/>
            <p:cNvSpPr>
              <a:spLocks noChangeShapeType="1"/>
            </p:cNvSpPr>
            <p:nvPr/>
          </p:nvSpPr>
          <p:spPr bwMode="auto">
            <a:xfrm>
              <a:off x="3614" y="2505"/>
              <a:ext cx="1" cy="1269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1" name="Arco 8"/>
            <p:cNvSpPr>
              <a:spLocks/>
            </p:cNvSpPr>
            <p:nvPr/>
          </p:nvSpPr>
          <p:spPr bwMode="auto">
            <a:xfrm>
              <a:off x="4140" y="882"/>
              <a:ext cx="526" cy="4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2" name="Line 9"/>
            <p:cNvSpPr>
              <a:spLocks noChangeShapeType="1"/>
            </p:cNvSpPr>
            <p:nvPr/>
          </p:nvSpPr>
          <p:spPr bwMode="auto">
            <a:xfrm>
              <a:off x="4666" y="1281"/>
              <a:ext cx="1" cy="2457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3" name="Arco 10"/>
            <p:cNvSpPr>
              <a:spLocks/>
            </p:cNvSpPr>
            <p:nvPr/>
          </p:nvSpPr>
          <p:spPr bwMode="auto">
            <a:xfrm>
              <a:off x="3813" y="1054"/>
              <a:ext cx="744" cy="1101"/>
            </a:xfrm>
            <a:custGeom>
              <a:avLst/>
              <a:gdLst>
                <a:gd name="T0" fmla="*/ 0 w 21600"/>
                <a:gd name="T1" fmla="*/ 3 h 21600"/>
                <a:gd name="T2" fmla="*/ 1 w 21600"/>
                <a:gd name="T3" fmla="*/ 0 h 21600"/>
                <a:gd name="T4" fmla="*/ 1 w 21600"/>
                <a:gd name="T5" fmla="*/ 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</a:path>
                <a:path w="21600" h="21600" stroke="0" extrusionOk="0">
                  <a:moveTo>
                    <a:pt x="0" y="21510"/>
                  </a:moveTo>
                  <a:cubicBezTo>
                    <a:pt x="49" y="9615"/>
                    <a:pt x="9705" y="-1"/>
                    <a:pt x="21600" y="-1"/>
                  </a:cubicBezTo>
                  <a:lnTo>
                    <a:pt x="21600" y="21600"/>
                  </a:lnTo>
                  <a:lnTo>
                    <a:pt x="0" y="21510"/>
                  </a:lnTo>
                  <a:close/>
                </a:path>
              </a:pathLst>
            </a:custGeom>
            <a:noFill/>
            <a:ln w="254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4" name="Arco 11"/>
            <p:cNvSpPr>
              <a:spLocks/>
            </p:cNvSpPr>
            <p:nvPr/>
          </p:nvSpPr>
          <p:spPr bwMode="auto">
            <a:xfrm>
              <a:off x="4158" y="882"/>
              <a:ext cx="517" cy="4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5" name="Line 12"/>
            <p:cNvSpPr>
              <a:spLocks noChangeShapeType="1"/>
            </p:cNvSpPr>
            <p:nvPr/>
          </p:nvSpPr>
          <p:spPr bwMode="auto">
            <a:xfrm>
              <a:off x="4672" y="1296"/>
              <a:ext cx="0" cy="528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9496" name="Rectangle 13"/>
            <p:cNvSpPr>
              <a:spLocks noChangeArrowheads="1"/>
            </p:cNvSpPr>
            <p:nvPr/>
          </p:nvSpPr>
          <p:spPr bwMode="auto">
            <a:xfrm>
              <a:off x="4212" y="1580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V="1">
              <a:off x="4144" y="528"/>
              <a:ext cx="0" cy="326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498" name="Rectangle 15"/>
            <p:cNvSpPr>
              <a:spLocks noChangeArrowheads="1"/>
            </p:cNvSpPr>
            <p:nvPr/>
          </p:nvSpPr>
          <p:spPr bwMode="auto">
            <a:xfrm>
              <a:off x="3546" y="746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4362" y="800"/>
              <a:ext cx="435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4768" y="1152"/>
              <a:ext cx="0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 flipV="1">
              <a:off x="4579" y="3360"/>
              <a:ext cx="0" cy="32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 flipV="1">
              <a:off x="3764" y="2650"/>
              <a:ext cx="0" cy="1033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503" name="Rectangle 20"/>
            <p:cNvSpPr>
              <a:spLocks noChangeArrowheads="1"/>
            </p:cNvSpPr>
            <p:nvPr/>
          </p:nvSpPr>
          <p:spPr bwMode="auto">
            <a:xfrm>
              <a:off x="5296" y="1920"/>
              <a:ext cx="36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N4L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>
              <a:off x="4645" y="1776"/>
              <a:ext cx="331" cy="823"/>
            </a:xfrm>
            <a:custGeom>
              <a:avLst/>
              <a:gdLst>
                <a:gd name="T0" fmla="*/ 27 w 331"/>
                <a:gd name="T1" fmla="*/ 0 h 823"/>
                <a:gd name="T2" fmla="*/ 68 w 331"/>
                <a:gd name="T3" fmla="*/ 41 h 823"/>
                <a:gd name="T4" fmla="*/ 274 w 331"/>
                <a:gd name="T5" fmla="*/ 82 h 823"/>
                <a:gd name="T6" fmla="*/ 301 w 331"/>
                <a:gd name="T7" fmla="*/ 137 h 823"/>
                <a:gd name="T8" fmla="*/ 329 w 331"/>
                <a:gd name="T9" fmla="*/ 178 h 823"/>
                <a:gd name="T10" fmla="*/ 315 w 331"/>
                <a:gd name="T11" fmla="*/ 219 h 823"/>
                <a:gd name="T12" fmla="*/ 329 w 331"/>
                <a:gd name="T13" fmla="*/ 261 h 823"/>
                <a:gd name="T14" fmla="*/ 315 w 331"/>
                <a:gd name="T15" fmla="*/ 411 h 823"/>
                <a:gd name="T16" fmla="*/ 219 w 331"/>
                <a:gd name="T17" fmla="*/ 494 h 823"/>
                <a:gd name="T18" fmla="*/ 123 w 331"/>
                <a:gd name="T19" fmla="*/ 590 h 823"/>
                <a:gd name="T20" fmla="*/ 109 w 331"/>
                <a:gd name="T21" fmla="*/ 754 h 823"/>
                <a:gd name="T22" fmla="*/ 41 w 331"/>
                <a:gd name="T23" fmla="*/ 809 h 823"/>
                <a:gd name="T24" fmla="*/ 0 w 331"/>
                <a:gd name="T25" fmla="*/ 823 h 82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1" h="823">
                  <a:moveTo>
                    <a:pt x="27" y="0"/>
                  </a:moveTo>
                  <a:cubicBezTo>
                    <a:pt x="41" y="14"/>
                    <a:pt x="50" y="33"/>
                    <a:pt x="68" y="41"/>
                  </a:cubicBezTo>
                  <a:cubicBezTo>
                    <a:pt x="98" y="54"/>
                    <a:pt x="240" y="77"/>
                    <a:pt x="274" y="82"/>
                  </a:cubicBezTo>
                  <a:cubicBezTo>
                    <a:pt x="283" y="100"/>
                    <a:pt x="291" y="119"/>
                    <a:pt x="301" y="137"/>
                  </a:cubicBezTo>
                  <a:cubicBezTo>
                    <a:pt x="309" y="151"/>
                    <a:pt x="326" y="162"/>
                    <a:pt x="329" y="178"/>
                  </a:cubicBezTo>
                  <a:cubicBezTo>
                    <a:pt x="331" y="192"/>
                    <a:pt x="320" y="205"/>
                    <a:pt x="315" y="219"/>
                  </a:cubicBezTo>
                  <a:cubicBezTo>
                    <a:pt x="320" y="233"/>
                    <a:pt x="329" y="246"/>
                    <a:pt x="329" y="261"/>
                  </a:cubicBezTo>
                  <a:cubicBezTo>
                    <a:pt x="329" y="311"/>
                    <a:pt x="325" y="362"/>
                    <a:pt x="315" y="411"/>
                  </a:cubicBezTo>
                  <a:cubicBezTo>
                    <a:pt x="304" y="462"/>
                    <a:pt x="257" y="475"/>
                    <a:pt x="219" y="494"/>
                  </a:cubicBezTo>
                  <a:cubicBezTo>
                    <a:pt x="174" y="517"/>
                    <a:pt x="150" y="549"/>
                    <a:pt x="123" y="590"/>
                  </a:cubicBezTo>
                  <a:cubicBezTo>
                    <a:pt x="118" y="645"/>
                    <a:pt x="120" y="700"/>
                    <a:pt x="109" y="754"/>
                  </a:cubicBezTo>
                  <a:cubicBezTo>
                    <a:pt x="106" y="770"/>
                    <a:pt x="49" y="805"/>
                    <a:pt x="41" y="809"/>
                  </a:cubicBezTo>
                  <a:cubicBezTo>
                    <a:pt x="28" y="815"/>
                    <a:pt x="0" y="823"/>
                    <a:pt x="0" y="823"/>
                  </a:cubicBezTo>
                </a:path>
              </a:pathLst>
            </a:custGeom>
            <a:noFill/>
            <a:ln w="889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9505" name="Line 22"/>
            <p:cNvSpPr>
              <a:spLocks noChangeShapeType="1"/>
            </p:cNvSpPr>
            <p:nvPr/>
          </p:nvSpPr>
          <p:spPr bwMode="auto">
            <a:xfrm>
              <a:off x="4672" y="2592"/>
              <a:ext cx="0" cy="576"/>
            </a:xfrm>
            <a:prstGeom prst="line">
              <a:avLst/>
            </a:prstGeom>
            <a:noFill/>
            <a:ln w="889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4816" y="2688"/>
              <a:ext cx="0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auto">
            <a:xfrm>
              <a:off x="4864" y="1728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336 h 720"/>
                <a:gd name="T4" fmla="*/ 0 w 336"/>
                <a:gd name="T5" fmla="*/ 720 h 7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6" h="720">
                  <a:moveTo>
                    <a:pt x="0" y="0"/>
                  </a:moveTo>
                  <a:cubicBezTo>
                    <a:pt x="168" y="108"/>
                    <a:pt x="336" y="216"/>
                    <a:pt x="336" y="336"/>
                  </a:cubicBezTo>
                  <a:cubicBezTo>
                    <a:pt x="336" y="456"/>
                    <a:pt x="168" y="588"/>
                    <a:pt x="0" y="72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 flipV="1">
              <a:off x="4576" y="1920"/>
              <a:ext cx="0" cy="52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509" name="Rectangle 26"/>
            <p:cNvSpPr>
              <a:spLocks noChangeArrowheads="1"/>
            </p:cNvSpPr>
            <p:nvPr/>
          </p:nvSpPr>
          <p:spPr bwMode="auto">
            <a:xfrm>
              <a:off x="2832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9510" name="Rectangle 27"/>
            <p:cNvSpPr>
              <a:spLocks noChangeArrowheads="1"/>
            </p:cNvSpPr>
            <p:nvPr/>
          </p:nvSpPr>
          <p:spPr bwMode="auto">
            <a:xfrm>
              <a:off x="3301" y="389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9511" name="Rectangle 28"/>
            <p:cNvSpPr>
              <a:spLocks noChangeArrowheads="1"/>
            </p:cNvSpPr>
            <p:nvPr/>
          </p:nvSpPr>
          <p:spPr bwMode="auto">
            <a:xfrm>
              <a:off x="3792" y="3888"/>
              <a:ext cx="36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N4L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>
              <a:off x="3131" y="3984"/>
              <a:ext cx="133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3648" y="3984"/>
              <a:ext cx="133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514" name="Rectangle 31"/>
            <p:cNvSpPr>
              <a:spLocks noChangeArrowheads="1"/>
            </p:cNvSpPr>
            <p:nvPr/>
          </p:nvSpPr>
          <p:spPr bwMode="auto">
            <a:xfrm>
              <a:off x="4416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N2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48" name="Freeform 32"/>
            <p:cNvSpPr>
              <a:spLocks/>
            </p:cNvSpPr>
            <p:nvPr/>
          </p:nvSpPr>
          <p:spPr bwMode="auto">
            <a:xfrm>
              <a:off x="4272" y="3120"/>
              <a:ext cx="366" cy="288"/>
            </a:xfrm>
            <a:custGeom>
              <a:avLst/>
              <a:gdLst>
                <a:gd name="T0" fmla="*/ 366 w 466"/>
                <a:gd name="T1" fmla="*/ 12 h 401"/>
                <a:gd name="T2" fmla="*/ 247 w 466"/>
                <a:gd name="T3" fmla="*/ 42 h 401"/>
                <a:gd name="T4" fmla="*/ 140 w 466"/>
                <a:gd name="T5" fmla="*/ 131 h 401"/>
                <a:gd name="T6" fmla="*/ 108 w 466"/>
                <a:gd name="T7" fmla="*/ 190 h 401"/>
                <a:gd name="T8" fmla="*/ 97 w 466"/>
                <a:gd name="T9" fmla="*/ 229 h 401"/>
                <a:gd name="T10" fmla="*/ 0 w 466"/>
                <a:gd name="T11" fmla="*/ 288 h 4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6" h="401">
                  <a:moveTo>
                    <a:pt x="466" y="17"/>
                  </a:moveTo>
                  <a:cubicBezTo>
                    <a:pt x="384" y="0"/>
                    <a:pt x="373" y="0"/>
                    <a:pt x="315" y="58"/>
                  </a:cubicBezTo>
                  <a:cubicBezTo>
                    <a:pt x="290" y="136"/>
                    <a:pt x="256" y="162"/>
                    <a:pt x="178" y="182"/>
                  </a:cubicBezTo>
                  <a:cubicBezTo>
                    <a:pt x="149" y="226"/>
                    <a:pt x="151" y="215"/>
                    <a:pt x="137" y="264"/>
                  </a:cubicBezTo>
                  <a:cubicBezTo>
                    <a:pt x="132" y="282"/>
                    <a:pt x="132" y="303"/>
                    <a:pt x="123" y="319"/>
                  </a:cubicBezTo>
                  <a:cubicBezTo>
                    <a:pt x="89" y="378"/>
                    <a:pt x="45" y="356"/>
                    <a:pt x="0" y="401"/>
                  </a:cubicBezTo>
                </a:path>
              </a:pathLst>
            </a:custGeom>
            <a:noFill/>
            <a:ln w="8890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9516" name="Oval 33"/>
            <p:cNvSpPr>
              <a:spLocks noChangeArrowheads="1"/>
            </p:cNvSpPr>
            <p:nvPr/>
          </p:nvSpPr>
          <p:spPr bwMode="auto">
            <a:xfrm>
              <a:off x="4202" y="3360"/>
              <a:ext cx="118" cy="117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 flipH="1">
              <a:off x="4272" y="2976"/>
              <a:ext cx="240" cy="24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518" name="Rectangle 35"/>
            <p:cNvSpPr>
              <a:spLocks noChangeArrowheads="1"/>
            </p:cNvSpPr>
            <p:nvPr/>
          </p:nvSpPr>
          <p:spPr bwMode="auto">
            <a:xfrm>
              <a:off x="3264" y="2880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19519" name="Rectangle 36"/>
            <p:cNvSpPr>
              <a:spLocks noChangeArrowheads="1"/>
            </p:cNvSpPr>
            <p:nvPr/>
          </p:nvSpPr>
          <p:spPr bwMode="auto">
            <a:xfrm>
              <a:off x="4944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N3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>
              <a:off x="4176" y="3984"/>
              <a:ext cx="181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4752" y="3984"/>
              <a:ext cx="181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522" name="Rectangle 39"/>
            <p:cNvSpPr>
              <a:spLocks noChangeArrowheads="1"/>
            </p:cNvSpPr>
            <p:nvPr/>
          </p:nvSpPr>
          <p:spPr bwMode="auto">
            <a:xfrm>
              <a:off x="5424" y="3888"/>
              <a:ext cx="2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>
              <a:off x="5232" y="3984"/>
              <a:ext cx="144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s-ES"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9257" name="Group 41"/>
          <p:cNvGrpSpPr>
            <a:grpSpLocks/>
          </p:cNvGrpSpPr>
          <p:nvPr/>
        </p:nvGrpSpPr>
        <p:grpSpPr bwMode="auto">
          <a:xfrm>
            <a:off x="0" y="990600"/>
            <a:ext cx="4267200" cy="5867400"/>
            <a:chOff x="48" y="528"/>
            <a:chExt cx="2688" cy="3696"/>
          </a:xfrm>
        </p:grpSpPr>
        <p:sp>
          <p:nvSpPr>
            <p:cNvPr id="19461" name="Rectangle 42"/>
            <p:cNvSpPr>
              <a:spLocks noChangeArrowheads="1"/>
            </p:cNvSpPr>
            <p:nvPr/>
          </p:nvSpPr>
          <p:spPr bwMode="auto">
            <a:xfrm>
              <a:off x="48" y="3888"/>
              <a:ext cx="299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it-IT" sz="2400" b="1">
                  <a:solidFill>
                    <a:srgbClr val="FFFF00"/>
                  </a:solidFill>
                </a:rPr>
                <a:t>N 1</a:t>
              </a:r>
              <a:endParaRPr lang="it-IT" sz="240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grpSp>
          <p:nvGrpSpPr>
            <p:cNvPr id="19462" name="Group 43"/>
            <p:cNvGrpSpPr>
              <a:grpSpLocks/>
            </p:cNvGrpSpPr>
            <p:nvPr/>
          </p:nvGrpSpPr>
          <p:grpSpPr bwMode="auto">
            <a:xfrm>
              <a:off x="347" y="528"/>
              <a:ext cx="2389" cy="3696"/>
              <a:chOff x="347" y="528"/>
              <a:chExt cx="2389" cy="3696"/>
            </a:xfrm>
          </p:grpSpPr>
          <p:sp>
            <p:nvSpPr>
              <p:cNvPr id="19463" name="Arco 44"/>
              <p:cNvSpPr>
                <a:spLocks/>
              </p:cNvSpPr>
              <p:nvPr/>
            </p:nvSpPr>
            <p:spPr bwMode="auto">
              <a:xfrm>
                <a:off x="864" y="2106"/>
                <a:ext cx="519" cy="40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21599"/>
                    </a:moveTo>
                    <a:cubicBezTo>
                      <a:pt x="-1" y="9670"/>
                      <a:pt x="9670" y="-1"/>
                      <a:pt x="21600" y="-1"/>
                    </a:cubicBezTo>
                  </a:path>
                  <a:path w="21600" h="21600" stroke="0" extrusionOk="0">
                    <a:moveTo>
                      <a:pt x="-1" y="21599"/>
                    </a:moveTo>
                    <a:cubicBezTo>
                      <a:pt x="-1" y="9670"/>
                      <a:pt x="9670" y="-1"/>
                      <a:pt x="21600" y="-1"/>
                    </a:cubicBezTo>
                    <a:lnTo>
                      <a:pt x="21600" y="21600"/>
                    </a:lnTo>
                    <a:lnTo>
                      <a:pt x="-1" y="21599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64" name="Arco 45"/>
              <p:cNvSpPr>
                <a:spLocks/>
              </p:cNvSpPr>
              <p:nvPr/>
            </p:nvSpPr>
            <p:spPr bwMode="auto">
              <a:xfrm>
                <a:off x="1410" y="882"/>
                <a:ext cx="526" cy="42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-1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65" name="Line 46"/>
              <p:cNvSpPr>
                <a:spLocks noChangeShapeType="1"/>
              </p:cNvSpPr>
              <p:nvPr/>
            </p:nvSpPr>
            <p:spPr bwMode="auto">
              <a:xfrm>
                <a:off x="1936" y="1281"/>
                <a:ext cx="1" cy="2457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66" name="Arco 47"/>
              <p:cNvSpPr>
                <a:spLocks/>
              </p:cNvSpPr>
              <p:nvPr/>
            </p:nvSpPr>
            <p:spPr bwMode="auto">
              <a:xfrm>
                <a:off x="1083" y="1054"/>
                <a:ext cx="744" cy="1101"/>
              </a:xfrm>
              <a:custGeom>
                <a:avLst/>
                <a:gdLst>
                  <a:gd name="T0" fmla="*/ 0 w 21600"/>
                  <a:gd name="T1" fmla="*/ 3 h 21600"/>
                  <a:gd name="T2" fmla="*/ 1 w 21600"/>
                  <a:gd name="T3" fmla="*/ 0 h 21600"/>
                  <a:gd name="T4" fmla="*/ 1 w 21600"/>
                  <a:gd name="T5" fmla="*/ 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510"/>
                    </a:moveTo>
                    <a:cubicBezTo>
                      <a:pt x="49" y="9615"/>
                      <a:pt x="9705" y="-1"/>
                      <a:pt x="21600" y="-1"/>
                    </a:cubicBezTo>
                  </a:path>
                  <a:path w="21600" h="21600" stroke="0" extrusionOk="0">
                    <a:moveTo>
                      <a:pt x="0" y="21510"/>
                    </a:moveTo>
                    <a:cubicBezTo>
                      <a:pt x="49" y="9615"/>
                      <a:pt x="9705" y="-1"/>
                      <a:pt x="21600" y="-1"/>
                    </a:cubicBezTo>
                    <a:lnTo>
                      <a:pt x="21600" y="21600"/>
                    </a:lnTo>
                    <a:lnTo>
                      <a:pt x="0" y="21510"/>
                    </a:lnTo>
                    <a:close/>
                  </a:path>
                </a:pathLst>
              </a:cu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67" name="Arco 48"/>
              <p:cNvSpPr>
                <a:spLocks/>
              </p:cNvSpPr>
              <p:nvPr/>
            </p:nvSpPr>
            <p:spPr bwMode="auto">
              <a:xfrm>
                <a:off x="1428" y="883"/>
                <a:ext cx="492" cy="4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-1"/>
                    </a:lnTo>
                    <a:close/>
                  </a:path>
                </a:pathLst>
              </a:custGeom>
              <a:noFill/>
              <a:ln w="889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68" name="Line 49"/>
              <p:cNvSpPr>
                <a:spLocks noChangeShapeType="1"/>
              </p:cNvSpPr>
              <p:nvPr/>
            </p:nvSpPr>
            <p:spPr bwMode="auto">
              <a:xfrm>
                <a:off x="1920" y="1296"/>
                <a:ext cx="0" cy="1245"/>
              </a:xfrm>
              <a:prstGeom prst="line">
                <a:avLst/>
              </a:prstGeom>
              <a:noFill/>
              <a:ln w="889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69" name="Rectangle 50"/>
              <p:cNvSpPr>
                <a:spLocks noChangeArrowheads="1"/>
              </p:cNvSpPr>
              <p:nvPr/>
            </p:nvSpPr>
            <p:spPr bwMode="auto">
              <a:xfrm>
                <a:off x="1482" y="1580"/>
                <a:ext cx="2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400" b="1">
                    <a:solidFill>
                      <a:srgbClr val="FFFF00"/>
                    </a:solidFill>
                  </a:rPr>
                  <a:t>N2</a:t>
                </a:r>
                <a:endParaRPr lang="it-IT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67" name="Line 51"/>
              <p:cNvSpPr>
                <a:spLocks noChangeShapeType="1"/>
              </p:cNvSpPr>
              <p:nvPr/>
            </p:nvSpPr>
            <p:spPr bwMode="auto">
              <a:xfrm flipV="1">
                <a:off x="1414" y="528"/>
                <a:ext cx="0" cy="3264"/>
              </a:xfrm>
              <a:prstGeom prst="line">
                <a:avLst/>
              </a:prstGeom>
              <a:noFill/>
              <a:ln w="762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9471" name="Rectangle 52"/>
              <p:cNvSpPr>
                <a:spLocks noChangeArrowheads="1"/>
              </p:cNvSpPr>
              <p:nvPr/>
            </p:nvSpPr>
            <p:spPr bwMode="auto">
              <a:xfrm>
                <a:off x="816" y="746"/>
                <a:ext cx="2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400" b="1">
                    <a:solidFill>
                      <a:srgbClr val="FFFF00"/>
                    </a:solidFill>
                  </a:rPr>
                  <a:t>N1</a:t>
                </a:r>
                <a:endParaRPr lang="it-IT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69" name="Line 53"/>
              <p:cNvSpPr>
                <a:spLocks noChangeShapeType="1"/>
              </p:cNvSpPr>
              <p:nvPr/>
            </p:nvSpPr>
            <p:spPr bwMode="auto">
              <a:xfrm>
                <a:off x="1632" y="800"/>
                <a:ext cx="435" cy="27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70" name="Line 54"/>
              <p:cNvSpPr>
                <a:spLocks noChangeShapeType="1"/>
              </p:cNvSpPr>
              <p:nvPr/>
            </p:nvSpPr>
            <p:spPr bwMode="auto">
              <a:xfrm>
                <a:off x="2067" y="1290"/>
                <a:ext cx="0" cy="1033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71" name="Line 55"/>
              <p:cNvSpPr>
                <a:spLocks noChangeShapeType="1"/>
              </p:cNvSpPr>
              <p:nvPr/>
            </p:nvSpPr>
            <p:spPr bwMode="auto">
              <a:xfrm flipV="1">
                <a:off x="1849" y="2758"/>
                <a:ext cx="0" cy="925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lg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72" name="Line 56"/>
              <p:cNvSpPr>
                <a:spLocks noChangeShapeType="1"/>
              </p:cNvSpPr>
              <p:nvPr/>
            </p:nvSpPr>
            <p:spPr bwMode="auto">
              <a:xfrm flipV="1">
                <a:off x="1034" y="3120"/>
                <a:ext cx="0" cy="563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73" name="Freeform 57"/>
              <p:cNvSpPr>
                <a:spLocks/>
              </p:cNvSpPr>
              <p:nvPr/>
            </p:nvSpPr>
            <p:spPr bwMode="auto">
              <a:xfrm>
                <a:off x="816" y="2522"/>
                <a:ext cx="1134" cy="502"/>
              </a:xfrm>
              <a:custGeom>
                <a:avLst/>
                <a:gdLst>
                  <a:gd name="T0" fmla="*/ 1134 w 466"/>
                  <a:gd name="T1" fmla="*/ 21 h 401"/>
                  <a:gd name="T2" fmla="*/ 767 w 466"/>
                  <a:gd name="T3" fmla="*/ 73 h 401"/>
                  <a:gd name="T4" fmla="*/ 433 w 466"/>
                  <a:gd name="T5" fmla="*/ 228 h 401"/>
                  <a:gd name="T6" fmla="*/ 333 w 466"/>
                  <a:gd name="T7" fmla="*/ 330 h 401"/>
                  <a:gd name="T8" fmla="*/ 299 w 466"/>
                  <a:gd name="T9" fmla="*/ 399 h 401"/>
                  <a:gd name="T10" fmla="*/ 0 w 466"/>
                  <a:gd name="T11" fmla="*/ 502 h 40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66" h="401">
                    <a:moveTo>
                      <a:pt x="466" y="17"/>
                    </a:moveTo>
                    <a:cubicBezTo>
                      <a:pt x="384" y="0"/>
                      <a:pt x="373" y="0"/>
                      <a:pt x="315" y="58"/>
                    </a:cubicBezTo>
                    <a:cubicBezTo>
                      <a:pt x="290" y="136"/>
                      <a:pt x="256" y="162"/>
                      <a:pt x="178" y="182"/>
                    </a:cubicBezTo>
                    <a:cubicBezTo>
                      <a:pt x="149" y="226"/>
                      <a:pt x="151" y="215"/>
                      <a:pt x="137" y="264"/>
                    </a:cubicBezTo>
                    <a:cubicBezTo>
                      <a:pt x="132" y="282"/>
                      <a:pt x="132" y="303"/>
                      <a:pt x="123" y="319"/>
                    </a:cubicBezTo>
                    <a:cubicBezTo>
                      <a:pt x="89" y="378"/>
                      <a:pt x="45" y="356"/>
                      <a:pt x="0" y="401"/>
                    </a:cubicBezTo>
                  </a:path>
                </a:pathLst>
              </a:custGeom>
              <a:noFill/>
              <a:ln w="88900" cmpd="sng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77" name="Rectangle 58"/>
              <p:cNvSpPr>
                <a:spLocks noChangeArrowheads="1"/>
              </p:cNvSpPr>
              <p:nvPr/>
            </p:nvSpPr>
            <p:spPr bwMode="auto">
              <a:xfrm>
                <a:off x="960" y="2448"/>
                <a:ext cx="36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400" b="1">
                    <a:solidFill>
                      <a:srgbClr val="FFFF00"/>
                    </a:solidFill>
                  </a:rPr>
                  <a:t>N4T</a:t>
                </a:r>
                <a:endParaRPr lang="it-IT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78" name="Oval 59"/>
              <p:cNvSpPr>
                <a:spLocks noChangeArrowheads="1"/>
              </p:cNvSpPr>
              <p:nvPr/>
            </p:nvSpPr>
            <p:spPr bwMode="auto">
              <a:xfrm>
                <a:off x="768" y="2928"/>
                <a:ext cx="118" cy="117"/>
              </a:xfrm>
              <a:prstGeom prst="ellipse">
                <a:avLst/>
              </a:prstGeom>
              <a:solidFill>
                <a:srgbClr val="FF3300"/>
              </a:solidFill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79" name="Rectangle 60"/>
              <p:cNvSpPr>
                <a:spLocks noChangeArrowheads="1"/>
              </p:cNvSpPr>
              <p:nvPr/>
            </p:nvSpPr>
            <p:spPr bwMode="auto">
              <a:xfrm>
                <a:off x="539" y="389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400" b="1">
                    <a:solidFill>
                      <a:srgbClr val="FFFF00"/>
                    </a:solidFill>
                  </a:rPr>
                  <a:t>N 2</a:t>
                </a:r>
                <a:endParaRPr lang="it-IT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80" name="Rectangle 61"/>
              <p:cNvSpPr>
                <a:spLocks noChangeArrowheads="1"/>
              </p:cNvSpPr>
              <p:nvPr/>
            </p:nvSpPr>
            <p:spPr bwMode="auto">
              <a:xfrm>
                <a:off x="1067" y="3888"/>
                <a:ext cx="41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400" b="1">
                    <a:solidFill>
                      <a:srgbClr val="FFFF00"/>
                    </a:solidFill>
                  </a:rPr>
                  <a:t>N 4T</a:t>
                </a:r>
                <a:endParaRPr lang="it-IT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78" name="Line 62"/>
              <p:cNvSpPr>
                <a:spLocks noChangeShapeType="1"/>
              </p:cNvSpPr>
              <p:nvPr/>
            </p:nvSpPr>
            <p:spPr bwMode="auto">
              <a:xfrm>
                <a:off x="347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79" name="Line 63"/>
              <p:cNvSpPr>
                <a:spLocks noChangeShapeType="1"/>
              </p:cNvSpPr>
              <p:nvPr/>
            </p:nvSpPr>
            <p:spPr bwMode="auto">
              <a:xfrm>
                <a:off x="875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80" name="Line 64"/>
              <p:cNvSpPr>
                <a:spLocks noChangeShapeType="1"/>
              </p:cNvSpPr>
              <p:nvPr/>
            </p:nvSpPr>
            <p:spPr bwMode="auto">
              <a:xfrm>
                <a:off x="1547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9484" name="Rectangle 65"/>
              <p:cNvSpPr>
                <a:spLocks noChangeArrowheads="1"/>
              </p:cNvSpPr>
              <p:nvPr/>
            </p:nvSpPr>
            <p:spPr bwMode="auto">
              <a:xfrm>
                <a:off x="1739" y="388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400" b="1">
                    <a:solidFill>
                      <a:srgbClr val="FFFF00"/>
                    </a:solidFill>
                  </a:rPr>
                  <a:t>N 2</a:t>
                </a:r>
                <a:endParaRPr lang="it-IT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9485" name="Line 66"/>
              <p:cNvSpPr>
                <a:spLocks noChangeShapeType="1"/>
              </p:cNvSpPr>
              <p:nvPr/>
            </p:nvSpPr>
            <p:spPr bwMode="auto">
              <a:xfrm>
                <a:off x="864" y="2496"/>
                <a:ext cx="1" cy="1269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86" name="Rectangle 67"/>
              <p:cNvSpPr>
                <a:spLocks noChangeArrowheads="1"/>
              </p:cNvSpPr>
              <p:nvPr/>
            </p:nvSpPr>
            <p:spPr bwMode="auto">
              <a:xfrm>
                <a:off x="2315" y="3898"/>
                <a:ext cx="29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sz="2400" b="1">
                    <a:solidFill>
                      <a:srgbClr val="FFFF00"/>
                    </a:solidFill>
                  </a:rPr>
                  <a:t>N 1</a:t>
                </a:r>
                <a:endParaRPr lang="it-IT" sz="2400">
                  <a:solidFill>
                    <a:srgbClr val="FFFF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284" name="Line 68"/>
              <p:cNvSpPr>
                <a:spLocks noChangeShapeType="1"/>
              </p:cNvSpPr>
              <p:nvPr/>
            </p:nvSpPr>
            <p:spPr bwMode="auto">
              <a:xfrm>
                <a:off x="2123" y="3984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285" name="Line 69"/>
              <p:cNvSpPr>
                <a:spLocks noChangeShapeType="1"/>
              </p:cNvSpPr>
              <p:nvPr/>
            </p:nvSpPr>
            <p:spPr bwMode="auto">
              <a:xfrm flipV="1">
                <a:off x="2736" y="672"/>
                <a:ext cx="0" cy="3552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s-ES">
                  <a:latin typeface="Arial" charset="0"/>
                  <a:ea typeface="ＭＳ Ｐゴシック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STRATEGY</a:t>
            </a:r>
            <a:endParaRPr lang="es-ES" sz="40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  <a:defRPr/>
            </a:pPr>
            <a:r>
              <a:rPr lang="es-ES_tradnl" sz="2400" b="1" smtClean="0">
                <a:solidFill>
                  <a:srgbClr val="FF3300"/>
                </a:solidFill>
                <a:cs typeface="+mn-cs"/>
              </a:rPr>
              <a:t>Fragmentation of the pressure column</a:t>
            </a:r>
            <a:endParaRPr lang="es-ES_tradnl" sz="2800" b="1" smtClean="0">
              <a:solidFill>
                <a:srgbClr val="FF3300"/>
              </a:solidFill>
              <a:cs typeface="+mn-cs"/>
            </a:endParaRPr>
          </a:p>
          <a:p>
            <a:pPr marL="533400" indent="-533400" eaLnBrk="1" hangingPunct="1">
              <a:buFontTx/>
              <a:buNone/>
              <a:defRPr/>
            </a:pPr>
            <a:endParaRPr lang="es-ES_tradnl" sz="2800" b="1" smtClean="0">
              <a:solidFill>
                <a:srgbClr val="FF3300"/>
              </a:solidFill>
              <a:cs typeface="+mn-cs"/>
            </a:endParaRPr>
          </a:p>
        </p:txBody>
      </p:sp>
      <p:sp>
        <p:nvSpPr>
          <p:cNvPr id="16388" name="Rectangle 4"/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4572000" y="2057400"/>
            <a:ext cx="3886200" cy="4114800"/>
          </a:xfrm>
        </p:spPr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715000" y="6477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C. Franceschi 1988.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0485" name="Arco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T0" fmla="*/ 0 w 21600"/>
              <a:gd name="T1" fmla="*/ 400074818 h 21600"/>
              <a:gd name="T2" fmla="*/ 730452074 w 21600"/>
              <a:gd name="T3" fmla="*/ 0 h 21600"/>
              <a:gd name="T4" fmla="*/ 730452074 w 21600"/>
              <a:gd name="T5" fmla="*/ 4000748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8" name="Arco 9"/>
          <p:cNvSpPr>
            <a:spLocks/>
          </p:cNvSpPr>
          <p:nvPr/>
        </p:nvSpPr>
        <p:spPr bwMode="auto">
          <a:xfrm>
            <a:off x="6096000" y="2657475"/>
            <a:ext cx="1041400" cy="154305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89" name="Arco 10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T0" fmla="*/ 0 w 21458"/>
              <a:gd name="T1" fmla="*/ 0 h 21600"/>
              <a:gd name="T2" fmla="*/ 686018071 w 21458"/>
              <a:gd name="T3" fmla="*/ 411722006 h 21600"/>
              <a:gd name="T4" fmla="*/ 3484282 w 21458"/>
              <a:gd name="T5" fmla="*/ 485542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  <a:lnTo>
                  <a:pt x="109" y="21600"/>
                </a:lnTo>
                <a:lnTo>
                  <a:pt x="0" y="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90" name="Oval 11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02" name="Freeform 18"/>
          <p:cNvSpPr>
            <a:spLocks/>
          </p:cNvSpPr>
          <p:nvPr/>
        </p:nvSpPr>
        <p:spPr bwMode="auto">
          <a:xfrm>
            <a:off x="7315200" y="4441825"/>
            <a:ext cx="1463675" cy="1625600"/>
          </a:xfrm>
          <a:custGeom>
            <a:avLst/>
            <a:gdLst>
              <a:gd name="T0" fmla="*/ 0 w 922"/>
              <a:gd name="T1" fmla="*/ 0 h 1024"/>
              <a:gd name="T2" fmla="*/ 130175 w 922"/>
              <a:gd name="T3" fmla="*/ 101600 h 1024"/>
              <a:gd name="T4" fmla="*/ 319088 w 922"/>
              <a:gd name="T5" fmla="*/ 14288 h 1024"/>
              <a:gd name="T6" fmla="*/ 493713 w 922"/>
              <a:gd name="T7" fmla="*/ 28575 h 1024"/>
              <a:gd name="T8" fmla="*/ 508000 w 922"/>
              <a:gd name="T9" fmla="*/ 71438 h 1024"/>
              <a:gd name="T10" fmla="*/ 493713 w 922"/>
              <a:gd name="T11" fmla="*/ 173038 h 1024"/>
              <a:gd name="T12" fmla="*/ 434975 w 922"/>
              <a:gd name="T13" fmla="*/ 260350 h 1024"/>
              <a:gd name="T14" fmla="*/ 565150 w 922"/>
              <a:gd name="T15" fmla="*/ 406400 h 1024"/>
              <a:gd name="T16" fmla="*/ 681038 w 922"/>
              <a:gd name="T17" fmla="*/ 231775 h 1024"/>
              <a:gd name="T18" fmla="*/ 884238 w 922"/>
              <a:gd name="T19" fmla="*/ 333375 h 1024"/>
              <a:gd name="T20" fmla="*/ 827088 w 922"/>
              <a:gd name="T21" fmla="*/ 609600 h 1024"/>
              <a:gd name="T22" fmla="*/ 768350 w 922"/>
              <a:gd name="T23" fmla="*/ 652463 h 1024"/>
              <a:gd name="T24" fmla="*/ 725488 w 922"/>
              <a:gd name="T25" fmla="*/ 666750 h 1024"/>
              <a:gd name="T26" fmla="*/ 666750 w 922"/>
              <a:gd name="T27" fmla="*/ 725488 h 1024"/>
              <a:gd name="T28" fmla="*/ 696913 w 922"/>
              <a:gd name="T29" fmla="*/ 1001713 h 1024"/>
              <a:gd name="T30" fmla="*/ 1408113 w 922"/>
              <a:gd name="T31" fmla="*/ 1030288 h 1024"/>
              <a:gd name="T32" fmla="*/ 1436688 w 922"/>
              <a:gd name="T33" fmla="*/ 1247775 h 1024"/>
              <a:gd name="T34" fmla="*/ 1392238 w 922"/>
              <a:gd name="T35" fmla="*/ 1377950 h 1024"/>
              <a:gd name="T36" fmla="*/ 1377950 w 922"/>
              <a:gd name="T37" fmla="*/ 1422400 h 1024"/>
              <a:gd name="T38" fmla="*/ 1436688 w 922"/>
              <a:gd name="T39" fmla="*/ 1625600 h 10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498" name="Oval 19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06" name="Freeform 22"/>
          <p:cNvSpPr>
            <a:spLocks/>
          </p:cNvSpPr>
          <p:nvPr/>
        </p:nvSpPr>
        <p:spPr bwMode="auto">
          <a:xfrm>
            <a:off x="7315200" y="3162300"/>
            <a:ext cx="493713" cy="876300"/>
          </a:xfrm>
          <a:custGeom>
            <a:avLst/>
            <a:gdLst>
              <a:gd name="T0" fmla="*/ 0 w 311"/>
              <a:gd name="T1" fmla="*/ 0 h 552"/>
              <a:gd name="T2" fmla="*/ 152400 w 311"/>
              <a:gd name="T3" fmla="*/ 228600 h 552"/>
              <a:gd name="T4" fmla="*/ 228600 w 311"/>
              <a:gd name="T5" fmla="*/ 400050 h 552"/>
              <a:gd name="T6" fmla="*/ 438150 w 311"/>
              <a:gd name="T7" fmla="*/ 457200 h 552"/>
              <a:gd name="T8" fmla="*/ 476250 w 311"/>
              <a:gd name="T9" fmla="*/ 514350 h 552"/>
              <a:gd name="T10" fmla="*/ 228600 w 311"/>
              <a:gd name="T11" fmla="*/ 704850 h 552"/>
              <a:gd name="T12" fmla="*/ 114300 w 311"/>
              <a:gd name="T13" fmla="*/ 857250 h 552"/>
              <a:gd name="T14" fmla="*/ 0 w 311"/>
              <a:gd name="T15" fmla="*/ 876300 h 5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7543800" y="3124200"/>
            <a:ext cx="53340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57150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s-ES_tradnl" sz="2400">
              <a:latin typeface="Times New Roman" charset="0"/>
              <a:ea typeface="ＭＳ Ｐゴシック" charset="0"/>
            </a:endParaRP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N1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latin typeface="Arial" charset="0"/>
                <a:ea typeface="ＭＳ Ｐゴシック" charset="0"/>
              </a:rPr>
              <a:t>R2</a:t>
            </a:r>
            <a:endParaRPr lang="es-ES" sz="2400">
              <a:latin typeface="Arial" charset="0"/>
              <a:ea typeface="ＭＳ Ｐゴシック" charset="0"/>
            </a:endParaRP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7467600" y="2209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N2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N4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N3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70866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 flipH="1">
            <a:off x="7543800" y="3810000"/>
            <a:ext cx="3048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  <p:bldP spid="163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STRATEGY</a:t>
            </a:r>
            <a:endParaRPr lang="es-ES" sz="40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  <a:defRPr/>
            </a:pPr>
            <a:r>
              <a:rPr lang="es-ES_tradnl" sz="2400" smtClean="0">
                <a:solidFill>
                  <a:schemeClr val="bg1"/>
                </a:solidFill>
                <a:cs typeface="+mn-cs"/>
              </a:rPr>
              <a:t>Fragmentation of the pressure column.</a:t>
            </a:r>
          </a:p>
          <a:p>
            <a:pPr marL="533400" indent="-533400" eaLnBrk="1" hangingPunct="1">
              <a:buFontTx/>
              <a:buAutoNum type="arabicPeriod"/>
              <a:defRPr/>
            </a:pPr>
            <a:endParaRPr lang="es-ES_tradnl" sz="2400" smtClean="0">
              <a:solidFill>
                <a:schemeClr val="bg1"/>
              </a:solidFill>
              <a:cs typeface="+mn-cs"/>
            </a:endParaRP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es-ES_tradnl" sz="2400" b="1" smtClean="0">
                <a:solidFill>
                  <a:srgbClr val="FF3300"/>
                </a:solidFill>
                <a:cs typeface="+mn-cs"/>
              </a:rPr>
              <a:t>Interruption of veno-venous shunts.</a:t>
            </a:r>
          </a:p>
          <a:p>
            <a:pPr marL="533400" indent="-533400" eaLnBrk="1" hangingPunct="1">
              <a:buFontTx/>
              <a:buNone/>
              <a:defRPr/>
            </a:pPr>
            <a:endParaRPr lang="es-ES_tradnl" sz="2400" b="1" smtClean="0">
              <a:solidFill>
                <a:srgbClr val="FF3300"/>
              </a:solidFill>
              <a:cs typeface="+mn-cs"/>
            </a:endParaRPr>
          </a:p>
        </p:txBody>
      </p:sp>
      <p:sp>
        <p:nvSpPr>
          <p:cNvPr id="17412" name="Rectangle 4"/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5257800" y="2057400"/>
            <a:ext cx="3886200" cy="4114800"/>
          </a:xfrm>
        </p:spPr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096000" y="6477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C. Franceschi 1988</a:t>
            </a:r>
            <a:r>
              <a:rPr lang="es-ES_tradnl" sz="2400">
                <a:solidFill>
                  <a:srgbClr val="FF3300"/>
                </a:solidFill>
                <a:latin typeface="Arial" charset="0"/>
                <a:ea typeface="ＭＳ Ｐゴシック" charset="0"/>
              </a:rPr>
              <a:t>.</a:t>
            </a:r>
            <a:endParaRPr lang="es-ES" sz="2400">
              <a:solidFill>
                <a:srgbClr val="FF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1509" name="Arco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T0" fmla="*/ 0 w 21600"/>
              <a:gd name="T1" fmla="*/ 400074818 h 21600"/>
              <a:gd name="T2" fmla="*/ 730452074 w 21600"/>
              <a:gd name="T3" fmla="*/ 0 h 21600"/>
              <a:gd name="T4" fmla="*/ 730452074 w 21600"/>
              <a:gd name="T5" fmla="*/ 4000748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12" name="Arco 9"/>
          <p:cNvSpPr>
            <a:spLocks/>
          </p:cNvSpPr>
          <p:nvPr/>
        </p:nvSpPr>
        <p:spPr bwMode="auto">
          <a:xfrm>
            <a:off x="6121400" y="2667000"/>
            <a:ext cx="1041400" cy="154305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13" name="Arco 10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T0" fmla="*/ 0 w 21458"/>
              <a:gd name="T1" fmla="*/ 0 h 21600"/>
              <a:gd name="T2" fmla="*/ 686018071 w 21458"/>
              <a:gd name="T3" fmla="*/ 411722006 h 21600"/>
              <a:gd name="T4" fmla="*/ 3484282 w 21458"/>
              <a:gd name="T5" fmla="*/ 485542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  <a:lnTo>
                  <a:pt x="109" y="21600"/>
                </a:lnTo>
                <a:lnTo>
                  <a:pt x="0" y="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14" name="Oval 11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7315200" y="4441825"/>
            <a:ext cx="1463675" cy="1625600"/>
          </a:xfrm>
          <a:custGeom>
            <a:avLst/>
            <a:gdLst>
              <a:gd name="T0" fmla="*/ 0 w 922"/>
              <a:gd name="T1" fmla="*/ 0 h 1024"/>
              <a:gd name="T2" fmla="*/ 130175 w 922"/>
              <a:gd name="T3" fmla="*/ 101600 h 1024"/>
              <a:gd name="T4" fmla="*/ 319088 w 922"/>
              <a:gd name="T5" fmla="*/ 14288 h 1024"/>
              <a:gd name="T6" fmla="*/ 493713 w 922"/>
              <a:gd name="T7" fmla="*/ 28575 h 1024"/>
              <a:gd name="T8" fmla="*/ 508000 w 922"/>
              <a:gd name="T9" fmla="*/ 71438 h 1024"/>
              <a:gd name="T10" fmla="*/ 493713 w 922"/>
              <a:gd name="T11" fmla="*/ 173038 h 1024"/>
              <a:gd name="T12" fmla="*/ 434975 w 922"/>
              <a:gd name="T13" fmla="*/ 260350 h 1024"/>
              <a:gd name="T14" fmla="*/ 565150 w 922"/>
              <a:gd name="T15" fmla="*/ 406400 h 1024"/>
              <a:gd name="T16" fmla="*/ 681038 w 922"/>
              <a:gd name="T17" fmla="*/ 231775 h 1024"/>
              <a:gd name="T18" fmla="*/ 884238 w 922"/>
              <a:gd name="T19" fmla="*/ 333375 h 1024"/>
              <a:gd name="T20" fmla="*/ 827088 w 922"/>
              <a:gd name="T21" fmla="*/ 609600 h 1024"/>
              <a:gd name="T22" fmla="*/ 768350 w 922"/>
              <a:gd name="T23" fmla="*/ 652463 h 1024"/>
              <a:gd name="T24" fmla="*/ 725488 w 922"/>
              <a:gd name="T25" fmla="*/ 666750 h 1024"/>
              <a:gd name="T26" fmla="*/ 666750 w 922"/>
              <a:gd name="T27" fmla="*/ 725488 h 1024"/>
              <a:gd name="T28" fmla="*/ 696913 w 922"/>
              <a:gd name="T29" fmla="*/ 1001713 h 1024"/>
              <a:gd name="T30" fmla="*/ 1408113 w 922"/>
              <a:gd name="T31" fmla="*/ 1030288 h 1024"/>
              <a:gd name="T32" fmla="*/ 1436688 w 922"/>
              <a:gd name="T33" fmla="*/ 1247775 h 1024"/>
              <a:gd name="T34" fmla="*/ 1392238 w 922"/>
              <a:gd name="T35" fmla="*/ 1377950 h 1024"/>
              <a:gd name="T36" fmla="*/ 1377950 w 922"/>
              <a:gd name="T37" fmla="*/ 1422400 h 1024"/>
              <a:gd name="T38" fmla="*/ 1436688 w 922"/>
              <a:gd name="T39" fmla="*/ 1625600 h 10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1522" name="Oval 19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30" name="Freeform 22"/>
          <p:cNvSpPr>
            <a:spLocks/>
          </p:cNvSpPr>
          <p:nvPr/>
        </p:nvSpPr>
        <p:spPr bwMode="auto">
          <a:xfrm>
            <a:off x="7315200" y="3162300"/>
            <a:ext cx="493713" cy="876300"/>
          </a:xfrm>
          <a:custGeom>
            <a:avLst/>
            <a:gdLst>
              <a:gd name="T0" fmla="*/ 0 w 311"/>
              <a:gd name="T1" fmla="*/ 0 h 552"/>
              <a:gd name="T2" fmla="*/ 152400 w 311"/>
              <a:gd name="T3" fmla="*/ 228600 h 552"/>
              <a:gd name="T4" fmla="*/ 228600 w 311"/>
              <a:gd name="T5" fmla="*/ 400050 h 552"/>
              <a:gd name="T6" fmla="*/ 438150 w 311"/>
              <a:gd name="T7" fmla="*/ 457200 h 552"/>
              <a:gd name="T8" fmla="*/ 476250 w 311"/>
              <a:gd name="T9" fmla="*/ 514350 h 552"/>
              <a:gd name="T10" fmla="*/ 228600 w 311"/>
              <a:gd name="T11" fmla="*/ 704850 h 552"/>
              <a:gd name="T12" fmla="*/ 114300 w 311"/>
              <a:gd name="T13" fmla="*/ 857250 h 552"/>
              <a:gd name="T14" fmla="*/ 0 w 311"/>
              <a:gd name="T15" fmla="*/ 876300 h 5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7543800" y="3124200"/>
            <a:ext cx="53340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57150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s-ES_tradnl" sz="2400">
              <a:latin typeface="Times New Roman" charset="0"/>
              <a:ea typeface="ＭＳ Ｐゴシック" charset="0"/>
            </a:endParaRP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N1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latin typeface="Arial" charset="0"/>
                <a:ea typeface="ＭＳ Ｐゴシック" charset="0"/>
              </a:rPr>
              <a:t>R2</a:t>
            </a:r>
            <a:endParaRPr lang="es-ES" sz="2400">
              <a:latin typeface="Arial" charset="0"/>
              <a:ea typeface="ＭＳ Ｐゴシック" charset="0"/>
            </a:endParaRP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7467600" y="2209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N2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N4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N3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70866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>
            <a:off x="7467600" y="31242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7467600" y="3810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7467600" y="4343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 flipH="1">
            <a:off x="7543800" y="3810000"/>
            <a:ext cx="3048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STRATEGY</a:t>
            </a:r>
            <a:endParaRPr lang="es-ES" sz="40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  <a:defRPr/>
            </a:pPr>
            <a:r>
              <a:rPr lang="es-ES_tradnl" sz="2400" smtClean="0">
                <a:solidFill>
                  <a:schemeClr val="bg1"/>
                </a:solidFill>
                <a:cs typeface="+mn-cs"/>
              </a:rPr>
              <a:t>Fragmentation of the pressure column</a:t>
            </a:r>
          </a:p>
          <a:p>
            <a:pPr marL="533400" indent="-533400" eaLnBrk="1" hangingPunct="1">
              <a:buFontTx/>
              <a:buAutoNum type="arabicPeriod"/>
              <a:defRPr/>
            </a:pPr>
            <a:endParaRPr lang="es-ES_tradnl" sz="2400" smtClean="0">
              <a:solidFill>
                <a:schemeClr val="bg1"/>
              </a:solidFill>
              <a:cs typeface="+mn-cs"/>
            </a:endParaRP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es-ES_tradnl" sz="2400" smtClean="0">
                <a:solidFill>
                  <a:schemeClr val="bg1"/>
                </a:solidFill>
                <a:cs typeface="+mn-cs"/>
              </a:rPr>
              <a:t>Interruption of veno-venous shunts</a:t>
            </a:r>
          </a:p>
          <a:p>
            <a:pPr marL="533400" indent="-533400" eaLnBrk="1" hangingPunct="1">
              <a:buFontTx/>
              <a:buAutoNum type="arabicPeriod"/>
              <a:defRPr/>
            </a:pPr>
            <a:endParaRPr lang="es-ES_tradnl" sz="2400" smtClean="0">
              <a:solidFill>
                <a:schemeClr val="bg1"/>
              </a:solidFill>
              <a:cs typeface="+mn-cs"/>
            </a:endParaRPr>
          </a:p>
          <a:p>
            <a:pPr marL="533400" indent="-533400" eaLnBrk="1" hangingPunct="1">
              <a:buFontTx/>
              <a:buAutoNum type="arabicPeriod"/>
              <a:defRPr/>
            </a:pPr>
            <a:r>
              <a:rPr lang="es-ES_tradnl" sz="2400" b="1" smtClean="0">
                <a:solidFill>
                  <a:srgbClr val="FF3300"/>
                </a:solidFill>
                <a:cs typeface="+mn-cs"/>
              </a:rPr>
              <a:t>Preservation of reentry perforators.</a:t>
            </a:r>
          </a:p>
          <a:p>
            <a:pPr marL="533400" indent="-533400" eaLnBrk="1" hangingPunct="1">
              <a:buFontTx/>
              <a:buNone/>
              <a:defRPr/>
            </a:pPr>
            <a:endParaRPr lang="es-ES_tradnl" sz="2800" smtClean="0">
              <a:solidFill>
                <a:srgbClr val="FF3300"/>
              </a:solidFill>
              <a:cs typeface="+mn-cs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96000" y="6477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C. Franceschi 1988</a:t>
            </a:r>
            <a:r>
              <a:rPr lang="es-ES_tradnl" sz="2400">
                <a:solidFill>
                  <a:srgbClr val="FF3300"/>
                </a:solidFill>
                <a:latin typeface="Arial" charset="0"/>
                <a:ea typeface="ＭＳ Ｐゴシック" charset="0"/>
              </a:rPr>
              <a:t>.</a:t>
            </a:r>
            <a:endParaRPr lang="es-ES" sz="2400">
              <a:solidFill>
                <a:srgbClr val="FF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6934200" y="5562600"/>
            <a:ext cx="2286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2533" name="Arco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T0" fmla="*/ 0 w 21600"/>
              <a:gd name="T1" fmla="*/ 400074818 h 21600"/>
              <a:gd name="T2" fmla="*/ 730452074 w 21600"/>
              <a:gd name="T3" fmla="*/ 0 h 21600"/>
              <a:gd name="T4" fmla="*/ 730452074 w 21600"/>
              <a:gd name="T5" fmla="*/ 4000748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35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36" name="Arco 9"/>
          <p:cNvSpPr>
            <a:spLocks/>
          </p:cNvSpPr>
          <p:nvPr/>
        </p:nvSpPr>
        <p:spPr bwMode="auto">
          <a:xfrm>
            <a:off x="6096000" y="2657475"/>
            <a:ext cx="1041400" cy="154305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37" name="Arco 10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T0" fmla="*/ 0 w 21458"/>
              <a:gd name="T1" fmla="*/ 0 h 21600"/>
              <a:gd name="T2" fmla="*/ 686018071 w 21458"/>
              <a:gd name="T3" fmla="*/ 411722006 h 21600"/>
              <a:gd name="T4" fmla="*/ 3484282 w 21458"/>
              <a:gd name="T5" fmla="*/ 485542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  <a:lnTo>
                  <a:pt x="109" y="21600"/>
                </a:lnTo>
                <a:lnTo>
                  <a:pt x="0" y="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38" name="Oval 11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50" name="Freeform 18"/>
          <p:cNvSpPr>
            <a:spLocks/>
          </p:cNvSpPr>
          <p:nvPr/>
        </p:nvSpPr>
        <p:spPr bwMode="auto">
          <a:xfrm>
            <a:off x="7315200" y="4441825"/>
            <a:ext cx="1463675" cy="1625600"/>
          </a:xfrm>
          <a:custGeom>
            <a:avLst/>
            <a:gdLst>
              <a:gd name="T0" fmla="*/ 0 w 922"/>
              <a:gd name="T1" fmla="*/ 0 h 1024"/>
              <a:gd name="T2" fmla="*/ 130175 w 922"/>
              <a:gd name="T3" fmla="*/ 101600 h 1024"/>
              <a:gd name="T4" fmla="*/ 319088 w 922"/>
              <a:gd name="T5" fmla="*/ 14288 h 1024"/>
              <a:gd name="T6" fmla="*/ 493713 w 922"/>
              <a:gd name="T7" fmla="*/ 28575 h 1024"/>
              <a:gd name="T8" fmla="*/ 508000 w 922"/>
              <a:gd name="T9" fmla="*/ 71438 h 1024"/>
              <a:gd name="T10" fmla="*/ 493713 w 922"/>
              <a:gd name="T11" fmla="*/ 173038 h 1024"/>
              <a:gd name="T12" fmla="*/ 434975 w 922"/>
              <a:gd name="T13" fmla="*/ 260350 h 1024"/>
              <a:gd name="T14" fmla="*/ 565150 w 922"/>
              <a:gd name="T15" fmla="*/ 406400 h 1024"/>
              <a:gd name="T16" fmla="*/ 681038 w 922"/>
              <a:gd name="T17" fmla="*/ 231775 h 1024"/>
              <a:gd name="T18" fmla="*/ 884238 w 922"/>
              <a:gd name="T19" fmla="*/ 333375 h 1024"/>
              <a:gd name="T20" fmla="*/ 827088 w 922"/>
              <a:gd name="T21" fmla="*/ 609600 h 1024"/>
              <a:gd name="T22" fmla="*/ 768350 w 922"/>
              <a:gd name="T23" fmla="*/ 652463 h 1024"/>
              <a:gd name="T24" fmla="*/ 725488 w 922"/>
              <a:gd name="T25" fmla="*/ 666750 h 1024"/>
              <a:gd name="T26" fmla="*/ 666750 w 922"/>
              <a:gd name="T27" fmla="*/ 725488 h 1024"/>
              <a:gd name="T28" fmla="*/ 696913 w 922"/>
              <a:gd name="T29" fmla="*/ 1001713 h 1024"/>
              <a:gd name="T30" fmla="*/ 1408113 w 922"/>
              <a:gd name="T31" fmla="*/ 1030288 h 1024"/>
              <a:gd name="T32" fmla="*/ 1436688 w 922"/>
              <a:gd name="T33" fmla="*/ 1247775 h 1024"/>
              <a:gd name="T34" fmla="*/ 1392238 w 922"/>
              <a:gd name="T35" fmla="*/ 1377950 h 1024"/>
              <a:gd name="T36" fmla="*/ 1377950 w 922"/>
              <a:gd name="T37" fmla="*/ 1422400 h 1024"/>
              <a:gd name="T38" fmla="*/ 1436688 w 922"/>
              <a:gd name="T39" fmla="*/ 1625600 h 10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2546" name="Oval 19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54" name="Freeform 22"/>
          <p:cNvSpPr>
            <a:spLocks/>
          </p:cNvSpPr>
          <p:nvPr/>
        </p:nvSpPr>
        <p:spPr bwMode="auto">
          <a:xfrm>
            <a:off x="7315200" y="3162300"/>
            <a:ext cx="493713" cy="876300"/>
          </a:xfrm>
          <a:custGeom>
            <a:avLst/>
            <a:gdLst>
              <a:gd name="T0" fmla="*/ 0 w 311"/>
              <a:gd name="T1" fmla="*/ 0 h 552"/>
              <a:gd name="T2" fmla="*/ 152400 w 311"/>
              <a:gd name="T3" fmla="*/ 228600 h 552"/>
              <a:gd name="T4" fmla="*/ 228600 w 311"/>
              <a:gd name="T5" fmla="*/ 400050 h 552"/>
              <a:gd name="T6" fmla="*/ 438150 w 311"/>
              <a:gd name="T7" fmla="*/ 457200 h 552"/>
              <a:gd name="T8" fmla="*/ 476250 w 311"/>
              <a:gd name="T9" fmla="*/ 514350 h 552"/>
              <a:gd name="T10" fmla="*/ 228600 w 311"/>
              <a:gd name="T11" fmla="*/ 704850 h 552"/>
              <a:gd name="T12" fmla="*/ 114300 w 311"/>
              <a:gd name="T13" fmla="*/ 857250 h 552"/>
              <a:gd name="T14" fmla="*/ 0 w 311"/>
              <a:gd name="T15" fmla="*/ 876300 h 5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7543800" y="3124200"/>
            <a:ext cx="533400" cy="457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57150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s-ES_tradnl" sz="2400">
              <a:latin typeface="Times New Roman" charset="0"/>
              <a:ea typeface="ＭＳ Ｐゴシック" charset="0"/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N1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latin typeface="Arial" charset="0"/>
                <a:ea typeface="ＭＳ Ｐゴシック" charset="0"/>
              </a:rPr>
              <a:t>R2</a:t>
            </a:r>
            <a:endParaRPr lang="es-ES" sz="2400">
              <a:latin typeface="Arial" charset="0"/>
              <a:ea typeface="ＭＳ Ｐゴシック" charset="0"/>
            </a:endParaRP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7467600" y="2209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N2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N4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N3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 flipH="1">
            <a:off x="7543800" y="3810000"/>
            <a:ext cx="304800" cy="304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>
            <a:off x="7467600" y="3200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7467600" y="3810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67" name="Line 35"/>
          <p:cNvSpPr>
            <a:spLocks noChangeShapeType="1"/>
          </p:cNvSpPr>
          <p:nvPr/>
        </p:nvSpPr>
        <p:spPr bwMode="auto">
          <a:xfrm>
            <a:off x="7467600" y="4343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>
            <a:off x="70866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j-cs"/>
              </a:rPr>
              <a:t>CHIVA STRATEGY</a:t>
            </a:r>
            <a:endParaRPr lang="es-ES" sz="4000" b="1" smtClean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+mj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09800"/>
            <a:ext cx="5638800" cy="4114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_tradnl" sz="2400" smtClean="0">
                <a:solidFill>
                  <a:schemeClr val="bg1"/>
                </a:solidFill>
                <a:cs typeface="+mn-cs"/>
              </a:rPr>
              <a:t>Fragmentation of the pressure column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s-ES_tradnl" sz="2400" smtClean="0">
              <a:solidFill>
                <a:schemeClr val="bg1"/>
              </a:solidFill>
              <a:cs typeface="+mn-cs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_tradnl" sz="2400" smtClean="0">
                <a:solidFill>
                  <a:schemeClr val="bg1"/>
                </a:solidFill>
                <a:cs typeface="+mn-cs"/>
              </a:rPr>
              <a:t>Interruption of the veno-venous shunts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s-ES_tradnl" sz="2400" smtClean="0">
              <a:solidFill>
                <a:schemeClr val="bg1"/>
              </a:solidFill>
              <a:cs typeface="+mn-cs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_tradnl" sz="2400" smtClean="0">
                <a:solidFill>
                  <a:schemeClr val="bg1"/>
                </a:solidFill>
                <a:cs typeface="+mn-cs"/>
              </a:rPr>
              <a:t>Preservation of reentry perforators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s-ES_tradnl" sz="2400" smtClean="0">
              <a:solidFill>
                <a:schemeClr val="bg1"/>
              </a:solidFill>
              <a:cs typeface="+mn-cs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s-ES_tradnl" sz="2400" b="1" smtClean="0">
                <a:solidFill>
                  <a:srgbClr val="FF3300"/>
                </a:solidFill>
                <a:cs typeface="+mn-cs"/>
              </a:rPr>
              <a:t>Suppression of undrained N3 or N4.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096000" y="6477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C. Franceschi 1988</a:t>
            </a:r>
            <a:r>
              <a:rPr lang="es-ES_tradnl" sz="2400">
                <a:solidFill>
                  <a:srgbClr val="FF3300"/>
                </a:solidFill>
                <a:latin typeface="Arial" charset="0"/>
                <a:ea typeface="ＭＳ Ｐゴシック" charset="0"/>
              </a:rPr>
              <a:t>.</a:t>
            </a:r>
            <a:endParaRPr lang="es-ES" sz="2400">
              <a:solidFill>
                <a:srgbClr val="FF33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8534400" y="4800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N3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3557" name="Arco 6"/>
          <p:cNvSpPr>
            <a:spLocks/>
          </p:cNvSpPr>
          <p:nvPr/>
        </p:nvSpPr>
        <p:spPr bwMode="auto">
          <a:xfrm>
            <a:off x="5937250" y="4051300"/>
            <a:ext cx="698500" cy="571500"/>
          </a:xfrm>
          <a:custGeom>
            <a:avLst/>
            <a:gdLst>
              <a:gd name="T0" fmla="*/ 0 w 21600"/>
              <a:gd name="T1" fmla="*/ 400074818 h 21600"/>
              <a:gd name="T2" fmla="*/ 730452074 w 21600"/>
              <a:gd name="T3" fmla="*/ 0 h 21600"/>
              <a:gd name="T4" fmla="*/ 730452074 w 21600"/>
              <a:gd name="T5" fmla="*/ 40007481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</a:path>
              <a:path w="21600" h="21600" stroke="0" extrusionOk="0">
                <a:moveTo>
                  <a:pt x="-1" y="21599"/>
                </a:moveTo>
                <a:cubicBezTo>
                  <a:pt x="-1" y="9670"/>
                  <a:pt x="9670" y="-1"/>
                  <a:pt x="21600" y="-1"/>
                </a:cubicBezTo>
                <a:lnTo>
                  <a:pt x="21600" y="21600"/>
                </a:lnTo>
                <a:lnTo>
                  <a:pt x="-1" y="21599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5943600" y="4572000"/>
            <a:ext cx="0" cy="17526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7315200" y="2895600"/>
            <a:ext cx="1588" cy="345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0" name="Arco 9"/>
          <p:cNvSpPr>
            <a:spLocks/>
          </p:cNvSpPr>
          <p:nvPr/>
        </p:nvSpPr>
        <p:spPr bwMode="auto">
          <a:xfrm>
            <a:off x="6629400" y="2376488"/>
            <a:ext cx="681038" cy="609600"/>
          </a:xfrm>
          <a:custGeom>
            <a:avLst/>
            <a:gdLst>
              <a:gd name="T0" fmla="*/ 0 w 21458"/>
              <a:gd name="T1" fmla="*/ 0 h 21600"/>
              <a:gd name="T2" fmla="*/ 686018071 w 21458"/>
              <a:gd name="T3" fmla="*/ 411722006 h 21600"/>
              <a:gd name="T4" fmla="*/ 3484282 w 21458"/>
              <a:gd name="T5" fmla="*/ 485542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8" h="21600" fill="none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</a:path>
              <a:path w="21458" h="21600" stroke="0" extrusionOk="0">
                <a:moveTo>
                  <a:pt x="0" y="0"/>
                </a:moveTo>
                <a:cubicBezTo>
                  <a:pt x="36" y="0"/>
                  <a:pt x="72" y="-1"/>
                  <a:pt x="109" y="-1"/>
                </a:cubicBezTo>
                <a:cubicBezTo>
                  <a:pt x="10770" y="-1"/>
                  <a:pt x="19836" y="7778"/>
                  <a:pt x="21457" y="18316"/>
                </a:cubicBezTo>
                <a:lnTo>
                  <a:pt x="109" y="21600"/>
                </a:lnTo>
                <a:lnTo>
                  <a:pt x="0" y="0"/>
                </a:lnTo>
                <a:close/>
              </a:path>
            </a:pathLst>
          </a:cu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1" name="Oval 10"/>
          <p:cNvSpPr>
            <a:spLocks noChangeArrowheads="1"/>
          </p:cNvSpPr>
          <p:nvPr/>
        </p:nvSpPr>
        <p:spPr bwMode="auto">
          <a:xfrm>
            <a:off x="7239000" y="5467350"/>
            <a:ext cx="177800" cy="1651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7315200" y="4495800"/>
            <a:ext cx="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6934200" y="21336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7162800" y="2971800"/>
            <a:ext cx="0" cy="14478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7162800" y="4724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V="1">
            <a:off x="6172200" y="4800600"/>
            <a:ext cx="0" cy="1447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72" name="Freeform 16"/>
          <p:cNvSpPr>
            <a:spLocks/>
          </p:cNvSpPr>
          <p:nvPr/>
        </p:nvSpPr>
        <p:spPr bwMode="auto">
          <a:xfrm>
            <a:off x="7315200" y="4419600"/>
            <a:ext cx="1463675" cy="1625600"/>
          </a:xfrm>
          <a:custGeom>
            <a:avLst/>
            <a:gdLst>
              <a:gd name="T0" fmla="*/ 0 w 922"/>
              <a:gd name="T1" fmla="*/ 0 h 1024"/>
              <a:gd name="T2" fmla="*/ 130175 w 922"/>
              <a:gd name="T3" fmla="*/ 101600 h 1024"/>
              <a:gd name="T4" fmla="*/ 319088 w 922"/>
              <a:gd name="T5" fmla="*/ 14288 h 1024"/>
              <a:gd name="T6" fmla="*/ 493713 w 922"/>
              <a:gd name="T7" fmla="*/ 28575 h 1024"/>
              <a:gd name="T8" fmla="*/ 508000 w 922"/>
              <a:gd name="T9" fmla="*/ 71438 h 1024"/>
              <a:gd name="T10" fmla="*/ 493713 w 922"/>
              <a:gd name="T11" fmla="*/ 173038 h 1024"/>
              <a:gd name="T12" fmla="*/ 434975 w 922"/>
              <a:gd name="T13" fmla="*/ 260350 h 1024"/>
              <a:gd name="T14" fmla="*/ 565150 w 922"/>
              <a:gd name="T15" fmla="*/ 406400 h 1024"/>
              <a:gd name="T16" fmla="*/ 681038 w 922"/>
              <a:gd name="T17" fmla="*/ 231775 h 1024"/>
              <a:gd name="T18" fmla="*/ 884238 w 922"/>
              <a:gd name="T19" fmla="*/ 333375 h 1024"/>
              <a:gd name="T20" fmla="*/ 827088 w 922"/>
              <a:gd name="T21" fmla="*/ 609600 h 1024"/>
              <a:gd name="T22" fmla="*/ 768350 w 922"/>
              <a:gd name="T23" fmla="*/ 652463 h 1024"/>
              <a:gd name="T24" fmla="*/ 725488 w 922"/>
              <a:gd name="T25" fmla="*/ 666750 h 1024"/>
              <a:gd name="T26" fmla="*/ 666750 w 922"/>
              <a:gd name="T27" fmla="*/ 725488 h 1024"/>
              <a:gd name="T28" fmla="*/ 696913 w 922"/>
              <a:gd name="T29" fmla="*/ 1001713 h 1024"/>
              <a:gd name="T30" fmla="*/ 1408113 w 922"/>
              <a:gd name="T31" fmla="*/ 1030288 h 1024"/>
              <a:gd name="T32" fmla="*/ 1436688 w 922"/>
              <a:gd name="T33" fmla="*/ 1247775 h 1024"/>
              <a:gd name="T34" fmla="*/ 1392238 w 922"/>
              <a:gd name="T35" fmla="*/ 1377950 h 1024"/>
              <a:gd name="T36" fmla="*/ 1377950 w 922"/>
              <a:gd name="T37" fmla="*/ 1422400 h 1024"/>
              <a:gd name="T38" fmla="*/ 1436688 w 922"/>
              <a:gd name="T39" fmla="*/ 1625600 h 102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22" h="1024">
                <a:moveTo>
                  <a:pt x="0" y="0"/>
                </a:moveTo>
                <a:cubicBezTo>
                  <a:pt x="22" y="33"/>
                  <a:pt x="44" y="51"/>
                  <a:pt x="82" y="64"/>
                </a:cubicBezTo>
                <a:cubicBezTo>
                  <a:pt x="132" y="54"/>
                  <a:pt x="156" y="31"/>
                  <a:pt x="201" y="9"/>
                </a:cubicBezTo>
                <a:cubicBezTo>
                  <a:pt x="238" y="12"/>
                  <a:pt x="276" y="7"/>
                  <a:pt x="311" y="18"/>
                </a:cubicBezTo>
                <a:cubicBezTo>
                  <a:pt x="320" y="21"/>
                  <a:pt x="320" y="36"/>
                  <a:pt x="320" y="45"/>
                </a:cubicBezTo>
                <a:cubicBezTo>
                  <a:pt x="320" y="67"/>
                  <a:pt x="319" y="89"/>
                  <a:pt x="311" y="109"/>
                </a:cubicBezTo>
                <a:cubicBezTo>
                  <a:pt x="303" y="130"/>
                  <a:pt x="274" y="164"/>
                  <a:pt x="274" y="164"/>
                </a:cubicBezTo>
                <a:cubicBezTo>
                  <a:pt x="284" y="254"/>
                  <a:pt x="267" y="274"/>
                  <a:pt x="356" y="256"/>
                </a:cubicBezTo>
                <a:cubicBezTo>
                  <a:pt x="391" y="221"/>
                  <a:pt x="402" y="186"/>
                  <a:pt x="429" y="146"/>
                </a:cubicBezTo>
                <a:cubicBezTo>
                  <a:pt x="496" y="157"/>
                  <a:pt x="499" y="170"/>
                  <a:pt x="557" y="210"/>
                </a:cubicBezTo>
                <a:cubicBezTo>
                  <a:pt x="600" y="271"/>
                  <a:pt x="601" y="357"/>
                  <a:pt x="521" y="384"/>
                </a:cubicBezTo>
                <a:cubicBezTo>
                  <a:pt x="509" y="393"/>
                  <a:pt x="497" y="404"/>
                  <a:pt x="484" y="411"/>
                </a:cubicBezTo>
                <a:cubicBezTo>
                  <a:pt x="476" y="416"/>
                  <a:pt x="465" y="415"/>
                  <a:pt x="457" y="420"/>
                </a:cubicBezTo>
                <a:cubicBezTo>
                  <a:pt x="442" y="429"/>
                  <a:pt x="433" y="445"/>
                  <a:pt x="420" y="457"/>
                </a:cubicBezTo>
                <a:cubicBezTo>
                  <a:pt x="402" y="512"/>
                  <a:pt x="369" y="606"/>
                  <a:pt x="439" y="631"/>
                </a:cubicBezTo>
                <a:cubicBezTo>
                  <a:pt x="587" y="621"/>
                  <a:pt x="743" y="603"/>
                  <a:pt x="887" y="649"/>
                </a:cubicBezTo>
                <a:cubicBezTo>
                  <a:pt x="906" y="707"/>
                  <a:pt x="922" y="715"/>
                  <a:pt x="905" y="786"/>
                </a:cubicBezTo>
                <a:cubicBezTo>
                  <a:pt x="898" y="814"/>
                  <a:pt x="886" y="841"/>
                  <a:pt x="877" y="868"/>
                </a:cubicBezTo>
                <a:cubicBezTo>
                  <a:pt x="874" y="877"/>
                  <a:pt x="868" y="896"/>
                  <a:pt x="868" y="896"/>
                </a:cubicBezTo>
                <a:cubicBezTo>
                  <a:pt x="875" y="957"/>
                  <a:pt x="881" y="974"/>
                  <a:pt x="905" y="102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3568" name="Oval 17"/>
          <p:cNvSpPr>
            <a:spLocks noChangeArrowheads="1"/>
          </p:cNvSpPr>
          <p:nvPr/>
        </p:nvSpPr>
        <p:spPr bwMode="auto">
          <a:xfrm>
            <a:off x="8763000" y="5986463"/>
            <a:ext cx="152400" cy="152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>
            <a:off x="7315200" y="2895600"/>
            <a:ext cx="0" cy="1600200"/>
          </a:xfrm>
          <a:prstGeom prst="line">
            <a:avLst/>
          </a:prstGeom>
          <a:noFill/>
          <a:ln w="889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7848600" y="4343400"/>
            <a:ext cx="609600" cy="381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7354888" y="3200400"/>
            <a:ext cx="493712" cy="876300"/>
          </a:xfrm>
          <a:custGeom>
            <a:avLst/>
            <a:gdLst>
              <a:gd name="T0" fmla="*/ 0 w 311"/>
              <a:gd name="T1" fmla="*/ 0 h 552"/>
              <a:gd name="T2" fmla="*/ 152400 w 311"/>
              <a:gd name="T3" fmla="*/ 228600 h 552"/>
              <a:gd name="T4" fmla="*/ 228600 w 311"/>
              <a:gd name="T5" fmla="*/ 400050 h 552"/>
              <a:gd name="T6" fmla="*/ 438150 w 311"/>
              <a:gd name="T7" fmla="*/ 457200 h 552"/>
              <a:gd name="T8" fmla="*/ 476250 w 311"/>
              <a:gd name="T9" fmla="*/ 514350 h 552"/>
              <a:gd name="T10" fmla="*/ 228600 w 311"/>
              <a:gd name="T11" fmla="*/ 704850 h 552"/>
              <a:gd name="T12" fmla="*/ 114300 w 311"/>
              <a:gd name="T13" fmla="*/ 857250 h 552"/>
              <a:gd name="T14" fmla="*/ 0 w 311"/>
              <a:gd name="T15" fmla="*/ 876300 h 5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7162800" y="5867400"/>
            <a:ext cx="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715000" y="2438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s-ES_tradnl" sz="2400">
              <a:latin typeface="Times New Roman" charset="0"/>
              <a:ea typeface="ＭＳ Ｐゴシック" charset="0"/>
            </a:endParaRP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5791200" y="2590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N1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696200" y="2438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latin typeface="Arial" charset="0"/>
                <a:ea typeface="ＭＳ Ｐゴシック" charset="0"/>
              </a:rPr>
              <a:t>R2</a:t>
            </a:r>
            <a:endParaRPr lang="es-ES" sz="2400">
              <a:latin typeface="Arial" charset="0"/>
              <a:ea typeface="ＭＳ Ｐゴシック" charset="0"/>
            </a:endParaRP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7467600" y="2209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N2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8153400" y="3352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_tradnl" sz="2400">
                <a:solidFill>
                  <a:schemeClr val="bg1"/>
                </a:solidFill>
                <a:latin typeface="Arial" charset="0"/>
                <a:ea typeface="ＭＳ Ｐゴシック" charset="0"/>
              </a:rPr>
              <a:t>N4</a:t>
            </a:r>
            <a:endParaRPr lang="es-ES" sz="2400">
              <a:solidFill>
                <a:schemeClr val="bg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7162800" y="5715000"/>
            <a:ext cx="381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6781800" y="22098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7467600" y="3200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7467600" y="38100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>
            <a:off x="7467600" y="4343400"/>
            <a:ext cx="0" cy="381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>
            <a:off x="6934200" y="5562600"/>
            <a:ext cx="2286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19489" name="Freeform 33"/>
          <p:cNvSpPr>
            <a:spLocks/>
          </p:cNvSpPr>
          <p:nvPr/>
        </p:nvSpPr>
        <p:spPr bwMode="auto">
          <a:xfrm>
            <a:off x="7354888" y="3200400"/>
            <a:ext cx="493712" cy="876300"/>
          </a:xfrm>
          <a:custGeom>
            <a:avLst/>
            <a:gdLst>
              <a:gd name="T0" fmla="*/ 0 w 311"/>
              <a:gd name="T1" fmla="*/ 0 h 552"/>
              <a:gd name="T2" fmla="*/ 152400 w 311"/>
              <a:gd name="T3" fmla="*/ 228600 h 552"/>
              <a:gd name="T4" fmla="*/ 228600 w 311"/>
              <a:gd name="T5" fmla="*/ 400050 h 552"/>
              <a:gd name="T6" fmla="*/ 438150 w 311"/>
              <a:gd name="T7" fmla="*/ 457200 h 552"/>
              <a:gd name="T8" fmla="*/ 476250 w 311"/>
              <a:gd name="T9" fmla="*/ 514350 h 552"/>
              <a:gd name="T10" fmla="*/ 228600 w 311"/>
              <a:gd name="T11" fmla="*/ 704850 h 552"/>
              <a:gd name="T12" fmla="*/ 114300 w 311"/>
              <a:gd name="T13" fmla="*/ 857250 h 552"/>
              <a:gd name="T14" fmla="*/ 0 w 311"/>
              <a:gd name="T15" fmla="*/ 876300 h 55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1" h="552">
                <a:moveTo>
                  <a:pt x="0" y="0"/>
                </a:moveTo>
                <a:cubicBezTo>
                  <a:pt x="32" y="48"/>
                  <a:pt x="68" y="94"/>
                  <a:pt x="96" y="144"/>
                </a:cubicBezTo>
                <a:cubicBezTo>
                  <a:pt x="112" y="173"/>
                  <a:pt x="113" y="227"/>
                  <a:pt x="144" y="252"/>
                </a:cubicBezTo>
                <a:cubicBezTo>
                  <a:pt x="180" y="280"/>
                  <a:pt x="276" y="288"/>
                  <a:pt x="276" y="288"/>
                </a:cubicBezTo>
                <a:cubicBezTo>
                  <a:pt x="284" y="300"/>
                  <a:pt x="298" y="310"/>
                  <a:pt x="300" y="324"/>
                </a:cubicBezTo>
                <a:cubicBezTo>
                  <a:pt x="311" y="412"/>
                  <a:pt x="204" y="404"/>
                  <a:pt x="144" y="444"/>
                </a:cubicBezTo>
                <a:cubicBezTo>
                  <a:pt x="121" y="478"/>
                  <a:pt x="115" y="526"/>
                  <a:pt x="72" y="540"/>
                </a:cubicBezTo>
                <a:cubicBezTo>
                  <a:pt x="49" y="548"/>
                  <a:pt x="0" y="552"/>
                  <a:pt x="0" y="552"/>
                </a:cubicBezTo>
              </a:path>
            </a:pathLst>
          </a:custGeom>
          <a:noFill/>
          <a:ln w="8572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V="1">
            <a:off x="6629400" y="1828800"/>
            <a:ext cx="0" cy="45720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latin typeface="Arial" charset="0"/>
              <a:ea typeface="ＭＳ Ｐゴシック" charset="0"/>
            </a:endParaRPr>
          </a:p>
        </p:txBody>
      </p:sp>
      <p:sp>
        <p:nvSpPr>
          <p:cNvPr id="23586" name="Arco 35"/>
          <p:cNvSpPr>
            <a:spLocks/>
          </p:cNvSpPr>
          <p:nvPr/>
        </p:nvSpPr>
        <p:spPr bwMode="auto">
          <a:xfrm>
            <a:off x="6096000" y="2657475"/>
            <a:ext cx="1041400" cy="1543050"/>
          </a:xfrm>
          <a:custGeom>
            <a:avLst/>
            <a:gdLst>
              <a:gd name="T0" fmla="*/ 0 w 21600"/>
              <a:gd name="T1" fmla="*/ 2147483647 h 21600"/>
              <a:gd name="T2" fmla="*/ 2147483647 w 21600"/>
              <a:gd name="T3" fmla="*/ 0 h 21600"/>
              <a:gd name="T4" fmla="*/ 2147483647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</a:path>
              <a:path w="21600" h="21600" stroke="0" extrusionOk="0">
                <a:moveTo>
                  <a:pt x="0" y="21510"/>
                </a:moveTo>
                <a:cubicBezTo>
                  <a:pt x="49" y="9615"/>
                  <a:pt x="9705" y="-1"/>
                  <a:pt x="21600" y="-1"/>
                </a:cubicBezTo>
                <a:lnTo>
                  <a:pt x="21600" y="21600"/>
                </a:lnTo>
                <a:lnTo>
                  <a:pt x="0" y="21510"/>
                </a:lnTo>
                <a:close/>
              </a:path>
            </a:pathLst>
          </a:cu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9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1039</Words>
  <Application>Microsoft Office PowerPoint</Application>
  <PresentationFormat>Affichage à l'écran (4:3)</PresentationFormat>
  <Paragraphs>250</Paragraphs>
  <Slides>35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0" baseType="lpstr">
      <vt:lpstr>Arial</vt:lpstr>
      <vt:lpstr>ＭＳ Ｐゴシック</vt:lpstr>
      <vt:lpstr>Calibri</vt:lpstr>
      <vt:lpstr>Times New Roman</vt:lpstr>
      <vt:lpstr>Diseño predeterminado</vt:lpstr>
      <vt:lpstr>Diapositive 1</vt:lpstr>
      <vt:lpstr>Diapositive 2</vt:lpstr>
      <vt:lpstr>Diapositive 3</vt:lpstr>
      <vt:lpstr>Diapositive 4</vt:lpstr>
      <vt:lpstr>Diapositive 5</vt:lpstr>
      <vt:lpstr>CHIVA STRATEGY</vt:lpstr>
      <vt:lpstr>CHIVA STRATEGY</vt:lpstr>
      <vt:lpstr>CHIVA STRATEGY</vt:lpstr>
      <vt:lpstr>CHIVA STRATEGY</vt:lpstr>
      <vt:lpstr>Diapositive 10</vt:lpstr>
      <vt:lpstr>Diapositive 11</vt:lpstr>
      <vt:lpstr>Diapositive 12</vt:lpstr>
      <vt:lpstr>Diapositive 13</vt:lpstr>
      <vt:lpstr>Diapositive 14</vt:lpstr>
      <vt:lpstr>CHIVA 1: Elective tratment IN TYPE 3 SHUNT: Devalvulation</vt:lpstr>
      <vt:lpstr>CHIVA 1: Elective tratment IN TYPE 3 SHUNT: Devalvulation</vt:lpstr>
      <vt:lpstr>CHIVA 1: Elective tratment IN TYPE 3 SHUNT: Devalvulation</vt:lpstr>
      <vt:lpstr>Diapositive 18</vt:lpstr>
      <vt:lpstr>Diapositive 19</vt:lpstr>
      <vt:lpstr>Diapositive 20</vt:lpstr>
      <vt:lpstr>Diapositive 21</vt:lpstr>
      <vt:lpstr>CHIVA 2: Evolution after 1 time Durability of anterograde flow</vt:lpstr>
      <vt:lpstr>CHIVA 2: Evolution after 1 time Durability of anterograde flow</vt:lpstr>
      <vt:lpstr>Diapositive 24</vt:lpstr>
      <vt:lpstr>Diapositive 25</vt:lpstr>
      <vt:lpstr>Diapositive 26</vt:lpstr>
      <vt:lpstr>Diapositive 27</vt:lpstr>
      <vt:lpstr>CHIVA 1+2</vt:lpstr>
      <vt:lpstr>CHIVA 1+2 SAPHENOUS VEIN THROMBOSIS EVOLUTION </vt:lpstr>
      <vt:lpstr>CHIVA 1+2 DRAINAGE POST RECANALALIZATION</vt:lpstr>
      <vt:lpstr>CHIVA 1+2 Neo N3 treatment:</vt:lpstr>
      <vt:lpstr>Diapositive 32</vt:lpstr>
      <vt:lpstr>Diapositive 33</vt:lpstr>
      <vt:lpstr>Diapositive 34</vt:lpstr>
      <vt:lpstr>Diapositive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CHIVA AND TYPE 3 SHUNT</dc:title>
  <dc:creator>JORGE JUAN</dc:creator>
  <cp:lastModifiedBy>claude franceschi</cp:lastModifiedBy>
  <cp:revision>54</cp:revision>
  <dcterms:created xsi:type="dcterms:W3CDTF">2011-08-08T06:35:53Z</dcterms:created>
  <dcterms:modified xsi:type="dcterms:W3CDTF">2016-04-22T15:14:26Z</dcterms:modified>
</cp:coreProperties>
</file>