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8" r:id="rId1"/>
  </p:sldMasterIdLst>
  <p:notesMasterIdLst>
    <p:notesMasterId r:id="rId38"/>
  </p:notesMasterIdLst>
  <p:sldIdLst>
    <p:sldId id="256" r:id="rId2"/>
    <p:sldId id="258" r:id="rId3"/>
    <p:sldId id="257" r:id="rId4"/>
    <p:sldId id="260" r:id="rId5"/>
    <p:sldId id="266" r:id="rId6"/>
    <p:sldId id="262" r:id="rId7"/>
    <p:sldId id="270" r:id="rId8"/>
    <p:sldId id="261" r:id="rId9"/>
    <p:sldId id="271" r:id="rId10"/>
    <p:sldId id="274" r:id="rId11"/>
    <p:sldId id="276" r:id="rId12"/>
    <p:sldId id="275" r:id="rId13"/>
    <p:sldId id="272" r:id="rId14"/>
    <p:sldId id="298" r:id="rId15"/>
    <p:sldId id="299" r:id="rId16"/>
    <p:sldId id="303" r:id="rId17"/>
    <p:sldId id="300" r:id="rId18"/>
    <p:sldId id="301" r:id="rId19"/>
    <p:sldId id="302" r:id="rId20"/>
    <p:sldId id="314" r:id="rId21"/>
    <p:sldId id="269" r:id="rId22"/>
    <p:sldId id="304" r:id="rId23"/>
    <p:sldId id="305" r:id="rId24"/>
    <p:sldId id="279" r:id="rId25"/>
    <p:sldId id="281" r:id="rId26"/>
    <p:sldId id="284" r:id="rId27"/>
    <p:sldId id="288" r:id="rId28"/>
    <p:sldId id="309" r:id="rId29"/>
    <p:sldId id="308" r:id="rId30"/>
    <p:sldId id="293" r:id="rId31"/>
    <p:sldId id="310" r:id="rId32"/>
    <p:sldId id="306" r:id="rId33"/>
    <p:sldId id="307" r:id="rId34"/>
    <p:sldId id="311" r:id="rId35"/>
    <p:sldId id="312" r:id="rId36"/>
    <p:sldId id="313" r:id="rId3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4B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0" autoAdjust="0"/>
    <p:restoredTop sz="94634" autoAdjust="0"/>
  </p:normalViewPr>
  <p:slideViewPr>
    <p:cSldViewPr snapToGrid="0" snapToObjects="1">
      <p:cViewPr>
        <p:scale>
          <a:sx n="85" d="100"/>
          <a:sy n="85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B445-B0F3-A242-9920-A91169D50A69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DF77A-B34A-8449-B4E6-74D0BD6F48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06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27DC9E-980A-904E-8580-EB5CB661EA88}" type="slidenum">
              <a:rPr lang="fr-FR"/>
              <a:pPr eaLnBrk="1" hangingPunct="1"/>
              <a:t>24</a:t>
            </a:fld>
            <a:endParaRPr lang="fr-F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08A2596-8657-7949-BBBD-367F1CF0C517}" type="slidenum">
              <a:rPr lang="fr-FR"/>
              <a:pPr eaLnBrk="1" hangingPunct="1"/>
              <a:t>25</a:t>
            </a:fld>
            <a:endParaRPr lang="fr-F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82625"/>
            <a:ext cx="4598987" cy="344963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354513"/>
            <a:ext cx="5091113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189701B-BA89-D944-9C6D-787B6F10F70A}" type="slidenum">
              <a:rPr lang="fr-FR"/>
              <a:pPr eaLnBrk="1" hangingPunct="1"/>
              <a:t>26</a:t>
            </a:fld>
            <a:endParaRPr lang="fr-F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Chap12 Fig 6 </a:t>
            </a:r>
            <a:r>
              <a:rPr lang="en-GB"/>
              <a:t>Ulcer recurrences a 3 years after CHIVA I or CHIVA I+II performed for venous ulcers, straight line, and by standard compression, interrupted line.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02FA0B5-D309-C847-9656-21F8BD699863}" type="slidenum">
              <a:rPr lang="fr-FR"/>
              <a:pPr eaLnBrk="1" hangingPunct="1"/>
              <a:t>27</a:t>
            </a:fld>
            <a:endParaRPr lang="fr-F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/>
              <a:t>Chap12 Fig 11 </a:t>
            </a:r>
            <a:r>
              <a:rPr lang="it-IT" sz="2400" b="1">
                <a:solidFill>
                  <a:srgbClr val="0B1EA5"/>
                </a:solidFill>
              </a:rPr>
              <a:t>Hobbs score (best 1 worse 4) was significantly better after 10 years in the haemodynamic CHIVA group  ( 1.9 vs 2.2 , P&lt; 0.038).</a:t>
            </a:r>
            <a:endParaRPr lang="en-GB" sz="2400" b="1">
              <a:solidFill>
                <a:srgbClr val="0B1EA5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Master-Untertitelformat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Mastertextformat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auf Platzhalter ziehen oder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Mastertextformat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62B272-6660-1A4B-9223-67DCADE3E010}" type="datetimeFigureOut">
              <a:rPr lang="de-DE" smtClean="0"/>
              <a:t>27.07.13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Erika Mendoza, Wunstorf</a:t>
            </a:r>
            <a:endParaRPr lang="de-DE" dirty="0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7243DE-DDAF-9A41-A7B8-5D39FEA17797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Mastertitelformat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Mastertextformat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ontrolled-trial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xcel_97_-_2004-Arbeitsblatt1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_97_-_2004-Arbeitsblatt2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pus.com/record/display.url?eid=2-s2.0-80051515766&amp;origin=resultslis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pus.com/record/display.url?eid=2-s2.0-80051515766&amp;origin=resultslis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Erika Mendoza</a:t>
            </a:r>
          </a:p>
          <a:p>
            <a:r>
              <a:rPr lang="en-US" noProof="0" dirty="0" err="1" smtClean="0"/>
              <a:t>Wunstorf</a:t>
            </a:r>
            <a:r>
              <a:rPr lang="en-US" noProof="0" dirty="0" smtClean="0"/>
              <a:t>, Germany</a:t>
            </a:r>
          </a:p>
          <a:p>
            <a:endParaRPr lang="en-US" dirty="0"/>
          </a:p>
          <a:p>
            <a:r>
              <a:rPr lang="en-US" noProof="0" dirty="0" smtClean="0"/>
              <a:t>Conflict of interest: None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CHIVA – Technical Aspects and </a:t>
            </a:r>
            <a:r>
              <a:rPr lang="en-US" noProof="0" dirty="0" err="1" smtClean="0"/>
              <a:t>Evicence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61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1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96646" cy="4572000"/>
          </a:xfrm>
        </p:spPr>
        <p:txBody>
          <a:bodyPr/>
          <a:lstStyle/>
          <a:p>
            <a:r>
              <a:rPr lang="en-US" noProof="0" dirty="0" smtClean="0"/>
              <a:t>Interruption of the saphenofemoral junction with ligation and disruption of the connection between GSV and deep venous system preserving the pelvic tributaries, if they are not </a:t>
            </a:r>
            <a:r>
              <a:rPr lang="en-US" noProof="0" dirty="0" err="1" smtClean="0"/>
              <a:t>refluxive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ung 23"/>
          <p:cNvGrpSpPr/>
          <p:nvPr/>
        </p:nvGrpSpPr>
        <p:grpSpPr>
          <a:xfrm>
            <a:off x="6990885" y="4030122"/>
            <a:ext cx="1775744" cy="1633446"/>
            <a:chOff x="6990885" y="4030122"/>
            <a:chExt cx="1775744" cy="1633446"/>
          </a:xfrm>
        </p:grpSpPr>
        <p:sp>
          <p:nvSpPr>
            <p:cNvPr id="18" name="Eingebuchteter Richtungspfeil 17"/>
            <p:cNvSpPr/>
            <p:nvPr/>
          </p:nvSpPr>
          <p:spPr>
            <a:xfrm rot="3752537">
              <a:off x="8220149" y="4092159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ingebuchteter Richtungspfeil 18"/>
            <p:cNvSpPr/>
            <p:nvPr/>
          </p:nvSpPr>
          <p:spPr>
            <a:xfrm rot="5243638">
              <a:off x="8469730" y="453623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Eingebuchteter Richtungspfeil 19"/>
            <p:cNvSpPr/>
            <p:nvPr/>
          </p:nvSpPr>
          <p:spPr>
            <a:xfrm rot="5243638">
              <a:off x="8344260" y="5051943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Eingebuchteter Richtungspfeil 20"/>
            <p:cNvSpPr/>
            <p:nvPr/>
          </p:nvSpPr>
          <p:spPr>
            <a:xfrm rot="10800000">
              <a:off x="8249379" y="542870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Eingebuchteter Richtungspfeil 21"/>
            <p:cNvSpPr/>
            <p:nvPr/>
          </p:nvSpPr>
          <p:spPr>
            <a:xfrm rot="10800000">
              <a:off x="7632669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Eingebuchteter Richtungspfeil 22"/>
            <p:cNvSpPr/>
            <p:nvPr/>
          </p:nvSpPr>
          <p:spPr>
            <a:xfrm rot="10800000">
              <a:off x="6990885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 flipH="1">
            <a:off x="6844633" y="2176937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1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96646" cy="4572000"/>
          </a:xfrm>
        </p:spPr>
        <p:txBody>
          <a:bodyPr/>
          <a:lstStyle/>
          <a:p>
            <a:r>
              <a:rPr lang="en-US" noProof="0" dirty="0" smtClean="0"/>
              <a:t>Interruption of the tributary “en </a:t>
            </a:r>
            <a:r>
              <a:rPr lang="en-US" noProof="0" dirty="0" err="1" smtClean="0"/>
              <a:t>niveau</a:t>
            </a:r>
            <a:r>
              <a:rPr lang="en-US" noProof="0" dirty="0" smtClean="0"/>
              <a:t>” of the GSV. </a:t>
            </a:r>
          </a:p>
          <a:p>
            <a:r>
              <a:rPr lang="en-US" dirty="0" smtClean="0"/>
              <a:t>Mini-</a:t>
            </a:r>
            <a:r>
              <a:rPr lang="en-US" dirty="0" err="1" smtClean="0"/>
              <a:t>Phlebectomy</a:t>
            </a:r>
            <a:r>
              <a:rPr lang="en-US" dirty="0" smtClean="0"/>
              <a:t> of tributary is an optional choice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 flipH="1">
            <a:off x="6844633" y="2176937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 flipH="1">
            <a:off x="8103723" y="3686148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90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1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96646" cy="4572000"/>
          </a:xfrm>
        </p:spPr>
        <p:txBody>
          <a:bodyPr/>
          <a:lstStyle/>
          <a:p>
            <a:r>
              <a:rPr lang="en-US" noProof="0" dirty="0" smtClean="0"/>
              <a:t>As a result the blood in the deep veins is obliged to leave the leg towards the heart and is no more able to reenter the recirculation. </a:t>
            </a:r>
          </a:p>
          <a:p>
            <a:r>
              <a:rPr lang="en-US" noProof="0" dirty="0" smtClean="0"/>
              <a:t>The blood of healthy tributaries of GSV is drained through perforators</a:t>
            </a:r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 flipH="1">
            <a:off x="6844633" y="2176937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uppierung 28"/>
          <p:cNvGrpSpPr/>
          <p:nvPr/>
        </p:nvGrpSpPr>
        <p:grpSpPr>
          <a:xfrm>
            <a:off x="7032888" y="2176937"/>
            <a:ext cx="1098982" cy="2304311"/>
            <a:chOff x="7032888" y="2176937"/>
            <a:chExt cx="1098982" cy="2304311"/>
          </a:xfrm>
        </p:grpSpPr>
        <p:cxnSp>
          <p:nvCxnSpPr>
            <p:cNvPr id="12" name="Gerade Verbindung mit Pfeil 11"/>
            <p:cNvCxnSpPr/>
            <p:nvPr/>
          </p:nvCxnSpPr>
          <p:spPr>
            <a:xfrm flipH="1">
              <a:off x="7632668" y="2176937"/>
              <a:ext cx="194402" cy="414655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H="1">
              <a:off x="7785068" y="2329337"/>
              <a:ext cx="194402" cy="414655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H="1">
              <a:off x="7937468" y="2481737"/>
              <a:ext cx="194402" cy="414655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7785068" y="3387818"/>
              <a:ext cx="42003" cy="94103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H="1">
              <a:off x="7032888" y="4481248"/>
              <a:ext cx="752180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Rechteck 30"/>
          <p:cNvSpPr/>
          <p:nvPr/>
        </p:nvSpPr>
        <p:spPr>
          <a:xfrm flipH="1">
            <a:off x="8103723" y="3686148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oben 31"/>
          <p:cNvSpPr/>
          <p:nvPr/>
        </p:nvSpPr>
        <p:spPr>
          <a:xfrm>
            <a:off x="6336816" y="1801156"/>
            <a:ext cx="375803" cy="10952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Herz 32"/>
          <p:cNvSpPr/>
          <p:nvPr/>
        </p:nvSpPr>
        <p:spPr>
          <a:xfrm>
            <a:off x="6183745" y="713444"/>
            <a:ext cx="868234" cy="813604"/>
          </a:xfrm>
          <a:prstGeom prst="hear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80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Treatment of the SFJ in CHIVA “1”</a:t>
            </a:r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520131"/>
              </p:ext>
            </p:extLst>
          </p:nvPr>
        </p:nvGraphicFramePr>
        <p:xfrm>
          <a:off x="696480" y="1687104"/>
          <a:ext cx="7924800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Image" r:id="rId3" imgW="6239322" imgH="3481821" progId="">
                  <p:embed/>
                </p:oleObj>
              </mc:Choice>
              <mc:Fallback>
                <p:oleObj name="Image" r:id="rId3" imgW="6239322" imgH="34818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80" y="1687104"/>
                        <a:ext cx="7924800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26"/>
          <p:cNvGrpSpPr>
            <a:grpSpLocks/>
          </p:cNvGrpSpPr>
          <p:nvPr/>
        </p:nvGrpSpPr>
        <p:grpSpPr bwMode="auto">
          <a:xfrm>
            <a:off x="4657293" y="3592104"/>
            <a:ext cx="1679575" cy="573088"/>
            <a:chOff x="2639" y="2448"/>
            <a:chExt cx="1058" cy="361"/>
          </a:xfrm>
        </p:grpSpPr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2930" y="2456"/>
              <a:ext cx="767" cy="353"/>
            </a:xfrm>
            <a:custGeom>
              <a:avLst/>
              <a:gdLst>
                <a:gd name="T0" fmla="*/ 0 w 767"/>
                <a:gd name="T1" fmla="*/ 349 h 353"/>
                <a:gd name="T2" fmla="*/ 191 w 767"/>
                <a:gd name="T3" fmla="*/ 344 h 353"/>
                <a:gd name="T4" fmla="*/ 383 w 767"/>
                <a:gd name="T5" fmla="*/ 296 h 353"/>
                <a:gd name="T6" fmla="*/ 719 w 767"/>
                <a:gd name="T7" fmla="*/ 56 h 353"/>
                <a:gd name="T8" fmla="*/ 671 w 767"/>
                <a:gd name="T9" fmla="*/ 8 h 353"/>
                <a:gd name="T10" fmla="*/ 527 w 767"/>
                <a:gd name="T11" fmla="*/ 8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7"/>
                <a:gd name="T19" fmla="*/ 0 h 353"/>
                <a:gd name="T20" fmla="*/ 767 w 767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7" h="353">
                  <a:moveTo>
                    <a:pt x="0" y="349"/>
                  </a:moveTo>
                  <a:cubicBezTo>
                    <a:pt x="33" y="348"/>
                    <a:pt x="127" y="353"/>
                    <a:pt x="191" y="344"/>
                  </a:cubicBezTo>
                  <a:cubicBezTo>
                    <a:pt x="255" y="335"/>
                    <a:pt x="295" y="344"/>
                    <a:pt x="383" y="296"/>
                  </a:cubicBezTo>
                  <a:cubicBezTo>
                    <a:pt x="471" y="248"/>
                    <a:pt x="671" y="104"/>
                    <a:pt x="719" y="56"/>
                  </a:cubicBezTo>
                  <a:cubicBezTo>
                    <a:pt x="767" y="8"/>
                    <a:pt x="703" y="16"/>
                    <a:pt x="671" y="8"/>
                  </a:cubicBezTo>
                  <a:cubicBezTo>
                    <a:pt x="639" y="0"/>
                    <a:pt x="583" y="4"/>
                    <a:pt x="527" y="8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2639" y="2560"/>
              <a:ext cx="116" cy="178"/>
            </a:xfrm>
            <a:custGeom>
              <a:avLst/>
              <a:gdLst>
                <a:gd name="T0" fmla="*/ 116 w 116"/>
                <a:gd name="T1" fmla="*/ 178 h 178"/>
                <a:gd name="T2" fmla="*/ 49 w 116"/>
                <a:gd name="T3" fmla="*/ 136 h 178"/>
                <a:gd name="T4" fmla="*/ 2 w 116"/>
                <a:gd name="T5" fmla="*/ 68 h 178"/>
                <a:gd name="T6" fmla="*/ 36 w 116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178"/>
                <a:gd name="T14" fmla="*/ 116 w 116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178">
                  <a:moveTo>
                    <a:pt x="116" y="178"/>
                  </a:moveTo>
                  <a:cubicBezTo>
                    <a:pt x="105" y="171"/>
                    <a:pt x="68" y="154"/>
                    <a:pt x="49" y="136"/>
                  </a:cubicBezTo>
                  <a:cubicBezTo>
                    <a:pt x="30" y="118"/>
                    <a:pt x="4" y="91"/>
                    <a:pt x="2" y="68"/>
                  </a:cubicBezTo>
                  <a:cubicBezTo>
                    <a:pt x="0" y="45"/>
                    <a:pt x="29" y="14"/>
                    <a:pt x="36" y="0"/>
                  </a:cubicBez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9"/>
            <p:cNvSpPr>
              <a:spLocks/>
            </p:cNvSpPr>
            <p:nvPr/>
          </p:nvSpPr>
          <p:spPr bwMode="auto">
            <a:xfrm>
              <a:off x="2689" y="2448"/>
              <a:ext cx="768" cy="112"/>
            </a:xfrm>
            <a:custGeom>
              <a:avLst/>
              <a:gdLst>
                <a:gd name="T0" fmla="*/ 0 w 768"/>
                <a:gd name="T1" fmla="*/ 112 h 112"/>
                <a:gd name="T2" fmla="*/ 288 w 768"/>
                <a:gd name="T3" fmla="*/ 16 h 112"/>
                <a:gd name="T4" fmla="*/ 768 w 768"/>
                <a:gd name="T5" fmla="*/ 16 h 112"/>
                <a:gd name="T6" fmla="*/ 0 60000 65536"/>
                <a:gd name="T7" fmla="*/ 0 60000 65536"/>
                <a:gd name="T8" fmla="*/ 0 60000 65536"/>
                <a:gd name="T9" fmla="*/ 0 w 768"/>
                <a:gd name="T10" fmla="*/ 0 h 112"/>
                <a:gd name="T11" fmla="*/ 768 w 768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8" h="112">
                  <a:moveTo>
                    <a:pt x="0" y="112"/>
                  </a:moveTo>
                  <a:cubicBezTo>
                    <a:pt x="80" y="72"/>
                    <a:pt x="160" y="32"/>
                    <a:pt x="288" y="16"/>
                  </a:cubicBezTo>
                  <a:cubicBezTo>
                    <a:pt x="416" y="0"/>
                    <a:pt x="592" y="8"/>
                    <a:pt x="768" y="16"/>
                  </a:cubicBez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816496" y="1855833"/>
            <a:ext cx="16632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>
                <a:latin typeface="Arial"/>
                <a:cs typeface="Arial"/>
              </a:rPr>
              <a:t>Pudendal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veins</a:t>
            </a:r>
            <a:endParaRPr lang="de-DE" sz="1400" dirty="0" smtClean="0">
              <a:latin typeface="Arial"/>
              <a:cs typeface="Arial"/>
            </a:endParaRPr>
          </a:p>
          <a:p>
            <a:endParaRPr lang="de-DE" sz="1400" dirty="0">
              <a:latin typeface="Arial"/>
              <a:cs typeface="Arial"/>
            </a:endParaRPr>
          </a:p>
          <a:p>
            <a:pPr algn="r"/>
            <a:endParaRPr lang="de-DE" sz="1400" dirty="0" smtClean="0">
              <a:latin typeface="Arial"/>
              <a:cs typeface="Arial"/>
            </a:endParaRPr>
          </a:p>
          <a:p>
            <a:pPr algn="r"/>
            <a:r>
              <a:rPr lang="de-DE" sz="1400" dirty="0" smtClean="0">
                <a:latin typeface="Arial"/>
                <a:cs typeface="Arial"/>
              </a:rPr>
              <a:t>GSV</a:t>
            </a:r>
            <a:endParaRPr lang="de-DE" sz="1400" dirty="0">
              <a:latin typeface="Arial"/>
              <a:cs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6496" y="3994720"/>
            <a:ext cx="181563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latin typeface="Arial"/>
                <a:cs typeface="Arial"/>
              </a:rPr>
              <a:t>AASV</a:t>
            </a:r>
            <a:endParaRPr lang="de-DE" sz="1400" dirty="0">
              <a:latin typeface="Arial"/>
              <a:cs typeface="Arial"/>
            </a:endParaRPr>
          </a:p>
          <a:p>
            <a:pPr algn="r"/>
            <a:endParaRPr lang="de-DE" sz="1400" dirty="0" smtClean="0">
              <a:latin typeface="Arial"/>
              <a:cs typeface="Arial"/>
            </a:endParaRPr>
          </a:p>
          <a:p>
            <a:pPr algn="r"/>
            <a:endParaRPr lang="de-DE" sz="1400" dirty="0" smtClean="0">
              <a:latin typeface="Arial"/>
              <a:cs typeface="Arial"/>
            </a:endParaRPr>
          </a:p>
          <a:p>
            <a:pPr algn="r"/>
            <a:r>
              <a:rPr lang="de-DE" sz="1400" dirty="0" err="1" smtClean="0">
                <a:latin typeface="Arial"/>
                <a:cs typeface="Arial"/>
              </a:rPr>
              <a:t>Femoral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vein</a:t>
            </a:r>
            <a:endParaRPr lang="de-DE" sz="1400" dirty="0" smtClean="0">
              <a:latin typeface="Arial"/>
              <a:cs typeface="Arial"/>
            </a:endParaRPr>
          </a:p>
          <a:p>
            <a:pPr algn="r"/>
            <a:endParaRPr lang="de-DE" sz="1400" dirty="0">
              <a:latin typeface="Arial"/>
              <a:cs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27484" y="5472522"/>
            <a:ext cx="1663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>
                <a:latin typeface="Arial"/>
                <a:cs typeface="Arial"/>
              </a:rPr>
              <a:t>Femoral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artery</a:t>
            </a:r>
            <a:endParaRPr lang="de-DE" sz="1400" dirty="0" smtClean="0">
              <a:latin typeface="Arial"/>
              <a:cs typeface="Arial"/>
            </a:endParaRPr>
          </a:p>
          <a:p>
            <a:pPr algn="r"/>
            <a:endParaRPr lang="de-DE" sz="1400" dirty="0">
              <a:latin typeface="Arial"/>
              <a:cs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89663" y="3236184"/>
            <a:ext cx="831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/>
                <a:cs typeface="Arial"/>
              </a:rPr>
              <a:t>Fascia</a:t>
            </a:r>
            <a:endParaRPr lang="de-DE" sz="1400" dirty="0" smtClean="0">
              <a:latin typeface="Arial"/>
              <a:cs typeface="Arial"/>
            </a:endParaRPr>
          </a:p>
          <a:p>
            <a:endParaRPr lang="de-DE" sz="1400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44632" y="1729106"/>
            <a:ext cx="1663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/>
                <a:cs typeface="Arial"/>
              </a:rPr>
              <a:t>SFJ</a:t>
            </a:r>
          </a:p>
          <a:p>
            <a:endParaRPr lang="de-DE" sz="1400" dirty="0" smtClean="0">
              <a:latin typeface="Arial"/>
              <a:cs typeface="Arial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09335" y="2161618"/>
            <a:ext cx="13119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/>
                <a:cs typeface="Arial"/>
              </a:rPr>
              <a:t>Epigastric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vv</a:t>
            </a:r>
            <a:r>
              <a:rPr lang="de-DE" sz="1400" dirty="0" smtClean="0">
                <a:latin typeface="Arial"/>
                <a:cs typeface="Arial"/>
              </a:rPr>
              <a:t>.</a:t>
            </a:r>
          </a:p>
          <a:p>
            <a:endParaRPr lang="de-DE" sz="1400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736668" y="5447535"/>
            <a:ext cx="3537727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Open </a:t>
            </a:r>
            <a:r>
              <a:rPr lang="de-DE" sz="2400" dirty="0" err="1" smtClean="0">
                <a:solidFill>
                  <a:schemeClr val="accent1"/>
                </a:solidFill>
                <a:latin typeface="Arial"/>
                <a:cs typeface="Arial"/>
              </a:rPr>
              <a:t>Surgery</a:t>
            </a:r>
            <a:endParaRPr lang="de-DE" sz="24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algn="r"/>
            <a:endParaRPr lang="de-DE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03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Treatment of the SFJ in CHIVA “1”</a:t>
            </a:r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830944"/>
              </p:ext>
            </p:extLst>
          </p:nvPr>
        </p:nvGraphicFramePr>
        <p:xfrm>
          <a:off x="696480" y="1687104"/>
          <a:ext cx="7924800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Image" r:id="rId3" imgW="6239322" imgH="3481821" progId="">
                  <p:embed/>
                </p:oleObj>
              </mc:Choice>
              <mc:Fallback>
                <p:oleObj name="Image" r:id="rId3" imgW="6239322" imgH="34818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80" y="1687104"/>
                        <a:ext cx="7924800" cy="442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816496" y="1855833"/>
            <a:ext cx="16632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>
                <a:latin typeface="Arial"/>
                <a:cs typeface="Arial"/>
              </a:rPr>
              <a:t>Pudendal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veins</a:t>
            </a:r>
            <a:endParaRPr lang="de-DE" sz="1400" dirty="0" smtClean="0">
              <a:latin typeface="Arial"/>
              <a:cs typeface="Arial"/>
            </a:endParaRPr>
          </a:p>
          <a:p>
            <a:endParaRPr lang="de-DE" sz="1400" dirty="0">
              <a:latin typeface="Arial"/>
              <a:cs typeface="Arial"/>
            </a:endParaRPr>
          </a:p>
          <a:p>
            <a:pPr algn="r"/>
            <a:endParaRPr lang="de-DE" sz="1400" dirty="0" smtClean="0">
              <a:latin typeface="Arial"/>
              <a:cs typeface="Arial"/>
            </a:endParaRPr>
          </a:p>
          <a:p>
            <a:pPr algn="r"/>
            <a:r>
              <a:rPr lang="de-DE" sz="1400" dirty="0" smtClean="0">
                <a:latin typeface="Arial"/>
                <a:cs typeface="Arial"/>
              </a:rPr>
              <a:t>GSV</a:t>
            </a:r>
            <a:endParaRPr lang="de-DE" sz="1400" dirty="0">
              <a:latin typeface="Arial"/>
              <a:cs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16496" y="3994720"/>
            <a:ext cx="1815633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latin typeface="Arial"/>
                <a:cs typeface="Arial"/>
              </a:rPr>
              <a:t>AASV</a:t>
            </a:r>
            <a:endParaRPr lang="de-DE" sz="1400" dirty="0">
              <a:latin typeface="Arial"/>
              <a:cs typeface="Arial"/>
            </a:endParaRPr>
          </a:p>
          <a:p>
            <a:pPr algn="r"/>
            <a:endParaRPr lang="de-DE" sz="1400" dirty="0" smtClean="0">
              <a:latin typeface="Arial"/>
              <a:cs typeface="Arial"/>
            </a:endParaRPr>
          </a:p>
          <a:p>
            <a:pPr algn="r"/>
            <a:endParaRPr lang="de-DE" sz="1400" dirty="0" smtClean="0">
              <a:latin typeface="Arial"/>
              <a:cs typeface="Arial"/>
            </a:endParaRPr>
          </a:p>
          <a:p>
            <a:pPr algn="r"/>
            <a:r>
              <a:rPr lang="de-DE" sz="1400" dirty="0" err="1" smtClean="0">
                <a:latin typeface="Arial"/>
                <a:cs typeface="Arial"/>
              </a:rPr>
              <a:t>Femoral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vein</a:t>
            </a:r>
            <a:endParaRPr lang="de-DE" sz="1400" dirty="0" smtClean="0">
              <a:latin typeface="Arial"/>
              <a:cs typeface="Arial"/>
            </a:endParaRPr>
          </a:p>
          <a:p>
            <a:pPr algn="r"/>
            <a:endParaRPr lang="de-DE" sz="1400" dirty="0">
              <a:latin typeface="Arial"/>
              <a:cs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27484" y="5472522"/>
            <a:ext cx="1663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400" dirty="0" err="1" smtClean="0">
                <a:latin typeface="Arial"/>
                <a:cs typeface="Arial"/>
              </a:rPr>
              <a:t>Femoral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artery</a:t>
            </a:r>
            <a:endParaRPr lang="de-DE" sz="1400" dirty="0" smtClean="0">
              <a:latin typeface="Arial"/>
              <a:cs typeface="Arial"/>
            </a:endParaRPr>
          </a:p>
          <a:p>
            <a:pPr algn="r"/>
            <a:endParaRPr lang="de-DE" sz="1400" dirty="0">
              <a:latin typeface="Arial"/>
              <a:cs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789663" y="3236184"/>
            <a:ext cx="8316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/>
                <a:cs typeface="Arial"/>
              </a:rPr>
              <a:t>Fascia</a:t>
            </a:r>
            <a:endParaRPr lang="de-DE" sz="1400" dirty="0" smtClean="0">
              <a:latin typeface="Arial"/>
              <a:cs typeface="Arial"/>
            </a:endParaRPr>
          </a:p>
          <a:p>
            <a:endParaRPr lang="de-DE" sz="1400" dirty="0">
              <a:latin typeface="Arial"/>
              <a:cs typeface="Arial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844632" y="1729106"/>
            <a:ext cx="16632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/>
                <a:cs typeface="Arial"/>
              </a:rPr>
              <a:t>SFJ</a:t>
            </a:r>
          </a:p>
          <a:p>
            <a:endParaRPr lang="de-DE" sz="1400" dirty="0" smtClean="0">
              <a:latin typeface="Arial"/>
              <a:cs typeface="Arial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09335" y="2161618"/>
            <a:ext cx="13119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Arial"/>
                <a:cs typeface="Arial"/>
              </a:rPr>
              <a:t>Epigastric</a:t>
            </a:r>
            <a:r>
              <a:rPr lang="de-DE" sz="1400" dirty="0" smtClean="0">
                <a:latin typeface="Arial"/>
                <a:cs typeface="Arial"/>
              </a:rPr>
              <a:t> </a:t>
            </a:r>
            <a:r>
              <a:rPr lang="de-DE" sz="1400" dirty="0" err="1" smtClean="0">
                <a:latin typeface="Arial"/>
                <a:cs typeface="Arial"/>
              </a:rPr>
              <a:t>vv</a:t>
            </a:r>
            <a:r>
              <a:rPr lang="de-DE" sz="1400" dirty="0" smtClean="0">
                <a:latin typeface="Arial"/>
                <a:cs typeface="Arial"/>
              </a:rPr>
              <a:t>.</a:t>
            </a:r>
          </a:p>
          <a:p>
            <a:endParaRPr lang="de-DE" sz="1400" dirty="0">
              <a:latin typeface="Arial"/>
              <a:cs typeface="Aria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736668" y="5447535"/>
            <a:ext cx="3537727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400" dirty="0" err="1" smtClean="0">
                <a:solidFill>
                  <a:schemeClr val="accent1"/>
                </a:solidFill>
                <a:latin typeface="Arial"/>
                <a:cs typeface="Arial"/>
              </a:rPr>
              <a:t>Newer</a:t>
            </a:r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 Options: Endoluminal </a:t>
            </a:r>
            <a:r>
              <a:rPr lang="de-DE" sz="2400" dirty="0" err="1" smtClean="0">
                <a:solidFill>
                  <a:schemeClr val="accent1"/>
                </a:solidFill>
                <a:latin typeface="Arial"/>
                <a:cs typeface="Arial"/>
              </a:rPr>
              <a:t>treatment</a:t>
            </a:r>
            <a:r>
              <a:rPr lang="de-DE" sz="240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</a:p>
          <a:p>
            <a:pPr algn="r"/>
            <a:endParaRPr lang="de-DE" sz="1400" dirty="0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 rot="881534">
            <a:off x="4004634" y="2950144"/>
            <a:ext cx="1466669" cy="10233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47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Shunt Type 3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Incompetent terminal and </a:t>
            </a:r>
            <a:r>
              <a:rPr lang="en-US" noProof="0" dirty="0" err="1" smtClean="0"/>
              <a:t>preterminal</a:t>
            </a:r>
            <a:r>
              <a:rPr lang="en-US" noProof="0" dirty="0" smtClean="0"/>
              <a:t> valve</a:t>
            </a:r>
          </a:p>
          <a:p>
            <a:r>
              <a:rPr lang="en-US" dirty="0" smtClean="0"/>
              <a:t>Reflux in GSV</a:t>
            </a:r>
          </a:p>
          <a:p>
            <a:r>
              <a:rPr lang="en-US" noProof="0" dirty="0" smtClean="0"/>
              <a:t>No dilated reentry perforator on GSV</a:t>
            </a:r>
          </a:p>
          <a:p>
            <a:r>
              <a:rPr lang="en-US" dirty="0" smtClean="0"/>
              <a:t>Reentry through a tributary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ung 24"/>
          <p:cNvGrpSpPr/>
          <p:nvPr/>
        </p:nvGrpSpPr>
        <p:grpSpPr>
          <a:xfrm>
            <a:off x="6817895" y="2254685"/>
            <a:ext cx="1352583" cy="1934212"/>
            <a:chOff x="6817895" y="2254685"/>
            <a:chExt cx="1352583" cy="1934212"/>
          </a:xfrm>
        </p:grpSpPr>
        <p:sp>
          <p:nvSpPr>
            <p:cNvPr id="9" name="Eingebuchteter Richtungspfeil 8"/>
            <p:cNvSpPr/>
            <p:nvPr/>
          </p:nvSpPr>
          <p:spPr>
            <a:xfrm>
              <a:off x="6817895" y="2254685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Eingebuchteter Richtungspfeil 11"/>
            <p:cNvSpPr/>
            <p:nvPr/>
          </p:nvSpPr>
          <p:spPr>
            <a:xfrm rot="1973699">
              <a:off x="7219209" y="247343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Eingebuchteter Richtungspfeil 12"/>
            <p:cNvSpPr/>
            <p:nvPr/>
          </p:nvSpPr>
          <p:spPr>
            <a:xfrm rot="3433329">
              <a:off x="7582103" y="2856224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Eingebuchteter Richtungspfeil 13"/>
            <p:cNvSpPr/>
            <p:nvPr/>
          </p:nvSpPr>
          <p:spPr>
            <a:xfrm rot="4291791">
              <a:off x="7734502" y="335398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Eingebuchteter Richtungspfeil 14"/>
            <p:cNvSpPr/>
            <p:nvPr/>
          </p:nvSpPr>
          <p:spPr>
            <a:xfrm rot="4864623">
              <a:off x="7821404" y="3839823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6990885" y="4030122"/>
            <a:ext cx="1775744" cy="1633446"/>
            <a:chOff x="6990885" y="4030122"/>
            <a:chExt cx="1775744" cy="1633446"/>
          </a:xfrm>
        </p:grpSpPr>
        <p:sp>
          <p:nvSpPr>
            <p:cNvPr id="18" name="Eingebuchteter Richtungspfeil 17"/>
            <p:cNvSpPr/>
            <p:nvPr/>
          </p:nvSpPr>
          <p:spPr>
            <a:xfrm rot="3752537">
              <a:off x="8220149" y="4092159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ingebuchteter Richtungspfeil 18"/>
            <p:cNvSpPr/>
            <p:nvPr/>
          </p:nvSpPr>
          <p:spPr>
            <a:xfrm rot="5243638">
              <a:off x="8469730" y="453623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Eingebuchteter Richtungspfeil 19"/>
            <p:cNvSpPr/>
            <p:nvPr/>
          </p:nvSpPr>
          <p:spPr>
            <a:xfrm rot="5243638">
              <a:off x="8344260" y="5051943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Eingebuchteter Richtungspfeil 20"/>
            <p:cNvSpPr/>
            <p:nvPr/>
          </p:nvSpPr>
          <p:spPr>
            <a:xfrm rot="10800000">
              <a:off x="8249379" y="542870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Eingebuchteter Richtungspfeil 21"/>
            <p:cNvSpPr/>
            <p:nvPr/>
          </p:nvSpPr>
          <p:spPr>
            <a:xfrm rot="10800000">
              <a:off x="7632669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Eingebuchteter Richtungspfeil 22"/>
            <p:cNvSpPr/>
            <p:nvPr/>
          </p:nvSpPr>
          <p:spPr>
            <a:xfrm rot="10800000">
              <a:off x="6990885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08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noProof="0" dirty="0" smtClean="0"/>
              <a:t>Shunt type 3</a:t>
            </a:r>
            <a:endParaRPr lang="en-US" noProof="0" dirty="0"/>
          </a:p>
        </p:txBody>
      </p:sp>
      <p:pic>
        <p:nvPicPr>
          <p:cNvPr id="4" name="Picture 3" descr="CHIVA2Pun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-2505075"/>
            <a:ext cx="5748337" cy="93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50517" y="0"/>
            <a:ext cx="673628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/>
              <a:t>			 </a:t>
            </a:r>
            <a:r>
              <a:rPr lang="de-DE" dirty="0" smtClean="0"/>
              <a:t>					  </a:t>
            </a:r>
            <a:r>
              <a:rPr lang="de-DE" dirty="0" err="1" smtClean="0">
                <a:solidFill>
                  <a:schemeClr val="bg1"/>
                </a:solidFill>
              </a:rPr>
              <a:t>Femoral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vein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			</a:t>
            </a:r>
          </a:p>
          <a:p>
            <a:pPr eaLnBrk="1" hangingPunct="1">
              <a:spcBef>
                <a:spcPct val="50000"/>
              </a:spcBef>
            </a:pPr>
            <a:endParaRPr lang="de-DE" dirty="0"/>
          </a:p>
          <a:p>
            <a:pPr eaLnBrk="1" hangingPunct="1">
              <a:spcBef>
                <a:spcPct val="50000"/>
              </a:spcBef>
            </a:pPr>
            <a:endParaRPr lang="de-DE" dirty="0"/>
          </a:p>
          <a:p>
            <a:pPr eaLnBrk="1" hangingPunct="1">
              <a:spcBef>
                <a:spcPct val="50000"/>
              </a:spcBef>
            </a:pPr>
            <a:r>
              <a:rPr lang="de-DE" dirty="0"/>
              <a:t>	  </a:t>
            </a:r>
            <a:r>
              <a:rPr lang="de-DE" dirty="0" smtClean="0"/>
              <a:t>					 </a:t>
            </a:r>
            <a:r>
              <a:rPr lang="de-DE" dirty="0" err="1" smtClean="0"/>
              <a:t>refluxive</a:t>
            </a:r>
            <a:r>
              <a:rPr lang="de-DE" dirty="0" smtClean="0"/>
              <a:t> GSV</a:t>
            </a:r>
            <a:endParaRPr lang="de-DE" dirty="0"/>
          </a:p>
          <a:p>
            <a:pPr eaLnBrk="1" hangingPunct="1">
              <a:spcBef>
                <a:spcPct val="50000"/>
              </a:spcBef>
            </a:pPr>
            <a:endParaRPr lang="de-DE" dirty="0"/>
          </a:p>
          <a:p>
            <a:pPr eaLnBrk="1" hangingPunct="1">
              <a:spcBef>
                <a:spcPct val="50000"/>
              </a:spcBef>
            </a:pPr>
            <a:r>
              <a:rPr lang="de-DE" dirty="0"/>
              <a:t>	  </a:t>
            </a:r>
            <a:endParaRPr lang="de-DE" dirty="0" smtClean="0"/>
          </a:p>
          <a:p>
            <a:pPr eaLnBrk="1" hangingPunct="1">
              <a:spcBef>
                <a:spcPct val="50000"/>
              </a:spcBef>
            </a:pPr>
            <a:r>
              <a:rPr lang="de-DE" dirty="0" err="1" smtClean="0"/>
              <a:t>Refluxive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tributary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73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3 CHIVA “2”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Disconnection of the tributary</a:t>
            </a:r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ung 24"/>
          <p:cNvGrpSpPr/>
          <p:nvPr/>
        </p:nvGrpSpPr>
        <p:grpSpPr>
          <a:xfrm>
            <a:off x="6817895" y="2254685"/>
            <a:ext cx="1352583" cy="1934212"/>
            <a:chOff x="6817895" y="2254685"/>
            <a:chExt cx="1352583" cy="1934212"/>
          </a:xfrm>
        </p:grpSpPr>
        <p:sp>
          <p:nvSpPr>
            <p:cNvPr id="9" name="Eingebuchteter Richtungspfeil 8"/>
            <p:cNvSpPr/>
            <p:nvPr/>
          </p:nvSpPr>
          <p:spPr>
            <a:xfrm>
              <a:off x="6817895" y="2254685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Eingebuchteter Richtungspfeil 11"/>
            <p:cNvSpPr/>
            <p:nvPr/>
          </p:nvSpPr>
          <p:spPr>
            <a:xfrm rot="1973699">
              <a:off x="7219209" y="247343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Eingebuchteter Richtungspfeil 12"/>
            <p:cNvSpPr/>
            <p:nvPr/>
          </p:nvSpPr>
          <p:spPr>
            <a:xfrm rot="3433329">
              <a:off x="7582103" y="2856224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Eingebuchteter Richtungspfeil 13"/>
            <p:cNvSpPr/>
            <p:nvPr/>
          </p:nvSpPr>
          <p:spPr>
            <a:xfrm rot="4291791">
              <a:off x="7734502" y="335398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Eingebuchteter Richtungspfeil 14"/>
            <p:cNvSpPr/>
            <p:nvPr/>
          </p:nvSpPr>
          <p:spPr>
            <a:xfrm rot="4864623">
              <a:off x="7821404" y="3839823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6990885" y="4030122"/>
            <a:ext cx="1775744" cy="1633446"/>
            <a:chOff x="6990885" y="4030122"/>
            <a:chExt cx="1775744" cy="1633446"/>
          </a:xfrm>
        </p:grpSpPr>
        <p:sp>
          <p:nvSpPr>
            <p:cNvPr id="18" name="Eingebuchteter Richtungspfeil 17"/>
            <p:cNvSpPr/>
            <p:nvPr/>
          </p:nvSpPr>
          <p:spPr>
            <a:xfrm rot="3752537">
              <a:off x="8220149" y="4092159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ingebuchteter Richtungspfeil 18"/>
            <p:cNvSpPr/>
            <p:nvPr/>
          </p:nvSpPr>
          <p:spPr>
            <a:xfrm rot="5243638">
              <a:off x="8469730" y="453623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Eingebuchteter Richtungspfeil 19"/>
            <p:cNvSpPr/>
            <p:nvPr/>
          </p:nvSpPr>
          <p:spPr>
            <a:xfrm rot="5243638">
              <a:off x="8344260" y="5051943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Eingebuchteter Richtungspfeil 20"/>
            <p:cNvSpPr/>
            <p:nvPr/>
          </p:nvSpPr>
          <p:spPr>
            <a:xfrm rot="10800000">
              <a:off x="8249379" y="542870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Eingebuchteter Richtungspfeil 21"/>
            <p:cNvSpPr/>
            <p:nvPr/>
          </p:nvSpPr>
          <p:spPr>
            <a:xfrm rot="10800000">
              <a:off x="7632669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Eingebuchteter Richtungspfeil 22"/>
            <p:cNvSpPr/>
            <p:nvPr/>
          </p:nvSpPr>
          <p:spPr>
            <a:xfrm rot="10800000">
              <a:off x="6990885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6" name="Rechteck 25"/>
          <p:cNvSpPr/>
          <p:nvPr/>
        </p:nvSpPr>
        <p:spPr>
          <a:xfrm flipH="1">
            <a:off x="8103723" y="3852446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86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3 CHIVA “2”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Disconnection of the tributary – and then: </a:t>
            </a:r>
          </a:p>
          <a:p>
            <a:r>
              <a:rPr lang="en-US" dirty="0" smtClean="0"/>
              <a:t>Either competent GSV afterwards depending on: </a:t>
            </a:r>
          </a:p>
          <a:p>
            <a:pPr lvl="1"/>
            <a:r>
              <a:rPr lang="en-US" noProof="0" dirty="0" smtClean="0"/>
              <a:t>Diameter</a:t>
            </a:r>
          </a:p>
          <a:p>
            <a:pPr lvl="1"/>
            <a:r>
              <a:rPr lang="en-US" dirty="0" smtClean="0"/>
              <a:t>Distance between SFJ and point of disconnection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 flipH="1">
            <a:off x="8103723" y="3732918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oben 3"/>
          <p:cNvSpPr/>
          <p:nvPr/>
        </p:nvSpPr>
        <p:spPr>
          <a:xfrm rot="20233166">
            <a:off x="7395127" y="2617919"/>
            <a:ext cx="331736" cy="96962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9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3 CHIVA “2”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Disconnection of the tributary and then: </a:t>
            </a:r>
          </a:p>
          <a:p>
            <a:r>
              <a:rPr lang="en-US" dirty="0" smtClean="0"/>
              <a:t>Persistence of the Reflux with opening of a reentry perforator as second option</a:t>
            </a:r>
          </a:p>
          <a:p>
            <a:endParaRPr lang="en-US" noProof="0" dirty="0"/>
          </a:p>
          <a:p>
            <a:r>
              <a:rPr lang="en-US" dirty="0" smtClean="0"/>
              <a:t>Then Performance of treatment of SFJ in a second step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 flipH="1">
            <a:off x="8103723" y="3852446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7909229" y="4254469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ung 27"/>
          <p:cNvGrpSpPr/>
          <p:nvPr/>
        </p:nvGrpSpPr>
        <p:grpSpPr>
          <a:xfrm>
            <a:off x="6786621" y="2150883"/>
            <a:ext cx="1352583" cy="2397693"/>
            <a:chOff x="6817895" y="2254685"/>
            <a:chExt cx="1352583" cy="2397693"/>
          </a:xfrm>
        </p:grpSpPr>
        <p:sp>
          <p:nvSpPr>
            <p:cNvPr id="29" name="Eingebuchteter Richtungspfeil 28"/>
            <p:cNvSpPr/>
            <p:nvPr/>
          </p:nvSpPr>
          <p:spPr>
            <a:xfrm>
              <a:off x="6817895" y="2254685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0" name="Eingebuchteter Richtungspfeil 29"/>
            <p:cNvSpPr/>
            <p:nvPr/>
          </p:nvSpPr>
          <p:spPr>
            <a:xfrm rot="1973699">
              <a:off x="7219209" y="247343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1" name="Eingebuchteter Richtungspfeil 30"/>
            <p:cNvSpPr/>
            <p:nvPr/>
          </p:nvSpPr>
          <p:spPr>
            <a:xfrm rot="3433329">
              <a:off x="7582103" y="2856224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2" name="Eingebuchteter Richtungspfeil 31"/>
            <p:cNvSpPr/>
            <p:nvPr/>
          </p:nvSpPr>
          <p:spPr>
            <a:xfrm rot="4291791">
              <a:off x="7734502" y="335398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3" name="Eingebuchteter Richtungspfeil 32"/>
            <p:cNvSpPr/>
            <p:nvPr/>
          </p:nvSpPr>
          <p:spPr>
            <a:xfrm rot="4864623">
              <a:off x="7821404" y="3839823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4" name="Eingebuchteter Richtungspfeil 33"/>
            <p:cNvSpPr/>
            <p:nvPr/>
          </p:nvSpPr>
          <p:spPr>
            <a:xfrm rot="10800000">
              <a:off x="7552113" y="435096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" name="Eingebuchteter Richtungspfeil 34"/>
            <p:cNvSpPr/>
            <p:nvPr/>
          </p:nvSpPr>
          <p:spPr>
            <a:xfrm rot="10800000">
              <a:off x="7017952" y="4354345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61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Aims of CHIVA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Treatment of the venous insufficiency </a:t>
            </a:r>
          </a:p>
          <a:p>
            <a:r>
              <a:rPr lang="en-US" dirty="0" smtClean="0"/>
              <a:t>Preservation of venous blood drainage in </a:t>
            </a:r>
            <a:r>
              <a:rPr lang="en-US" dirty="0" err="1" smtClean="0"/>
              <a:t>epifascial</a:t>
            </a:r>
            <a:r>
              <a:rPr lang="en-US" dirty="0" smtClean="0"/>
              <a:t> venous system</a:t>
            </a:r>
          </a:p>
          <a:p>
            <a:endParaRPr lang="en-US" noProof="0" dirty="0"/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ure </a:t>
            </a:r>
            <a:r>
              <a:rPr lang="en-US" sz="4800" dirty="0" err="1">
                <a:solidFill>
                  <a:schemeClr val="accent1"/>
                </a:solidFill>
              </a:rPr>
              <a:t>H</a:t>
            </a:r>
            <a:r>
              <a:rPr lang="en-US" dirty="0" err="1" smtClean="0"/>
              <a:t>emodynamique</a:t>
            </a:r>
            <a:r>
              <a:rPr lang="en-US" dirty="0" smtClean="0"/>
              <a:t> de </a:t>
            </a:r>
          </a:p>
          <a:p>
            <a:pPr marL="0" indent="0" algn="r">
              <a:buNone/>
            </a:pPr>
            <a:r>
              <a:rPr lang="en-US" dirty="0" err="1" smtClean="0"/>
              <a:t>l’</a:t>
            </a:r>
            <a:r>
              <a:rPr lang="en-US" sz="4800" dirty="0" err="1" smtClean="0">
                <a:solidFill>
                  <a:schemeClr val="accent1"/>
                </a:solidFill>
              </a:rPr>
              <a:t>I</a:t>
            </a:r>
            <a:r>
              <a:rPr lang="en-US" dirty="0" err="1" smtClean="0"/>
              <a:t>nsufficiance</a:t>
            </a:r>
            <a:r>
              <a:rPr lang="en-US" dirty="0" smtClean="0"/>
              <a:t> </a:t>
            </a:r>
            <a:r>
              <a:rPr lang="en-US" sz="4800" dirty="0" err="1">
                <a:solidFill>
                  <a:schemeClr val="accent1"/>
                </a:solidFill>
              </a:rPr>
              <a:t>V</a:t>
            </a:r>
            <a:r>
              <a:rPr lang="en-US" dirty="0" err="1" smtClean="0"/>
              <a:t>eneuse</a:t>
            </a:r>
            <a:r>
              <a:rPr lang="en-US" dirty="0" smtClean="0"/>
              <a:t> en </a:t>
            </a:r>
            <a:r>
              <a:rPr lang="en-US" sz="4800" dirty="0" err="1" smtClean="0">
                <a:solidFill>
                  <a:schemeClr val="accent1"/>
                </a:solidFill>
              </a:rPr>
              <a:t>A</a:t>
            </a:r>
            <a:r>
              <a:rPr lang="en-US" dirty="0" err="1" smtClean="0"/>
              <a:t>mbulatoire</a:t>
            </a:r>
            <a:endParaRPr lang="en-US" dirty="0" smtClean="0"/>
          </a:p>
          <a:p>
            <a:pPr marL="0" indent="0" algn="r">
              <a:buNone/>
            </a:pPr>
            <a:r>
              <a:rPr lang="en-US" noProof="0" dirty="0" smtClean="0"/>
              <a:t>Developed and published by Claude </a:t>
            </a:r>
            <a:r>
              <a:rPr lang="en-US" noProof="0" dirty="0" err="1" smtClean="0"/>
              <a:t>Franceschi</a:t>
            </a:r>
            <a:r>
              <a:rPr lang="en-US" dirty="0" smtClean="0"/>
              <a:t>, 1988</a:t>
            </a:r>
          </a:p>
          <a:p>
            <a:endParaRPr lang="en-US" noProof="0" dirty="0" smtClean="0"/>
          </a:p>
          <a:p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870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Shunt Type 3 </a:t>
            </a:r>
            <a:r>
              <a:rPr lang="en-US" dirty="0" smtClean="0"/>
              <a:t>in one step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Disconnection of the </a:t>
            </a:r>
            <a:r>
              <a:rPr lang="en-US" noProof="0" dirty="0" smtClean="0"/>
              <a:t>SFJ and tributary </a:t>
            </a:r>
            <a:endParaRPr lang="en-US" noProof="0" dirty="0" smtClean="0"/>
          </a:p>
          <a:p>
            <a:r>
              <a:rPr lang="en-US" dirty="0" err="1" smtClean="0"/>
              <a:t>Devalvulation</a:t>
            </a:r>
            <a:r>
              <a:rPr lang="en-US" dirty="0" smtClean="0"/>
              <a:t> down to the next draining perforator</a:t>
            </a:r>
          </a:p>
          <a:p>
            <a:endParaRPr lang="en-US" dirty="0"/>
          </a:p>
          <a:p>
            <a:r>
              <a:rPr lang="en-US" dirty="0" smtClean="0"/>
              <a:t>Avoidance of two steps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 flipH="1">
            <a:off x="8103723" y="3732918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7909229" y="4463643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 flipH="1">
            <a:off x="6956241" y="2155428"/>
            <a:ext cx="146252" cy="4146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ung 18"/>
          <p:cNvGrpSpPr/>
          <p:nvPr/>
        </p:nvGrpSpPr>
        <p:grpSpPr>
          <a:xfrm>
            <a:off x="7032888" y="2176937"/>
            <a:ext cx="1098982" cy="2304311"/>
            <a:chOff x="7032888" y="2176937"/>
            <a:chExt cx="1098982" cy="2304311"/>
          </a:xfrm>
        </p:grpSpPr>
        <p:cxnSp>
          <p:nvCxnSpPr>
            <p:cNvPr id="20" name="Gerade Verbindung mit Pfeil 19"/>
            <p:cNvCxnSpPr/>
            <p:nvPr/>
          </p:nvCxnSpPr>
          <p:spPr>
            <a:xfrm flipH="1">
              <a:off x="7632668" y="2176937"/>
              <a:ext cx="194402" cy="414655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>
              <a:off x="7785068" y="2329337"/>
              <a:ext cx="194402" cy="414655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>
              <a:off x="7937468" y="2481737"/>
              <a:ext cx="194402" cy="414655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7785068" y="3387818"/>
              <a:ext cx="42003" cy="94103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H="1">
              <a:off x="7032888" y="4481248"/>
              <a:ext cx="752180" cy="0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14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 - Evidence 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/>
              <a:t>CHIVA has no sponsors, so all the trials are investigator initiated and investigator financed, excepting the Spanish group (Pares), financed by the </a:t>
            </a:r>
            <a:r>
              <a:rPr lang="en-US" dirty="0" err="1"/>
              <a:t>S</a:t>
            </a:r>
            <a:r>
              <a:rPr lang="en-US" noProof="0" dirty="0" err="1" smtClean="0"/>
              <a:t>panish</a:t>
            </a:r>
            <a:r>
              <a:rPr lang="en-US" noProof="0" dirty="0" smtClean="0"/>
              <a:t> health care System. </a:t>
            </a:r>
          </a:p>
          <a:p>
            <a:r>
              <a:rPr lang="en-US" dirty="0" smtClean="0"/>
              <a:t>That is the reason, why there are not that big series as industry funded series with endoluminal devices, as an example. </a:t>
            </a:r>
          </a:p>
          <a:p>
            <a:endParaRPr lang="en-US" noProof="0" dirty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438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 - Evidence 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 </a:t>
            </a:r>
          </a:p>
          <a:p>
            <a:endParaRPr lang="en-US" dirty="0" smtClean="0"/>
          </a:p>
          <a:p>
            <a:endParaRPr lang="en-US" noProof="0" dirty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95835"/>
              </p:ext>
            </p:extLst>
          </p:nvPr>
        </p:nvGraphicFramePr>
        <p:xfrm>
          <a:off x="0" y="1693240"/>
          <a:ext cx="9144000" cy="4596455"/>
        </p:xfrm>
        <a:graphic>
          <a:graphicData uri="http://schemas.openxmlformats.org/drawingml/2006/table">
            <a:tbl>
              <a:tblPr/>
              <a:tblGrid>
                <a:gridCol w="2287588"/>
                <a:gridCol w="2286000"/>
                <a:gridCol w="2282825"/>
                <a:gridCol w="2287587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EVIDENCES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Level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Grade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 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</a:b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meta-analyses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of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RCT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Ia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Strong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 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At least one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RCT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EA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At least one clinic trial properly conducted without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randomisation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.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F8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B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Mid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At least any type of clinical trial properly planned and nearly experimental.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EC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IIb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Times New Roman" charset="0"/>
                        </a:rPr>
                        <a:t>At least one well programmed not experimental clinical trial. 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Times New Roman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F2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III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Expert opinion</a:t>
                      </a: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4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IV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5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Weak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2627313" y="2535516"/>
            <a:ext cx="1873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Times New Roman" charset="0"/>
              </a:rPr>
              <a:t>CHIVA (4 RCT</a:t>
            </a:r>
            <a:r>
              <a:rPr lang="en-US" b="1" dirty="0" smtClean="0">
                <a:solidFill>
                  <a:srgbClr val="FF3300"/>
                </a:solidFill>
                <a:latin typeface="Times New Roman" charset="0"/>
              </a:rPr>
              <a:t>) and 1 Review</a:t>
            </a:r>
            <a:endParaRPr lang="en-US" dirty="0">
              <a:latin typeface="Times New Roman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4859338" y="2649189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Times New Roman" charset="0"/>
              </a:rPr>
              <a:t>CHIVA (4 RCT)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2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Cochrane Review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noProof="0" dirty="0" smtClean="0"/>
          </a:p>
          <a:p>
            <a:r>
              <a:rPr lang="de-DE" dirty="0" err="1"/>
              <a:t>Bellmunt</a:t>
            </a:r>
            <a:r>
              <a:rPr lang="de-DE" dirty="0"/>
              <a:t>-Montoya S, </a:t>
            </a:r>
            <a:r>
              <a:rPr lang="de-DE" dirty="0" err="1"/>
              <a:t>Escribano</a:t>
            </a:r>
            <a:r>
              <a:rPr lang="de-DE" dirty="0"/>
              <a:t> JM, </a:t>
            </a:r>
            <a:r>
              <a:rPr lang="de-DE" dirty="0" err="1"/>
              <a:t>Dilme</a:t>
            </a:r>
            <a:r>
              <a:rPr lang="de-DE" dirty="0"/>
              <a:t> J, Martinez-Zapata MJ (2012) </a:t>
            </a:r>
            <a:br>
              <a:rPr lang="de-DE" dirty="0"/>
            </a:br>
            <a:r>
              <a:rPr lang="de-DE" b="1" dirty="0">
                <a:solidFill>
                  <a:srgbClr val="D16349"/>
                </a:solidFill>
              </a:rPr>
              <a:t>CHIVA </a:t>
            </a:r>
            <a:r>
              <a:rPr lang="de-DE" b="1" dirty="0" err="1">
                <a:solidFill>
                  <a:srgbClr val="D16349"/>
                </a:solidFill>
              </a:rPr>
              <a:t>method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for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the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treatment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of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chronic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venous</a:t>
            </a:r>
            <a:r>
              <a:rPr lang="de-DE" b="1" dirty="0">
                <a:solidFill>
                  <a:srgbClr val="D16349"/>
                </a:solidFill>
              </a:rPr>
              <a:t> </a:t>
            </a:r>
            <a:r>
              <a:rPr lang="de-DE" b="1" dirty="0" err="1">
                <a:solidFill>
                  <a:srgbClr val="D16349"/>
                </a:solidFill>
              </a:rPr>
              <a:t>insufficiency</a:t>
            </a:r>
            <a:r>
              <a:rPr lang="de-DE" b="1" dirty="0">
                <a:solidFill>
                  <a:srgbClr val="D16349"/>
                </a:solidFill>
              </a:rPr>
              <a:t>. </a:t>
            </a:r>
            <a:br>
              <a:rPr lang="de-DE" b="1" dirty="0">
                <a:solidFill>
                  <a:srgbClr val="D16349"/>
                </a:solidFill>
              </a:rPr>
            </a:br>
            <a:r>
              <a:rPr lang="de-DE" dirty="0" err="1"/>
              <a:t>Cochrane</a:t>
            </a:r>
            <a:r>
              <a:rPr lang="de-DE" dirty="0"/>
              <a:t> Database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Systematic</a:t>
            </a:r>
            <a:r>
              <a:rPr lang="de-DE" dirty="0"/>
              <a:t> Reviews </a:t>
            </a:r>
            <a:r>
              <a:rPr lang="de-DE" dirty="0">
                <a:solidFill>
                  <a:srgbClr val="D16349"/>
                </a:solidFill>
              </a:rPr>
              <a:t>2012</a:t>
            </a:r>
            <a:r>
              <a:rPr lang="de-DE" dirty="0"/>
              <a:t>, </a:t>
            </a:r>
            <a:r>
              <a:rPr lang="de-DE" dirty="0" err="1"/>
              <a:t>Issue</a:t>
            </a:r>
            <a:r>
              <a:rPr lang="de-DE" dirty="0"/>
              <a:t> 2, Art. </a:t>
            </a:r>
            <a:r>
              <a:rPr lang="de-DE" dirty="0" err="1"/>
              <a:t>No</a:t>
            </a:r>
            <a:r>
              <a:rPr lang="de-DE" dirty="0"/>
              <a:t>.: CD009648 DOI: 10.1002/14651858.CD009648. </a:t>
            </a:r>
          </a:p>
          <a:p>
            <a:endParaRPr lang="de-DE" dirty="0"/>
          </a:p>
          <a:p>
            <a:endParaRPr lang="en-US" dirty="0" smtClean="0"/>
          </a:p>
          <a:p>
            <a:endParaRPr lang="en-US" noProof="0" dirty="0"/>
          </a:p>
          <a:p>
            <a:pPr marL="0" indent="0">
              <a:buNone/>
            </a:pPr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90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Text Box 2"/>
          <p:cNvSpPr txBox="1">
            <a:spLocks noChangeArrowheads="1"/>
          </p:cNvSpPr>
          <p:nvPr/>
        </p:nvSpPr>
        <p:spPr bwMode="auto">
          <a:xfrm>
            <a:off x="317499" y="145977"/>
            <a:ext cx="8575675" cy="20005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latin typeface="Georgia"/>
                <a:cs typeface="Georgia"/>
              </a:rPr>
              <a:t>1-</a:t>
            </a:r>
            <a:r>
              <a:rPr lang="fr-FR" sz="3200" dirty="0">
                <a:latin typeface="Georgia"/>
                <a:cs typeface="Georgia"/>
              </a:rPr>
              <a:t> </a:t>
            </a:r>
            <a:r>
              <a:rPr lang="fr-FR" sz="2000" dirty="0" err="1">
                <a:latin typeface="Georgia"/>
                <a:cs typeface="Georgia"/>
              </a:rPr>
              <a:t>Varicose</a:t>
            </a:r>
            <a:r>
              <a:rPr lang="fr-FR" sz="2000" dirty="0">
                <a:latin typeface="Georgia"/>
                <a:cs typeface="Georgia"/>
              </a:rPr>
              <a:t> </a:t>
            </a:r>
            <a:r>
              <a:rPr lang="fr-FR" sz="2000" dirty="0" err="1">
                <a:latin typeface="Georgia"/>
                <a:cs typeface="Georgia"/>
              </a:rPr>
              <a:t>Vein</a:t>
            </a:r>
            <a:r>
              <a:rPr lang="fr-FR" sz="2000" dirty="0">
                <a:latin typeface="Georgia"/>
                <a:cs typeface="Georgia"/>
              </a:rPr>
              <a:t> </a:t>
            </a:r>
            <a:r>
              <a:rPr lang="fr-FR" sz="2000" dirty="0" err="1">
                <a:latin typeface="Georgia"/>
                <a:cs typeface="Georgia"/>
              </a:rPr>
              <a:t>Surgery</a:t>
            </a:r>
            <a:r>
              <a:rPr lang="fr-FR" sz="2000" dirty="0">
                <a:latin typeface="Georgia"/>
                <a:cs typeface="Georgia"/>
              </a:rPr>
              <a:t> Stripping versus the CHIVA </a:t>
            </a:r>
            <a:r>
              <a:rPr lang="fr-FR" sz="2000" dirty="0" err="1">
                <a:latin typeface="Georgia"/>
                <a:cs typeface="Georgia"/>
              </a:rPr>
              <a:t>method</a:t>
            </a:r>
            <a:r>
              <a:rPr lang="fr-FR" sz="2000" dirty="0">
                <a:latin typeface="Georgia"/>
                <a:cs typeface="Georgia"/>
              </a:rPr>
              <a:t>:                                                                                                                                a </a:t>
            </a:r>
            <a:r>
              <a:rPr lang="fr-FR" sz="2000" dirty="0" err="1">
                <a:latin typeface="Georgia"/>
                <a:cs typeface="Georgia"/>
              </a:rPr>
              <a:t>Randomized</a:t>
            </a:r>
            <a:r>
              <a:rPr lang="fr-FR" sz="2000" dirty="0">
                <a:latin typeface="Georgia"/>
                <a:cs typeface="Georgia"/>
              </a:rPr>
              <a:t> </a:t>
            </a:r>
            <a:r>
              <a:rPr lang="fr-FR" sz="2000" dirty="0" err="1">
                <a:latin typeface="Georgia"/>
                <a:cs typeface="Georgia"/>
              </a:rPr>
              <a:t>Controlled</a:t>
            </a:r>
            <a:r>
              <a:rPr lang="fr-FR" sz="2000" dirty="0">
                <a:latin typeface="Georgia"/>
                <a:cs typeface="Georgia"/>
              </a:rPr>
              <a:t> Trial                                                                              Josep </a:t>
            </a:r>
            <a:r>
              <a:rPr lang="fr-FR" sz="2000" dirty="0" err="1">
                <a:latin typeface="Georgia"/>
                <a:cs typeface="Georgia"/>
              </a:rPr>
              <a:t>oriol</a:t>
            </a:r>
            <a:r>
              <a:rPr lang="fr-FR" sz="2000" dirty="0">
                <a:latin typeface="Georgia"/>
                <a:cs typeface="Georgia"/>
              </a:rPr>
              <a:t> Pares and al                                                                                                </a:t>
            </a:r>
            <a:r>
              <a:rPr lang="fr-FR" sz="2000" dirty="0" err="1">
                <a:solidFill>
                  <a:schemeClr val="accent1"/>
                </a:solidFill>
                <a:latin typeface="Georgia"/>
                <a:cs typeface="Georgia"/>
              </a:rPr>
              <a:t>Annals</a:t>
            </a:r>
            <a:r>
              <a:rPr lang="fr-FR" sz="2000" dirty="0">
                <a:solidFill>
                  <a:schemeClr val="accent1"/>
                </a:solidFill>
                <a:latin typeface="Georgia"/>
                <a:cs typeface="Georgia"/>
              </a:rPr>
              <a:t> of </a:t>
            </a:r>
            <a:r>
              <a:rPr lang="fr-FR" sz="2000" dirty="0" err="1" smtClean="0">
                <a:solidFill>
                  <a:schemeClr val="accent1"/>
                </a:solidFill>
                <a:latin typeface="Georgia"/>
                <a:cs typeface="Georgia"/>
              </a:rPr>
              <a:t>Vascular</a:t>
            </a:r>
            <a:r>
              <a:rPr lang="fr-FR" sz="2000" dirty="0" smtClean="0">
                <a:solidFill>
                  <a:schemeClr val="accent1"/>
                </a:solidFill>
                <a:latin typeface="Georgia"/>
                <a:cs typeface="Georgia"/>
              </a:rPr>
              <a:t> </a:t>
            </a:r>
            <a:r>
              <a:rPr lang="fr-FR" sz="2000" dirty="0" err="1" smtClean="0">
                <a:solidFill>
                  <a:schemeClr val="accent1"/>
                </a:solidFill>
                <a:latin typeface="Georgia"/>
                <a:cs typeface="Georgia"/>
              </a:rPr>
              <a:t>Surgery</a:t>
            </a:r>
            <a:r>
              <a:rPr lang="fr-FR" sz="2000" dirty="0" smtClean="0">
                <a:solidFill>
                  <a:schemeClr val="accent1"/>
                </a:solidFill>
                <a:latin typeface="Georgia"/>
                <a:cs typeface="Georgia"/>
              </a:rPr>
              <a:t>*</a:t>
            </a:r>
            <a:r>
              <a:rPr lang="fr-FR" sz="2000" dirty="0" smtClean="0">
                <a:latin typeface="Georgia"/>
                <a:cs typeface="Georgia"/>
              </a:rPr>
              <a:t> </a:t>
            </a:r>
            <a:r>
              <a:rPr lang="fr-FR" sz="2000" dirty="0">
                <a:latin typeface="Georgia"/>
                <a:cs typeface="Georgia"/>
              </a:rPr>
              <a:t>Volume 251, </a:t>
            </a:r>
            <a:r>
              <a:rPr lang="fr-FR" sz="2000" dirty="0" err="1">
                <a:latin typeface="Georgia"/>
                <a:cs typeface="Georgia"/>
              </a:rPr>
              <a:t>Number</a:t>
            </a:r>
            <a:r>
              <a:rPr lang="fr-FR" sz="2000" dirty="0">
                <a:latin typeface="Georgia"/>
                <a:cs typeface="Georgia"/>
              </a:rPr>
              <a:t> 4, April 2010 </a:t>
            </a:r>
            <a:r>
              <a:rPr lang="ca-E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[ISRCTN52861672]. </a:t>
            </a:r>
            <a:r>
              <a:rPr lang="fr-FR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(international standard </a:t>
            </a:r>
            <a:r>
              <a:rPr lang="fr-FR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randomised</a:t>
            </a:r>
            <a:r>
              <a:rPr lang="fr-FR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</a:t>
            </a:r>
            <a:r>
              <a:rPr lang="fr-FR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controlled</a:t>
            </a:r>
            <a:r>
              <a:rPr lang="fr-FR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trial </a:t>
            </a:r>
            <a:r>
              <a:rPr lang="fr-FR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number</a:t>
            </a:r>
            <a:r>
              <a:rPr lang="fr-FR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</a:rPr>
              <a:t> )</a:t>
            </a:r>
            <a:r>
              <a:rPr lang="fr-FR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Georgia"/>
                <a:cs typeface="Georgia"/>
                <a:hlinkClick r:id="rId3"/>
              </a:rPr>
              <a:t>www.controlled-trials.com</a:t>
            </a:r>
            <a:endParaRPr lang="fr-FR" sz="1600" dirty="0">
              <a:effectLst>
                <a:outerShdw blurRad="38100" dist="38100" dir="2700000" algn="tl">
                  <a:srgbClr val="DDDDDD"/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8690" y="2194072"/>
            <a:ext cx="8569325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zh-CN" sz="2000" dirty="0">
                <a:solidFill>
                  <a:srgbClr val="000000"/>
                </a:solidFill>
                <a:latin typeface="Georgia"/>
                <a:ea typeface="宋体" charset="0"/>
                <a:cs typeface="Georgia"/>
              </a:rPr>
              <a:t>2- Minimally Invasive Surgical management of primary venous Ulcer vs. Compression Treatment: a randomized Clinical Trial </a:t>
            </a:r>
          </a:p>
          <a:p>
            <a:pPr algn="ctr" eaLnBrk="1" hangingPunct="1"/>
            <a:r>
              <a:rPr lang="en-GB" altLang="zh-CN" sz="2000" dirty="0" err="1">
                <a:solidFill>
                  <a:srgbClr val="000000"/>
                </a:solidFill>
                <a:latin typeface="Georgia"/>
                <a:ea typeface="宋体" charset="0"/>
                <a:cs typeface="Georgia"/>
              </a:rPr>
              <a:t>P.Zamboni</a:t>
            </a:r>
            <a:r>
              <a:rPr lang="en-GB" altLang="zh-CN" sz="2000" dirty="0">
                <a:solidFill>
                  <a:srgbClr val="000000"/>
                </a:solidFill>
                <a:latin typeface="Georgia"/>
                <a:ea typeface="宋体" charset="0"/>
                <a:cs typeface="Georgia"/>
              </a:rPr>
              <a:t> and all</a:t>
            </a:r>
          </a:p>
          <a:p>
            <a:pPr algn="ctr" eaLnBrk="1" hangingPunct="1"/>
            <a:r>
              <a:rPr lang="en-GB" altLang="zh-CN" sz="2000" dirty="0" err="1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Eur</a:t>
            </a:r>
            <a:r>
              <a:rPr lang="en-GB" altLang="zh-CN" sz="2000" dirty="0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 J </a:t>
            </a:r>
            <a:r>
              <a:rPr lang="en-GB" altLang="zh-CN" sz="2000" dirty="0" err="1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vasc</a:t>
            </a:r>
            <a:r>
              <a:rPr lang="en-GB" altLang="zh-CN" sz="2000" dirty="0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 </a:t>
            </a:r>
            <a:r>
              <a:rPr lang="en-GB" altLang="zh-CN" sz="2000" dirty="0" err="1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Endovasc</a:t>
            </a:r>
            <a:r>
              <a:rPr lang="en-GB" altLang="zh-CN" sz="2000" dirty="0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 </a:t>
            </a:r>
            <a:r>
              <a:rPr lang="en-GB" altLang="zh-CN" sz="2000" dirty="0" err="1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Surg</a:t>
            </a:r>
            <a:r>
              <a:rPr lang="en-GB" altLang="zh-CN" sz="2000" dirty="0">
                <a:solidFill>
                  <a:srgbClr val="D16349"/>
                </a:solidFill>
                <a:latin typeface="Georgia"/>
                <a:ea typeface="宋体" charset="0"/>
                <a:cs typeface="Georgia"/>
              </a:rPr>
              <a:t> </a:t>
            </a:r>
            <a:r>
              <a:rPr lang="en-GB" altLang="zh-CN" sz="2000" dirty="0">
                <a:solidFill>
                  <a:srgbClr val="000000"/>
                </a:solidFill>
                <a:latin typeface="Georgia"/>
                <a:ea typeface="宋体" charset="0"/>
                <a:cs typeface="Georgia"/>
              </a:rPr>
              <a:t>00,1 6 (2003)</a:t>
            </a:r>
            <a:endParaRPr lang="fr-FR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32620" y="3580180"/>
            <a:ext cx="8569325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3- Clinical and  random study comparing two, surgical techniques for  varicose vein treatment : immediate results</a:t>
            </a:r>
          </a:p>
          <a:p>
            <a:pPr algn="ctr" eaLnBrk="1" hangingPunct="1"/>
            <a:r>
              <a:rPr lang="en-US" sz="2000" dirty="0" err="1">
                <a:solidFill>
                  <a:srgbClr val="000000"/>
                </a:solidFill>
                <a:latin typeface="Georgia"/>
                <a:cs typeface="Georgia"/>
              </a:rPr>
              <a:t>Iborra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 and all</a:t>
            </a:r>
          </a:p>
          <a:p>
            <a:pPr algn="ctr" eaLnBrk="1" hangingPunct="1"/>
            <a:r>
              <a:rPr lang="en-US" sz="2000" dirty="0" err="1">
                <a:solidFill>
                  <a:srgbClr val="000000"/>
                </a:solidFill>
                <a:latin typeface="Georgia"/>
                <a:cs typeface="Georgia"/>
              </a:rPr>
              <a:t>Angiologia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 2000:6, 253-258</a:t>
            </a:r>
            <a:endParaRPr lang="fr-FR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23850" y="4953000"/>
            <a:ext cx="8569325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4-Varicose Vein Stripping </a:t>
            </a:r>
            <a:r>
              <a:rPr lang="en-US" sz="2000" dirty="0" err="1">
                <a:solidFill>
                  <a:srgbClr val="000000"/>
                </a:solidFill>
                <a:latin typeface="Georgia"/>
                <a:cs typeface="Georgia"/>
              </a:rPr>
              <a:t>vs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eorgia"/>
                <a:cs typeface="Georgia"/>
              </a:rPr>
              <a:t>Haemodynamic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 Correction (CHIVA): </a:t>
            </a:r>
            <a:b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</a:b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a Long Term </a:t>
            </a:r>
            <a:r>
              <a:rPr lang="en-US" sz="2000" dirty="0" err="1">
                <a:solidFill>
                  <a:srgbClr val="000000"/>
                </a:solidFill>
                <a:latin typeface="Georgia"/>
                <a:cs typeface="Georgia"/>
              </a:rPr>
              <a:t>Randomised</a:t>
            </a:r>
            <a:r>
              <a:rPr lang="en-US" sz="2000" dirty="0">
                <a:solidFill>
                  <a:srgbClr val="000000"/>
                </a:solidFill>
                <a:latin typeface="Georgia"/>
                <a:cs typeface="Georgia"/>
              </a:rPr>
              <a:t> Trial</a:t>
            </a:r>
            <a:r>
              <a:rPr lang="en-GB" sz="2000" dirty="0">
                <a:solidFill>
                  <a:srgbClr val="000000"/>
                </a:solidFill>
                <a:latin typeface="Georgia"/>
                <a:cs typeface="Georgia"/>
              </a:rPr>
              <a:t>.</a:t>
            </a:r>
            <a:endParaRPr lang="it-IT" sz="20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ctr" eaLnBrk="1" hangingPunct="1"/>
            <a:r>
              <a:rPr lang="it-IT" sz="20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Georgia"/>
                <a:cs typeface="Georgia"/>
              </a:rPr>
              <a:t>Carandina</a:t>
            </a:r>
            <a:r>
              <a:rPr lang="it-IT" sz="2000" dirty="0">
                <a:solidFill>
                  <a:srgbClr val="000000"/>
                </a:solidFill>
                <a:latin typeface="Georgia"/>
                <a:cs typeface="Georgia"/>
              </a:rPr>
              <a:t>, C. and al.</a:t>
            </a:r>
            <a:endParaRPr lang="es-ES" sz="2000" dirty="0">
              <a:solidFill>
                <a:srgbClr val="000000"/>
              </a:solidFill>
              <a:latin typeface="Georgia"/>
              <a:cs typeface="Georgia"/>
            </a:endParaRPr>
          </a:p>
          <a:p>
            <a:pPr algn="ctr" eaLnBrk="1" hangingPunct="1"/>
            <a:r>
              <a:rPr lang="es-ES" sz="2000" dirty="0" err="1">
                <a:solidFill>
                  <a:srgbClr val="D16349"/>
                </a:solidFill>
                <a:latin typeface="Georgia"/>
                <a:cs typeface="Georgia"/>
              </a:rPr>
              <a:t>Eur</a:t>
            </a:r>
            <a:r>
              <a:rPr lang="es-ES" sz="2000" dirty="0">
                <a:solidFill>
                  <a:srgbClr val="D16349"/>
                </a:solidFill>
                <a:latin typeface="Georgia"/>
                <a:cs typeface="Georgia"/>
              </a:rPr>
              <a:t> J </a:t>
            </a:r>
            <a:r>
              <a:rPr lang="es-ES" sz="2000" dirty="0" err="1">
                <a:solidFill>
                  <a:srgbClr val="D16349"/>
                </a:solidFill>
                <a:latin typeface="Georgia"/>
                <a:cs typeface="Georgia"/>
              </a:rPr>
              <a:t>Vasc</a:t>
            </a:r>
            <a:r>
              <a:rPr lang="es-ES" sz="2000" dirty="0">
                <a:solidFill>
                  <a:srgbClr val="D16349"/>
                </a:solidFill>
                <a:latin typeface="Georgia"/>
                <a:cs typeface="Georgia"/>
              </a:rPr>
              <a:t> </a:t>
            </a:r>
            <a:r>
              <a:rPr lang="es-ES" sz="2000" dirty="0" err="1">
                <a:solidFill>
                  <a:srgbClr val="D16349"/>
                </a:solidFill>
                <a:latin typeface="Georgia"/>
                <a:cs typeface="Georgia"/>
              </a:rPr>
              <a:t>Endovasc</a:t>
            </a:r>
            <a:r>
              <a:rPr lang="es-ES" sz="2000" dirty="0">
                <a:solidFill>
                  <a:srgbClr val="D16349"/>
                </a:solidFill>
                <a:latin typeface="Georgia"/>
                <a:cs typeface="Georgia"/>
              </a:rPr>
              <a:t> </a:t>
            </a:r>
            <a:r>
              <a:rPr lang="es-ES" sz="2000" dirty="0" err="1">
                <a:solidFill>
                  <a:srgbClr val="D16349"/>
                </a:solidFill>
                <a:latin typeface="Georgia"/>
                <a:cs typeface="Georgia"/>
              </a:rPr>
              <a:t>Surg</a:t>
            </a:r>
            <a:r>
              <a:rPr lang="es-ES" sz="200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n-GB" sz="2000" dirty="0">
                <a:latin typeface="Georgia"/>
                <a:cs typeface="Georgia"/>
              </a:rPr>
              <a:t>35 (2): 230 – 237 </a:t>
            </a:r>
            <a:r>
              <a:rPr lang="es-ES" sz="2000" dirty="0" smtClean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Georgia"/>
                <a:cs typeface="Georgia"/>
              </a:rPr>
              <a:t>(</a:t>
            </a:r>
            <a:r>
              <a:rPr lang="es-ES" sz="2000" dirty="0" smtClean="0">
                <a:solidFill>
                  <a:srgbClr val="000000"/>
                </a:solidFill>
                <a:latin typeface="Georgia"/>
                <a:cs typeface="Georgia"/>
              </a:rPr>
              <a:t>2008)</a:t>
            </a:r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98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ChangeArrowheads="1"/>
          </p:cNvSpPr>
          <p:nvPr/>
        </p:nvSpPr>
        <p:spPr bwMode="auto">
          <a:xfrm>
            <a:off x="2124075" y="76200"/>
            <a:ext cx="4940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a-ES" sz="28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	</a:t>
            </a:r>
            <a:endParaRPr lang="fr-FR" sz="20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914400" y="1368425"/>
          <a:ext cx="755967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iagramm" r:id="rId4" imgW="4677156" imgH="2838907" progId="Excel.Chart.8">
                  <p:embed/>
                </p:oleObj>
              </mc:Choice>
              <mc:Fallback>
                <p:oleObj name="Diagramm" r:id="rId4" imgW="4677156" imgH="28389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68425"/>
                        <a:ext cx="7559675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7150100" y="2371725"/>
            <a:ext cx="1117600" cy="795338"/>
            <a:chOff x="4336" y="1944"/>
            <a:chExt cx="704" cy="501"/>
          </a:xfrm>
        </p:grpSpPr>
        <p:grpSp>
          <p:nvGrpSpPr>
            <p:cNvPr id="33804" name="Group 5"/>
            <p:cNvGrpSpPr>
              <a:grpSpLocks/>
            </p:cNvGrpSpPr>
            <p:nvPr/>
          </p:nvGrpSpPr>
          <p:grpSpPr bwMode="auto">
            <a:xfrm>
              <a:off x="4616" y="1944"/>
              <a:ext cx="424" cy="501"/>
              <a:chOff x="4616" y="1944"/>
              <a:chExt cx="424" cy="501"/>
            </a:xfrm>
          </p:grpSpPr>
          <p:sp>
            <p:nvSpPr>
              <p:cNvPr id="33806" name="Text Box 6"/>
              <p:cNvSpPr txBox="1">
                <a:spLocks noChangeArrowheads="1"/>
              </p:cNvSpPr>
              <p:nvPr/>
            </p:nvSpPr>
            <p:spPr bwMode="auto">
              <a:xfrm>
                <a:off x="4616" y="1944"/>
                <a:ext cx="424" cy="173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sz="1200" b="1">
                    <a:solidFill>
                      <a:schemeClr val="bg2"/>
                    </a:solidFill>
                  </a:rPr>
                  <a:t>St -MC</a:t>
                </a:r>
              </a:p>
            </p:txBody>
          </p:sp>
          <p:sp>
            <p:nvSpPr>
              <p:cNvPr id="33807" name="Text Box 7"/>
              <p:cNvSpPr txBox="1">
                <a:spLocks noChangeArrowheads="1"/>
              </p:cNvSpPr>
              <p:nvPr/>
            </p:nvSpPr>
            <p:spPr bwMode="auto">
              <a:xfrm>
                <a:off x="4624" y="2112"/>
                <a:ext cx="408" cy="173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sz="1200" b="1">
                    <a:solidFill>
                      <a:schemeClr val="bg2"/>
                    </a:solidFill>
                  </a:rPr>
                  <a:t>St -ED</a:t>
                </a:r>
              </a:p>
            </p:txBody>
          </p:sp>
          <p:sp>
            <p:nvSpPr>
              <p:cNvPr id="33808" name="Text Box 8"/>
              <p:cNvSpPr txBox="1">
                <a:spLocks noChangeArrowheads="1"/>
              </p:cNvSpPr>
              <p:nvPr/>
            </p:nvSpPr>
            <p:spPr bwMode="auto">
              <a:xfrm>
                <a:off x="4632" y="2272"/>
                <a:ext cx="408" cy="173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sz="1200" b="1">
                    <a:solidFill>
                      <a:schemeClr val="bg2"/>
                    </a:solidFill>
                  </a:rPr>
                  <a:t>TC</a:t>
                </a:r>
              </a:p>
            </p:txBody>
          </p:sp>
        </p:grpSp>
        <p:sp>
          <p:nvSpPr>
            <p:cNvPr id="33805" name="Rectangle 9"/>
            <p:cNvSpPr>
              <a:spLocks noChangeArrowheads="1"/>
            </p:cNvSpPr>
            <p:nvPr/>
          </p:nvSpPr>
          <p:spPr bwMode="auto">
            <a:xfrm>
              <a:off x="4336" y="1968"/>
              <a:ext cx="672" cy="440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304800" y="6019800"/>
            <a:ext cx="7772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fr-FR" sz="2400" b="1">
                <a:solidFill>
                  <a:schemeClr val="tx2"/>
                </a:solidFill>
              </a:rPr>
              <a:t>5ans. 550 Patients</a:t>
            </a:r>
          </a:p>
        </p:txBody>
      </p:sp>
      <p:sp>
        <p:nvSpPr>
          <p:cNvPr id="920587" name="Text Box 11"/>
          <p:cNvSpPr txBox="1">
            <a:spLocks noChangeArrowheads="1"/>
          </p:cNvSpPr>
          <p:nvPr/>
        </p:nvSpPr>
        <p:spPr bwMode="auto">
          <a:xfrm>
            <a:off x="304800" y="4991100"/>
            <a:ext cx="8839200" cy="160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Up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to 18 months: NO difference CHIVA </a:t>
            </a:r>
            <a:r>
              <a:rPr lang="en-US" sz="28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vs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Stripping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Difference 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favorable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to CHIVA appears and increases with time after 2 years</a:t>
            </a:r>
          </a:p>
        </p:txBody>
      </p:sp>
      <p:sp>
        <p:nvSpPr>
          <p:cNvPr id="33799" name="AutoShape 12"/>
          <p:cNvSpPr>
            <a:spLocks noChangeArrowheads="1"/>
          </p:cNvSpPr>
          <p:nvPr/>
        </p:nvSpPr>
        <p:spPr bwMode="auto">
          <a:xfrm>
            <a:off x="3276600" y="3387725"/>
            <a:ext cx="504825" cy="1368425"/>
          </a:xfrm>
          <a:prstGeom prst="upArrow">
            <a:avLst>
              <a:gd name="adj1" fmla="val 50000"/>
              <a:gd name="adj2" fmla="val 67767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13"/>
          <p:cNvSpPr txBox="1">
            <a:spLocks noChangeArrowheads="1"/>
          </p:cNvSpPr>
          <p:nvPr/>
        </p:nvSpPr>
        <p:spPr bwMode="auto">
          <a:xfrm>
            <a:off x="6553200" y="2511425"/>
            <a:ext cx="762000" cy="31273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/>
              <a:t>CHIVA</a:t>
            </a:r>
          </a:p>
        </p:txBody>
      </p:sp>
      <p:sp>
        <p:nvSpPr>
          <p:cNvPr id="33801" name="Text Box 14"/>
          <p:cNvSpPr txBox="1">
            <a:spLocks noChangeArrowheads="1"/>
          </p:cNvSpPr>
          <p:nvPr/>
        </p:nvSpPr>
        <p:spPr bwMode="auto">
          <a:xfrm>
            <a:off x="6553200" y="1901825"/>
            <a:ext cx="1752600" cy="331788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/>
              <a:t>Stripp. Duplex guided</a:t>
            </a:r>
          </a:p>
        </p:txBody>
      </p:sp>
      <p:sp>
        <p:nvSpPr>
          <p:cNvPr id="33802" name="Text Box 15"/>
          <p:cNvSpPr txBox="1">
            <a:spLocks noChangeArrowheads="1"/>
          </p:cNvSpPr>
          <p:nvPr/>
        </p:nvSpPr>
        <p:spPr bwMode="auto">
          <a:xfrm>
            <a:off x="6629400" y="1597025"/>
            <a:ext cx="1524000" cy="3317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/>
              <a:t>Stripp. Clinical</a:t>
            </a:r>
          </a:p>
        </p:txBody>
      </p:sp>
      <p:sp>
        <p:nvSpPr>
          <p:cNvPr id="920592" name="Text Box 16"/>
          <p:cNvSpPr txBox="1">
            <a:spLocks noChangeArrowheads="1"/>
          </p:cNvSpPr>
          <p:nvPr/>
        </p:nvSpPr>
        <p:spPr bwMode="auto">
          <a:xfrm>
            <a:off x="1219200" y="301625"/>
            <a:ext cx="662463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Parés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: 5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years follow up of 550 patient :  Recurrence rate: CHIVA </a:t>
            </a:r>
            <a:r>
              <a:rPr lang="en-US" sz="28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vs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stripping  </a:t>
            </a:r>
          </a:p>
        </p:txBody>
      </p:sp>
    </p:spTree>
    <p:extLst>
      <p:ext uri="{BB962C8B-B14F-4D97-AF65-F5344CB8AC3E}">
        <p14:creationId xmlns:p14="http://schemas.microsoft.com/office/powerpoint/2010/main" val="424465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84"/>
          <p:cNvGrpSpPr>
            <a:grpSpLocks/>
          </p:cNvGrpSpPr>
          <p:nvPr/>
        </p:nvGrpSpPr>
        <p:grpSpPr bwMode="auto">
          <a:xfrm>
            <a:off x="2143320" y="607373"/>
            <a:ext cx="7705725" cy="5661025"/>
            <a:chOff x="1008" y="754"/>
            <a:chExt cx="4854" cy="3566"/>
          </a:xfrm>
        </p:grpSpPr>
        <p:pic>
          <p:nvPicPr>
            <p:cNvPr id="3686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54"/>
              <a:ext cx="4854" cy="3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2082" y="1111"/>
              <a:ext cx="2733" cy="284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5" name="Text Box 5"/>
            <p:cNvSpPr txBox="1">
              <a:spLocks noChangeArrowheads="1"/>
            </p:cNvSpPr>
            <p:nvPr/>
          </p:nvSpPr>
          <p:spPr bwMode="auto">
            <a:xfrm>
              <a:off x="2555" y="1523"/>
              <a:ext cx="16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endParaRPr>
            </a:p>
          </p:txBody>
        </p:sp>
        <p:sp>
          <p:nvSpPr>
            <p:cNvPr id="926726" name="Text Box 6"/>
            <p:cNvSpPr txBox="1">
              <a:spLocks noChangeArrowheads="1"/>
            </p:cNvSpPr>
            <p:nvPr/>
          </p:nvSpPr>
          <p:spPr bwMode="auto">
            <a:xfrm>
              <a:off x="2239" y="886"/>
              <a:ext cx="241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KAPLAN-MEIR ESTIMATION</a:t>
              </a:r>
            </a:p>
          </p:txBody>
        </p:sp>
        <p:grpSp>
          <p:nvGrpSpPr>
            <p:cNvPr id="36873" name="Group 7"/>
            <p:cNvGrpSpPr>
              <a:grpSpLocks/>
            </p:cNvGrpSpPr>
            <p:nvPr/>
          </p:nvGrpSpPr>
          <p:grpSpPr bwMode="auto">
            <a:xfrm>
              <a:off x="2082" y="1181"/>
              <a:ext cx="104" cy="2701"/>
              <a:chOff x="1701" y="521"/>
              <a:chExt cx="90" cy="3272"/>
            </a:xfrm>
          </p:grpSpPr>
          <p:sp>
            <p:nvSpPr>
              <p:cNvPr id="36937" name="Line 8"/>
              <p:cNvSpPr>
                <a:spLocks noChangeShapeType="1"/>
              </p:cNvSpPr>
              <p:nvPr/>
            </p:nvSpPr>
            <p:spPr bwMode="auto">
              <a:xfrm>
                <a:off x="1701" y="521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8" name="Line 9"/>
              <p:cNvSpPr>
                <a:spLocks noChangeShapeType="1"/>
              </p:cNvSpPr>
              <p:nvPr/>
            </p:nvSpPr>
            <p:spPr bwMode="auto">
              <a:xfrm>
                <a:off x="1701" y="86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9" name="Line 10"/>
              <p:cNvSpPr>
                <a:spLocks noChangeShapeType="1"/>
              </p:cNvSpPr>
              <p:nvPr/>
            </p:nvSpPr>
            <p:spPr bwMode="auto">
              <a:xfrm>
                <a:off x="1701" y="1201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0" name="Line 11"/>
              <p:cNvSpPr>
                <a:spLocks noChangeShapeType="1"/>
              </p:cNvSpPr>
              <p:nvPr/>
            </p:nvSpPr>
            <p:spPr bwMode="auto">
              <a:xfrm>
                <a:off x="1701" y="154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1" name="Line 12"/>
              <p:cNvSpPr>
                <a:spLocks noChangeShapeType="1"/>
              </p:cNvSpPr>
              <p:nvPr/>
            </p:nvSpPr>
            <p:spPr bwMode="auto">
              <a:xfrm>
                <a:off x="1701" y="185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2" name="Line 13"/>
              <p:cNvSpPr>
                <a:spLocks noChangeShapeType="1"/>
              </p:cNvSpPr>
              <p:nvPr/>
            </p:nvSpPr>
            <p:spPr bwMode="auto">
              <a:xfrm>
                <a:off x="1701" y="218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3" name="Line 14"/>
              <p:cNvSpPr>
                <a:spLocks noChangeShapeType="1"/>
              </p:cNvSpPr>
              <p:nvPr/>
            </p:nvSpPr>
            <p:spPr bwMode="auto">
              <a:xfrm>
                <a:off x="1701" y="252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4" name="Line 15"/>
              <p:cNvSpPr>
                <a:spLocks noChangeShapeType="1"/>
              </p:cNvSpPr>
              <p:nvPr/>
            </p:nvSpPr>
            <p:spPr bwMode="auto">
              <a:xfrm>
                <a:off x="1701" y="354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5" name="Line 16"/>
              <p:cNvSpPr>
                <a:spLocks noChangeShapeType="1"/>
              </p:cNvSpPr>
              <p:nvPr/>
            </p:nvSpPr>
            <p:spPr bwMode="auto">
              <a:xfrm>
                <a:off x="1701" y="379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6" name="Line 17"/>
              <p:cNvSpPr>
                <a:spLocks noChangeShapeType="1"/>
              </p:cNvSpPr>
              <p:nvPr/>
            </p:nvSpPr>
            <p:spPr bwMode="auto">
              <a:xfrm>
                <a:off x="1701" y="320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7" name="Line 18"/>
              <p:cNvSpPr>
                <a:spLocks noChangeShapeType="1"/>
              </p:cNvSpPr>
              <p:nvPr/>
            </p:nvSpPr>
            <p:spPr bwMode="auto">
              <a:xfrm>
                <a:off x="1701" y="285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74" name="Group 19"/>
            <p:cNvGrpSpPr>
              <a:grpSpLocks/>
            </p:cNvGrpSpPr>
            <p:nvPr/>
          </p:nvGrpSpPr>
          <p:grpSpPr bwMode="auto">
            <a:xfrm>
              <a:off x="4710" y="1186"/>
              <a:ext cx="105" cy="2701"/>
              <a:chOff x="1701" y="521"/>
              <a:chExt cx="90" cy="3272"/>
            </a:xfrm>
          </p:grpSpPr>
          <p:sp>
            <p:nvSpPr>
              <p:cNvPr id="36926" name="Line 20"/>
              <p:cNvSpPr>
                <a:spLocks noChangeShapeType="1"/>
              </p:cNvSpPr>
              <p:nvPr/>
            </p:nvSpPr>
            <p:spPr bwMode="auto">
              <a:xfrm>
                <a:off x="1701" y="521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7" name="Line 21"/>
              <p:cNvSpPr>
                <a:spLocks noChangeShapeType="1"/>
              </p:cNvSpPr>
              <p:nvPr/>
            </p:nvSpPr>
            <p:spPr bwMode="auto">
              <a:xfrm>
                <a:off x="1701" y="86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8" name="Line 22"/>
              <p:cNvSpPr>
                <a:spLocks noChangeShapeType="1"/>
              </p:cNvSpPr>
              <p:nvPr/>
            </p:nvSpPr>
            <p:spPr bwMode="auto">
              <a:xfrm>
                <a:off x="1701" y="1201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9" name="Line 23"/>
              <p:cNvSpPr>
                <a:spLocks noChangeShapeType="1"/>
              </p:cNvSpPr>
              <p:nvPr/>
            </p:nvSpPr>
            <p:spPr bwMode="auto">
              <a:xfrm>
                <a:off x="1701" y="154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0" name="Line 24"/>
              <p:cNvSpPr>
                <a:spLocks noChangeShapeType="1"/>
              </p:cNvSpPr>
              <p:nvPr/>
            </p:nvSpPr>
            <p:spPr bwMode="auto">
              <a:xfrm>
                <a:off x="1701" y="185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1" name="Line 25"/>
              <p:cNvSpPr>
                <a:spLocks noChangeShapeType="1"/>
              </p:cNvSpPr>
              <p:nvPr/>
            </p:nvSpPr>
            <p:spPr bwMode="auto">
              <a:xfrm>
                <a:off x="1701" y="2185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2" name="Line 26"/>
              <p:cNvSpPr>
                <a:spLocks noChangeShapeType="1"/>
              </p:cNvSpPr>
              <p:nvPr/>
            </p:nvSpPr>
            <p:spPr bwMode="auto">
              <a:xfrm>
                <a:off x="1701" y="252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3" name="Line 27"/>
              <p:cNvSpPr>
                <a:spLocks noChangeShapeType="1"/>
              </p:cNvSpPr>
              <p:nvPr/>
            </p:nvSpPr>
            <p:spPr bwMode="auto">
              <a:xfrm>
                <a:off x="1701" y="354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4" name="Line 28"/>
              <p:cNvSpPr>
                <a:spLocks noChangeShapeType="1"/>
              </p:cNvSpPr>
              <p:nvPr/>
            </p:nvSpPr>
            <p:spPr bwMode="auto">
              <a:xfrm>
                <a:off x="1701" y="379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5" name="Line 29"/>
              <p:cNvSpPr>
                <a:spLocks noChangeShapeType="1"/>
              </p:cNvSpPr>
              <p:nvPr/>
            </p:nvSpPr>
            <p:spPr bwMode="auto">
              <a:xfrm>
                <a:off x="1701" y="320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6" name="Line 30"/>
              <p:cNvSpPr>
                <a:spLocks noChangeShapeType="1"/>
              </p:cNvSpPr>
              <p:nvPr/>
            </p:nvSpPr>
            <p:spPr bwMode="auto">
              <a:xfrm>
                <a:off x="1701" y="285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75" name="Group 31"/>
            <p:cNvGrpSpPr>
              <a:grpSpLocks/>
            </p:cNvGrpSpPr>
            <p:nvPr/>
          </p:nvGrpSpPr>
          <p:grpSpPr bwMode="auto">
            <a:xfrm>
              <a:off x="1714" y="1073"/>
              <a:ext cx="420" cy="2924"/>
              <a:chOff x="1383" y="391"/>
              <a:chExt cx="363" cy="3542"/>
            </a:xfrm>
          </p:grpSpPr>
          <p:sp>
            <p:nvSpPr>
              <p:cNvPr id="926752" name="Text Box 32"/>
              <p:cNvSpPr txBox="1">
                <a:spLocks noChangeArrowheads="1"/>
              </p:cNvSpPr>
              <p:nvPr/>
            </p:nvSpPr>
            <p:spPr bwMode="auto">
              <a:xfrm>
                <a:off x="1383" y="391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1.0</a:t>
                </a:r>
              </a:p>
            </p:txBody>
          </p:sp>
          <p:sp>
            <p:nvSpPr>
              <p:cNvPr id="926753" name="Text Box 33"/>
              <p:cNvSpPr txBox="1">
                <a:spLocks noChangeArrowheads="1"/>
              </p:cNvSpPr>
              <p:nvPr/>
            </p:nvSpPr>
            <p:spPr bwMode="auto">
              <a:xfrm>
                <a:off x="1383" y="1067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0.8</a:t>
                </a:r>
              </a:p>
            </p:txBody>
          </p:sp>
          <p:sp>
            <p:nvSpPr>
              <p:cNvPr id="926754" name="Text Box 34"/>
              <p:cNvSpPr txBox="1">
                <a:spLocks noChangeArrowheads="1"/>
              </p:cNvSpPr>
              <p:nvPr/>
            </p:nvSpPr>
            <p:spPr bwMode="auto">
              <a:xfrm>
                <a:off x="1383" y="1725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0.6</a:t>
                </a:r>
              </a:p>
            </p:txBody>
          </p:sp>
          <p:sp>
            <p:nvSpPr>
              <p:cNvPr id="926755" name="Text Box 35"/>
              <p:cNvSpPr txBox="1">
                <a:spLocks noChangeArrowheads="1"/>
              </p:cNvSpPr>
              <p:nvPr/>
            </p:nvSpPr>
            <p:spPr bwMode="auto">
              <a:xfrm>
                <a:off x="1383" y="2382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0.4</a:t>
                </a:r>
              </a:p>
            </p:txBody>
          </p:sp>
          <p:sp>
            <p:nvSpPr>
              <p:cNvPr id="926756" name="Text Box 36"/>
              <p:cNvSpPr txBox="1">
                <a:spLocks noChangeArrowheads="1"/>
              </p:cNvSpPr>
              <p:nvPr/>
            </p:nvSpPr>
            <p:spPr bwMode="auto">
              <a:xfrm>
                <a:off x="1383" y="3063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0.2</a:t>
                </a:r>
              </a:p>
            </p:txBody>
          </p:sp>
          <p:sp>
            <p:nvSpPr>
              <p:cNvPr id="926757" name="Text Box 37"/>
              <p:cNvSpPr txBox="1">
                <a:spLocks noChangeArrowheads="1"/>
              </p:cNvSpPr>
              <p:nvPr/>
            </p:nvSpPr>
            <p:spPr bwMode="auto">
              <a:xfrm>
                <a:off x="1383" y="3653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0</a:t>
                </a:r>
              </a:p>
            </p:txBody>
          </p:sp>
        </p:grpSp>
        <p:grpSp>
          <p:nvGrpSpPr>
            <p:cNvPr id="36876" name="Group 38"/>
            <p:cNvGrpSpPr>
              <a:grpSpLocks/>
            </p:cNvGrpSpPr>
            <p:nvPr/>
          </p:nvGrpSpPr>
          <p:grpSpPr bwMode="auto">
            <a:xfrm>
              <a:off x="4815" y="1073"/>
              <a:ext cx="420" cy="2924"/>
              <a:chOff x="1383" y="391"/>
              <a:chExt cx="363" cy="3542"/>
            </a:xfrm>
          </p:grpSpPr>
          <p:sp>
            <p:nvSpPr>
              <p:cNvPr id="926759" name="Text Box 39"/>
              <p:cNvSpPr txBox="1">
                <a:spLocks noChangeArrowheads="1"/>
              </p:cNvSpPr>
              <p:nvPr/>
            </p:nvSpPr>
            <p:spPr bwMode="auto">
              <a:xfrm>
                <a:off x="1383" y="391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1.0</a:t>
                </a:r>
              </a:p>
            </p:txBody>
          </p:sp>
          <p:sp>
            <p:nvSpPr>
              <p:cNvPr id="926760" name="Text Box 40"/>
              <p:cNvSpPr txBox="1">
                <a:spLocks noChangeArrowheads="1"/>
              </p:cNvSpPr>
              <p:nvPr/>
            </p:nvSpPr>
            <p:spPr bwMode="auto">
              <a:xfrm>
                <a:off x="1383" y="1067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0.8</a:t>
                </a:r>
              </a:p>
            </p:txBody>
          </p:sp>
          <p:sp>
            <p:nvSpPr>
              <p:cNvPr id="926761" name="Text Box 41"/>
              <p:cNvSpPr txBox="1">
                <a:spLocks noChangeArrowheads="1"/>
              </p:cNvSpPr>
              <p:nvPr/>
            </p:nvSpPr>
            <p:spPr bwMode="auto">
              <a:xfrm>
                <a:off x="1383" y="1725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0.6</a:t>
                </a:r>
              </a:p>
            </p:txBody>
          </p:sp>
          <p:sp>
            <p:nvSpPr>
              <p:cNvPr id="926762" name="Text Box 42"/>
              <p:cNvSpPr txBox="1">
                <a:spLocks noChangeArrowheads="1"/>
              </p:cNvSpPr>
              <p:nvPr/>
            </p:nvSpPr>
            <p:spPr bwMode="auto">
              <a:xfrm>
                <a:off x="1383" y="2382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0.4</a:t>
                </a:r>
              </a:p>
            </p:txBody>
          </p:sp>
          <p:sp>
            <p:nvSpPr>
              <p:cNvPr id="926763" name="Text Box 43"/>
              <p:cNvSpPr txBox="1">
                <a:spLocks noChangeArrowheads="1"/>
              </p:cNvSpPr>
              <p:nvPr/>
            </p:nvSpPr>
            <p:spPr bwMode="auto">
              <a:xfrm>
                <a:off x="1383" y="3063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0.2</a:t>
                </a:r>
              </a:p>
            </p:txBody>
          </p:sp>
          <p:sp>
            <p:nvSpPr>
              <p:cNvPr id="926764" name="Text Box 44"/>
              <p:cNvSpPr txBox="1">
                <a:spLocks noChangeArrowheads="1"/>
              </p:cNvSpPr>
              <p:nvPr/>
            </p:nvSpPr>
            <p:spPr bwMode="auto">
              <a:xfrm>
                <a:off x="1383" y="3653"/>
                <a:ext cx="363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0</a:t>
                </a:r>
              </a:p>
            </p:txBody>
          </p:sp>
        </p:grpSp>
        <p:grpSp>
          <p:nvGrpSpPr>
            <p:cNvPr id="36877" name="Group 45"/>
            <p:cNvGrpSpPr>
              <a:grpSpLocks/>
            </p:cNvGrpSpPr>
            <p:nvPr/>
          </p:nvGrpSpPr>
          <p:grpSpPr bwMode="auto">
            <a:xfrm>
              <a:off x="1997" y="3807"/>
              <a:ext cx="3238" cy="324"/>
              <a:chOff x="1628" y="3702"/>
              <a:chExt cx="2794" cy="393"/>
            </a:xfrm>
          </p:grpSpPr>
          <p:grpSp>
            <p:nvGrpSpPr>
              <p:cNvPr id="36883" name="Group 46"/>
              <p:cNvGrpSpPr>
                <a:grpSpLocks/>
              </p:cNvGrpSpPr>
              <p:nvPr/>
            </p:nvGrpSpPr>
            <p:grpSpPr bwMode="auto">
              <a:xfrm>
                <a:off x="1837" y="3702"/>
                <a:ext cx="2105" cy="183"/>
                <a:chOff x="1837" y="3702"/>
                <a:chExt cx="2105" cy="183"/>
              </a:xfrm>
            </p:grpSpPr>
            <p:grpSp>
              <p:nvGrpSpPr>
                <p:cNvPr id="36890" name="Group 47"/>
                <p:cNvGrpSpPr>
                  <a:grpSpLocks/>
                </p:cNvGrpSpPr>
                <p:nvPr/>
              </p:nvGrpSpPr>
              <p:grpSpPr bwMode="auto">
                <a:xfrm>
                  <a:off x="1837" y="3793"/>
                  <a:ext cx="2105" cy="92"/>
                  <a:chOff x="1837" y="3793"/>
                  <a:chExt cx="2105" cy="92"/>
                </a:xfrm>
              </p:grpSpPr>
              <p:grpSp>
                <p:nvGrpSpPr>
                  <p:cNvPr id="3689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837" y="3793"/>
                    <a:ext cx="335" cy="91"/>
                    <a:chOff x="1837" y="3793"/>
                    <a:chExt cx="335" cy="91"/>
                  </a:xfrm>
                </p:grpSpPr>
                <p:sp>
                  <p:nvSpPr>
                    <p:cNvPr id="36910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11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12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64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13" name="Line 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72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689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408" y="3794"/>
                    <a:ext cx="335" cy="91"/>
                    <a:chOff x="1837" y="3793"/>
                    <a:chExt cx="335" cy="91"/>
                  </a:xfrm>
                </p:grpSpPr>
                <p:sp>
                  <p:nvSpPr>
                    <p:cNvPr id="36906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7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8" name="Line 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64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9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72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689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3008" y="3793"/>
                    <a:ext cx="335" cy="91"/>
                    <a:chOff x="1837" y="3793"/>
                    <a:chExt cx="335" cy="91"/>
                  </a:xfrm>
                </p:grpSpPr>
                <p:sp>
                  <p:nvSpPr>
                    <p:cNvPr id="36902" name="Line 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3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4" name="Line 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64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5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72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3689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607" y="3793"/>
                    <a:ext cx="335" cy="91"/>
                    <a:chOff x="1837" y="3793"/>
                    <a:chExt cx="335" cy="91"/>
                  </a:xfrm>
                </p:grpSpPr>
                <p:sp>
                  <p:nvSpPr>
                    <p:cNvPr id="36898" name="Line 6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37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899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0" name="Line 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64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36901" name="Line 6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72" y="3793"/>
                      <a:ext cx="0" cy="9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sp>
              <p:nvSpPr>
                <p:cNvPr id="36891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299" y="370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2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80" y="370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470" y="3702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6791" name="Text Box 71"/>
              <p:cNvSpPr txBox="1">
                <a:spLocks noChangeArrowheads="1"/>
              </p:cNvSpPr>
              <p:nvPr/>
            </p:nvSpPr>
            <p:spPr bwMode="auto">
              <a:xfrm>
                <a:off x="1628" y="3838"/>
                <a:ext cx="254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926792" name="Text Box 72"/>
              <p:cNvSpPr txBox="1">
                <a:spLocks noChangeArrowheads="1"/>
              </p:cNvSpPr>
              <p:nvPr/>
            </p:nvSpPr>
            <p:spPr bwMode="auto">
              <a:xfrm>
                <a:off x="2147" y="3838"/>
                <a:ext cx="588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250</a:t>
                </a:r>
              </a:p>
            </p:txBody>
          </p:sp>
          <p:sp>
            <p:nvSpPr>
              <p:cNvPr id="926793" name="Text Box 73"/>
              <p:cNvSpPr txBox="1">
                <a:spLocks noChangeArrowheads="1"/>
              </p:cNvSpPr>
              <p:nvPr/>
            </p:nvSpPr>
            <p:spPr bwMode="auto">
              <a:xfrm>
                <a:off x="2700" y="3838"/>
                <a:ext cx="588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500</a:t>
                </a:r>
              </a:p>
            </p:txBody>
          </p:sp>
          <p:sp>
            <p:nvSpPr>
              <p:cNvPr id="926794" name="Text Box 74"/>
              <p:cNvSpPr txBox="1">
                <a:spLocks noChangeArrowheads="1"/>
              </p:cNvSpPr>
              <p:nvPr/>
            </p:nvSpPr>
            <p:spPr bwMode="auto">
              <a:xfrm>
                <a:off x="3289" y="3838"/>
                <a:ext cx="58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500</a:t>
                </a:r>
              </a:p>
            </p:txBody>
          </p:sp>
          <p:sp>
            <p:nvSpPr>
              <p:cNvPr id="926795" name="Text Box 75"/>
              <p:cNvSpPr txBox="1">
                <a:spLocks noChangeArrowheads="1"/>
              </p:cNvSpPr>
              <p:nvPr/>
            </p:nvSpPr>
            <p:spPr bwMode="auto">
              <a:xfrm>
                <a:off x="3289" y="3838"/>
                <a:ext cx="589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750</a:t>
                </a:r>
              </a:p>
            </p:txBody>
          </p:sp>
          <p:sp>
            <p:nvSpPr>
              <p:cNvPr id="926796" name="Text Box 76"/>
              <p:cNvSpPr txBox="1">
                <a:spLocks noChangeArrowheads="1"/>
              </p:cNvSpPr>
              <p:nvPr/>
            </p:nvSpPr>
            <p:spPr bwMode="auto">
              <a:xfrm>
                <a:off x="3834" y="3837"/>
                <a:ext cx="588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1000</a:t>
                </a:r>
              </a:p>
            </p:txBody>
          </p:sp>
        </p:grpSp>
        <p:sp>
          <p:nvSpPr>
            <p:cNvPr id="926797" name="Text Box 77"/>
            <p:cNvSpPr txBox="1">
              <a:spLocks noChangeArrowheads="1"/>
            </p:cNvSpPr>
            <p:nvPr/>
          </p:nvSpPr>
          <p:spPr bwMode="auto">
            <a:xfrm>
              <a:off x="2973" y="4069"/>
              <a:ext cx="12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TIME (days)</a:t>
              </a:r>
            </a:p>
          </p:txBody>
        </p:sp>
        <p:sp>
          <p:nvSpPr>
            <p:cNvPr id="36879" name="Freeform 78"/>
            <p:cNvSpPr>
              <a:spLocks/>
            </p:cNvSpPr>
            <p:nvPr/>
          </p:nvSpPr>
          <p:spPr bwMode="auto">
            <a:xfrm>
              <a:off x="2232" y="1207"/>
              <a:ext cx="2564" cy="919"/>
            </a:xfrm>
            <a:custGeom>
              <a:avLst/>
              <a:gdLst>
                <a:gd name="T0" fmla="*/ 0 w 2212"/>
                <a:gd name="T1" fmla="*/ 0 h 1113"/>
                <a:gd name="T2" fmla="*/ 1319 w 2212"/>
                <a:gd name="T3" fmla="*/ 2 h 1113"/>
                <a:gd name="T4" fmla="*/ 1319 w 2212"/>
                <a:gd name="T5" fmla="*/ 76 h 1113"/>
                <a:gd name="T6" fmla="*/ 1749 w 2212"/>
                <a:gd name="T7" fmla="*/ 79 h 1113"/>
                <a:gd name="T8" fmla="*/ 1750 w 2212"/>
                <a:gd name="T9" fmla="*/ 314 h 1113"/>
                <a:gd name="T10" fmla="*/ 1936 w 2212"/>
                <a:gd name="T11" fmla="*/ 312 h 1113"/>
                <a:gd name="T12" fmla="*/ 1945 w 2212"/>
                <a:gd name="T13" fmla="*/ 400 h 1113"/>
                <a:gd name="T14" fmla="*/ 2173 w 2212"/>
                <a:gd name="T15" fmla="*/ 396 h 1113"/>
                <a:gd name="T16" fmla="*/ 2173 w 2212"/>
                <a:gd name="T17" fmla="*/ 473 h 1113"/>
                <a:gd name="T18" fmla="*/ 2842 w 2212"/>
                <a:gd name="T19" fmla="*/ 478 h 1113"/>
                <a:gd name="T20" fmla="*/ 2842 w 2212"/>
                <a:gd name="T21" fmla="*/ 627 h 1113"/>
                <a:gd name="T22" fmla="*/ 3445 w 2212"/>
                <a:gd name="T23" fmla="*/ 626 h 11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12" h="1113">
                  <a:moveTo>
                    <a:pt x="0" y="0"/>
                  </a:moveTo>
                  <a:lnTo>
                    <a:pt x="847" y="3"/>
                  </a:lnTo>
                  <a:lnTo>
                    <a:pt x="847" y="135"/>
                  </a:lnTo>
                  <a:lnTo>
                    <a:pt x="1123" y="141"/>
                  </a:lnTo>
                  <a:lnTo>
                    <a:pt x="1124" y="557"/>
                  </a:lnTo>
                  <a:lnTo>
                    <a:pt x="1243" y="555"/>
                  </a:lnTo>
                  <a:lnTo>
                    <a:pt x="1249" y="711"/>
                  </a:lnTo>
                  <a:lnTo>
                    <a:pt x="1396" y="704"/>
                  </a:lnTo>
                  <a:lnTo>
                    <a:pt x="1396" y="840"/>
                  </a:lnTo>
                  <a:lnTo>
                    <a:pt x="1825" y="849"/>
                  </a:lnTo>
                  <a:lnTo>
                    <a:pt x="1825" y="1113"/>
                  </a:lnTo>
                  <a:lnTo>
                    <a:pt x="2212" y="1112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0" name="Freeform 79"/>
            <p:cNvSpPr>
              <a:spLocks/>
            </p:cNvSpPr>
            <p:nvPr/>
          </p:nvSpPr>
          <p:spPr bwMode="auto">
            <a:xfrm>
              <a:off x="2232" y="1207"/>
              <a:ext cx="2576" cy="112"/>
            </a:xfrm>
            <a:custGeom>
              <a:avLst/>
              <a:gdLst>
                <a:gd name="T0" fmla="*/ 0 w 2222"/>
                <a:gd name="T1" fmla="*/ 0 h 136"/>
                <a:gd name="T2" fmla="*/ 1523 w 2222"/>
                <a:gd name="T3" fmla="*/ 1 h 136"/>
                <a:gd name="T4" fmla="*/ 1523 w 2222"/>
                <a:gd name="T5" fmla="*/ 71 h 136"/>
                <a:gd name="T6" fmla="*/ 3462 w 2222"/>
                <a:gd name="T7" fmla="*/ 76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22" h="136">
                  <a:moveTo>
                    <a:pt x="0" y="0"/>
                  </a:moveTo>
                  <a:lnTo>
                    <a:pt x="977" y="1"/>
                  </a:lnTo>
                  <a:lnTo>
                    <a:pt x="977" y="127"/>
                  </a:lnTo>
                  <a:lnTo>
                    <a:pt x="2222" y="136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00" name="Text Box 80"/>
            <p:cNvSpPr txBox="1">
              <a:spLocks noChangeArrowheads="1"/>
            </p:cNvSpPr>
            <p:nvPr/>
          </p:nvSpPr>
          <p:spPr bwMode="auto">
            <a:xfrm>
              <a:off x="3712" y="1336"/>
              <a:ext cx="89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CHIVA</a:t>
              </a:r>
            </a:p>
          </p:txBody>
        </p:sp>
        <p:sp>
          <p:nvSpPr>
            <p:cNvPr id="926801" name="Text Box 81"/>
            <p:cNvSpPr txBox="1">
              <a:spLocks noChangeArrowheads="1"/>
            </p:cNvSpPr>
            <p:nvPr/>
          </p:nvSpPr>
          <p:spPr bwMode="auto">
            <a:xfrm>
              <a:off x="3397" y="2159"/>
              <a:ext cx="1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compression</a:t>
              </a:r>
            </a:p>
          </p:txBody>
        </p:sp>
      </p:grpSp>
      <p:sp>
        <p:nvSpPr>
          <p:cNvPr id="926802" name="Text Box 82"/>
          <p:cNvSpPr txBox="1">
            <a:spLocks noChangeArrowheads="1"/>
          </p:cNvSpPr>
          <p:nvPr/>
        </p:nvSpPr>
        <p:spPr bwMode="auto">
          <a:xfrm>
            <a:off x="914400" y="136525"/>
            <a:ext cx="74168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Zamboni: Ulcer healing CHIVA vs. Compression EJVES 2003</a:t>
            </a: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926803" name="Text Box 83"/>
          <p:cNvSpPr txBox="1">
            <a:spLocks noChangeArrowheads="1"/>
          </p:cNvSpPr>
          <p:nvPr/>
        </p:nvSpPr>
        <p:spPr bwMode="auto">
          <a:xfrm>
            <a:off x="211684" y="4300593"/>
            <a:ext cx="2857736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Difference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dramatically favourable to CHIVA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046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ChangeArrowheads="1"/>
          </p:cNvSpPr>
          <p:nvPr/>
        </p:nvSpPr>
        <p:spPr bwMode="auto">
          <a:xfrm>
            <a:off x="1798638" y="5618163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1,75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15" name="Rectangle 3"/>
          <p:cNvSpPr>
            <a:spLocks noChangeArrowheads="1"/>
          </p:cNvSpPr>
          <p:nvPr/>
        </p:nvSpPr>
        <p:spPr bwMode="auto">
          <a:xfrm>
            <a:off x="1944688" y="5191125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1,8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16" name="Rectangle 4"/>
          <p:cNvSpPr>
            <a:spLocks noChangeArrowheads="1"/>
          </p:cNvSpPr>
          <p:nvPr/>
        </p:nvSpPr>
        <p:spPr bwMode="auto">
          <a:xfrm>
            <a:off x="1798638" y="4765675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1,85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1944688" y="4338638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1,9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18" name="Rectangle 6"/>
          <p:cNvSpPr>
            <a:spLocks noChangeArrowheads="1"/>
          </p:cNvSpPr>
          <p:nvPr/>
        </p:nvSpPr>
        <p:spPr bwMode="auto">
          <a:xfrm>
            <a:off x="1798638" y="3911600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1,95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19" name="Rectangle 7"/>
          <p:cNvSpPr>
            <a:spLocks noChangeArrowheads="1"/>
          </p:cNvSpPr>
          <p:nvPr/>
        </p:nvSpPr>
        <p:spPr bwMode="auto">
          <a:xfrm>
            <a:off x="1798638" y="3097213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2,05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20" name="Rectangle 8"/>
          <p:cNvSpPr>
            <a:spLocks noChangeArrowheads="1"/>
          </p:cNvSpPr>
          <p:nvPr/>
        </p:nvSpPr>
        <p:spPr bwMode="auto">
          <a:xfrm>
            <a:off x="1944688" y="2670175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2,1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21" name="Rectangle 9"/>
          <p:cNvSpPr>
            <a:spLocks noChangeArrowheads="1"/>
          </p:cNvSpPr>
          <p:nvPr/>
        </p:nvSpPr>
        <p:spPr bwMode="auto">
          <a:xfrm>
            <a:off x="1798638" y="2243138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2,15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22" name="Rectangle 10"/>
          <p:cNvSpPr>
            <a:spLocks noChangeArrowheads="1"/>
          </p:cNvSpPr>
          <p:nvPr/>
        </p:nvSpPr>
        <p:spPr bwMode="auto">
          <a:xfrm>
            <a:off x="1944688" y="1817688"/>
            <a:ext cx="361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2,2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23" name="Rectangle 11"/>
          <p:cNvSpPr>
            <a:spLocks noChangeArrowheads="1"/>
          </p:cNvSpPr>
          <p:nvPr/>
        </p:nvSpPr>
        <p:spPr bwMode="auto">
          <a:xfrm>
            <a:off x="1798638" y="1390650"/>
            <a:ext cx="5064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2,25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24" name="Rectangle 12"/>
          <p:cNvSpPr>
            <a:spLocks noChangeArrowheads="1"/>
          </p:cNvSpPr>
          <p:nvPr/>
        </p:nvSpPr>
        <p:spPr bwMode="auto">
          <a:xfrm>
            <a:off x="2160588" y="3522663"/>
            <a:ext cx="1444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>
                <a:latin typeface="Verdana" pitchFamily="34" charset="0"/>
                <a:ea typeface="+mn-ea"/>
              </a:rPr>
              <a:t>2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995738" y="60071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P&lt;</a:t>
            </a:r>
            <a:r>
              <a:rPr lang="en-GB" sz="2400" b="1" dirty="0" smtClean="0"/>
              <a:t>0.05</a:t>
            </a:r>
            <a:endParaRPr lang="en-GB" sz="2400" b="1" dirty="0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3013075" y="295751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Stripping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34927" name="Text Box 15"/>
          <p:cNvSpPr txBox="1">
            <a:spLocks noChangeArrowheads="1"/>
          </p:cNvSpPr>
          <p:nvPr/>
        </p:nvSpPr>
        <p:spPr bwMode="auto">
          <a:xfrm>
            <a:off x="4903788" y="4746625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CHIVA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934928" name="Text Box 16"/>
          <p:cNvSpPr txBox="1">
            <a:spLocks noChangeArrowheads="1"/>
          </p:cNvSpPr>
          <p:nvPr/>
        </p:nvSpPr>
        <p:spPr bwMode="auto">
          <a:xfrm>
            <a:off x="6884988" y="5383213"/>
            <a:ext cx="1576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</a:rPr>
              <a:t>BEST SCORES</a:t>
            </a:r>
            <a:endParaRPr lang="en-GB" b="1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graphicFrame>
        <p:nvGraphicFramePr>
          <p:cNvPr id="40977" name="Object 17"/>
          <p:cNvGraphicFramePr>
            <a:graphicFrameLocks noChangeAspect="1"/>
          </p:cNvGraphicFramePr>
          <p:nvPr/>
        </p:nvGraphicFramePr>
        <p:xfrm>
          <a:off x="685800" y="1219200"/>
          <a:ext cx="7842250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Arbeitsblatt" r:id="rId4" imgW="8848710" imgH="5715000" progId="Excel.Sheet.8">
                  <p:embed/>
                </p:oleObj>
              </mc:Choice>
              <mc:Fallback>
                <p:oleObj name="Arbeitsblatt" r:id="rId4" imgW="8848710" imgH="571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7842250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30" name="Text Box 18"/>
          <p:cNvSpPr txBox="1">
            <a:spLocks noChangeArrowheads="1"/>
          </p:cNvSpPr>
          <p:nvPr/>
        </p:nvSpPr>
        <p:spPr bwMode="auto">
          <a:xfrm>
            <a:off x="1300163" y="990600"/>
            <a:ext cx="6624637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1O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years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follow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up : 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Recurrence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rate: CHIVA </a:t>
            </a:r>
            <a:r>
              <a:rPr lang="fr-FR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vs 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stripping  </a:t>
            </a:r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2971800" y="1905000"/>
            <a:ext cx="265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Objective evaluation</a:t>
            </a:r>
          </a:p>
        </p:txBody>
      </p:sp>
      <p:sp>
        <p:nvSpPr>
          <p:cNvPr id="934932" name="Text Box 20"/>
          <p:cNvSpPr txBox="1">
            <a:spLocks noChangeArrowheads="1"/>
          </p:cNvSpPr>
          <p:nvPr/>
        </p:nvSpPr>
        <p:spPr bwMode="auto">
          <a:xfrm>
            <a:off x="250825" y="228600"/>
            <a:ext cx="889317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S.Carandina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, 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et al EJVES 2008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2590800" y="4572000"/>
            <a:ext cx="990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CHIVA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486400" y="4495800"/>
            <a:ext cx="990600" cy="62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Stripping</a:t>
            </a:r>
          </a:p>
          <a:p>
            <a:pPr eaLnBrk="1" hangingPunct="1">
              <a:spcBef>
                <a:spcPct val="50000"/>
              </a:spcBef>
            </a:pP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47702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Cochrane</a:t>
            </a:r>
            <a:r>
              <a:rPr lang="de-DE" dirty="0" smtClean="0"/>
              <a:t> Review: Main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248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de-DE" sz="2600" dirty="0" err="1" smtClean="0"/>
              <a:t>Four</a:t>
            </a:r>
            <a:r>
              <a:rPr lang="de-DE" sz="2600" dirty="0" smtClean="0"/>
              <a:t> RCTs </a:t>
            </a:r>
            <a:r>
              <a:rPr lang="de-DE" sz="2600" dirty="0" err="1"/>
              <a:t>with</a:t>
            </a:r>
            <a:r>
              <a:rPr lang="de-DE" sz="2600" dirty="0"/>
              <a:t> 796 </a:t>
            </a:r>
            <a:r>
              <a:rPr lang="de-DE" sz="2600" dirty="0" err="1"/>
              <a:t>participants</a:t>
            </a:r>
            <a:r>
              <a:rPr lang="de-DE" sz="2600" dirty="0"/>
              <a:t> </a:t>
            </a:r>
            <a:r>
              <a:rPr lang="de-DE" sz="2600" dirty="0" err="1" smtClean="0"/>
              <a:t>selected</a:t>
            </a:r>
            <a:endParaRPr lang="de-DE" sz="2600" dirty="0"/>
          </a:p>
          <a:p>
            <a:pPr>
              <a:lnSpc>
                <a:spcPct val="130000"/>
              </a:lnSpc>
            </a:pPr>
            <a:r>
              <a:rPr lang="de-DE" sz="2600" dirty="0" err="1"/>
              <a:t>Three</a:t>
            </a:r>
            <a:r>
              <a:rPr lang="de-DE" sz="2600" dirty="0"/>
              <a:t> RCTs </a:t>
            </a:r>
            <a:r>
              <a:rPr lang="de-DE" sz="2600" dirty="0" err="1"/>
              <a:t>compared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CHIVA </a:t>
            </a:r>
            <a:r>
              <a:rPr lang="de-DE" sz="2600" dirty="0" err="1"/>
              <a:t>method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vein</a:t>
            </a:r>
            <a:r>
              <a:rPr lang="de-DE" sz="2600" dirty="0"/>
              <a:t> </a:t>
            </a:r>
            <a:r>
              <a:rPr lang="de-DE" sz="2600" dirty="0" err="1"/>
              <a:t>stripping</a:t>
            </a:r>
            <a:r>
              <a:rPr lang="de-DE" sz="2600" dirty="0"/>
              <a:t>,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one</a:t>
            </a:r>
            <a:r>
              <a:rPr lang="de-DE" sz="2600" dirty="0"/>
              <a:t> RCT </a:t>
            </a:r>
            <a:r>
              <a:rPr lang="de-DE" sz="2600" dirty="0" err="1"/>
              <a:t>compared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CHIVA </a:t>
            </a:r>
            <a:r>
              <a:rPr lang="de-DE" sz="2600" dirty="0" err="1"/>
              <a:t>method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 smtClean="0"/>
              <a:t>compression</a:t>
            </a:r>
            <a:r>
              <a:rPr lang="de-DE" sz="2600" dirty="0" smtClean="0"/>
              <a:t> </a:t>
            </a:r>
            <a:r>
              <a:rPr lang="de-DE" sz="2600" dirty="0" err="1" smtClean="0"/>
              <a:t>dressings</a:t>
            </a:r>
            <a:r>
              <a:rPr lang="de-DE" sz="2600" dirty="0" smtClean="0"/>
              <a:t> </a:t>
            </a:r>
            <a:r>
              <a:rPr lang="de-DE" sz="2600" dirty="0"/>
              <a:t>in </a:t>
            </a:r>
            <a:r>
              <a:rPr lang="de-DE" sz="2600" dirty="0" err="1"/>
              <a:t>people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dirty="0" err="1"/>
              <a:t>venous</a:t>
            </a:r>
            <a:r>
              <a:rPr lang="de-DE" sz="2600" dirty="0"/>
              <a:t> </a:t>
            </a:r>
            <a:r>
              <a:rPr lang="de-DE" sz="2600" dirty="0" err="1"/>
              <a:t>ulcers</a:t>
            </a:r>
            <a:r>
              <a:rPr lang="de-DE" sz="2600" dirty="0"/>
              <a:t>. </a:t>
            </a:r>
          </a:p>
          <a:p>
            <a:pPr>
              <a:lnSpc>
                <a:spcPct val="130000"/>
              </a:lnSpc>
            </a:pPr>
            <a:r>
              <a:rPr lang="de-DE" sz="2600" dirty="0"/>
              <a:t>The </a:t>
            </a:r>
            <a:r>
              <a:rPr lang="de-DE" sz="2600" dirty="0" err="1"/>
              <a:t>overall</a:t>
            </a:r>
            <a:r>
              <a:rPr lang="de-DE" sz="2600" dirty="0"/>
              <a:t> </a:t>
            </a:r>
            <a:r>
              <a:rPr lang="de-DE" sz="2600" dirty="0" err="1"/>
              <a:t>risk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bias</a:t>
            </a:r>
            <a:r>
              <a:rPr lang="de-DE" sz="2600" dirty="0"/>
              <a:t> </a:t>
            </a:r>
            <a:r>
              <a:rPr lang="de-DE" sz="2600" dirty="0" err="1"/>
              <a:t>across</a:t>
            </a:r>
            <a:r>
              <a:rPr lang="de-DE" sz="2600" dirty="0"/>
              <a:t> </a:t>
            </a:r>
            <a:r>
              <a:rPr lang="de-DE" sz="2600" dirty="0" err="1"/>
              <a:t>studies</a:t>
            </a:r>
            <a:r>
              <a:rPr lang="de-DE" sz="2600" dirty="0"/>
              <a:t> was high </a:t>
            </a:r>
            <a:r>
              <a:rPr lang="de-DE" sz="2600" dirty="0" err="1"/>
              <a:t>because</a:t>
            </a:r>
            <a:r>
              <a:rPr lang="de-DE" sz="2600" dirty="0"/>
              <a:t> </a:t>
            </a:r>
            <a:r>
              <a:rPr lang="de-DE" sz="2600" dirty="0" err="1"/>
              <a:t>neither</a:t>
            </a:r>
            <a:r>
              <a:rPr lang="de-DE" sz="2600" dirty="0"/>
              <a:t> </a:t>
            </a:r>
            <a:r>
              <a:rPr lang="de-DE" sz="2600" dirty="0" err="1"/>
              <a:t>participants</a:t>
            </a:r>
            <a:r>
              <a:rPr lang="de-DE" sz="2600" dirty="0"/>
              <a:t> </a:t>
            </a:r>
            <a:r>
              <a:rPr lang="de-DE" sz="2600" dirty="0" err="1"/>
              <a:t>nor</a:t>
            </a:r>
            <a:r>
              <a:rPr lang="de-DE" sz="2600" dirty="0"/>
              <a:t> </a:t>
            </a:r>
            <a:r>
              <a:rPr lang="de-DE" sz="2600" dirty="0" err="1"/>
              <a:t>outcome</a:t>
            </a:r>
            <a:r>
              <a:rPr lang="de-DE" sz="2600" dirty="0"/>
              <a:t> </a:t>
            </a:r>
            <a:r>
              <a:rPr lang="de-DE" sz="2600" dirty="0" err="1"/>
              <a:t>assessors</a:t>
            </a:r>
            <a:r>
              <a:rPr lang="de-DE" sz="2600" dirty="0"/>
              <a:t> </a:t>
            </a:r>
            <a:r>
              <a:rPr lang="de-DE" sz="2600" dirty="0" err="1"/>
              <a:t>were</a:t>
            </a:r>
            <a:r>
              <a:rPr lang="de-DE" sz="2600" dirty="0"/>
              <a:t> </a:t>
            </a:r>
            <a:r>
              <a:rPr lang="de-DE" sz="2600" dirty="0" err="1"/>
              <a:t>blinded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 smtClean="0"/>
              <a:t>interventions</a:t>
            </a:r>
            <a:r>
              <a:rPr lang="de-DE" sz="2600" dirty="0"/>
              <a:t> </a:t>
            </a:r>
            <a:r>
              <a:rPr lang="de-DE" sz="2600" dirty="0" smtClean="0"/>
              <a:t>(</a:t>
            </a:r>
            <a:r>
              <a:rPr lang="de-DE" sz="2600" dirty="0" err="1" smtClean="0"/>
              <a:t>which</a:t>
            </a:r>
            <a:r>
              <a:rPr lang="de-DE" sz="2600" dirty="0" smtClean="0"/>
              <a:t> </a:t>
            </a:r>
            <a:r>
              <a:rPr lang="de-DE" sz="2600" dirty="0" err="1" smtClean="0"/>
              <a:t>is</a:t>
            </a:r>
            <a:r>
              <a:rPr lang="de-DE" sz="2600" dirty="0" smtClean="0"/>
              <a:t> </a:t>
            </a:r>
            <a:r>
              <a:rPr lang="de-DE" sz="2600" dirty="0" err="1" smtClean="0"/>
              <a:t>impossible</a:t>
            </a:r>
            <a:r>
              <a:rPr lang="de-DE" sz="2600" dirty="0" smtClean="0"/>
              <a:t> in </a:t>
            </a:r>
            <a:r>
              <a:rPr lang="de-DE" sz="2600" dirty="0" err="1" smtClean="0"/>
              <a:t>surgical</a:t>
            </a:r>
            <a:r>
              <a:rPr lang="de-DE" sz="2600" dirty="0" smtClean="0"/>
              <a:t> </a:t>
            </a:r>
            <a:r>
              <a:rPr lang="de-DE" sz="2600" dirty="0" err="1" smtClean="0"/>
              <a:t>reviews</a:t>
            </a:r>
            <a:r>
              <a:rPr lang="de-DE" sz="2600" dirty="0" smtClean="0"/>
              <a:t> </a:t>
            </a:r>
            <a:r>
              <a:rPr lang="de-DE" sz="2600" dirty="0" err="1" smtClean="0"/>
              <a:t>with</a:t>
            </a:r>
            <a:r>
              <a:rPr lang="de-DE" sz="2600" dirty="0" smtClean="0"/>
              <a:t> different </a:t>
            </a:r>
            <a:r>
              <a:rPr lang="de-DE" sz="2600" dirty="0" err="1" smtClean="0"/>
              <a:t>techniques</a:t>
            </a:r>
            <a:r>
              <a:rPr lang="de-DE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377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Cochrane</a:t>
            </a:r>
            <a:r>
              <a:rPr lang="de-DE" dirty="0" smtClean="0"/>
              <a:t> Review: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D16349"/>
                </a:solidFill>
              </a:rPr>
              <a:t>Recurrence</a:t>
            </a:r>
            <a:r>
              <a:rPr lang="de-DE" dirty="0" smtClean="0">
                <a:solidFill>
                  <a:srgbClr val="D16349"/>
                </a:solidFill>
              </a:rPr>
              <a:t> </a:t>
            </a:r>
            <a:r>
              <a:rPr lang="de-DE" dirty="0" err="1" smtClean="0">
                <a:solidFill>
                  <a:srgbClr val="D16349"/>
                </a:solidFill>
              </a:rPr>
              <a:t>of</a:t>
            </a:r>
            <a:r>
              <a:rPr lang="de-DE" dirty="0" smtClean="0">
                <a:solidFill>
                  <a:srgbClr val="D16349"/>
                </a:solidFill>
              </a:rPr>
              <a:t> </a:t>
            </a:r>
            <a:r>
              <a:rPr lang="de-DE" dirty="0" err="1" smtClean="0">
                <a:solidFill>
                  <a:srgbClr val="D16349"/>
                </a:solidFill>
              </a:rPr>
              <a:t>varicose</a:t>
            </a:r>
            <a:r>
              <a:rPr lang="de-DE" dirty="0" smtClean="0">
                <a:solidFill>
                  <a:srgbClr val="D16349"/>
                </a:solidFill>
              </a:rPr>
              <a:t> </a:t>
            </a:r>
            <a:r>
              <a:rPr lang="de-DE" dirty="0" err="1" smtClean="0">
                <a:solidFill>
                  <a:srgbClr val="D16349"/>
                </a:solidFill>
              </a:rPr>
              <a:t>veins</a:t>
            </a:r>
            <a:r>
              <a:rPr lang="de-DE" dirty="0" smtClean="0">
                <a:solidFill>
                  <a:srgbClr val="D16349"/>
                </a:solidFill>
              </a:rPr>
              <a:t>:</a:t>
            </a:r>
          </a:p>
          <a:p>
            <a:r>
              <a:rPr lang="de-DE" dirty="0"/>
              <a:t>The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endpoint</a:t>
            </a:r>
            <a:r>
              <a:rPr lang="de-DE" dirty="0"/>
              <a:t>,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recurrence</a:t>
            </a:r>
            <a:r>
              <a:rPr lang="de-DE" dirty="0"/>
              <a:t>, </a:t>
            </a:r>
            <a:r>
              <a:rPr lang="de-DE" dirty="0" err="1"/>
              <a:t>pooled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a </a:t>
            </a:r>
            <a:r>
              <a:rPr lang="de-DE" dirty="0" err="1"/>
              <a:t>follow-up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3 </a:t>
            </a:r>
            <a:r>
              <a:rPr lang="de-DE" dirty="0" err="1"/>
              <a:t>to</a:t>
            </a:r>
            <a:r>
              <a:rPr lang="de-DE" dirty="0"/>
              <a:t> 10 </a:t>
            </a:r>
            <a:r>
              <a:rPr lang="de-DE" dirty="0" err="1"/>
              <a:t>years</a:t>
            </a:r>
            <a:r>
              <a:rPr lang="de-DE" dirty="0"/>
              <a:t>, </a:t>
            </a:r>
            <a:r>
              <a:rPr lang="de-DE" dirty="0" err="1"/>
              <a:t>showed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favorable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CHIVA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vein</a:t>
            </a:r>
            <a:r>
              <a:rPr lang="de-DE" dirty="0"/>
              <a:t> </a:t>
            </a:r>
            <a:r>
              <a:rPr lang="de-DE" dirty="0" err="1"/>
              <a:t>stripping</a:t>
            </a:r>
            <a:endParaRPr lang="en-US" dirty="0"/>
          </a:p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944151"/>
            <a:ext cx="86106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5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Strategy 	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/>
              <a:t>Preservation of saphenous trunks</a:t>
            </a:r>
          </a:p>
          <a:p>
            <a:r>
              <a:rPr lang="en-US" dirty="0" smtClean="0"/>
              <a:t>Preservation of reentry-perforators</a:t>
            </a:r>
          </a:p>
          <a:p>
            <a:endParaRPr lang="en-US" noProof="0" dirty="0"/>
          </a:p>
          <a:p>
            <a:r>
              <a:rPr lang="en-US" dirty="0" smtClean="0"/>
              <a:t>Interruption of reflux points</a:t>
            </a:r>
          </a:p>
          <a:p>
            <a:r>
              <a:rPr lang="en-US" noProof="0" dirty="0" smtClean="0"/>
              <a:t>Interruption of pressure-</a:t>
            </a:r>
            <a:r>
              <a:rPr lang="en-US" noProof="0" dirty="0" smtClean="0"/>
              <a:t>column</a:t>
            </a:r>
          </a:p>
          <a:p>
            <a:r>
              <a:rPr lang="en-US" dirty="0" smtClean="0"/>
              <a:t>Disconnection of shunts</a:t>
            </a:r>
            <a:endParaRPr lang="en-US" noProof="0" dirty="0" smtClean="0"/>
          </a:p>
          <a:p>
            <a:endParaRPr lang="en-US" dirty="0"/>
          </a:p>
          <a:p>
            <a:r>
              <a:rPr lang="en-US" noProof="0" dirty="0" smtClean="0"/>
              <a:t>Elimination of non draining, esthetically disgusting network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033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8327571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6641" y="490782"/>
            <a:ext cx="192212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1"/>
                </a:solidFill>
              </a:rPr>
              <a:t>Bruises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6641" y="1867757"/>
            <a:ext cx="192212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1"/>
                </a:solidFill>
              </a:rPr>
              <a:t>Limb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infection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6641" y="3440052"/>
            <a:ext cx="192212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1"/>
                </a:solidFill>
              </a:rPr>
              <a:t>Superficial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vein</a:t>
            </a:r>
            <a:r>
              <a:rPr lang="de-DE" sz="2400" dirty="0" smtClean="0">
                <a:solidFill>
                  <a:schemeClr val="accent1"/>
                </a:solidFill>
              </a:rPr>
              <a:t> </a:t>
            </a:r>
            <a:r>
              <a:rPr lang="de-DE" sz="2400" dirty="0" err="1" smtClean="0">
                <a:solidFill>
                  <a:schemeClr val="accent1"/>
                </a:solidFill>
              </a:rPr>
              <a:t>thromb</a:t>
            </a:r>
            <a:r>
              <a:rPr lang="de-DE" sz="2400" dirty="0" smtClean="0">
                <a:solidFill>
                  <a:schemeClr val="accent1"/>
                </a:solidFill>
              </a:rPr>
              <a:t>.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6641" y="5118173"/>
            <a:ext cx="1922126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Nerve </a:t>
            </a:r>
            <a:r>
              <a:rPr lang="de-DE" sz="2400" dirty="0" err="1" smtClean="0">
                <a:solidFill>
                  <a:schemeClr val="accent1"/>
                </a:solidFill>
              </a:rPr>
              <a:t>damage</a:t>
            </a:r>
            <a:endParaRPr lang="de-D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0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Cochrane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: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Authors</a:t>
            </a:r>
            <a:r>
              <a:rPr lang="de-DE" dirty="0" smtClean="0"/>
              <a:t> </a:t>
            </a:r>
            <a:r>
              <a:rPr lang="de-DE" dirty="0" err="1" smtClean="0"/>
              <a:t>conclusions</a:t>
            </a:r>
            <a:r>
              <a:rPr lang="de-DE" dirty="0" smtClean="0"/>
              <a:t>: </a:t>
            </a:r>
          </a:p>
          <a:p>
            <a:r>
              <a:rPr lang="en-US" dirty="0" smtClean="0"/>
              <a:t>The </a:t>
            </a:r>
            <a:r>
              <a:rPr lang="en-US" dirty="0"/>
              <a:t>CHIVA method reduces recurrence of varicose veins and produces fewer side effects than vein stripping. However, </a:t>
            </a:r>
            <a:r>
              <a:rPr lang="en-US" dirty="0" smtClean="0"/>
              <a:t>we based </a:t>
            </a:r>
            <a:r>
              <a:rPr lang="en-US" dirty="0"/>
              <a:t>these conclusions on a small number of trials with a high risk of bias as the effects of surgery could not be </a:t>
            </a:r>
            <a:r>
              <a:rPr lang="en-US" dirty="0" smtClean="0"/>
              <a:t>concealed </a:t>
            </a:r>
            <a:r>
              <a:rPr lang="en-US" dirty="0" smtClean="0">
                <a:solidFill>
                  <a:schemeClr val="accent1"/>
                </a:solidFill>
              </a:rPr>
              <a:t>(personal note: which is impossible)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New RCTs are needed to confirm these results and to compare CHIVA with approaches other than open surgery.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82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Trials – CHIVA vs. LASER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Georgia (Textkörper)"/>
                <a:cs typeface="Georgia (Textkörper)"/>
              </a:rPr>
              <a:t>Chan</a:t>
            </a:r>
            <a:r>
              <a:rPr lang="en-US" dirty="0">
                <a:latin typeface="Georgia (Textkörper)"/>
                <a:cs typeface="Georgia (Textkörper)"/>
              </a:rPr>
              <a:t>, C.-</a:t>
            </a:r>
            <a:r>
              <a:rPr lang="en-US" dirty="0" err="1">
                <a:latin typeface="Georgia (Textkörper)"/>
                <a:cs typeface="Georgia (Textkörper)"/>
              </a:rPr>
              <a:t>Y.</a:t>
            </a:r>
            <a:r>
              <a:rPr lang="en-US" baseline="30000" dirty="0" err="1">
                <a:latin typeface="Georgia (Textkörper)"/>
                <a:cs typeface="Georgia (Textkörper)"/>
              </a:rPr>
              <a:t>a</a:t>
            </a:r>
            <a:r>
              <a:rPr lang="en-US" dirty="0">
                <a:latin typeface="Georgia (Textkörper)"/>
                <a:cs typeface="Georgia (Textkörper)"/>
              </a:rPr>
              <a:t> , Chen, T.-</a:t>
            </a:r>
            <a:r>
              <a:rPr lang="en-US" dirty="0" err="1">
                <a:latin typeface="Georgia (Textkörper)"/>
                <a:cs typeface="Georgia (Textkörper)"/>
              </a:rPr>
              <a:t>C.</a:t>
            </a:r>
            <a:r>
              <a:rPr lang="en-US" baseline="30000" dirty="0" err="1">
                <a:latin typeface="Georgia (Textkörper)"/>
                <a:cs typeface="Georgia (Textkörper)"/>
              </a:rPr>
              <a:t>b</a:t>
            </a:r>
            <a:r>
              <a:rPr lang="en-US" dirty="0">
                <a:latin typeface="Georgia (Textkörper)"/>
                <a:cs typeface="Georgia (Textkörper)"/>
              </a:rPr>
              <a:t> , Hsieh, Y.-</a:t>
            </a:r>
            <a:r>
              <a:rPr lang="en-US" dirty="0" err="1">
                <a:latin typeface="Georgia (Textkörper)"/>
                <a:cs typeface="Georgia (Textkörper)"/>
              </a:rPr>
              <a:t>K.</a:t>
            </a:r>
            <a:r>
              <a:rPr lang="en-US" baseline="30000" dirty="0" err="1">
                <a:latin typeface="Georgia (Textkörper)"/>
                <a:cs typeface="Georgia (Textkörper)"/>
              </a:rPr>
              <a:t>a</a:t>
            </a:r>
            <a:r>
              <a:rPr lang="en-US" dirty="0">
                <a:latin typeface="Georgia (Textkörper)"/>
                <a:cs typeface="Georgia (Textkörper)"/>
              </a:rPr>
              <a:t> , Huang, J.-</a:t>
            </a:r>
            <a:r>
              <a:rPr lang="en-US" dirty="0" err="1">
                <a:latin typeface="Georgia (Textkörper)"/>
                <a:cs typeface="Georgia (Textkörper)"/>
              </a:rPr>
              <a:t>H.</a:t>
            </a:r>
            <a:r>
              <a:rPr lang="en-US" baseline="30000" dirty="0" err="1">
                <a:latin typeface="Georgia (Textkörper)"/>
                <a:cs typeface="Georgia (Textkörper)"/>
              </a:rPr>
              <a:t>c</a:t>
            </a:r>
            <a:r>
              <a:rPr lang="en-US" dirty="0">
                <a:latin typeface="Georgia (Textkörper)"/>
                <a:cs typeface="Georgia (Textkörper)"/>
              </a:rPr>
              <a:t> </a:t>
            </a:r>
            <a:br>
              <a:rPr lang="en-US" dirty="0">
                <a:latin typeface="Georgia (Textkörper)"/>
                <a:cs typeface="Georgia (Textkörper)"/>
              </a:rPr>
            </a:br>
            <a:r>
              <a:rPr lang="en-US" u="sng" dirty="0">
                <a:solidFill>
                  <a:srgbClr val="000000"/>
                </a:solidFill>
                <a:latin typeface="Georgia (Textkörper)"/>
                <a:cs typeface="Georgia (Textkörper)"/>
                <a:hlinkClick r:id="rId2" tooltip="go to record page"/>
              </a:rPr>
              <a:t>Retrospective comparison of clinical outcomes between endovenous laser and saphenous vein-sparing surgery for treatment of varicose veins</a:t>
            </a:r>
            <a:r>
              <a:rPr lang="en-US" dirty="0">
                <a:solidFill>
                  <a:srgbClr val="000000"/>
                </a:solidFill>
                <a:latin typeface="Georgia (Textkörper)"/>
                <a:cs typeface="Georgia (Textkörper)"/>
                <a:hlinkClick r:id="rId2" tooltip="go to record page"/>
              </a:rPr>
              <a:t/>
            </a:r>
            <a:br>
              <a:rPr lang="en-US" dirty="0">
                <a:solidFill>
                  <a:srgbClr val="000000"/>
                </a:solidFill>
                <a:latin typeface="Georgia (Textkörper)"/>
                <a:cs typeface="Georgia (Textkörper)"/>
                <a:hlinkClick r:id="rId2" tooltip="go to record page"/>
              </a:rPr>
            </a:br>
            <a:r>
              <a:rPr lang="en-US" dirty="0">
                <a:latin typeface="Georgia (Textkörper)"/>
                <a:cs typeface="Georgia (Textkörper)"/>
              </a:rPr>
              <a:t>(2011) </a:t>
            </a:r>
            <a:r>
              <a:rPr lang="en-US" i="1" dirty="0">
                <a:latin typeface="Georgia (Textkörper)"/>
                <a:cs typeface="Georgia (Textkörper)"/>
              </a:rPr>
              <a:t>World Journal of Surgery</a:t>
            </a:r>
            <a:r>
              <a:rPr lang="en-US" dirty="0">
                <a:latin typeface="Georgia (Textkörper)"/>
                <a:cs typeface="Georgia (Textkörper)"/>
              </a:rPr>
              <a:t>, 35 (7), pp. 1679-1686. 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Georgia (Textkörper)"/>
                <a:cs typeface="Georgia (Textkörper)"/>
              </a:rPr>
              <a:t>The CHIVA patients had less pain postoperatively and a significantly higher </a:t>
            </a:r>
            <a:r>
              <a:rPr lang="en-US" dirty="0" err="1">
                <a:latin typeface="Georgia (Textkörper)"/>
                <a:cs typeface="Georgia (Textkörper)"/>
              </a:rPr>
              <a:t>sclerotherapy</a:t>
            </a:r>
            <a:r>
              <a:rPr lang="en-US" dirty="0">
                <a:latin typeface="Georgia (Textkörper)"/>
                <a:cs typeface="Georgia (Textkörper)"/>
              </a:rPr>
              <a:t>-free period compared to patients in the EVL group. </a:t>
            </a:r>
            <a:endParaRPr lang="en-US" dirty="0" smtClean="0">
              <a:latin typeface="Georgia (Textkörper)"/>
              <a:cs typeface="Georgia (Textkörper)"/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rgbClr val="FF0000"/>
              </a:solidFill>
              <a:latin typeface="Georgia (Textkörper)"/>
              <a:cs typeface="Georgia (Textkörper)"/>
            </a:endParaRPr>
          </a:p>
          <a:p>
            <a:pPr>
              <a:lnSpc>
                <a:spcPct val="130000"/>
              </a:lnSpc>
            </a:pPr>
            <a:endParaRPr lang="de-DE" dirty="0">
              <a:latin typeface="Georgia (Textkörper)"/>
              <a:cs typeface="Georgia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261443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Further Trials – Long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on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veins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49464" cy="4572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Georgia (Textkörper)"/>
                <a:cs typeface="Georgia (Textkörper)"/>
              </a:rPr>
              <a:t>Mendoza E (2013)</a:t>
            </a:r>
            <a:r>
              <a:rPr lang="en-US" sz="2600" u="sng" dirty="0" smtClean="0">
                <a:solidFill>
                  <a:srgbClr val="000000"/>
                </a:solidFill>
                <a:latin typeface="Georgia (Textkörper)"/>
                <a:cs typeface="Georgia (Textkörper)"/>
                <a:hlinkClick r:id="rId2" tooltip="go to record page"/>
              </a:rPr>
              <a:t>Diameter reduction of the great saphenous vein and the common femoral vein after CHIVA. Long term results.</a:t>
            </a:r>
            <a:r>
              <a:rPr lang="en-US" u="sng" dirty="0" smtClean="0">
                <a:solidFill>
                  <a:srgbClr val="000000"/>
                </a:solidFill>
                <a:latin typeface="Georgia (Textkörper)"/>
                <a:cs typeface="Georgia (Textkörper)"/>
                <a:hlinkClick r:id="rId2" tooltip="go to record page"/>
              </a:rPr>
              <a:t> </a:t>
            </a:r>
            <a:r>
              <a:rPr lang="en-US" dirty="0" smtClean="0">
                <a:latin typeface="Georgia (Textkörper)"/>
                <a:cs typeface="Georgia (Textkörper)"/>
              </a:rPr>
              <a:t>(2013)</a:t>
            </a:r>
            <a:r>
              <a:rPr lang="en-US" dirty="0">
                <a:latin typeface="Georgia (Textkörper)"/>
                <a:cs typeface="Georgia (Textkörper)"/>
              </a:rPr>
              <a:t> </a:t>
            </a:r>
            <a:r>
              <a:rPr lang="en-US" dirty="0" err="1" smtClean="0">
                <a:latin typeface="Georgia (Textkörper)"/>
                <a:cs typeface="Georgia (Textkörper)"/>
              </a:rPr>
              <a:t>Phlebologie</a:t>
            </a:r>
            <a:r>
              <a:rPr lang="en-US" dirty="0" smtClean="0">
                <a:latin typeface="Georgia (Textkörper)"/>
                <a:cs typeface="Georgia (Textkörper)"/>
              </a:rPr>
              <a:t> 42: 65-69</a:t>
            </a:r>
            <a:r>
              <a:rPr lang="en-US" dirty="0">
                <a:latin typeface="Georgia (Textkörper)"/>
                <a:cs typeface="Georgia (Textkörper)"/>
              </a:rPr>
              <a:t> 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Georgia (Textkörper)"/>
                <a:cs typeface="Georgia (Textkörper)"/>
              </a:rPr>
              <a:t>Retrospective evaluation of 43 patients: Diameter reduction in femoral vein after CHIVA of GSV stated prospectively after 8 – 25 weeks lasts for 5 years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rgbClr val="FF0000"/>
              </a:solidFill>
              <a:latin typeface="Georgia (Textkörper)"/>
              <a:cs typeface="Georgia (Textkörper)"/>
            </a:endParaRPr>
          </a:p>
          <a:p>
            <a:pPr>
              <a:lnSpc>
                <a:spcPct val="130000"/>
              </a:lnSpc>
            </a:pPr>
            <a:endParaRPr lang="de-DE" dirty="0">
              <a:latin typeface="Georgia (Textkörper)"/>
              <a:cs typeface="Georgia (Textkörper)"/>
            </a:endParaRPr>
          </a:p>
        </p:txBody>
      </p:sp>
    </p:spTree>
    <p:extLst>
      <p:ext uri="{BB962C8B-B14F-4D97-AF65-F5344CB8AC3E}">
        <p14:creationId xmlns:p14="http://schemas.microsoft.com/office/powerpoint/2010/main" val="340134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preoperative</a:t>
            </a:r>
            <a:r>
              <a:rPr lang="de-DE" dirty="0" smtClean="0"/>
              <a:t> </a:t>
            </a:r>
            <a:r>
              <a:rPr lang="de-DE" dirty="0" err="1" smtClean="0"/>
              <a:t>mapping</a:t>
            </a:r>
            <a:endParaRPr lang="de-DE" dirty="0" smtClean="0"/>
          </a:p>
          <a:p>
            <a:r>
              <a:rPr lang="de-DE" dirty="0" err="1" smtClean="0"/>
              <a:t>Minimally</a:t>
            </a:r>
            <a:r>
              <a:rPr lang="de-DE" dirty="0" smtClean="0"/>
              <a:t> </a:t>
            </a:r>
            <a:r>
              <a:rPr lang="de-DE" dirty="0" err="1" smtClean="0"/>
              <a:t>surgical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Conservation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saphenous</a:t>
            </a:r>
            <a:r>
              <a:rPr lang="de-DE" dirty="0" smtClean="0"/>
              <a:t> </a:t>
            </a:r>
            <a:r>
              <a:rPr lang="de-DE" dirty="0" err="1" smtClean="0"/>
              <a:t>veins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drainage</a:t>
            </a:r>
            <a:r>
              <a:rPr lang="de-DE" dirty="0" smtClean="0"/>
              <a:t> </a:t>
            </a:r>
            <a:r>
              <a:rPr lang="de-DE" dirty="0" err="1" smtClean="0"/>
              <a:t>pathways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63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4 RCT </a:t>
            </a:r>
            <a:r>
              <a:rPr lang="de-DE" dirty="0" err="1" smtClean="0"/>
              <a:t>accepted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Cochrane</a:t>
            </a:r>
            <a:r>
              <a:rPr lang="de-DE" dirty="0" smtClean="0"/>
              <a:t> Review Group</a:t>
            </a:r>
          </a:p>
          <a:p>
            <a:r>
              <a:rPr lang="de-DE" dirty="0" smtClean="0"/>
              <a:t>CHIVA vs. Stripping: </a:t>
            </a:r>
          </a:p>
          <a:p>
            <a:pPr lvl="1"/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/>
              <a:t>favorable </a:t>
            </a:r>
            <a:r>
              <a:rPr lang="de-DE" sz="2400" dirty="0" err="1"/>
              <a:t>results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CHIVA </a:t>
            </a:r>
            <a:r>
              <a:rPr lang="de-DE" sz="2400" dirty="0" err="1"/>
              <a:t>method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vein</a:t>
            </a:r>
            <a:r>
              <a:rPr lang="de-DE" sz="2400" dirty="0"/>
              <a:t> </a:t>
            </a:r>
            <a:r>
              <a:rPr lang="de-DE" sz="2400" dirty="0" err="1" smtClean="0"/>
              <a:t>stripping</a:t>
            </a:r>
            <a:r>
              <a:rPr lang="de-DE" sz="2400" dirty="0" smtClean="0"/>
              <a:t> </a:t>
            </a:r>
            <a:r>
              <a:rPr lang="de-DE" sz="2400" dirty="0" err="1" smtClean="0"/>
              <a:t>concerning</a:t>
            </a:r>
            <a:r>
              <a:rPr lang="de-DE" sz="2400" dirty="0" smtClean="0"/>
              <a:t> </a:t>
            </a:r>
            <a:r>
              <a:rPr lang="de-DE" sz="2400" dirty="0" err="1" smtClean="0"/>
              <a:t>clinical</a:t>
            </a:r>
            <a:r>
              <a:rPr lang="de-DE" sz="2400" dirty="0" smtClean="0"/>
              <a:t> </a:t>
            </a:r>
            <a:r>
              <a:rPr lang="de-DE" sz="2400" dirty="0" err="1" smtClean="0"/>
              <a:t>recurrence</a:t>
            </a:r>
            <a:endParaRPr lang="de-DE" sz="2400" dirty="0" smtClean="0"/>
          </a:p>
          <a:p>
            <a:r>
              <a:rPr lang="de-DE" sz="2900" dirty="0" smtClean="0"/>
              <a:t>CHIVA vs. </a:t>
            </a:r>
            <a:r>
              <a:rPr lang="de-DE" sz="2900" dirty="0" err="1" smtClean="0"/>
              <a:t>Compression</a:t>
            </a:r>
            <a:r>
              <a:rPr lang="de-DE" sz="2900" dirty="0" smtClean="0"/>
              <a:t> in Ulcus </a:t>
            </a:r>
            <a:r>
              <a:rPr lang="de-DE" sz="2900" dirty="0" err="1" smtClean="0"/>
              <a:t>patients</a:t>
            </a:r>
            <a:endParaRPr lang="de-DE" sz="2900" dirty="0" smtClean="0"/>
          </a:p>
          <a:p>
            <a:pPr lvl="1"/>
            <a:r>
              <a:rPr lang="de-DE" sz="2400" dirty="0" smtClean="0"/>
              <a:t>Higher </a:t>
            </a:r>
            <a:r>
              <a:rPr lang="de-DE" sz="2400" dirty="0" err="1" smtClean="0"/>
              <a:t>healing</a:t>
            </a:r>
            <a:r>
              <a:rPr lang="de-DE" sz="2400" dirty="0" smtClean="0"/>
              <a:t> rate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CHIVA Group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71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Erika Mendoza</a:t>
            </a:r>
          </a:p>
          <a:p>
            <a:r>
              <a:rPr lang="de-DE" dirty="0" smtClean="0"/>
              <a:t>Wunstorf</a:t>
            </a:r>
          </a:p>
          <a:p>
            <a:endParaRPr lang="de-DE" dirty="0" smtClean="0"/>
          </a:p>
          <a:p>
            <a:r>
              <a:rPr lang="de-DE" dirty="0" smtClean="0"/>
              <a:t>Germany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3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Venous </a:t>
            </a:r>
            <a:r>
              <a:rPr lang="en-US" noProof="0" dirty="0" smtClean="0"/>
              <a:t>networks (</a:t>
            </a:r>
            <a:r>
              <a:rPr lang="en-US" noProof="0" dirty="0" err="1" smtClean="0"/>
              <a:t>Franceschi</a:t>
            </a:r>
            <a:r>
              <a:rPr lang="en-US" noProof="0" dirty="0" smtClean="0"/>
              <a:t> 1988)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grpSp>
        <p:nvGrpSpPr>
          <p:cNvPr id="14" name="Gruppierung 13"/>
          <p:cNvGrpSpPr/>
          <p:nvPr/>
        </p:nvGrpSpPr>
        <p:grpSpPr>
          <a:xfrm>
            <a:off x="210448" y="1596841"/>
            <a:ext cx="7706532" cy="4002088"/>
            <a:chOff x="76200" y="1219200"/>
            <a:chExt cx="8915400" cy="4687888"/>
          </a:xfrm>
        </p:grpSpPr>
        <p:pic>
          <p:nvPicPr>
            <p:cNvPr id="15" name="Picture 5" descr="C:\Documenti\Immagini\albdis\3plane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19200"/>
              <a:ext cx="7467600" cy="4687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76200" y="2286000"/>
              <a:ext cx="1652893" cy="757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 dirty="0" err="1">
                  <a:solidFill>
                    <a:schemeClr val="accent1"/>
                  </a:solidFill>
                  <a:latin typeface="Arial" charset="0"/>
                </a:rPr>
                <a:t>Saphenous</a:t>
              </a:r>
              <a:endParaRPr lang="it-IT" b="1" dirty="0">
                <a:solidFill>
                  <a:schemeClr val="accent1"/>
                </a:solidFill>
                <a:latin typeface="Arial" charset="0"/>
              </a:endParaRPr>
            </a:p>
            <a:p>
              <a:r>
                <a:rPr lang="it-IT" b="1" dirty="0">
                  <a:solidFill>
                    <a:schemeClr val="accent1"/>
                  </a:solidFill>
                  <a:latin typeface="Arial" charset="0"/>
                </a:rPr>
                <a:t> fascia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7605387" y="2209800"/>
              <a:ext cx="1386213" cy="757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it-IT" b="1">
                  <a:solidFill>
                    <a:schemeClr val="accent1"/>
                  </a:solidFill>
                  <a:latin typeface="Arial" charset="0"/>
                </a:rPr>
                <a:t>Muscular</a:t>
              </a:r>
            </a:p>
            <a:p>
              <a:pPr algn="r"/>
              <a:r>
                <a:rPr lang="it-IT" b="1">
                  <a:solidFill>
                    <a:schemeClr val="accent1"/>
                  </a:solidFill>
                  <a:latin typeface="Arial" charset="0"/>
                </a:rPr>
                <a:t>fascia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394325" y="1447800"/>
              <a:ext cx="1119070" cy="432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chemeClr val="accent1"/>
                  </a:solidFill>
                  <a:latin typeface="Arial" charset="0"/>
                </a:rPr>
                <a:t>Dermis</a:t>
              </a: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6858000" y="2819400"/>
              <a:ext cx="914400" cy="8382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219200" y="2895600"/>
              <a:ext cx="533400" cy="533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1524000" y="3810000"/>
              <a:ext cx="762000" cy="609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72443" y="4343400"/>
              <a:ext cx="1653182" cy="757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it-IT" b="1">
                  <a:solidFill>
                    <a:schemeClr val="accent1"/>
                  </a:solidFill>
                  <a:latin typeface="Arial" charset="0"/>
                </a:rPr>
                <a:t>Saphenous</a:t>
              </a:r>
            </a:p>
            <a:p>
              <a:pPr algn="r"/>
              <a:r>
                <a:rPr lang="it-IT" b="1">
                  <a:solidFill>
                    <a:schemeClr val="accent1"/>
                  </a:solidFill>
                  <a:latin typeface="Arial" charset="0"/>
                </a:rPr>
                <a:t> nerve</a:t>
              </a:r>
            </a:p>
          </p:txBody>
        </p: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864783" y="5876925"/>
            <a:ext cx="5203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it-IT" sz="1400" b="1" dirty="0">
                <a:latin typeface="Lucida Console" charset="0"/>
              </a:rPr>
              <a:t>Caggiati, </a:t>
            </a:r>
            <a:r>
              <a:rPr lang="it-IT" sz="1400" b="1" i="1" dirty="0">
                <a:latin typeface="Lucida Console" charset="0"/>
              </a:rPr>
              <a:t>Circulation</a:t>
            </a:r>
            <a:r>
              <a:rPr lang="it-IT" sz="1400" b="1" dirty="0">
                <a:latin typeface="Lucida Console" charset="0"/>
              </a:rPr>
              <a:t>,1999</a:t>
            </a:r>
          </a:p>
          <a:p>
            <a:pPr algn="r"/>
            <a:r>
              <a:rPr lang="it-IT" sz="1400" b="1" dirty="0">
                <a:latin typeface="Lucida Console" charset="0"/>
              </a:rPr>
              <a:t>Caggiati, </a:t>
            </a:r>
            <a:r>
              <a:rPr lang="it-IT" sz="1400" b="1" i="1" dirty="0" smtClean="0">
                <a:latin typeface="Lucida Console" charset="0"/>
              </a:rPr>
              <a:t>UIP </a:t>
            </a:r>
            <a:r>
              <a:rPr lang="it-IT" sz="1400" b="1" i="1" dirty="0" err="1" smtClean="0">
                <a:latin typeface="Lucida Console" charset="0"/>
              </a:rPr>
              <a:t>Statementdocument</a:t>
            </a:r>
            <a:r>
              <a:rPr lang="it-IT" sz="1400" b="1" i="1" dirty="0" smtClean="0">
                <a:latin typeface="Lucida Console" charset="0"/>
              </a:rPr>
              <a:t>, </a:t>
            </a:r>
            <a:r>
              <a:rPr lang="it-IT" sz="1400" b="1" i="1" dirty="0" err="1" smtClean="0">
                <a:latin typeface="Lucida Console" charset="0"/>
              </a:rPr>
              <a:t>Anatomy</a:t>
            </a:r>
            <a:r>
              <a:rPr lang="it-IT" sz="1400" b="1" i="1" dirty="0" smtClean="0">
                <a:latin typeface="Lucida Console" charset="0"/>
              </a:rPr>
              <a:t>, 2003</a:t>
            </a:r>
            <a:endParaRPr lang="it-IT" sz="1400" b="1" dirty="0"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Venous networks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15" name="Picture 5" descr="C:\Documenti\Immagini\albdis\3pla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4" y="1596841"/>
            <a:ext cx="6455044" cy="40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441590" y="5876925"/>
            <a:ext cx="5626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it-IT" sz="1400" b="1" dirty="0">
                <a:latin typeface="Lucida Console" charset="0"/>
              </a:rPr>
              <a:t>Caggiati, </a:t>
            </a:r>
            <a:r>
              <a:rPr lang="it-IT" sz="1400" b="1" i="1" dirty="0">
                <a:latin typeface="Lucida Console" charset="0"/>
              </a:rPr>
              <a:t>Circulation</a:t>
            </a:r>
            <a:r>
              <a:rPr lang="it-IT" sz="1400" b="1" dirty="0">
                <a:latin typeface="Lucida Console" charset="0"/>
              </a:rPr>
              <a:t>,1999</a:t>
            </a:r>
          </a:p>
          <a:p>
            <a:pPr algn="r"/>
            <a:r>
              <a:rPr lang="it-IT" sz="1400" b="1" dirty="0">
                <a:latin typeface="Lucida Console" charset="0"/>
              </a:rPr>
              <a:t>Caggiati, </a:t>
            </a:r>
            <a:r>
              <a:rPr lang="it-IT" sz="1400" b="1" i="1" dirty="0" smtClean="0">
                <a:latin typeface="Lucida Console" charset="0"/>
              </a:rPr>
              <a:t>UIP </a:t>
            </a:r>
            <a:r>
              <a:rPr lang="it-IT" sz="1400" b="1" i="1" dirty="0" err="1" smtClean="0">
                <a:latin typeface="Lucida Console" charset="0"/>
              </a:rPr>
              <a:t>Statementdocument</a:t>
            </a:r>
            <a:r>
              <a:rPr lang="it-IT" sz="1400" b="1" i="1" dirty="0" smtClean="0">
                <a:latin typeface="Lucida Console" charset="0"/>
              </a:rPr>
              <a:t>, </a:t>
            </a:r>
            <a:r>
              <a:rPr lang="it-IT" sz="1400" b="1" i="1" dirty="0" err="1" smtClean="0">
                <a:latin typeface="Lucida Console" charset="0"/>
              </a:rPr>
              <a:t>Anatomy</a:t>
            </a:r>
            <a:r>
              <a:rPr lang="it-IT" sz="1400" b="1" i="1" dirty="0" smtClean="0">
                <a:latin typeface="Lucida Console" charset="0"/>
              </a:rPr>
              <a:t>, JVS 2003</a:t>
            </a:r>
            <a:endParaRPr lang="it-IT" sz="1400" b="1" dirty="0">
              <a:latin typeface="Lucida Console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42184" y="4263996"/>
            <a:ext cx="8493968" cy="1334933"/>
          </a:xfrm>
          <a:prstGeom prst="rect">
            <a:avLst/>
          </a:prstGeom>
          <a:solidFill>
            <a:schemeClr val="accent1">
              <a:tint val="95000"/>
              <a:alpha val="44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42184" y="2507577"/>
            <a:ext cx="8493968" cy="1462844"/>
          </a:xfrm>
          <a:prstGeom prst="rect">
            <a:avLst/>
          </a:prstGeom>
          <a:solidFill>
            <a:schemeClr val="accent5">
              <a:alpha val="44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FB08C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461936" y="3336317"/>
            <a:ext cx="7366200" cy="773140"/>
          </a:xfrm>
          <a:prstGeom prst="rect">
            <a:avLst/>
          </a:prstGeom>
          <a:solidFill>
            <a:schemeClr val="accent2">
              <a:alpha val="44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FB08C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16928" y="2556306"/>
            <a:ext cx="27887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latin typeface="Arial" charset="0"/>
              </a:rPr>
              <a:t>N3</a:t>
            </a:r>
          </a:p>
          <a:p>
            <a:pPr algn="r"/>
            <a:r>
              <a:rPr lang="it-IT" b="1" dirty="0" err="1" smtClean="0">
                <a:latin typeface="Arial" charset="0"/>
              </a:rPr>
              <a:t>Epifascial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b="1" dirty="0" err="1" smtClean="0">
                <a:latin typeface="Arial" charset="0"/>
              </a:rPr>
              <a:t>compartment</a:t>
            </a:r>
            <a:endParaRPr lang="it-IT" b="1" dirty="0">
              <a:latin typeface="Arial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324517" y="4325668"/>
            <a:ext cx="24811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latin typeface="Arial" charset="0"/>
              </a:rPr>
              <a:t>N1</a:t>
            </a:r>
          </a:p>
          <a:p>
            <a:pPr algn="r"/>
            <a:r>
              <a:rPr lang="it-IT" b="1" dirty="0" err="1" smtClean="0">
                <a:latin typeface="Arial" charset="0"/>
              </a:rPr>
              <a:t>Deep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b="1" dirty="0" err="1" smtClean="0">
                <a:latin typeface="Arial" charset="0"/>
              </a:rPr>
              <a:t>venous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b="1" dirty="0" err="1" smtClean="0">
                <a:latin typeface="Arial" charset="0"/>
              </a:rPr>
              <a:t>system</a:t>
            </a:r>
            <a:endParaRPr lang="it-IT" b="1" dirty="0"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850566" y="3355357"/>
            <a:ext cx="29551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it-IT" b="1" dirty="0" smtClean="0">
                <a:latin typeface="Arial" charset="0"/>
              </a:rPr>
              <a:t>N2</a:t>
            </a:r>
          </a:p>
          <a:p>
            <a:pPr algn="r"/>
            <a:r>
              <a:rPr lang="it-IT" b="1" dirty="0" err="1" smtClean="0">
                <a:latin typeface="Arial" charset="0"/>
              </a:rPr>
              <a:t>Saphenous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b="1" dirty="0" err="1" smtClean="0">
                <a:latin typeface="Arial" charset="0"/>
              </a:rPr>
              <a:t>compartment</a:t>
            </a:r>
            <a:endParaRPr lang="it-IT" b="1" dirty="0"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8421" y="5093368"/>
            <a:ext cx="360947" cy="2941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2384927" y="3815351"/>
            <a:ext cx="475915" cy="294106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1399872" y="2975373"/>
            <a:ext cx="360947" cy="29410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4711031" y="2908531"/>
            <a:ext cx="360947" cy="29410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59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Venous networks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Deep venous system</a:t>
            </a:r>
          </a:p>
          <a:p>
            <a:r>
              <a:rPr lang="en-US" dirty="0" smtClean="0"/>
              <a:t>Saphenous trunks</a:t>
            </a:r>
          </a:p>
          <a:p>
            <a:r>
              <a:rPr lang="en-US" noProof="0" dirty="0" smtClean="0"/>
              <a:t>Perforators</a:t>
            </a:r>
          </a:p>
          <a:p>
            <a:r>
              <a:rPr lang="en-US" dirty="0" smtClean="0"/>
              <a:t>Tributaries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15" name="Rechteck 14"/>
          <p:cNvSpPr/>
          <p:nvPr/>
        </p:nvSpPr>
        <p:spPr>
          <a:xfrm rot="5400000">
            <a:off x="1916604" y="1569660"/>
            <a:ext cx="444941" cy="3551036"/>
          </a:xfrm>
          <a:prstGeom prst="rect">
            <a:avLst/>
          </a:prstGeom>
          <a:solidFill>
            <a:schemeClr val="accent5">
              <a:alpha val="44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FB08C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 rot="5400000">
            <a:off x="1908255" y="533665"/>
            <a:ext cx="461642" cy="3551034"/>
          </a:xfrm>
          <a:prstGeom prst="rect">
            <a:avLst/>
          </a:prstGeom>
          <a:solidFill>
            <a:schemeClr val="accent2">
              <a:alpha val="44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FB08C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 rot="5400000">
            <a:off x="1899941" y="13843"/>
            <a:ext cx="478268" cy="3551035"/>
          </a:xfrm>
          <a:prstGeom prst="rect">
            <a:avLst/>
          </a:prstGeom>
          <a:solidFill>
            <a:schemeClr val="accent1">
              <a:tint val="95000"/>
              <a:alpha val="44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6844633" y="4309979"/>
            <a:ext cx="1189789" cy="0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 rot="5400000">
            <a:off x="1914880" y="1047764"/>
            <a:ext cx="478268" cy="3551035"/>
          </a:xfrm>
          <a:prstGeom prst="rect">
            <a:avLst/>
          </a:prstGeom>
          <a:solidFill>
            <a:schemeClr val="accent1">
              <a:tint val="95000"/>
              <a:alpha val="44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9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Venous networks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Deep venous system</a:t>
            </a:r>
          </a:p>
          <a:p>
            <a:r>
              <a:rPr lang="en-US" dirty="0" smtClean="0"/>
              <a:t>Saphenous trunks</a:t>
            </a:r>
          </a:p>
          <a:p>
            <a:r>
              <a:rPr lang="en-US" noProof="0" dirty="0" smtClean="0"/>
              <a:t>Perforators</a:t>
            </a:r>
            <a:br>
              <a:rPr lang="en-US" noProof="0" dirty="0" smtClean="0"/>
            </a:br>
            <a:r>
              <a:rPr lang="en-US" noProof="0" dirty="0" smtClean="0"/>
              <a:t>Painted as dots </a:t>
            </a:r>
          </a:p>
          <a:p>
            <a:r>
              <a:rPr lang="en-US" dirty="0" smtClean="0"/>
              <a:t>Tributaries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78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Shunts in venous insufficiency</a:t>
            </a:r>
            <a:r>
              <a:rPr lang="en-US" noProof="0" dirty="0" smtClean="0"/>
              <a:t>	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/>
              <a:t>A </a:t>
            </a:r>
            <a:r>
              <a:rPr lang="en-US" noProof="0" dirty="0" err="1" smtClean="0"/>
              <a:t>veno</a:t>
            </a:r>
            <a:r>
              <a:rPr lang="en-US" noProof="0" dirty="0" smtClean="0"/>
              <a:t>-venous shunt is the base of the venous insufficiency in superficial leg veins</a:t>
            </a:r>
          </a:p>
          <a:p>
            <a:r>
              <a:rPr lang="en-US" dirty="0" smtClean="0"/>
              <a:t>It is defined by an escape point and a reentry point</a:t>
            </a:r>
          </a:p>
          <a:p>
            <a:r>
              <a:rPr lang="en-US" noProof="0" dirty="0" smtClean="0"/>
              <a:t>To describe the technique of CHIVA we will base on the most common </a:t>
            </a:r>
            <a:r>
              <a:rPr lang="en-US" noProof="0" dirty="0" err="1" smtClean="0"/>
              <a:t>recirculations</a:t>
            </a:r>
            <a:r>
              <a:rPr lang="en-US" noProof="0" dirty="0" smtClean="0"/>
              <a:t>: </a:t>
            </a:r>
          </a:p>
          <a:p>
            <a:pPr lvl="1"/>
            <a:r>
              <a:rPr lang="en-US" dirty="0" smtClean="0"/>
              <a:t>Shunt Type 1</a:t>
            </a:r>
          </a:p>
          <a:p>
            <a:pPr lvl="1"/>
            <a:r>
              <a:rPr lang="en-US" noProof="0" dirty="0" smtClean="0"/>
              <a:t>Shunt Type 3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29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Shunt Type 1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noProof="0" dirty="0" smtClean="0"/>
              <a:t>Incompetent terminal and </a:t>
            </a:r>
            <a:r>
              <a:rPr lang="en-US" noProof="0" dirty="0" err="1" smtClean="0"/>
              <a:t>preterminal</a:t>
            </a:r>
            <a:r>
              <a:rPr lang="en-US" noProof="0" dirty="0" smtClean="0"/>
              <a:t> valve</a:t>
            </a:r>
          </a:p>
          <a:p>
            <a:r>
              <a:rPr lang="en-US" dirty="0" smtClean="0"/>
              <a:t>Reflux in GSV</a:t>
            </a:r>
          </a:p>
          <a:p>
            <a:r>
              <a:rPr lang="en-US" noProof="0" dirty="0" smtClean="0"/>
              <a:t>Reentry through a </a:t>
            </a:r>
            <a:r>
              <a:rPr lang="en-US" noProof="0" dirty="0" err="1" smtClean="0"/>
              <a:t>paratibial</a:t>
            </a:r>
            <a:r>
              <a:rPr lang="en-US" noProof="0" dirty="0" smtClean="0"/>
              <a:t> perforator</a:t>
            </a:r>
          </a:p>
          <a:p>
            <a:r>
              <a:rPr lang="en-US" dirty="0" smtClean="0"/>
              <a:t>(Not necessary, but frequent: incompetent tributary visible on the leg). </a:t>
            </a:r>
            <a:endParaRPr lang="en-US" noProof="0" dirty="0" smtClean="0"/>
          </a:p>
          <a:p>
            <a:endParaRPr lang="en-US" noProof="0" dirty="0"/>
          </a:p>
        </p:txBody>
      </p:sp>
      <p:sp>
        <p:nvSpPr>
          <p:cNvPr id="6" name="Freihandform 5"/>
          <p:cNvSpPr/>
          <p:nvPr/>
        </p:nvSpPr>
        <p:spPr>
          <a:xfrm>
            <a:off x="5640404" y="3627409"/>
            <a:ext cx="1204228" cy="2227959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reihandform 7"/>
          <p:cNvSpPr/>
          <p:nvPr/>
        </p:nvSpPr>
        <p:spPr>
          <a:xfrm>
            <a:off x="8034422" y="3893476"/>
            <a:ext cx="748632" cy="1654433"/>
          </a:xfrm>
          <a:custGeom>
            <a:avLst/>
            <a:gdLst>
              <a:gd name="connsiteX0" fmla="*/ 0 w 748632"/>
              <a:gd name="connsiteY0" fmla="*/ 23486 h 1654433"/>
              <a:gd name="connsiteX1" fmla="*/ 254000 w 748632"/>
              <a:gd name="connsiteY1" fmla="*/ 36854 h 1654433"/>
              <a:gd name="connsiteX2" fmla="*/ 347579 w 748632"/>
              <a:gd name="connsiteY2" fmla="*/ 371065 h 1654433"/>
              <a:gd name="connsiteX3" fmla="*/ 695158 w 748632"/>
              <a:gd name="connsiteY3" fmla="*/ 678538 h 1654433"/>
              <a:gd name="connsiteX4" fmla="*/ 441158 w 748632"/>
              <a:gd name="connsiteY4" fmla="*/ 1213275 h 1654433"/>
              <a:gd name="connsiteX5" fmla="*/ 748632 w 748632"/>
              <a:gd name="connsiteY5" fmla="*/ 1654433 h 165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632" h="1654433">
                <a:moveTo>
                  <a:pt x="0" y="23486"/>
                </a:moveTo>
                <a:cubicBezTo>
                  <a:pt x="98035" y="1205"/>
                  <a:pt x="196070" y="-21076"/>
                  <a:pt x="254000" y="36854"/>
                </a:cubicBezTo>
                <a:cubicBezTo>
                  <a:pt x="311930" y="94784"/>
                  <a:pt x="274053" y="264118"/>
                  <a:pt x="347579" y="371065"/>
                </a:cubicBezTo>
                <a:cubicBezTo>
                  <a:pt x="421105" y="478012"/>
                  <a:pt x="679562" y="538170"/>
                  <a:pt x="695158" y="678538"/>
                </a:cubicBezTo>
                <a:cubicBezTo>
                  <a:pt x="710754" y="818906"/>
                  <a:pt x="432246" y="1050626"/>
                  <a:pt x="441158" y="1213275"/>
                </a:cubicBezTo>
                <a:cubicBezTo>
                  <a:pt x="450070" y="1375924"/>
                  <a:pt x="748632" y="1654433"/>
                  <a:pt x="748632" y="1654433"/>
                </a:cubicBezTo>
              </a:path>
            </a:pathLst>
          </a:custGeom>
          <a:ln w="57150" cmpd="sng">
            <a:solidFill>
              <a:schemeClr val="accent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flipH="1">
            <a:off x="6844632" y="2362756"/>
            <a:ext cx="1204228" cy="3372297"/>
          </a:xfrm>
          <a:custGeom>
            <a:avLst/>
            <a:gdLst>
              <a:gd name="connsiteX0" fmla="*/ 1070 w 1204228"/>
              <a:gd name="connsiteY0" fmla="*/ 2227959 h 2227959"/>
              <a:gd name="connsiteX1" fmla="*/ 121385 w 1204228"/>
              <a:gd name="connsiteY1" fmla="*/ 677223 h 2227959"/>
              <a:gd name="connsiteX2" fmla="*/ 763070 w 1204228"/>
              <a:gd name="connsiteY2" fmla="*/ 75644 h 2227959"/>
              <a:gd name="connsiteX3" fmla="*/ 1204228 w 1204228"/>
              <a:gd name="connsiteY3" fmla="*/ 8802 h 222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228" h="2227959">
                <a:moveTo>
                  <a:pt x="1070" y="2227959"/>
                </a:moveTo>
                <a:cubicBezTo>
                  <a:pt x="-2273" y="1631950"/>
                  <a:pt x="-5615" y="1035942"/>
                  <a:pt x="121385" y="677223"/>
                </a:cubicBezTo>
                <a:cubicBezTo>
                  <a:pt x="248385" y="318504"/>
                  <a:pt x="582596" y="187047"/>
                  <a:pt x="763070" y="75644"/>
                </a:cubicBezTo>
                <a:cubicBezTo>
                  <a:pt x="943544" y="-35760"/>
                  <a:pt x="1204228" y="8802"/>
                  <a:pt x="1204228" y="8802"/>
                </a:cubicBezTo>
              </a:path>
            </a:pathLst>
          </a:custGeom>
          <a:ln w="76200" cmpd="sng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6817895" y="1991895"/>
            <a:ext cx="13368" cy="3836737"/>
          </a:xfrm>
          <a:prstGeom prst="line">
            <a:avLst/>
          </a:prstGeom>
          <a:ln w="76200" cmpd="sng">
            <a:solidFill>
              <a:srgbClr val="D1634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27893" y="4328848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8623094" y="5400856"/>
            <a:ext cx="213058" cy="29410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ung 24"/>
          <p:cNvGrpSpPr/>
          <p:nvPr/>
        </p:nvGrpSpPr>
        <p:grpSpPr>
          <a:xfrm>
            <a:off x="6817895" y="2254685"/>
            <a:ext cx="1352583" cy="2397693"/>
            <a:chOff x="6817895" y="2254685"/>
            <a:chExt cx="1352583" cy="2397693"/>
          </a:xfrm>
        </p:grpSpPr>
        <p:sp>
          <p:nvSpPr>
            <p:cNvPr id="9" name="Eingebuchteter Richtungspfeil 8"/>
            <p:cNvSpPr/>
            <p:nvPr/>
          </p:nvSpPr>
          <p:spPr>
            <a:xfrm>
              <a:off x="6817895" y="2254685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" name="Eingebuchteter Richtungspfeil 11"/>
            <p:cNvSpPr/>
            <p:nvPr/>
          </p:nvSpPr>
          <p:spPr>
            <a:xfrm rot="1973699">
              <a:off x="7219209" y="247343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3" name="Eingebuchteter Richtungspfeil 12"/>
            <p:cNvSpPr/>
            <p:nvPr/>
          </p:nvSpPr>
          <p:spPr>
            <a:xfrm rot="3433329">
              <a:off x="7582103" y="2856224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Eingebuchteter Richtungspfeil 13"/>
            <p:cNvSpPr/>
            <p:nvPr/>
          </p:nvSpPr>
          <p:spPr>
            <a:xfrm rot="4291791">
              <a:off x="7734502" y="335398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Eingebuchteter Richtungspfeil 14"/>
            <p:cNvSpPr/>
            <p:nvPr/>
          </p:nvSpPr>
          <p:spPr>
            <a:xfrm rot="4864623">
              <a:off x="7821404" y="3839823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" name="Eingebuchteter Richtungspfeil 15"/>
            <p:cNvSpPr/>
            <p:nvPr/>
          </p:nvSpPr>
          <p:spPr>
            <a:xfrm rot="10800000">
              <a:off x="7552113" y="4350962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" name="Eingebuchteter Richtungspfeil 16"/>
            <p:cNvSpPr/>
            <p:nvPr/>
          </p:nvSpPr>
          <p:spPr>
            <a:xfrm rot="10800000">
              <a:off x="7017952" y="4354345"/>
              <a:ext cx="400115" cy="298033"/>
            </a:xfrm>
            <a:prstGeom prst="chevron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6990885" y="4030122"/>
            <a:ext cx="1775744" cy="1633446"/>
            <a:chOff x="6990885" y="4030122"/>
            <a:chExt cx="1775744" cy="1633446"/>
          </a:xfrm>
        </p:grpSpPr>
        <p:sp>
          <p:nvSpPr>
            <p:cNvPr id="18" name="Eingebuchteter Richtungspfeil 17"/>
            <p:cNvSpPr/>
            <p:nvPr/>
          </p:nvSpPr>
          <p:spPr>
            <a:xfrm rot="3752537">
              <a:off x="8220149" y="4092159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9" name="Eingebuchteter Richtungspfeil 18"/>
            <p:cNvSpPr/>
            <p:nvPr/>
          </p:nvSpPr>
          <p:spPr>
            <a:xfrm rot="5243638">
              <a:off x="8469730" y="453623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Eingebuchteter Richtungspfeil 19"/>
            <p:cNvSpPr/>
            <p:nvPr/>
          </p:nvSpPr>
          <p:spPr>
            <a:xfrm rot="5243638">
              <a:off x="8344260" y="5051943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1" name="Eingebuchteter Richtungspfeil 20"/>
            <p:cNvSpPr/>
            <p:nvPr/>
          </p:nvSpPr>
          <p:spPr>
            <a:xfrm rot="10800000">
              <a:off x="8249379" y="5428706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Eingebuchteter Richtungspfeil 21"/>
            <p:cNvSpPr/>
            <p:nvPr/>
          </p:nvSpPr>
          <p:spPr>
            <a:xfrm rot="10800000">
              <a:off x="7632669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3" name="Eingebuchteter Richtungspfeil 22"/>
            <p:cNvSpPr/>
            <p:nvPr/>
          </p:nvSpPr>
          <p:spPr>
            <a:xfrm rot="10800000">
              <a:off x="6990885" y="5418358"/>
              <a:ext cx="358935" cy="234862"/>
            </a:xfrm>
            <a:prstGeom prst="chevron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03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Cronus.thmx</Template>
  <TotalTime>0</TotalTime>
  <Words>1311</Words>
  <Application>Microsoft Macintosh PowerPoint</Application>
  <PresentationFormat>Bildschirmpräsentation (4:3)</PresentationFormat>
  <Paragraphs>273</Paragraphs>
  <Slides>36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Cronus</vt:lpstr>
      <vt:lpstr>Image</vt:lpstr>
      <vt:lpstr>Diagramm</vt:lpstr>
      <vt:lpstr>Arbeitsblatt</vt:lpstr>
      <vt:lpstr>CHIVA – Technical Aspects and Evicence</vt:lpstr>
      <vt:lpstr>Aims of CHIVA</vt:lpstr>
      <vt:lpstr>Strategy  </vt:lpstr>
      <vt:lpstr>Venous networks (Franceschi 1988)</vt:lpstr>
      <vt:lpstr>Venous networks</vt:lpstr>
      <vt:lpstr>Venous networks</vt:lpstr>
      <vt:lpstr>Venous networks</vt:lpstr>
      <vt:lpstr>Shunts in venous insufficiency </vt:lpstr>
      <vt:lpstr>Shunt Type 1</vt:lpstr>
      <vt:lpstr>Treatment in Shunt Type 1</vt:lpstr>
      <vt:lpstr>Treatment in Shunt Type 1</vt:lpstr>
      <vt:lpstr>Treatment in Shunt Type 1</vt:lpstr>
      <vt:lpstr>Treatment of the SFJ in CHIVA “1”</vt:lpstr>
      <vt:lpstr>Treatment of the SFJ in CHIVA “1”</vt:lpstr>
      <vt:lpstr>Shunt Type 3</vt:lpstr>
      <vt:lpstr>Shunt type 3</vt:lpstr>
      <vt:lpstr>Treatment in Shunt Type 3 CHIVA “2”</vt:lpstr>
      <vt:lpstr>Treatment in Shunt Type 3 CHIVA “2”</vt:lpstr>
      <vt:lpstr>Treatment in Shunt Type 3 CHIVA “2”</vt:lpstr>
      <vt:lpstr>Treatment in Shunt Type 3 in one step</vt:lpstr>
      <vt:lpstr>CHIVA - Evidence </vt:lpstr>
      <vt:lpstr>CHIVA - Evidence </vt:lpstr>
      <vt:lpstr>Cochrane Review</vt:lpstr>
      <vt:lpstr>PowerPoint-Präsentation</vt:lpstr>
      <vt:lpstr>PowerPoint-Präsentation</vt:lpstr>
      <vt:lpstr>PowerPoint-Präsentation</vt:lpstr>
      <vt:lpstr>PowerPoint-Präsentation</vt:lpstr>
      <vt:lpstr>Cochrane Review: Main results</vt:lpstr>
      <vt:lpstr>Cochrane Review:</vt:lpstr>
      <vt:lpstr>PowerPoint-Präsentation</vt:lpstr>
      <vt:lpstr>Cochrane review: Conclusions</vt:lpstr>
      <vt:lpstr>Further Trials – CHIVA vs. LASER</vt:lpstr>
      <vt:lpstr>Further Trials – Long term effect on deep veins</vt:lpstr>
      <vt:lpstr>Conclusions Technique</vt:lpstr>
      <vt:lpstr>Conclusions Evidence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CHIVA Technical aspects and Evicence</dc:title>
  <dc:creator>Erika Mendoza</dc:creator>
  <cp:lastModifiedBy>Erika Mendoza</cp:lastModifiedBy>
  <cp:revision>36</cp:revision>
  <dcterms:created xsi:type="dcterms:W3CDTF">2013-07-07T20:16:13Z</dcterms:created>
  <dcterms:modified xsi:type="dcterms:W3CDTF">2013-07-27T19:43:47Z</dcterms:modified>
</cp:coreProperties>
</file>