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96" r:id="rId3"/>
    <p:sldId id="291" r:id="rId4"/>
    <p:sldId id="272" r:id="rId5"/>
    <p:sldId id="292" r:id="rId6"/>
    <p:sldId id="293" r:id="rId7"/>
    <p:sldId id="273" r:id="rId8"/>
    <p:sldId id="274" r:id="rId9"/>
    <p:sldId id="275" r:id="rId10"/>
    <p:sldId id="277" r:id="rId11"/>
    <p:sldId id="294" r:id="rId12"/>
    <p:sldId id="288" r:id="rId13"/>
    <p:sldId id="279" r:id="rId14"/>
    <p:sldId id="280" r:id="rId15"/>
    <p:sldId id="281" r:id="rId16"/>
    <p:sldId id="282" r:id="rId17"/>
    <p:sldId id="283" r:id="rId18"/>
    <p:sldId id="284" r:id="rId19"/>
    <p:sldId id="285" r:id="rId20"/>
    <p:sldId id="286" r:id="rId21"/>
    <p:sldId id="287" r:id="rId22"/>
    <p:sldId id="290" r:id="rId23"/>
    <p:sldId id="295" r:id="rId24"/>
    <p:sldId id="289" r:id="rId25"/>
    <p:sldId id="297"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2064"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27CD8EA-C8AA-7B48-A21C-6E889D494A3F}" type="datetimeFigureOut">
              <a:rPr lang="it-IT" smtClean="0"/>
              <a:t>05/12/13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B65F94-C2A6-9746-89F1-8D2C0EAA8E2E}" type="slidenum">
              <a:rPr lang="it-IT" smtClean="0"/>
              <a:t>‹n.›</a:t>
            </a:fld>
            <a:endParaRPr lang="it-IT"/>
          </a:p>
        </p:txBody>
      </p:sp>
    </p:spTree>
    <p:extLst>
      <p:ext uri="{BB962C8B-B14F-4D97-AF65-F5344CB8AC3E}">
        <p14:creationId xmlns:p14="http://schemas.microsoft.com/office/powerpoint/2010/main" val="327839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27CD8EA-C8AA-7B48-A21C-6E889D494A3F}" type="datetimeFigureOut">
              <a:rPr lang="it-IT" smtClean="0"/>
              <a:t>05/12/13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B65F94-C2A6-9746-89F1-8D2C0EAA8E2E}" type="slidenum">
              <a:rPr lang="it-IT" smtClean="0"/>
              <a:t>‹n.›</a:t>
            </a:fld>
            <a:endParaRPr lang="it-IT"/>
          </a:p>
        </p:txBody>
      </p:sp>
    </p:spTree>
    <p:extLst>
      <p:ext uri="{BB962C8B-B14F-4D97-AF65-F5344CB8AC3E}">
        <p14:creationId xmlns:p14="http://schemas.microsoft.com/office/powerpoint/2010/main" val="344091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27CD8EA-C8AA-7B48-A21C-6E889D494A3F}" type="datetimeFigureOut">
              <a:rPr lang="it-IT" smtClean="0"/>
              <a:t>05/12/13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B65F94-C2A6-9746-89F1-8D2C0EAA8E2E}" type="slidenum">
              <a:rPr lang="it-IT" smtClean="0"/>
              <a:t>‹n.›</a:t>
            </a:fld>
            <a:endParaRPr lang="it-IT"/>
          </a:p>
        </p:txBody>
      </p:sp>
    </p:spTree>
    <p:extLst>
      <p:ext uri="{BB962C8B-B14F-4D97-AF65-F5344CB8AC3E}">
        <p14:creationId xmlns:p14="http://schemas.microsoft.com/office/powerpoint/2010/main" val="415922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27CD8EA-C8AA-7B48-A21C-6E889D494A3F}" type="datetimeFigureOut">
              <a:rPr lang="it-IT" smtClean="0"/>
              <a:t>05/12/13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B65F94-C2A6-9746-89F1-8D2C0EAA8E2E}" type="slidenum">
              <a:rPr lang="it-IT" smtClean="0"/>
              <a:t>‹n.›</a:t>
            </a:fld>
            <a:endParaRPr lang="it-IT"/>
          </a:p>
        </p:txBody>
      </p:sp>
    </p:spTree>
    <p:extLst>
      <p:ext uri="{BB962C8B-B14F-4D97-AF65-F5344CB8AC3E}">
        <p14:creationId xmlns:p14="http://schemas.microsoft.com/office/powerpoint/2010/main" val="70534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127CD8EA-C8AA-7B48-A21C-6E889D494A3F}" type="datetimeFigureOut">
              <a:rPr lang="it-IT" smtClean="0"/>
              <a:t>05/12/13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8B65F94-C2A6-9746-89F1-8D2C0EAA8E2E}" type="slidenum">
              <a:rPr lang="it-IT" smtClean="0"/>
              <a:t>‹n.›</a:t>
            </a:fld>
            <a:endParaRPr lang="it-IT"/>
          </a:p>
        </p:txBody>
      </p:sp>
    </p:spTree>
    <p:extLst>
      <p:ext uri="{BB962C8B-B14F-4D97-AF65-F5344CB8AC3E}">
        <p14:creationId xmlns:p14="http://schemas.microsoft.com/office/powerpoint/2010/main" val="246118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27CD8EA-C8AA-7B48-A21C-6E889D494A3F}" type="datetimeFigureOut">
              <a:rPr lang="it-IT" smtClean="0"/>
              <a:t>05/12/13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8B65F94-C2A6-9746-89F1-8D2C0EAA8E2E}" type="slidenum">
              <a:rPr lang="it-IT" smtClean="0"/>
              <a:t>‹n.›</a:t>
            </a:fld>
            <a:endParaRPr lang="it-IT"/>
          </a:p>
        </p:txBody>
      </p:sp>
    </p:spTree>
    <p:extLst>
      <p:ext uri="{BB962C8B-B14F-4D97-AF65-F5344CB8AC3E}">
        <p14:creationId xmlns:p14="http://schemas.microsoft.com/office/powerpoint/2010/main" val="71508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27CD8EA-C8AA-7B48-A21C-6E889D494A3F}" type="datetimeFigureOut">
              <a:rPr lang="it-IT" smtClean="0"/>
              <a:t>05/12/13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8B65F94-C2A6-9746-89F1-8D2C0EAA8E2E}" type="slidenum">
              <a:rPr lang="it-IT" smtClean="0"/>
              <a:t>‹n.›</a:t>
            </a:fld>
            <a:endParaRPr lang="it-IT"/>
          </a:p>
        </p:txBody>
      </p:sp>
    </p:spTree>
    <p:extLst>
      <p:ext uri="{BB962C8B-B14F-4D97-AF65-F5344CB8AC3E}">
        <p14:creationId xmlns:p14="http://schemas.microsoft.com/office/powerpoint/2010/main" val="389694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127CD8EA-C8AA-7B48-A21C-6E889D494A3F}" type="datetimeFigureOut">
              <a:rPr lang="it-IT" smtClean="0"/>
              <a:t>05/12/13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8B65F94-C2A6-9746-89F1-8D2C0EAA8E2E}" type="slidenum">
              <a:rPr lang="it-IT" smtClean="0"/>
              <a:t>‹n.›</a:t>
            </a:fld>
            <a:endParaRPr lang="it-IT"/>
          </a:p>
        </p:txBody>
      </p:sp>
    </p:spTree>
    <p:extLst>
      <p:ext uri="{BB962C8B-B14F-4D97-AF65-F5344CB8AC3E}">
        <p14:creationId xmlns:p14="http://schemas.microsoft.com/office/powerpoint/2010/main" val="203095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27CD8EA-C8AA-7B48-A21C-6E889D494A3F}" type="datetimeFigureOut">
              <a:rPr lang="it-IT" smtClean="0"/>
              <a:t>05/12/13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8B65F94-C2A6-9746-89F1-8D2C0EAA8E2E}" type="slidenum">
              <a:rPr lang="it-IT" smtClean="0"/>
              <a:t>‹n.›</a:t>
            </a:fld>
            <a:endParaRPr lang="it-IT"/>
          </a:p>
        </p:txBody>
      </p:sp>
    </p:spTree>
    <p:extLst>
      <p:ext uri="{BB962C8B-B14F-4D97-AF65-F5344CB8AC3E}">
        <p14:creationId xmlns:p14="http://schemas.microsoft.com/office/powerpoint/2010/main" val="144285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27CD8EA-C8AA-7B48-A21C-6E889D494A3F}" type="datetimeFigureOut">
              <a:rPr lang="it-IT" smtClean="0"/>
              <a:t>05/12/13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8B65F94-C2A6-9746-89F1-8D2C0EAA8E2E}" type="slidenum">
              <a:rPr lang="it-IT" smtClean="0"/>
              <a:t>‹n.›</a:t>
            </a:fld>
            <a:endParaRPr lang="it-IT"/>
          </a:p>
        </p:txBody>
      </p:sp>
    </p:spTree>
    <p:extLst>
      <p:ext uri="{BB962C8B-B14F-4D97-AF65-F5344CB8AC3E}">
        <p14:creationId xmlns:p14="http://schemas.microsoft.com/office/powerpoint/2010/main" val="253664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27CD8EA-C8AA-7B48-A21C-6E889D494A3F}" type="datetimeFigureOut">
              <a:rPr lang="it-IT" smtClean="0"/>
              <a:t>05/12/13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8B65F94-C2A6-9746-89F1-8D2C0EAA8E2E}" type="slidenum">
              <a:rPr lang="it-IT" smtClean="0"/>
              <a:t>‹n.›</a:t>
            </a:fld>
            <a:endParaRPr lang="it-IT"/>
          </a:p>
        </p:txBody>
      </p:sp>
    </p:spTree>
    <p:extLst>
      <p:ext uri="{BB962C8B-B14F-4D97-AF65-F5344CB8AC3E}">
        <p14:creationId xmlns:p14="http://schemas.microsoft.com/office/powerpoint/2010/main" val="3743172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CD8EA-C8AA-7B48-A21C-6E889D494A3F}" type="datetimeFigureOut">
              <a:rPr lang="it-IT" smtClean="0"/>
              <a:t>05/12/13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65F94-C2A6-9746-89F1-8D2C0EAA8E2E}" type="slidenum">
              <a:rPr lang="it-IT" smtClean="0"/>
              <a:t>‹n.›</a:t>
            </a:fld>
            <a:endParaRPr lang="it-IT"/>
          </a:p>
        </p:txBody>
      </p:sp>
    </p:spTree>
    <p:extLst>
      <p:ext uri="{BB962C8B-B14F-4D97-AF65-F5344CB8AC3E}">
        <p14:creationId xmlns:p14="http://schemas.microsoft.com/office/powerpoint/2010/main" val="385560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0" y="4348186"/>
            <a:ext cx="9141621" cy="2455768"/>
            <a:chOff x="85209" y="2717508"/>
            <a:chExt cx="9100206" cy="2455768"/>
          </a:xfrm>
        </p:grpSpPr>
        <p:sp>
          <p:nvSpPr>
            <p:cNvPr id="6" name="Rettangolo 5"/>
            <p:cNvSpPr/>
            <p:nvPr/>
          </p:nvSpPr>
          <p:spPr>
            <a:xfrm>
              <a:off x="85209" y="2833385"/>
              <a:ext cx="3976207" cy="2339891"/>
            </a:xfrm>
            <a:prstGeom prst="rect">
              <a:avLst/>
            </a:prstGeom>
            <a:gradFill flip="none" rotWithShape="1">
              <a:gsLst>
                <a:gs pos="40000">
                  <a:srgbClr val="000090"/>
                </a:gs>
                <a:gs pos="19000">
                  <a:srgbClr val="0000FF"/>
                </a:gs>
              </a:gsLst>
              <a:path path="circle">
                <a:fillToRect l="100000" b="100000"/>
              </a:path>
              <a:tileRect t="-100000" r="-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Stefano Ermini MD</a:t>
              </a:r>
            </a:p>
            <a:p>
              <a:pPr algn="ctr"/>
              <a:r>
                <a:rPr lang="it-IT" dirty="0" smtClean="0"/>
                <a:t>Firenze</a:t>
              </a:r>
              <a:endParaRPr lang="it-IT" dirty="0"/>
            </a:p>
          </p:txBody>
        </p:sp>
        <p:pic>
          <p:nvPicPr>
            <p:cNvPr id="7" name="Immagine 6" descr="DUOMO.JPG"/>
            <p:cNvPicPr>
              <a:picLocks noChangeAspect="1"/>
            </p:cNvPicPr>
            <p:nvPr/>
          </p:nvPicPr>
          <p:blipFill rotWithShape="1">
            <a:blip r:embed="rId2">
              <a:extLst>
                <a:ext uri="{28A0092B-C50C-407E-A947-70E740481C1C}">
                  <a14:useLocalDpi xmlns:a14="http://schemas.microsoft.com/office/drawing/2010/main" val="0"/>
                </a:ext>
              </a:extLst>
            </a:blip>
            <a:srcRect t="7659" b="25649"/>
            <a:stretch/>
          </p:blipFill>
          <p:spPr>
            <a:xfrm>
              <a:off x="3988426" y="2833385"/>
              <a:ext cx="5196989" cy="2339891"/>
            </a:xfrm>
            <a:prstGeom prst="rect">
              <a:avLst/>
            </a:prstGeom>
          </p:spPr>
        </p:pic>
        <p:pic>
          <p:nvPicPr>
            <p:cNvPr id="8" name="Immagine 7" descr="Cuore fondo trasp.png"/>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rot="20433637">
              <a:off x="2729539" y="2717508"/>
              <a:ext cx="2443184" cy="2396363"/>
            </a:xfrm>
            <a:prstGeom prst="rect">
              <a:avLst/>
            </a:prstGeom>
          </p:spPr>
        </p:pic>
      </p:grpSp>
      <p:pic>
        <p:nvPicPr>
          <p:cNvPr id="3" name="Immagine 2"/>
          <p:cNvPicPr>
            <a:picLocks noChangeAspect="1"/>
          </p:cNvPicPr>
          <p:nvPr/>
        </p:nvPicPr>
        <p:blipFill>
          <a:blip r:embed="rId4"/>
          <a:stretch>
            <a:fillRect/>
          </a:stretch>
        </p:blipFill>
        <p:spPr>
          <a:xfrm>
            <a:off x="0" y="-69892"/>
            <a:ext cx="9036338" cy="2969082"/>
          </a:xfrm>
          <a:prstGeom prst="rect">
            <a:avLst/>
          </a:prstGeom>
        </p:spPr>
      </p:pic>
      <p:sp>
        <p:nvSpPr>
          <p:cNvPr id="2" name="CasellaDiTesto 1"/>
          <p:cNvSpPr txBox="1"/>
          <p:nvPr/>
        </p:nvSpPr>
        <p:spPr>
          <a:xfrm>
            <a:off x="1225128" y="2357407"/>
            <a:ext cx="6883966" cy="2339102"/>
          </a:xfrm>
          <a:prstGeom prst="rect">
            <a:avLst/>
          </a:prstGeom>
          <a:solidFill>
            <a:schemeClr val="tx2">
              <a:lumMod val="60000"/>
              <a:lumOff val="40000"/>
              <a:alpha val="45000"/>
            </a:schemeClr>
          </a:solidFill>
          <a:ln>
            <a:solidFill>
              <a:schemeClr val="tx2">
                <a:lumMod val="60000"/>
                <a:lumOff val="40000"/>
              </a:schemeClr>
            </a:solidFill>
          </a:ln>
        </p:spPr>
        <p:txBody>
          <a:bodyPr wrap="none" rtlCol="0">
            <a:spAutoFit/>
          </a:bodyPr>
          <a:lstStyle/>
          <a:p>
            <a:pPr algn="ctr"/>
            <a:r>
              <a:rPr lang="it-IT" sz="4000" b="1" dirty="0" smtClean="0"/>
              <a:t>CHIVA e ASVAL</a:t>
            </a:r>
          </a:p>
          <a:p>
            <a:pPr algn="ctr"/>
            <a:r>
              <a:rPr lang="it-IT" sz="4000" b="1" dirty="0" smtClean="0"/>
              <a:t>Differiscono solo negli acronimi</a:t>
            </a:r>
          </a:p>
          <a:p>
            <a:pPr algn="ctr"/>
            <a:r>
              <a:rPr lang="it-IT" sz="6600" b="1" dirty="0" smtClean="0"/>
              <a:t>?</a:t>
            </a:r>
            <a:r>
              <a:rPr lang="it-IT" sz="4000" b="1" dirty="0" smtClean="0"/>
              <a:t> </a:t>
            </a:r>
            <a:endParaRPr lang="it-IT" sz="4000" b="1" dirty="0"/>
          </a:p>
        </p:txBody>
      </p:sp>
    </p:spTree>
    <p:extLst>
      <p:ext uri="{BB962C8B-B14F-4D97-AF65-F5344CB8AC3E}">
        <p14:creationId xmlns:p14="http://schemas.microsoft.com/office/powerpoint/2010/main" val="389726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90318" y="299969"/>
            <a:ext cx="1934970" cy="523220"/>
          </a:xfrm>
          <a:prstGeom prst="rect">
            <a:avLst/>
          </a:prstGeom>
          <a:noFill/>
        </p:spPr>
        <p:txBody>
          <a:bodyPr wrap="none" rtlCol="0">
            <a:spAutoFit/>
          </a:bodyPr>
          <a:lstStyle/>
          <a:p>
            <a:r>
              <a:rPr lang="it-IT" sz="2800" b="1" dirty="0" smtClean="0"/>
              <a:t>La Strategia </a:t>
            </a:r>
            <a:endParaRPr lang="it-IT" sz="2800" b="1" dirty="0"/>
          </a:p>
        </p:txBody>
      </p:sp>
      <p:sp>
        <p:nvSpPr>
          <p:cNvPr id="3" name="CasellaDiTesto 2"/>
          <p:cNvSpPr txBox="1"/>
          <p:nvPr/>
        </p:nvSpPr>
        <p:spPr>
          <a:xfrm>
            <a:off x="605888" y="1478817"/>
            <a:ext cx="7598231" cy="2862322"/>
          </a:xfrm>
          <a:prstGeom prst="rect">
            <a:avLst/>
          </a:prstGeom>
          <a:noFill/>
        </p:spPr>
        <p:txBody>
          <a:bodyPr wrap="square" rtlCol="0">
            <a:spAutoFit/>
          </a:bodyPr>
          <a:lstStyle/>
          <a:p>
            <a:pPr marL="571500" indent="-571500">
              <a:buFont typeface="Wingdings" charset="2"/>
              <a:buChar char="ü"/>
            </a:pPr>
            <a:r>
              <a:rPr lang="it-IT" sz="3600" dirty="0" smtClean="0"/>
              <a:t>ASVAL : Flebectomia estesa della collaterale se il test di compressione è positivo</a:t>
            </a:r>
          </a:p>
          <a:p>
            <a:pPr marL="571500" indent="-571500">
              <a:buFont typeface="Wingdings" charset="2"/>
              <a:buChar char="ü"/>
            </a:pPr>
            <a:r>
              <a:rPr lang="it-IT" sz="3600" dirty="0" smtClean="0"/>
              <a:t>CHIVA : adattata al tipo di shunt e alla cartografia sistolica</a:t>
            </a:r>
            <a:endParaRPr lang="it-IT" sz="3600" dirty="0"/>
          </a:p>
        </p:txBody>
      </p:sp>
    </p:spTree>
    <p:extLst>
      <p:ext uri="{BB962C8B-B14F-4D97-AF65-F5344CB8AC3E}">
        <p14:creationId xmlns:p14="http://schemas.microsoft.com/office/powerpoint/2010/main" val="1523603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91178" y="481776"/>
            <a:ext cx="1283261" cy="369332"/>
          </a:xfrm>
          <a:prstGeom prst="rect">
            <a:avLst/>
          </a:prstGeom>
          <a:noFill/>
        </p:spPr>
        <p:txBody>
          <a:bodyPr wrap="none" rtlCol="0">
            <a:spAutoFit/>
          </a:bodyPr>
          <a:lstStyle/>
          <a:p>
            <a:r>
              <a:rPr lang="it-IT" dirty="0" smtClean="0"/>
              <a:t>La Strategia</a:t>
            </a:r>
            <a:endParaRPr lang="it-IT" dirty="0"/>
          </a:p>
        </p:txBody>
      </p:sp>
      <p:sp>
        <p:nvSpPr>
          <p:cNvPr id="3" name="CasellaDiTesto 2"/>
          <p:cNvSpPr txBox="1"/>
          <p:nvPr/>
        </p:nvSpPr>
        <p:spPr>
          <a:xfrm>
            <a:off x="642324" y="2160689"/>
            <a:ext cx="7941467" cy="1754327"/>
          </a:xfrm>
          <a:prstGeom prst="rect">
            <a:avLst/>
          </a:prstGeom>
          <a:noFill/>
        </p:spPr>
        <p:txBody>
          <a:bodyPr wrap="square" rtlCol="0">
            <a:spAutoFit/>
          </a:bodyPr>
          <a:lstStyle/>
          <a:p>
            <a:r>
              <a:rPr lang="it-IT" dirty="0" smtClean="0">
                <a:solidFill>
                  <a:srgbClr val="0000FF"/>
                </a:solidFill>
              </a:rPr>
              <a:t>Strategia ASVAL : </a:t>
            </a:r>
            <a:r>
              <a:rPr lang="it-IT" dirty="0" smtClean="0"/>
              <a:t>prevede in caso di varici alla coscia di effettuare una flebectomia estesa se il test di compressione del rientro è positivo.</a:t>
            </a:r>
          </a:p>
          <a:p>
            <a:r>
              <a:rPr lang="it-IT" u="sng" dirty="0" smtClean="0">
                <a:solidFill>
                  <a:srgbClr val="0000FF"/>
                </a:solidFill>
              </a:rPr>
              <a:t>In caso di successiva ricomparsa del reflusso nella safena , ASVAL prevede lo stripping o la demolizione Laser della safena.</a:t>
            </a:r>
          </a:p>
          <a:p>
            <a:r>
              <a:rPr lang="it-IT" dirty="0" smtClean="0"/>
              <a:t>“Penso” che da questo è nato lo stripping senza  </a:t>
            </a:r>
            <a:r>
              <a:rPr lang="it-IT" dirty="0" err="1" smtClean="0"/>
              <a:t>crossectomia</a:t>
            </a:r>
            <a:r>
              <a:rPr lang="it-IT" dirty="0" smtClean="0"/>
              <a:t>, per trattare la ricomparsa del reflusso in caso di valvola terminale continente.</a:t>
            </a:r>
            <a:endParaRPr lang="it-IT" dirty="0"/>
          </a:p>
        </p:txBody>
      </p:sp>
      <p:sp>
        <p:nvSpPr>
          <p:cNvPr id="4" name="CasellaDiTesto 3"/>
          <p:cNvSpPr txBox="1"/>
          <p:nvPr/>
        </p:nvSpPr>
        <p:spPr>
          <a:xfrm>
            <a:off x="759111" y="4659144"/>
            <a:ext cx="7576510" cy="1384995"/>
          </a:xfrm>
          <a:prstGeom prst="rect">
            <a:avLst/>
          </a:prstGeom>
          <a:noFill/>
        </p:spPr>
        <p:txBody>
          <a:bodyPr wrap="square" rtlCol="0">
            <a:spAutoFit/>
          </a:bodyPr>
          <a:lstStyle/>
          <a:p>
            <a:pPr algn="ctr"/>
            <a:r>
              <a:rPr lang="it-IT" sz="2800" dirty="0" smtClean="0"/>
              <a:t>Quindi ASVAL altro non è che la Nuova Flebectomia di Muller, giustificata dalla teoria ascendente </a:t>
            </a:r>
            <a:endParaRPr lang="it-IT" sz="2800" dirty="0"/>
          </a:p>
        </p:txBody>
      </p:sp>
      <p:sp>
        <p:nvSpPr>
          <p:cNvPr id="5" name="CasellaDiTesto 4"/>
          <p:cNvSpPr txBox="1"/>
          <p:nvPr/>
        </p:nvSpPr>
        <p:spPr>
          <a:xfrm>
            <a:off x="759111" y="1079572"/>
            <a:ext cx="6775563" cy="369332"/>
          </a:xfrm>
          <a:prstGeom prst="rect">
            <a:avLst/>
          </a:prstGeom>
          <a:noFill/>
        </p:spPr>
        <p:txBody>
          <a:bodyPr wrap="none" rtlCol="0">
            <a:spAutoFit/>
          </a:bodyPr>
          <a:lstStyle/>
          <a:p>
            <a:r>
              <a:rPr lang="it-IT" dirty="0" smtClean="0">
                <a:solidFill>
                  <a:srgbClr val="0000FF"/>
                </a:solidFill>
              </a:rPr>
              <a:t>Strategia CHIVA: </a:t>
            </a:r>
            <a:r>
              <a:rPr lang="it-IT" dirty="0" smtClean="0"/>
              <a:t>non prevede mai la soppressione del tronco </a:t>
            </a:r>
            <a:r>
              <a:rPr lang="it-IT" dirty="0" err="1" smtClean="0"/>
              <a:t>safenico</a:t>
            </a:r>
            <a:endParaRPr lang="it-IT" dirty="0"/>
          </a:p>
        </p:txBody>
      </p:sp>
    </p:spTree>
    <p:extLst>
      <p:ext uri="{BB962C8B-B14F-4D97-AF65-F5344CB8AC3E}">
        <p14:creationId xmlns:p14="http://schemas.microsoft.com/office/powerpoint/2010/main" val="3968013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887044" y="197774"/>
            <a:ext cx="915961" cy="523220"/>
          </a:xfrm>
          <a:prstGeom prst="rect">
            <a:avLst/>
          </a:prstGeom>
          <a:noFill/>
        </p:spPr>
        <p:txBody>
          <a:bodyPr wrap="none" rtlCol="0">
            <a:spAutoFit/>
          </a:bodyPr>
          <a:lstStyle/>
          <a:p>
            <a:r>
              <a:rPr lang="it-IT" sz="2800" b="1" dirty="0" smtClean="0"/>
              <a:t>Nota</a:t>
            </a:r>
            <a:endParaRPr lang="it-IT" sz="2800" b="1" dirty="0"/>
          </a:p>
        </p:txBody>
      </p:sp>
      <p:sp>
        <p:nvSpPr>
          <p:cNvPr id="3" name="CasellaDiTesto 2"/>
          <p:cNvSpPr txBox="1"/>
          <p:nvPr/>
        </p:nvSpPr>
        <p:spPr>
          <a:xfrm>
            <a:off x="994522" y="720994"/>
            <a:ext cx="6945957" cy="1384995"/>
          </a:xfrm>
          <a:prstGeom prst="rect">
            <a:avLst/>
          </a:prstGeom>
          <a:noFill/>
        </p:spPr>
        <p:txBody>
          <a:bodyPr wrap="square" rtlCol="0">
            <a:spAutoFit/>
          </a:bodyPr>
          <a:lstStyle/>
          <a:p>
            <a:pPr algn="ctr"/>
            <a:r>
              <a:rPr lang="it-IT" sz="2800" dirty="0" smtClean="0"/>
              <a:t>Il test di compressione del rientro è stato descritto da Claude Franceschi 23 anni fa ed è stato pubblicato da Marc </a:t>
            </a:r>
            <a:r>
              <a:rPr lang="it-IT" sz="2800" dirty="0" err="1" smtClean="0"/>
              <a:t>Bailly</a:t>
            </a:r>
            <a:r>
              <a:rPr lang="it-IT" sz="2800" dirty="0" smtClean="0"/>
              <a:t> nel 1995</a:t>
            </a:r>
            <a:endParaRPr lang="it-IT" sz="2800" dirty="0"/>
          </a:p>
        </p:txBody>
      </p:sp>
      <p:pic>
        <p:nvPicPr>
          <p:cNvPr id="4" name="Immagine 3" descr="Schermata 09-2456540 alle 21.57.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38" y="2467549"/>
            <a:ext cx="3751063" cy="3818407"/>
          </a:xfrm>
          <a:prstGeom prst="rect">
            <a:avLst/>
          </a:prstGeom>
        </p:spPr>
      </p:pic>
      <p:sp>
        <p:nvSpPr>
          <p:cNvPr id="5" name="CasellaDiTesto 4"/>
          <p:cNvSpPr txBox="1"/>
          <p:nvPr/>
        </p:nvSpPr>
        <p:spPr>
          <a:xfrm>
            <a:off x="4945397" y="3329409"/>
            <a:ext cx="3342682" cy="1384995"/>
          </a:xfrm>
          <a:prstGeom prst="rect">
            <a:avLst/>
          </a:prstGeom>
          <a:solidFill>
            <a:schemeClr val="bg1"/>
          </a:solidFill>
          <a:ln>
            <a:solidFill>
              <a:srgbClr val="000000"/>
            </a:solidFill>
          </a:ln>
        </p:spPr>
        <p:txBody>
          <a:bodyPr wrap="none" rtlCol="0">
            <a:spAutoFit/>
          </a:bodyPr>
          <a:lstStyle/>
          <a:p>
            <a:r>
              <a:rPr lang="it-IT" sz="2800" b="1" dirty="0" smtClean="0"/>
              <a:t>J.M. </a:t>
            </a:r>
            <a:r>
              <a:rPr lang="it-IT" sz="2800" b="1" dirty="0" err="1" smtClean="0"/>
              <a:t>Bailly</a:t>
            </a:r>
            <a:endParaRPr lang="it-IT" sz="2800" b="1" dirty="0" smtClean="0"/>
          </a:p>
          <a:p>
            <a:r>
              <a:rPr lang="it-IT" sz="2800" b="1" dirty="0" err="1" smtClean="0"/>
              <a:t>Carthographie</a:t>
            </a:r>
            <a:r>
              <a:rPr lang="it-IT" sz="2800" b="1" dirty="0" smtClean="0"/>
              <a:t> CHIVA</a:t>
            </a:r>
          </a:p>
          <a:p>
            <a:r>
              <a:rPr lang="it-IT" sz="2800" b="1" dirty="0" smtClean="0"/>
              <a:t>EMC - Paris 1995</a:t>
            </a:r>
            <a:endParaRPr lang="it-IT" sz="2800" b="1" dirty="0"/>
          </a:p>
        </p:txBody>
      </p:sp>
    </p:spTree>
    <p:extLst>
      <p:ext uri="{BB962C8B-B14F-4D97-AF65-F5344CB8AC3E}">
        <p14:creationId xmlns:p14="http://schemas.microsoft.com/office/powerpoint/2010/main" val="111522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38193" y="51037"/>
            <a:ext cx="7253572" cy="830997"/>
          </a:xfrm>
          <a:prstGeom prst="rect">
            <a:avLst/>
          </a:prstGeom>
          <a:noFill/>
        </p:spPr>
        <p:txBody>
          <a:bodyPr wrap="square" rtlCol="0">
            <a:spAutoFit/>
          </a:bodyPr>
          <a:lstStyle/>
          <a:p>
            <a:pPr algn="ctr"/>
            <a:r>
              <a:rPr lang="it-IT" sz="2400" b="1" dirty="0" err="1" smtClean="0"/>
              <a:t>Which</a:t>
            </a:r>
            <a:r>
              <a:rPr lang="it-IT" sz="2400" b="1" dirty="0" smtClean="0"/>
              <a:t> </a:t>
            </a:r>
            <a:r>
              <a:rPr lang="it-IT" sz="2400" b="1" dirty="0" err="1" smtClean="0"/>
              <a:t>Kind</a:t>
            </a:r>
            <a:r>
              <a:rPr lang="it-IT" sz="2400" b="1" dirty="0" smtClean="0"/>
              <a:t> of </a:t>
            </a:r>
            <a:r>
              <a:rPr lang="it-IT" sz="2400" b="1" dirty="0" err="1" smtClean="0"/>
              <a:t>Hemodynamic</a:t>
            </a:r>
            <a:r>
              <a:rPr lang="it-IT" sz="2400" b="1" dirty="0" smtClean="0"/>
              <a:t> Pattern can </a:t>
            </a:r>
            <a:r>
              <a:rPr lang="it-IT" sz="2400" b="1" dirty="0" err="1" smtClean="0"/>
              <a:t>give</a:t>
            </a:r>
            <a:r>
              <a:rPr lang="it-IT" sz="2400" b="1" dirty="0" smtClean="0"/>
              <a:t> </a:t>
            </a:r>
            <a:r>
              <a:rPr lang="it-IT" sz="2400" b="1" dirty="0" err="1" smtClean="0"/>
              <a:t>origin</a:t>
            </a:r>
            <a:r>
              <a:rPr lang="it-IT" sz="2400" b="1" dirty="0" smtClean="0"/>
              <a:t> to </a:t>
            </a:r>
            <a:r>
              <a:rPr lang="it-IT" sz="2400" b="1" dirty="0" err="1" smtClean="0"/>
              <a:t>this</a:t>
            </a:r>
            <a:r>
              <a:rPr lang="it-IT" sz="2400" b="1" dirty="0" smtClean="0"/>
              <a:t> GSV </a:t>
            </a:r>
            <a:r>
              <a:rPr lang="it-IT" sz="2400" b="1" dirty="0" err="1" smtClean="0"/>
              <a:t>thigh</a:t>
            </a:r>
            <a:r>
              <a:rPr lang="it-IT" sz="2400" b="1" dirty="0" smtClean="0"/>
              <a:t>  </a:t>
            </a:r>
            <a:r>
              <a:rPr lang="it-IT" sz="2400" b="1" dirty="0" err="1" smtClean="0"/>
              <a:t>tributhary</a:t>
            </a:r>
            <a:r>
              <a:rPr lang="it-IT" sz="2400" b="1" dirty="0" smtClean="0"/>
              <a:t> ? </a:t>
            </a:r>
            <a:endParaRPr lang="it-IT" sz="2400" b="1" dirty="0"/>
          </a:p>
        </p:txBody>
      </p:sp>
      <p:grpSp>
        <p:nvGrpSpPr>
          <p:cNvPr id="16" name="Gruppo 15"/>
          <p:cNvGrpSpPr/>
          <p:nvPr/>
        </p:nvGrpSpPr>
        <p:grpSpPr>
          <a:xfrm>
            <a:off x="4011245" y="955988"/>
            <a:ext cx="3360692" cy="5488409"/>
            <a:chOff x="5024526" y="1686557"/>
            <a:chExt cx="2941788" cy="4584166"/>
          </a:xfrm>
        </p:grpSpPr>
        <p:sp>
          <p:nvSpPr>
            <p:cNvPr id="4" name="Arco 3"/>
            <p:cNvSpPr/>
            <p:nvPr/>
          </p:nvSpPr>
          <p:spPr>
            <a:xfrm flipH="1">
              <a:off x="5485255" y="2226728"/>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 name="Connettore 1 4"/>
            <p:cNvCxnSpPr/>
            <p:nvPr/>
          </p:nvCxnSpPr>
          <p:spPr>
            <a:xfrm>
              <a:off x="6550929" y="1686557"/>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6" name="Arco 5"/>
            <p:cNvSpPr/>
            <p:nvPr/>
          </p:nvSpPr>
          <p:spPr>
            <a:xfrm>
              <a:off x="5024526" y="2408324"/>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 name="Connettore 1 6"/>
            <p:cNvCxnSpPr>
              <a:stCxn id="4" idx="2"/>
            </p:cNvCxnSpPr>
            <p:nvPr/>
          </p:nvCxnSpPr>
          <p:spPr>
            <a:xfrm>
              <a:off x="5485255" y="3489565"/>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8" name="Connettore 1 7"/>
            <p:cNvCxnSpPr>
              <a:stCxn id="9" idx="2"/>
            </p:cNvCxnSpPr>
            <p:nvPr/>
          </p:nvCxnSpPr>
          <p:spPr>
            <a:xfrm>
              <a:off x="7215049" y="4989150"/>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9" name="Arco 8"/>
            <p:cNvSpPr/>
            <p:nvPr/>
          </p:nvSpPr>
          <p:spPr>
            <a:xfrm>
              <a:off x="5686926" y="4066387"/>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CasellaDiTesto 9"/>
            <p:cNvSpPr txBox="1"/>
            <p:nvPr/>
          </p:nvSpPr>
          <p:spPr>
            <a:xfrm>
              <a:off x="5030870" y="4027092"/>
              <a:ext cx="569387" cy="369332"/>
            </a:xfrm>
            <a:prstGeom prst="rect">
              <a:avLst/>
            </a:prstGeom>
            <a:noFill/>
          </p:spPr>
          <p:txBody>
            <a:bodyPr wrap="none" rtlCol="0">
              <a:spAutoFit/>
            </a:bodyPr>
            <a:lstStyle/>
            <a:p>
              <a:r>
                <a:rPr lang="it-IT" dirty="0" smtClean="0"/>
                <a:t>GSV</a:t>
              </a:r>
              <a:endParaRPr lang="it-IT" dirty="0"/>
            </a:p>
          </p:txBody>
        </p:sp>
        <p:sp>
          <p:nvSpPr>
            <p:cNvPr id="11" name="CasellaDiTesto 10"/>
            <p:cNvSpPr txBox="1"/>
            <p:nvPr/>
          </p:nvSpPr>
          <p:spPr>
            <a:xfrm>
              <a:off x="7206155" y="5158031"/>
              <a:ext cx="530915" cy="369332"/>
            </a:xfrm>
            <a:prstGeom prst="rect">
              <a:avLst/>
            </a:prstGeom>
            <a:noFill/>
          </p:spPr>
          <p:txBody>
            <a:bodyPr wrap="none" rtlCol="0">
              <a:spAutoFit/>
            </a:bodyPr>
            <a:lstStyle/>
            <a:p>
              <a:r>
                <a:rPr lang="it-IT" dirty="0"/>
                <a:t>S</a:t>
              </a:r>
              <a:r>
                <a:rPr lang="it-IT" dirty="0" smtClean="0"/>
                <a:t>SV</a:t>
              </a:r>
              <a:endParaRPr lang="it-IT" dirty="0"/>
            </a:p>
          </p:txBody>
        </p:sp>
        <p:sp>
          <p:nvSpPr>
            <p:cNvPr id="12" name="CasellaDiTesto 11"/>
            <p:cNvSpPr txBox="1"/>
            <p:nvPr/>
          </p:nvSpPr>
          <p:spPr>
            <a:xfrm>
              <a:off x="6813309" y="2945322"/>
              <a:ext cx="1124790" cy="369332"/>
            </a:xfrm>
            <a:prstGeom prst="rect">
              <a:avLst/>
            </a:prstGeom>
            <a:noFill/>
          </p:spPr>
          <p:txBody>
            <a:bodyPr wrap="none" rtlCol="0">
              <a:spAutoFit/>
            </a:bodyPr>
            <a:lstStyle/>
            <a:p>
              <a:r>
                <a:rPr lang="it-IT" dirty="0" smtClean="0"/>
                <a:t>Giacomini</a:t>
              </a:r>
              <a:endParaRPr lang="it-IT" dirty="0"/>
            </a:p>
          </p:txBody>
        </p:sp>
        <p:sp>
          <p:nvSpPr>
            <p:cNvPr id="13" name="CasellaDiTesto 12"/>
            <p:cNvSpPr txBox="1"/>
            <p:nvPr/>
          </p:nvSpPr>
          <p:spPr>
            <a:xfrm>
              <a:off x="6726108" y="1686557"/>
              <a:ext cx="1240206" cy="369332"/>
            </a:xfrm>
            <a:prstGeom prst="rect">
              <a:avLst/>
            </a:prstGeom>
            <a:noFill/>
          </p:spPr>
          <p:txBody>
            <a:bodyPr wrap="none" rtlCol="0">
              <a:spAutoFit/>
            </a:bodyPr>
            <a:lstStyle/>
            <a:p>
              <a:r>
                <a:rPr lang="it-IT" dirty="0" err="1" smtClean="0"/>
                <a:t>Deep</a:t>
              </a:r>
              <a:r>
                <a:rPr lang="it-IT" dirty="0" smtClean="0"/>
                <a:t> </a:t>
              </a:r>
              <a:r>
                <a:rPr lang="it-IT" dirty="0" err="1" smtClean="0"/>
                <a:t>Veins</a:t>
              </a:r>
              <a:endParaRPr lang="it-IT" dirty="0"/>
            </a:p>
          </p:txBody>
        </p:sp>
        <p:sp>
          <p:nvSpPr>
            <p:cNvPr id="14" name="Figura a mano libera 13"/>
            <p:cNvSpPr/>
            <p:nvPr/>
          </p:nvSpPr>
          <p:spPr>
            <a:xfrm>
              <a:off x="5473548" y="3314654"/>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5" name="Ovale 14"/>
            <p:cNvSpPr/>
            <p:nvPr/>
          </p:nvSpPr>
          <p:spPr>
            <a:xfrm>
              <a:off x="6017878" y="5276030"/>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cxnSp>
        <p:nvCxnSpPr>
          <p:cNvPr id="17" name="Connettore 1 16"/>
          <p:cNvCxnSpPr/>
          <p:nvPr/>
        </p:nvCxnSpPr>
        <p:spPr>
          <a:xfrm>
            <a:off x="6872822" y="3502313"/>
            <a:ext cx="861857"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6872822" y="4062905"/>
            <a:ext cx="861857"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CasellaDiTesto 18"/>
          <p:cNvSpPr txBox="1"/>
          <p:nvPr/>
        </p:nvSpPr>
        <p:spPr>
          <a:xfrm>
            <a:off x="7719564" y="3262964"/>
            <a:ext cx="1240769" cy="369332"/>
          </a:xfrm>
          <a:prstGeom prst="rect">
            <a:avLst/>
          </a:prstGeom>
          <a:noFill/>
        </p:spPr>
        <p:txBody>
          <a:bodyPr wrap="none" rtlCol="0">
            <a:spAutoFit/>
          </a:bodyPr>
          <a:lstStyle/>
          <a:p>
            <a:r>
              <a:rPr lang="it-IT" dirty="0" err="1" smtClean="0"/>
              <a:t>Competent</a:t>
            </a:r>
            <a:endParaRPr lang="it-IT" dirty="0"/>
          </a:p>
        </p:txBody>
      </p:sp>
      <p:sp>
        <p:nvSpPr>
          <p:cNvPr id="20" name="CasellaDiTesto 19"/>
          <p:cNvSpPr txBox="1"/>
          <p:nvPr/>
        </p:nvSpPr>
        <p:spPr>
          <a:xfrm>
            <a:off x="7751004" y="3832857"/>
            <a:ext cx="1394733" cy="369332"/>
          </a:xfrm>
          <a:prstGeom prst="rect">
            <a:avLst/>
          </a:prstGeom>
          <a:noFill/>
        </p:spPr>
        <p:txBody>
          <a:bodyPr wrap="none" rtlCol="0">
            <a:spAutoFit/>
          </a:bodyPr>
          <a:lstStyle/>
          <a:p>
            <a:r>
              <a:rPr lang="it-IT" dirty="0" err="1" smtClean="0"/>
              <a:t>Incompetent</a:t>
            </a:r>
            <a:endParaRPr lang="it-IT" dirty="0"/>
          </a:p>
        </p:txBody>
      </p:sp>
      <p:pic>
        <p:nvPicPr>
          <p:cNvPr id="21" name="Immagine 20" descr="Chaves Lucy DSCN7027 copia.JPG"/>
          <p:cNvPicPr>
            <a:picLocks noChangeAspect="1"/>
          </p:cNvPicPr>
          <p:nvPr/>
        </p:nvPicPr>
        <p:blipFill rotWithShape="1">
          <a:blip r:embed="rId2">
            <a:extLst>
              <a:ext uri="{28A0092B-C50C-407E-A947-70E740481C1C}">
                <a14:useLocalDpi xmlns:a14="http://schemas.microsoft.com/office/drawing/2010/main" val="0"/>
              </a:ext>
            </a:extLst>
          </a:blip>
          <a:srcRect l="3394" r="22938"/>
          <a:stretch/>
        </p:blipFill>
        <p:spPr>
          <a:xfrm>
            <a:off x="452547" y="1031869"/>
            <a:ext cx="3036443" cy="5495745"/>
          </a:xfrm>
          <a:prstGeom prst="rect">
            <a:avLst/>
          </a:prstGeom>
        </p:spPr>
      </p:pic>
    </p:spTree>
    <p:extLst>
      <p:ext uri="{BB962C8B-B14F-4D97-AF65-F5344CB8AC3E}">
        <p14:creationId xmlns:p14="http://schemas.microsoft.com/office/powerpoint/2010/main" val="145344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90037" y="56215"/>
            <a:ext cx="4878259" cy="1323439"/>
          </a:xfrm>
          <a:prstGeom prst="rect">
            <a:avLst/>
          </a:prstGeom>
          <a:noFill/>
        </p:spPr>
        <p:txBody>
          <a:bodyPr wrap="none" rtlCol="0">
            <a:spAutoFit/>
          </a:bodyPr>
          <a:lstStyle/>
          <a:p>
            <a:r>
              <a:rPr lang="en-US" sz="3200" b="1" dirty="0" smtClean="0"/>
              <a:t>1° variable aspect : </a:t>
            </a:r>
          </a:p>
          <a:p>
            <a:pPr marL="457200" indent="-457200">
              <a:buFont typeface="+mj-lt"/>
              <a:buAutoNum type="alphaLcPeriod"/>
            </a:pPr>
            <a:r>
              <a:rPr lang="en-US" sz="2400" dirty="0" smtClean="0"/>
              <a:t>The escape point can exists or not</a:t>
            </a:r>
          </a:p>
          <a:p>
            <a:pPr marL="457200" indent="-457200">
              <a:buFont typeface="+mj-lt"/>
              <a:buAutoNum type="alphaLcPeriod"/>
            </a:pPr>
            <a:r>
              <a:rPr lang="en-US" sz="2400" dirty="0" smtClean="0"/>
              <a:t>The escape point location</a:t>
            </a:r>
            <a:endParaRPr lang="en-US" sz="2400" dirty="0"/>
          </a:p>
        </p:txBody>
      </p:sp>
      <p:sp>
        <p:nvSpPr>
          <p:cNvPr id="15" name="Arco 14"/>
          <p:cNvSpPr/>
          <p:nvPr/>
        </p:nvSpPr>
        <p:spPr>
          <a:xfrm flipH="1">
            <a:off x="1033623" y="2089631"/>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6" name="Connettore 1 15"/>
          <p:cNvCxnSpPr/>
          <p:nvPr/>
        </p:nvCxnSpPr>
        <p:spPr>
          <a:xfrm>
            <a:off x="2099297" y="1549460"/>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17" name="Arco 16"/>
          <p:cNvSpPr/>
          <p:nvPr/>
        </p:nvSpPr>
        <p:spPr>
          <a:xfrm>
            <a:off x="572894" y="2271227"/>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8" name="Connettore 1 17"/>
          <p:cNvCxnSpPr>
            <a:stCxn id="15" idx="2"/>
          </p:cNvCxnSpPr>
          <p:nvPr/>
        </p:nvCxnSpPr>
        <p:spPr>
          <a:xfrm>
            <a:off x="1033623" y="3352468"/>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19" name="Connettore 1 18"/>
          <p:cNvCxnSpPr>
            <a:stCxn id="20" idx="2"/>
          </p:cNvCxnSpPr>
          <p:nvPr/>
        </p:nvCxnSpPr>
        <p:spPr>
          <a:xfrm>
            <a:off x="2763417" y="4852053"/>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20" name="Arco 19"/>
          <p:cNvSpPr/>
          <p:nvPr/>
        </p:nvSpPr>
        <p:spPr>
          <a:xfrm>
            <a:off x="1235294" y="3929290"/>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5" name="Figura a mano libera 24"/>
          <p:cNvSpPr/>
          <p:nvPr/>
        </p:nvSpPr>
        <p:spPr>
          <a:xfrm>
            <a:off x="1021916" y="3177557"/>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6" name="Ovale 25"/>
          <p:cNvSpPr/>
          <p:nvPr/>
        </p:nvSpPr>
        <p:spPr>
          <a:xfrm>
            <a:off x="1566246" y="5138933"/>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Arco 26"/>
          <p:cNvSpPr/>
          <p:nvPr/>
        </p:nvSpPr>
        <p:spPr>
          <a:xfrm flipH="1">
            <a:off x="1040040" y="2089631"/>
            <a:ext cx="2175144" cy="2525673"/>
          </a:xfrm>
          <a:prstGeom prst="arc">
            <a:avLst>
              <a:gd name="adj1" fmla="val 16200000"/>
              <a:gd name="adj2" fmla="val 16916946"/>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9" name="Connettore 2 28"/>
          <p:cNvCxnSpPr/>
          <p:nvPr/>
        </p:nvCxnSpPr>
        <p:spPr>
          <a:xfrm>
            <a:off x="1632993" y="1935131"/>
            <a:ext cx="420944" cy="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ttore 2 31"/>
          <p:cNvCxnSpPr/>
          <p:nvPr/>
        </p:nvCxnSpPr>
        <p:spPr>
          <a:xfrm flipH="1">
            <a:off x="1053237" y="2138303"/>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CasellaDiTesto 34"/>
          <p:cNvSpPr txBox="1"/>
          <p:nvPr/>
        </p:nvSpPr>
        <p:spPr>
          <a:xfrm>
            <a:off x="523103" y="6133626"/>
            <a:ext cx="2570135" cy="400110"/>
          </a:xfrm>
          <a:prstGeom prst="rect">
            <a:avLst/>
          </a:prstGeom>
          <a:noFill/>
        </p:spPr>
        <p:txBody>
          <a:bodyPr wrap="none" rtlCol="0">
            <a:spAutoFit/>
          </a:bodyPr>
          <a:lstStyle/>
          <a:p>
            <a:r>
              <a:rPr lang="it-IT" sz="2000" dirty="0" err="1" smtClean="0"/>
              <a:t>Whithout</a:t>
            </a:r>
            <a:r>
              <a:rPr lang="it-IT" sz="2000" dirty="0" smtClean="0"/>
              <a:t> </a:t>
            </a:r>
            <a:r>
              <a:rPr lang="it-IT" sz="2000" dirty="0" err="1" smtClean="0"/>
              <a:t>escape</a:t>
            </a:r>
            <a:r>
              <a:rPr lang="it-IT" sz="2000" dirty="0" smtClean="0"/>
              <a:t> </a:t>
            </a:r>
            <a:r>
              <a:rPr lang="it-IT" sz="2000" dirty="0" err="1" smtClean="0"/>
              <a:t>point</a:t>
            </a:r>
            <a:endParaRPr lang="it-IT" sz="2000" dirty="0"/>
          </a:p>
        </p:txBody>
      </p:sp>
      <p:sp>
        <p:nvSpPr>
          <p:cNvPr id="36" name="Arco 35"/>
          <p:cNvSpPr/>
          <p:nvPr/>
        </p:nvSpPr>
        <p:spPr>
          <a:xfrm flipH="1">
            <a:off x="5344105" y="2116541"/>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7" name="Connettore 1 36"/>
          <p:cNvCxnSpPr/>
          <p:nvPr/>
        </p:nvCxnSpPr>
        <p:spPr>
          <a:xfrm>
            <a:off x="6409779" y="1576370"/>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38" name="Arco 37"/>
          <p:cNvSpPr/>
          <p:nvPr/>
        </p:nvSpPr>
        <p:spPr>
          <a:xfrm>
            <a:off x="4883376" y="2298137"/>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9" name="Connettore 1 38"/>
          <p:cNvCxnSpPr>
            <a:stCxn id="36" idx="2"/>
          </p:cNvCxnSpPr>
          <p:nvPr/>
        </p:nvCxnSpPr>
        <p:spPr>
          <a:xfrm>
            <a:off x="5344105" y="3379378"/>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40" name="Connettore 1 39"/>
          <p:cNvCxnSpPr>
            <a:stCxn id="41" idx="2"/>
          </p:cNvCxnSpPr>
          <p:nvPr/>
        </p:nvCxnSpPr>
        <p:spPr>
          <a:xfrm>
            <a:off x="7073899" y="4878963"/>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41" name="Arco 40"/>
          <p:cNvSpPr/>
          <p:nvPr/>
        </p:nvSpPr>
        <p:spPr>
          <a:xfrm>
            <a:off x="5545776" y="3956200"/>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2" name="Figura a mano libera 41"/>
          <p:cNvSpPr/>
          <p:nvPr/>
        </p:nvSpPr>
        <p:spPr>
          <a:xfrm>
            <a:off x="5332398" y="3204467"/>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3" name="Ovale 42"/>
          <p:cNvSpPr/>
          <p:nvPr/>
        </p:nvSpPr>
        <p:spPr>
          <a:xfrm>
            <a:off x="5876728" y="5165843"/>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46" name="Connettore 2 45"/>
          <p:cNvCxnSpPr/>
          <p:nvPr/>
        </p:nvCxnSpPr>
        <p:spPr>
          <a:xfrm flipH="1">
            <a:off x="5363719" y="2165213"/>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7" name="CasellaDiTesto 46"/>
          <p:cNvSpPr txBox="1"/>
          <p:nvPr/>
        </p:nvSpPr>
        <p:spPr>
          <a:xfrm>
            <a:off x="5021118" y="6171285"/>
            <a:ext cx="3042019" cy="400110"/>
          </a:xfrm>
          <a:prstGeom prst="rect">
            <a:avLst/>
          </a:prstGeom>
          <a:noFill/>
        </p:spPr>
        <p:txBody>
          <a:bodyPr wrap="none" rtlCol="0">
            <a:spAutoFit/>
          </a:bodyPr>
          <a:lstStyle/>
          <a:p>
            <a:r>
              <a:rPr lang="it-IT" sz="2000" dirty="0" err="1" smtClean="0"/>
              <a:t>Whit</a:t>
            </a:r>
            <a:r>
              <a:rPr lang="it-IT" sz="2000" dirty="0" smtClean="0"/>
              <a:t> an  </a:t>
            </a:r>
            <a:r>
              <a:rPr lang="it-IT" sz="2000" dirty="0" err="1" smtClean="0"/>
              <a:t>escape</a:t>
            </a:r>
            <a:r>
              <a:rPr lang="it-IT" sz="2000" dirty="0" smtClean="0"/>
              <a:t> </a:t>
            </a:r>
            <a:r>
              <a:rPr lang="it-IT" sz="2000" dirty="0" err="1" smtClean="0"/>
              <a:t>point</a:t>
            </a:r>
            <a:r>
              <a:rPr lang="it-IT" sz="2000" dirty="0" smtClean="0"/>
              <a:t> ( SFJ)</a:t>
            </a:r>
            <a:endParaRPr lang="it-IT" sz="2000" dirty="0"/>
          </a:p>
        </p:txBody>
      </p:sp>
    </p:spTree>
    <p:extLst>
      <p:ext uri="{BB962C8B-B14F-4D97-AF65-F5344CB8AC3E}">
        <p14:creationId xmlns:p14="http://schemas.microsoft.com/office/powerpoint/2010/main" val="827688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rco 42"/>
          <p:cNvSpPr/>
          <p:nvPr/>
        </p:nvSpPr>
        <p:spPr>
          <a:xfrm>
            <a:off x="3062762" y="2083011"/>
            <a:ext cx="2008146" cy="3862399"/>
          </a:xfrm>
          <a:prstGeom prst="arc">
            <a:avLst>
              <a:gd name="adj1" fmla="val 17761087"/>
              <a:gd name="adj2" fmla="val 0"/>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4" name="Arco 13"/>
          <p:cNvSpPr/>
          <p:nvPr/>
        </p:nvSpPr>
        <p:spPr>
          <a:xfrm flipH="1">
            <a:off x="462542" y="1875005"/>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5" name="Connettore 1 14"/>
          <p:cNvCxnSpPr/>
          <p:nvPr/>
        </p:nvCxnSpPr>
        <p:spPr>
          <a:xfrm>
            <a:off x="1528216" y="1334834"/>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16" name="Arco 15"/>
          <p:cNvSpPr/>
          <p:nvPr/>
        </p:nvSpPr>
        <p:spPr>
          <a:xfrm>
            <a:off x="1813" y="2056601"/>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7" name="Connettore 1 16"/>
          <p:cNvCxnSpPr>
            <a:stCxn id="14" idx="2"/>
          </p:cNvCxnSpPr>
          <p:nvPr/>
        </p:nvCxnSpPr>
        <p:spPr>
          <a:xfrm>
            <a:off x="462542" y="3137842"/>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18" name="Connettore 1 17"/>
          <p:cNvCxnSpPr>
            <a:stCxn id="19" idx="2"/>
          </p:cNvCxnSpPr>
          <p:nvPr/>
        </p:nvCxnSpPr>
        <p:spPr>
          <a:xfrm>
            <a:off x="2192336" y="4637427"/>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9" name="Arco 18"/>
          <p:cNvSpPr/>
          <p:nvPr/>
        </p:nvSpPr>
        <p:spPr>
          <a:xfrm>
            <a:off x="664213" y="3714664"/>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0" name="Figura a mano libera 19"/>
          <p:cNvSpPr/>
          <p:nvPr/>
        </p:nvSpPr>
        <p:spPr>
          <a:xfrm>
            <a:off x="450835" y="2962931"/>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1" name="Ovale 20"/>
          <p:cNvSpPr/>
          <p:nvPr/>
        </p:nvSpPr>
        <p:spPr>
          <a:xfrm>
            <a:off x="995165" y="4924307"/>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2" name="Connettore 2 21"/>
          <p:cNvCxnSpPr/>
          <p:nvPr/>
        </p:nvCxnSpPr>
        <p:spPr>
          <a:xfrm flipH="1">
            <a:off x="482156" y="1923677"/>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Arco 23"/>
          <p:cNvSpPr/>
          <p:nvPr/>
        </p:nvSpPr>
        <p:spPr>
          <a:xfrm flipH="1">
            <a:off x="6633809" y="1853889"/>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5" name="Connettore 1 24"/>
          <p:cNvCxnSpPr/>
          <p:nvPr/>
        </p:nvCxnSpPr>
        <p:spPr>
          <a:xfrm>
            <a:off x="7699483" y="1313718"/>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26" name="Arco 25"/>
          <p:cNvSpPr/>
          <p:nvPr/>
        </p:nvSpPr>
        <p:spPr>
          <a:xfrm>
            <a:off x="6173080" y="2035485"/>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7" name="Connettore 1 26"/>
          <p:cNvCxnSpPr>
            <a:stCxn id="24" idx="2"/>
          </p:cNvCxnSpPr>
          <p:nvPr/>
        </p:nvCxnSpPr>
        <p:spPr>
          <a:xfrm>
            <a:off x="6633809" y="3116726"/>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28" name="Connettore 1 27"/>
          <p:cNvCxnSpPr>
            <a:stCxn id="29" idx="2"/>
          </p:cNvCxnSpPr>
          <p:nvPr/>
        </p:nvCxnSpPr>
        <p:spPr>
          <a:xfrm>
            <a:off x="8363603" y="4616311"/>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29" name="Arco 28"/>
          <p:cNvSpPr/>
          <p:nvPr/>
        </p:nvSpPr>
        <p:spPr>
          <a:xfrm>
            <a:off x="6835480" y="3693548"/>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0" name="Figura a mano libera 29"/>
          <p:cNvSpPr/>
          <p:nvPr/>
        </p:nvSpPr>
        <p:spPr>
          <a:xfrm>
            <a:off x="6622102" y="2941815"/>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1" name="Ovale 30"/>
          <p:cNvSpPr/>
          <p:nvPr/>
        </p:nvSpPr>
        <p:spPr>
          <a:xfrm>
            <a:off x="7166432" y="4903191"/>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2" name="Connettore 2 31"/>
          <p:cNvCxnSpPr/>
          <p:nvPr/>
        </p:nvCxnSpPr>
        <p:spPr>
          <a:xfrm flipH="1">
            <a:off x="6653423" y="1902561"/>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Arco 33"/>
          <p:cNvSpPr/>
          <p:nvPr/>
        </p:nvSpPr>
        <p:spPr>
          <a:xfrm flipH="1">
            <a:off x="6581671" y="1866214"/>
            <a:ext cx="2175144" cy="2525673"/>
          </a:xfrm>
          <a:prstGeom prst="arc">
            <a:avLst>
              <a:gd name="adj1" fmla="val 16200000"/>
              <a:gd name="adj2" fmla="val 17373937"/>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5" name="Arco 34"/>
          <p:cNvSpPr/>
          <p:nvPr/>
        </p:nvSpPr>
        <p:spPr>
          <a:xfrm>
            <a:off x="6162359" y="2032016"/>
            <a:ext cx="2008146" cy="3862399"/>
          </a:xfrm>
          <a:prstGeom prst="arc">
            <a:avLst>
              <a:gd name="adj1" fmla="val 16200000"/>
              <a:gd name="adj2" fmla="val 17508413"/>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6" name="Figura a mano libera 35"/>
          <p:cNvSpPr/>
          <p:nvPr/>
        </p:nvSpPr>
        <p:spPr>
          <a:xfrm>
            <a:off x="7730981" y="1472296"/>
            <a:ext cx="861857" cy="937329"/>
          </a:xfrm>
          <a:custGeom>
            <a:avLst/>
            <a:gdLst>
              <a:gd name="connsiteX0" fmla="*/ 861857 w 861857"/>
              <a:gd name="connsiteY0" fmla="*/ 0 h 937329"/>
              <a:gd name="connsiteX1" fmla="*/ 786256 w 861857"/>
              <a:gd name="connsiteY1" fmla="*/ 30236 h 937329"/>
              <a:gd name="connsiteX2" fmla="*/ 756015 w 861857"/>
              <a:gd name="connsiteY2" fmla="*/ 75591 h 937329"/>
              <a:gd name="connsiteX3" fmla="*/ 710654 w 861857"/>
              <a:gd name="connsiteY3" fmla="*/ 105827 h 937329"/>
              <a:gd name="connsiteX4" fmla="*/ 725774 w 861857"/>
              <a:gd name="connsiteY4" fmla="*/ 166300 h 937329"/>
              <a:gd name="connsiteX5" fmla="*/ 801376 w 861857"/>
              <a:gd name="connsiteY5" fmla="*/ 257009 h 937329"/>
              <a:gd name="connsiteX6" fmla="*/ 861857 w 861857"/>
              <a:gd name="connsiteY6" fmla="*/ 347719 h 937329"/>
              <a:gd name="connsiteX7" fmla="*/ 816496 w 861857"/>
              <a:gd name="connsiteY7" fmla="*/ 468664 h 937329"/>
              <a:gd name="connsiteX8" fmla="*/ 801376 w 861857"/>
              <a:gd name="connsiteY8" fmla="*/ 514019 h 937329"/>
              <a:gd name="connsiteX9" fmla="*/ 740895 w 861857"/>
              <a:gd name="connsiteY9" fmla="*/ 529137 h 937329"/>
              <a:gd name="connsiteX10" fmla="*/ 650173 w 861857"/>
              <a:gd name="connsiteY10" fmla="*/ 559374 h 937329"/>
              <a:gd name="connsiteX11" fmla="*/ 604812 w 861857"/>
              <a:gd name="connsiteY11" fmla="*/ 574492 h 937329"/>
              <a:gd name="connsiteX12" fmla="*/ 498970 w 861857"/>
              <a:gd name="connsiteY12" fmla="*/ 589610 h 937329"/>
              <a:gd name="connsiteX13" fmla="*/ 378007 w 861857"/>
              <a:gd name="connsiteY13" fmla="*/ 619846 h 937329"/>
              <a:gd name="connsiteX14" fmla="*/ 332647 w 861857"/>
              <a:gd name="connsiteY14" fmla="*/ 816383 h 937329"/>
              <a:gd name="connsiteX15" fmla="*/ 302406 w 861857"/>
              <a:gd name="connsiteY15" fmla="*/ 846620 h 937329"/>
              <a:gd name="connsiteX16" fmla="*/ 75602 w 861857"/>
              <a:gd name="connsiteY16" fmla="*/ 891974 h 937329"/>
              <a:gd name="connsiteX17" fmla="*/ 45361 w 861857"/>
              <a:gd name="connsiteY17" fmla="*/ 922211 h 937329"/>
              <a:gd name="connsiteX18" fmla="*/ 0 w 861857"/>
              <a:gd name="connsiteY18" fmla="*/ 937329 h 93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1857" h="937329">
                <a:moveTo>
                  <a:pt x="861857" y="0"/>
                </a:moveTo>
                <a:cubicBezTo>
                  <a:pt x="836657" y="10079"/>
                  <a:pt x="808343" y="14462"/>
                  <a:pt x="786256" y="30236"/>
                </a:cubicBezTo>
                <a:cubicBezTo>
                  <a:pt x="771469" y="40797"/>
                  <a:pt x="768865" y="62743"/>
                  <a:pt x="756015" y="75591"/>
                </a:cubicBezTo>
                <a:cubicBezTo>
                  <a:pt x="743165" y="88439"/>
                  <a:pt x="725774" y="95748"/>
                  <a:pt x="710654" y="105827"/>
                </a:cubicBezTo>
                <a:cubicBezTo>
                  <a:pt x="715694" y="125985"/>
                  <a:pt x="717588" y="147202"/>
                  <a:pt x="725774" y="166300"/>
                </a:cubicBezTo>
                <a:cubicBezTo>
                  <a:pt x="747878" y="217869"/>
                  <a:pt x="766698" y="212429"/>
                  <a:pt x="801376" y="257009"/>
                </a:cubicBezTo>
                <a:cubicBezTo>
                  <a:pt x="823689" y="285694"/>
                  <a:pt x="861857" y="347719"/>
                  <a:pt x="861857" y="347719"/>
                </a:cubicBezTo>
                <a:cubicBezTo>
                  <a:pt x="832685" y="493560"/>
                  <a:pt x="868409" y="364854"/>
                  <a:pt x="816496" y="468664"/>
                </a:cubicBezTo>
                <a:cubicBezTo>
                  <a:pt x="809368" y="482917"/>
                  <a:pt x="813821" y="504064"/>
                  <a:pt x="801376" y="514019"/>
                </a:cubicBezTo>
                <a:cubicBezTo>
                  <a:pt x="785148" y="527000"/>
                  <a:pt x="760799" y="523166"/>
                  <a:pt x="740895" y="529137"/>
                </a:cubicBezTo>
                <a:cubicBezTo>
                  <a:pt x="710363" y="538295"/>
                  <a:pt x="680414" y="549295"/>
                  <a:pt x="650173" y="559374"/>
                </a:cubicBezTo>
                <a:cubicBezTo>
                  <a:pt x="635053" y="564413"/>
                  <a:pt x="620590" y="572238"/>
                  <a:pt x="604812" y="574492"/>
                </a:cubicBezTo>
                <a:cubicBezTo>
                  <a:pt x="569531" y="579531"/>
                  <a:pt x="533917" y="582622"/>
                  <a:pt x="498970" y="589610"/>
                </a:cubicBezTo>
                <a:cubicBezTo>
                  <a:pt x="458215" y="597760"/>
                  <a:pt x="378007" y="619846"/>
                  <a:pt x="378007" y="619846"/>
                </a:cubicBezTo>
                <a:cubicBezTo>
                  <a:pt x="305095" y="729202"/>
                  <a:pt x="390205" y="586183"/>
                  <a:pt x="332647" y="816383"/>
                </a:cubicBezTo>
                <a:cubicBezTo>
                  <a:pt x="329189" y="830212"/>
                  <a:pt x="315156" y="840246"/>
                  <a:pt x="302406" y="846620"/>
                </a:cubicBezTo>
                <a:cubicBezTo>
                  <a:pt x="225824" y="884905"/>
                  <a:pt x="161125" y="882473"/>
                  <a:pt x="75602" y="891974"/>
                </a:cubicBezTo>
                <a:cubicBezTo>
                  <a:pt x="65522" y="902053"/>
                  <a:pt x="57585" y="914878"/>
                  <a:pt x="45361" y="922211"/>
                </a:cubicBezTo>
                <a:cubicBezTo>
                  <a:pt x="31694" y="930410"/>
                  <a:pt x="0" y="937329"/>
                  <a:pt x="0" y="937329"/>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7" name="Connettore 2 36"/>
          <p:cNvCxnSpPr/>
          <p:nvPr/>
        </p:nvCxnSpPr>
        <p:spPr>
          <a:xfrm flipH="1">
            <a:off x="8228724" y="1536432"/>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8" name="CasellaDiTesto 37"/>
          <p:cNvSpPr txBox="1"/>
          <p:nvPr/>
        </p:nvSpPr>
        <p:spPr>
          <a:xfrm>
            <a:off x="2561594" y="223526"/>
            <a:ext cx="3519588" cy="523220"/>
          </a:xfrm>
          <a:prstGeom prst="rect">
            <a:avLst/>
          </a:prstGeom>
          <a:noFill/>
        </p:spPr>
        <p:txBody>
          <a:bodyPr wrap="none" rtlCol="0">
            <a:spAutoFit/>
          </a:bodyPr>
          <a:lstStyle/>
          <a:p>
            <a:r>
              <a:rPr lang="it-IT" sz="2800" b="1" dirty="0" err="1" smtClean="0"/>
              <a:t>Possible</a:t>
            </a:r>
            <a:r>
              <a:rPr lang="it-IT" sz="2800" b="1" dirty="0" smtClean="0"/>
              <a:t> Escape </a:t>
            </a:r>
            <a:r>
              <a:rPr lang="it-IT" sz="2800" b="1" dirty="0" err="1" smtClean="0"/>
              <a:t>Points</a:t>
            </a:r>
            <a:endParaRPr lang="it-IT" sz="2800" b="1" dirty="0"/>
          </a:p>
        </p:txBody>
      </p:sp>
      <p:sp>
        <p:nvSpPr>
          <p:cNvPr id="39" name="CasellaDiTesto 38"/>
          <p:cNvSpPr txBox="1"/>
          <p:nvPr/>
        </p:nvSpPr>
        <p:spPr>
          <a:xfrm>
            <a:off x="370769" y="6165053"/>
            <a:ext cx="1937700" cy="400110"/>
          </a:xfrm>
          <a:prstGeom prst="rect">
            <a:avLst/>
          </a:prstGeom>
          <a:noFill/>
        </p:spPr>
        <p:txBody>
          <a:bodyPr wrap="none" rtlCol="0">
            <a:spAutoFit/>
          </a:bodyPr>
          <a:lstStyle/>
          <a:p>
            <a:r>
              <a:rPr lang="it-IT" sz="2000" b="1" dirty="0" err="1" smtClean="0"/>
              <a:t>Incompetent</a:t>
            </a:r>
            <a:r>
              <a:rPr lang="it-IT" sz="2000" b="1" dirty="0" smtClean="0"/>
              <a:t> SFJ</a:t>
            </a:r>
            <a:endParaRPr lang="it-IT" sz="2000" b="1" dirty="0"/>
          </a:p>
        </p:txBody>
      </p:sp>
      <p:sp>
        <p:nvSpPr>
          <p:cNvPr id="40" name="CasellaDiTesto 39"/>
          <p:cNvSpPr txBox="1"/>
          <p:nvPr/>
        </p:nvSpPr>
        <p:spPr>
          <a:xfrm>
            <a:off x="6543507" y="6023154"/>
            <a:ext cx="2223686" cy="400110"/>
          </a:xfrm>
          <a:prstGeom prst="rect">
            <a:avLst/>
          </a:prstGeom>
          <a:noFill/>
        </p:spPr>
        <p:txBody>
          <a:bodyPr wrap="none" rtlCol="0">
            <a:spAutoFit/>
          </a:bodyPr>
          <a:lstStyle/>
          <a:p>
            <a:r>
              <a:rPr lang="it-IT" sz="2000" b="1" dirty="0" err="1" smtClean="0"/>
              <a:t>Pelvic</a:t>
            </a:r>
            <a:r>
              <a:rPr lang="it-IT" sz="2000" b="1" dirty="0" smtClean="0"/>
              <a:t> </a:t>
            </a:r>
            <a:r>
              <a:rPr lang="it-IT" sz="2000" b="1" dirty="0" err="1" smtClean="0"/>
              <a:t>escape</a:t>
            </a:r>
            <a:r>
              <a:rPr lang="it-IT" sz="2000" b="1" dirty="0" smtClean="0"/>
              <a:t> </a:t>
            </a:r>
            <a:r>
              <a:rPr lang="it-IT" sz="2000" b="1" dirty="0" err="1" smtClean="0"/>
              <a:t>point</a:t>
            </a:r>
            <a:endParaRPr lang="it-IT" sz="2000" b="1" dirty="0"/>
          </a:p>
        </p:txBody>
      </p:sp>
      <p:cxnSp>
        <p:nvCxnSpPr>
          <p:cNvPr id="41" name="Connettore 2 40"/>
          <p:cNvCxnSpPr/>
          <p:nvPr/>
        </p:nvCxnSpPr>
        <p:spPr>
          <a:xfrm>
            <a:off x="7197885" y="1668832"/>
            <a:ext cx="420944" cy="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3" name="Arco 32"/>
          <p:cNvSpPr/>
          <p:nvPr/>
        </p:nvSpPr>
        <p:spPr>
          <a:xfrm flipH="1">
            <a:off x="3523491" y="1901415"/>
            <a:ext cx="2175144" cy="2525673"/>
          </a:xfrm>
          <a:prstGeom prst="arc">
            <a:avLst>
              <a:gd name="adj1" fmla="val 17658187"/>
              <a:gd name="adj2" fmla="val 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2" name="Connettore 1 41"/>
          <p:cNvCxnSpPr/>
          <p:nvPr/>
        </p:nvCxnSpPr>
        <p:spPr>
          <a:xfrm>
            <a:off x="4589165" y="1361244"/>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4" name="Connettore 1 43"/>
          <p:cNvCxnSpPr>
            <a:stCxn id="33" idx="2"/>
          </p:cNvCxnSpPr>
          <p:nvPr/>
        </p:nvCxnSpPr>
        <p:spPr>
          <a:xfrm>
            <a:off x="3523491" y="3164252"/>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45" name="Connettore 1 44"/>
          <p:cNvCxnSpPr>
            <a:stCxn id="46" idx="2"/>
          </p:cNvCxnSpPr>
          <p:nvPr/>
        </p:nvCxnSpPr>
        <p:spPr>
          <a:xfrm>
            <a:off x="5253285" y="4663837"/>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46" name="Arco 45"/>
          <p:cNvSpPr/>
          <p:nvPr/>
        </p:nvSpPr>
        <p:spPr>
          <a:xfrm>
            <a:off x="3725162" y="3741074"/>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7" name="Figura a mano libera 46"/>
          <p:cNvSpPr/>
          <p:nvPr/>
        </p:nvSpPr>
        <p:spPr>
          <a:xfrm>
            <a:off x="3511784" y="2989341"/>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8" name="Ovale 47"/>
          <p:cNvSpPr/>
          <p:nvPr/>
        </p:nvSpPr>
        <p:spPr>
          <a:xfrm>
            <a:off x="4056114" y="4950717"/>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49" name="Connettore 2 48"/>
          <p:cNvCxnSpPr/>
          <p:nvPr/>
        </p:nvCxnSpPr>
        <p:spPr>
          <a:xfrm flipH="1">
            <a:off x="3284614" y="2540270"/>
            <a:ext cx="227170" cy="40126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0" name="CasellaDiTesto 49"/>
          <p:cNvSpPr txBox="1"/>
          <p:nvPr/>
        </p:nvSpPr>
        <p:spPr>
          <a:xfrm>
            <a:off x="3431718" y="6191463"/>
            <a:ext cx="2100505" cy="400110"/>
          </a:xfrm>
          <a:prstGeom prst="rect">
            <a:avLst/>
          </a:prstGeom>
          <a:noFill/>
        </p:spPr>
        <p:txBody>
          <a:bodyPr wrap="none" rtlCol="0">
            <a:spAutoFit/>
          </a:bodyPr>
          <a:lstStyle/>
          <a:p>
            <a:r>
              <a:rPr lang="it-IT" sz="2000" b="1" dirty="0" smtClean="0"/>
              <a:t>Hunter </a:t>
            </a:r>
            <a:r>
              <a:rPr lang="it-IT" sz="2000" b="1" dirty="0" err="1" smtClean="0"/>
              <a:t>Perforator</a:t>
            </a:r>
            <a:endParaRPr lang="it-IT" sz="2000" b="1" dirty="0"/>
          </a:p>
        </p:txBody>
      </p:sp>
      <p:sp>
        <p:nvSpPr>
          <p:cNvPr id="51" name="Arco 50"/>
          <p:cNvSpPr/>
          <p:nvPr/>
        </p:nvSpPr>
        <p:spPr>
          <a:xfrm flipH="1">
            <a:off x="3529908" y="1901415"/>
            <a:ext cx="2175144" cy="2525673"/>
          </a:xfrm>
          <a:prstGeom prst="arc">
            <a:avLst>
              <a:gd name="adj1" fmla="val 16143661"/>
              <a:gd name="adj2" fmla="val 19160935"/>
            </a:avLst>
          </a:prstGeom>
          <a:ln w="76200" cmpd="sng">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2" name="Connettore 2 51"/>
          <p:cNvCxnSpPr/>
          <p:nvPr/>
        </p:nvCxnSpPr>
        <p:spPr>
          <a:xfrm flipV="1">
            <a:off x="4056114" y="1727373"/>
            <a:ext cx="452397" cy="174042"/>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Connettore 1 52"/>
          <p:cNvCxnSpPr/>
          <p:nvPr/>
        </p:nvCxnSpPr>
        <p:spPr>
          <a:xfrm flipH="1">
            <a:off x="3725163" y="2421327"/>
            <a:ext cx="864002"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Connettore 2 53"/>
          <p:cNvCxnSpPr/>
          <p:nvPr/>
        </p:nvCxnSpPr>
        <p:spPr>
          <a:xfrm flipH="1">
            <a:off x="3926938" y="2588073"/>
            <a:ext cx="484686"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5" name="Arco 54"/>
          <p:cNvSpPr/>
          <p:nvPr/>
        </p:nvSpPr>
        <p:spPr>
          <a:xfrm>
            <a:off x="3052041" y="2104698"/>
            <a:ext cx="2008146" cy="3862399"/>
          </a:xfrm>
          <a:prstGeom prst="arc">
            <a:avLst>
              <a:gd name="adj1" fmla="val 16345558"/>
              <a:gd name="adj2" fmla="val 1686707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 name="CasellaDiTesto 1"/>
          <p:cNvSpPr txBox="1"/>
          <p:nvPr/>
        </p:nvSpPr>
        <p:spPr>
          <a:xfrm>
            <a:off x="229531" y="5156471"/>
            <a:ext cx="2822510" cy="830997"/>
          </a:xfrm>
          <a:prstGeom prst="rect">
            <a:avLst/>
          </a:prstGeom>
          <a:solidFill>
            <a:schemeClr val="bg1"/>
          </a:solidFill>
        </p:spPr>
        <p:txBody>
          <a:bodyPr wrap="square" rtlCol="0">
            <a:spAutoFit/>
          </a:bodyPr>
          <a:lstStyle/>
          <a:p>
            <a:r>
              <a:rPr lang="it-IT" sz="2400" b="1" dirty="0" smtClean="0"/>
              <a:t>Zamboni : 80% recidive a 3 anni</a:t>
            </a:r>
            <a:endParaRPr lang="it-IT" sz="2400" b="1" dirty="0"/>
          </a:p>
        </p:txBody>
      </p:sp>
    </p:spTree>
    <p:extLst>
      <p:ext uri="{BB962C8B-B14F-4D97-AF65-F5344CB8AC3E}">
        <p14:creationId xmlns:p14="http://schemas.microsoft.com/office/powerpoint/2010/main" val="372933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29210" y="267870"/>
            <a:ext cx="8492730" cy="892552"/>
          </a:xfrm>
          <a:prstGeom prst="rect">
            <a:avLst/>
          </a:prstGeom>
          <a:noFill/>
        </p:spPr>
        <p:txBody>
          <a:bodyPr wrap="none" rtlCol="0">
            <a:spAutoFit/>
          </a:bodyPr>
          <a:lstStyle/>
          <a:p>
            <a:r>
              <a:rPr lang="en-US" sz="3200" b="1" dirty="0"/>
              <a:t>2</a:t>
            </a:r>
            <a:r>
              <a:rPr lang="en-US" sz="3200" b="1" dirty="0" smtClean="0"/>
              <a:t>° variable aspect : </a:t>
            </a:r>
          </a:p>
          <a:p>
            <a:r>
              <a:rPr lang="en-US" sz="2000" dirty="0" smtClean="0"/>
              <a:t>The saphenous axe below the tributary origin ( competent/incompetent/absent) </a:t>
            </a:r>
          </a:p>
        </p:txBody>
      </p:sp>
      <p:sp>
        <p:nvSpPr>
          <p:cNvPr id="3" name="Arco 2"/>
          <p:cNvSpPr/>
          <p:nvPr/>
        </p:nvSpPr>
        <p:spPr>
          <a:xfrm flipH="1">
            <a:off x="838256" y="1987086"/>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 name="Connettore 1 3"/>
          <p:cNvCxnSpPr/>
          <p:nvPr/>
        </p:nvCxnSpPr>
        <p:spPr>
          <a:xfrm>
            <a:off x="1903930" y="1446915"/>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5" name="Arco 4"/>
          <p:cNvSpPr/>
          <p:nvPr/>
        </p:nvSpPr>
        <p:spPr>
          <a:xfrm>
            <a:off x="377527" y="2168682"/>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 name="Connettore 1 5"/>
          <p:cNvCxnSpPr>
            <a:stCxn id="3" idx="2"/>
          </p:cNvCxnSpPr>
          <p:nvPr/>
        </p:nvCxnSpPr>
        <p:spPr>
          <a:xfrm>
            <a:off x="838256" y="3249923"/>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7" name="Connettore 1 6"/>
          <p:cNvCxnSpPr>
            <a:stCxn id="8" idx="2"/>
          </p:cNvCxnSpPr>
          <p:nvPr/>
        </p:nvCxnSpPr>
        <p:spPr>
          <a:xfrm>
            <a:off x="2568050" y="4749508"/>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Arco 7"/>
          <p:cNvSpPr/>
          <p:nvPr/>
        </p:nvSpPr>
        <p:spPr>
          <a:xfrm>
            <a:off x="1039927" y="3826745"/>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Figura a mano libera 8"/>
          <p:cNvSpPr/>
          <p:nvPr/>
        </p:nvSpPr>
        <p:spPr>
          <a:xfrm>
            <a:off x="826549" y="3075012"/>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Ovale 9"/>
          <p:cNvSpPr/>
          <p:nvPr/>
        </p:nvSpPr>
        <p:spPr>
          <a:xfrm>
            <a:off x="1370879" y="5036388"/>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1" name="Connettore 2 10"/>
          <p:cNvCxnSpPr/>
          <p:nvPr/>
        </p:nvCxnSpPr>
        <p:spPr>
          <a:xfrm flipH="1">
            <a:off x="857870" y="2035758"/>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flipV="1">
            <a:off x="647384" y="3725992"/>
            <a:ext cx="0" cy="786767"/>
          </a:xfrm>
          <a:prstGeom prst="straightConnector1">
            <a:avLst/>
          </a:prstGeom>
          <a:ln w="762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699057" y="6222209"/>
            <a:ext cx="1592804" cy="461665"/>
          </a:xfrm>
          <a:prstGeom prst="rect">
            <a:avLst/>
          </a:prstGeom>
          <a:noFill/>
        </p:spPr>
        <p:txBody>
          <a:bodyPr wrap="none" rtlCol="0">
            <a:spAutoFit/>
          </a:bodyPr>
          <a:lstStyle/>
          <a:p>
            <a:r>
              <a:rPr lang="it-IT" sz="2400" dirty="0" err="1" smtClean="0"/>
              <a:t>Competent</a:t>
            </a:r>
            <a:endParaRPr lang="it-IT" sz="2400" dirty="0"/>
          </a:p>
        </p:txBody>
      </p:sp>
      <p:sp>
        <p:nvSpPr>
          <p:cNvPr id="17" name="Arco 16"/>
          <p:cNvSpPr/>
          <p:nvPr/>
        </p:nvSpPr>
        <p:spPr>
          <a:xfrm flipH="1">
            <a:off x="3611378" y="1945773"/>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8" name="Connettore 1 17"/>
          <p:cNvCxnSpPr/>
          <p:nvPr/>
        </p:nvCxnSpPr>
        <p:spPr>
          <a:xfrm>
            <a:off x="4677052" y="1405602"/>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19" name="Arco 18"/>
          <p:cNvSpPr/>
          <p:nvPr/>
        </p:nvSpPr>
        <p:spPr>
          <a:xfrm>
            <a:off x="3150649" y="2127369"/>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0" name="Connettore 1 19"/>
          <p:cNvCxnSpPr>
            <a:stCxn id="17" idx="2"/>
          </p:cNvCxnSpPr>
          <p:nvPr/>
        </p:nvCxnSpPr>
        <p:spPr>
          <a:xfrm>
            <a:off x="3611378" y="3208610"/>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21" name="Connettore 1 20"/>
          <p:cNvCxnSpPr>
            <a:stCxn id="22" idx="2"/>
          </p:cNvCxnSpPr>
          <p:nvPr/>
        </p:nvCxnSpPr>
        <p:spPr>
          <a:xfrm>
            <a:off x="5341172" y="4708195"/>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22" name="Arco 21"/>
          <p:cNvSpPr/>
          <p:nvPr/>
        </p:nvSpPr>
        <p:spPr>
          <a:xfrm>
            <a:off x="3813049" y="3785432"/>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3" name="Figura a mano libera 22"/>
          <p:cNvSpPr/>
          <p:nvPr/>
        </p:nvSpPr>
        <p:spPr>
          <a:xfrm>
            <a:off x="3599671" y="3033699"/>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4" name="Ovale 23"/>
          <p:cNvSpPr/>
          <p:nvPr/>
        </p:nvSpPr>
        <p:spPr>
          <a:xfrm>
            <a:off x="4144001" y="4995075"/>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5" name="Connettore 2 24"/>
          <p:cNvCxnSpPr/>
          <p:nvPr/>
        </p:nvCxnSpPr>
        <p:spPr>
          <a:xfrm flipH="1">
            <a:off x="3630992" y="1994445"/>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Connettore 2 25"/>
          <p:cNvCxnSpPr/>
          <p:nvPr/>
        </p:nvCxnSpPr>
        <p:spPr>
          <a:xfrm>
            <a:off x="3469186" y="3202979"/>
            <a:ext cx="0" cy="96340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CasellaDiTesto 26"/>
          <p:cNvSpPr txBox="1"/>
          <p:nvPr/>
        </p:nvSpPr>
        <p:spPr>
          <a:xfrm>
            <a:off x="3472179" y="6180896"/>
            <a:ext cx="1798088" cy="461665"/>
          </a:xfrm>
          <a:prstGeom prst="rect">
            <a:avLst/>
          </a:prstGeom>
          <a:noFill/>
        </p:spPr>
        <p:txBody>
          <a:bodyPr wrap="none" rtlCol="0">
            <a:spAutoFit/>
          </a:bodyPr>
          <a:lstStyle/>
          <a:p>
            <a:r>
              <a:rPr lang="it-IT" sz="2400" dirty="0" err="1" smtClean="0"/>
              <a:t>Incompetent</a:t>
            </a:r>
            <a:endParaRPr lang="it-IT" sz="2400" dirty="0"/>
          </a:p>
        </p:txBody>
      </p:sp>
      <p:sp>
        <p:nvSpPr>
          <p:cNvPr id="29" name="Ovale 28"/>
          <p:cNvSpPr/>
          <p:nvPr/>
        </p:nvSpPr>
        <p:spPr>
          <a:xfrm>
            <a:off x="3469186" y="4270834"/>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0" name="Connettore 1 29"/>
          <p:cNvCxnSpPr/>
          <p:nvPr/>
        </p:nvCxnSpPr>
        <p:spPr>
          <a:xfrm flipH="1">
            <a:off x="3605269" y="3208610"/>
            <a:ext cx="6313" cy="1062224"/>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2" name="Arco 31"/>
          <p:cNvSpPr/>
          <p:nvPr/>
        </p:nvSpPr>
        <p:spPr>
          <a:xfrm flipH="1">
            <a:off x="6561033" y="1945773"/>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3" name="Connettore 1 32"/>
          <p:cNvCxnSpPr/>
          <p:nvPr/>
        </p:nvCxnSpPr>
        <p:spPr>
          <a:xfrm>
            <a:off x="7626707" y="1405602"/>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34" name="Arco 33"/>
          <p:cNvSpPr/>
          <p:nvPr/>
        </p:nvSpPr>
        <p:spPr>
          <a:xfrm>
            <a:off x="6100304" y="2127369"/>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6" name="Connettore 1 35"/>
          <p:cNvCxnSpPr>
            <a:stCxn id="37" idx="2"/>
          </p:cNvCxnSpPr>
          <p:nvPr/>
        </p:nvCxnSpPr>
        <p:spPr>
          <a:xfrm>
            <a:off x="8290827" y="4708195"/>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37" name="Arco 36"/>
          <p:cNvSpPr/>
          <p:nvPr/>
        </p:nvSpPr>
        <p:spPr>
          <a:xfrm>
            <a:off x="6762704" y="3785432"/>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8" name="Figura a mano libera 37"/>
          <p:cNvSpPr/>
          <p:nvPr/>
        </p:nvSpPr>
        <p:spPr>
          <a:xfrm>
            <a:off x="6549326" y="3033699"/>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9" name="Ovale 38"/>
          <p:cNvSpPr/>
          <p:nvPr/>
        </p:nvSpPr>
        <p:spPr>
          <a:xfrm>
            <a:off x="7093656" y="4995075"/>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40" name="Connettore 2 39"/>
          <p:cNvCxnSpPr/>
          <p:nvPr/>
        </p:nvCxnSpPr>
        <p:spPr>
          <a:xfrm flipH="1">
            <a:off x="6580647" y="1994445"/>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2" name="CasellaDiTesto 41"/>
          <p:cNvSpPr txBox="1"/>
          <p:nvPr/>
        </p:nvSpPr>
        <p:spPr>
          <a:xfrm>
            <a:off x="6428903" y="6055648"/>
            <a:ext cx="1842872" cy="738664"/>
          </a:xfrm>
          <a:prstGeom prst="rect">
            <a:avLst/>
          </a:prstGeom>
          <a:noFill/>
        </p:spPr>
        <p:txBody>
          <a:bodyPr wrap="none" rtlCol="0">
            <a:spAutoFit/>
          </a:bodyPr>
          <a:lstStyle/>
          <a:p>
            <a:pPr algn="ctr"/>
            <a:r>
              <a:rPr lang="it-IT" sz="2400" dirty="0" err="1" smtClean="0"/>
              <a:t>Absent</a:t>
            </a:r>
            <a:r>
              <a:rPr lang="it-IT" sz="2400" dirty="0" smtClean="0"/>
              <a:t> </a:t>
            </a:r>
          </a:p>
          <a:p>
            <a:pPr algn="ctr"/>
            <a:r>
              <a:rPr lang="it-IT" dirty="0" smtClean="0"/>
              <a:t>(US </a:t>
            </a:r>
            <a:r>
              <a:rPr lang="it-IT" dirty="0" err="1" smtClean="0"/>
              <a:t>not</a:t>
            </a:r>
            <a:r>
              <a:rPr lang="it-IT" dirty="0" smtClean="0"/>
              <a:t> </a:t>
            </a:r>
            <a:r>
              <a:rPr lang="it-IT" dirty="0" err="1" smtClean="0"/>
              <a:t>detected</a:t>
            </a:r>
            <a:r>
              <a:rPr lang="it-IT" dirty="0" smtClean="0"/>
              <a:t>)</a:t>
            </a:r>
            <a:endParaRPr lang="it-IT" dirty="0"/>
          </a:p>
        </p:txBody>
      </p:sp>
    </p:spTree>
    <p:extLst>
      <p:ext uri="{BB962C8B-B14F-4D97-AF65-F5344CB8AC3E}">
        <p14:creationId xmlns:p14="http://schemas.microsoft.com/office/powerpoint/2010/main" val="1821627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o 2"/>
          <p:cNvSpPr/>
          <p:nvPr/>
        </p:nvSpPr>
        <p:spPr>
          <a:xfrm flipH="1">
            <a:off x="838256" y="1701050"/>
            <a:ext cx="2175144" cy="2525673"/>
          </a:xfrm>
          <a:prstGeom prst="arc">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 name="Connettore 1 3"/>
          <p:cNvCxnSpPr/>
          <p:nvPr/>
        </p:nvCxnSpPr>
        <p:spPr>
          <a:xfrm>
            <a:off x="1903930" y="1160879"/>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5" name="Arco 4"/>
          <p:cNvSpPr/>
          <p:nvPr/>
        </p:nvSpPr>
        <p:spPr>
          <a:xfrm>
            <a:off x="377527" y="1882646"/>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 name="Connettore 1 5"/>
          <p:cNvCxnSpPr>
            <a:stCxn id="3" idx="2"/>
          </p:cNvCxnSpPr>
          <p:nvPr/>
        </p:nvCxnSpPr>
        <p:spPr>
          <a:xfrm>
            <a:off x="838256" y="2963887"/>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7" name="Connettore 1 6"/>
          <p:cNvCxnSpPr>
            <a:stCxn id="8" idx="2"/>
          </p:cNvCxnSpPr>
          <p:nvPr/>
        </p:nvCxnSpPr>
        <p:spPr>
          <a:xfrm>
            <a:off x="2568050" y="4463472"/>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Arco 7"/>
          <p:cNvSpPr/>
          <p:nvPr/>
        </p:nvSpPr>
        <p:spPr>
          <a:xfrm>
            <a:off x="1039927" y="3540709"/>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Figura a mano libera 8"/>
          <p:cNvSpPr/>
          <p:nvPr/>
        </p:nvSpPr>
        <p:spPr>
          <a:xfrm>
            <a:off x="826549" y="2788976"/>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Ovale 9"/>
          <p:cNvSpPr/>
          <p:nvPr/>
        </p:nvSpPr>
        <p:spPr>
          <a:xfrm>
            <a:off x="1370879" y="4750352"/>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1" name="Connettore 2 10"/>
          <p:cNvCxnSpPr/>
          <p:nvPr/>
        </p:nvCxnSpPr>
        <p:spPr>
          <a:xfrm flipV="1">
            <a:off x="838256" y="1800087"/>
            <a:ext cx="349046" cy="29299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flipV="1">
            <a:off x="647384" y="3439957"/>
            <a:ext cx="0" cy="595638"/>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6" name="Arco 35"/>
          <p:cNvSpPr/>
          <p:nvPr/>
        </p:nvSpPr>
        <p:spPr>
          <a:xfrm flipH="1">
            <a:off x="799626" y="1705213"/>
            <a:ext cx="2175144" cy="2525673"/>
          </a:xfrm>
          <a:prstGeom prst="arc">
            <a:avLst>
              <a:gd name="adj1" fmla="val 16200000"/>
              <a:gd name="adj2" fmla="val 17373937"/>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7" name="Connettore 2 36"/>
          <p:cNvCxnSpPr/>
          <p:nvPr/>
        </p:nvCxnSpPr>
        <p:spPr>
          <a:xfrm>
            <a:off x="1415840" y="1507831"/>
            <a:ext cx="420944" cy="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44" name="Gruppo 43"/>
          <p:cNvGrpSpPr/>
          <p:nvPr/>
        </p:nvGrpSpPr>
        <p:grpSpPr>
          <a:xfrm>
            <a:off x="6508127" y="1274817"/>
            <a:ext cx="2635873" cy="4584166"/>
            <a:chOff x="3150649" y="741616"/>
            <a:chExt cx="2635873" cy="4584166"/>
          </a:xfrm>
        </p:grpSpPr>
        <p:sp>
          <p:nvSpPr>
            <p:cNvPr id="14" name="Arco 13"/>
            <p:cNvSpPr/>
            <p:nvPr/>
          </p:nvSpPr>
          <p:spPr>
            <a:xfrm flipH="1">
              <a:off x="3611378" y="1281787"/>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5" name="Connettore 1 14"/>
            <p:cNvCxnSpPr/>
            <p:nvPr/>
          </p:nvCxnSpPr>
          <p:spPr>
            <a:xfrm>
              <a:off x="4677052" y="741616"/>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16" name="Arco 15"/>
            <p:cNvSpPr/>
            <p:nvPr/>
          </p:nvSpPr>
          <p:spPr>
            <a:xfrm>
              <a:off x="3150649" y="1463383"/>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7" name="Connettore 1 16"/>
            <p:cNvCxnSpPr>
              <a:stCxn id="14" idx="2"/>
            </p:cNvCxnSpPr>
            <p:nvPr/>
          </p:nvCxnSpPr>
          <p:spPr>
            <a:xfrm>
              <a:off x="3611378" y="2544624"/>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18" name="Connettore 1 17"/>
            <p:cNvCxnSpPr>
              <a:stCxn id="19" idx="2"/>
            </p:cNvCxnSpPr>
            <p:nvPr/>
          </p:nvCxnSpPr>
          <p:spPr>
            <a:xfrm>
              <a:off x="5341172" y="4044209"/>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9" name="Arco 18"/>
            <p:cNvSpPr/>
            <p:nvPr/>
          </p:nvSpPr>
          <p:spPr>
            <a:xfrm>
              <a:off x="3813049" y="3121446"/>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0" name="Figura a mano libera 19"/>
            <p:cNvSpPr/>
            <p:nvPr/>
          </p:nvSpPr>
          <p:spPr>
            <a:xfrm>
              <a:off x="3599671" y="2369713"/>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1" name="Ovale 20"/>
            <p:cNvSpPr/>
            <p:nvPr/>
          </p:nvSpPr>
          <p:spPr>
            <a:xfrm>
              <a:off x="4144001" y="4331089"/>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2" name="Connettore 2 21"/>
            <p:cNvCxnSpPr/>
            <p:nvPr/>
          </p:nvCxnSpPr>
          <p:spPr>
            <a:xfrm flipH="1">
              <a:off x="3630992" y="1330459"/>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ttore 2 22"/>
            <p:cNvCxnSpPr/>
            <p:nvPr/>
          </p:nvCxnSpPr>
          <p:spPr>
            <a:xfrm>
              <a:off x="3469186" y="2538993"/>
              <a:ext cx="0" cy="96340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 name="Ovale 24"/>
            <p:cNvSpPr/>
            <p:nvPr/>
          </p:nvSpPr>
          <p:spPr>
            <a:xfrm>
              <a:off x="3469186" y="3606848"/>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6" name="Connettore 1 25"/>
            <p:cNvCxnSpPr/>
            <p:nvPr/>
          </p:nvCxnSpPr>
          <p:spPr>
            <a:xfrm flipH="1">
              <a:off x="3605269" y="2544624"/>
              <a:ext cx="6313" cy="1062224"/>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8" name="Arco 37"/>
            <p:cNvSpPr/>
            <p:nvPr/>
          </p:nvSpPr>
          <p:spPr>
            <a:xfrm flipH="1">
              <a:off x="3599671" y="1276156"/>
              <a:ext cx="2175144" cy="2525673"/>
            </a:xfrm>
            <a:prstGeom prst="arc">
              <a:avLst>
                <a:gd name="adj1" fmla="val 16200000"/>
                <a:gd name="adj2" fmla="val 17373937"/>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9" name="Connettore 2 38"/>
            <p:cNvCxnSpPr/>
            <p:nvPr/>
          </p:nvCxnSpPr>
          <p:spPr>
            <a:xfrm>
              <a:off x="4215885" y="1078774"/>
              <a:ext cx="420944" cy="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7" name="Arco 26"/>
          <p:cNvSpPr/>
          <p:nvPr/>
        </p:nvSpPr>
        <p:spPr>
          <a:xfrm flipH="1">
            <a:off x="3724352" y="1813953"/>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8" name="Connettore 1 27"/>
          <p:cNvCxnSpPr/>
          <p:nvPr/>
        </p:nvCxnSpPr>
        <p:spPr>
          <a:xfrm>
            <a:off x="4790026" y="1273782"/>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29" name="Arco 28"/>
          <p:cNvSpPr/>
          <p:nvPr/>
        </p:nvSpPr>
        <p:spPr>
          <a:xfrm>
            <a:off x="3263623" y="1995549"/>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0" name="Connettore 1 29"/>
          <p:cNvCxnSpPr>
            <a:stCxn id="31" idx="2"/>
          </p:cNvCxnSpPr>
          <p:nvPr/>
        </p:nvCxnSpPr>
        <p:spPr>
          <a:xfrm>
            <a:off x="5454146" y="4576375"/>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31" name="Arco 30"/>
          <p:cNvSpPr/>
          <p:nvPr/>
        </p:nvSpPr>
        <p:spPr>
          <a:xfrm>
            <a:off x="3926023" y="3653612"/>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2" name="Figura a mano libera 31"/>
          <p:cNvSpPr/>
          <p:nvPr/>
        </p:nvSpPr>
        <p:spPr>
          <a:xfrm>
            <a:off x="3712645" y="2901879"/>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3" name="Ovale 32"/>
          <p:cNvSpPr/>
          <p:nvPr/>
        </p:nvSpPr>
        <p:spPr>
          <a:xfrm>
            <a:off x="4256975" y="4863255"/>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4" name="Connettore 2 33"/>
          <p:cNvCxnSpPr/>
          <p:nvPr/>
        </p:nvCxnSpPr>
        <p:spPr>
          <a:xfrm flipH="1">
            <a:off x="3743966" y="1862625"/>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Arco 39"/>
          <p:cNvSpPr/>
          <p:nvPr/>
        </p:nvSpPr>
        <p:spPr>
          <a:xfrm flipH="1">
            <a:off x="3653755" y="1832805"/>
            <a:ext cx="2175144" cy="2525673"/>
          </a:xfrm>
          <a:prstGeom prst="arc">
            <a:avLst>
              <a:gd name="adj1" fmla="val 16200000"/>
              <a:gd name="adj2" fmla="val 17373937"/>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1" name="Connettore 2 40"/>
          <p:cNvCxnSpPr/>
          <p:nvPr/>
        </p:nvCxnSpPr>
        <p:spPr>
          <a:xfrm>
            <a:off x="4269969" y="1635423"/>
            <a:ext cx="420944" cy="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3712645" y="3072194"/>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46" name="Connettore 2 45"/>
          <p:cNvCxnSpPr/>
          <p:nvPr/>
        </p:nvCxnSpPr>
        <p:spPr>
          <a:xfrm flipV="1">
            <a:off x="3521773" y="3548265"/>
            <a:ext cx="0" cy="48733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2" name="CasellaDiTesto 51"/>
          <p:cNvSpPr txBox="1"/>
          <p:nvPr/>
        </p:nvSpPr>
        <p:spPr>
          <a:xfrm>
            <a:off x="3013400" y="932273"/>
            <a:ext cx="6130599" cy="369332"/>
          </a:xfrm>
          <a:prstGeom prst="rect">
            <a:avLst/>
          </a:prstGeom>
          <a:solidFill>
            <a:srgbClr val="FFFF00"/>
          </a:solidFill>
        </p:spPr>
        <p:txBody>
          <a:bodyPr wrap="square" rtlCol="0">
            <a:spAutoFit/>
          </a:bodyPr>
          <a:lstStyle/>
          <a:p>
            <a:pPr algn="ctr"/>
            <a:r>
              <a:rPr lang="it-IT" b="1" dirty="0" smtClean="0"/>
              <a:t>With </a:t>
            </a:r>
            <a:r>
              <a:rPr lang="it-IT" b="1" dirty="0" err="1" smtClean="0"/>
              <a:t>Saphenous</a:t>
            </a:r>
            <a:r>
              <a:rPr lang="it-IT" b="1" dirty="0" smtClean="0"/>
              <a:t> </a:t>
            </a:r>
            <a:r>
              <a:rPr lang="it-IT" b="1" dirty="0" err="1"/>
              <a:t>I</a:t>
            </a:r>
            <a:r>
              <a:rPr lang="it-IT" b="1" dirty="0" err="1" smtClean="0"/>
              <a:t>ncompetence</a:t>
            </a:r>
            <a:endParaRPr lang="it-IT" b="1" dirty="0"/>
          </a:p>
        </p:txBody>
      </p:sp>
      <p:cxnSp>
        <p:nvCxnSpPr>
          <p:cNvPr id="55" name="Connettore 1 54"/>
          <p:cNvCxnSpPr/>
          <p:nvPr/>
        </p:nvCxnSpPr>
        <p:spPr>
          <a:xfrm>
            <a:off x="6159619" y="1611975"/>
            <a:ext cx="0" cy="424137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7" name="CasellaDiTesto 56"/>
          <p:cNvSpPr txBox="1"/>
          <p:nvPr/>
        </p:nvSpPr>
        <p:spPr>
          <a:xfrm>
            <a:off x="3304702" y="5771254"/>
            <a:ext cx="2436729" cy="646331"/>
          </a:xfrm>
          <a:prstGeom prst="rect">
            <a:avLst/>
          </a:prstGeom>
          <a:noFill/>
        </p:spPr>
        <p:txBody>
          <a:bodyPr wrap="square" rtlCol="0">
            <a:spAutoFit/>
          </a:bodyPr>
          <a:lstStyle/>
          <a:p>
            <a:r>
              <a:rPr lang="it-IT" dirty="0" smtClean="0"/>
              <a:t>With </a:t>
            </a:r>
            <a:r>
              <a:rPr lang="it-IT" dirty="0" err="1" smtClean="0"/>
              <a:t>Competent</a:t>
            </a:r>
            <a:r>
              <a:rPr lang="it-IT" dirty="0" smtClean="0"/>
              <a:t> GSV </a:t>
            </a:r>
            <a:r>
              <a:rPr lang="it-IT" dirty="0" err="1" smtClean="0"/>
              <a:t>below</a:t>
            </a:r>
            <a:r>
              <a:rPr lang="it-IT" dirty="0" smtClean="0"/>
              <a:t> the </a:t>
            </a:r>
            <a:r>
              <a:rPr lang="it-IT" dirty="0" err="1" smtClean="0"/>
              <a:t>tributary</a:t>
            </a:r>
            <a:endParaRPr lang="it-IT" dirty="0"/>
          </a:p>
        </p:txBody>
      </p:sp>
      <p:sp>
        <p:nvSpPr>
          <p:cNvPr id="58" name="CasellaDiTesto 57"/>
          <p:cNvSpPr txBox="1"/>
          <p:nvPr/>
        </p:nvSpPr>
        <p:spPr>
          <a:xfrm>
            <a:off x="6529545" y="5771254"/>
            <a:ext cx="2436729" cy="646331"/>
          </a:xfrm>
          <a:prstGeom prst="rect">
            <a:avLst/>
          </a:prstGeom>
          <a:noFill/>
        </p:spPr>
        <p:txBody>
          <a:bodyPr wrap="square" rtlCol="0">
            <a:spAutoFit/>
          </a:bodyPr>
          <a:lstStyle/>
          <a:p>
            <a:r>
              <a:rPr lang="it-IT" dirty="0" smtClean="0"/>
              <a:t>With </a:t>
            </a:r>
            <a:r>
              <a:rPr lang="it-IT" dirty="0" err="1" smtClean="0"/>
              <a:t>Incompetent</a:t>
            </a:r>
            <a:r>
              <a:rPr lang="it-IT" dirty="0" smtClean="0"/>
              <a:t> GSV </a:t>
            </a:r>
            <a:r>
              <a:rPr lang="it-IT" dirty="0" err="1" smtClean="0"/>
              <a:t>below</a:t>
            </a:r>
            <a:r>
              <a:rPr lang="it-IT" dirty="0" smtClean="0"/>
              <a:t> the </a:t>
            </a:r>
            <a:r>
              <a:rPr lang="it-IT" dirty="0" err="1" smtClean="0"/>
              <a:t>tributary</a:t>
            </a:r>
            <a:endParaRPr lang="it-IT" dirty="0"/>
          </a:p>
        </p:txBody>
      </p:sp>
      <p:sp>
        <p:nvSpPr>
          <p:cNvPr id="60" name="CasellaDiTesto 59"/>
          <p:cNvSpPr txBox="1"/>
          <p:nvPr/>
        </p:nvSpPr>
        <p:spPr>
          <a:xfrm>
            <a:off x="405367" y="6326403"/>
            <a:ext cx="2271337" cy="461665"/>
          </a:xfrm>
          <a:prstGeom prst="rect">
            <a:avLst/>
          </a:prstGeom>
          <a:noFill/>
        </p:spPr>
        <p:txBody>
          <a:bodyPr wrap="square" rtlCol="0">
            <a:spAutoFit/>
          </a:bodyPr>
          <a:lstStyle/>
          <a:p>
            <a:r>
              <a:rPr lang="it-IT" sz="2400" b="1" dirty="0" smtClean="0"/>
              <a:t>Shunt </a:t>
            </a:r>
            <a:r>
              <a:rPr lang="it-IT" sz="2400" b="1" dirty="0" err="1" smtClean="0"/>
              <a:t>Type</a:t>
            </a:r>
            <a:r>
              <a:rPr lang="it-IT" sz="2400" b="1" dirty="0" smtClean="0"/>
              <a:t> 2A</a:t>
            </a:r>
            <a:endParaRPr lang="it-IT" sz="2400" b="1" dirty="0"/>
          </a:p>
        </p:txBody>
      </p:sp>
      <p:sp>
        <p:nvSpPr>
          <p:cNvPr id="61" name="CasellaDiTesto 60"/>
          <p:cNvSpPr txBox="1"/>
          <p:nvPr/>
        </p:nvSpPr>
        <p:spPr>
          <a:xfrm>
            <a:off x="3363231" y="6396335"/>
            <a:ext cx="2271337" cy="461665"/>
          </a:xfrm>
          <a:prstGeom prst="rect">
            <a:avLst/>
          </a:prstGeom>
          <a:noFill/>
        </p:spPr>
        <p:txBody>
          <a:bodyPr wrap="square" rtlCol="0">
            <a:spAutoFit/>
          </a:bodyPr>
          <a:lstStyle/>
          <a:p>
            <a:r>
              <a:rPr lang="it-IT" sz="2400" b="1" dirty="0" smtClean="0"/>
              <a:t>Shunt </a:t>
            </a:r>
            <a:r>
              <a:rPr lang="it-IT" sz="2400" b="1" dirty="0" err="1" smtClean="0"/>
              <a:t>Type</a:t>
            </a:r>
            <a:r>
              <a:rPr lang="it-IT" sz="2400" b="1" dirty="0" smtClean="0"/>
              <a:t> 2B</a:t>
            </a:r>
            <a:endParaRPr lang="it-IT" sz="2400" b="1" dirty="0"/>
          </a:p>
        </p:txBody>
      </p:sp>
      <p:sp>
        <p:nvSpPr>
          <p:cNvPr id="62" name="CasellaDiTesto 61"/>
          <p:cNvSpPr txBox="1"/>
          <p:nvPr/>
        </p:nvSpPr>
        <p:spPr>
          <a:xfrm>
            <a:off x="6422010" y="6344069"/>
            <a:ext cx="2271337" cy="461665"/>
          </a:xfrm>
          <a:prstGeom prst="rect">
            <a:avLst/>
          </a:prstGeom>
          <a:noFill/>
        </p:spPr>
        <p:txBody>
          <a:bodyPr wrap="square" rtlCol="0">
            <a:spAutoFit/>
          </a:bodyPr>
          <a:lstStyle/>
          <a:p>
            <a:r>
              <a:rPr lang="it-IT" sz="2400" b="1" dirty="0" smtClean="0"/>
              <a:t>Shunt </a:t>
            </a:r>
            <a:r>
              <a:rPr lang="it-IT" sz="2400" b="1" dirty="0" err="1" smtClean="0"/>
              <a:t>Type</a:t>
            </a:r>
            <a:r>
              <a:rPr lang="it-IT" sz="2400" b="1" dirty="0" smtClean="0"/>
              <a:t> 2C</a:t>
            </a:r>
            <a:endParaRPr lang="it-IT" sz="2400" b="1" dirty="0"/>
          </a:p>
        </p:txBody>
      </p:sp>
      <p:sp>
        <p:nvSpPr>
          <p:cNvPr id="2" name="CasellaDiTesto 1"/>
          <p:cNvSpPr txBox="1"/>
          <p:nvPr/>
        </p:nvSpPr>
        <p:spPr>
          <a:xfrm>
            <a:off x="1201356" y="0"/>
            <a:ext cx="6951392" cy="892552"/>
          </a:xfrm>
          <a:prstGeom prst="rect">
            <a:avLst/>
          </a:prstGeom>
          <a:noFill/>
        </p:spPr>
        <p:txBody>
          <a:bodyPr wrap="none" rtlCol="0">
            <a:spAutoFit/>
          </a:bodyPr>
          <a:lstStyle/>
          <a:p>
            <a:pPr algn="ctr"/>
            <a:r>
              <a:rPr lang="en-US" sz="2400" b="1" dirty="0" smtClean="0"/>
              <a:t>Possibilities without escape point (negative </a:t>
            </a:r>
            <a:r>
              <a:rPr lang="en-US" sz="2400" b="1" dirty="0" err="1" smtClean="0"/>
              <a:t>Valsalva</a:t>
            </a:r>
            <a:r>
              <a:rPr lang="en-US" sz="2400" b="1" dirty="0" smtClean="0"/>
              <a:t>)</a:t>
            </a:r>
          </a:p>
          <a:p>
            <a:pPr algn="ctr"/>
            <a:r>
              <a:rPr lang="en-US" sz="2800" b="1" dirty="0" smtClean="0"/>
              <a:t>Shunt Type 2</a:t>
            </a:r>
            <a:endParaRPr lang="en-US" sz="2800" b="1" dirty="0"/>
          </a:p>
        </p:txBody>
      </p:sp>
      <p:sp>
        <p:nvSpPr>
          <p:cNvPr id="51" name="CasellaDiTesto 50"/>
          <p:cNvSpPr txBox="1"/>
          <p:nvPr/>
        </p:nvSpPr>
        <p:spPr>
          <a:xfrm>
            <a:off x="0" y="919538"/>
            <a:ext cx="3653755" cy="369332"/>
          </a:xfrm>
          <a:prstGeom prst="rect">
            <a:avLst/>
          </a:prstGeom>
          <a:solidFill>
            <a:srgbClr val="CCFFCC"/>
          </a:solidFill>
        </p:spPr>
        <p:txBody>
          <a:bodyPr wrap="square" rtlCol="0">
            <a:spAutoFit/>
          </a:bodyPr>
          <a:lstStyle/>
          <a:p>
            <a:pPr algn="ctr"/>
            <a:r>
              <a:rPr lang="it-IT" b="1" dirty="0" err="1" smtClean="0"/>
              <a:t>Without</a:t>
            </a:r>
            <a:r>
              <a:rPr lang="it-IT" b="1" dirty="0" smtClean="0"/>
              <a:t> </a:t>
            </a:r>
            <a:r>
              <a:rPr lang="it-IT" b="1" dirty="0" err="1" smtClean="0"/>
              <a:t>Saphenous</a:t>
            </a:r>
            <a:r>
              <a:rPr lang="it-IT" b="1" dirty="0" smtClean="0"/>
              <a:t> </a:t>
            </a:r>
            <a:r>
              <a:rPr lang="it-IT" b="1" dirty="0" err="1" smtClean="0"/>
              <a:t>Incompetence</a:t>
            </a:r>
            <a:endParaRPr lang="it-IT" b="1" dirty="0"/>
          </a:p>
        </p:txBody>
      </p:sp>
      <p:cxnSp>
        <p:nvCxnSpPr>
          <p:cNvPr id="71" name="Connettore 1 70"/>
          <p:cNvCxnSpPr/>
          <p:nvPr/>
        </p:nvCxnSpPr>
        <p:spPr>
          <a:xfrm>
            <a:off x="3225117" y="1488151"/>
            <a:ext cx="0" cy="424137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67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asellaDiTesto 47"/>
          <p:cNvSpPr txBox="1"/>
          <p:nvPr/>
        </p:nvSpPr>
        <p:spPr>
          <a:xfrm>
            <a:off x="0" y="68591"/>
            <a:ext cx="8966274" cy="830997"/>
          </a:xfrm>
          <a:prstGeom prst="rect">
            <a:avLst/>
          </a:prstGeom>
          <a:noFill/>
        </p:spPr>
        <p:txBody>
          <a:bodyPr wrap="square" rtlCol="0">
            <a:spAutoFit/>
          </a:bodyPr>
          <a:lstStyle/>
          <a:p>
            <a:pPr algn="ctr"/>
            <a:r>
              <a:rPr lang="en-US" sz="2400" b="1" dirty="0" smtClean="0"/>
              <a:t>Possibilities with  a refluxing SFJ - Terminal valve incompetent </a:t>
            </a:r>
          </a:p>
          <a:p>
            <a:pPr algn="ctr"/>
            <a:r>
              <a:rPr lang="en-US" sz="2400" b="1" dirty="0" smtClean="0"/>
              <a:t>(positive </a:t>
            </a:r>
            <a:r>
              <a:rPr lang="en-US" sz="2400" b="1" dirty="0" err="1" smtClean="0"/>
              <a:t>Valsalva</a:t>
            </a:r>
            <a:r>
              <a:rPr lang="en-US" sz="2400" b="1" dirty="0" smtClean="0"/>
              <a:t>)</a:t>
            </a:r>
          </a:p>
        </p:txBody>
      </p:sp>
      <p:sp>
        <p:nvSpPr>
          <p:cNvPr id="51" name="Arco 50"/>
          <p:cNvSpPr/>
          <p:nvPr/>
        </p:nvSpPr>
        <p:spPr>
          <a:xfrm flipH="1">
            <a:off x="1293238" y="1699840"/>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2" name="Connettore 1 51"/>
          <p:cNvCxnSpPr/>
          <p:nvPr/>
        </p:nvCxnSpPr>
        <p:spPr>
          <a:xfrm>
            <a:off x="2358912" y="1159669"/>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53" name="Arco 52"/>
          <p:cNvSpPr/>
          <p:nvPr/>
        </p:nvSpPr>
        <p:spPr>
          <a:xfrm>
            <a:off x="832509" y="1881436"/>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4" name="Connettore 1 53"/>
          <p:cNvCxnSpPr>
            <a:stCxn id="51" idx="2"/>
          </p:cNvCxnSpPr>
          <p:nvPr/>
        </p:nvCxnSpPr>
        <p:spPr>
          <a:xfrm>
            <a:off x="1293238" y="2962677"/>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55" name="Connettore 1 54"/>
          <p:cNvCxnSpPr/>
          <p:nvPr/>
        </p:nvCxnSpPr>
        <p:spPr>
          <a:xfrm>
            <a:off x="3022005" y="4462262"/>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56" name="Arco 55"/>
          <p:cNvSpPr/>
          <p:nvPr/>
        </p:nvSpPr>
        <p:spPr>
          <a:xfrm>
            <a:off x="1494909" y="3539499"/>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7" name="Figura a mano libera 56"/>
          <p:cNvSpPr/>
          <p:nvPr/>
        </p:nvSpPr>
        <p:spPr>
          <a:xfrm>
            <a:off x="1281531" y="2787766"/>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8" name="Ovale 57"/>
          <p:cNvSpPr/>
          <p:nvPr/>
        </p:nvSpPr>
        <p:spPr>
          <a:xfrm>
            <a:off x="1825861" y="4749142"/>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9" name="Connettore 2 58"/>
          <p:cNvCxnSpPr/>
          <p:nvPr/>
        </p:nvCxnSpPr>
        <p:spPr>
          <a:xfrm flipH="1">
            <a:off x="1312852" y="1748512"/>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0" name="Connettore 2 59"/>
          <p:cNvCxnSpPr/>
          <p:nvPr/>
        </p:nvCxnSpPr>
        <p:spPr>
          <a:xfrm flipV="1">
            <a:off x="1102366" y="3438746"/>
            <a:ext cx="0" cy="786767"/>
          </a:xfrm>
          <a:prstGeom prst="straightConnector1">
            <a:avLst/>
          </a:prstGeom>
          <a:ln w="762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62" name="Arco 61"/>
          <p:cNvSpPr/>
          <p:nvPr/>
        </p:nvSpPr>
        <p:spPr>
          <a:xfrm flipH="1">
            <a:off x="6349525" y="1570385"/>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3" name="Connettore 1 62"/>
          <p:cNvCxnSpPr/>
          <p:nvPr/>
        </p:nvCxnSpPr>
        <p:spPr>
          <a:xfrm>
            <a:off x="7415199" y="1030214"/>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64" name="Arco 63"/>
          <p:cNvSpPr/>
          <p:nvPr/>
        </p:nvSpPr>
        <p:spPr>
          <a:xfrm>
            <a:off x="5888796" y="1751981"/>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5" name="Connettore 1 64"/>
          <p:cNvCxnSpPr>
            <a:stCxn id="62" idx="2"/>
          </p:cNvCxnSpPr>
          <p:nvPr/>
        </p:nvCxnSpPr>
        <p:spPr>
          <a:xfrm>
            <a:off x="6349525" y="2833222"/>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66" name="Connettore 1 65"/>
          <p:cNvCxnSpPr>
            <a:stCxn id="67" idx="2"/>
          </p:cNvCxnSpPr>
          <p:nvPr/>
        </p:nvCxnSpPr>
        <p:spPr>
          <a:xfrm>
            <a:off x="8079319" y="4332807"/>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67" name="Arco 66"/>
          <p:cNvSpPr/>
          <p:nvPr/>
        </p:nvSpPr>
        <p:spPr>
          <a:xfrm>
            <a:off x="6551196" y="3410044"/>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8" name="Figura a mano libera 67"/>
          <p:cNvSpPr/>
          <p:nvPr/>
        </p:nvSpPr>
        <p:spPr>
          <a:xfrm>
            <a:off x="6337818" y="2658311"/>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9" name="Ovale 68"/>
          <p:cNvSpPr/>
          <p:nvPr/>
        </p:nvSpPr>
        <p:spPr>
          <a:xfrm>
            <a:off x="6882148" y="4619687"/>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70" name="Connettore 2 69"/>
          <p:cNvCxnSpPr/>
          <p:nvPr/>
        </p:nvCxnSpPr>
        <p:spPr>
          <a:xfrm flipH="1">
            <a:off x="6369139" y="1619057"/>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1" name="Connettore 2 70"/>
          <p:cNvCxnSpPr/>
          <p:nvPr/>
        </p:nvCxnSpPr>
        <p:spPr>
          <a:xfrm>
            <a:off x="6207333" y="2827591"/>
            <a:ext cx="0" cy="96340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3" name="Ovale 72"/>
          <p:cNvSpPr/>
          <p:nvPr/>
        </p:nvSpPr>
        <p:spPr>
          <a:xfrm>
            <a:off x="6207333" y="3895446"/>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74" name="Connettore 1 73"/>
          <p:cNvCxnSpPr/>
          <p:nvPr/>
        </p:nvCxnSpPr>
        <p:spPr>
          <a:xfrm flipH="1">
            <a:off x="6343416" y="2833222"/>
            <a:ext cx="6313" cy="1062224"/>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75" name="CasellaDiTesto 74"/>
          <p:cNvSpPr txBox="1"/>
          <p:nvPr/>
        </p:nvSpPr>
        <p:spPr>
          <a:xfrm>
            <a:off x="962843" y="5886846"/>
            <a:ext cx="2271337" cy="461665"/>
          </a:xfrm>
          <a:prstGeom prst="rect">
            <a:avLst/>
          </a:prstGeom>
          <a:noFill/>
        </p:spPr>
        <p:txBody>
          <a:bodyPr wrap="square" rtlCol="0">
            <a:spAutoFit/>
          </a:bodyPr>
          <a:lstStyle/>
          <a:p>
            <a:r>
              <a:rPr lang="it-IT" sz="2400" b="1" dirty="0" smtClean="0"/>
              <a:t>Shunt </a:t>
            </a:r>
            <a:r>
              <a:rPr lang="it-IT" sz="2400" b="1" dirty="0" err="1" smtClean="0"/>
              <a:t>Type</a:t>
            </a:r>
            <a:r>
              <a:rPr lang="it-IT" sz="2400" b="1" dirty="0" smtClean="0"/>
              <a:t> 3</a:t>
            </a:r>
          </a:p>
        </p:txBody>
      </p:sp>
      <p:sp>
        <p:nvSpPr>
          <p:cNvPr id="76" name="CasellaDiTesto 75"/>
          <p:cNvSpPr txBox="1"/>
          <p:nvPr/>
        </p:nvSpPr>
        <p:spPr>
          <a:xfrm>
            <a:off x="5988404" y="5896765"/>
            <a:ext cx="2271337" cy="461665"/>
          </a:xfrm>
          <a:prstGeom prst="rect">
            <a:avLst/>
          </a:prstGeom>
          <a:noFill/>
        </p:spPr>
        <p:txBody>
          <a:bodyPr wrap="square" rtlCol="0">
            <a:spAutoFit/>
          </a:bodyPr>
          <a:lstStyle/>
          <a:p>
            <a:r>
              <a:rPr lang="it-IT" sz="2400" b="1" dirty="0" smtClean="0"/>
              <a:t>Shunt </a:t>
            </a:r>
            <a:r>
              <a:rPr lang="it-IT" sz="2400" b="1" dirty="0" err="1" smtClean="0"/>
              <a:t>Type</a:t>
            </a:r>
            <a:r>
              <a:rPr lang="it-IT" sz="2400" b="1" dirty="0" smtClean="0"/>
              <a:t> 1 + 2</a:t>
            </a:r>
            <a:endParaRPr lang="it-IT" sz="2400" b="1" dirty="0"/>
          </a:p>
        </p:txBody>
      </p:sp>
    </p:spTree>
    <p:extLst>
      <p:ext uri="{BB962C8B-B14F-4D97-AF65-F5344CB8AC3E}">
        <p14:creationId xmlns:p14="http://schemas.microsoft.com/office/powerpoint/2010/main" val="3740749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15641" y="132817"/>
            <a:ext cx="3952650" cy="523220"/>
          </a:xfrm>
          <a:prstGeom prst="rect">
            <a:avLst/>
          </a:prstGeom>
          <a:noFill/>
        </p:spPr>
        <p:txBody>
          <a:bodyPr wrap="none" rtlCol="0">
            <a:spAutoFit/>
          </a:bodyPr>
          <a:lstStyle/>
          <a:p>
            <a:r>
              <a:rPr lang="it-IT" sz="2800" b="1" dirty="0" err="1" smtClean="0"/>
              <a:t>Variables</a:t>
            </a:r>
            <a:r>
              <a:rPr lang="it-IT" sz="2800" b="1" dirty="0" smtClean="0"/>
              <a:t> of Shunt </a:t>
            </a:r>
            <a:r>
              <a:rPr lang="it-IT" sz="2800" b="1" dirty="0" err="1"/>
              <a:t>T</a:t>
            </a:r>
            <a:r>
              <a:rPr lang="it-IT" sz="2800" b="1" dirty="0" err="1" smtClean="0"/>
              <a:t>ype</a:t>
            </a:r>
            <a:r>
              <a:rPr lang="it-IT" sz="2800" b="1" dirty="0" smtClean="0"/>
              <a:t> 3</a:t>
            </a:r>
            <a:endParaRPr lang="it-IT" sz="2800" b="1" dirty="0"/>
          </a:p>
        </p:txBody>
      </p:sp>
      <p:sp>
        <p:nvSpPr>
          <p:cNvPr id="3" name="Arco 2"/>
          <p:cNvSpPr/>
          <p:nvPr/>
        </p:nvSpPr>
        <p:spPr>
          <a:xfrm flipH="1">
            <a:off x="807370" y="1570385"/>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 name="Connettore 1 3"/>
          <p:cNvCxnSpPr/>
          <p:nvPr/>
        </p:nvCxnSpPr>
        <p:spPr>
          <a:xfrm>
            <a:off x="1873044" y="1030214"/>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5" name="Arco 4"/>
          <p:cNvSpPr/>
          <p:nvPr/>
        </p:nvSpPr>
        <p:spPr>
          <a:xfrm>
            <a:off x="346641" y="1751981"/>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 name="Connettore 1 5"/>
          <p:cNvCxnSpPr>
            <a:stCxn id="3" idx="2"/>
          </p:cNvCxnSpPr>
          <p:nvPr/>
        </p:nvCxnSpPr>
        <p:spPr>
          <a:xfrm>
            <a:off x="807370" y="2833222"/>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2536137" y="4332807"/>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8" name="Arco 7"/>
          <p:cNvSpPr/>
          <p:nvPr/>
        </p:nvSpPr>
        <p:spPr>
          <a:xfrm>
            <a:off x="1009041" y="3410044"/>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Figura a mano libera 8"/>
          <p:cNvSpPr/>
          <p:nvPr/>
        </p:nvSpPr>
        <p:spPr>
          <a:xfrm>
            <a:off x="795663" y="2658311"/>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Ovale 9"/>
          <p:cNvSpPr/>
          <p:nvPr/>
        </p:nvSpPr>
        <p:spPr>
          <a:xfrm>
            <a:off x="1339993" y="4619687"/>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1" name="Connettore 2 10"/>
          <p:cNvCxnSpPr/>
          <p:nvPr/>
        </p:nvCxnSpPr>
        <p:spPr>
          <a:xfrm flipH="1">
            <a:off x="826984" y="1619057"/>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flipV="1">
            <a:off x="616498" y="3309291"/>
            <a:ext cx="0" cy="786767"/>
          </a:xfrm>
          <a:prstGeom prst="straightConnector1">
            <a:avLst/>
          </a:prstGeom>
          <a:ln w="5715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476975" y="5757391"/>
            <a:ext cx="2271337" cy="461665"/>
          </a:xfrm>
          <a:prstGeom prst="rect">
            <a:avLst/>
          </a:prstGeom>
          <a:noFill/>
        </p:spPr>
        <p:txBody>
          <a:bodyPr wrap="square" rtlCol="0">
            <a:spAutoFit/>
          </a:bodyPr>
          <a:lstStyle/>
          <a:p>
            <a:r>
              <a:rPr lang="it-IT" sz="2400" b="1" dirty="0" smtClean="0"/>
              <a:t>Shunt </a:t>
            </a:r>
            <a:r>
              <a:rPr lang="it-IT" sz="2400" b="1" dirty="0" err="1" smtClean="0"/>
              <a:t>Type</a:t>
            </a:r>
            <a:r>
              <a:rPr lang="it-IT" sz="2400" b="1" dirty="0" smtClean="0"/>
              <a:t> 3/a</a:t>
            </a:r>
          </a:p>
        </p:txBody>
      </p:sp>
      <p:sp>
        <p:nvSpPr>
          <p:cNvPr id="14" name="Arco 13"/>
          <p:cNvSpPr/>
          <p:nvPr/>
        </p:nvSpPr>
        <p:spPr>
          <a:xfrm flipH="1">
            <a:off x="3462211" y="1591619"/>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5" name="Connettore 1 14"/>
          <p:cNvCxnSpPr/>
          <p:nvPr/>
        </p:nvCxnSpPr>
        <p:spPr>
          <a:xfrm>
            <a:off x="4527885" y="1051448"/>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16" name="Arco 15"/>
          <p:cNvSpPr/>
          <p:nvPr/>
        </p:nvSpPr>
        <p:spPr>
          <a:xfrm>
            <a:off x="3001482" y="1773215"/>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7" name="Connettore 1 16"/>
          <p:cNvCxnSpPr>
            <a:stCxn id="14" idx="2"/>
          </p:cNvCxnSpPr>
          <p:nvPr/>
        </p:nvCxnSpPr>
        <p:spPr>
          <a:xfrm>
            <a:off x="3462211" y="2854456"/>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5190978" y="4354041"/>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9" name="Arco 18"/>
          <p:cNvSpPr/>
          <p:nvPr/>
        </p:nvSpPr>
        <p:spPr>
          <a:xfrm>
            <a:off x="3663882" y="3431278"/>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1" name="Ovale 20"/>
          <p:cNvSpPr/>
          <p:nvPr/>
        </p:nvSpPr>
        <p:spPr>
          <a:xfrm>
            <a:off x="3365136" y="4714388"/>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2" name="Connettore 2 21"/>
          <p:cNvCxnSpPr/>
          <p:nvPr/>
        </p:nvCxnSpPr>
        <p:spPr>
          <a:xfrm flipH="1">
            <a:off x="3481825" y="1640291"/>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ttore 2 22"/>
          <p:cNvCxnSpPr/>
          <p:nvPr/>
        </p:nvCxnSpPr>
        <p:spPr>
          <a:xfrm flipV="1">
            <a:off x="3204921" y="3194024"/>
            <a:ext cx="0" cy="555293"/>
          </a:xfrm>
          <a:prstGeom prst="straightConnector1">
            <a:avLst/>
          </a:prstGeom>
          <a:ln w="5715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3131816" y="5778625"/>
            <a:ext cx="2271337" cy="461665"/>
          </a:xfrm>
          <a:prstGeom prst="rect">
            <a:avLst/>
          </a:prstGeom>
          <a:noFill/>
        </p:spPr>
        <p:txBody>
          <a:bodyPr wrap="square" rtlCol="0">
            <a:spAutoFit/>
          </a:bodyPr>
          <a:lstStyle/>
          <a:p>
            <a:r>
              <a:rPr lang="it-IT" sz="2400" b="1" dirty="0" smtClean="0"/>
              <a:t>Shunt </a:t>
            </a:r>
            <a:r>
              <a:rPr lang="it-IT" sz="2400" b="1" dirty="0" err="1" smtClean="0"/>
              <a:t>Type</a:t>
            </a:r>
            <a:r>
              <a:rPr lang="it-IT" sz="2400" b="1" dirty="0" smtClean="0"/>
              <a:t> 3/b</a:t>
            </a:r>
          </a:p>
        </p:txBody>
      </p:sp>
      <p:cxnSp>
        <p:nvCxnSpPr>
          <p:cNvPr id="25" name="Connettore 2 24"/>
          <p:cNvCxnSpPr/>
          <p:nvPr/>
        </p:nvCxnSpPr>
        <p:spPr>
          <a:xfrm>
            <a:off x="3185487" y="4221746"/>
            <a:ext cx="0" cy="62987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3475512" y="4332807"/>
            <a:ext cx="1" cy="51881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9" name="Figura a mano libera 28"/>
          <p:cNvSpPr/>
          <p:nvPr/>
        </p:nvSpPr>
        <p:spPr>
          <a:xfrm>
            <a:off x="3447428" y="2766633"/>
            <a:ext cx="665293" cy="1561163"/>
          </a:xfrm>
          <a:custGeom>
            <a:avLst/>
            <a:gdLst>
              <a:gd name="connsiteX0" fmla="*/ 0 w 665293"/>
              <a:gd name="connsiteY0" fmla="*/ 30237 h 1561163"/>
              <a:gd name="connsiteX1" fmla="*/ 226804 w 665293"/>
              <a:gd name="connsiteY1" fmla="*/ 30237 h 1561163"/>
              <a:gd name="connsiteX2" fmla="*/ 257045 w 665293"/>
              <a:gd name="connsiteY2" fmla="*/ 0 h 1561163"/>
              <a:gd name="connsiteX3" fmla="*/ 423368 w 665293"/>
              <a:gd name="connsiteY3" fmla="*/ 45355 h 1561163"/>
              <a:gd name="connsiteX4" fmla="*/ 453609 w 665293"/>
              <a:gd name="connsiteY4" fmla="*/ 90710 h 1561163"/>
              <a:gd name="connsiteX5" fmla="*/ 559451 w 665293"/>
              <a:gd name="connsiteY5" fmla="*/ 257010 h 1561163"/>
              <a:gd name="connsiteX6" fmla="*/ 619932 w 665293"/>
              <a:gd name="connsiteY6" fmla="*/ 347719 h 1561163"/>
              <a:gd name="connsiteX7" fmla="*/ 589691 w 665293"/>
              <a:gd name="connsiteY7" fmla="*/ 423310 h 1561163"/>
              <a:gd name="connsiteX8" fmla="*/ 544331 w 665293"/>
              <a:gd name="connsiteY8" fmla="*/ 468665 h 1561163"/>
              <a:gd name="connsiteX9" fmla="*/ 574571 w 665293"/>
              <a:gd name="connsiteY9" fmla="*/ 544256 h 1561163"/>
              <a:gd name="connsiteX10" fmla="*/ 589691 w 665293"/>
              <a:gd name="connsiteY10" fmla="*/ 589611 h 1561163"/>
              <a:gd name="connsiteX11" fmla="*/ 635052 w 665293"/>
              <a:gd name="connsiteY11" fmla="*/ 619847 h 1561163"/>
              <a:gd name="connsiteX12" fmla="*/ 665293 w 665293"/>
              <a:gd name="connsiteY12" fmla="*/ 725675 h 1561163"/>
              <a:gd name="connsiteX13" fmla="*/ 650173 w 665293"/>
              <a:gd name="connsiteY13" fmla="*/ 786147 h 1561163"/>
              <a:gd name="connsiteX14" fmla="*/ 619932 w 665293"/>
              <a:gd name="connsiteY14" fmla="*/ 831502 h 1561163"/>
              <a:gd name="connsiteX15" fmla="*/ 604812 w 665293"/>
              <a:gd name="connsiteY15" fmla="*/ 891975 h 1561163"/>
              <a:gd name="connsiteX16" fmla="*/ 574571 w 665293"/>
              <a:gd name="connsiteY16" fmla="*/ 937330 h 1561163"/>
              <a:gd name="connsiteX17" fmla="*/ 619932 w 665293"/>
              <a:gd name="connsiteY17" fmla="*/ 1133866 h 1561163"/>
              <a:gd name="connsiteX18" fmla="*/ 529210 w 665293"/>
              <a:gd name="connsiteY18" fmla="*/ 1315285 h 1561163"/>
              <a:gd name="connsiteX19" fmla="*/ 453609 w 665293"/>
              <a:gd name="connsiteY19" fmla="*/ 1421112 h 1561163"/>
              <a:gd name="connsiteX20" fmla="*/ 362887 w 665293"/>
              <a:gd name="connsiteY20" fmla="*/ 1481585 h 1561163"/>
              <a:gd name="connsiteX21" fmla="*/ 136083 w 665293"/>
              <a:gd name="connsiteY21" fmla="*/ 1481585 h 1561163"/>
              <a:gd name="connsiteX22" fmla="*/ 90722 w 665293"/>
              <a:gd name="connsiteY22" fmla="*/ 1511822 h 1561163"/>
              <a:gd name="connsiteX23" fmla="*/ 0 w 665293"/>
              <a:gd name="connsiteY23" fmla="*/ 1557176 h 15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5293" h="1561163">
                <a:moveTo>
                  <a:pt x="0" y="30237"/>
                </a:moveTo>
                <a:cubicBezTo>
                  <a:pt x="70004" y="37236"/>
                  <a:pt x="155706" y="60704"/>
                  <a:pt x="226804" y="30237"/>
                </a:cubicBezTo>
                <a:cubicBezTo>
                  <a:pt x="239906" y="24622"/>
                  <a:pt x="246965" y="10079"/>
                  <a:pt x="257045" y="0"/>
                </a:cubicBezTo>
                <a:cubicBezTo>
                  <a:pt x="328596" y="8943"/>
                  <a:pt x="374356" y="-3651"/>
                  <a:pt x="423368" y="45355"/>
                </a:cubicBezTo>
                <a:cubicBezTo>
                  <a:pt x="436218" y="58203"/>
                  <a:pt x="443529" y="75592"/>
                  <a:pt x="453609" y="90710"/>
                </a:cubicBezTo>
                <a:cubicBezTo>
                  <a:pt x="524377" y="302988"/>
                  <a:pt x="428597" y="60756"/>
                  <a:pt x="559451" y="257010"/>
                </a:cubicBezTo>
                <a:lnTo>
                  <a:pt x="619932" y="347719"/>
                </a:lnTo>
                <a:cubicBezTo>
                  <a:pt x="609852" y="372916"/>
                  <a:pt x="604076" y="400297"/>
                  <a:pt x="589691" y="423310"/>
                </a:cubicBezTo>
                <a:cubicBezTo>
                  <a:pt x="578358" y="441441"/>
                  <a:pt x="546983" y="447448"/>
                  <a:pt x="544331" y="468665"/>
                </a:cubicBezTo>
                <a:cubicBezTo>
                  <a:pt x="540965" y="495594"/>
                  <a:pt x="565041" y="518846"/>
                  <a:pt x="574571" y="544256"/>
                </a:cubicBezTo>
                <a:cubicBezTo>
                  <a:pt x="580167" y="559177"/>
                  <a:pt x="579735" y="577168"/>
                  <a:pt x="589691" y="589611"/>
                </a:cubicBezTo>
                <a:cubicBezTo>
                  <a:pt x="601044" y="603800"/>
                  <a:pt x="619932" y="609768"/>
                  <a:pt x="635052" y="619847"/>
                </a:cubicBezTo>
                <a:cubicBezTo>
                  <a:pt x="642183" y="641237"/>
                  <a:pt x="665293" y="706688"/>
                  <a:pt x="665293" y="725675"/>
                </a:cubicBezTo>
                <a:cubicBezTo>
                  <a:pt x="665293" y="746453"/>
                  <a:pt x="658359" y="767050"/>
                  <a:pt x="650173" y="786147"/>
                </a:cubicBezTo>
                <a:cubicBezTo>
                  <a:pt x="643014" y="802848"/>
                  <a:pt x="630012" y="816384"/>
                  <a:pt x="619932" y="831502"/>
                </a:cubicBezTo>
                <a:cubicBezTo>
                  <a:pt x="614892" y="851660"/>
                  <a:pt x="612998" y="872877"/>
                  <a:pt x="604812" y="891975"/>
                </a:cubicBezTo>
                <a:cubicBezTo>
                  <a:pt x="597653" y="908676"/>
                  <a:pt x="575965" y="919213"/>
                  <a:pt x="574571" y="937330"/>
                </a:cubicBezTo>
                <a:cubicBezTo>
                  <a:pt x="564647" y="1066320"/>
                  <a:pt x="571229" y="1060823"/>
                  <a:pt x="619932" y="1133866"/>
                </a:cubicBezTo>
                <a:cubicBezTo>
                  <a:pt x="578197" y="1259054"/>
                  <a:pt x="607373" y="1198055"/>
                  <a:pt x="529210" y="1315285"/>
                </a:cubicBezTo>
                <a:cubicBezTo>
                  <a:pt x="514495" y="1337354"/>
                  <a:pt x="468959" y="1407469"/>
                  <a:pt x="453609" y="1421112"/>
                </a:cubicBezTo>
                <a:cubicBezTo>
                  <a:pt x="426444" y="1445255"/>
                  <a:pt x="362887" y="1481585"/>
                  <a:pt x="362887" y="1481585"/>
                </a:cubicBezTo>
                <a:cubicBezTo>
                  <a:pt x="264440" y="1465180"/>
                  <a:pt x="247116" y="1453830"/>
                  <a:pt x="136083" y="1481585"/>
                </a:cubicBezTo>
                <a:cubicBezTo>
                  <a:pt x="118454" y="1485992"/>
                  <a:pt x="105842" y="1501743"/>
                  <a:pt x="90722" y="1511822"/>
                </a:cubicBezTo>
                <a:cubicBezTo>
                  <a:pt x="67631" y="1581083"/>
                  <a:pt x="91537" y="1557176"/>
                  <a:pt x="0" y="1557176"/>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0" name="Connettore 1 29"/>
          <p:cNvCxnSpPr/>
          <p:nvPr/>
        </p:nvCxnSpPr>
        <p:spPr>
          <a:xfrm>
            <a:off x="5797868" y="4303611"/>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31" name="Arco 30"/>
          <p:cNvSpPr/>
          <p:nvPr/>
        </p:nvSpPr>
        <p:spPr>
          <a:xfrm flipH="1">
            <a:off x="6723942" y="1562423"/>
            <a:ext cx="2175144" cy="2525673"/>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2" name="Connettore 1 31"/>
          <p:cNvCxnSpPr/>
          <p:nvPr/>
        </p:nvCxnSpPr>
        <p:spPr>
          <a:xfrm>
            <a:off x="7789616" y="1022252"/>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33" name="Arco 32"/>
          <p:cNvSpPr/>
          <p:nvPr/>
        </p:nvSpPr>
        <p:spPr>
          <a:xfrm>
            <a:off x="6263213" y="1744019"/>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4" name="Connettore 1 33"/>
          <p:cNvCxnSpPr>
            <a:stCxn id="31" idx="2"/>
          </p:cNvCxnSpPr>
          <p:nvPr/>
        </p:nvCxnSpPr>
        <p:spPr>
          <a:xfrm>
            <a:off x="6723942" y="2825260"/>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35" name="Connettore 1 34"/>
          <p:cNvCxnSpPr/>
          <p:nvPr/>
        </p:nvCxnSpPr>
        <p:spPr>
          <a:xfrm>
            <a:off x="8452709" y="4324845"/>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36" name="Arco 35"/>
          <p:cNvSpPr/>
          <p:nvPr/>
        </p:nvSpPr>
        <p:spPr>
          <a:xfrm>
            <a:off x="6925613" y="3402082"/>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8" name="Connettore 2 37"/>
          <p:cNvCxnSpPr/>
          <p:nvPr/>
        </p:nvCxnSpPr>
        <p:spPr>
          <a:xfrm flipH="1">
            <a:off x="6743556" y="1611095"/>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Connettore 2 38"/>
          <p:cNvCxnSpPr/>
          <p:nvPr/>
        </p:nvCxnSpPr>
        <p:spPr>
          <a:xfrm flipV="1">
            <a:off x="6466652" y="3164828"/>
            <a:ext cx="0" cy="584489"/>
          </a:xfrm>
          <a:prstGeom prst="straightConnector1">
            <a:avLst/>
          </a:prstGeom>
          <a:ln w="5715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40" name="CasellaDiTesto 39"/>
          <p:cNvSpPr txBox="1"/>
          <p:nvPr/>
        </p:nvSpPr>
        <p:spPr>
          <a:xfrm>
            <a:off x="6393547" y="5749429"/>
            <a:ext cx="2271337" cy="461665"/>
          </a:xfrm>
          <a:prstGeom prst="rect">
            <a:avLst/>
          </a:prstGeom>
          <a:noFill/>
        </p:spPr>
        <p:txBody>
          <a:bodyPr wrap="square" rtlCol="0">
            <a:spAutoFit/>
          </a:bodyPr>
          <a:lstStyle/>
          <a:p>
            <a:r>
              <a:rPr lang="it-IT" sz="2400" b="1" dirty="0" smtClean="0"/>
              <a:t>Shunt </a:t>
            </a:r>
            <a:r>
              <a:rPr lang="it-IT" sz="2400" b="1" dirty="0" err="1" smtClean="0"/>
              <a:t>Type</a:t>
            </a:r>
            <a:r>
              <a:rPr lang="it-IT" sz="2400" b="1" dirty="0" smtClean="0"/>
              <a:t> 3/c</a:t>
            </a:r>
          </a:p>
        </p:txBody>
      </p:sp>
      <p:cxnSp>
        <p:nvCxnSpPr>
          <p:cNvPr id="41" name="Connettore 2 40"/>
          <p:cNvCxnSpPr/>
          <p:nvPr/>
        </p:nvCxnSpPr>
        <p:spPr>
          <a:xfrm>
            <a:off x="6447218" y="4192550"/>
            <a:ext cx="0" cy="62987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6737243" y="4303611"/>
            <a:ext cx="1" cy="51881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3" name="Figura a mano libera 42"/>
          <p:cNvSpPr/>
          <p:nvPr/>
        </p:nvSpPr>
        <p:spPr>
          <a:xfrm>
            <a:off x="6709159" y="2737437"/>
            <a:ext cx="665293" cy="1561163"/>
          </a:xfrm>
          <a:custGeom>
            <a:avLst/>
            <a:gdLst>
              <a:gd name="connsiteX0" fmla="*/ 0 w 665293"/>
              <a:gd name="connsiteY0" fmla="*/ 30237 h 1561163"/>
              <a:gd name="connsiteX1" fmla="*/ 226804 w 665293"/>
              <a:gd name="connsiteY1" fmla="*/ 30237 h 1561163"/>
              <a:gd name="connsiteX2" fmla="*/ 257045 w 665293"/>
              <a:gd name="connsiteY2" fmla="*/ 0 h 1561163"/>
              <a:gd name="connsiteX3" fmla="*/ 423368 w 665293"/>
              <a:gd name="connsiteY3" fmla="*/ 45355 h 1561163"/>
              <a:gd name="connsiteX4" fmla="*/ 453609 w 665293"/>
              <a:gd name="connsiteY4" fmla="*/ 90710 h 1561163"/>
              <a:gd name="connsiteX5" fmla="*/ 559451 w 665293"/>
              <a:gd name="connsiteY5" fmla="*/ 257010 h 1561163"/>
              <a:gd name="connsiteX6" fmla="*/ 619932 w 665293"/>
              <a:gd name="connsiteY6" fmla="*/ 347719 h 1561163"/>
              <a:gd name="connsiteX7" fmla="*/ 589691 w 665293"/>
              <a:gd name="connsiteY7" fmla="*/ 423310 h 1561163"/>
              <a:gd name="connsiteX8" fmla="*/ 544331 w 665293"/>
              <a:gd name="connsiteY8" fmla="*/ 468665 h 1561163"/>
              <a:gd name="connsiteX9" fmla="*/ 574571 w 665293"/>
              <a:gd name="connsiteY9" fmla="*/ 544256 h 1561163"/>
              <a:gd name="connsiteX10" fmla="*/ 589691 w 665293"/>
              <a:gd name="connsiteY10" fmla="*/ 589611 h 1561163"/>
              <a:gd name="connsiteX11" fmla="*/ 635052 w 665293"/>
              <a:gd name="connsiteY11" fmla="*/ 619847 h 1561163"/>
              <a:gd name="connsiteX12" fmla="*/ 665293 w 665293"/>
              <a:gd name="connsiteY12" fmla="*/ 725675 h 1561163"/>
              <a:gd name="connsiteX13" fmla="*/ 650173 w 665293"/>
              <a:gd name="connsiteY13" fmla="*/ 786147 h 1561163"/>
              <a:gd name="connsiteX14" fmla="*/ 619932 w 665293"/>
              <a:gd name="connsiteY14" fmla="*/ 831502 h 1561163"/>
              <a:gd name="connsiteX15" fmla="*/ 604812 w 665293"/>
              <a:gd name="connsiteY15" fmla="*/ 891975 h 1561163"/>
              <a:gd name="connsiteX16" fmla="*/ 574571 w 665293"/>
              <a:gd name="connsiteY16" fmla="*/ 937330 h 1561163"/>
              <a:gd name="connsiteX17" fmla="*/ 619932 w 665293"/>
              <a:gd name="connsiteY17" fmla="*/ 1133866 h 1561163"/>
              <a:gd name="connsiteX18" fmla="*/ 529210 w 665293"/>
              <a:gd name="connsiteY18" fmla="*/ 1315285 h 1561163"/>
              <a:gd name="connsiteX19" fmla="*/ 453609 w 665293"/>
              <a:gd name="connsiteY19" fmla="*/ 1421112 h 1561163"/>
              <a:gd name="connsiteX20" fmla="*/ 362887 w 665293"/>
              <a:gd name="connsiteY20" fmla="*/ 1481585 h 1561163"/>
              <a:gd name="connsiteX21" fmla="*/ 136083 w 665293"/>
              <a:gd name="connsiteY21" fmla="*/ 1481585 h 1561163"/>
              <a:gd name="connsiteX22" fmla="*/ 90722 w 665293"/>
              <a:gd name="connsiteY22" fmla="*/ 1511822 h 1561163"/>
              <a:gd name="connsiteX23" fmla="*/ 0 w 665293"/>
              <a:gd name="connsiteY23" fmla="*/ 1557176 h 15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5293" h="1561163">
                <a:moveTo>
                  <a:pt x="0" y="30237"/>
                </a:moveTo>
                <a:cubicBezTo>
                  <a:pt x="70004" y="37236"/>
                  <a:pt x="155706" y="60704"/>
                  <a:pt x="226804" y="30237"/>
                </a:cubicBezTo>
                <a:cubicBezTo>
                  <a:pt x="239906" y="24622"/>
                  <a:pt x="246965" y="10079"/>
                  <a:pt x="257045" y="0"/>
                </a:cubicBezTo>
                <a:cubicBezTo>
                  <a:pt x="328596" y="8943"/>
                  <a:pt x="374356" y="-3651"/>
                  <a:pt x="423368" y="45355"/>
                </a:cubicBezTo>
                <a:cubicBezTo>
                  <a:pt x="436218" y="58203"/>
                  <a:pt x="443529" y="75592"/>
                  <a:pt x="453609" y="90710"/>
                </a:cubicBezTo>
                <a:cubicBezTo>
                  <a:pt x="524377" y="302988"/>
                  <a:pt x="428597" y="60756"/>
                  <a:pt x="559451" y="257010"/>
                </a:cubicBezTo>
                <a:lnTo>
                  <a:pt x="619932" y="347719"/>
                </a:lnTo>
                <a:cubicBezTo>
                  <a:pt x="609852" y="372916"/>
                  <a:pt x="604076" y="400297"/>
                  <a:pt x="589691" y="423310"/>
                </a:cubicBezTo>
                <a:cubicBezTo>
                  <a:pt x="578358" y="441441"/>
                  <a:pt x="546983" y="447448"/>
                  <a:pt x="544331" y="468665"/>
                </a:cubicBezTo>
                <a:cubicBezTo>
                  <a:pt x="540965" y="495594"/>
                  <a:pt x="565041" y="518846"/>
                  <a:pt x="574571" y="544256"/>
                </a:cubicBezTo>
                <a:cubicBezTo>
                  <a:pt x="580167" y="559177"/>
                  <a:pt x="579735" y="577168"/>
                  <a:pt x="589691" y="589611"/>
                </a:cubicBezTo>
                <a:cubicBezTo>
                  <a:pt x="601044" y="603800"/>
                  <a:pt x="619932" y="609768"/>
                  <a:pt x="635052" y="619847"/>
                </a:cubicBezTo>
                <a:cubicBezTo>
                  <a:pt x="642183" y="641237"/>
                  <a:pt x="665293" y="706688"/>
                  <a:pt x="665293" y="725675"/>
                </a:cubicBezTo>
                <a:cubicBezTo>
                  <a:pt x="665293" y="746453"/>
                  <a:pt x="658359" y="767050"/>
                  <a:pt x="650173" y="786147"/>
                </a:cubicBezTo>
                <a:cubicBezTo>
                  <a:pt x="643014" y="802848"/>
                  <a:pt x="630012" y="816384"/>
                  <a:pt x="619932" y="831502"/>
                </a:cubicBezTo>
                <a:cubicBezTo>
                  <a:pt x="614892" y="851660"/>
                  <a:pt x="612998" y="872877"/>
                  <a:pt x="604812" y="891975"/>
                </a:cubicBezTo>
                <a:cubicBezTo>
                  <a:pt x="597653" y="908676"/>
                  <a:pt x="575965" y="919213"/>
                  <a:pt x="574571" y="937330"/>
                </a:cubicBezTo>
                <a:cubicBezTo>
                  <a:pt x="564647" y="1066320"/>
                  <a:pt x="571229" y="1060823"/>
                  <a:pt x="619932" y="1133866"/>
                </a:cubicBezTo>
                <a:cubicBezTo>
                  <a:pt x="578197" y="1259054"/>
                  <a:pt x="607373" y="1198055"/>
                  <a:pt x="529210" y="1315285"/>
                </a:cubicBezTo>
                <a:cubicBezTo>
                  <a:pt x="514495" y="1337354"/>
                  <a:pt x="468959" y="1407469"/>
                  <a:pt x="453609" y="1421112"/>
                </a:cubicBezTo>
                <a:cubicBezTo>
                  <a:pt x="426444" y="1445255"/>
                  <a:pt x="362887" y="1481585"/>
                  <a:pt x="362887" y="1481585"/>
                </a:cubicBezTo>
                <a:cubicBezTo>
                  <a:pt x="264440" y="1465180"/>
                  <a:pt x="247116" y="1453830"/>
                  <a:pt x="136083" y="1481585"/>
                </a:cubicBezTo>
                <a:cubicBezTo>
                  <a:pt x="118454" y="1485992"/>
                  <a:pt x="105842" y="1501743"/>
                  <a:pt x="90722" y="1511822"/>
                </a:cubicBezTo>
                <a:cubicBezTo>
                  <a:pt x="67631" y="1581083"/>
                  <a:pt x="91537" y="1557176"/>
                  <a:pt x="0" y="1557176"/>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4" name="Figura a mano libera 43"/>
          <p:cNvSpPr/>
          <p:nvPr/>
        </p:nvSpPr>
        <p:spPr>
          <a:xfrm>
            <a:off x="6728532" y="4747119"/>
            <a:ext cx="605801" cy="650084"/>
          </a:xfrm>
          <a:custGeom>
            <a:avLst/>
            <a:gdLst>
              <a:gd name="connsiteX0" fmla="*/ 0 w 605801"/>
              <a:gd name="connsiteY0" fmla="*/ 60473 h 650084"/>
              <a:gd name="connsiteX1" fmla="*/ 257046 w 605801"/>
              <a:gd name="connsiteY1" fmla="*/ 45355 h 650084"/>
              <a:gd name="connsiteX2" fmla="*/ 302406 w 605801"/>
              <a:gd name="connsiteY2" fmla="*/ 15119 h 650084"/>
              <a:gd name="connsiteX3" fmla="*/ 347767 w 605801"/>
              <a:gd name="connsiteY3" fmla="*/ 0 h 650084"/>
              <a:gd name="connsiteX4" fmla="*/ 468730 w 605801"/>
              <a:gd name="connsiteY4" fmla="*/ 15119 h 650084"/>
              <a:gd name="connsiteX5" fmla="*/ 498970 w 605801"/>
              <a:gd name="connsiteY5" fmla="*/ 60473 h 650084"/>
              <a:gd name="connsiteX6" fmla="*/ 559451 w 605801"/>
              <a:gd name="connsiteY6" fmla="*/ 136064 h 650084"/>
              <a:gd name="connsiteX7" fmla="*/ 559451 w 605801"/>
              <a:gd name="connsiteY7" fmla="*/ 302365 h 650084"/>
              <a:gd name="connsiteX8" fmla="*/ 604812 w 605801"/>
              <a:gd name="connsiteY8" fmla="*/ 393074 h 650084"/>
              <a:gd name="connsiteX9" fmla="*/ 589692 w 605801"/>
              <a:gd name="connsiteY9" fmla="*/ 514020 h 650084"/>
              <a:gd name="connsiteX10" fmla="*/ 604812 w 605801"/>
              <a:gd name="connsiteY10" fmla="*/ 589611 h 650084"/>
              <a:gd name="connsiteX11" fmla="*/ 604812 w 605801"/>
              <a:gd name="connsiteY11" fmla="*/ 650084 h 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5801" h="650084">
                <a:moveTo>
                  <a:pt x="0" y="60473"/>
                </a:moveTo>
                <a:cubicBezTo>
                  <a:pt x="85682" y="55434"/>
                  <a:pt x="172165" y="58085"/>
                  <a:pt x="257046" y="45355"/>
                </a:cubicBezTo>
                <a:cubicBezTo>
                  <a:pt x="275016" y="42660"/>
                  <a:pt x="286153" y="23245"/>
                  <a:pt x="302406" y="15119"/>
                </a:cubicBezTo>
                <a:cubicBezTo>
                  <a:pt x="316662" y="7992"/>
                  <a:pt x="332647" y="5040"/>
                  <a:pt x="347767" y="0"/>
                </a:cubicBezTo>
                <a:cubicBezTo>
                  <a:pt x="388088" y="5040"/>
                  <a:pt x="431001" y="29"/>
                  <a:pt x="468730" y="15119"/>
                </a:cubicBezTo>
                <a:cubicBezTo>
                  <a:pt x="485601" y="21866"/>
                  <a:pt x="487618" y="46285"/>
                  <a:pt x="498970" y="60473"/>
                </a:cubicBezTo>
                <a:cubicBezTo>
                  <a:pt x="585149" y="168182"/>
                  <a:pt x="466379" y="-3526"/>
                  <a:pt x="559451" y="136064"/>
                </a:cubicBezTo>
                <a:cubicBezTo>
                  <a:pt x="593747" y="273222"/>
                  <a:pt x="559451" y="103741"/>
                  <a:pt x="559451" y="302365"/>
                </a:cubicBezTo>
                <a:cubicBezTo>
                  <a:pt x="559451" y="333658"/>
                  <a:pt x="589526" y="370147"/>
                  <a:pt x="604812" y="393074"/>
                </a:cubicBezTo>
                <a:cubicBezTo>
                  <a:pt x="599772" y="433389"/>
                  <a:pt x="589692" y="473391"/>
                  <a:pt x="589692" y="514020"/>
                </a:cubicBezTo>
                <a:cubicBezTo>
                  <a:pt x="589692" y="539716"/>
                  <a:pt x="601974" y="564072"/>
                  <a:pt x="604812" y="589611"/>
                </a:cubicBezTo>
                <a:cubicBezTo>
                  <a:pt x="607038" y="609645"/>
                  <a:pt x="604812" y="629926"/>
                  <a:pt x="604812" y="650084"/>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5" name="Ovale 44"/>
          <p:cNvSpPr/>
          <p:nvPr/>
        </p:nvSpPr>
        <p:spPr>
          <a:xfrm>
            <a:off x="7213370" y="5276240"/>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2692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an libro CHIV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0" y="0"/>
            <a:ext cx="4527000" cy="6858000"/>
          </a:xfrm>
          <a:prstGeom prst="rect">
            <a:avLst/>
          </a:prstGeom>
          <a:ln>
            <a:solidFill>
              <a:schemeClr val="tx1"/>
            </a:solidFill>
          </a:ln>
        </p:spPr>
      </p:pic>
      <p:sp>
        <p:nvSpPr>
          <p:cNvPr id="3" name="CasellaDiTesto 2"/>
          <p:cNvSpPr txBox="1"/>
          <p:nvPr/>
        </p:nvSpPr>
        <p:spPr>
          <a:xfrm>
            <a:off x="4934220" y="3329498"/>
            <a:ext cx="3489808" cy="2862322"/>
          </a:xfrm>
          <a:prstGeom prst="rect">
            <a:avLst/>
          </a:prstGeom>
          <a:noFill/>
        </p:spPr>
        <p:txBody>
          <a:bodyPr wrap="none" rtlCol="0">
            <a:spAutoFit/>
          </a:bodyPr>
          <a:lstStyle/>
          <a:p>
            <a:r>
              <a:rPr lang="it-IT" sz="3600" b="1" dirty="0" smtClean="0">
                <a:solidFill>
                  <a:srgbClr val="FF0000"/>
                </a:solidFill>
              </a:rPr>
              <a:t>A</a:t>
            </a:r>
            <a:r>
              <a:rPr lang="it-IT" sz="3600" dirty="0" smtClean="0"/>
              <a:t>  </a:t>
            </a:r>
            <a:r>
              <a:rPr lang="it-IT" sz="3600" dirty="0" err="1" smtClean="0"/>
              <a:t>Ablation</a:t>
            </a:r>
            <a:endParaRPr lang="it-IT" sz="3600" dirty="0" smtClean="0"/>
          </a:p>
          <a:p>
            <a:r>
              <a:rPr lang="it-IT" sz="3600" b="1" dirty="0" err="1" smtClean="0">
                <a:solidFill>
                  <a:srgbClr val="FF0000"/>
                </a:solidFill>
              </a:rPr>
              <a:t>S</a:t>
            </a:r>
            <a:r>
              <a:rPr lang="it-IT" sz="3600" dirty="0" smtClean="0"/>
              <a:t>  </a:t>
            </a:r>
            <a:r>
              <a:rPr lang="it-IT" sz="3600" dirty="0" err="1" smtClean="0"/>
              <a:t>Selective</a:t>
            </a:r>
            <a:endParaRPr lang="it-IT" sz="3600" dirty="0" smtClean="0"/>
          </a:p>
          <a:p>
            <a:r>
              <a:rPr lang="it-IT" sz="3600" b="1" dirty="0" smtClean="0">
                <a:solidFill>
                  <a:srgbClr val="FF0000"/>
                </a:solidFill>
              </a:rPr>
              <a:t>V</a:t>
            </a:r>
            <a:r>
              <a:rPr lang="it-IT" sz="3600" dirty="0" smtClean="0"/>
              <a:t>  </a:t>
            </a:r>
            <a:r>
              <a:rPr lang="it-IT" sz="3600" dirty="0" err="1" smtClean="0"/>
              <a:t>Varices</a:t>
            </a:r>
            <a:r>
              <a:rPr lang="it-IT" sz="3600" dirty="0" smtClean="0"/>
              <a:t>  … </a:t>
            </a:r>
            <a:r>
              <a:rPr lang="it-IT" sz="3600" dirty="0" err="1" smtClean="0"/>
              <a:t>sous</a:t>
            </a:r>
            <a:r>
              <a:rPr lang="it-IT" sz="3600" dirty="0" smtClean="0"/>
              <a:t> </a:t>
            </a:r>
          </a:p>
          <a:p>
            <a:r>
              <a:rPr lang="it-IT" sz="3600" b="1" dirty="0" smtClean="0">
                <a:solidFill>
                  <a:srgbClr val="FF0000"/>
                </a:solidFill>
              </a:rPr>
              <a:t>A</a:t>
            </a:r>
            <a:r>
              <a:rPr lang="it-IT" sz="3600" dirty="0" smtClean="0"/>
              <a:t>  Anestesie</a:t>
            </a:r>
          </a:p>
          <a:p>
            <a:r>
              <a:rPr lang="it-IT" sz="3600" b="1" dirty="0" smtClean="0">
                <a:solidFill>
                  <a:srgbClr val="FF0000"/>
                </a:solidFill>
              </a:rPr>
              <a:t>L</a:t>
            </a:r>
            <a:r>
              <a:rPr lang="it-IT" sz="3600" dirty="0" smtClean="0"/>
              <a:t>  Locale</a:t>
            </a:r>
            <a:endParaRPr lang="it-IT" sz="3600" dirty="0"/>
          </a:p>
        </p:txBody>
      </p:sp>
      <p:sp>
        <p:nvSpPr>
          <p:cNvPr id="4" name="CasellaDiTesto 3"/>
          <p:cNvSpPr txBox="1"/>
          <p:nvPr/>
        </p:nvSpPr>
        <p:spPr>
          <a:xfrm>
            <a:off x="5563830" y="19726"/>
            <a:ext cx="1889910" cy="461665"/>
          </a:xfrm>
          <a:prstGeom prst="rect">
            <a:avLst/>
          </a:prstGeom>
          <a:noFill/>
        </p:spPr>
        <p:txBody>
          <a:bodyPr wrap="none" rtlCol="0">
            <a:spAutoFit/>
          </a:bodyPr>
          <a:lstStyle/>
          <a:p>
            <a:r>
              <a:rPr lang="it-IT" sz="2400" dirty="0" smtClean="0"/>
              <a:t>Paul </a:t>
            </a:r>
            <a:r>
              <a:rPr lang="it-IT" sz="2400" dirty="0" err="1" smtClean="0"/>
              <a:t>Pittaluga</a:t>
            </a:r>
            <a:endParaRPr lang="it-IT" sz="2400" dirty="0"/>
          </a:p>
        </p:txBody>
      </p:sp>
    </p:spTree>
    <p:extLst>
      <p:ext uri="{BB962C8B-B14F-4D97-AF65-F5344CB8AC3E}">
        <p14:creationId xmlns:p14="http://schemas.microsoft.com/office/powerpoint/2010/main" val="582784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968750" y="5720444"/>
            <a:ext cx="2271337" cy="461665"/>
          </a:xfrm>
          <a:prstGeom prst="rect">
            <a:avLst/>
          </a:prstGeom>
          <a:noFill/>
        </p:spPr>
        <p:txBody>
          <a:bodyPr wrap="square" rtlCol="0">
            <a:spAutoFit/>
          </a:bodyPr>
          <a:lstStyle/>
          <a:p>
            <a:r>
              <a:rPr lang="it-IT" sz="2400" b="1" dirty="0" smtClean="0"/>
              <a:t>Shunt </a:t>
            </a:r>
            <a:r>
              <a:rPr lang="it-IT" sz="2400" b="1" dirty="0" err="1" smtClean="0"/>
              <a:t>Type</a:t>
            </a:r>
            <a:r>
              <a:rPr lang="it-IT" sz="2400" b="1" dirty="0" smtClean="0"/>
              <a:t> 4 +II</a:t>
            </a:r>
          </a:p>
        </p:txBody>
      </p:sp>
      <p:sp>
        <p:nvSpPr>
          <p:cNvPr id="13" name="CasellaDiTesto 12"/>
          <p:cNvSpPr txBox="1"/>
          <p:nvPr/>
        </p:nvSpPr>
        <p:spPr>
          <a:xfrm>
            <a:off x="2748312" y="132817"/>
            <a:ext cx="3031474" cy="523220"/>
          </a:xfrm>
          <a:prstGeom prst="rect">
            <a:avLst/>
          </a:prstGeom>
          <a:noFill/>
        </p:spPr>
        <p:txBody>
          <a:bodyPr wrap="none" rtlCol="0">
            <a:spAutoFit/>
          </a:bodyPr>
          <a:lstStyle/>
          <a:p>
            <a:r>
              <a:rPr lang="it-IT" sz="2800" b="1" dirty="0" err="1" smtClean="0"/>
              <a:t>Pelvic</a:t>
            </a:r>
            <a:r>
              <a:rPr lang="it-IT" sz="2800" b="1" dirty="0" smtClean="0"/>
              <a:t> </a:t>
            </a:r>
            <a:r>
              <a:rPr lang="it-IT" sz="2800" b="1" dirty="0" err="1" smtClean="0"/>
              <a:t>escape</a:t>
            </a:r>
            <a:r>
              <a:rPr lang="it-IT" sz="2800" b="1" dirty="0" smtClean="0"/>
              <a:t> </a:t>
            </a:r>
            <a:r>
              <a:rPr lang="it-IT" sz="2800" b="1" dirty="0" err="1" smtClean="0"/>
              <a:t>point</a:t>
            </a:r>
            <a:endParaRPr lang="it-IT" sz="2800" b="1" dirty="0"/>
          </a:p>
        </p:txBody>
      </p:sp>
      <p:grpSp>
        <p:nvGrpSpPr>
          <p:cNvPr id="40" name="Gruppo 39"/>
          <p:cNvGrpSpPr/>
          <p:nvPr/>
        </p:nvGrpSpPr>
        <p:grpSpPr>
          <a:xfrm>
            <a:off x="5619165" y="731246"/>
            <a:ext cx="2646594" cy="4584166"/>
            <a:chOff x="335920" y="1030214"/>
            <a:chExt cx="2646594" cy="4584166"/>
          </a:xfrm>
        </p:grpSpPr>
        <p:cxnSp>
          <p:nvCxnSpPr>
            <p:cNvPr id="2" name="Connettore 1 1"/>
            <p:cNvCxnSpPr/>
            <p:nvPr/>
          </p:nvCxnSpPr>
          <p:spPr>
            <a:xfrm>
              <a:off x="1873044" y="1030214"/>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3" name="Arco 2"/>
            <p:cNvSpPr/>
            <p:nvPr/>
          </p:nvSpPr>
          <p:spPr>
            <a:xfrm>
              <a:off x="346641" y="1751981"/>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 name="Connettore 1 3"/>
            <p:cNvCxnSpPr/>
            <p:nvPr/>
          </p:nvCxnSpPr>
          <p:spPr>
            <a:xfrm>
              <a:off x="807370" y="2833222"/>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5" name="Connettore 1 4"/>
            <p:cNvCxnSpPr/>
            <p:nvPr/>
          </p:nvCxnSpPr>
          <p:spPr>
            <a:xfrm>
              <a:off x="2536137" y="4332807"/>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6" name="Arco 5"/>
            <p:cNvSpPr/>
            <p:nvPr/>
          </p:nvSpPr>
          <p:spPr>
            <a:xfrm>
              <a:off x="1009041" y="3410044"/>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 name="Figura a mano libera 6"/>
            <p:cNvSpPr/>
            <p:nvPr/>
          </p:nvSpPr>
          <p:spPr>
            <a:xfrm>
              <a:off x="795663" y="2658311"/>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 name="Ovale 7"/>
            <p:cNvSpPr/>
            <p:nvPr/>
          </p:nvSpPr>
          <p:spPr>
            <a:xfrm>
              <a:off x="1339993" y="4619687"/>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p:cNvCxnSpPr/>
            <p:nvPr/>
          </p:nvCxnSpPr>
          <p:spPr>
            <a:xfrm flipH="1">
              <a:off x="826984" y="1619057"/>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flipV="1">
              <a:off x="616498" y="3309291"/>
              <a:ext cx="0" cy="786767"/>
            </a:xfrm>
            <a:prstGeom prst="straightConnector1">
              <a:avLst/>
            </a:prstGeom>
            <a:ln w="5715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2" name="Arco 11"/>
            <p:cNvSpPr/>
            <p:nvPr/>
          </p:nvSpPr>
          <p:spPr>
            <a:xfrm flipH="1">
              <a:off x="807370" y="1570385"/>
              <a:ext cx="2175144" cy="2525673"/>
            </a:xfrm>
            <a:prstGeom prst="arc">
              <a:avLst>
                <a:gd name="adj1" fmla="val 17548417"/>
                <a:gd name="adj2" fmla="val 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4" name="Arco 13"/>
            <p:cNvSpPr/>
            <p:nvPr/>
          </p:nvSpPr>
          <p:spPr>
            <a:xfrm flipH="1">
              <a:off x="785472" y="1570385"/>
              <a:ext cx="2175144" cy="2525673"/>
            </a:xfrm>
            <a:prstGeom prst="arc">
              <a:avLst>
                <a:gd name="adj1" fmla="val 16200000"/>
                <a:gd name="adj2" fmla="val 17571557"/>
              </a:avLst>
            </a:prstGeom>
            <a:ln w="76200"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5" name="Arco 14"/>
            <p:cNvSpPr/>
            <p:nvPr/>
          </p:nvSpPr>
          <p:spPr>
            <a:xfrm>
              <a:off x="335920" y="1751981"/>
              <a:ext cx="2008146" cy="3862399"/>
            </a:xfrm>
            <a:prstGeom prst="arc">
              <a:avLst>
                <a:gd name="adj1" fmla="val 16200000"/>
                <a:gd name="adj2" fmla="val 16862297"/>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6" name="Figura a mano libera 15"/>
            <p:cNvSpPr/>
            <p:nvPr/>
          </p:nvSpPr>
          <p:spPr>
            <a:xfrm>
              <a:off x="1614290" y="1360639"/>
              <a:ext cx="1134022" cy="529138"/>
            </a:xfrm>
            <a:custGeom>
              <a:avLst/>
              <a:gdLst>
                <a:gd name="connsiteX0" fmla="*/ 0 w 1134022"/>
                <a:gd name="connsiteY0" fmla="*/ 529138 h 529138"/>
                <a:gd name="connsiteX1" fmla="*/ 45360 w 1134022"/>
                <a:gd name="connsiteY1" fmla="*/ 453547 h 529138"/>
                <a:gd name="connsiteX2" fmla="*/ 90721 w 1134022"/>
                <a:gd name="connsiteY2" fmla="*/ 438429 h 529138"/>
                <a:gd name="connsiteX3" fmla="*/ 287285 w 1134022"/>
                <a:gd name="connsiteY3" fmla="*/ 453547 h 529138"/>
                <a:gd name="connsiteX4" fmla="*/ 650172 w 1134022"/>
                <a:gd name="connsiteY4" fmla="*/ 483783 h 529138"/>
                <a:gd name="connsiteX5" fmla="*/ 786255 w 1134022"/>
                <a:gd name="connsiteY5" fmla="*/ 468665 h 529138"/>
                <a:gd name="connsiteX6" fmla="*/ 861856 w 1134022"/>
                <a:gd name="connsiteY6" fmla="*/ 438429 h 529138"/>
                <a:gd name="connsiteX7" fmla="*/ 907217 w 1134022"/>
                <a:gd name="connsiteY7" fmla="*/ 423310 h 529138"/>
                <a:gd name="connsiteX8" fmla="*/ 952578 w 1134022"/>
                <a:gd name="connsiteY8" fmla="*/ 377956 h 529138"/>
                <a:gd name="connsiteX9" fmla="*/ 967699 w 1134022"/>
                <a:gd name="connsiteY9" fmla="*/ 317483 h 529138"/>
                <a:gd name="connsiteX10" fmla="*/ 1058420 w 1134022"/>
                <a:gd name="connsiteY10" fmla="*/ 226774 h 529138"/>
                <a:gd name="connsiteX11" fmla="*/ 1088661 w 1134022"/>
                <a:gd name="connsiteY11" fmla="*/ 181419 h 529138"/>
                <a:gd name="connsiteX12" fmla="*/ 1103781 w 1134022"/>
                <a:gd name="connsiteY12" fmla="*/ 120946 h 529138"/>
                <a:gd name="connsiteX13" fmla="*/ 1134022 w 1134022"/>
                <a:gd name="connsiteY13" fmla="*/ 30237 h 529138"/>
                <a:gd name="connsiteX14" fmla="*/ 1103781 w 1134022"/>
                <a:gd name="connsiteY14" fmla="*/ 0 h 52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022" h="529138">
                  <a:moveTo>
                    <a:pt x="0" y="529138"/>
                  </a:moveTo>
                  <a:cubicBezTo>
                    <a:pt x="15120" y="503941"/>
                    <a:pt x="24580" y="474324"/>
                    <a:pt x="45360" y="453547"/>
                  </a:cubicBezTo>
                  <a:cubicBezTo>
                    <a:pt x="56631" y="442278"/>
                    <a:pt x="74783" y="438429"/>
                    <a:pt x="90721" y="438429"/>
                  </a:cubicBezTo>
                  <a:cubicBezTo>
                    <a:pt x="156436" y="438429"/>
                    <a:pt x="221764" y="448508"/>
                    <a:pt x="287285" y="453547"/>
                  </a:cubicBezTo>
                  <a:cubicBezTo>
                    <a:pt x="433579" y="477926"/>
                    <a:pt x="448322" y="483783"/>
                    <a:pt x="650172" y="483783"/>
                  </a:cubicBezTo>
                  <a:cubicBezTo>
                    <a:pt x="695812" y="483783"/>
                    <a:pt x="740894" y="473704"/>
                    <a:pt x="786255" y="468665"/>
                  </a:cubicBezTo>
                  <a:cubicBezTo>
                    <a:pt x="811455" y="458586"/>
                    <a:pt x="836443" y="447958"/>
                    <a:pt x="861856" y="438429"/>
                  </a:cubicBezTo>
                  <a:cubicBezTo>
                    <a:pt x="876780" y="432833"/>
                    <a:pt x="893955" y="432150"/>
                    <a:pt x="907217" y="423310"/>
                  </a:cubicBezTo>
                  <a:cubicBezTo>
                    <a:pt x="925008" y="411451"/>
                    <a:pt x="937458" y="393074"/>
                    <a:pt x="952578" y="377956"/>
                  </a:cubicBezTo>
                  <a:cubicBezTo>
                    <a:pt x="957618" y="357798"/>
                    <a:pt x="955782" y="334504"/>
                    <a:pt x="967699" y="317483"/>
                  </a:cubicBezTo>
                  <a:cubicBezTo>
                    <a:pt x="992225" y="282451"/>
                    <a:pt x="1034697" y="262354"/>
                    <a:pt x="1058420" y="226774"/>
                  </a:cubicBezTo>
                  <a:lnTo>
                    <a:pt x="1088661" y="181419"/>
                  </a:lnTo>
                  <a:cubicBezTo>
                    <a:pt x="1093701" y="161261"/>
                    <a:pt x="1097810" y="140848"/>
                    <a:pt x="1103781" y="120946"/>
                  </a:cubicBezTo>
                  <a:cubicBezTo>
                    <a:pt x="1112941" y="90418"/>
                    <a:pt x="1134022" y="30237"/>
                    <a:pt x="1134022" y="30237"/>
                  </a:cubicBezTo>
                  <a:lnTo>
                    <a:pt x="1103781" y="0"/>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7" name="Connettore 2 16"/>
            <p:cNvCxnSpPr/>
            <p:nvPr/>
          </p:nvCxnSpPr>
          <p:spPr>
            <a:xfrm flipH="1">
              <a:off x="2536137" y="1565159"/>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Connettore 2 17"/>
            <p:cNvCxnSpPr/>
            <p:nvPr/>
          </p:nvCxnSpPr>
          <p:spPr>
            <a:xfrm flipV="1">
              <a:off x="1381044" y="1360639"/>
              <a:ext cx="466491" cy="122293"/>
            </a:xfrm>
            <a:prstGeom prst="straightConnector1">
              <a:avLst/>
            </a:prstGeom>
            <a:ln w="5715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grpSp>
      <p:sp>
        <p:nvSpPr>
          <p:cNvPr id="29" name="CasellaDiTesto 28"/>
          <p:cNvSpPr txBox="1"/>
          <p:nvPr/>
        </p:nvSpPr>
        <p:spPr>
          <a:xfrm>
            <a:off x="5997278" y="5707974"/>
            <a:ext cx="2271337" cy="461665"/>
          </a:xfrm>
          <a:prstGeom prst="rect">
            <a:avLst/>
          </a:prstGeom>
          <a:noFill/>
        </p:spPr>
        <p:txBody>
          <a:bodyPr wrap="square" rtlCol="0">
            <a:spAutoFit/>
          </a:bodyPr>
          <a:lstStyle/>
          <a:p>
            <a:r>
              <a:rPr lang="it-IT" sz="2400" b="1" dirty="0" smtClean="0"/>
              <a:t>Shunt </a:t>
            </a:r>
            <a:r>
              <a:rPr lang="it-IT" sz="2400" b="1" dirty="0" err="1" smtClean="0"/>
              <a:t>Type</a:t>
            </a:r>
            <a:r>
              <a:rPr lang="it-IT" sz="2400" b="1" dirty="0" smtClean="0"/>
              <a:t> 5</a:t>
            </a:r>
          </a:p>
        </p:txBody>
      </p:sp>
      <p:grpSp>
        <p:nvGrpSpPr>
          <p:cNvPr id="39" name="Gruppo 38"/>
          <p:cNvGrpSpPr/>
          <p:nvPr/>
        </p:nvGrpSpPr>
        <p:grpSpPr>
          <a:xfrm>
            <a:off x="1100346" y="851911"/>
            <a:ext cx="2646594" cy="4584166"/>
            <a:chOff x="3056707" y="1017208"/>
            <a:chExt cx="2646594" cy="4584166"/>
          </a:xfrm>
        </p:grpSpPr>
        <p:cxnSp>
          <p:nvCxnSpPr>
            <p:cNvPr id="20" name="Connettore 1 19"/>
            <p:cNvCxnSpPr/>
            <p:nvPr/>
          </p:nvCxnSpPr>
          <p:spPr>
            <a:xfrm>
              <a:off x="4593831" y="1017208"/>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21" name="Arco 20"/>
            <p:cNvSpPr/>
            <p:nvPr/>
          </p:nvSpPr>
          <p:spPr>
            <a:xfrm>
              <a:off x="3067428" y="1738975"/>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2" name="Connettore 1 21"/>
            <p:cNvCxnSpPr/>
            <p:nvPr/>
          </p:nvCxnSpPr>
          <p:spPr>
            <a:xfrm>
              <a:off x="3528157" y="2820216"/>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5256924" y="4319801"/>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24" name="Arco 23"/>
            <p:cNvSpPr/>
            <p:nvPr/>
          </p:nvSpPr>
          <p:spPr>
            <a:xfrm>
              <a:off x="3729828" y="3397038"/>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5" name="Figura a mano libera 24"/>
            <p:cNvSpPr/>
            <p:nvPr/>
          </p:nvSpPr>
          <p:spPr>
            <a:xfrm>
              <a:off x="3516450" y="2645305"/>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6" name="Ovale 25"/>
            <p:cNvSpPr/>
            <p:nvPr/>
          </p:nvSpPr>
          <p:spPr>
            <a:xfrm>
              <a:off x="4060780" y="4606681"/>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7" name="Connettore 2 26"/>
            <p:cNvCxnSpPr/>
            <p:nvPr/>
          </p:nvCxnSpPr>
          <p:spPr>
            <a:xfrm flipH="1">
              <a:off x="3547771" y="1606051"/>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onnettore 2 27"/>
            <p:cNvCxnSpPr/>
            <p:nvPr/>
          </p:nvCxnSpPr>
          <p:spPr>
            <a:xfrm flipV="1">
              <a:off x="3332984" y="4332807"/>
              <a:ext cx="0" cy="786767"/>
            </a:xfrm>
            <a:prstGeom prst="straightConnector1">
              <a:avLst/>
            </a:prstGeom>
            <a:ln w="5715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30" name="Arco 29"/>
            <p:cNvSpPr/>
            <p:nvPr/>
          </p:nvSpPr>
          <p:spPr>
            <a:xfrm flipH="1">
              <a:off x="3528157" y="1557379"/>
              <a:ext cx="2175144" cy="2525673"/>
            </a:xfrm>
            <a:prstGeom prst="arc">
              <a:avLst>
                <a:gd name="adj1" fmla="val 17548417"/>
                <a:gd name="adj2" fmla="val 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1" name="Arco 30"/>
            <p:cNvSpPr/>
            <p:nvPr/>
          </p:nvSpPr>
          <p:spPr>
            <a:xfrm flipH="1">
              <a:off x="3506259" y="1557379"/>
              <a:ext cx="2175144" cy="2525673"/>
            </a:xfrm>
            <a:prstGeom prst="arc">
              <a:avLst>
                <a:gd name="adj1" fmla="val 16200000"/>
                <a:gd name="adj2" fmla="val 17571557"/>
              </a:avLst>
            </a:prstGeom>
            <a:ln w="76200"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2" name="Arco 31"/>
            <p:cNvSpPr/>
            <p:nvPr/>
          </p:nvSpPr>
          <p:spPr>
            <a:xfrm>
              <a:off x="3056707" y="1738975"/>
              <a:ext cx="2008146" cy="3862399"/>
            </a:xfrm>
            <a:prstGeom prst="arc">
              <a:avLst>
                <a:gd name="adj1" fmla="val 16200000"/>
                <a:gd name="adj2" fmla="val 16862297"/>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3" name="Figura a mano libera 32"/>
            <p:cNvSpPr/>
            <p:nvPr/>
          </p:nvSpPr>
          <p:spPr>
            <a:xfrm>
              <a:off x="4335077" y="1347633"/>
              <a:ext cx="1134022" cy="529138"/>
            </a:xfrm>
            <a:custGeom>
              <a:avLst/>
              <a:gdLst>
                <a:gd name="connsiteX0" fmla="*/ 0 w 1134022"/>
                <a:gd name="connsiteY0" fmla="*/ 529138 h 529138"/>
                <a:gd name="connsiteX1" fmla="*/ 45360 w 1134022"/>
                <a:gd name="connsiteY1" fmla="*/ 453547 h 529138"/>
                <a:gd name="connsiteX2" fmla="*/ 90721 w 1134022"/>
                <a:gd name="connsiteY2" fmla="*/ 438429 h 529138"/>
                <a:gd name="connsiteX3" fmla="*/ 287285 w 1134022"/>
                <a:gd name="connsiteY3" fmla="*/ 453547 h 529138"/>
                <a:gd name="connsiteX4" fmla="*/ 650172 w 1134022"/>
                <a:gd name="connsiteY4" fmla="*/ 483783 h 529138"/>
                <a:gd name="connsiteX5" fmla="*/ 786255 w 1134022"/>
                <a:gd name="connsiteY5" fmla="*/ 468665 h 529138"/>
                <a:gd name="connsiteX6" fmla="*/ 861856 w 1134022"/>
                <a:gd name="connsiteY6" fmla="*/ 438429 h 529138"/>
                <a:gd name="connsiteX7" fmla="*/ 907217 w 1134022"/>
                <a:gd name="connsiteY7" fmla="*/ 423310 h 529138"/>
                <a:gd name="connsiteX8" fmla="*/ 952578 w 1134022"/>
                <a:gd name="connsiteY8" fmla="*/ 377956 h 529138"/>
                <a:gd name="connsiteX9" fmla="*/ 967699 w 1134022"/>
                <a:gd name="connsiteY9" fmla="*/ 317483 h 529138"/>
                <a:gd name="connsiteX10" fmla="*/ 1058420 w 1134022"/>
                <a:gd name="connsiteY10" fmla="*/ 226774 h 529138"/>
                <a:gd name="connsiteX11" fmla="*/ 1088661 w 1134022"/>
                <a:gd name="connsiteY11" fmla="*/ 181419 h 529138"/>
                <a:gd name="connsiteX12" fmla="*/ 1103781 w 1134022"/>
                <a:gd name="connsiteY12" fmla="*/ 120946 h 529138"/>
                <a:gd name="connsiteX13" fmla="*/ 1134022 w 1134022"/>
                <a:gd name="connsiteY13" fmla="*/ 30237 h 529138"/>
                <a:gd name="connsiteX14" fmla="*/ 1103781 w 1134022"/>
                <a:gd name="connsiteY14" fmla="*/ 0 h 52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022" h="529138">
                  <a:moveTo>
                    <a:pt x="0" y="529138"/>
                  </a:moveTo>
                  <a:cubicBezTo>
                    <a:pt x="15120" y="503941"/>
                    <a:pt x="24580" y="474324"/>
                    <a:pt x="45360" y="453547"/>
                  </a:cubicBezTo>
                  <a:cubicBezTo>
                    <a:pt x="56631" y="442278"/>
                    <a:pt x="74783" y="438429"/>
                    <a:pt x="90721" y="438429"/>
                  </a:cubicBezTo>
                  <a:cubicBezTo>
                    <a:pt x="156436" y="438429"/>
                    <a:pt x="221764" y="448508"/>
                    <a:pt x="287285" y="453547"/>
                  </a:cubicBezTo>
                  <a:cubicBezTo>
                    <a:pt x="433579" y="477926"/>
                    <a:pt x="448322" y="483783"/>
                    <a:pt x="650172" y="483783"/>
                  </a:cubicBezTo>
                  <a:cubicBezTo>
                    <a:pt x="695812" y="483783"/>
                    <a:pt x="740894" y="473704"/>
                    <a:pt x="786255" y="468665"/>
                  </a:cubicBezTo>
                  <a:cubicBezTo>
                    <a:pt x="811455" y="458586"/>
                    <a:pt x="836443" y="447958"/>
                    <a:pt x="861856" y="438429"/>
                  </a:cubicBezTo>
                  <a:cubicBezTo>
                    <a:pt x="876780" y="432833"/>
                    <a:pt x="893955" y="432150"/>
                    <a:pt x="907217" y="423310"/>
                  </a:cubicBezTo>
                  <a:cubicBezTo>
                    <a:pt x="925008" y="411451"/>
                    <a:pt x="937458" y="393074"/>
                    <a:pt x="952578" y="377956"/>
                  </a:cubicBezTo>
                  <a:cubicBezTo>
                    <a:pt x="957618" y="357798"/>
                    <a:pt x="955782" y="334504"/>
                    <a:pt x="967699" y="317483"/>
                  </a:cubicBezTo>
                  <a:cubicBezTo>
                    <a:pt x="992225" y="282451"/>
                    <a:pt x="1034697" y="262354"/>
                    <a:pt x="1058420" y="226774"/>
                  </a:cubicBezTo>
                  <a:lnTo>
                    <a:pt x="1088661" y="181419"/>
                  </a:lnTo>
                  <a:cubicBezTo>
                    <a:pt x="1093701" y="161261"/>
                    <a:pt x="1097810" y="140848"/>
                    <a:pt x="1103781" y="120946"/>
                  </a:cubicBezTo>
                  <a:cubicBezTo>
                    <a:pt x="1112941" y="90418"/>
                    <a:pt x="1134022" y="30237"/>
                    <a:pt x="1134022" y="30237"/>
                  </a:cubicBezTo>
                  <a:lnTo>
                    <a:pt x="1103781" y="0"/>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4" name="Connettore 2 33"/>
            <p:cNvCxnSpPr/>
            <p:nvPr/>
          </p:nvCxnSpPr>
          <p:spPr>
            <a:xfrm flipH="1">
              <a:off x="5256924" y="1552153"/>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Connettore 2 34"/>
            <p:cNvCxnSpPr/>
            <p:nvPr/>
          </p:nvCxnSpPr>
          <p:spPr>
            <a:xfrm flipV="1">
              <a:off x="4101831" y="1347633"/>
              <a:ext cx="466491" cy="122293"/>
            </a:xfrm>
            <a:prstGeom prst="straightConnector1">
              <a:avLst/>
            </a:prstGeom>
            <a:ln w="5715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36" name="Connettore 2 35"/>
            <p:cNvCxnSpPr/>
            <p:nvPr/>
          </p:nvCxnSpPr>
          <p:spPr>
            <a:xfrm>
              <a:off x="3392399" y="2814584"/>
              <a:ext cx="0" cy="96340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flipH="1">
              <a:off x="3528482" y="2820215"/>
              <a:ext cx="6313" cy="1062224"/>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8" name="Ovale 37"/>
            <p:cNvSpPr/>
            <p:nvPr/>
          </p:nvSpPr>
          <p:spPr>
            <a:xfrm>
              <a:off x="3385296" y="3761476"/>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49587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4581240" y="1522998"/>
            <a:ext cx="0" cy="4584166"/>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4" name="Arco 3"/>
          <p:cNvSpPr/>
          <p:nvPr/>
        </p:nvSpPr>
        <p:spPr>
          <a:xfrm>
            <a:off x="3054837" y="2244765"/>
            <a:ext cx="2008146" cy="3862399"/>
          </a:xfrm>
          <a:prstGeom prst="arc">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 name="Connettore 1 4"/>
          <p:cNvCxnSpPr/>
          <p:nvPr/>
        </p:nvCxnSpPr>
        <p:spPr>
          <a:xfrm>
            <a:off x="3515566" y="3326006"/>
            <a:ext cx="6417" cy="2781158"/>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5244333" y="4825591"/>
            <a:ext cx="4697" cy="1281573"/>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7" name="Arco 6"/>
          <p:cNvSpPr/>
          <p:nvPr/>
        </p:nvSpPr>
        <p:spPr>
          <a:xfrm>
            <a:off x="3717237" y="3902828"/>
            <a:ext cx="1532820" cy="2074881"/>
          </a:xfrm>
          <a:prstGeom prst="arc">
            <a:avLst>
              <a:gd name="adj1" fmla="val 16420899"/>
              <a:gd name="adj2" fmla="val 21086297"/>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 name="Figura a mano libera 7"/>
          <p:cNvSpPr/>
          <p:nvPr/>
        </p:nvSpPr>
        <p:spPr>
          <a:xfrm>
            <a:off x="3503859" y="3151095"/>
            <a:ext cx="786255" cy="2056077"/>
          </a:xfrm>
          <a:custGeom>
            <a:avLst/>
            <a:gdLst>
              <a:gd name="connsiteX0" fmla="*/ 0 w 786255"/>
              <a:gd name="connsiteY0" fmla="*/ 166300 h 2056077"/>
              <a:gd name="connsiteX1" fmla="*/ 136082 w 786255"/>
              <a:gd name="connsiteY1" fmla="*/ 120946 h 2056077"/>
              <a:gd name="connsiteX2" fmla="*/ 181443 w 786255"/>
              <a:gd name="connsiteY2" fmla="*/ 105828 h 2056077"/>
              <a:gd name="connsiteX3" fmla="*/ 196564 w 786255"/>
              <a:gd name="connsiteY3" fmla="*/ 45355 h 2056077"/>
              <a:gd name="connsiteX4" fmla="*/ 287285 w 786255"/>
              <a:gd name="connsiteY4" fmla="*/ 0 h 2056077"/>
              <a:gd name="connsiteX5" fmla="*/ 378007 w 786255"/>
              <a:gd name="connsiteY5" fmla="*/ 45355 h 2056077"/>
              <a:gd name="connsiteX6" fmla="*/ 453609 w 786255"/>
              <a:gd name="connsiteY6" fmla="*/ 120946 h 2056077"/>
              <a:gd name="connsiteX7" fmla="*/ 574571 w 786255"/>
              <a:gd name="connsiteY7" fmla="*/ 151182 h 2056077"/>
              <a:gd name="connsiteX8" fmla="*/ 604812 w 786255"/>
              <a:gd name="connsiteY8" fmla="*/ 181419 h 2056077"/>
              <a:gd name="connsiteX9" fmla="*/ 619932 w 786255"/>
              <a:gd name="connsiteY9" fmla="*/ 226773 h 2056077"/>
              <a:gd name="connsiteX10" fmla="*/ 635052 w 786255"/>
              <a:gd name="connsiteY10" fmla="*/ 287246 h 2056077"/>
              <a:gd name="connsiteX11" fmla="*/ 650172 w 786255"/>
              <a:gd name="connsiteY11" fmla="*/ 393074 h 2056077"/>
              <a:gd name="connsiteX12" fmla="*/ 725774 w 786255"/>
              <a:gd name="connsiteY12" fmla="*/ 468665 h 2056077"/>
              <a:gd name="connsiteX13" fmla="*/ 756015 w 786255"/>
              <a:gd name="connsiteY13" fmla="*/ 559374 h 2056077"/>
              <a:gd name="connsiteX14" fmla="*/ 771135 w 786255"/>
              <a:gd name="connsiteY14" fmla="*/ 604729 h 2056077"/>
              <a:gd name="connsiteX15" fmla="*/ 786255 w 786255"/>
              <a:gd name="connsiteY15" fmla="*/ 725674 h 2056077"/>
              <a:gd name="connsiteX16" fmla="*/ 740894 w 786255"/>
              <a:gd name="connsiteY16" fmla="*/ 846620 h 2056077"/>
              <a:gd name="connsiteX17" fmla="*/ 695533 w 786255"/>
              <a:gd name="connsiteY17" fmla="*/ 876857 h 2056077"/>
              <a:gd name="connsiteX18" fmla="*/ 665293 w 786255"/>
              <a:gd name="connsiteY18" fmla="*/ 922211 h 2056077"/>
              <a:gd name="connsiteX19" fmla="*/ 680413 w 786255"/>
              <a:gd name="connsiteY19" fmla="*/ 997802 h 2056077"/>
              <a:gd name="connsiteX20" fmla="*/ 710654 w 786255"/>
              <a:gd name="connsiteY20" fmla="*/ 1058275 h 2056077"/>
              <a:gd name="connsiteX21" fmla="*/ 786255 w 786255"/>
              <a:gd name="connsiteY21" fmla="*/ 1164103 h 2056077"/>
              <a:gd name="connsiteX22" fmla="*/ 771135 w 786255"/>
              <a:gd name="connsiteY22" fmla="*/ 1405994 h 2056077"/>
              <a:gd name="connsiteX23" fmla="*/ 740894 w 786255"/>
              <a:gd name="connsiteY23" fmla="*/ 1451349 h 2056077"/>
              <a:gd name="connsiteX24" fmla="*/ 710654 w 786255"/>
              <a:gd name="connsiteY24" fmla="*/ 1542058 h 2056077"/>
              <a:gd name="connsiteX25" fmla="*/ 695533 w 786255"/>
              <a:gd name="connsiteY25" fmla="*/ 1587413 h 2056077"/>
              <a:gd name="connsiteX26" fmla="*/ 665293 w 786255"/>
              <a:gd name="connsiteY26" fmla="*/ 1632767 h 2056077"/>
              <a:gd name="connsiteX27" fmla="*/ 680413 w 786255"/>
              <a:gd name="connsiteY27" fmla="*/ 1920013 h 2056077"/>
              <a:gd name="connsiteX28" fmla="*/ 665293 w 786255"/>
              <a:gd name="connsiteY28" fmla="*/ 1965368 h 2056077"/>
              <a:gd name="connsiteX29" fmla="*/ 665293 w 786255"/>
              <a:gd name="connsiteY29" fmla="*/ 2056077 h 205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255" h="2056077">
                <a:moveTo>
                  <a:pt x="0" y="166300"/>
                </a:moveTo>
                <a:lnTo>
                  <a:pt x="136082" y="120946"/>
                </a:lnTo>
                <a:lnTo>
                  <a:pt x="181443" y="105828"/>
                </a:lnTo>
                <a:cubicBezTo>
                  <a:pt x="186483" y="85670"/>
                  <a:pt x="185037" y="62643"/>
                  <a:pt x="196564" y="45355"/>
                </a:cubicBezTo>
                <a:cubicBezTo>
                  <a:pt x="213314" y="20233"/>
                  <a:pt x="261410" y="8624"/>
                  <a:pt x="287285" y="0"/>
                </a:cubicBezTo>
                <a:cubicBezTo>
                  <a:pt x="330111" y="14273"/>
                  <a:pt x="341930" y="13792"/>
                  <a:pt x="378007" y="45355"/>
                </a:cubicBezTo>
                <a:cubicBezTo>
                  <a:pt x="404828" y="68820"/>
                  <a:pt x="419036" y="112304"/>
                  <a:pt x="453609" y="120946"/>
                </a:cubicBezTo>
                <a:lnTo>
                  <a:pt x="574571" y="151182"/>
                </a:lnTo>
                <a:cubicBezTo>
                  <a:pt x="584651" y="161261"/>
                  <a:pt x="597477" y="169196"/>
                  <a:pt x="604812" y="181419"/>
                </a:cubicBezTo>
                <a:cubicBezTo>
                  <a:pt x="613012" y="195083"/>
                  <a:pt x="615554" y="211450"/>
                  <a:pt x="619932" y="226773"/>
                </a:cubicBezTo>
                <a:cubicBezTo>
                  <a:pt x="625641" y="246752"/>
                  <a:pt x="631335" y="266803"/>
                  <a:pt x="635052" y="287246"/>
                </a:cubicBezTo>
                <a:cubicBezTo>
                  <a:pt x="641427" y="322305"/>
                  <a:pt x="639931" y="358943"/>
                  <a:pt x="650172" y="393074"/>
                </a:cubicBezTo>
                <a:cubicBezTo>
                  <a:pt x="662772" y="435068"/>
                  <a:pt x="693018" y="446830"/>
                  <a:pt x="725774" y="468665"/>
                </a:cubicBezTo>
                <a:lnTo>
                  <a:pt x="756015" y="559374"/>
                </a:lnTo>
                <a:lnTo>
                  <a:pt x="771135" y="604729"/>
                </a:lnTo>
                <a:cubicBezTo>
                  <a:pt x="776175" y="645044"/>
                  <a:pt x="786255" y="685045"/>
                  <a:pt x="786255" y="725674"/>
                </a:cubicBezTo>
                <a:cubicBezTo>
                  <a:pt x="786255" y="768945"/>
                  <a:pt x="772178" y="815340"/>
                  <a:pt x="740894" y="846620"/>
                </a:cubicBezTo>
                <a:cubicBezTo>
                  <a:pt x="728044" y="859468"/>
                  <a:pt x="710653" y="866778"/>
                  <a:pt x="695533" y="876857"/>
                </a:cubicBezTo>
                <a:cubicBezTo>
                  <a:pt x="685453" y="891975"/>
                  <a:pt x="667547" y="904181"/>
                  <a:pt x="665293" y="922211"/>
                </a:cubicBezTo>
                <a:cubicBezTo>
                  <a:pt x="662105" y="947709"/>
                  <a:pt x="672286" y="973425"/>
                  <a:pt x="680413" y="997802"/>
                </a:cubicBezTo>
                <a:cubicBezTo>
                  <a:pt x="687541" y="1019183"/>
                  <a:pt x="699471" y="1038707"/>
                  <a:pt x="710654" y="1058275"/>
                </a:cubicBezTo>
                <a:cubicBezTo>
                  <a:pt x="728345" y="1089231"/>
                  <a:pt x="766778" y="1138137"/>
                  <a:pt x="786255" y="1164103"/>
                </a:cubicBezTo>
                <a:cubicBezTo>
                  <a:pt x="781215" y="1244733"/>
                  <a:pt x="783737" y="1326195"/>
                  <a:pt x="771135" y="1405994"/>
                </a:cubicBezTo>
                <a:cubicBezTo>
                  <a:pt x="768301" y="1423942"/>
                  <a:pt x="748275" y="1434745"/>
                  <a:pt x="740894" y="1451349"/>
                </a:cubicBezTo>
                <a:cubicBezTo>
                  <a:pt x="727948" y="1480474"/>
                  <a:pt x="720734" y="1511822"/>
                  <a:pt x="710654" y="1542058"/>
                </a:cubicBezTo>
                <a:cubicBezTo>
                  <a:pt x="705614" y="1557176"/>
                  <a:pt x="704374" y="1574154"/>
                  <a:pt x="695533" y="1587413"/>
                </a:cubicBezTo>
                <a:lnTo>
                  <a:pt x="665293" y="1632767"/>
                </a:lnTo>
                <a:cubicBezTo>
                  <a:pt x="738189" y="1742099"/>
                  <a:pt x="706271" y="1674392"/>
                  <a:pt x="680413" y="1920013"/>
                </a:cubicBezTo>
                <a:cubicBezTo>
                  <a:pt x="678745" y="1935862"/>
                  <a:pt x="667053" y="1949529"/>
                  <a:pt x="665293" y="1965368"/>
                </a:cubicBezTo>
                <a:cubicBezTo>
                  <a:pt x="661954" y="1995419"/>
                  <a:pt x="665293" y="2025841"/>
                  <a:pt x="665293" y="2056077"/>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Ovale 8"/>
          <p:cNvSpPr/>
          <p:nvPr/>
        </p:nvSpPr>
        <p:spPr>
          <a:xfrm>
            <a:off x="4048189" y="5112471"/>
            <a:ext cx="241925" cy="24192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0" name="Connettore 2 9"/>
          <p:cNvCxnSpPr/>
          <p:nvPr/>
        </p:nvCxnSpPr>
        <p:spPr>
          <a:xfrm flipH="1">
            <a:off x="3535180" y="2111841"/>
            <a:ext cx="364114" cy="4469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flipV="1">
            <a:off x="3324694" y="3802075"/>
            <a:ext cx="0" cy="786767"/>
          </a:xfrm>
          <a:prstGeom prst="straightConnector1">
            <a:avLst/>
          </a:prstGeom>
          <a:ln w="5715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2" name="Arco 11"/>
          <p:cNvSpPr/>
          <p:nvPr/>
        </p:nvSpPr>
        <p:spPr>
          <a:xfrm flipH="1">
            <a:off x="3515566" y="2063169"/>
            <a:ext cx="2175144" cy="2525673"/>
          </a:xfrm>
          <a:prstGeom prst="arc">
            <a:avLst>
              <a:gd name="adj1" fmla="val 17548417"/>
              <a:gd name="adj2" fmla="val 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3" name="Arco 12"/>
          <p:cNvSpPr/>
          <p:nvPr/>
        </p:nvSpPr>
        <p:spPr>
          <a:xfrm flipH="1">
            <a:off x="3493668" y="2063169"/>
            <a:ext cx="2175144" cy="2525673"/>
          </a:xfrm>
          <a:prstGeom prst="arc">
            <a:avLst>
              <a:gd name="adj1" fmla="val 16200000"/>
              <a:gd name="adj2" fmla="val 17571557"/>
            </a:avLst>
          </a:prstGeom>
          <a:ln w="76200"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4" name="Arco 13"/>
          <p:cNvSpPr/>
          <p:nvPr/>
        </p:nvSpPr>
        <p:spPr>
          <a:xfrm>
            <a:off x="3044116" y="2244765"/>
            <a:ext cx="2008146" cy="3862399"/>
          </a:xfrm>
          <a:prstGeom prst="arc">
            <a:avLst>
              <a:gd name="adj1" fmla="val 16200000"/>
              <a:gd name="adj2" fmla="val 227746"/>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7" name="Connettore 2 16"/>
          <p:cNvCxnSpPr/>
          <p:nvPr/>
        </p:nvCxnSpPr>
        <p:spPr>
          <a:xfrm flipV="1">
            <a:off x="4089240" y="1853423"/>
            <a:ext cx="466491" cy="122293"/>
          </a:xfrm>
          <a:prstGeom prst="straightConnector1">
            <a:avLst/>
          </a:prstGeom>
          <a:ln w="5715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8" name="Arco 17"/>
          <p:cNvSpPr/>
          <p:nvPr/>
        </p:nvSpPr>
        <p:spPr>
          <a:xfrm>
            <a:off x="3733557" y="3934284"/>
            <a:ext cx="1532820" cy="2074881"/>
          </a:xfrm>
          <a:prstGeom prst="arc">
            <a:avLst>
              <a:gd name="adj1" fmla="val 16420899"/>
              <a:gd name="adj2" fmla="val 18355765"/>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9" name="Connettore 2 18"/>
          <p:cNvCxnSpPr/>
          <p:nvPr/>
        </p:nvCxnSpPr>
        <p:spPr>
          <a:xfrm>
            <a:off x="4647502" y="3807999"/>
            <a:ext cx="415481" cy="18965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Connettore 2 21"/>
          <p:cNvCxnSpPr/>
          <p:nvPr/>
        </p:nvCxnSpPr>
        <p:spPr>
          <a:xfrm flipH="1" flipV="1">
            <a:off x="5043326" y="3122460"/>
            <a:ext cx="115868" cy="48185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ttore 2 24"/>
          <p:cNvCxnSpPr/>
          <p:nvPr/>
        </p:nvCxnSpPr>
        <p:spPr>
          <a:xfrm flipH="1" flipV="1">
            <a:off x="4647502" y="2397816"/>
            <a:ext cx="295668" cy="41441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375536" y="234584"/>
            <a:ext cx="8636161" cy="830997"/>
          </a:xfrm>
          <a:prstGeom prst="rect">
            <a:avLst/>
          </a:prstGeom>
          <a:noFill/>
        </p:spPr>
        <p:txBody>
          <a:bodyPr wrap="square" rtlCol="0">
            <a:spAutoFit/>
          </a:bodyPr>
          <a:lstStyle/>
          <a:p>
            <a:r>
              <a:rPr lang="it-IT" sz="2400" b="1" dirty="0" err="1" smtClean="0"/>
              <a:t>Muscle</a:t>
            </a:r>
            <a:r>
              <a:rPr lang="it-IT" sz="2400" b="1" dirty="0" smtClean="0"/>
              <a:t> </a:t>
            </a:r>
            <a:r>
              <a:rPr lang="it-IT" sz="2400" b="1" dirty="0" err="1" smtClean="0"/>
              <a:t>Contractive</a:t>
            </a:r>
            <a:r>
              <a:rPr lang="it-IT" sz="2400" b="1" dirty="0" smtClean="0"/>
              <a:t> </a:t>
            </a:r>
            <a:r>
              <a:rPr lang="it-IT" sz="2400" b="1" dirty="0" err="1"/>
              <a:t>C</a:t>
            </a:r>
            <a:r>
              <a:rPr lang="it-IT" sz="2400" b="1" dirty="0" err="1" smtClean="0"/>
              <a:t>entripetal</a:t>
            </a:r>
            <a:r>
              <a:rPr lang="it-IT" sz="2400" b="1" dirty="0" smtClean="0"/>
              <a:t> Flow in the Giacomini </a:t>
            </a:r>
            <a:r>
              <a:rPr lang="it-IT" sz="2400" b="1" dirty="0" err="1" smtClean="0"/>
              <a:t>Vein</a:t>
            </a:r>
            <a:r>
              <a:rPr lang="it-IT" sz="2400" b="1" dirty="0" smtClean="0"/>
              <a:t> </a:t>
            </a:r>
            <a:r>
              <a:rPr lang="it-IT" sz="2400" b="1" dirty="0" err="1" smtClean="0"/>
              <a:t>that</a:t>
            </a:r>
            <a:r>
              <a:rPr lang="it-IT" sz="2400" b="1" dirty="0" smtClean="0"/>
              <a:t> </a:t>
            </a:r>
            <a:r>
              <a:rPr lang="it-IT" sz="2400" b="1" dirty="0" err="1" smtClean="0"/>
              <a:t>feeds</a:t>
            </a:r>
            <a:r>
              <a:rPr lang="it-IT" sz="2400" b="1" dirty="0" smtClean="0"/>
              <a:t> a </a:t>
            </a:r>
            <a:r>
              <a:rPr lang="it-IT" sz="2400" b="1" dirty="0" err="1" smtClean="0"/>
              <a:t>centrifugal</a:t>
            </a:r>
            <a:r>
              <a:rPr lang="it-IT" sz="2400" b="1" dirty="0" smtClean="0"/>
              <a:t> flow in the GSV </a:t>
            </a:r>
            <a:r>
              <a:rPr lang="it-IT" sz="2400" b="1" dirty="0" err="1" smtClean="0"/>
              <a:t>during</a:t>
            </a:r>
            <a:r>
              <a:rPr lang="it-IT" sz="2400" b="1" dirty="0" smtClean="0"/>
              <a:t> the </a:t>
            </a:r>
            <a:r>
              <a:rPr lang="it-IT" sz="2400" b="1" dirty="0" err="1" smtClean="0"/>
              <a:t>relaxation</a:t>
            </a:r>
            <a:r>
              <a:rPr lang="it-IT" sz="2400" b="1" dirty="0" smtClean="0"/>
              <a:t> </a:t>
            </a:r>
            <a:r>
              <a:rPr lang="it-IT" sz="2400" b="1" dirty="0" err="1" smtClean="0"/>
              <a:t>phase</a:t>
            </a:r>
            <a:endParaRPr lang="it-IT" sz="2400" b="1" dirty="0"/>
          </a:p>
        </p:txBody>
      </p:sp>
    </p:spTree>
    <p:extLst>
      <p:ext uri="{BB962C8B-B14F-4D97-AF65-F5344CB8AC3E}">
        <p14:creationId xmlns:p14="http://schemas.microsoft.com/office/powerpoint/2010/main" val="40583934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25415" y="470954"/>
            <a:ext cx="6978450" cy="2062103"/>
          </a:xfrm>
          <a:prstGeom prst="rect">
            <a:avLst/>
          </a:prstGeom>
          <a:noFill/>
        </p:spPr>
        <p:txBody>
          <a:bodyPr wrap="square" rtlCol="0">
            <a:spAutoFit/>
          </a:bodyPr>
          <a:lstStyle/>
          <a:p>
            <a:pPr algn="ctr"/>
            <a:r>
              <a:rPr lang="it-IT" sz="3200" dirty="0" smtClean="0"/>
              <a:t>ASVAL prevede lo stripping o la termoablazione della safena nel caso in cui il flusso nella safena ritorni retrogrado</a:t>
            </a:r>
            <a:endParaRPr lang="it-IT" sz="3200" dirty="0"/>
          </a:p>
        </p:txBody>
      </p:sp>
      <p:sp>
        <p:nvSpPr>
          <p:cNvPr id="3" name="CasellaDiTesto 2"/>
          <p:cNvSpPr txBox="1"/>
          <p:nvPr/>
        </p:nvSpPr>
        <p:spPr>
          <a:xfrm>
            <a:off x="690981" y="3176030"/>
            <a:ext cx="7351960" cy="1077218"/>
          </a:xfrm>
          <a:prstGeom prst="rect">
            <a:avLst/>
          </a:prstGeom>
          <a:noFill/>
        </p:spPr>
        <p:txBody>
          <a:bodyPr wrap="square" rtlCol="0">
            <a:spAutoFit/>
          </a:bodyPr>
          <a:lstStyle/>
          <a:p>
            <a:pPr algn="ctr"/>
            <a:r>
              <a:rPr lang="it-IT" sz="3200" b="1" dirty="0" smtClean="0">
                <a:solidFill>
                  <a:srgbClr val="FF0000"/>
                </a:solidFill>
              </a:rPr>
              <a:t>In che percentuale pensate che ASVAL sia un trattamento conservativo</a:t>
            </a:r>
            <a:endParaRPr lang="it-IT" sz="3200" b="1" dirty="0">
              <a:solidFill>
                <a:srgbClr val="FF0000"/>
              </a:solidFill>
            </a:endParaRPr>
          </a:p>
        </p:txBody>
      </p:sp>
      <p:sp>
        <p:nvSpPr>
          <p:cNvPr id="4" name="CasellaDiTesto 3"/>
          <p:cNvSpPr txBox="1"/>
          <p:nvPr/>
        </p:nvSpPr>
        <p:spPr>
          <a:xfrm>
            <a:off x="513094" y="4796213"/>
            <a:ext cx="7529847" cy="1200329"/>
          </a:xfrm>
          <a:prstGeom prst="rect">
            <a:avLst/>
          </a:prstGeom>
          <a:noFill/>
        </p:spPr>
        <p:txBody>
          <a:bodyPr wrap="square" rtlCol="0">
            <a:spAutoFit/>
          </a:bodyPr>
          <a:lstStyle/>
          <a:p>
            <a:pPr algn="ctr"/>
            <a:r>
              <a:rPr lang="it-IT" sz="3600" dirty="0" smtClean="0"/>
              <a:t>In meno del 20% degli shunt tipo 3 e nel 50% circa degli shunt 2/b e 5 </a:t>
            </a:r>
            <a:endParaRPr lang="it-IT" sz="3600" dirty="0"/>
          </a:p>
        </p:txBody>
      </p:sp>
      <p:sp>
        <p:nvSpPr>
          <p:cNvPr id="5" name="CasellaDiTesto 4"/>
          <p:cNvSpPr txBox="1"/>
          <p:nvPr/>
        </p:nvSpPr>
        <p:spPr>
          <a:xfrm>
            <a:off x="7702113" y="2015643"/>
            <a:ext cx="1171101" cy="2646878"/>
          </a:xfrm>
          <a:prstGeom prst="rect">
            <a:avLst/>
          </a:prstGeom>
          <a:noFill/>
        </p:spPr>
        <p:txBody>
          <a:bodyPr wrap="none" rtlCol="0">
            <a:spAutoFit/>
          </a:bodyPr>
          <a:lstStyle/>
          <a:p>
            <a:r>
              <a:rPr lang="it-IT" sz="16600" b="1" dirty="0">
                <a:solidFill>
                  <a:srgbClr val="FF0000"/>
                </a:solidFill>
              </a:rPr>
              <a:t>?</a:t>
            </a:r>
            <a:endParaRPr lang="it-IT" sz="16600" dirty="0"/>
          </a:p>
        </p:txBody>
      </p:sp>
    </p:spTree>
    <p:extLst>
      <p:ext uri="{BB962C8B-B14F-4D97-AF65-F5344CB8AC3E}">
        <p14:creationId xmlns:p14="http://schemas.microsoft.com/office/powerpoint/2010/main" val="9341720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4153" y="170839"/>
            <a:ext cx="8218834" cy="830997"/>
          </a:xfrm>
          <a:prstGeom prst="rect">
            <a:avLst/>
          </a:prstGeom>
          <a:noFill/>
        </p:spPr>
        <p:txBody>
          <a:bodyPr wrap="square" rtlCol="0">
            <a:spAutoFit/>
          </a:bodyPr>
          <a:lstStyle/>
          <a:p>
            <a:pPr algn="ctr"/>
            <a:r>
              <a:rPr lang="it-IT" sz="2400" dirty="0" smtClean="0"/>
              <a:t>Perché ricompare il flusso retrogrado in uno shunt tipo 2 dopo legatura a raso ( con o senza flebectomia)?</a:t>
            </a:r>
            <a:endParaRPr lang="it-IT" sz="2400" dirty="0"/>
          </a:p>
        </p:txBody>
      </p:sp>
      <p:sp>
        <p:nvSpPr>
          <p:cNvPr id="4" name="Arco 3"/>
          <p:cNvSpPr/>
          <p:nvPr/>
        </p:nvSpPr>
        <p:spPr>
          <a:xfrm rot="16200000">
            <a:off x="906582" y="2320886"/>
            <a:ext cx="3109435" cy="1678914"/>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it-IT" dirty="0" smtClean="0"/>
              <a:t>   </a:t>
            </a:r>
            <a:endParaRPr lang="it-IT" dirty="0"/>
          </a:p>
        </p:txBody>
      </p:sp>
      <p:sp>
        <p:nvSpPr>
          <p:cNvPr id="5" name="Arco 4"/>
          <p:cNvSpPr/>
          <p:nvPr/>
        </p:nvSpPr>
        <p:spPr>
          <a:xfrm rot="16200000">
            <a:off x="1161171" y="2473286"/>
            <a:ext cx="3109435" cy="1678914"/>
          </a:xfrm>
          <a:prstGeom prst="arc">
            <a:avLst>
              <a:gd name="adj1" fmla="val 16200000"/>
              <a:gd name="adj2" fmla="val 20989371"/>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it-IT" dirty="0" smtClean="0"/>
              <a:t>   </a:t>
            </a:r>
            <a:endParaRPr lang="it-IT" dirty="0"/>
          </a:p>
        </p:txBody>
      </p:sp>
      <p:cxnSp>
        <p:nvCxnSpPr>
          <p:cNvPr id="7" name="Connettore 1 6"/>
          <p:cNvCxnSpPr>
            <a:stCxn id="4" idx="2"/>
          </p:cNvCxnSpPr>
          <p:nvPr/>
        </p:nvCxnSpPr>
        <p:spPr>
          <a:xfrm flipV="1">
            <a:off x="2461299" y="1240541"/>
            <a:ext cx="6418" cy="3650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flipH="1" flipV="1">
            <a:off x="2453999" y="1839111"/>
            <a:ext cx="13718" cy="12036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H="1" flipV="1">
            <a:off x="2942160" y="1240541"/>
            <a:ext cx="27436" cy="183141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Figura a mano libera 14"/>
          <p:cNvSpPr/>
          <p:nvPr/>
        </p:nvSpPr>
        <p:spPr>
          <a:xfrm>
            <a:off x="1899265" y="3284436"/>
            <a:ext cx="1138971" cy="1737312"/>
          </a:xfrm>
          <a:custGeom>
            <a:avLst/>
            <a:gdLst>
              <a:gd name="connsiteX0" fmla="*/ 0 w 1138971"/>
              <a:gd name="connsiteY0" fmla="*/ 29199 h 1737312"/>
              <a:gd name="connsiteX1" fmla="*/ 291965 w 1138971"/>
              <a:gd name="connsiteY1" fmla="*/ 29199 h 1737312"/>
              <a:gd name="connsiteX2" fmla="*/ 379555 w 1138971"/>
              <a:gd name="connsiteY2" fmla="*/ 0 h 1737312"/>
              <a:gd name="connsiteX3" fmla="*/ 452546 w 1138971"/>
              <a:gd name="connsiteY3" fmla="*/ 14600 h 1737312"/>
              <a:gd name="connsiteX4" fmla="*/ 540136 w 1138971"/>
              <a:gd name="connsiteY4" fmla="*/ 87596 h 1737312"/>
              <a:gd name="connsiteX5" fmla="*/ 627726 w 1138971"/>
              <a:gd name="connsiteY5" fmla="*/ 145993 h 1737312"/>
              <a:gd name="connsiteX6" fmla="*/ 715316 w 1138971"/>
              <a:gd name="connsiteY6" fmla="*/ 204390 h 1737312"/>
              <a:gd name="connsiteX7" fmla="*/ 759110 w 1138971"/>
              <a:gd name="connsiteY7" fmla="*/ 233588 h 1737312"/>
              <a:gd name="connsiteX8" fmla="*/ 817504 w 1138971"/>
              <a:gd name="connsiteY8" fmla="*/ 277386 h 1737312"/>
              <a:gd name="connsiteX9" fmla="*/ 802905 w 1138971"/>
              <a:gd name="connsiteY9" fmla="*/ 394180 h 1737312"/>
              <a:gd name="connsiteX10" fmla="*/ 759110 w 1138971"/>
              <a:gd name="connsiteY10" fmla="*/ 437978 h 1737312"/>
              <a:gd name="connsiteX11" fmla="*/ 729914 w 1138971"/>
              <a:gd name="connsiteY11" fmla="*/ 481776 h 1737312"/>
              <a:gd name="connsiteX12" fmla="*/ 642324 w 1138971"/>
              <a:gd name="connsiteY12" fmla="*/ 583970 h 1737312"/>
              <a:gd name="connsiteX13" fmla="*/ 656922 w 1138971"/>
              <a:gd name="connsiteY13" fmla="*/ 627768 h 1737312"/>
              <a:gd name="connsiteX14" fmla="*/ 700717 w 1138971"/>
              <a:gd name="connsiteY14" fmla="*/ 642367 h 1737312"/>
              <a:gd name="connsiteX15" fmla="*/ 846700 w 1138971"/>
              <a:gd name="connsiteY15" fmla="*/ 715364 h 1737312"/>
              <a:gd name="connsiteX16" fmla="*/ 875897 w 1138971"/>
              <a:gd name="connsiteY16" fmla="*/ 773761 h 1737312"/>
              <a:gd name="connsiteX17" fmla="*/ 861298 w 1138971"/>
              <a:gd name="connsiteY17" fmla="*/ 978150 h 1737312"/>
              <a:gd name="connsiteX18" fmla="*/ 875897 w 1138971"/>
              <a:gd name="connsiteY18" fmla="*/ 1094944 h 1737312"/>
              <a:gd name="connsiteX19" fmla="*/ 919692 w 1138971"/>
              <a:gd name="connsiteY19" fmla="*/ 1124143 h 1737312"/>
              <a:gd name="connsiteX20" fmla="*/ 1007281 w 1138971"/>
              <a:gd name="connsiteY20" fmla="*/ 1167941 h 1737312"/>
              <a:gd name="connsiteX21" fmla="*/ 1051076 w 1138971"/>
              <a:gd name="connsiteY21" fmla="*/ 1518323 h 1737312"/>
              <a:gd name="connsiteX22" fmla="*/ 1094871 w 1138971"/>
              <a:gd name="connsiteY22" fmla="*/ 1620518 h 1737312"/>
              <a:gd name="connsiteX23" fmla="*/ 1109469 w 1138971"/>
              <a:gd name="connsiteY23" fmla="*/ 1664315 h 1737312"/>
              <a:gd name="connsiteX24" fmla="*/ 1138666 w 1138971"/>
              <a:gd name="connsiteY24" fmla="*/ 1737312 h 173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8971" h="1737312">
                <a:moveTo>
                  <a:pt x="0" y="29199"/>
                </a:moveTo>
                <a:cubicBezTo>
                  <a:pt x="135402" y="42740"/>
                  <a:pt x="156563" y="54589"/>
                  <a:pt x="291965" y="29199"/>
                </a:cubicBezTo>
                <a:cubicBezTo>
                  <a:pt x="322214" y="23527"/>
                  <a:pt x="379555" y="0"/>
                  <a:pt x="379555" y="0"/>
                </a:cubicBezTo>
                <a:cubicBezTo>
                  <a:pt x="403885" y="4867"/>
                  <a:pt x="429314" y="5887"/>
                  <a:pt x="452546" y="14600"/>
                </a:cubicBezTo>
                <a:cubicBezTo>
                  <a:pt x="495720" y="30791"/>
                  <a:pt x="504880" y="60173"/>
                  <a:pt x="540136" y="87596"/>
                </a:cubicBezTo>
                <a:cubicBezTo>
                  <a:pt x="567834" y="109140"/>
                  <a:pt x="598529" y="126527"/>
                  <a:pt x="627726" y="145993"/>
                </a:cubicBezTo>
                <a:lnTo>
                  <a:pt x="715316" y="204390"/>
                </a:lnTo>
                <a:cubicBezTo>
                  <a:pt x="729914" y="214123"/>
                  <a:pt x="745074" y="223061"/>
                  <a:pt x="759110" y="233588"/>
                </a:cubicBezTo>
                <a:lnTo>
                  <a:pt x="817504" y="277386"/>
                </a:lnTo>
                <a:cubicBezTo>
                  <a:pt x="812638" y="316317"/>
                  <a:pt x="816312" y="357308"/>
                  <a:pt x="802905" y="394180"/>
                </a:cubicBezTo>
                <a:cubicBezTo>
                  <a:pt x="795850" y="413583"/>
                  <a:pt x="772327" y="422117"/>
                  <a:pt x="759110" y="437978"/>
                </a:cubicBezTo>
                <a:cubicBezTo>
                  <a:pt x="747878" y="451457"/>
                  <a:pt x="741332" y="468454"/>
                  <a:pt x="729914" y="481776"/>
                </a:cubicBezTo>
                <a:cubicBezTo>
                  <a:pt x="623707" y="605694"/>
                  <a:pt x="709359" y="483414"/>
                  <a:pt x="642324" y="583970"/>
                </a:cubicBezTo>
                <a:cubicBezTo>
                  <a:pt x="647190" y="598569"/>
                  <a:pt x="646041" y="616886"/>
                  <a:pt x="656922" y="627768"/>
                </a:cubicBezTo>
                <a:cubicBezTo>
                  <a:pt x="667803" y="638649"/>
                  <a:pt x="686954" y="635485"/>
                  <a:pt x="700717" y="642367"/>
                </a:cubicBezTo>
                <a:cubicBezTo>
                  <a:pt x="891655" y="737842"/>
                  <a:pt x="659189" y="640353"/>
                  <a:pt x="846700" y="715364"/>
                </a:cubicBezTo>
                <a:cubicBezTo>
                  <a:pt x="856432" y="734830"/>
                  <a:pt x="868256" y="753383"/>
                  <a:pt x="875897" y="773761"/>
                </a:cubicBezTo>
                <a:cubicBezTo>
                  <a:pt x="907163" y="857142"/>
                  <a:pt x="882972" y="869773"/>
                  <a:pt x="861298" y="978150"/>
                </a:cubicBezTo>
                <a:cubicBezTo>
                  <a:pt x="866164" y="1017081"/>
                  <a:pt x="861326" y="1058516"/>
                  <a:pt x="875897" y="1094944"/>
                </a:cubicBezTo>
                <a:cubicBezTo>
                  <a:pt x="882413" y="1111235"/>
                  <a:pt x="904355" y="1115622"/>
                  <a:pt x="919692" y="1124143"/>
                </a:cubicBezTo>
                <a:cubicBezTo>
                  <a:pt x="948227" y="1139997"/>
                  <a:pt x="978085" y="1153342"/>
                  <a:pt x="1007281" y="1167941"/>
                </a:cubicBezTo>
                <a:cubicBezTo>
                  <a:pt x="1083191" y="1319769"/>
                  <a:pt x="1021358" y="1176534"/>
                  <a:pt x="1051076" y="1518323"/>
                </a:cubicBezTo>
                <a:cubicBezTo>
                  <a:pt x="1053566" y="1546961"/>
                  <a:pt x="1085647" y="1598995"/>
                  <a:pt x="1094871" y="1620518"/>
                </a:cubicBezTo>
                <a:cubicBezTo>
                  <a:pt x="1100933" y="1634662"/>
                  <a:pt x="1102587" y="1650551"/>
                  <a:pt x="1109469" y="1664315"/>
                </a:cubicBezTo>
                <a:cubicBezTo>
                  <a:pt x="1144065" y="1733510"/>
                  <a:pt x="1138666" y="1680971"/>
                  <a:pt x="1138666" y="1737312"/>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6" name="Figura a mano libera 15"/>
          <p:cNvSpPr/>
          <p:nvPr/>
        </p:nvSpPr>
        <p:spPr>
          <a:xfrm>
            <a:off x="1913863" y="3620219"/>
            <a:ext cx="963487" cy="1445784"/>
          </a:xfrm>
          <a:custGeom>
            <a:avLst/>
            <a:gdLst>
              <a:gd name="connsiteX0" fmla="*/ 0 w 963487"/>
              <a:gd name="connsiteY0" fmla="*/ 0 h 1445784"/>
              <a:gd name="connsiteX1" fmla="*/ 306564 w 963487"/>
              <a:gd name="connsiteY1" fmla="*/ 14599 h 1445784"/>
              <a:gd name="connsiteX2" fmla="*/ 467145 w 963487"/>
              <a:gd name="connsiteY2" fmla="*/ 29199 h 1445784"/>
              <a:gd name="connsiteX3" fmla="*/ 452547 w 963487"/>
              <a:gd name="connsiteY3" fmla="*/ 87596 h 1445784"/>
              <a:gd name="connsiteX4" fmla="*/ 408752 w 963487"/>
              <a:gd name="connsiteY4" fmla="*/ 116794 h 1445784"/>
              <a:gd name="connsiteX5" fmla="*/ 350359 w 963487"/>
              <a:gd name="connsiteY5" fmla="*/ 248187 h 1445784"/>
              <a:gd name="connsiteX6" fmla="*/ 379555 w 963487"/>
              <a:gd name="connsiteY6" fmla="*/ 394180 h 1445784"/>
              <a:gd name="connsiteX7" fmla="*/ 423350 w 963487"/>
              <a:gd name="connsiteY7" fmla="*/ 423379 h 1445784"/>
              <a:gd name="connsiteX8" fmla="*/ 510940 w 963487"/>
              <a:gd name="connsiteY8" fmla="*/ 452577 h 1445784"/>
              <a:gd name="connsiteX9" fmla="*/ 554735 w 963487"/>
              <a:gd name="connsiteY9" fmla="*/ 481776 h 1445784"/>
              <a:gd name="connsiteX10" fmla="*/ 642324 w 963487"/>
              <a:gd name="connsiteY10" fmla="*/ 510974 h 1445784"/>
              <a:gd name="connsiteX11" fmla="*/ 671521 w 963487"/>
              <a:gd name="connsiteY11" fmla="*/ 554772 h 1445784"/>
              <a:gd name="connsiteX12" fmla="*/ 656923 w 963487"/>
              <a:gd name="connsiteY12" fmla="*/ 598570 h 1445784"/>
              <a:gd name="connsiteX13" fmla="*/ 598530 w 963487"/>
              <a:gd name="connsiteY13" fmla="*/ 700764 h 1445784"/>
              <a:gd name="connsiteX14" fmla="*/ 583931 w 963487"/>
              <a:gd name="connsiteY14" fmla="*/ 744562 h 1445784"/>
              <a:gd name="connsiteX15" fmla="*/ 613128 w 963487"/>
              <a:gd name="connsiteY15" fmla="*/ 861356 h 1445784"/>
              <a:gd name="connsiteX16" fmla="*/ 700718 w 963487"/>
              <a:gd name="connsiteY16" fmla="*/ 890555 h 1445784"/>
              <a:gd name="connsiteX17" fmla="*/ 744512 w 963487"/>
              <a:gd name="connsiteY17" fmla="*/ 905154 h 1445784"/>
              <a:gd name="connsiteX18" fmla="*/ 759111 w 963487"/>
              <a:gd name="connsiteY18" fmla="*/ 948952 h 1445784"/>
              <a:gd name="connsiteX19" fmla="*/ 744512 w 963487"/>
              <a:gd name="connsiteY19" fmla="*/ 1197139 h 1445784"/>
              <a:gd name="connsiteX20" fmla="*/ 846700 w 963487"/>
              <a:gd name="connsiteY20" fmla="*/ 1328532 h 1445784"/>
              <a:gd name="connsiteX21" fmla="*/ 905094 w 963487"/>
              <a:gd name="connsiteY21" fmla="*/ 1401529 h 1445784"/>
              <a:gd name="connsiteX22" fmla="*/ 963487 w 963487"/>
              <a:gd name="connsiteY22" fmla="*/ 1445326 h 14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3487" h="1445784">
                <a:moveTo>
                  <a:pt x="0" y="0"/>
                </a:moveTo>
                <a:lnTo>
                  <a:pt x="306564" y="14599"/>
                </a:lnTo>
                <a:cubicBezTo>
                  <a:pt x="360207" y="17952"/>
                  <a:pt x="419072" y="5161"/>
                  <a:pt x="467145" y="29199"/>
                </a:cubicBezTo>
                <a:cubicBezTo>
                  <a:pt x="485091" y="38173"/>
                  <a:pt x="463676" y="70901"/>
                  <a:pt x="452547" y="87596"/>
                </a:cubicBezTo>
                <a:cubicBezTo>
                  <a:pt x="442815" y="102195"/>
                  <a:pt x="423350" y="107061"/>
                  <a:pt x="408752" y="116794"/>
                </a:cubicBezTo>
                <a:cubicBezTo>
                  <a:pt x="374007" y="221035"/>
                  <a:pt x="396627" y="178781"/>
                  <a:pt x="350359" y="248187"/>
                </a:cubicBezTo>
                <a:cubicBezTo>
                  <a:pt x="350407" y="248474"/>
                  <a:pt x="369876" y="379661"/>
                  <a:pt x="379555" y="394180"/>
                </a:cubicBezTo>
                <a:cubicBezTo>
                  <a:pt x="389287" y="408779"/>
                  <a:pt x="407317" y="416253"/>
                  <a:pt x="423350" y="423379"/>
                </a:cubicBezTo>
                <a:cubicBezTo>
                  <a:pt x="451473" y="435879"/>
                  <a:pt x="510940" y="452577"/>
                  <a:pt x="510940" y="452577"/>
                </a:cubicBezTo>
                <a:cubicBezTo>
                  <a:pt x="525538" y="462310"/>
                  <a:pt x="538702" y="474650"/>
                  <a:pt x="554735" y="481776"/>
                </a:cubicBezTo>
                <a:cubicBezTo>
                  <a:pt x="582858" y="494276"/>
                  <a:pt x="642324" y="510974"/>
                  <a:pt x="642324" y="510974"/>
                </a:cubicBezTo>
                <a:cubicBezTo>
                  <a:pt x="652056" y="525573"/>
                  <a:pt x="668637" y="537465"/>
                  <a:pt x="671521" y="554772"/>
                </a:cubicBezTo>
                <a:cubicBezTo>
                  <a:pt x="674051" y="569952"/>
                  <a:pt x="662985" y="584425"/>
                  <a:pt x="656923" y="598570"/>
                </a:cubicBezTo>
                <a:cubicBezTo>
                  <a:pt x="580150" y="777718"/>
                  <a:pt x="671827" y="554161"/>
                  <a:pt x="598530" y="700764"/>
                </a:cubicBezTo>
                <a:cubicBezTo>
                  <a:pt x="591648" y="714529"/>
                  <a:pt x="588797" y="729963"/>
                  <a:pt x="583931" y="744562"/>
                </a:cubicBezTo>
                <a:cubicBezTo>
                  <a:pt x="593663" y="783493"/>
                  <a:pt x="588060" y="830019"/>
                  <a:pt x="613128" y="861356"/>
                </a:cubicBezTo>
                <a:cubicBezTo>
                  <a:pt x="632353" y="885389"/>
                  <a:pt x="671521" y="880822"/>
                  <a:pt x="700718" y="890555"/>
                </a:cubicBezTo>
                <a:lnTo>
                  <a:pt x="744512" y="905154"/>
                </a:lnTo>
                <a:cubicBezTo>
                  <a:pt x="749378" y="919753"/>
                  <a:pt x="759111" y="933563"/>
                  <a:pt x="759111" y="948952"/>
                </a:cubicBezTo>
                <a:cubicBezTo>
                  <a:pt x="759111" y="1031824"/>
                  <a:pt x="733794" y="1114963"/>
                  <a:pt x="744512" y="1197139"/>
                </a:cubicBezTo>
                <a:cubicBezTo>
                  <a:pt x="749750" y="1237302"/>
                  <a:pt x="816103" y="1297933"/>
                  <a:pt x="846700" y="1328532"/>
                </a:cubicBezTo>
                <a:cubicBezTo>
                  <a:pt x="875121" y="1413798"/>
                  <a:pt x="839061" y="1335492"/>
                  <a:pt x="905094" y="1401529"/>
                </a:cubicBezTo>
                <a:cubicBezTo>
                  <a:pt x="956985" y="1453424"/>
                  <a:pt x="907150" y="1445326"/>
                  <a:pt x="963487" y="144532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7" name="Figura a mano libera 16"/>
          <p:cNvSpPr/>
          <p:nvPr/>
        </p:nvSpPr>
        <p:spPr>
          <a:xfrm>
            <a:off x="1595427" y="3138444"/>
            <a:ext cx="318436" cy="481775"/>
          </a:xfrm>
          <a:custGeom>
            <a:avLst/>
            <a:gdLst>
              <a:gd name="connsiteX0" fmla="*/ 11872 w 245445"/>
              <a:gd name="connsiteY0" fmla="*/ 0 h 481775"/>
              <a:gd name="connsiteX1" fmla="*/ 26470 w 245445"/>
              <a:gd name="connsiteY1" fmla="*/ 233588 h 481775"/>
              <a:gd name="connsiteX2" fmla="*/ 245445 w 245445"/>
              <a:gd name="connsiteY2" fmla="*/ 481775 h 481775"/>
            </a:gdLst>
            <a:ahLst/>
            <a:cxnLst>
              <a:cxn ang="0">
                <a:pos x="connsiteX0" y="connsiteY0"/>
              </a:cxn>
              <a:cxn ang="0">
                <a:pos x="connsiteX1" y="connsiteY1"/>
              </a:cxn>
              <a:cxn ang="0">
                <a:pos x="connsiteX2" y="connsiteY2"/>
              </a:cxn>
            </a:cxnLst>
            <a:rect l="l" t="t" r="r" b="b"/>
            <a:pathLst>
              <a:path w="245445" h="481775">
                <a:moveTo>
                  <a:pt x="11872" y="0"/>
                </a:moveTo>
                <a:cubicBezTo>
                  <a:pt x="-294" y="76646"/>
                  <a:pt x="-12459" y="153292"/>
                  <a:pt x="26470" y="233588"/>
                </a:cubicBezTo>
                <a:cubicBezTo>
                  <a:pt x="65399" y="313884"/>
                  <a:pt x="245445" y="481775"/>
                  <a:pt x="245445" y="481775"/>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8" name="Arco 17"/>
          <p:cNvSpPr/>
          <p:nvPr/>
        </p:nvSpPr>
        <p:spPr>
          <a:xfrm rot="16200000">
            <a:off x="5277334" y="2179625"/>
            <a:ext cx="3109435" cy="1678914"/>
          </a:xfrm>
          <a:prstGeom prst="arc">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it-IT" dirty="0" smtClean="0"/>
              <a:t>   </a:t>
            </a:r>
            <a:endParaRPr lang="it-IT" dirty="0"/>
          </a:p>
        </p:txBody>
      </p:sp>
      <p:sp>
        <p:nvSpPr>
          <p:cNvPr id="19" name="Arco 18"/>
          <p:cNvSpPr/>
          <p:nvPr/>
        </p:nvSpPr>
        <p:spPr>
          <a:xfrm rot="16200000">
            <a:off x="5531923" y="2332025"/>
            <a:ext cx="3109435" cy="1678914"/>
          </a:xfrm>
          <a:prstGeom prst="arc">
            <a:avLst>
              <a:gd name="adj1" fmla="val 16200000"/>
              <a:gd name="adj2" fmla="val 20911826"/>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it-IT" dirty="0" smtClean="0"/>
              <a:t>   </a:t>
            </a:r>
            <a:endParaRPr lang="it-IT" dirty="0"/>
          </a:p>
        </p:txBody>
      </p:sp>
      <p:cxnSp>
        <p:nvCxnSpPr>
          <p:cNvPr id="20" name="Connettore 1 19"/>
          <p:cNvCxnSpPr>
            <a:stCxn id="18" idx="2"/>
          </p:cNvCxnSpPr>
          <p:nvPr/>
        </p:nvCxnSpPr>
        <p:spPr>
          <a:xfrm flipV="1">
            <a:off x="6832051" y="1099280"/>
            <a:ext cx="6418" cy="3650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flipH="1" flipV="1">
            <a:off x="6824751" y="1697850"/>
            <a:ext cx="13718" cy="12036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flipH="1" flipV="1">
            <a:off x="7312912" y="1099280"/>
            <a:ext cx="27436" cy="183141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Figura a mano libera 22"/>
          <p:cNvSpPr/>
          <p:nvPr/>
        </p:nvSpPr>
        <p:spPr>
          <a:xfrm>
            <a:off x="6270017" y="3143175"/>
            <a:ext cx="1138971" cy="1737312"/>
          </a:xfrm>
          <a:custGeom>
            <a:avLst/>
            <a:gdLst>
              <a:gd name="connsiteX0" fmla="*/ 0 w 1138971"/>
              <a:gd name="connsiteY0" fmla="*/ 29199 h 1737312"/>
              <a:gd name="connsiteX1" fmla="*/ 291965 w 1138971"/>
              <a:gd name="connsiteY1" fmla="*/ 29199 h 1737312"/>
              <a:gd name="connsiteX2" fmla="*/ 379555 w 1138971"/>
              <a:gd name="connsiteY2" fmla="*/ 0 h 1737312"/>
              <a:gd name="connsiteX3" fmla="*/ 452546 w 1138971"/>
              <a:gd name="connsiteY3" fmla="*/ 14600 h 1737312"/>
              <a:gd name="connsiteX4" fmla="*/ 540136 w 1138971"/>
              <a:gd name="connsiteY4" fmla="*/ 87596 h 1737312"/>
              <a:gd name="connsiteX5" fmla="*/ 627726 w 1138971"/>
              <a:gd name="connsiteY5" fmla="*/ 145993 h 1737312"/>
              <a:gd name="connsiteX6" fmla="*/ 715316 w 1138971"/>
              <a:gd name="connsiteY6" fmla="*/ 204390 h 1737312"/>
              <a:gd name="connsiteX7" fmla="*/ 759110 w 1138971"/>
              <a:gd name="connsiteY7" fmla="*/ 233588 h 1737312"/>
              <a:gd name="connsiteX8" fmla="*/ 817504 w 1138971"/>
              <a:gd name="connsiteY8" fmla="*/ 277386 h 1737312"/>
              <a:gd name="connsiteX9" fmla="*/ 802905 w 1138971"/>
              <a:gd name="connsiteY9" fmla="*/ 394180 h 1737312"/>
              <a:gd name="connsiteX10" fmla="*/ 759110 w 1138971"/>
              <a:gd name="connsiteY10" fmla="*/ 437978 h 1737312"/>
              <a:gd name="connsiteX11" fmla="*/ 729914 w 1138971"/>
              <a:gd name="connsiteY11" fmla="*/ 481776 h 1737312"/>
              <a:gd name="connsiteX12" fmla="*/ 642324 w 1138971"/>
              <a:gd name="connsiteY12" fmla="*/ 583970 h 1737312"/>
              <a:gd name="connsiteX13" fmla="*/ 656922 w 1138971"/>
              <a:gd name="connsiteY13" fmla="*/ 627768 h 1737312"/>
              <a:gd name="connsiteX14" fmla="*/ 700717 w 1138971"/>
              <a:gd name="connsiteY14" fmla="*/ 642367 h 1737312"/>
              <a:gd name="connsiteX15" fmla="*/ 846700 w 1138971"/>
              <a:gd name="connsiteY15" fmla="*/ 715364 h 1737312"/>
              <a:gd name="connsiteX16" fmla="*/ 875897 w 1138971"/>
              <a:gd name="connsiteY16" fmla="*/ 773761 h 1737312"/>
              <a:gd name="connsiteX17" fmla="*/ 861298 w 1138971"/>
              <a:gd name="connsiteY17" fmla="*/ 978150 h 1737312"/>
              <a:gd name="connsiteX18" fmla="*/ 875897 w 1138971"/>
              <a:gd name="connsiteY18" fmla="*/ 1094944 h 1737312"/>
              <a:gd name="connsiteX19" fmla="*/ 919692 w 1138971"/>
              <a:gd name="connsiteY19" fmla="*/ 1124143 h 1737312"/>
              <a:gd name="connsiteX20" fmla="*/ 1007281 w 1138971"/>
              <a:gd name="connsiteY20" fmla="*/ 1167941 h 1737312"/>
              <a:gd name="connsiteX21" fmla="*/ 1051076 w 1138971"/>
              <a:gd name="connsiteY21" fmla="*/ 1518323 h 1737312"/>
              <a:gd name="connsiteX22" fmla="*/ 1094871 w 1138971"/>
              <a:gd name="connsiteY22" fmla="*/ 1620518 h 1737312"/>
              <a:gd name="connsiteX23" fmla="*/ 1109469 w 1138971"/>
              <a:gd name="connsiteY23" fmla="*/ 1664315 h 1737312"/>
              <a:gd name="connsiteX24" fmla="*/ 1138666 w 1138971"/>
              <a:gd name="connsiteY24" fmla="*/ 1737312 h 173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8971" h="1737312">
                <a:moveTo>
                  <a:pt x="0" y="29199"/>
                </a:moveTo>
                <a:cubicBezTo>
                  <a:pt x="135402" y="42740"/>
                  <a:pt x="156563" y="54589"/>
                  <a:pt x="291965" y="29199"/>
                </a:cubicBezTo>
                <a:cubicBezTo>
                  <a:pt x="322214" y="23527"/>
                  <a:pt x="379555" y="0"/>
                  <a:pt x="379555" y="0"/>
                </a:cubicBezTo>
                <a:cubicBezTo>
                  <a:pt x="403885" y="4867"/>
                  <a:pt x="429314" y="5887"/>
                  <a:pt x="452546" y="14600"/>
                </a:cubicBezTo>
                <a:cubicBezTo>
                  <a:pt x="495720" y="30791"/>
                  <a:pt x="504880" y="60173"/>
                  <a:pt x="540136" y="87596"/>
                </a:cubicBezTo>
                <a:cubicBezTo>
                  <a:pt x="567834" y="109140"/>
                  <a:pt x="598529" y="126527"/>
                  <a:pt x="627726" y="145993"/>
                </a:cubicBezTo>
                <a:lnTo>
                  <a:pt x="715316" y="204390"/>
                </a:lnTo>
                <a:cubicBezTo>
                  <a:pt x="729914" y="214123"/>
                  <a:pt x="745074" y="223061"/>
                  <a:pt x="759110" y="233588"/>
                </a:cubicBezTo>
                <a:lnTo>
                  <a:pt x="817504" y="277386"/>
                </a:lnTo>
                <a:cubicBezTo>
                  <a:pt x="812638" y="316317"/>
                  <a:pt x="816312" y="357308"/>
                  <a:pt x="802905" y="394180"/>
                </a:cubicBezTo>
                <a:cubicBezTo>
                  <a:pt x="795850" y="413583"/>
                  <a:pt x="772327" y="422117"/>
                  <a:pt x="759110" y="437978"/>
                </a:cubicBezTo>
                <a:cubicBezTo>
                  <a:pt x="747878" y="451457"/>
                  <a:pt x="741332" y="468454"/>
                  <a:pt x="729914" y="481776"/>
                </a:cubicBezTo>
                <a:cubicBezTo>
                  <a:pt x="623707" y="605694"/>
                  <a:pt x="709359" y="483414"/>
                  <a:pt x="642324" y="583970"/>
                </a:cubicBezTo>
                <a:cubicBezTo>
                  <a:pt x="647190" y="598569"/>
                  <a:pt x="646041" y="616886"/>
                  <a:pt x="656922" y="627768"/>
                </a:cubicBezTo>
                <a:cubicBezTo>
                  <a:pt x="667803" y="638649"/>
                  <a:pt x="686954" y="635485"/>
                  <a:pt x="700717" y="642367"/>
                </a:cubicBezTo>
                <a:cubicBezTo>
                  <a:pt x="891655" y="737842"/>
                  <a:pt x="659189" y="640353"/>
                  <a:pt x="846700" y="715364"/>
                </a:cubicBezTo>
                <a:cubicBezTo>
                  <a:pt x="856432" y="734830"/>
                  <a:pt x="868256" y="753383"/>
                  <a:pt x="875897" y="773761"/>
                </a:cubicBezTo>
                <a:cubicBezTo>
                  <a:pt x="907163" y="857142"/>
                  <a:pt x="882972" y="869773"/>
                  <a:pt x="861298" y="978150"/>
                </a:cubicBezTo>
                <a:cubicBezTo>
                  <a:pt x="866164" y="1017081"/>
                  <a:pt x="861326" y="1058516"/>
                  <a:pt x="875897" y="1094944"/>
                </a:cubicBezTo>
                <a:cubicBezTo>
                  <a:pt x="882413" y="1111235"/>
                  <a:pt x="904355" y="1115622"/>
                  <a:pt x="919692" y="1124143"/>
                </a:cubicBezTo>
                <a:cubicBezTo>
                  <a:pt x="948227" y="1139997"/>
                  <a:pt x="978085" y="1153342"/>
                  <a:pt x="1007281" y="1167941"/>
                </a:cubicBezTo>
                <a:cubicBezTo>
                  <a:pt x="1083191" y="1319769"/>
                  <a:pt x="1021358" y="1176534"/>
                  <a:pt x="1051076" y="1518323"/>
                </a:cubicBezTo>
                <a:cubicBezTo>
                  <a:pt x="1053566" y="1546961"/>
                  <a:pt x="1085647" y="1598995"/>
                  <a:pt x="1094871" y="1620518"/>
                </a:cubicBezTo>
                <a:cubicBezTo>
                  <a:pt x="1100933" y="1634662"/>
                  <a:pt x="1102587" y="1650551"/>
                  <a:pt x="1109469" y="1664315"/>
                </a:cubicBezTo>
                <a:cubicBezTo>
                  <a:pt x="1144065" y="1733510"/>
                  <a:pt x="1138666" y="1680971"/>
                  <a:pt x="1138666" y="1737312"/>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4" name="Figura a mano libera 23"/>
          <p:cNvSpPr/>
          <p:nvPr/>
        </p:nvSpPr>
        <p:spPr>
          <a:xfrm>
            <a:off x="6284615" y="3478958"/>
            <a:ext cx="963487" cy="1445784"/>
          </a:xfrm>
          <a:custGeom>
            <a:avLst/>
            <a:gdLst>
              <a:gd name="connsiteX0" fmla="*/ 0 w 963487"/>
              <a:gd name="connsiteY0" fmla="*/ 0 h 1445784"/>
              <a:gd name="connsiteX1" fmla="*/ 306564 w 963487"/>
              <a:gd name="connsiteY1" fmla="*/ 14599 h 1445784"/>
              <a:gd name="connsiteX2" fmla="*/ 467145 w 963487"/>
              <a:gd name="connsiteY2" fmla="*/ 29199 h 1445784"/>
              <a:gd name="connsiteX3" fmla="*/ 452547 w 963487"/>
              <a:gd name="connsiteY3" fmla="*/ 87596 h 1445784"/>
              <a:gd name="connsiteX4" fmla="*/ 408752 w 963487"/>
              <a:gd name="connsiteY4" fmla="*/ 116794 h 1445784"/>
              <a:gd name="connsiteX5" fmla="*/ 350359 w 963487"/>
              <a:gd name="connsiteY5" fmla="*/ 248187 h 1445784"/>
              <a:gd name="connsiteX6" fmla="*/ 379555 w 963487"/>
              <a:gd name="connsiteY6" fmla="*/ 394180 h 1445784"/>
              <a:gd name="connsiteX7" fmla="*/ 423350 w 963487"/>
              <a:gd name="connsiteY7" fmla="*/ 423379 h 1445784"/>
              <a:gd name="connsiteX8" fmla="*/ 510940 w 963487"/>
              <a:gd name="connsiteY8" fmla="*/ 452577 h 1445784"/>
              <a:gd name="connsiteX9" fmla="*/ 554735 w 963487"/>
              <a:gd name="connsiteY9" fmla="*/ 481776 h 1445784"/>
              <a:gd name="connsiteX10" fmla="*/ 642324 w 963487"/>
              <a:gd name="connsiteY10" fmla="*/ 510974 h 1445784"/>
              <a:gd name="connsiteX11" fmla="*/ 671521 w 963487"/>
              <a:gd name="connsiteY11" fmla="*/ 554772 h 1445784"/>
              <a:gd name="connsiteX12" fmla="*/ 656923 w 963487"/>
              <a:gd name="connsiteY12" fmla="*/ 598570 h 1445784"/>
              <a:gd name="connsiteX13" fmla="*/ 598530 w 963487"/>
              <a:gd name="connsiteY13" fmla="*/ 700764 h 1445784"/>
              <a:gd name="connsiteX14" fmla="*/ 583931 w 963487"/>
              <a:gd name="connsiteY14" fmla="*/ 744562 h 1445784"/>
              <a:gd name="connsiteX15" fmla="*/ 613128 w 963487"/>
              <a:gd name="connsiteY15" fmla="*/ 861356 h 1445784"/>
              <a:gd name="connsiteX16" fmla="*/ 700718 w 963487"/>
              <a:gd name="connsiteY16" fmla="*/ 890555 h 1445784"/>
              <a:gd name="connsiteX17" fmla="*/ 744512 w 963487"/>
              <a:gd name="connsiteY17" fmla="*/ 905154 h 1445784"/>
              <a:gd name="connsiteX18" fmla="*/ 759111 w 963487"/>
              <a:gd name="connsiteY18" fmla="*/ 948952 h 1445784"/>
              <a:gd name="connsiteX19" fmla="*/ 744512 w 963487"/>
              <a:gd name="connsiteY19" fmla="*/ 1197139 h 1445784"/>
              <a:gd name="connsiteX20" fmla="*/ 846700 w 963487"/>
              <a:gd name="connsiteY20" fmla="*/ 1328532 h 1445784"/>
              <a:gd name="connsiteX21" fmla="*/ 905094 w 963487"/>
              <a:gd name="connsiteY21" fmla="*/ 1401529 h 1445784"/>
              <a:gd name="connsiteX22" fmla="*/ 963487 w 963487"/>
              <a:gd name="connsiteY22" fmla="*/ 1445326 h 14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3487" h="1445784">
                <a:moveTo>
                  <a:pt x="0" y="0"/>
                </a:moveTo>
                <a:lnTo>
                  <a:pt x="306564" y="14599"/>
                </a:lnTo>
                <a:cubicBezTo>
                  <a:pt x="360207" y="17952"/>
                  <a:pt x="419072" y="5161"/>
                  <a:pt x="467145" y="29199"/>
                </a:cubicBezTo>
                <a:cubicBezTo>
                  <a:pt x="485091" y="38173"/>
                  <a:pt x="463676" y="70901"/>
                  <a:pt x="452547" y="87596"/>
                </a:cubicBezTo>
                <a:cubicBezTo>
                  <a:pt x="442815" y="102195"/>
                  <a:pt x="423350" y="107061"/>
                  <a:pt x="408752" y="116794"/>
                </a:cubicBezTo>
                <a:cubicBezTo>
                  <a:pt x="374007" y="221035"/>
                  <a:pt x="396627" y="178781"/>
                  <a:pt x="350359" y="248187"/>
                </a:cubicBezTo>
                <a:cubicBezTo>
                  <a:pt x="350407" y="248474"/>
                  <a:pt x="369876" y="379661"/>
                  <a:pt x="379555" y="394180"/>
                </a:cubicBezTo>
                <a:cubicBezTo>
                  <a:pt x="389287" y="408779"/>
                  <a:pt x="407317" y="416253"/>
                  <a:pt x="423350" y="423379"/>
                </a:cubicBezTo>
                <a:cubicBezTo>
                  <a:pt x="451473" y="435879"/>
                  <a:pt x="510940" y="452577"/>
                  <a:pt x="510940" y="452577"/>
                </a:cubicBezTo>
                <a:cubicBezTo>
                  <a:pt x="525538" y="462310"/>
                  <a:pt x="538702" y="474650"/>
                  <a:pt x="554735" y="481776"/>
                </a:cubicBezTo>
                <a:cubicBezTo>
                  <a:pt x="582858" y="494276"/>
                  <a:pt x="642324" y="510974"/>
                  <a:pt x="642324" y="510974"/>
                </a:cubicBezTo>
                <a:cubicBezTo>
                  <a:pt x="652056" y="525573"/>
                  <a:pt x="668637" y="537465"/>
                  <a:pt x="671521" y="554772"/>
                </a:cubicBezTo>
                <a:cubicBezTo>
                  <a:pt x="674051" y="569952"/>
                  <a:pt x="662985" y="584425"/>
                  <a:pt x="656923" y="598570"/>
                </a:cubicBezTo>
                <a:cubicBezTo>
                  <a:pt x="580150" y="777718"/>
                  <a:pt x="671827" y="554161"/>
                  <a:pt x="598530" y="700764"/>
                </a:cubicBezTo>
                <a:cubicBezTo>
                  <a:pt x="591648" y="714529"/>
                  <a:pt x="588797" y="729963"/>
                  <a:pt x="583931" y="744562"/>
                </a:cubicBezTo>
                <a:cubicBezTo>
                  <a:pt x="593663" y="783493"/>
                  <a:pt x="588060" y="830019"/>
                  <a:pt x="613128" y="861356"/>
                </a:cubicBezTo>
                <a:cubicBezTo>
                  <a:pt x="632353" y="885389"/>
                  <a:pt x="671521" y="880822"/>
                  <a:pt x="700718" y="890555"/>
                </a:cubicBezTo>
                <a:lnTo>
                  <a:pt x="744512" y="905154"/>
                </a:lnTo>
                <a:cubicBezTo>
                  <a:pt x="749378" y="919753"/>
                  <a:pt x="759111" y="933563"/>
                  <a:pt x="759111" y="948952"/>
                </a:cubicBezTo>
                <a:cubicBezTo>
                  <a:pt x="759111" y="1031824"/>
                  <a:pt x="733794" y="1114963"/>
                  <a:pt x="744512" y="1197139"/>
                </a:cubicBezTo>
                <a:cubicBezTo>
                  <a:pt x="749750" y="1237302"/>
                  <a:pt x="816103" y="1297933"/>
                  <a:pt x="846700" y="1328532"/>
                </a:cubicBezTo>
                <a:cubicBezTo>
                  <a:pt x="875121" y="1413798"/>
                  <a:pt x="839061" y="1335492"/>
                  <a:pt x="905094" y="1401529"/>
                </a:cubicBezTo>
                <a:cubicBezTo>
                  <a:pt x="956985" y="1453424"/>
                  <a:pt x="907150" y="1445326"/>
                  <a:pt x="963487" y="144532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6" name="Connettore 1 25"/>
          <p:cNvCxnSpPr/>
          <p:nvPr/>
        </p:nvCxnSpPr>
        <p:spPr>
          <a:xfrm flipH="1" flipV="1">
            <a:off x="5985735" y="2965517"/>
            <a:ext cx="25661" cy="22515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flipH="1" flipV="1">
            <a:off x="6263158" y="3458534"/>
            <a:ext cx="13718" cy="17585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803401" y="2204091"/>
            <a:ext cx="818441" cy="369332"/>
          </a:xfrm>
          <a:prstGeom prst="rect">
            <a:avLst/>
          </a:prstGeom>
          <a:noFill/>
        </p:spPr>
        <p:txBody>
          <a:bodyPr wrap="none" rtlCol="0">
            <a:spAutoFit/>
          </a:bodyPr>
          <a:lstStyle/>
          <a:p>
            <a:r>
              <a:rPr lang="it-IT" dirty="0" smtClean="0"/>
              <a:t>Safena</a:t>
            </a:r>
            <a:endParaRPr lang="it-IT" dirty="0"/>
          </a:p>
        </p:txBody>
      </p:sp>
      <p:sp>
        <p:nvSpPr>
          <p:cNvPr id="31" name="CasellaDiTesto 30"/>
          <p:cNvSpPr txBox="1"/>
          <p:nvPr/>
        </p:nvSpPr>
        <p:spPr>
          <a:xfrm>
            <a:off x="4763971" y="3011386"/>
            <a:ext cx="818441" cy="369332"/>
          </a:xfrm>
          <a:prstGeom prst="rect">
            <a:avLst/>
          </a:prstGeom>
          <a:noFill/>
        </p:spPr>
        <p:txBody>
          <a:bodyPr wrap="none" rtlCol="0">
            <a:spAutoFit/>
          </a:bodyPr>
          <a:lstStyle/>
          <a:p>
            <a:r>
              <a:rPr lang="it-IT" dirty="0" smtClean="0"/>
              <a:t>Safena</a:t>
            </a:r>
            <a:endParaRPr lang="it-IT" dirty="0"/>
          </a:p>
        </p:txBody>
      </p:sp>
      <p:sp>
        <p:nvSpPr>
          <p:cNvPr id="32" name="CasellaDiTesto 31"/>
          <p:cNvSpPr txBox="1"/>
          <p:nvPr/>
        </p:nvSpPr>
        <p:spPr>
          <a:xfrm>
            <a:off x="7248102" y="3808025"/>
            <a:ext cx="1197037" cy="369332"/>
          </a:xfrm>
          <a:prstGeom prst="rect">
            <a:avLst/>
          </a:prstGeom>
          <a:noFill/>
        </p:spPr>
        <p:txBody>
          <a:bodyPr wrap="none" rtlCol="0">
            <a:spAutoFit/>
          </a:bodyPr>
          <a:lstStyle/>
          <a:p>
            <a:r>
              <a:rPr lang="it-IT" dirty="0" smtClean="0"/>
              <a:t>Collaterale</a:t>
            </a:r>
            <a:endParaRPr lang="it-IT" dirty="0"/>
          </a:p>
        </p:txBody>
      </p:sp>
      <p:sp>
        <p:nvSpPr>
          <p:cNvPr id="33" name="CasellaDiTesto 32"/>
          <p:cNvSpPr txBox="1"/>
          <p:nvPr/>
        </p:nvSpPr>
        <p:spPr>
          <a:xfrm>
            <a:off x="1431792" y="4525752"/>
            <a:ext cx="1197037" cy="369332"/>
          </a:xfrm>
          <a:prstGeom prst="rect">
            <a:avLst/>
          </a:prstGeom>
          <a:noFill/>
        </p:spPr>
        <p:txBody>
          <a:bodyPr wrap="none" rtlCol="0">
            <a:spAutoFit/>
          </a:bodyPr>
          <a:lstStyle/>
          <a:p>
            <a:r>
              <a:rPr lang="it-IT" dirty="0" smtClean="0"/>
              <a:t>Collaterale</a:t>
            </a:r>
            <a:endParaRPr lang="it-IT" dirty="0"/>
          </a:p>
        </p:txBody>
      </p:sp>
      <p:grpSp>
        <p:nvGrpSpPr>
          <p:cNvPr id="43" name="Gruppo 42"/>
          <p:cNvGrpSpPr/>
          <p:nvPr/>
        </p:nvGrpSpPr>
        <p:grpSpPr>
          <a:xfrm>
            <a:off x="1947607" y="2983575"/>
            <a:ext cx="4604325" cy="841820"/>
            <a:chOff x="1947607" y="2983575"/>
            <a:chExt cx="4604325" cy="841820"/>
          </a:xfrm>
        </p:grpSpPr>
        <p:sp>
          <p:nvSpPr>
            <p:cNvPr id="34" name="Rettangolo 33"/>
            <p:cNvSpPr/>
            <p:nvPr/>
          </p:nvSpPr>
          <p:spPr>
            <a:xfrm>
              <a:off x="1947607" y="3091899"/>
              <a:ext cx="233573" cy="73349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5" name="Rettangolo 34"/>
            <p:cNvSpPr/>
            <p:nvPr/>
          </p:nvSpPr>
          <p:spPr>
            <a:xfrm>
              <a:off x="6318359" y="2983575"/>
              <a:ext cx="233573" cy="73349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44" name="Gruppo 43"/>
          <p:cNvGrpSpPr/>
          <p:nvPr/>
        </p:nvGrpSpPr>
        <p:grpSpPr>
          <a:xfrm>
            <a:off x="794284" y="5007714"/>
            <a:ext cx="7458482" cy="900365"/>
            <a:chOff x="794284" y="5007714"/>
            <a:chExt cx="7458482" cy="900365"/>
          </a:xfrm>
        </p:grpSpPr>
        <p:sp>
          <p:nvSpPr>
            <p:cNvPr id="37" name="CasellaDiTesto 36"/>
            <p:cNvSpPr txBox="1"/>
            <p:nvPr/>
          </p:nvSpPr>
          <p:spPr>
            <a:xfrm>
              <a:off x="794284" y="5077082"/>
              <a:ext cx="3142377" cy="830997"/>
            </a:xfrm>
            <a:prstGeom prst="rect">
              <a:avLst/>
            </a:prstGeom>
            <a:noFill/>
          </p:spPr>
          <p:txBody>
            <a:bodyPr wrap="square" rtlCol="0">
              <a:spAutoFit/>
            </a:bodyPr>
            <a:lstStyle/>
            <a:p>
              <a:r>
                <a:rPr lang="it-IT" sz="2400" dirty="0" smtClean="0"/>
                <a:t>Scomparsa del flusso centrifugo diastolico</a:t>
              </a:r>
              <a:endParaRPr lang="it-IT" sz="2400" dirty="0"/>
            </a:p>
          </p:txBody>
        </p:sp>
        <p:sp>
          <p:nvSpPr>
            <p:cNvPr id="39" name="CasellaDiTesto 38"/>
            <p:cNvSpPr txBox="1"/>
            <p:nvPr/>
          </p:nvSpPr>
          <p:spPr>
            <a:xfrm>
              <a:off x="5110389" y="5007714"/>
              <a:ext cx="3142377" cy="830997"/>
            </a:xfrm>
            <a:prstGeom prst="rect">
              <a:avLst/>
            </a:prstGeom>
            <a:noFill/>
          </p:spPr>
          <p:txBody>
            <a:bodyPr wrap="square" rtlCol="0">
              <a:spAutoFit/>
            </a:bodyPr>
            <a:lstStyle/>
            <a:p>
              <a:r>
                <a:rPr lang="it-IT" sz="2400" dirty="0" smtClean="0"/>
                <a:t>Scomparsa del flusso centrifugo diastolico</a:t>
              </a:r>
              <a:endParaRPr lang="it-IT" sz="2400" dirty="0"/>
            </a:p>
          </p:txBody>
        </p:sp>
      </p:grpSp>
      <p:grpSp>
        <p:nvGrpSpPr>
          <p:cNvPr id="45" name="Gruppo 44"/>
          <p:cNvGrpSpPr/>
          <p:nvPr/>
        </p:nvGrpSpPr>
        <p:grpSpPr>
          <a:xfrm>
            <a:off x="484211" y="6197468"/>
            <a:ext cx="7837833" cy="472637"/>
            <a:chOff x="484211" y="6197468"/>
            <a:chExt cx="7837833" cy="472637"/>
          </a:xfrm>
        </p:grpSpPr>
        <p:sp>
          <p:nvSpPr>
            <p:cNvPr id="38" name="CasellaDiTesto 37"/>
            <p:cNvSpPr txBox="1"/>
            <p:nvPr/>
          </p:nvSpPr>
          <p:spPr>
            <a:xfrm>
              <a:off x="484211" y="6208440"/>
              <a:ext cx="3377698" cy="461665"/>
            </a:xfrm>
            <a:prstGeom prst="rect">
              <a:avLst/>
            </a:prstGeom>
            <a:noFill/>
          </p:spPr>
          <p:txBody>
            <a:bodyPr wrap="none" rtlCol="0">
              <a:spAutoFit/>
            </a:bodyPr>
            <a:lstStyle/>
            <a:p>
              <a:r>
                <a:rPr lang="it-IT" sz="2400" dirty="0" smtClean="0"/>
                <a:t>Nessun flusso registrabile</a:t>
              </a:r>
              <a:endParaRPr lang="it-IT" sz="2400" dirty="0"/>
            </a:p>
          </p:txBody>
        </p:sp>
        <p:sp>
          <p:nvSpPr>
            <p:cNvPr id="40" name="CasellaDiTesto 39"/>
            <p:cNvSpPr txBox="1"/>
            <p:nvPr/>
          </p:nvSpPr>
          <p:spPr>
            <a:xfrm>
              <a:off x="4977258" y="6197468"/>
              <a:ext cx="3344786" cy="461665"/>
            </a:xfrm>
            <a:prstGeom prst="rect">
              <a:avLst/>
            </a:prstGeom>
            <a:noFill/>
          </p:spPr>
          <p:txBody>
            <a:bodyPr wrap="none" rtlCol="0">
              <a:spAutoFit/>
            </a:bodyPr>
            <a:lstStyle/>
            <a:p>
              <a:r>
                <a:rPr lang="it-IT" sz="2400" dirty="0" smtClean="0"/>
                <a:t>Persiste flusso centripeto</a:t>
              </a:r>
              <a:endParaRPr lang="it-IT" sz="2400" dirty="0"/>
            </a:p>
          </p:txBody>
        </p:sp>
      </p:grpSp>
      <p:cxnSp>
        <p:nvCxnSpPr>
          <p:cNvPr id="42" name="Connettore 1 41"/>
          <p:cNvCxnSpPr/>
          <p:nvPr/>
        </p:nvCxnSpPr>
        <p:spPr>
          <a:xfrm>
            <a:off x="4291692" y="1052172"/>
            <a:ext cx="0" cy="561745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49" name="Gruppo 48"/>
          <p:cNvGrpSpPr/>
          <p:nvPr/>
        </p:nvGrpSpPr>
        <p:grpSpPr>
          <a:xfrm>
            <a:off x="2389578" y="1598032"/>
            <a:ext cx="78140" cy="307285"/>
            <a:chOff x="1981200" y="1377950"/>
            <a:chExt cx="95250" cy="162614"/>
          </a:xfrm>
        </p:grpSpPr>
        <p:sp>
          <p:nvSpPr>
            <p:cNvPr id="47" name="Figura a mano libera 46"/>
            <p:cNvSpPr/>
            <p:nvPr/>
          </p:nvSpPr>
          <p:spPr>
            <a:xfrm>
              <a:off x="1981200" y="1377950"/>
              <a:ext cx="95250" cy="76200"/>
            </a:xfrm>
            <a:custGeom>
              <a:avLst/>
              <a:gdLst>
                <a:gd name="connsiteX0" fmla="*/ 0 w 95250"/>
                <a:gd name="connsiteY0" fmla="*/ 0 h 76200"/>
                <a:gd name="connsiteX1" fmla="*/ 25400 w 95250"/>
                <a:gd name="connsiteY1" fmla="*/ 63500 h 76200"/>
                <a:gd name="connsiteX2" fmla="*/ 95250 w 95250"/>
                <a:gd name="connsiteY2" fmla="*/ 76200 h 76200"/>
              </a:gdLst>
              <a:ahLst/>
              <a:cxnLst>
                <a:cxn ang="0">
                  <a:pos x="connsiteX0" y="connsiteY0"/>
                </a:cxn>
                <a:cxn ang="0">
                  <a:pos x="connsiteX1" y="connsiteY1"/>
                </a:cxn>
                <a:cxn ang="0">
                  <a:pos x="connsiteX2" y="connsiteY2"/>
                </a:cxn>
              </a:cxnLst>
              <a:rect l="l" t="t" r="r" b="b"/>
              <a:pathLst>
                <a:path w="95250" h="76200">
                  <a:moveTo>
                    <a:pt x="0" y="0"/>
                  </a:moveTo>
                  <a:cubicBezTo>
                    <a:pt x="4762" y="25400"/>
                    <a:pt x="9525" y="50800"/>
                    <a:pt x="25400" y="63500"/>
                  </a:cubicBezTo>
                  <a:cubicBezTo>
                    <a:pt x="41275" y="76200"/>
                    <a:pt x="95250" y="76200"/>
                    <a:pt x="95250" y="762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8" name="Figura a mano libera 47"/>
            <p:cNvSpPr/>
            <p:nvPr/>
          </p:nvSpPr>
          <p:spPr>
            <a:xfrm flipV="1">
              <a:off x="1981200" y="1464364"/>
              <a:ext cx="95250" cy="76200"/>
            </a:xfrm>
            <a:custGeom>
              <a:avLst/>
              <a:gdLst>
                <a:gd name="connsiteX0" fmla="*/ 0 w 95250"/>
                <a:gd name="connsiteY0" fmla="*/ 0 h 76200"/>
                <a:gd name="connsiteX1" fmla="*/ 25400 w 95250"/>
                <a:gd name="connsiteY1" fmla="*/ 63500 h 76200"/>
                <a:gd name="connsiteX2" fmla="*/ 95250 w 95250"/>
                <a:gd name="connsiteY2" fmla="*/ 76200 h 76200"/>
              </a:gdLst>
              <a:ahLst/>
              <a:cxnLst>
                <a:cxn ang="0">
                  <a:pos x="connsiteX0" y="connsiteY0"/>
                </a:cxn>
                <a:cxn ang="0">
                  <a:pos x="connsiteX1" y="connsiteY1"/>
                </a:cxn>
                <a:cxn ang="0">
                  <a:pos x="connsiteX2" y="connsiteY2"/>
                </a:cxn>
              </a:cxnLst>
              <a:rect l="l" t="t" r="r" b="b"/>
              <a:pathLst>
                <a:path w="95250" h="76200">
                  <a:moveTo>
                    <a:pt x="0" y="0"/>
                  </a:moveTo>
                  <a:cubicBezTo>
                    <a:pt x="4762" y="25400"/>
                    <a:pt x="9525" y="50800"/>
                    <a:pt x="25400" y="63500"/>
                  </a:cubicBezTo>
                  <a:cubicBezTo>
                    <a:pt x="41275" y="76200"/>
                    <a:pt x="95250" y="76200"/>
                    <a:pt x="95250" y="762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50" name="Gruppo 49"/>
          <p:cNvGrpSpPr/>
          <p:nvPr/>
        </p:nvGrpSpPr>
        <p:grpSpPr>
          <a:xfrm>
            <a:off x="6793097" y="1434739"/>
            <a:ext cx="83159" cy="307285"/>
            <a:chOff x="1981200" y="1377950"/>
            <a:chExt cx="95250" cy="162614"/>
          </a:xfrm>
        </p:grpSpPr>
        <p:sp>
          <p:nvSpPr>
            <p:cNvPr id="51" name="Figura a mano libera 50"/>
            <p:cNvSpPr/>
            <p:nvPr/>
          </p:nvSpPr>
          <p:spPr>
            <a:xfrm>
              <a:off x="1981200" y="1377950"/>
              <a:ext cx="95250" cy="76200"/>
            </a:xfrm>
            <a:custGeom>
              <a:avLst/>
              <a:gdLst>
                <a:gd name="connsiteX0" fmla="*/ 0 w 95250"/>
                <a:gd name="connsiteY0" fmla="*/ 0 h 76200"/>
                <a:gd name="connsiteX1" fmla="*/ 25400 w 95250"/>
                <a:gd name="connsiteY1" fmla="*/ 63500 h 76200"/>
                <a:gd name="connsiteX2" fmla="*/ 95250 w 95250"/>
                <a:gd name="connsiteY2" fmla="*/ 76200 h 76200"/>
              </a:gdLst>
              <a:ahLst/>
              <a:cxnLst>
                <a:cxn ang="0">
                  <a:pos x="connsiteX0" y="connsiteY0"/>
                </a:cxn>
                <a:cxn ang="0">
                  <a:pos x="connsiteX1" y="connsiteY1"/>
                </a:cxn>
                <a:cxn ang="0">
                  <a:pos x="connsiteX2" y="connsiteY2"/>
                </a:cxn>
              </a:cxnLst>
              <a:rect l="l" t="t" r="r" b="b"/>
              <a:pathLst>
                <a:path w="95250" h="76200">
                  <a:moveTo>
                    <a:pt x="0" y="0"/>
                  </a:moveTo>
                  <a:cubicBezTo>
                    <a:pt x="4762" y="25400"/>
                    <a:pt x="9525" y="50800"/>
                    <a:pt x="25400" y="63500"/>
                  </a:cubicBezTo>
                  <a:cubicBezTo>
                    <a:pt x="41275" y="76200"/>
                    <a:pt x="95250" y="76200"/>
                    <a:pt x="95250" y="762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2" name="Figura a mano libera 51"/>
            <p:cNvSpPr/>
            <p:nvPr/>
          </p:nvSpPr>
          <p:spPr>
            <a:xfrm flipV="1">
              <a:off x="1981200" y="1464364"/>
              <a:ext cx="95250" cy="76200"/>
            </a:xfrm>
            <a:custGeom>
              <a:avLst/>
              <a:gdLst>
                <a:gd name="connsiteX0" fmla="*/ 0 w 95250"/>
                <a:gd name="connsiteY0" fmla="*/ 0 h 76200"/>
                <a:gd name="connsiteX1" fmla="*/ 25400 w 95250"/>
                <a:gd name="connsiteY1" fmla="*/ 63500 h 76200"/>
                <a:gd name="connsiteX2" fmla="*/ 95250 w 95250"/>
                <a:gd name="connsiteY2" fmla="*/ 76200 h 76200"/>
              </a:gdLst>
              <a:ahLst/>
              <a:cxnLst>
                <a:cxn ang="0">
                  <a:pos x="connsiteX0" y="connsiteY0"/>
                </a:cxn>
                <a:cxn ang="0">
                  <a:pos x="connsiteX1" y="connsiteY1"/>
                </a:cxn>
                <a:cxn ang="0">
                  <a:pos x="connsiteX2" y="connsiteY2"/>
                </a:cxn>
              </a:cxnLst>
              <a:rect l="l" t="t" r="r" b="b"/>
              <a:pathLst>
                <a:path w="95250" h="76200">
                  <a:moveTo>
                    <a:pt x="0" y="0"/>
                  </a:moveTo>
                  <a:cubicBezTo>
                    <a:pt x="4762" y="25400"/>
                    <a:pt x="9525" y="50800"/>
                    <a:pt x="25400" y="63500"/>
                  </a:cubicBezTo>
                  <a:cubicBezTo>
                    <a:pt x="41275" y="76200"/>
                    <a:pt x="95250" y="76200"/>
                    <a:pt x="95250" y="762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53" name="Gruppo 52"/>
          <p:cNvGrpSpPr/>
          <p:nvPr/>
        </p:nvGrpSpPr>
        <p:grpSpPr>
          <a:xfrm rot="16200000">
            <a:off x="6081460" y="3315962"/>
            <a:ext cx="90953" cy="307285"/>
            <a:chOff x="1981200" y="1377950"/>
            <a:chExt cx="95250" cy="162614"/>
          </a:xfrm>
        </p:grpSpPr>
        <p:sp>
          <p:nvSpPr>
            <p:cNvPr id="54" name="Figura a mano libera 53"/>
            <p:cNvSpPr/>
            <p:nvPr/>
          </p:nvSpPr>
          <p:spPr>
            <a:xfrm>
              <a:off x="1981200" y="1377950"/>
              <a:ext cx="95250" cy="76200"/>
            </a:xfrm>
            <a:custGeom>
              <a:avLst/>
              <a:gdLst>
                <a:gd name="connsiteX0" fmla="*/ 0 w 95250"/>
                <a:gd name="connsiteY0" fmla="*/ 0 h 76200"/>
                <a:gd name="connsiteX1" fmla="*/ 25400 w 95250"/>
                <a:gd name="connsiteY1" fmla="*/ 63500 h 76200"/>
                <a:gd name="connsiteX2" fmla="*/ 95250 w 95250"/>
                <a:gd name="connsiteY2" fmla="*/ 76200 h 76200"/>
              </a:gdLst>
              <a:ahLst/>
              <a:cxnLst>
                <a:cxn ang="0">
                  <a:pos x="connsiteX0" y="connsiteY0"/>
                </a:cxn>
                <a:cxn ang="0">
                  <a:pos x="connsiteX1" y="connsiteY1"/>
                </a:cxn>
                <a:cxn ang="0">
                  <a:pos x="connsiteX2" y="connsiteY2"/>
                </a:cxn>
              </a:cxnLst>
              <a:rect l="l" t="t" r="r" b="b"/>
              <a:pathLst>
                <a:path w="95250" h="76200">
                  <a:moveTo>
                    <a:pt x="0" y="0"/>
                  </a:moveTo>
                  <a:cubicBezTo>
                    <a:pt x="4762" y="25400"/>
                    <a:pt x="9525" y="50800"/>
                    <a:pt x="25400" y="63500"/>
                  </a:cubicBezTo>
                  <a:cubicBezTo>
                    <a:pt x="41275" y="76200"/>
                    <a:pt x="95250" y="76200"/>
                    <a:pt x="95250" y="762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5" name="Figura a mano libera 54"/>
            <p:cNvSpPr/>
            <p:nvPr/>
          </p:nvSpPr>
          <p:spPr>
            <a:xfrm flipV="1">
              <a:off x="1981200" y="1464364"/>
              <a:ext cx="95250" cy="76200"/>
            </a:xfrm>
            <a:custGeom>
              <a:avLst/>
              <a:gdLst>
                <a:gd name="connsiteX0" fmla="*/ 0 w 95250"/>
                <a:gd name="connsiteY0" fmla="*/ 0 h 76200"/>
                <a:gd name="connsiteX1" fmla="*/ 25400 w 95250"/>
                <a:gd name="connsiteY1" fmla="*/ 63500 h 76200"/>
                <a:gd name="connsiteX2" fmla="*/ 95250 w 95250"/>
                <a:gd name="connsiteY2" fmla="*/ 76200 h 76200"/>
              </a:gdLst>
              <a:ahLst/>
              <a:cxnLst>
                <a:cxn ang="0">
                  <a:pos x="connsiteX0" y="connsiteY0"/>
                </a:cxn>
                <a:cxn ang="0">
                  <a:pos x="connsiteX1" y="connsiteY1"/>
                </a:cxn>
                <a:cxn ang="0">
                  <a:pos x="connsiteX2" y="connsiteY2"/>
                </a:cxn>
              </a:cxnLst>
              <a:rect l="l" t="t" r="r" b="b"/>
              <a:pathLst>
                <a:path w="95250" h="76200">
                  <a:moveTo>
                    <a:pt x="0" y="0"/>
                  </a:moveTo>
                  <a:cubicBezTo>
                    <a:pt x="4762" y="25400"/>
                    <a:pt x="9525" y="50800"/>
                    <a:pt x="25400" y="63500"/>
                  </a:cubicBezTo>
                  <a:cubicBezTo>
                    <a:pt x="41275" y="76200"/>
                    <a:pt x="95250" y="76200"/>
                    <a:pt x="95250" y="762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56" name="Gruppo 55"/>
          <p:cNvGrpSpPr/>
          <p:nvPr/>
        </p:nvGrpSpPr>
        <p:grpSpPr>
          <a:xfrm rot="16200000">
            <a:off x="6091110" y="3804786"/>
            <a:ext cx="90953" cy="307285"/>
            <a:chOff x="1981200" y="1377950"/>
            <a:chExt cx="95250" cy="162614"/>
          </a:xfrm>
        </p:grpSpPr>
        <p:sp>
          <p:nvSpPr>
            <p:cNvPr id="57" name="Figura a mano libera 56"/>
            <p:cNvSpPr/>
            <p:nvPr/>
          </p:nvSpPr>
          <p:spPr>
            <a:xfrm>
              <a:off x="1981200" y="1377950"/>
              <a:ext cx="95250" cy="76200"/>
            </a:xfrm>
            <a:custGeom>
              <a:avLst/>
              <a:gdLst>
                <a:gd name="connsiteX0" fmla="*/ 0 w 95250"/>
                <a:gd name="connsiteY0" fmla="*/ 0 h 76200"/>
                <a:gd name="connsiteX1" fmla="*/ 25400 w 95250"/>
                <a:gd name="connsiteY1" fmla="*/ 63500 h 76200"/>
                <a:gd name="connsiteX2" fmla="*/ 95250 w 95250"/>
                <a:gd name="connsiteY2" fmla="*/ 76200 h 76200"/>
              </a:gdLst>
              <a:ahLst/>
              <a:cxnLst>
                <a:cxn ang="0">
                  <a:pos x="connsiteX0" y="connsiteY0"/>
                </a:cxn>
                <a:cxn ang="0">
                  <a:pos x="connsiteX1" y="connsiteY1"/>
                </a:cxn>
                <a:cxn ang="0">
                  <a:pos x="connsiteX2" y="connsiteY2"/>
                </a:cxn>
              </a:cxnLst>
              <a:rect l="l" t="t" r="r" b="b"/>
              <a:pathLst>
                <a:path w="95250" h="76200">
                  <a:moveTo>
                    <a:pt x="0" y="0"/>
                  </a:moveTo>
                  <a:cubicBezTo>
                    <a:pt x="4762" y="25400"/>
                    <a:pt x="9525" y="50800"/>
                    <a:pt x="25400" y="63500"/>
                  </a:cubicBezTo>
                  <a:cubicBezTo>
                    <a:pt x="41275" y="76200"/>
                    <a:pt x="95250" y="76200"/>
                    <a:pt x="95250" y="762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8" name="Figura a mano libera 57"/>
            <p:cNvSpPr/>
            <p:nvPr/>
          </p:nvSpPr>
          <p:spPr>
            <a:xfrm flipV="1">
              <a:off x="1981200" y="1464364"/>
              <a:ext cx="95250" cy="76200"/>
            </a:xfrm>
            <a:custGeom>
              <a:avLst/>
              <a:gdLst>
                <a:gd name="connsiteX0" fmla="*/ 0 w 95250"/>
                <a:gd name="connsiteY0" fmla="*/ 0 h 76200"/>
                <a:gd name="connsiteX1" fmla="*/ 25400 w 95250"/>
                <a:gd name="connsiteY1" fmla="*/ 63500 h 76200"/>
                <a:gd name="connsiteX2" fmla="*/ 95250 w 95250"/>
                <a:gd name="connsiteY2" fmla="*/ 76200 h 76200"/>
              </a:gdLst>
              <a:ahLst/>
              <a:cxnLst>
                <a:cxn ang="0">
                  <a:pos x="connsiteX0" y="connsiteY0"/>
                </a:cxn>
                <a:cxn ang="0">
                  <a:pos x="connsiteX1" y="connsiteY1"/>
                </a:cxn>
                <a:cxn ang="0">
                  <a:pos x="connsiteX2" y="connsiteY2"/>
                </a:cxn>
              </a:cxnLst>
              <a:rect l="l" t="t" r="r" b="b"/>
              <a:pathLst>
                <a:path w="95250" h="76200">
                  <a:moveTo>
                    <a:pt x="0" y="0"/>
                  </a:moveTo>
                  <a:cubicBezTo>
                    <a:pt x="4762" y="25400"/>
                    <a:pt x="9525" y="50800"/>
                    <a:pt x="25400" y="63500"/>
                  </a:cubicBezTo>
                  <a:cubicBezTo>
                    <a:pt x="41275" y="76200"/>
                    <a:pt x="95250" y="76200"/>
                    <a:pt x="95250" y="762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59" name="Gruppo 58"/>
          <p:cNvGrpSpPr/>
          <p:nvPr/>
        </p:nvGrpSpPr>
        <p:grpSpPr>
          <a:xfrm rot="16200000">
            <a:off x="6087246" y="4448600"/>
            <a:ext cx="90953" cy="307285"/>
            <a:chOff x="1981200" y="1377950"/>
            <a:chExt cx="95250" cy="162614"/>
          </a:xfrm>
        </p:grpSpPr>
        <p:sp>
          <p:nvSpPr>
            <p:cNvPr id="60" name="Figura a mano libera 59"/>
            <p:cNvSpPr/>
            <p:nvPr/>
          </p:nvSpPr>
          <p:spPr>
            <a:xfrm>
              <a:off x="1981200" y="1377950"/>
              <a:ext cx="95250" cy="76200"/>
            </a:xfrm>
            <a:custGeom>
              <a:avLst/>
              <a:gdLst>
                <a:gd name="connsiteX0" fmla="*/ 0 w 95250"/>
                <a:gd name="connsiteY0" fmla="*/ 0 h 76200"/>
                <a:gd name="connsiteX1" fmla="*/ 25400 w 95250"/>
                <a:gd name="connsiteY1" fmla="*/ 63500 h 76200"/>
                <a:gd name="connsiteX2" fmla="*/ 95250 w 95250"/>
                <a:gd name="connsiteY2" fmla="*/ 76200 h 76200"/>
              </a:gdLst>
              <a:ahLst/>
              <a:cxnLst>
                <a:cxn ang="0">
                  <a:pos x="connsiteX0" y="connsiteY0"/>
                </a:cxn>
                <a:cxn ang="0">
                  <a:pos x="connsiteX1" y="connsiteY1"/>
                </a:cxn>
                <a:cxn ang="0">
                  <a:pos x="connsiteX2" y="connsiteY2"/>
                </a:cxn>
              </a:cxnLst>
              <a:rect l="l" t="t" r="r" b="b"/>
              <a:pathLst>
                <a:path w="95250" h="76200">
                  <a:moveTo>
                    <a:pt x="0" y="0"/>
                  </a:moveTo>
                  <a:cubicBezTo>
                    <a:pt x="4762" y="25400"/>
                    <a:pt x="9525" y="50800"/>
                    <a:pt x="25400" y="63500"/>
                  </a:cubicBezTo>
                  <a:cubicBezTo>
                    <a:pt x="41275" y="76200"/>
                    <a:pt x="95250" y="76200"/>
                    <a:pt x="95250" y="762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1" name="Figura a mano libera 60"/>
            <p:cNvSpPr/>
            <p:nvPr/>
          </p:nvSpPr>
          <p:spPr>
            <a:xfrm flipV="1">
              <a:off x="1981200" y="1464364"/>
              <a:ext cx="95250" cy="76200"/>
            </a:xfrm>
            <a:custGeom>
              <a:avLst/>
              <a:gdLst>
                <a:gd name="connsiteX0" fmla="*/ 0 w 95250"/>
                <a:gd name="connsiteY0" fmla="*/ 0 h 76200"/>
                <a:gd name="connsiteX1" fmla="*/ 25400 w 95250"/>
                <a:gd name="connsiteY1" fmla="*/ 63500 h 76200"/>
                <a:gd name="connsiteX2" fmla="*/ 95250 w 95250"/>
                <a:gd name="connsiteY2" fmla="*/ 76200 h 76200"/>
              </a:gdLst>
              <a:ahLst/>
              <a:cxnLst>
                <a:cxn ang="0">
                  <a:pos x="connsiteX0" y="connsiteY0"/>
                </a:cxn>
                <a:cxn ang="0">
                  <a:pos x="connsiteX1" y="connsiteY1"/>
                </a:cxn>
                <a:cxn ang="0">
                  <a:pos x="connsiteX2" y="connsiteY2"/>
                </a:cxn>
              </a:cxnLst>
              <a:rect l="l" t="t" r="r" b="b"/>
              <a:pathLst>
                <a:path w="95250" h="76200">
                  <a:moveTo>
                    <a:pt x="0" y="0"/>
                  </a:moveTo>
                  <a:cubicBezTo>
                    <a:pt x="4762" y="25400"/>
                    <a:pt x="9525" y="50800"/>
                    <a:pt x="25400" y="63500"/>
                  </a:cubicBezTo>
                  <a:cubicBezTo>
                    <a:pt x="41275" y="76200"/>
                    <a:pt x="95250" y="76200"/>
                    <a:pt x="95250" y="7620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Tree>
    <p:extLst>
      <p:ext uri="{BB962C8B-B14F-4D97-AF65-F5344CB8AC3E}">
        <p14:creationId xmlns:p14="http://schemas.microsoft.com/office/powerpoint/2010/main" val="1271371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16742" y="54301"/>
            <a:ext cx="5052785" cy="584776"/>
          </a:xfrm>
          <a:prstGeom prst="rect">
            <a:avLst/>
          </a:prstGeom>
          <a:noFill/>
        </p:spPr>
        <p:txBody>
          <a:bodyPr wrap="none" rtlCol="0">
            <a:spAutoFit/>
          </a:bodyPr>
          <a:lstStyle/>
          <a:p>
            <a:r>
              <a:rPr lang="it-IT" sz="3200" b="1" dirty="0" smtClean="0"/>
              <a:t>La flebectomia è necessaria? </a:t>
            </a:r>
            <a:endParaRPr lang="it-IT" sz="3200" b="1" dirty="0"/>
          </a:p>
        </p:txBody>
      </p:sp>
      <p:sp>
        <p:nvSpPr>
          <p:cNvPr id="5" name="CasellaDiTesto 4"/>
          <p:cNvSpPr txBox="1"/>
          <p:nvPr/>
        </p:nvSpPr>
        <p:spPr>
          <a:xfrm>
            <a:off x="2387154" y="6169765"/>
            <a:ext cx="3986588" cy="584776"/>
          </a:xfrm>
          <a:prstGeom prst="rect">
            <a:avLst/>
          </a:prstGeom>
          <a:noFill/>
        </p:spPr>
        <p:txBody>
          <a:bodyPr wrap="none" rtlCol="0">
            <a:spAutoFit/>
          </a:bodyPr>
          <a:lstStyle/>
          <a:p>
            <a:r>
              <a:rPr lang="it-IT" sz="3200" b="1" dirty="0" smtClean="0"/>
              <a:t>Grazie Dell’Attenzione</a:t>
            </a:r>
            <a:endParaRPr lang="it-IT" sz="3200" b="1" dirty="0"/>
          </a:p>
        </p:txBody>
      </p:sp>
      <p:sp>
        <p:nvSpPr>
          <p:cNvPr id="4" name="CasellaDiTesto 3"/>
          <p:cNvSpPr txBox="1"/>
          <p:nvPr/>
        </p:nvSpPr>
        <p:spPr>
          <a:xfrm>
            <a:off x="2912533" y="2677067"/>
            <a:ext cx="1915909" cy="369332"/>
          </a:xfrm>
          <a:prstGeom prst="rect">
            <a:avLst/>
          </a:prstGeom>
          <a:noFill/>
        </p:spPr>
        <p:txBody>
          <a:bodyPr wrap="none" rtlCol="0">
            <a:spAutoFit/>
          </a:bodyPr>
          <a:lstStyle/>
          <a:p>
            <a:r>
              <a:rPr lang="it-IT" dirty="0" smtClean="0"/>
              <a:t>Video </a:t>
            </a:r>
            <a:r>
              <a:rPr lang="it-IT" dirty="0" err="1" smtClean="0"/>
              <a:t>perthes</a:t>
            </a:r>
            <a:r>
              <a:rPr lang="it-IT" dirty="0" smtClean="0"/>
              <a:t> test</a:t>
            </a:r>
            <a:endParaRPr lang="it-IT" dirty="0"/>
          </a:p>
        </p:txBody>
      </p:sp>
    </p:spTree>
    <p:extLst>
      <p:ext uri="{BB962C8B-B14F-4D97-AF65-F5344CB8AC3E}">
        <p14:creationId xmlns:p14="http://schemas.microsoft.com/office/powerpoint/2010/main" val="12867298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31067" y="2489200"/>
            <a:ext cx="2353228" cy="369332"/>
          </a:xfrm>
          <a:prstGeom prst="rect">
            <a:avLst/>
          </a:prstGeom>
          <a:noFill/>
        </p:spPr>
        <p:txBody>
          <a:bodyPr wrap="none" rtlCol="0">
            <a:spAutoFit/>
          </a:bodyPr>
          <a:lstStyle/>
          <a:p>
            <a:r>
              <a:rPr lang="it-IT" b="1" dirty="0"/>
              <a:t>G</a:t>
            </a:r>
            <a:r>
              <a:rPr lang="it-IT" b="1" dirty="0" smtClean="0"/>
              <a:t>razie per l’attenzione</a:t>
            </a:r>
            <a:endParaRPr lang="it-IT" b="1" dirty="0"/>
          </a:p>
        </p:txBody>
      </p:sp>
    </p:spTree>
    <p:extLst>
      <p:ext uri="{BB962C8B-B14F-4D97-AF65-F5344CB8AC3E}">
        <p14:creationId xmlns:p14="http://schemas.microsoft.com/office/powerpoint/2010/main" val="88969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82343" y="187646"/>
            <a:ext cx="5138221" cy="1384995"/>
          </a:xfrm>
          <a:prstGeom prst="rect">
            <a:avLst/>
          </a:prstGeom>
          <a:noFill/>
        </p:spPr>
        <p:txBody>
          <a:bodyPr wrap="none" rtlCol="0">
            <a:spAutoFit/>
          </a:bodyPr>
          <a:lstStyle/>
          <a:p>
            <a:r>
              <a:rPr lang="it-IT" sz="2800" b="1" dirty="0" smtClean="0">
                <a:solidFill>
                  <a:srgbClr val="0000FF"/>
                </a:solidFill>
              </a:rPr>
              <a:t>Presupposti </a:t>
            </a:r>
            <a:r>
              <a:rPr lang="it-IT" sz="2800" b="1" dirty="0" err="1" smtClean="0">
                <a:solidFill>
                  <a:srgbClr val="0000FF"/>
                </a:solidFill>
              </a:rPr>
              <a:t>Fisopatologici</a:t>
            </a:r>
            <a:r>
              <a:rPr lang="it-IT" sz="2800" b="1" dirty="0" smtClean="0">
                <a:solidFill>
                  <a:srgbClr val="0000FF"/>
                </a:solidFill>
              </a:rPr>
              <a:t> ASVAL</a:t>
            </a:r>
          </a:p>
          <a:p>
            <a:pPr marL="514350" indent="-514350">
              <a:buFont typeface="+mj-lt"/>
              <a:buAutoNum type="arabicPeriod"/>
            </a:pPr>
            <a:r>
              <a:rPr lang="it-IT" sz="2800" dirty="0" smtClean="0"/>
              <a:t>La teoria Ascendente </a:t>
            </a:r>
          </a:p>
          <a:p>
            <a:pPr marL="514350" indent="-514350">
              <a:buFont typeface="+mj-lt"/>
              <a:buAutoNum type="arabicPeriod"/>
            </a:pPr>
            <a:r>
              <a:rPr lang="it-IT" sz="2800" dirty="0" smtClean="0"/>
              <a:t>L’effetto </a:t>
            </a:r>
            <a:r>
              <a:rPr lang="it-IT" sz="2800" dirty="0" err="1"/>
              <a:t>R</a:t>
            </a:r>
            <a:r>
              <a:rPr lang="it-IT" sz="2800" dirty="0" err="1" smtClean="0"/>
              <a:t>eservoire</a:t>
            </a:r>
            <a:endParaRPr lang="it-IT" sz="2800" dirty="0"/>
          </a:p>
        </p:txBody>
      </p:sp>
      <p:sp>
        <p:nvSpPr>
          <p:cNvPr id="3" name="CasellaDiTesto 2"/>
          <p:cNvSpPr txBox="1"/>
          <p:nvPr/>
        </p:nvSpPr>
        <p:spPr>
          <a:xfrm>
            <a:off x="1182343" y="3138840"/>
            <a:ext cx="6365845" cy="954107"/>
          </a:xfrm>
          <a:prstGeom prst="rect">
            <a:avLst/>
          </a:prstGeom>
          <a:noFill/>
        </p:spPr>
        <p:txBody>
          <a:bodyPr wrap="none" rtlCol="0">
            <a:spAutoFit/>
          </a:bodyPr>
          <a:lstStyle/>
          <a:p>
            <a:r>
              <a:rPr lang="it-IT" sz="2800" b="1" dirty="0" smtClean="0">
                <a:solidFill>
                  <a:srgbClr val="0000FF"/>
                </a:solidFill>
              </a:rPr>
              <a:t>La Strategia ASVAL</a:t>
            </a:r>
          </a:p>
          <a:p>
            <a:pPr marL="514350" indent="-514350">
              <a:buFont typeface="+mj-lt"/>
              <a:buAutoNum type="arabicPeriod"/>
            </a:pPr>
            <a:r>
              <a:rPr lang="it-IT" sz="2800" dirty="0" smtClean="0"/>
              <a:t>Il </a:t>
            </a:r>
            <a:r>
              <a:rPr lang="it-IT" sz="2800" dirty="0"/>
              <a:t>test di compressione della </a:t>
            </a:r>
            <a:r>
              <a:rPr lang="it-IT" sz="2800" dirty="0" smtClean="0"/>
              <a:t>collaterale</a:t>
            </a:r>
            <a:endParaRPr lang="it-IT" sz="2800" dirty="0"/>
          </a:p>
        </p:txBody>
      </p:sp>
      <p:sp>
        <p:nvSpPr>
          <p:cNvPr id="4" name="CasellaDiTesto 3"/>
          <p:cNvSpPr txBox="1"/>
          <p:nvPr/>
        </p:nvSpPr>
        <p:spPr>
          <a:xfrm>
            <a:off x="1182343" y="4384249"/>
            <a:ext cx="6468437" cy="1384995"/>
          </a:xfrm>
          <a:prstGeom prst="rect">
            <a:avLst/>
          </a:prstGeom>
          <a:noFill/>
        </p:spPr>
        <p:txBody>
          <a:bodyPr wrap="none" rtlCol="0">
            <a:spAutoFit/>
          </a:bodyPr>
          <a:lstStyle/>
          <a:p>
            <a:r>
              <a:rPr lang="it-IT" sz="2800" b="1" dirty="0" smtClean="0">
                <a:solidFill>
                  <a:srgbClr val="0000FF"/>
                </a:solidFill>
              </a:rPr>
              <a:t>La Strategia CHIVA</a:t>
            </a:r>
          </a:p>
          <a:p>
            <a:pPr marL="514350" indent="-514350">
              <a:buFont typeface="+mj-lt"/>
              <a:buAutoNum type="arabicPeriod"/>
            </a:pPr>
            <a:r>
              <a:rPr lang="it-IT" sz="2800" dirty="0" smtClean="0"/>
              <a:t>Il </a:t>
            </a:r>
            <a:r>
              <a:rPr lang="it-IT" sz="2800" dirty="0"/>
              <a:t>test di compressione della collaterale</a:t>
            </a:r>
          </a:p>
          <a:p>
            <a:pPr marL="514350" indent="-514350">
              <a:buFont typeface="+mj-lt"/>
              <a:buAutoNum type="arabicPeriod"/>
            </a:pPr>
            <a:r>
              <a:rPr lang="it-IT" sz="2800" dirty="0"/>
              <a:t>La cartografia </a:t>
            </a:r>
            <a:r>
              <a:rPr lang="it-IT" sz="2800" dirty="0" smtClean="0"/>
              <a:t>sistolica</a:t>
            </a:r>
            <a:endParaRPr lang="it-IT" sz="2800" dirty="0"/>
          </a:p>
        </p:txBody>
      </p:sp>
      <p:sp>
        <p:nvSpPr>
          <p:cNvPr id="5" name="CasellaDiTesto 4"/>
          <p:cNvSpPr txBox="1"/>
          <p:nvPr/>
        </p:nvSpPr>
        <p:spPr>
          <a:xfrm>
            <a:off x="1209169" y="1896154"/>
            <a:ext cx="5111395" cy="954107"/>
          </a:xfrm>
          <a:prstGeom prst="rect">
            <a:avLst/>
          </a:prstGeom>
          <a:noFill/>
        </p:spPr>
        <p:txBody>
          <a:bodyPr wrap="none" rtlCol="0">
            <a:spAutoFit/>
          </a:bodyPr>
          <a:lstStyle/>
          <a:p>
            <a:r>
              <a:rPr lang="it-IT" sz="2800" b="1" dirty="0" smtClean="0">
                <a:solidFill>
                  <a:srgbClr val="0000FF"/>
                </a:solidFill>
              </a:rPr>
              <a:t>Presupposti </a:t>
            </a:r>
            <a:r>
              <a:rPr lang="it-IT" sz="2800" b="1" dirty="0" err="1" smtClean="0">
                <a:solidFill>
                  <a:srgbClr val="0000FF"/>
                </a:solidFill>
              </a:rPr>
              <a:t>Fisopatologici</a:t>
            </a:r>
            <a:r>
              <a:rPr lang="it-IT" sz="2800" b="1" dirty="0" smtClean="0">
                <a:solidFill>
                  <a:srgbClr val="0000FF"/>
                </a:solidFill>
              </a:rPr>
              <a:t> CHIVA</a:t>
            </a:r>
          </a:p>
          <a:p>
            <a:r>
              <a:rPr lang="it-IT" sz="2800" dirty="0" smtClean="0"/>
              <a:t>Qualunque  teoria</a:t>
            </a:r>
            <a:endParaRPr lang="it-IT" sz="2800" dirty="0"/>
          </a:p>
        </p:txBody>
      </p:sp>
    </p:spTree>
    <p:extLst>
      <p:ext uri="{BB962C8B-B14F-4D97-AF65-F5344CB8AC3E}">
        <p14:creationId xmlns:p14="http://schemas.microsoft.com/office/powerpoint/2010/main" val="160216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asellaDiTesto 44"/>
          <p:cNvSpPr txBox="1"/>
          <p:nvPr/>
        </p:nvSpPr>
        <p:spPr>
          <a:xfrm>
            <a:off x="560387" y="171042"/>
            <a:ext cx="6557504" cy="461665"/>
          </a:xfrm>
          <a:prstGeom prst="rect">
            <a:avLst/>
          </a:prstGeom>
          <a:noFill/>
        </p:spPr>
        <p:txBody>
          <a:bodyPr wrap="none" rtlCol="0">
            <a:spAutoFit/>
          </a:bodyPr>
          <a:lstStyle/>
          <a:p>
            <a:r>
              <a:rPr lang="it-IT" sz="2400" b="1" dirty="0" smtClean="0"/>
              <a:t>I presupposti fisiopatologici: La teoria Ascendente</a:t>
            </a:r>
            <a:endParaRPr lang="it-IT" sz="2400" b="1" dirty="0"/>
          </a:p>
        </p:txBody>
      </p:sp>
      <p:sp>
        <p:nvSpPr>
          <p:cNvPr id="46" name="CasellaDiTesto 45"/>
          <p:cNvSpPr txBox="1"/>
          <p:nvPr/>
        </p:nvSpPr>
        <p:spPr>
          <a:xfrm>
            <a:off x="321547" y="1385388"/>
            <a:ext cx="8216464" cy="2031325"/>
          </a:xfrm>
          <a:prstGeom prst="rect">
            <a:avLst/>
          </a:prstGeom>
          <a:noFill/>
        </p:spPr>
        <p:txBody>
          <a:bodyPr wrap="square" rtlCol="0">
            <a:spAutoFit/>
          </a:bodyPr>
          <a:lstStyle/>
          <a:p>
            <a:r>
              <a:rPr lang="en-US" dirty="0">
                <a:solidFill>
                  <a:srgbClr val="1F497D">
                    <a:lumMod val="75000"/>
                  </a:srgbClr>
                </a:solidFill>
                <a:ea typeface="Times New Roman"/>
              </a:rPr>
              <a:t>1-Dr </a:t>
            </a:r>
            <a:r>
              <a:rPr lang="en-US" dirty="0" err="1">
                <a:solidFill>
                  <a:srgbClr val="1F497D">
                    <a:lumMod val="75000"/>
                  </a:srgbClr>
                </a:solidFill>
                <a:ea typeface="Times New Roman"/>
              </a:rPr>
              <a:t>Pittalugua</a:t>
            </a:r>
            <a:r>
              <a:rPr lang="en-US" dirty="0">
                <a:solidFill>
                  <a:srgbClr val="1F497D">
                    <a:lumMod val="75000"/>
                  </a:srgbClr>
                </a:solidFill>
                <a:ea typeface="Times New Roman"/>
              </a:rPr>
              <a:t>: “</a:t>
            </a:r>
            <a:r>
              <a:rPr lang="en-GB" i="1" dirty="0">
                <a:solidFill>
                  <a:schemeClr val="tx2">
                    <a:lumMod val="75000"/>
                  </a:schemeClr>
                </a:solidFill>
                <a:cs typeface="Arial" pitchFamily="34" charset="0"/>
              </a:rPr>
              <a:t>That is the explanation of the « aspirating effect » of the varicose reservoir on the saphenous vein”</a:t>
            </a:r>
            <a:r>
              <a:rPr lang="en-US" i="1" dirty="0">
                <a:solidFill>
                  <a:schemeClr val="tx2">
                    <a:lumMod val="75000"/>
                  </a:schemeClr>
                </a:solidFill>
                <a:cs typeface="Arial" pitchFamily="34" charset="0"/>
              </a:rPr>
              <a:t> : </a:t>
            </a:r>
            <a:r>
              <a:rPr lang="en-US" i="1" dirty="0" err="1">
                <a:solidFill>
                  <a:schemeClr val="tx2">
                    <a:lumMod val="75000"/>
                  </a:schemeClr>
                </a:solidFill>
                <a:cs typeface="Arial" pitchFamily="34" charset="0"/>
              </a:rPr>
              <a:t>Vasculab</a:t>
            </a:r>
            <a:r>
              <a:rPr lang="en-US" i="1" dirty="0">
                <a:solidFill>
                  <a:schemeClr val="tx2">
                    <a:lumMod val="75000"/>
                  </a:schemeClr>
                </a:solidFill>
                <a:cs typeface="Arial" pitchFamily="34" charset="0"/>
              </a:rPr>
              <a:t> 2009.  He c</a:t>
            </a:r>
            <a:r>
              <a:rPr lang="en-US" dirty="0">
                <a:solidFill>
                  <a:schemeClr val="tx2">
                    <a:lumMod val="75000"/>
                  </a:schemeClr>
                </a:solidFill>
                <a:cs typeface="Arial" pitchFamily="34" charset="0"/>
              </a:rPr>
              <a:t>hanged this explanation 4 years later in “</a:t>
            </a:r>
            <a:r>
              <a:rPr lang="en-US" i="1" dirty="0">
                <a:solidFill>
                  <a:srgbClr val="1F497D">
                    <a:lumMod val="75000"/>
                  </a:srgbClr>
                </a:solidFill>
                <a:ea typeface="Times New Roman"/>
              </a:rPr>
              <a:t>We talk about "filling effect" rather than "aspirating effect". The dilatation begins on the tributaries at the bottom (where the hydrostatic pressure is higher) because of the weakness of the vein wall and the absence of protection by the fascia”. VASCULAB Feb 2013</a:t>
            </a:r>
            <a:endParaRPr lang="en-US" i="1" dirty="0">
              <a:solidFill>
                <a:srgbClr val="1F497D">
                  <a:lumMod val="75000"/>
                </a:srgbClr>
              </a:solidFill>
            </a:endParaRPr>
          </a:p>
          <a:p>
            <a:endParaRPr lang="it-IT" dirty="0"/>
          </a:p>
        </p:txBody>
      </p:sp>
      <p:sp>
        <p:nvSpPr>
          <p:cNvPr id="2" name="CasellaDiTesto 1"/>
          <p:cNvSpPr txBox="1"/>
          <p:nvPr/>
        </p:nvSpPr>
        <p:spPr>
          <a:xfrm>
            <a:off x="458199" y="4000195"/>
            <a:ext cx="6014512" cy="954107"/>
          </a:xfrm>
          <a:prstGeom prst="rect">
            <a:avLst/>
          </a:prstGeom>
          <a:noFill/>
        </p:spPr>
        <p:txBody>
          <a:bodyPr wrap="none" rtlCol="0">
            <a:spAutoFit/>
          </a:bodyPr>
          <a:lstStyle/>
          <a:p>
            <a:r>
              <a:rPr lang="it-IT" sz="2800" dirty="0" smtClean="0"/>
              <a:t>Effetto Aspirativo nel 2009</a:t>
            </a:r>
          </a:p>
          <a:p>
            <a:r>
              <a:rPr lang="it-IT" sz="2800" dirty="0" smtClean="0"/>
              <a:t>Effetto riempimento collaterali nel 2013</a:t>
            </a:r>
            <a:endParaRPr lang="it-IT" sz="2800" dirty="0"/>
          </a:p>
        </p:txBody>
      </p:sp>
    </p:spTree>
    <p:extLst>
      <p:ext uri="{BB962C8B-B14F-4D97-AF65-F5344CB8AC3E}">
        <p14:creationId xmlns:p14="http://schemas.microsoft.com/office/powerpoint/2010/main" val="125326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224350" y="188913"/>
            <a:ext cx="6622727"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sz="2800" b="1"/>
              <a:t>Che cosa è in Fisiologia l</a:t>
            </a:r>
            <a:r>
              <a:rPr lang="ja-JP" altLang="it-IT" sz="2800" b="1">
                <a:latin typeface="Arial"/>
              </a:rPr>
              <a:t>’</a:t>
            </a:r>
            <a:r>
              <a:rPr lang="it-IT" sz="2800" b="1"/>
              <a:t>effetto Reservoire </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1389" r="1944"/>
          <a:stretch>
            <a:fillRect/>
          </a:stretch>
        </p:blipFill>
        <p:spPr bwMode="auto">
          <a:xfrm>
            <a:off x="250825" y="1125538"/>
            <a:ext cx="5729288" cy="367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430" r="1292"/>
          <a:stretch>
            <a:fillRect/>
          </a:stretch>
        </p:blipFill>
        <p:spPr bwMode="auto">
          <a:xfrm>
            <a:off x="971550" y="5084763"/>
            <a:ext cx="4143375" cy="1573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6084888" y="1138415"/>
            <a:ext cx="2916237" cy="415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it-IT" sz="2400" b="1" dirty="0" err="1"/>
              <a:t>Reservoire</a:t>
            </a:r>
            <a:r>
              <a:rPr lang="it-IT" sz="2400" b="1" dirty="0"/>
              <a:t> </a:t>
            </a:r>
            <a:r>
              <a:rPr lang="it-IT" sz="2400" b="1" dirty="0" smtClean="0"/>
              <a:t>venoso:</a:t>
            </a:r>
            <a:endParaRPr lang="it-IT" sz="2400" b="1" dirty="0"/>
          </a:p>
          <a:p>
            <a:pPr algn="ctr"/>
            <a:r>
              <a:rPr lang="it-IT" sz="2000" b="1" dirty="0" smtClean="0"/>
              <a:t>Sistema </a:t>
            </a:r>
            <a:r>
              <a:rPr lang="it-IT" sz="2000" b="1" dirty="0"/>
              <a:t>di ammortizzamento  delle variazioni di pressioni nel sistema venoso grazie alla </a:t>
            </a:r>
            <a:r>
              <a:rPr lang="it-IT" sz="2000" b="1" dirty="0" err="1"/>
              <a:t>compliance</a:t>
            </a:r>
            <a:r>
              <a:rPr lang="it-IT" sz="2000" b="1" dirty="0"/>
              <a:t> della parete che consente un aumento di volume importante con aumento di pressione debole ( almeno fino al raggiungimento della massima distensione).</a:t>
            </a:r>
          </a:p>
        </p:txBody>
      </p:sp>
      <p:sp>
        <p:nvSpPr>
          <p:cNvPr id="8" name="Rectangle 7"/>
          <p:cNvSpPr>
            <a:spLocks noChangeArrowheads="1"/>
          </p:cNvSpPr>
          <p:nvPr/>
        </p:nvSpPr>
        <p:spPr bwMode="auto">
          <a:xfrm>
            <a:off x="5980113" y="5320925"/>
            <a:ext cx="29162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it-IT" sz="2400" b="1" dirty="0" err="1" smtClean="0"/>
              <a:t>Reservoire</a:t>
            </a:r>
            <a:r>
              <a:rPr lang="it-IT" sz="2400" b="1" dirty="0" smtClean="0"/>
              <a:t> cardiaco</a:t>
            </a:r>
            <a:r>
              <a:rPr lang="it-IT" sz="2000" b="1" dirty="0" smtClean="0"/>
              <a:t>:</a:t>
            </a:r>
          </a:p>
          <a:p>
            <a:pPr algn="ctr"/>
            <a:r>
              <a:rPr lang="it-IT" sz="2000" b="1" dirty="0" smtClean="0"/>
              <a:t>Svolto dalle vene muscolari</a:t>
            </a:r>
            <a:endParaRPr lang="it-IT" sz="2000" b="1" dirty="0"/>
          </a:p>
        </p:txBody>
      </p:sp>
    </p:spTree>
    <p:extLst>
      <p:ext uri="{BB962C8B-B14F-4D97-AF65-F5344CB8AC3E}">
        <p14:creationId xmlns:p14="http://schemas.microsoft.com/office/powerpoint/2010/main" val="213291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9881_7579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85925"/>
            <a:ext cx="2619375" cy="1743075"/>
          </a:xfrm>
          <a:prstGeom prst="rect">
            <a:avLst/>
          </a:prstGeom>
          <a:noFill/>
          <a:ln w="9525">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611188" y="0"/>
            <a:ext cx="786923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it-IT" sz="2400" b="1" dirty="0">
                <a:solidFill>
                  <a:srgbClr val="000000"/>
                </a:solidFill>
              </a:rPr>
              <a:t>L</a:t>
            </a:r>
            <a:r>
              <a:rPr lang="ja-JP" altLang="it-IT" sz="2400" b="1" dirty="0">
                <a:solidFill>
                  <a:srgbClr val="000000"/>
                </a:solidFill>
                <a:latin typeface="Arial"/>
              </a:rPr>
              <a:t>’</a:t>
            </a:r>
            <a:r>
              <a:rPr lang="it-IT" sz="2400" b="1" dirty="0">
                <a:solidFill>
                  <a:srgbClr val="000000"/>
                </a:solidFill>
              </a:rPr>
              <a:t> Effetto </a:t>
            </a:r>
            <a:r>
              <a:rPr lang="it-IT" sz="2400" b="1" dirty="0" err="1">
                <a:solidFill>
                  <a:srgbClr val="000000"/>
                </a:solidFill>
              </a:rPr>
              <a:t>Reservoir</a:t>
            </a:r>
            <a:r>
              <a:rPr lang="it-IT" sz="2400" b="1" dirty="0">
                <a:solidFill>
                  <a:srgbClr val="000000"/>
                </a:solidFill>
              </a:rPr>
              <a:t>  inventato da chi sostiene la teoria ascendente sarebbe che una grande capacità di volume varicoso crea per se un effetto aspirativo </a:t>
            </a:r>
            <a:r>
              <a:rPr lang="ja-JP" altLang="it-IT" sz="2800" b="1" dirty="0">
                <a:solidFill>
                  <a:srgbClr val="000000"/>
                </a:solidFill>
                <a:latin typeface="Arial"/>
              </a:rPr>
              <a:t>“</a:t>
            </a:r>
            <a:r>
              <a:rPr lang="it-IT" sz="2800" b="1" dirty="0">
                <a:solidFill>
                  <a:srgbClr val="000000"/>
                </a:solidFill>
              </a:rPr>
              <a:t>passivo</a:t>
            </a:r>
            <a:r>
              <a:rPr lang="ja-JP" altLang="it-IT" sz="2800" b="1" dirty="0">
                <a:solidFill>
                  <a:srgbClr val="000000"/>
                </a:solidFill>
                <a:latin typeface="Arial"/>
              </a:rPr>
              <a:t>”</a:t>
            </a:r>
            <a:r>
              <a:rPr lang="it-IT" sz="2800" b="1" dirty="0">
                <a:solidFill>
                  <a:srgbClr val="000000"/>
                </a:solidFill>
              </a:rPr>
              <a:t>.</a:t>
            </a:r>
          </a:p>
        </p:txBody>
      </p:sp>
      <p:sp>
        <p:nvSpPr>
          <p:cNvPr id="4" name="Text Box 8"/>
          <p:cNvSpPr txBox="1">
            <a:spLocks noChangeArrowheads="1"/>
          </p:cNvSpPr>
          <p:nvPr/>
        </p:nvSpPr>
        <p:spPr bwMode="auto">
          <a:xfrm>
            <a:off x="323850" y="1731963"/>
            <a:ext cx="53482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2400" b="1">
                <a:solidFill>
                  <a:srgbClr val="000000"/>
                </a:solidFill>
              </a:rPr>
              <a:t>Solo che un movimento di liquido puo essere creato solo da forze </a:t>
            </a:r>
            <a:r>
              <a:rPr lang="ja-JP" altLang="it-IT" sz="2400" b="1">
                <a:solidFill>
                  <a:srgbClr val="000000"/>
                </a:solidFill>
                <a:latin typeface="Arial"/>
              </a:rPr>
              <a:t>“</a:t>
            </a:r>
            <a:r>
              <a:rPr lang="it-IT" sz="2400" b="1">
                <a:solidFill>
                  <a:srgbClr val="000000"/>
                </a:solidFill>
              </a:rPr>
              <a:t>attive</a:t>
            </a:r>
            <a:r>
              <a:rPr lang="ja-JP" altLang="it-IT" sz="2400" b="1">
                <a:solidFill>
                  <a:srgbClr val="000000"/>
                </a:solidFill>
                <a:latin typeface="Arial"/>
              </a:rPr>
              <a:t>”</a:t>
            </a:r>
            <a:r>
              <a:rPr lang="it-IT" sz="2400" b="1">
                <a:solidFill>
                  <a:srgbClr val="000000"/>
                </a:solidFill>
              </a:rPr>
              <a:t> , sia quella della gravità o quella di una pompa.</a:t>
            </a:r>
          </a:p>
        </p:txBody>
      </p:sp>
      <p:pic>
        <p:nvPicPr>
          <p:cNvPr id="5" name="Picture 10" descr="\rho\left (\vec{F}-\frac{d\vec{U}}{dt}\right) =\operatorname \nabla  {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5172075"/>
            <a:ext cx="3311525" cy="120967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179388" y="3860800"/>
            <a:ext cx="43476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b="1">
                <a:solidFill>
                  <a:srgbClr val="000000"/>
                </a:solidFill>
              </a:rPr>
              <a:t>Equazione del Moto di un Volume Generico</a:t>
            </a:r>
          </a:p>
          <a:p>
            <a:r>
              <a:rPr lang="it-IT" b="1">
                <a:solidFill>
                  <a:srgbClr val="000000"/>
                </a:solidFill>
              </a:rPr>
              <a:t>( Base della Idrodinamica)</a:t>
            </a:r>
          </a:p>
        </p:txBody>
      </p:sp>
      <p:sp>
        <p:nvSpPr>
          <p:cNvPr id="7" name="Text Box 12"/>
          <p:cNvSpPr txBox="1">
            <a:spLocks noChangeArrowheads="1"/>
          </p:cNvSpPr>
          <p:nvPr/>
        </p:nvSpPr>
        <p:spPr bwMode="auto">
          <a:xfrm>
            <a:off x="179388" y="46164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fr-FR">
              <a:solidFill>
                <a:srgbClr val="000000"/>
              </a:solidFill>
            </a:endParaRPr>
          </a:p>
        </p:txBody>
      </p:sp>
      <p:sp>
        <p:nvSpPr>
          <p:cNvPr id="8" name="Oval 13"/>
          <p:cNvSpPr>
            <a:spLocks noChangeArrowheads="1"/>
          </p:cNvSpPr>
          <p:nvPr/>
        </p:nvSpPr>
        <p:spPr bwMode="auto">
          <a:xfrm>
            <a:off x="776288" y="5316538"/>
            <a:ext cx="790575" cy="790575"/>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solidFill>
                <a:srgbClr val="000000"/>
              </a:solidFill>
            </a:endParaRPr>
          </a:p>
        </p:txBody>
      </p:sp>
      <p:sp>
        <p:nvSpPr>
          <p:cNvPr id="9" name="Text Box 14"/>
          <p:cNvSpPr txBox="1">
            <a:spLocks noChangeArrowheads="1"/>
          </p:cNvSpPr>
          <p:nvPr/>
        </p:nvSpPr>
        <p:spPr bwMode="auto">
          <a:xfrm>
            <a:off x="271463" y="4668838"/>
            <a:ext cx="3608605" cy="36933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b="1">
                <a:solidFill>
                  <a:srgbClr val="000000"/>
                </a:solidFill>
              </a:rPr>
              <a:t>Forza che agisce sull</a:t>
            </a:r>
            <a:r>
              <a:rPr lang="ja-JP" altLang="it-IT" b="1">
                <a:solidFill>
                  <a:srgbClr val="000000"/>
                </a:solidFill>
                <a:latin typeface="Arial"/>
              </a:rPr>
              <a:t>’</a:t>
            </a:r>
            <a:r>
              <a:rPr lang="it-IT" b="1">
                <a:solidFill>
                  <a:srgbClr val="000000"/>
                </a:solidFill>
              </a:rPr>
              <a:t>unità di massa</a:t>
            </a:r>
          </a:p>
        </p:txBody>
      </p:sp>
      <p:sp>
        <p:nvSpPr>
          <p:cNvPr id="10" name="Rectangle 15"/>
          <p:cNvSpPr>
            <a:spLocks noChangeArrowheads="1"/>
          </p:cNvSpPr>
          <p:nvPr/>
        </p:nvSpPr>
        <p:spPr bwMode="auto">
          <a:xfrm>
            <a:off x="179388" y="3716338"/>
            <a:ext cx="8785225" cy="27368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solidFill>
                <a:srgbClr val="000000"/>
              </a:solidFill>
            </a:endParaRPr>
          </a:p>
        </p:txBody>
      </p:sp>
      <p:sp>
        <p:nvSpPr>
          <p:cNvPr id="11" name="Line 16"/>
          <p:cNvSpPr>
            <a:spLocks noChangeShapeType="1"/>
          </p:cNvSpPr>
          <p:nvPr/>
        </p:nvSpPr>
        <p:spPr bwMode="auto">
          <a:xfrm flipH="1">
            <a:off x="1403350" y="5013325"/>
            <a:ext cx="288925" cy="360363"/>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solidFill>
                <a:srgbClr val="000000"/>
              </a:solidFill>
            </a:endParaRPr>
          </a:p>
        </p:txBody>
      </p:sp>
      <p:pic>
        <p:nvPicPr>
          <p:cNvPr id="12"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3716338"/>
            <a:ext cx="1675978" cy="2665412"/>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 name="Text Box 18"/>
          <p:cNvSpPr txBox="1">
            <a:spLocks noChangeArrowheads="1"/>
          </p:cNvSpPr>
          <p:nvPr/>
        </p:nvSpPr>
        <p:spPr bwMode="auto">
          <a:xfrm>
            <a:off x="5219700" y="3716338"/>
            <a:ext cx="19431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it-IT" sz="2400" b="1" dirty="0">
                <a:solidFill>
                  <a:srgbClr val="000000"/>
                </a:solidFill>
              </a:rPr>
              <a:t>Questo concetto è quindi contrario alle leggi della fisica dei fluidi</a:t>
            </a:r>
          </a:p>
        </p:txBody>
      </p:sp>
      <p:sp>
        <p:nvSpPr>
          <p:cNvPr id="14" name="Rectangle 19"/>
          <p:cNvSpPr>
            <a:spLocks noChangeArrowheads="1"/>
          </p:cNvSpPr>
          <p:nvPr/>
        </p:nvSpPr>
        <p:spPr bwMode="auto">
          <a:xfrm>
            <a:off x="179388" y="1557338"/>
            <a:ext cx="8785225" cy="1943100"/>
          </a:xfrm>
          <a:prstGeom prst="rect">
            <a:avLst/>
          </a:prstGeom>
          <a:noFill/>
          <a:ln w="9525">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solidFill>
                <a:srgbClr val="000000"/>
              </a:solidFill>
            </a:endParaRPr>
          </a:p>
        </p:txBody>
      </p:sp>
    </p:spTree>
    <p:extLst>
      <p:ext uri="{BB962C8B-B14F-4D97-AF65-F5344CB8AC3E}">
        <p14:creationId xmlns:p14="http://schemas.microsoft.com/office/powerpoint/2010/main" val="67059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rcRect/>
          <a:stretch>
            <a:fillRect/>
          </a:stretch>
        </p:blipFill>
        <p:spPr bwMode="auto">
          <a:xfrm>
            <a:off x="4918685" y="2020614"/>
            <a:ext cx="2616897" cy="4223295"/>
          </a:xfrm>
          <a:prstGeom prst="rect">
            <a:avLst/>
          </a:prstGeom>
          <a:noFill/>
          <a:ln w="9525">
            <a:solidFill>
              <a:schemeClr val="bg2">
                <a:lumMod val="20000"/>
                <a:lumOff val="80000"/>
              </a:schemeClr>
            </a:solidFill>
            <a:miter lim="800000"/>
            <a:headEnd/>
            <a:tailEnd/>
          </a:ln>
        </p:spPr>
      </p:pic>
      <p:grpSp>
        <p:nvGrpSpPr>
          <p:cNvPr id="30" name="Gruppo 29"/>
          <p:cNvGrpSpPr/>
          <p:nvPr/>
        </p:nvGrpSpPr>
        <p:grpSpPr>
          <a:xfrm>
            <a:off x="426706" y="836612"/>
            <a:ext cx="2819400" cy="3811588"/>
            <a:chOff x="426706" y="836612"/>
            <a:chExt cx="2819400" cy="3811588"/>
          </a:xfrm>
        </p:grpSpPr>
        <p:cxnSp>
          <p:nvCxnSpPr>
            <p:cNvPr id="3" name="Connettore 1 78"/>
            <p:cNvCxnSpPr>
              <a:cxnSpLocks noChangeShapeType="1"/>
            </p:cNvCxnSpPr>
            <p:nvPr/>
          </p:nvCxnSpPr>
          <p:spPr bwMode="auto">
            <a:xfrm rot="5400000">
              <a:off x="1303006" y="4241800"/>
              <a:ext cx="809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 name="Figura a mano libera 79"/>
            <p:cNvSpPr>
              <a:spLocks noChangeArrowheads="1"/>
            </p:cNvSpPr>
            <p:nvPr/>
          </p:nvSpPr>
          <p:spPr bwMode="auto">
            <a:xfrm>
              <a:off x="1417306" y="2317750"/>
              <a:ext cx="527050" cy="1543050"/>
            </a:xfrm>
            <a:custGeom>
              <a:avLst/>
              <a:gdLst>
                <a:gd name="T0" fmla="*/ 2147483647 w 423333"/>
                <a:gd name="T1" fmla="*/ 2147483647 h 1238250"/>
                <a:gd name="T2" fmla="*/ 2147483647 w 423333"/>
                <a:gd name="T3" fmla="*/ 2147483647 h 1238250"/>
                <a:gd name="T4" fmla="*/ 2145205081 w 423333"/>
                <a:gd name="T5" fmla="*/ 2147483647 h 1238250"/>
                <a:gd name="T6" fmla="*/ 1812329563 w 423333"/>
                <a:gd name="T7" fmla="*/ 2147483647 h 1238250"/>
                <a:gd name="T8" fmla="*/ 924654230 w 423333"/>
                <a:gd name="T9" fmla="*/ 2147483647 h 1238250"/>
                <a:gd name="T10" fmla="*/ 480818317 w 423333"/>
                <a:gd name="T11" fmla="*/ 2147483647 h 1238250"/>
                <a:gd name="T12" fmla="*/ 147942809 w 423333"/>
                <a:gd name="T13" fmla="*/ 2147483647 h 1238250"/>
                <a:gd name="T14" fmla="*/ 36982610 w 423333"/>
                <a:gd name="T15" fmla="*/ 2147483647 h 1238250"/>
                <a:gd name="T16" fmla="*/ 36982610 w 423333"/>
                <a:gd name="T17" fmla="*/ 2147483647 h 1238250"/>
                <a:gd name="T18" fmla="*/ 258899596 w 423333"/>
                <a:gd name="T19" fmla="*/ 2147483647 h 1238250"/>
                <a:gd name="T20" fmla="*/ 702736028 w 423333"/>
                <a:gd name="T21" fmla="*/ 2147483647 h 1238250"/>
                <a:gd name="T22" fmla="*/ 1146570235 w 423333"/>
                <a:gd name="T23" fmla="*/ 2147483647 h 1238250"/>
                <a:gd name="T24" fmla="*/ 1812329563 w 423333"/>
                <a:gd name="T25" fmla="*/ 1230889825 h 1238250"/>
                <a:gd name="T26" fmla="*/ 2145205081 w 423333"/>
                <a:gd name="T27" fmla="*/ 0 h 1238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3333"/>
                <a:gd name="T43" fmla="*/ 0 h 1238250"/>
                <a:gd name="T44" fmla="*/ 423333 w 423333"/>
                <a:gd name="T45" fmla="*/ 1238250 h 1238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3333" h="1238250">
                  <a:moveTo>
                    <a:pt x="423333" y="1066800"/>
                  </a:moveTo>
                  <a:cubicBezTo>
                    <a:pt x="387349" y="1104900"/>
                    <a:pt x="351366" y="1143000"/>
                    <a:pt x="321733" y="1168400"/>
                  </a:cubicBezTo>
                  <a:cubicBezTo>
                    <a:pt x="292100" y="1193800"/>
                    <a:pt x="264583" y="1208617"/>
                    <a:pt x="245533" y="1219200"/>
                  </a:cubicBezTo>
                  <a:cubicBezTo>
                    <a:pt x="226483" y="1229783"/>
                    <a:pt x="230716" y="1238250"/>
                    <a:pt x="207433" y="1231900"/>
                  </a:cubicBezTo>
                  <a:cubicBezTo>
                    <a:pt x="184150" y="1225550"/>
                    <a:pt x="131233" y="1200150"/>
                    <a:pt x="105833" y="1181100"/>
                  </a:cubicBezTo>
                  <a:cubicBezTo>
                    <a:pt x="80433" y="1162050"/>
                    <a:pt x="69850" y="1145117"/>
                    <a:pt x="55033" y="1117600"/>
                  </a:cubicBezTo>
                  <a:cubicBezTo>
                    <a:pt x="40216" y="1090083"/>
                    <a:pt x="25400" y="1058333"/>
                    <a:pt x="16933" y="1016000"/>
                  </a:cubicBezTo>
                  <a:cubicBezTo>
                    <a:pt x="8466" y="973667"/>
                    <a:pt x="6350" y="912283"/>
                    <a:pt x="4233" y="863600"/>
                  </a:cubicBezTo>
                  <a:cubicBezTo>
                    <a:pt x="2116" y="814917"/>
                    <a:pt x="0" y="770467"/>
                    <a:pt x="4233" y="723900"/>
                  </a:cubicBezTo>
                  <a:cubicBezTo>
                    <a:pt x="8466" y="677333"/>
                    <a:pt x="16933" y="632883"/>
                    <a:pt x="29633" y="584200"/>
                  </a:cubicBezTo>
                  <a:cubicBezTo>
                    <a:pt x="42333" y="535517"/>
                    <a:pt x="63500" y="478367"/>
                    <a:pt x="80433" y="431800"/>
                  </a:cubicBezTo>
                  <a:cubicBezTo>
                    <a:pt x="97366" y="385233"/>
                    <a:pt x="110066" y="353483"/>
                    <a:pt x="131233" y="304800"/>
                  </a:cubicBezTo>
                  <a:cubicBezTo>
                    <a:pt x="152400" y="256117"/>
                    <a:pt x="188383" y="190500"/>
                    <a:pt x="207433" y="139700"/>
                  </a:cubicBezTo>
                  <a:cubicBezTo>
                    <a:pt x="226483" y="88900"/>
                    <a:pt x="245533" y="0"/>
                    <a:pt x="245533"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5" name="Figura a mano libera 80"/>
            <p:cNvSpPr>
              <a:spLocks noChangeArrowheads="1"/>
            </p:cNvSpPr>
            <p:nvPr/>
          </p:nvSpPr>
          <p:spPr bwMode="auto">
            <a:xfrm>
              <a:off x="1939594" y="2817812"/>
              <a:ext cx="392112" cy="828675"/>
            </a:xfrm>
            <a:custGeom>
              <a:avLst/>
              <a:gdLst>
                <a:gd name="T0" fmla="*/ 0 w 254000"/>
                <a:gd name="T1" fmla="*/ 2147483647 h 635000"/>
                <a:gd name="T2" fmla="*/ 2147483647 w 254000"/>
                <a:gd name="T3" fmla="*/ 2147483647 h 635000"/>
                <a:gd name="T4" fmla="*/ 2147483647 w 254000"/>
                <a:gd name="T5" fmla="*/ 2147483647 h 635000"/>
                <a:gd name="T6" fmla="*/ 2147483647 w 254000"/>
                <a:gd name="T7" fmla="*/ 0 h 635000"/>
                <a:gd name="T8" fmla="*/ 0 60000 65536"/>
                <a:gd name="T9" fmla="*/ 0 60000 65536"/>
                <a:gd name="T10" fmla="*/ 0 60000 65536"/>
                <a:gd name="T11" fmla="*/ 0 60000 65536"/>
                <a:gd name="T12" fmla="*/ 0 w 254000"/>
                <a:gd name="T13" fmla="*/ 0 h 635000"/>
                <a:gd name="T14" fmla="*/ 254000 w 254000"/>
                <a:gd name="T15" fmla="*/ 635000 h 635000"/>
              </a:gdLst>
              <a:ahLst/>
              <a:cxnLst>
                <a:cxn ang="T8">
                  <a:pos x="T0" y="T1"/>
                </a:cxn>
                <a:cxn ang="T9">
                  <a:pos x="T2" y="T3"/>
                </a:cxn>
                <a:cxn ang="T10">
                  <a:pos x="T4" y="T5"/>
                </a:cxn>
                <a:cxn ang="T11">
                  <a:pos x="T6" y="T7"/>
                </a:cxn>
              </a:cxnLst>
              <a:rect l="T12" t="T13" r="T14" b="T15"/>
              <a:pathLst>
                <a:path w="254000" h="635000">
                  <a:moveTo>
                    <a:pt x="0" y="635000"/>
                  </a:moveTo>
                  <a:cubicBezTo>
                    <a:pt x="44450" y="569383"/>
                    <a:pt x="88900" y="503767"/>
                    <a:pt x="127000" y="431800"/>
                  </a:cubicBezTo>
                  <a:cubicBezTo>
                    <a:pt x="165100" y="359833"/>
                    <a:pt x="207433" y="275167"/>
                    <a:pt x="228600" y="203200"/>
                  </a:cubicBezTo>
                  <a:cubicBezTo>
                    <a:pt x="249767" y="131233"/>
                    <a:pt x="254000" y="0"/>
                    <a:pt x="25400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cxnSp>
          <p:nvCxnSpPr>
            <p:cNvPr id="6" name="Connettore 1 81"/>
            <p:cNvCxnSpPr>
              <a:cxnSpLocks noChangeShapeType="1"/>
            </p:cNvCxnSpPr>
            <p:nvPr/>
          </p:nvCxnSpPr>
          <p:spPr bwMode="auto">
            <a:xfrm rot="5400000">
              <a:off x="1196644" y="1833562"/>
              <a:ext cx="10445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Connettore 1 78"/>
            <p:cNvCxnSpPr>
              <a:cxnSpLocks noChangeShapeType="1"/>
            </p:cNvCxnSpPr>
            <p:nvPr/>
          </p:nvCxnSpPr>
          <p:spPr bwMode="auto">
            <a:xfrm rot="5400000">
              <a:off x="2542050" y="4233069"/>
              <a:ext cx="8286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 name="Figura a mano libera 79"/>
            <p:cNvSpPr>
              <a:spLocks noChangeArrowheads="1"/>
            </p:cNvSpPr>
            <p:nvPr/>
          </p:nvSpPr>
          <p:spPr bwMode="auto">
            <a:xfrm flipH="1">
              <a:off x="2719056" y="2298700"/>
              <a:ext cx="527050" cy="1541462"/>
            </a:xfrm>
            <a:custGeom>
              <a:avLst/>
              <a:gdLst>
                <a:gd name="T0" fmla="*/ 2147483647 w 423333"/>
                <a:gd name="T1" fmla="*/ 2147483647 h 1238250"/>
                <a:gd name="T2" fmla="*/ 2147483647 w 423333"/>
                <a:gd name="T3" fmla="*/ 2147483647 h 1238250"/>
                <a:gd name="T4" fmla="*/ 2145205081 w 423333"/>
                <a:gd name="T5" fmla="*/ 2147483647 h 1238250"/>
                <a:gd name="T6" fmla="*/ 1812329563 w 423333"/>
                <a:gd name="T7" fmla="*/ 2147483647 h 1238250"/>
                <a:gd name="T8" fmla="*/ 924654230 w 423333"/>
                <a:gd name="T9" fmla="*/ 2147483647 h 1238250"/>
                <a:gd name="T10" fmla="*/ 480818317 w 423333"/>
                <a:gd name="T11" fmla="*/ 2147483647 h 1238250"/>
                <a:gd name="T12" fmla="*/ 147942809 w 423333"/>
                <a:gd name="T13" fmla="*/ 2147483647 h 1238250"/>
                <a:gd name="T14" fmla="*/ 36982610 w 423333"/>
                <a:gd name="T15" fmla="*/ 2147483647 h 1238250"/>
                <a:gd name="T16" fmla="*/ 36982610 w 423333"/>
                <a:gd name="T17" fmla="*/ 2147483647 h 1238250"/>
                <a:gd name="T18" fmla="*/ 258899596 w 423333"/>
                <a:gd name="T19" fmla="*/ 2147483647 h 1238250"/>
                <a:gd name="T20" fmla="*/ 702736028 w 423333"/>
                <a:gd name="T21" fmla="*/ 2147483647 h 1238250"/>
                <a:gd name="T22" fmla="*/ 1146570235 w 423333"/>
                <a:gd name="T23" fmla="*/ 2147483647 h 1238250"/>
                <a:gd name="T24" fmla="*/ 1812329563 w 423333"/>
                <a:gd name="T25" fmla="*/ 1219535924 h 1238250"/>
                <a:gd name="T26" fmla="*/ 2145205081 w 423333"/>
                <a:gd name="T27" fmla="*/ 0 h 1238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3333"/>
                <a:gd name="T43" fmla="*/ 0 h 1238250"/>
                <a:gd name="T44" fmla="*/ 423333 w 423333"/>
                <a:gd name="T45" fmla="*/ 1238250 h 1238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3333" h="1238250">
                  <a:moveTo>
                    <a:pt x="423333" y="1066800"/>
                  </a:moveTo>
                  <a:cubicBezTo>
                    <a:pt x="387349" y="1104900"/>
                    <a:pt x="351366" y="1143000"/>
                    <a:pt x="321733" y="1168400"/>
                  </a:cubicBezTo>
                  <a:cubicBezTo>
                    <a:pt x="292100" y="1193800"/>
                    <a:pt x="264583" y="1208617"/>
                    <a:pt x="245533" y="1219200"/>
                  </a:cubicBezTo>
                  <a:cubicBezTo>
                    <a:pt x="226483" y="1229783"/>
                    <a:pt x="230716" y="1238250"/>
                    <a:pt x="207433" y="1231900"/>
                  </a:cubicBezTo>
                  <a:cubicBezTo>
                    <a:pt x="184150" y="1225550"/>
                    <a:pt x="131233" y="1200150"/>
                    <a:pt x="105833" y="1181100"/>
                  </a:cubicBezTo>
                  <a:cubicBezTo>
                    <a:pt x="80433" y="1162050"/>
                    <a:pt x="69850" y="1145117"/>
                    <a:pt x="55033" y="1117600"/>
                  </a:cubicBezTo>
                  <a:cubicBezTo>
                    <a:pt x="40216" y="1090083"/>
                    <a:pt x="25400" y="1058333"/>
                    <a:pt x="16933" y="1016000"/>
                  </a:cubicBezTo>
                  <a:cubicBezTo>
                    <a:pt x="8466" y="973667"/>
                    <a:pt x="6350" y="912283"/>
                    <a:pt x="4233" y="863600"/>
                  </a:cubicBezTo>
                  <a:cubicBezTo>
                    <a:pt x="2116" y="814917"/>
                    <a:pt x="0" y="770467"/>
                    <a:pt x="4233" y="723900"/>
                  </a:cubicBezTo>
                  <a:cubicBezTo>
                    <a:pt x="8466" y="677333"/>
                    <a:pt x="16933" y="632883"/>
                    <a:pt x="29633" y="584200"/>
                  </a:cubicBezTo>
                  <a:cubicBezTo>
                    <a:pt x="42333" y="535517"/>
                    <a:pt x="63500" y="478367"/>
                    <a:pt x="80433" y="431800"/>
                  </a:cubicBezTo>
                  <a:cubicBezTo>
                    <a:pt x="97366" y="385233"/>
                    <a:pt x="110066" y="353483"/>
                    <a:pt x="131233" y="304800"/>
                  </a:cubicBezTo>
                  <a:cubicBezTo>
                    <a:pt x="152400" y="256117"/>
                    <a:pt x="188383" y="190500"/>
                    <a:pt x="207433" y="139700"/>
                  </a:cubicBezTo>
                  <a:cubicBezTo>
                    <a:pt x="226483" y="88900"/>
                    <a:pt x="245533" y="0"/>
                    <a:pt x="245533"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9" name="Figura a mano libera 80"/>
            <p:cNvSpPr>
              <a:spLocks noChangeArrowheads="1"/>
            </p:cNvSpPr>
            <p:nvPr/>
          </p:nvSpPr>
          <p:spPr bwMode="auto">
            <a:xfrm flipH="1">
              <a:off x="2331706" y="2817812"/>
              <a:ext cx="392113" cy="809625"/>
            </a:xfrm>
            <a:custGeom>
              <a:avLst/>
              <a:gdLst>
                <a:gd name="T0" fmla="*/ 0 w 254000"/>
                <a:gd name="T1" fmla="*/ 2147483647 h 635000"/>
                <a:gd name="T2" fmla="*/ 2147483647 w 254000"/>
                <a:gd name="T3" fmla="*/ 2147483647 h 635000"/>
                <a:gd name="T4" fmla="*/ 2147483647 w 254000"/>
                <a:gd name="T5" fmla="*/ 2147483647 h 635000"/>
                <a:gd name="T6" fmla="*/ 2147483647 w 254000"/>
                <a:gd name="T7" fmla="*/ 0 h 635000"/>
                <a:gd name="T8" fmla="*/ 0 60000 65536"/>
                <a:gd name="T9" fmla="*/ 0 60000 65536"/>
                <a:gd name="T10" fmla="*/ 0 60000 65536"/>
                <a:gd name="T11" fmla="*/ 0 60000 65536"/>
                <a:gd name="T12" fmla="*/ 0 w 254000"/>
                <a:gd name="T13" fmla="*/ 0 h 635000"/>
                <a:gd name="T14" fmla="*/ 254000 w 254000"/>
                <a:gd name="T15" fmla="*/ 635000 h 635000"/>
              </a:gdLst>
              <a:ahLst/>
              <a:cxnLst>
                <a:cxn ang="T8">
                  <a:pos x="T0" y="T1"/>
                </a:cxn>
                <a:cxn ang="T9">
                  <a:pos x="T2" y="T3"/>
                </a:cxn>
                <a:cxn ang="T10">
                  <a:pos x="T4" y="T5"/>
                </a:cxn>
                <a:cxn ang="T11">
                  <a:pos x="T6" y="T7"/>
                </a:cxn>
              </a:cxnLst>
              <a:rect l="T12" t="T13" r="T14" b="T15"/>
              <a:pathLst>
                <a:path w="254000" h="635000">
                  <a:moveTo>
                    <a:pt x="0" y="635000"/>
                  </a:moveTo>
                  <a:cubicBezTo>
                    <a:pt x="44450" y="569383"/>
                    <a:pt x="88900" y="503767"/>
                    <a:pt x="127000" y="431800"/>
                  </a:cubicBezTo>
                  <a:cubicBezTo>
                    <a:pt x="165100" y="359833"/>
                    <a:pt x="207433" y="275167"/>
                    <a:pt x="228600" y="203200"/>
                  </a:cubicBezTo>
                  <a:cubicBezTo>
                    <a:pt x="249767" y="131233"/>
                    <a:pt x="254000" y="0"/>
                    <a:pt x="25400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cxnSp>
          <p:nvCxnSpPr>
            <p:cNvPr id="10" name="Connettore 1 81"/>
            <p:cNvCxnSpPr>
              <a:cxnSpLocks noChangeShapeType="1"/>
            </p:cNvCxnSpPr>
            <p:nvPr/>
          </p:nvCxnSpPr>
          <p:spPr bwMode="auto">
            <a:xfrm rot="16200000" flipH="1">
              <a:off x="2422194" y="1814512"/>
              <a:ext cx="10445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Ovale 15"/>
            <p:cNvSpPr>
              <a:spLocks noChangeArrowheads="1"/>
            </p:cNvSpPr>
            <p:nvPr/>
          </p:nvSpPr>
          <p:spPr bwMode="auto">
            <a:xfrm>
              <a:off x="1468106" y="3046412"/>
              <a:ext cx="152400" cy="152400"/>
            </a:xfrm>
            <a:prstGeom prst="ellipse">
              <a:avLst/>
            </a:prstGeom>
            <a:solidFill>
              <a:schemeClr val="accent1"/>
            </a:solidFill>
            <a:ln w="9525">
              <a:solidFill>
                <a:schemeClr val="tx1"/>
              </a:solidFill>
              <a:round/>
              <a:headEnd/>
              <a:tailEnd/>
            </a:ln>
          </p:spPr>
          <p:txBody>
            <a:bodyPr/>
            <a:lstStyle/>
            <a:p>
              <a:endParaRPr lang="it-IT"/>
            </a:p>
          </p:txBody>
        </p:sp>
        <p:sp>
          <p:nvSpPr>
            <p:cNvPr id="12" name="Ovale 16"/>
            <p:cNvSpPr>
              <a:spLocks noChangeArrowheads="1"/>
            </p:cNvSpPr>
            <p:nvPr/>
          </p:nvSpPr>
          <p:spPr bwMode="auto">
            <a:xfrm>
              <a:off x="1417306" y="3351212"/>
              <a:ext cx="152400" cy="152400"/>
            </a:xfrm>
            <a:prstGeom prst="ellipse">
              <a:avLst/>
            </a:prstGeom>
            <a:solidFill>
              <a:schemeClr val="accent1"/>
            </a:solidFill>
            <a:ln w="9525">
              <a:solidFill>
                <a:schemeClr val="tx1"/>
              </a:solidFill>
              <a:round/>
              <a:headEnd/>
              <a:tailEnd/>
            </a:ln>
          </p:spPr>
          <p:txBody>
            <a:bodyPr/>
            <a:lstStyle/>
            <a:p>
              <a:endParaRPr lang="it-IT"/>
            </a:p>
          </p:txBody>
        </p:sp>
        <p:sp>
          <p:nvSpPr>
            <p:cNvPr id="13" name="Ovale 17"/>
            <p:cNvSpPr>
              <a:spLocks noChangeArrowheads="1"/>
            </p:cNvSpPr>
            <p:nvPr/>
          </p:nvSpPr>
          <p:spPr bwMode="auto">
            <a:xfrm>
              <a:off x="1569706" y="3656012"/>
              <a:ext cx="152400" cy="152400"/>
            </a:xfrm>
            <a:prstGeom prst="ellipse">
              <a:avLst/>
            </a:prstGeom>
            <a:solidFill>
              <a:schemeClr val="accent1"/>
            </a:solidFill>
            <a:ln w="9525">
              <a:solidFill>
                <a:schemeClr val="tx1"/>
              </a:solidFill>
              <a:round/>
              <a:headEnd/>
              <a:tailEnd/>
            </a:ln>
          </p:spPr>
          <p:txBody>
            <a:bodyPr/>
            <a:lstStyle/>
            <a:p>
              <a:endParaRPr lang="it-IT"/>
            </a:p>
          </p:txBody>
        </p:sp>
        <p:sp>
          <p:nvSpPr>
            <p:cNvPr id="14" name="Ovale 18"/>
            <p:cNvSpPr>
              <a:spLocks noChangeArrowheads="1"/>
            </p:cNvSpPr>
            <p:nvPr/>
          </p:nvSpPr>
          <p:spPr bwMode="auto">
            <a:xfrm>
              <a:off x="1874506" y="3427412"/>
              <a:ext cx="152400" cy="152400"/>
            </a:xfrm>
            <a:prstGeom prst="ellipse">
              <a:avLst/>
            </a:prstGeom>
            <a:solidFill>
              <a:schemeClr val="accent1"/>
            </a:solidFill>
            <a:ln w="9525">
              <a:solidFill>
                <a:schemeClr val="tx1"/>
              </a:solidFill>
              <a:round/>
              <a:headEnd/>
              <a:tailEnd/>
            </a:ln>
          </p:spPr>
          <p:txBody>
            <a:bodyPr/>
            <a:lstStyle/>
            <a:p>
              <a:endParaRPr lang="it-IT"/>
            </a:p>
          </p:txBody>
        </p:sp>
        <p:sp>
          <p:nvSpPr>
            <p:cNvPr id="15" name="Ovale 19"/>
            <p:cNvSpPr>
              <a:spLocks noChangeArrowheads="1"/>
            </p:cNvSpPr>
            <p:nvPr/>
          </p:nvSpPr>
          <p:spPr bwMode="auto">
            <a:xfrm>
              <a:off x="1950706" y="3198812"/>
              <a:ext cx="152400" cy="152400"/>
            </a:xfrm>
            <a:prstGeom prst="ellipse">
              <a:avLst/>
            </a:prstGeom>
            <a:solidFill>
              <a:schemeClr val="accent1"/>
            </a:solidFill>
            <a:ln w="9525">
              <a:solidFill>
                <a:schemeClr val="tx1"/>
              </a:solidFill>
              <a:round/>
              <a:headEnd/>
              <a:tailEnd/>
            </a:ln>
          </p:spPr>
          <p:txBody>
            <a:bodyPr/>
            <a:lstStyle/>
            <a:p>
              <a:endParaRPr lang="it-IT"/>
            </a:p>
          </p:txBody>
        </p:sp>
        <p:sp>
          <p:nvSpPr>
            <p:cNvPr id="16" name="Ovale 20"/>
            <p:cNvSpPr>
              <a:spLocks noChangeArrowheads="1"/>
            </p:cNvSpPr>
            <p:nvPr/>
          </p:nvSpPr>
          <p:spPr bwMode="auto">
            <a:xfrm>
              <a:off x="2560306" y="3198812"/>
              <a:ext cx="152400" cy="152400"/>
            </a:xfrm>
            <a:prstGeom prst="ellipse">
              <a:avLst/>
            </a:prstGeom>
            <a:solidFill>
              <a:schemeClr val="accent1"/>
            </a:solidFill>
            <a:ln w="9525">
              <a:solidFill>
                <a:schemeClr val="tx1"/>
              </a:solidFill>
              <a:round/>
              <a:headEnd/>
              <a:tailEnd/>
            </a:ln>
          </p:spPr>
          <p:txBody>
            <a:bodyPr/>
            <a:lstStyle/>
            <a:p>
              <a:endParaRPr lang="it-IT"/>
            </a:p>
          </p:txBody>
        </p:sp>
        <p:sp>
          <p:nvSpPr>
            <p:cNvPr id="17" name="Ovale 21"/>
            <p:cNvSpPr>
              <a:spLocks noChangeArrowheads="1"/>
            </p:cNvSpPr>
            <p:nvPr/>
          </p:nvSpPr>
          <p:spPr bwMode="auto">
            <a:xfrm>
              <a:off x="3081006" y="3275012"/>
              <a:ext cx="152400" cy="152400"/>
            </a:xfrm>
            <a:prstGeom prst="ellipse">
              <a:avLst/>
            </a:prstGeom>
            <a:solidFill>
              <a:schemeClr val="accent1"/>
            </a:solidFill>
            <a:ln w="9525">
              <a:solidFill>
                <a:schemeClr val="tx1"/>
              </a:solidFill>
              <a:round/>
              <a:headEnd/>
              <a:tailEnd/>
            </a:ln>
          </p:spPr>
          <p:txBody>
            <a:bodyPr/>
            <a:lstStyle/>
            <a:p>
              <a:endParaRPr lang="it-IT"/>
            </a:p>
          </p:txBody>
        </p:sp>
        <p:sp>
          <p:nvSpPr>
            <p:cNvPr id="18" name="Ovale 22"/>
            <p:cNvSpPr>
              <a:spLocks noChangeArrowheads="1"/>
            </p:cNvSpPr>
            <p:nvPr/>
          </p:nvSpPr>
          <p:spPr bwMode="auto">
            <a:xfrm>
              <a:off x="2712706" y="3503612"/>
              <a:ext cx="152400" cy="152400"/>
            </a:xfrm>
            <a:prstGeom prst="ellipse">
              <a:avLst/>
            </a:prstGeom>
            <a:solidFill>
              <a:schemeClr val="accent1"/>
            </a:solidFill>
            <a:ln w="9525">
              <a:solidFill>
                <a:schemeClr val="tx1"/>
              </a:solidFill>
              <a:round/>
              <a:headEnd/>
              <a:tailEnd/>
            </a:ln>
          </p:spPr>
          <p:txBody>
            <a:bodyPr/>
            <a:lstStyle/>
            <a:p>
              <a:endParaRPr lang="it-IT"/>
            </a:p>
          </p:txBody>
        </p:sp>
        <p:sp>
          <p:nvSpPr>
            <p:cNvPr id="19" name="Ovale 23"/>
            <p:cNvSpPr>
              <a:spLocks noChangeArrowheads="1"/>
            </p:cNvSpPr>
            <p:nvPr/>
          </p:nvSpPr>
          <p:spPr bwMode="auto">
            <a:xfrm>
              <a:off x="2979406" y="3605212"/>
              <a:ext cx="152400" cy="152400"/>
            </a:xfrm>
            <a:prstGeom prst="ellipse">
              <a:avLst/>
            </a:prstGeom>
            <a:solidFill>
              <a:schemeClr val="accent1"/>
            </a:solidFill>
            <a:ln w="9525">
              <a:solidFill>
                <a:schemeClr val="tx1"/>
              </a:solidFill>
              <a:round/>
              <a:headEnd/>
              <a:tailEnd/>
            </a:ln>
          </p:spPr>
          <p:txBody>
            <a:bodyPr/>
            <a:lstStyle/>
            <a:p>
              <a:endParaRPr lang="it-IT"/>
            </a:p>
          </p:txBody>
        </p:sp>
        <p:sp>
          <p:nvSpPr>
            <p:cNvPr id="20" name="Triangolo isoscele 19"/>
            <p:cNvSpPr/>
            <p:nvPr/>
          </p:nvSpPr>
          <p:spPr bwMode="auto">
            <a:xfrm>
              <a:off x="579106" y="836612"/>
              <a:ext cx="533400" cy="2819400"/>
            </a:xfrm>
            <a:prstGeom prst="triangle">
              <a:avLst>
                <a:gd name="adj" fmla="val 52381"/>
              </a:avLst>
            </a:prstGeom>
            <a:gradFill flip="none" rotWithShape="1">
              <a:gsLst>
                <a:gs pos="0">
                  <a:schemeClr val="accent1"/>
                </a:gs>
                <a:gs pos="100000">
                  <a:srgbClr val="FFFFFF"/>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a:defRPr/>
              </a:pPr>
              <a:endParaRPr lang="it-IT">
                <a:ea typeface="+mn-ea"/>
                <a:cs typeface="+mn-cs"/>
              </a:endParaRPr>
            </a:p>
          </p:txBody>
        </p:sp>
        <p:sp>
          <p:nvSpPr>
            <p:cNvPr id="21" name="CasellaDiTesto 94"/>
            <p:cNvSpPr txBox="1">
              <a:spLocks noChangeArrowheads="1"/>
            </p:cNvSpPr>
            <p:nvPr/>
          </p:nvSpPr>
          <p:spPr bwMode="auto">
            <a:xfrm>
              <a:off x="426706" y="3732212"/>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it-IT" sz="2000"/>
                <a:t>∂gh</a:t>
              </a:r>
            </a:p>
          </p:txBody>
        </p:sp>
      </p:grpSp>
      <p:sp>
        <p:nvSpPr>
          <p:cNvPr id="22" name="Rettangolo 27"/>
          <p:cNvSpPr>
            <a:spLocks noChangeArrowheads="1"/>
          </p:cNvSpPr>
          <p:nvPr/>
        </p:nvSpPr>
        <p:spPr bwMode="auto">
          <a:xfrm>
            <a:off x="3683702" y="781417"/>
            <a:ext cx="4572000"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it-IT" sz="2400" dirty="0" smtClean="0"/>
              <a:t>Adesione leucocitaria nel seno valvolare</a:t>
            </a:r>
            <a:endParaRPr lang="it-IT" sz="2400" dirty="0"/>
          </a:p>
        </p:txBody>
      </p:sp>
      <p:sp>
        <p:nvSpPr>
          <p:cNvPr id="29" name="Rettangolo 36"/>
          <p:cNvSpPr>
            <a:spLocks noChangeArrowheads="1"/>
          </p:cNvSpPr>
          <p:nvPr/>
        </p:nvSpPr>
        <p:spPr bwMode="auto">
          <a:xfrm>
            <a:off x="198106" y="5039717"/>
            <a:ext cx="3810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400" dirty="0">
                <a:latin typeface="Arial"/>
                <a:cs typeface="Arial"/>
              </a:rPr>
              <a:t>M.A. </a:t>
            </a:r>
            <a:r>
              <a:rPr lang="it-IT" sz="1400" dirty="0" err="1">
                <a:latin typeface="Arial"/>
                <a:cs typeface="Arial"/>
              </a:rPr>
              <a:t>Elsharawy</a:t>
            </a:r>
            <a:r>
              <a:rPr lang="it-IT" sz="1400" dirty="0">
                <a:latin typeface="Arial"/>
                <a:cs typeface="Arial"/>
              </a:rPr>
              <a:t> et al. Interactive </a:t>
            </a:r>
            <a:r>
              <a:rPr lang="it-IT" sz="1400" dirty="0" err="1">
                <a:latin typeface="Arial"/>
                <a:cs typeface="Arial"/>
              </a:rPr>
              <a:t>Cardiovascula</a:t>
            </a:r>
            <a:r>
              <a:rPr lang="it-IT" sz="1400" dirty="0">
                <a:latin typeface="Arial"/>
                <a:cs typeface="Arial"/>
              </a:rPr>
              <a:t> and </a:t>
            </a:r>
            <a:r>
              <a:rPr lang="it-IT" sz="1400" dirty="0" err="1">
                <a:latin typeface="Arial"/>
                <a:cs typeface="Arial"/>
              </a:rPr>
              <a:t>Thoracic</a:t>
            </a:r>
            <a:r>
              <a:rPr lang="it-IT" sz="1400" dirty="0">
                <a:latin typeface="Arial"/>
                <a:cs typeface="Arial"/>
              </a:rPr>
              <a:t> </a:t>
            </a:r>
            <a:r>
              <a:rPr lang="it-IT" sz="1400" dirty="0" err="1">
                <a:latin typeface="Arial"/>
                <a:cs typeface="Arial"/>
              </a:rPr>
              <a:t>Surgery</a:t>
            </a:r>
            <a:r>
              <a:rPr lang="it-IT" sz="1400" dirty="0">
                <a:latin typeface="Arial"/>
                <a:cs typeface="Arial"/>
              </a:rPr>
              <a:t> 6 (2007) 219-</a:t>
            </a:r>
            <a:r>
              <a:rPr lang="it-IT" sz="1400" dirty="0" smtClean="0">
                <a:latin typeface="Arial"/>
                <a:cs typeface="Arial"/>
              </a:rPr>
              <a:t>224</a:t>
            </a:r>
          </a:p>
          <a:p>
            <a:r>
              <a:rPr lang="it-IT" sz="1400" dirty="0">
                <a:latin typeface="Arial"/>
                <a:cs typeface="Arial"/>
              </a:rPr>
              <a:t>(ONO T. et al. </a:t>
            </a:r>
            <a:r>
              <a:rPr lang="it-IT" sz="1400" dirty="0" err="1">
                <a:latin typeface="Arial"/>
                <a:cs typeface="Arial"/>
              </a:rPr>
              <a:t>J</a:t>
            </a:r>
            <a:r>
              <a:rPr lang="it-IT" sz="1400" dirty="0">
                <a:latin typeface="Arial"/>
                <a:cs typeface="Arial"/>
              </a:rPr>
              <a:t>. </a:t>
            </a:r>
            <a:r>
              <a:rPr lang="it-IT" sz="1400" dirty="0" err="1">
                <a:latin typeface="Arial"/>
                <a:cs typeface="Arial"/>
              </a:rPr>
              <a:t>Vasc</a:t>
            </a:r>
            <a:r>
              <a:rPr lang="it-IT" sz="1400" dirty="0">
                <a:latin typeface="Arial"/>
                <a:cs typeface="Arial"/>
              </a:rPr>
              <a:t>. </a:t>
            </a:r>
            <a:r>
              <a:rPr lang="it-IT" sz="1400" dirty="0" err="1">
                <a:latin typeface="Arial"/>
                <a:cs typeface="Arial"/>
              </a:rPr>
              <a:t>Surgery</a:t>
            </a:r>
            <a:r>
              <a:rPr lang="it-IT" sz="1400" dirty="0">
                <a:latin typeface="Arial"/>
                <a:cs typeface="Arial"/>
              </a:rPr>
              <a:t> 1998 </a:t>
            </a:r>
            <a:r>
              <a:rPr lang="it-IT" sz="1400" dirty="0" err="1">
                <a:latin typeface="Arial"/>
                <a:cs typeface="Arial"/>
              </a:rPr>
              <a:t>Jan</a:t>
            </a:r>
            <a:r>
              <a:rPr lang="it-IT" sz="1400" dirty="0">
                <a:latin typeface="Arial"/>
                <a:cs typeface="Arial"/>
              </a:rPr>
              <a:t>; 27 (1):158-166)</a:t>
            </a:r>
          </a:p>
          <a:p>
            <a:endParaRPr lang="it-IT" sz="1400" dirty="0">
              <a:latin typeface="Arial"/>
              <a:cs typeface="Arial"/>
            </a:endParaRPr>
          </a:p>
        </p:txBody>
      </p:sp>
      <p:sp>
        <p:nvSpPr>
          <p:cNvPr id="32" name="CasellaDiTesto 31"/>
          <p:cNvSpPr txBox="1"/>
          <p:nvPr/>
        </p:nvSpPr>
        <p:spPr>
          <a:xfrm>
            <a:off x="3021892" y="135371"/>
            <a:ext cx="2200943" cy="523220"/>
          </a:xfrm>
          <a:prstGeom prst="rect">
            <a:avLst/>
          </a:prstGeom>
          <a:noFill/>
        </p:spPr>
        <p:txBody>
          <a:bodyPr wrap="none" rtlCol="0">
            <a:spAutoFit/>
          </a:bodyPr>
          <a:lstStyle/>
          <a:p>
            <a:r>
              <a:rPr lang="it-IT" sz="2800" dirty="0" smtClean="0"/>
              <a:t>2° Commento</a:t>
            </a:r>
            <a:endParaRPr lang="it-IT" sz="2800" dirty="0"/>
          </a:p>
        </p:txBody>
      </p:sp>
    </p:spTree>
    <p:extLst>
      <p:ext uri="{BB962C8B-B14F-4D97-AF65-F5344CB8AC3E}">
        <p14:creationId xmlns:p14="http://schemas.microsoft.com/office/powerpoint/2010/main" val="2124475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78331" y="158923"/>
            <a:ext cx="2200943" cy="523220"/>
          </a:xfrm>
          <a:prstGeom prst="rect">
            <a:avLst/>
          </a:prstGeom>
          <a:noFill/>
        </p:spPr>
        <p:txBody>
          <a:bodyPr wrap="none" rtlCol="0">
            <a:spAutoFit/>
          </a:bodyPr>
          <a:lstStyle/>
          <a:p>
            <a:r>
              <a:rPr lang="it-IT" sz="2800" dirty="0"/>
              <a:t>3</a:t>
            </a:r>
            <a:r>
              <a:rPr lang="it-IT" sz="2800" dirty="0" smtClean="0"/>
              <a:t>° Commento</a:t>
            </a:r>
            <a:endParaRPr lang="it-IT" sz="2800" dirty="0"/>
          </a:p>
        </p:txBody>
      </p:sp>
      <p:sp>
        <p:nvSpPr>
          <p:cNvPr id="17" name="Text Box 33"/>
          <p:cNvSpPr txBox="1">
            <a:spLocks noChangeArrowheads="1"/>
          </p:cNvSpPr>
          <p:nvPr/>
        </p:nvSpPr>
        <p:spPr bwMode="auto">
          <a:xfrm>
            <a:off x="1223268" y="5196318"/>
            <a:ext cx="53200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it-IT" dirty="0">
                <a:solidFill>
                  <a:srgbClr val="000000"/>
                </a:solidFill>
              </a:rPr>
              <a:t>Riscontro </a:t>
            </a:r>
            <a:r>
              <a:rPr lang="it-IT" sz="2400" dirty="0">
                <a:solidFill>
                  <a:srgbClr val="000000"/>
                </a:solidFill>
              </a:rPr>
              <a:t>raro</a:t>
            </a:r>
            <a:r>
              <a:rPr lang="it-IT" dirty="0">
                <a:solidFill>
                  <a:srgbClr val="000000"/>
                </a:solidFill>
              </a:rPr>
              <a:t> di </a:t>
            </a:r>
            <a:r>
              <a:rPr lang="it-IT" dirty="0" smtClean="0">
                <a:solidFill>
                  <a:srgbClr val="000000"/>
                </a:solidFill>
              </a:rPr>
              <a:t>vene dilatate </a:t>
            </a:r>
            <a:r>
              <a:rPr lang="it-IT" dirty="0">
                <a:solidFill>
                  <a:srgbClr val="000000"/>
                </a:solidFill>
              </a:rPr>
              <a:t>NON </a:t>
            </a:r>
            <a:r>
              <a:rPr lang="it-IT" dirty="0" smtClean="0">
                <a:solidFill>
                  <a:srgbClr val="000000"/>
                </a:solidFill>
              </a:rPr>
              <a:t>refluenti</a:t>
            </a:r>
          </a:p>
          <a:p>
            <a:r>
              <a:rPr lang="it-IT" dirty="0">
                <a:solidFill>
                  <a:srgbClr val="000000"/>
                </a:solidFill>
              </a:rPr>
              <a:t>Riscontro</a:t>
            </a:r>
            <a:r>
              <a:rPr lang="it-IT" sz="2400" dirty="0">
                <a:solidFill>
                  <a:srgbClr val="000000"/>
                </a:solidFill>
              </a:rPr>
              <a:t> frequente</a:t>
            </a:r>
            <a:r>
              <a:rPr lang="it-IT" dirty="0">
                <a:solidFill>
                  <a:srgbClr val="000000"/>
                </a:solidFill>
              </a:rPr>
              <a:t> di </a:t>
            </a:r>
            <a:r>
              <a:rPr lang="it-IT" dirty="0" smtClean="0">
                <a:solidFill>
                  <a:srgbClr val="000000"/>
                </a:solidFill>
              </a:rPr>
              <a:t>vene NON </a:t>
            </a:r>
            <a:r>
              <a:rPr lang="it-IT" dirty="0">
                <a:solidFill>
                  <a:srgbClr val="000000"/>
                </a:solidFill>
              </a:rPr>
              <a:t>Dilatate </a:t>
            </a:r>
            <a:r>
              <a:rPr lang="it-IT" dirty="0" smtClean="0">
                <a:solidFill>
                  <a:srgbClr val="000000"/>
                </a:solidFill>
              </a:rPr>
              <a:t>Refluenti</a:t>
            </a:r>
            <a:endParaRPr lang="it-IT" dirty="0">
              <a:solidFill>
                <a:srgbClr val="000000"/>
              </a:solidFill>
            </a:endParaRPr>
          </a:p>
        </p:txBody>
      </p:sp>
      <p:sp>
        <p:nvSpPr>
          <p:cNvPr id="20" name="Rectangle 36"/>
          <p:cNvSpPr>
            <a:spLocks noChangeArrowheads="1"/>
          </p:cNvSpPr>
          <p:nvPr/>
        </p:nvSpPr>
        <p:spPr bwMode="auto">
          <a:xfrm>
            <a:off x="1223268" y="1537755"/>
            <a:ext cx="6566587"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sz="2000" b="1" dirty="0">
                <a:solidFill>
                  <a:srgbClr val="000000"/>
                </a:solidFill>
              </a:rPr>
              <a:t>Prospective epidemiological study on the beginning of varicose </a:t>
            </a:r>
            <a:r>
              <a:rPr lang="en-GB" sz="2000" b="1" dirty="0" smtClean="0">
                <a:solidFill>
                  <a:srgbClr val="000000"/>
                </a:solidFill>
              </a:rPr>
              <a:t>veins</a:t>
            </a:r>
            <a:r>
              <a:rPr lang="en-GB" altLang="zh-CN" sz="2000" dirty="0" smtClean="0">
                <a:solidFill>
                  <a:srgbClr val="000000"/>
                </a:solidFill>
                <a:ea typeface="SimSun" charset="0"/>
                <a:cs typeface="SimSun" charset="0"/>
              </a:rPr>
              <a:t>.</a:t>
            </a:r>
            <a:r>
              <a:rPr lang="en-GB" altLang="zh-CN" dirty="0" smtClean="0">
                <a:solidFill>
                  <a:srgbClr val="000000"/>
                </a:solidFill>
                <a:ea typeface="SimSun" charset="0"/>
                <a:cs typeface="SimSun" charset="0"/>
              </a:rPr>
              <a:t> </a:t>
            </a:r>
            <a:endParaRPr lang="en-GB" altLang="zh-CN" dirty="0">
              <a:solidFill>
                <a:srgbClr val="000000"/>
              </a:solidFill>
              <a:ea typeface="SimSun" charset="0"/>
              <a:cs typeface="SimSun" charset="0"/>
            </a:endParaRPr>
          </a:p>
          <a:p>
            <a:r>
              <a:rPr lang="en-GB" altLang="zh-CN" sz="1600" i="1" dirty="0">
                <a:solidFill>
                  <a:srgbClr val="000000"/>
                </a:solidFill>
                <a:ea typeface="SimSun" charset="0"/>
                <a:cs typeface="SimSun" charset="0"/>
              </a:rPr>
              <a:t>Schultz-Ehrenburg and al. </a:t>
            </a:r>
            <a:r>
              <a:rPr lang="en-US" altLang="zh-CN" sz="1600" i="1" dirty="0" err="1">
                <a:solidFill>
                  <a:srgbClr val="000000"/>
                </a:solidFill>
                <a:ea typeface="SimSun" charset="0"/>
                <a:cs typeface="SimSun" charset="0"/>
              </a:rPr>
              <a:t>Phlebologie</a:t>
            </a:r>
            <a:r>
              <a:rPr lang="en-US" altLang="zh-CN" sz="1600" i="1" dirty="0">
                <a:solidFill>
                  <a:srgbClr val="000000"/>
                </a:solidFill>
                <a:ea typeface="SimSun" charset="0"/>
                <a:cs typeface="SimSun" charset="0"/>
              </a:rPr>
              <a:t> 2009; 38: 17–25</a:t>
            </a:r>
            <a:endParaRPr lang="en-GB" altLang="zh-CN" sz="1600" i="1" dirty="0">
              <a:solidFill>
                <a:srgbClr val="000000"/>
              </a:solidFill>
              <a:ea typeface="SimSun" charset="0"/>
              <a:cs typeface="SimSun" charset="0"/>
            </a:endParaRPr>
          </a:p>
          <a:p>
            <a:r>
              <a:rPr lang="en-GB" altLang="zh-CN" sz="2000" dirty="0">
                <a:solidFill>
                  <a:srgbClr val="000000"/>
                </a:solidFill>
                <a:ea typeface="SimSun" charset="0"/>
                <a:cs typeface="SimSun" charset="0"/>
              </a:rPr>
              <a:t>Longitudinal study . 740 pupils 10-12 to 18-20</a:t>
            </a:r>
            <a:r>
              <a:rPr lang="en-GB" altLang="zh-CN" sz="2000" dirty="0" smtClean="0">
                <a:solidFill>
                  <a:srgbClr val="000000"/>
                </a:solidFill>
                <a:ea typeface="SimSun" charset="0"/>
                <a:cs typeface="SimSun" charset="0"/>
              </a:rPr>
              <a:t>.</a:t>
            </a:r>
          </a:p>
          <a:p>
            <a:r>
              <a:rPr lang="en-GB" altLang="zh-CN" sz="2000" dirty="0" smtClean="0">
                <a:solidFill>
                  <a:srgbClr val="000000"/>
                </a:solidFill>
                <a:ea typeface="SimSun" charset="0"/>
                <a:cs typeface="SimSun" charset="0"/>
              </a:rPr>
              <a:t> </a:t>
            </a:r>
            <a:r>
              <a:rPr lang="en-GB" altLang="zh-CN" sz="2000" dirty="0">
                <a:solidFill>
                  <a:srgbClr val="000000"/>
                </a:solidFill>
                <a:ea typeface="SimSun" charset="0"/>
                <a:cs typeface="SimSun" charset="0"/>
              </a:rPr>
              <a:t>“</a:t>
            </a:r>
            <a:r>
              <a:rPr lang="en-GB" sz="2000" dirty="0">
                <a:solidFill>
                  <a:srgbClr val="000000"/>
                </a:solidFill>
              </a:rPr>
              <a:t>The manifestation of </a:t>
            </a:r>
            <a:r>
              <a:rPr lang="en-GB" sz="2000" dirty="0" smtClean="0">
                <a:solidFill>
                  <a:srgbClr val="000000"/>
                </a:solidFill>
              </a:rPr>
              <a:t>a</a:t>
            </a:r>
            <a:r>
              <a:rPr lang="en-GB" sz="2000" dirty="0" smtClean="0">
                <a:solidFill>
                  <a:srgbClr val="000000"/>
                </a:solidFill>
                <a:ea typeface="SimSun" charset="0"/>
                <a:cs typeface="SimSun" charset="0"/>
              </a:rPr>
              <a:t> </a:t>
            </a:r>
            <a:r>
              <a:rPr lang="en-GB" altLang="zh-CN" sz="2000" dirty="0" err="1" smtClean="0">
                <a:solidFill>
                  <a:srgbClr val="000000"/>
                </a:solidFill>
                <a:ea typeface="SimSun" charset="0"/>
                <a:cs typeface="SimSun" charset="0"/>
              </a:rPr>
              <a:t>truncal</a:t>
            </a:r>
            <a:r>
              <a:rPr lang="en-GB" altLang="zh-CN" sz="2000" dirty="0" smtClean="0">
                <a:solidFill>
                  <a:srgbClr val="000000"/>
                </a:solidFill>
                <a:ea typeface="SimSun" charset="0"/>
                <a:cs typeface="SimSun" charset="0"/>
              </a:rPr>
              <a:t> </a:t>
            </a:r>
            <a:r>
              <a:rPr lang="en-GB" altLang="zh-CN" sz="2000" dirty="0">
                <a:solidFill>
                  <a:srgbClr val="000000"/>
                </a:solidFill>
                <a:ea typeface="SimSun" charset="0"/>
                <a:cs typeface="SimSun" charset="0"/>
              </a:rPr>
              <a:t>VV is preceded </a:t>
            </a:r>
            <a:endParaRPr lang="en-GB" altLang="zh-CN" sz="2000" dirty="0" smtClean="0">
              <a:solidFill>
                <a:srgbClr val="000000"/>
              </a:solidFill>
              <a:ea typeface="SimSun" charset="0"/>
              <a:cs typeface="SimSun" charset="0"/>
            </a:endParaRPr>
          </a:p>
          <a:p>
            <a:r>
              <a:rPr lang="en-GB" altLang="zh-CN" sz="2000" dirty="0" smtClean="0">
                <a:solidFill>
                  <a:srgbClr val="000000"/>
                </a:solidFill>
                <a:ea typeface="SimSun" charset="0"/>
                <a:cs typeface="SimSun" charset="0"/>
              </a:rPr>
              <a:t>by </a:t>
            </a:r>
            <a:r>
              <a:rPr lang="en-GB" altLang="zh-CN" sz="2000" dirty="0">
                <a:solidFill>
                  <a:srgbClr val="000000"/>
                </a:solidFill>
                <a:ea typeface="SimSun" charset="0"/>
                <a:cs typeface="SimSun" charset="0"/>
              </a:rPr>
              <a:t>a VR in the same vein (p = 0.039). “</a:t>
            </a:r>
            <a:r>
              <a:rPr lang="en-GB" altLang="zh-CN" dirty="0">
                <a:solidFill>
                  <a:srgbClr val="000000"/>
                </a:solidFill>
                <a:ea typeface="SimSun" charset="0"/>
                <a:cs typeface="SimSun" charset="0"/>
              </a:rPr>
              <a:t> </a:t>
            </a:r>
            <a:endParaRPr lang="en-US" dirty="0">
              <a:solidFill>
                <a:srgbClr val="000000"/>
              </a:solidFill>
            </a:endParaRPr>
          </a:p>
        </p:txBody>
      </p:sp>
      <p:sp>
        <p:nvSpPr>
          <p:cNvPr id="3" name="CasellaDiTesto 2"/>
          <p:cNvSpPr txBox="1"/>
          <p:nvPr/>
        </p:nvSpPr>
        <p:spPr>
          <a:xfrm>
            <a:off x="1223268" y="4005320"/>
            <a:ext cx="5524469" cy="646331"/>
          </a:xfrm>
          <a:prstGeom prst="rect">
            <a:avLst/>
          </a:prstGeom>
          <a:noFill/>
        </p:spPr>
        <p:txBody>
          <a:bodyPr wrap="none" rtlCol="0">
            <a:spAutoFit/>
          </a:bodyPr>
          <a:lstStyle/>
          <a:p>
            <a:r>
              <a:rPr lang="it-IT" dirty="0" smtClean="0"/>
              <a:t>ASVAL = la dilatazione precede il reflusso</a:t>
            </a:r>
            <a:endParaRPr lang="it-IT" dirty="0"/>
          </a:p>
          <a:p>
            <a:r>
              <a:rPr lang="it-IT" dirty="0" smtClean="0"/>
              <a:t>Studio Schulz-Ehrenburg = il reflusso precede la dilazione</a:t>
            </a:r>
            <a:endParaRPr lang="it-IT" dirty="0"/>
          </a:p>
        </p:txBody>
      </p:sp>
    </p:spTree>
    <p:extLst>
      <p:ext uri="{BB962C8B-B14F-4D97-AF65-F5344CB8AC3E}">
        <p14:creationId xmlns:p14="http://schemas.microsoft.com/office/powerpoint/2010/main" val="7830153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17091" y="158923"/>
            <a:ext cx="2200943" cy="523220"/>
          </a:xfrm>
          <a:prstGeom prst="rect">
            <a:avLst/>
          </a:prstGeom>
          <a:noFill/>
        </p:spPr>
        <p:txBody>
          <a:bodyPr wrap="none" rtlCol="0">
            <a:spAutoFit/>
          </a:bodyPr>
          <a:lstStyle/>
          <a:p>
            <a:r>
              <a:rPr lang="it-IT" sz="2800" dirty="0" smtClean="0"/>
              <a:t>4° Commento</a:t>
            </a:r>
            <a:endParaRPr lang="it-IT" sz="2800" dirty="0"/>
          </a:p>
        </p:txBody>
      </p:sp>
      <p:sp>
        <p:nvSpPr>
          <p:cNvPr id="3" name="CasellaDiTesto 2"/>
          <p:cNvSpPr txBox="1"/>
          <p:nvPr/>
        </p:nvSpPr>
        <p:spPr>
          <a:xfrm>
            <a:off x="217217" y="556642"/>
            <a:ext cx="8254246" cy="830997"/>
          </a:xfrm>
          <a:prstGeom prst="rect">
            <a:avLst/>
          </a:prstGeom>
          <a:noFill/>
        </p:spPr>
        <p:txBody>
          <a:bodyPr wrap="square" rtlCol="0">
            <a:spAutoFit/>
          </a:bodyPr>
          <a:lstStyle/>
          <a:p>
            <a:pPr algn="ctr"/>
            <a:r>
              <a:rPr lang="it-IT" sz="2400" dirty="0" smtClean="0"/>
              <a:t>E’ possibile una documentazione </a:t>
            </a:r>
            <a:r>
              <a:rPr lang="it-IT" sz="2400" dirty="0" err="1" smtClean="0"/>
              <a:t>velocimetrica</a:t>
            </a:r>
            <a:r>
              <a:rPr lang="it-IT" sz="2400" dirty="0" smtClean="0"/>
              <a:t> dell’estensione prossimale del reflusso?</a:t>
            </a:r>
            <a:endParaRPr lang="it-IT" sz="2400" dirty="0"/>
          </a:p>
        </p:txBody>
      </p:sp>
      <p:sp>
        <p:nvSpPr>
          <p:cNvPr id="4" name="CasellaDiTesto 3"/>
          <p:cNvSpPr txBox="1"/>
          <p:nvPr/>
        </p:nvSpPr>
        <p:spPr>
          <a:xfrm>
            <a:off x="3075172" y="1187476"/>
            <a:ext cx="2267969" cy="769441"/>
          </a:xfrm>
          <a:prstGeom prst="rect">
            <a:avLst/>
          </a:prstGeom>
          <a:noFill/>
        </p:spPr>
        <p:txBody>
          <a:bodyPr wrap="none" rtlCol="0">
            <a:spAutoFit/>
          </a:bodyPr>
          <a:lstStyle/>
          <a:p>
            <a:r>
              <a:rPr lang="it-IT" sz="2400" dirty="0" smtClean="0"/>
              <a:t>Risposta = </a:t>
            </a:r>
            <a:r>
              <a:rPr lang="it-IT" sz="4400" b="1" dirty="0" smtClean="0"/>
              <a:t>NO</a:t>
            </a:r>
            <a:r>
              <a:rPr lang="it-IT" sz="2400" dirty="0" smtClean="0"/>
              <a:t> </a:t>
            </a:r>
            <a:endParaRPr lang="it-IT" sz="2400" dirty="0"/>
          </a:p>
        </p:txBody>
      </p:sp>
      <p:sp>
        <p:nvSpPr>
          <p:cNvPr id="5" name="Arco 19"/>
          <p:cNvSpPr>
            <a:spLocks/>
          </p:cNvSpPr>
          <p:nvPr/>
        </p:nvSpPr>
        <p:spPr bwMode="auto">
          <a:xfrm>
            <a:off x="3120123" y="4245334"/>
            <a:ext cx="506054" cy="338708"/>
          </a:xfrm>
          <a:custGeom>
            <a:avLst/>
            <a:gdLst>
              <a:gd name="G0" fmla="+- 21600 0 0"/>
              <a:gd name="G1" fmla="+- 21599 0 0"/>
              <a:gd name="G2" fmla="+- 21600 0 0"/>
              <a:gd name="T0" fmla="*/ 0 w 21600"/>
              <a:gd name="T1" fmla="*/ 21493 h 21599"/>
              <a:gd name="T2" fmla="*/ 2139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493"/>
                </a:moveTo>
                <a:cubicBezTo>
                  <a:pt x="58" y="9686"/>
                  <a:pt x="9585" y="113"/>
                  <a:pt x="21392" y="0"/>
                </a:cubicBezTo>
              </a:path>
              <a:path w="21600" h="21599" stroke="0" extrusionOk="0">
                <a:moveTo>
                  <a:pt x="0" y="21493"/>
                </a:moveTo>
                <a:cubicBezTo>
                  <a:pt x="58" y="9686"/>
                  <a:pt x="9585" y="113"/>
                  <a:pt x="21392" y="0"/>
                </a:cubicBezTo>
                <a:lnTo>
                  <a:pt x="21600" y="2159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 name="Cilindro 5"/>
          <p:cNvSpPr/>
          <p:nvPr/>
        </p:nvSpPr>
        <p:spPr>
          <a:xfrm>
            <a:off x="3626175" y="2334168"/>
            <a:ext cx="306025" cy="4075819"/>
          </a:xfrm>
          <a:prstGeom prst="can">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7" name="Connettore 1 6"/>
          <p:cNvCxnSpPr/>
          <p:nvPr/>
        </p:nvCxnSpPr>
        <p:spPr>
          <a:xfrm>
            <a:off x="4749250" y="3486296"/>
            <a:ext cx="1" cy="21940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ttangolo arrotondato 7"/>
          <p:cNvSpPr/>
          <p:nvPr/>
        </p:nvSpPr>
        <p:spPr>
          <a:xfrm>
            <a:off x="3880837" y="6001037"/>
            <a:ext cx="97605" cy="87449"/>
          </a:xfrm>
          <a:prstGeom prst="roundRect">
            <a:avLst/>
          </a:prstGeom>
          <a:solidFill>
            <a:srgbClr val="21254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Arco 10"/>
          <p:cNvSpPr/>
          <p:nvPr/>
        </p:nvSpPr>
        <p:spPr>
          <a:xfrm>
            <a:off x="2951182" y="2666353"/>
            <a:ext cx="1747610" cy="1747283"/>
          </a:xfrm>
          <a:prstGeom prst="arc">
            <a:avLst>
              <a:gd name="adj1" fmla="val 16618808"/>
              <a:gd name="adj2" fmla="val 20709515"/>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2" name="Arco 11"/>
          <p:cNvSpPr/>
          <p:nvPr/>
        </p:nvSpPr>
        <p:spPr>
          <a:xfrm>
            <a:off x="2824753" y="2536259"/>
            <a:ext cx="2041319" cy="1933819"/>
          </a:xfrm>
          <a:prstGeom prst="arc">
            <a:avLst>
              <a:gd name="adj1" fmla="val 16453563"/>
              <a:gd name="adj2" fmla="val 21585937"/>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3" name="Line 20"/>
          <p:cNvSpPr>
            <a:spLocks noChangeShapeType="1"/>
          </p:cNvSpPr>
          <p:nvPr/>
        </p:nvSpPr>
        <p:spPr bwMode="auto">
          <a:xfrm>
            <a:off x="3107611" y="4584042"/>
            <a:ext cx="60681" cy="18259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14" name="Gruppo 13"/>
          <p:cNvGrpSpPr/>
          <p:nvPr/>
        </p:nvGrpSpPr>
        <p:grpSpPr>
          <a:xfrm>
            <a:off x="2467870" y="2433971"/>
            <a:ext cx="3933552" cy="4292685"/>
            <a:chOff x="3313671" y="256108"/>
            <a:chExt cx="2705839" cy="4321820"/>
          </a:xfrm>
        </p:grpSpPr>
        <p:grpSp>
          <p:nvGrpSpPr>
            <p:cNvPr id="15" name="Group 28"/>
            <p:cNvGrpSpPr>
              <a:grpSpLocks/>
            </p:cNvGrpSpPr>
            <p:nvPr/>
          </p:nvGrpSpPr>
          <p:grpSpPr bwMode="auto">
            <a:xfrm flipH="1">
              <a:off x="3719546" y="4295199"/>
              <a:ext cx="81176" cy="260979"/>
              <a:chOff x="3840" y="2448"/>
              <a:chExt cx="96" cy="752"/>
            </a:xfrm>
          </p:grpSpPr>
          <p:sp>
            <p:nvSpPr>
              <p:cNvPr id="25" name="Arco 29"/>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6" name="Arco 30"/>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16" name="Arco 10"/>
            <p:cNvSpPr>
              <a:spLocks/>
            </p:cNvSpPr>
            <p:nvPr/>
          </p:nvSpPr>
          <p:spPr bwMode="auto">
            <a:xfrm flipV="1">
              <a:off x="5036954" y="2309313"/>
              <a:ext cx="248598" cy="1892098"/>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17" name="Group 11"/>
            <p:cNvGrpSpPr>
              <a:grpSpLocks/>
            </p:cNvGrpSpPr>
            <p:nvPr/>
          </p:nvGrpSpPr>
          <p:grpSpPr bwMode="auto">
            <a:xfrm>
              <a:off x="5261874" y="2207369"/>
              <a:ext cx="81176" cy="456713"/>
              <a:chOff x="3840" y="2448"/>
              <a:chExt cx="96" cy="752"/>
            </a:xfrm>
          </p:grpSpPr>
          <p:sp>
            <p:nvSpPr>
              <p:cNvPr id="23" name="Arco 12"/>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4" name="Arco 13"/>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18" name="Arco 14"/>
            <p:cNvSpPr>
              <a:spLocks/>
            </p:cNvSpPr>
            <p:nvPr/>
          </p:nvSpPr>
          <p:spPr bwMode="auto">
            <a:xfrm>
              <a:off x="5045407" y="4193256"/>
              <a:ext cx="541168" cy="297679"/>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9" name="Freeform 15"/>
            <p:cNvSpPr>
              <a:spLocks/>
            </p:cNvSpPr>
            <p:nvPr/>
          </p:nvSpPr>
          <p:spPr bwMode="auto">
            <a:xfrm>
              <a:off x="3800722" y="4349571"/>
              <a:ext cx="2218788" cy="228357"/>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0" name="Arco 16"/>
            <p:cNvSpPr>
              <a:spLocks/>
            </p:cNvSpPr>
            <p:nvPr/>
          </p:nvSpPr>
          <p:spPr bwMode="auto">
            <a:xfrm flipH="1" flipV="1">
              <a:off x="3638373" y="2207369"/>
              <a:ext cx="162350" cy="20878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1" name="Arco 17"/>
            <p:cNvSpPr>
              <a:spLocks/>
            </p:cNvSpPr>
            <p:nvPr/>
          </p:nvSpPr>
          <p:spPr bwMode="auto">
            <a:xfrm flipH="1" flipV="1">
              <a:off x="3313671" y="380515"/>
              <a:ext cx="324701" cy="18268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2" name="Arco 17"/>
            <p:cNvSpPr>
              <a:spLocks/>
            </p:cNvSpPr>
            <p:nvPr/>
          </p:nvSpPr>
          <p:spPr bwMode="auto">
            <a:xfrm flipV="1">
              <a:off x="5247941" y="256108"/>
              <a:ext cx="95109" cy="19298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27" name="Arco 19"/>
          <p:cNvSpPr>
            <a:spLocks/>
          </p:cNvSpPr>
          <p:nvPr/>
        </p:nvSpPr>
        <p:spPr bwMode="auto">
          <a:xfrm>
            <a:off x="3075172" y="4181478"/>
            <a:ext cx="567960" cy="313474"/>
          </a:xfrm>
          <a:custGeom>
            <a:avLst/>
            <a:gdLst>
              <a:gd name="G0" fmla="+- 21600 0 0"/>
              <a:gd name="G1" fmla="+- 21599 0 0"/>
              <a:gd name="G2" fmla="+- 21600 0 0"/>
              <a:gd name="T0" fmla="*/ 0 w 21600"/>
              <a:gd name="T1" fmla="*/ 21493 h 21599"/>
              <a:gd name="T2" fmla="*/ 2139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493"/>
                </a:moveTo>
                <a:cubicBezTo>
                  <a:pt x="58" y="9686"/>
                  <a:pt x="9585" y="113"/>
                  <a:pt x="21392" y="0"/>
                </a:cubicBezTo>
              </a:path>
              <a:path w="21600" h="21599" stroke="0" extrusionOk="0">
                <a:moveTo>
                  <a:pt x="0" y="21493"/>
                </a:moveTo>
                <a:cubicBezTo>
                  <a:pt x="58" y="9686"/>
                  <a:pt x="9585" y="113"/>
                  <a:pt x="21392" y="0"/>
                </a:cubicBezTo>
                <a:lnTo>
                  <a:pt x="21600" y="21599"/>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8" name="Line 20"/>
          <p:cNvSpPr>
            <a:spLocks noChangeShapeType="1"/>
          </p:cNvSpPr>
          <p:nvPr/>
        </p:nvSpPr>
        <p:spPr bwMode="auto">
          <a:xfrm>
            <a:off x="3039416" y="4450465"/>
            <a:ext cx="70669" cy="19656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cxnSp>
        <p:nvCxnSpPr>
          <p:cNvPr id="29" name="Connettore 1 28"/>
          <p:cNvCxnSpPr/>
          <p:nvPr/>
        </p:nvCxnSpPr>
        <p:spPr>
          <a:xfrm flipH="1">
            <a:off x="4850569" y="3462040"/>
            <a:ext cx="21759" cy="279460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4749250" y="5070472"/>
            <a:ext cx="26419" cy="12741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Figura a mano libera 30"/>
          <p:cNvSpPr/>
          <p:nvPr/>
        </p:nvSpPr>
        <p:spPr>
          <a:xfrm>
            <a:off x="3994651" y="3342693"/>
            <a:ext cx="692962" cy="1516648"/>
          </a:xfrm>
          <a:custGeom>
            <a:avLst/>
            <a:gdLst>
              <a:gd name="connsiteX0" fmla="*/ 524933 w 524933"/>
              <a:gd name="connsiteY0" fmla="*/ 0 h 1516648"/>
              <a:gd name="connsiteX1" fmla="*/ 465667 w 524933"/>
              <a:gd name="connsiteY1" fmla="*/ 8467 h 1516648"/>
              <a:gd name="connsiteX2" fmla="*/ 397933 w 524933"/>
              <a:gd name="connsiteY2" fmla="*/ 25400 h 1516648"/>
              <a:gd name="connsiteX3" fmla="*/ 364067 w 524933"/>
              <a:gd name="connsiteY3" fmla="*/ 67734 h 1516648"/>
              <a:gd name="connsiteX4" fmla="*/ 355600 w 524933"/>
              <a:gd name="connsiteY4" fmla="*/ 93134 h 1516648"/>
              <a:gd name="connsiteX5" fmla="*/ 330200 w 524933"/>
              <a:gd name="connsiteY5" fmla="*/ 127000 h 1516648"/>
              <a:gd name="connsiteX6" fmla="*/ 304800 w 524933"/>
              <a:gd name="connsiteY6" fmla="*/ 186267 h 1516648"/>
              <a:gd name="connsiteX7" fmla="*/ 296333 w 524933"/>
              <a:gd name="connsiteY7" fmla="*/ 220134 h 1516648"/>
              <a:gd name="connsiteX8" fmla="*/ 330200 w 524933"/>
              <a:gd name="connsiteY8" fmla="*/ 279400 h 1516648"/>
              <a:gd name="connsiteX9" fmla="*/ 338667 w 524933"/>
              <a:gd name="connsiteY9" fmla="*/ 304800 h 1516648"/>
              <a:gd name="connsiteX10" fmla="*/ 364067 w 524933"/>
              <a:gd name="connsiteY10" fmla="*/ 338667 h 1516648"/>
              <a:gd name="connsiteX11" fmla="*/ 381000 w 524933"/>
              <a:gd name="connsiteY11" fmla="*/ 372534 h 1516648"/>
              <a:gd name="connsiteX12" fmla="*/ 406400 w 524933"/>
              <a:gd name="connsiteY12" fmla="*/ 414867 h 1516648"/>
              <a:gd name="connsiteX13" fmla="*/ 431800 w 524933"/>
              <a:gd name="connsiteY13" fmla="*/ 482600 h 1516648"/>
              <a:gd name="connsiteX14" fmla="*/ 423333 w 524933"/>
              <a:gd name="connsiteY14" fmla="*/ 533400 h 1516648"/>
              <a:gd name="connsiteX15" fmla="*/ 372533 w 524933"/>
              <a:gd name="connsiteY15" fmla="*/ 567267 h 1516648"/>
              <a:gd name="connsiteX16" fmla="*/ 296333 w 524933"/>
              <a:gd name="connsiteY16" fmla="*/ 609600 h 1516648"/>
              <a:gd name="connsiteX17" fmla="*/ 279400 w 524933"/>
              <a:gd name="connsiteY17" fmla="*/ 626534 h 1516648"/>
              <a:gd name="connsiteX18" fmla="*/ 245533 w 524933"/>
              <a:gd name="connsiteY18" fmla="*/ 643467 h 1516648"/>
              <a:gd name="connsiteX19" fmla="*/ 203200 w 524933"/>
              <a:gd name="connsiteY19" fmla="*/ 702734 h 1516648"/>
              <a:gd name="connsiteX20" fmla="*/ 177800 w 524933"/>
              <a:gd name="connsiteY20" fmla="*/ 728134 h 1516648"/>
              <a:gd name="connsiteX21" fmla="*/ 194733 w 524933"/>
              <a:gd name="connsiteY21" fmla="*/ 804334 h 1516648"/>
              <a:gd name="connsiteX22" fmla="*/ 237067 w 524933"/>
              <a:gd name="connsiteY22" fmla="*/ 863600 h 1516648"/>
              <a:gd name="connsiteX23" fmla="*/ 245533 w 524933"/>
              <a:gd name="connsiteY23" fmla="*/ 889000 h 1516648"/>
              <a:gd name="connsiteX24" fmla="*/ 279400 w 524933"/>
              <a:gd name="connsiteY24" fmla="*/ 948267 h 1516648"/>
              <a:gd name="connsiteX25" fmla="*/ 287867 w 524933"/>
              <a:gd name="connsiteY25" fmla="*/ 982134 h 1516648"/>
              <a:gd name="connsiteX26" fmla="*/ 279400 w 524933"/>
              <a:gd name="connsiteY26" fmla="*/ 1066800 h 1516648"/>
              <a:gd name="connsiteX27" fmla="*/ 245533 w 524933"/>
              <a:gd name="connsiteY27" fmla="*/ 1092200 h 1516648"/>
              <a:gd name="connsiteX28" fmla="*/ 220133 w 524933"/>
              <a:gd name="connsiteY28" fmla="*/ 1126067 h 1516648"/>
              <a:gd name="connsiteX29" fmla="*/ 194733 w 524933"/>
              <a:gd name="connsiteY29" fmla="*/ 1143000 h 1516648"/>
              <a:gd name="connsiteX30" fmla="*/ 152400 w 524933"/>
              <a:gd name="connsiteY30" fmla="*/ 1185334 h 1516648"/>
              <a:gd name="connsiteX31" fmla="*/ 143933 w 524933"/>
              <a:gd name="connsiteY31" fmla="*/ 1210734 h 1516648"/>
              <a:gd name="connsiteX32" fmla="*/ 177800 w 524933"/>
              <a:gd name="connsiteY32" fmla="*/ 1227667 h 1516648"/>
              <a:gd name="connsiteX33" fmla="*/ 194733 w 524933"/>
              <a:gd name="connsiteY33" fmla="*/ 1253067 h 1516648"/>
              <a:gd name="connsiteX34" fmla="*/ 245533 w 524933"/>
              <a:gd name="connsiteY34" fmla="*/ 1295400 h 1516648"/>
              <a:gd name="connsiteX35" fmla="*/ 262467 w 524933"/>
              <a:gd name="connsiteY35" fmla="*/ 1320800 h 1516648"/>
              <a:gd name="connsiteX36" fmla="*/ 279400 w 524933"/>
              <a:gd name="connsiteY36" fmla="*/ 1337734 h 1516648"/>
              <a:gd name="connsiteX37" fmla="*/ 270933 w 524933"/>
              <a:gd name="connsiteY37" fmla="*/ 1464734 h 1516648"/>
              <a:gd name="connsiteX38" fmla="*/ 228600 w 524933"/>
              <a:gd name="connsiteY38" fmla="*/ 1507067 h 1516648"/>
              <a:gd name="connsiteX39" fmla="*/ 203200 w 524933"/>
              <a:gd name="connsiteY39" fmla="*/ 1515534 h 1516648"/>
              <a:gd name="connsiteX40" fmla="*/ 0 w 524933"/>
              <a:gd name="connsiteY40" fmla="*/ 1515534 h 15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4933" h="1516648">
                <a:moveTo>
                  <a:pt x="524933" y="0"/>
                </a:moveTo>
                <a:cubicBezTo>
                  <a:pt x="505178" y="2822"/>
                  <a:pt x="485235" y="4553"/>
                  <a:pt x="465667" y="8467"/>
                </a:cubicBezTo>
                <a:cubicBezTo>
                  <a:pt x="442846" y="13031"/>
                  <a:pt x="397933" y="25400"/>
                  <a:pt x="397933" y="25400"/>
                </a:cubicBezTo>
                <a:cubicBezTo>
                  <a:pt x="382184" y="41150"/>
                  <a:pt x="374747" y="46373"/>
                  <a:pt x="364067" y="67734"/>
                </a:cubicBezTo>
                <a:cubicBezTo>
                  <a:pt x="360076" y="75716"/>
                  <a:pt x="360028" y="85385"/>
                  <a:pt x="355600" y="93134"/>
                </a:cubicBezTo>
                <a:cubicBezTo>
                  <a:pt x="348599" y="105386"/>
                  <a:pt x="337679" y="115034"/>
                  <a:pt x="330200" y="127000"/>
                </a:cubicBezTo>
                <a:cubicBezTo>
                  <a:pt x="318319" y="146010"/>
                  <a:pt x="310864" y="165043"/>
                  <a:pt x="304800" y="186267"/>
                </a:cubicBezTo>
                <a:cubicBezTo>
                  <a:pt x="301603" y="197456"/>
                  <a:pt x="299155" y="208845"/>
                  <a:pt x="296333" y="220134"/>
                </a:cubicBezTo>
                <a:cubicBezTo>
                  <a:pt x="314241" y="291760"/>
                  <a:pt x="289846" y="218870"/>
                  <a:pt x="330200" y="279400"/>
                </a:cubicBezTo>
                <a:cubicBezTo>
                  <a:pt x="335151" y="286826"/>
                  <a:pt x="334239" y="297051"/>
                  <a:pt x="338667" y="304800"/>
                </a:cubicBezTo>
                <a:cubicBezTo>
                  <a:pt x="345668" y="317052"/>
                  <a:pt x="356588" y="326701"/>
                  <a:pt x="364067" y="338667"/>
                </a:cubicBezTo>
                <a:cubicBezTo>
                  <a:pt x="370756" y="349370"/>
                  <a:pt x="374871" y="361501"/>
                  <a:pt x="381000" y="372534"/>
                </a:cubicBezTo>
                <a:cubicBezTo>
                  <a:pt x="388992" y="386919"/>
                  <a:pt x="399041" y="400148"/>
                  <a:pt x="406400" y="414867"/>
                </a:cubicBezTo>
                <a:cubicBezTo>
                  <a:pt x="416522" y="435111"/>
                  <a:pt x="424473" y="460619"/>
                  <a:pt x="431800" y="482600"/>
                </a:cubicBezTo>
                <a:cubicBezTo>
                  <a:pt x="428978" y="499533"/>
                  <a:pt x="429361" y="517326"/>
                  <a:pt x="423333" y="533400"/>
                </a:cubicBezTo>
                <a:cubicBezTo>
                  <a:pt x="417073" y="550095"/>
                  <a:pt x="382554" y="561254"/>
                  <a:pt x="372533" y="567267"/>
                </a:cubicBezTo>
                <a:cubicBezTo>
                  <a:pt x="299750" y="610936"/>
                  <a:pt x="347424" y="592571"/>
                  <a:pt x="296333" y="609600"/>
                </a:cubicBezTo>
                <a:cubicBezTo>
                  <a:pt x="290689" y="615245"/>
                  <a:pt x="286042" y="622106"/>
                  <a:pt x="279400" y="626534"/>
                </a:cubicBezTo>
                <a:cubicBezTo>
                  <a:pt x="268898" y="633535"/>
                  <a:pt x="255116" y="635253"/>
                  <a:pt x="245533" y="643467"/>
                </a:cubicBezTo>
                <a:cubicBezTo>
                  <a:pt x="227739" y="658719"/>
                  <a:pt x="218073" y="684886"/>
                  <a:pt x="203200" y="702734"/>
                </a:cubicBezTo>
                <a:cubicBezTo>
                  <a:pt x="195535" y="711932"/>
                  <a:pt x="186267" y="719667"/>
                  <a:pt x="177800" y="728134"/>
                </a:cubicBezTo>
                <a:cubicBezTo>
                  <a:pt x="183444" y="753534"/>
                  <a:pt x="186505" y="779650"/>
                  <a:pt x="194733" y="804334"/>
                </a:cubicBezTo>
                <a:cubicBezTo>
                  <a:pt x="197209" y="811761"/>
                  <a:pt x="236466" y="862798"/>
                  <a:pt x="237067" y="863600"/>
                </a:cubicBezTo>
                <a:cubicBezTo>
                  <a:pt x="239889" y="872067"/>
                  <a:pt x="241542" y="881018"/>
                  <a:pt x="245533" y="889000"/>
                </a:cubicBezTo>
                <a:cubicBezTo>
                  <a:pt x="270102" y="938138"/>
                  <a:pt x="257130" y="888881"/>
                  <a:pt x="279400" y="948267"/>
                </a:cubicBezTo>
                <a:cubicBezTo>
                  <a:pt x="283486" y="959163"/>
                  <a:pt x="285045" y="970845"/>
                  <a:pt x="287867" y="982134"/>
                </a:cubicBezTo>
                <a:cubicBezTo>
                  <a:pt x="285045" y="1010356"/>
                  <a:pt x="289582" y="1040328"/>
                  <a:pt x="279400" y="1066800"/>
                </a:cubicBezTo>
                <a:cubicBezTo>
                  <a:pt x="274334" y="1079971"/>
                  <a:pt x="255511" y="1082222"/>
                  <a:pt x="245533" y="1092200"/>
                </a:cubicBezTo>
                <a:cubicBezTo>
                  <a:pt x="235555" y="1102178"/>
                  <a:pt x="230111" y="1116089"/>
                  <a:pt x="220133" y="1126067"/>
                </a:cubicBezTo>
                <a:cubicBezTo>
                  <a:pt x="212938" y="1133262"/>
                  <a:pt x="202391" y="1136299"/>
                  <a:pt x="194733" y="1143000"/>
                </a:cubicBezTo>
                <a:cubicBezTo>
                  <a:pt x="179714" y="1156141"/>
                  <a:pt x="152400" y="1185334"/>
                  <a:pt x="152400" y="1185334"/>
                </a:cubicBezTo>
                <a:cubicBezTo>
                  <a:pt x="149578" y="1193801"/>
                  <a:pt x="139341" y="1203081"/>
                  <a:pt x="143933" y="1210734"/>
                </a:cubicBezTo>
                <a:cubicBezTo>
                  <a:pt x="150427" y="1221557"/>
                  <a:pt x="168104" y="1219587"/>
                  <a:pt x="177800" y="1227667"/>
                </a:cubicBezTo>
                <a:cubicBezTo>
                  <a:pt x="185617" y="1234181"/>
                  <a:pt x="188219" y="1245250"/>
                  <a:pt x="194733" y="1253067"/>
                </a:cubicBezTo>
                <a:cubicBezTo>
                  <a:pt x="215105" y="1277514"/>
                  <a:pt x="220558" y="1278750"/>
                  <a:pt x="245533" y="1295400"/>
                </a:cubicBezTo>
                <a:cubicBezTo>
                  <a:pt x="251178" y="1303867"/>
                  <a:pt x="256110" y="1312854"/>
                  <a:pt x="262467" y="1320800"/>
                </a:cubicBezTo>
                <a:cubicBezTo>
                  <a:pt x="267454" y="1327033"/>
                  <a:pt x="278931" y="1329765"/>
                  <a:pt x="279400" y="1337734"/>
                </a:cubicBezTo>
                <a:cubicBezTo>
                  <a:pt x="281891" y="1380088"/>
                  <a:pt x="277908" y="1422884"/>
                  <a:pt x="270933" y="1464734"/>
                </a:cubicBezTo>
                <a:cubicBezTo>
                  <a:pt x="267854" y="1483207"/>
                  <a:pt x="242968" y="1499883"/>
                  <a:pt x="228600" y="1507067"/>
                </a:cubicBezTo>
                <a:cubicBezTo>
                  <a:pt x="220618" y="1511058"/>
                  <a:pt x="212119" y="1515204"/>
                  <a:pt x="203200" y="1515534"/>
                </a:cubicBezTo>
                <a:cubicBezTo>
                  <a:pt x="135513" y="1518041"/>
                  <a:pt x="67733" y="1515534"/>
                  <a:pt x="0" y="1515534"/>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2" name="Figura a mano libera 31"/>
          <p:cNvSpPr/>
          <p:nvPr/>
        </p:nvSpPr>
        <p:spPr>
          <a:xfrm>
            <a:off x="4005829" y="3503560"/>
            <a:ext cx="715315" cy="1490133"/>
          </a:xfrm>
          <a:custGeom>
            <a:avLst/>
            <a:gdLst>
              <a:gd name="connsiteX0" fmla="*/ 541866 w 541866"/>
              <a:gd name="connsiteY0" fmla="*/ 0 h 1490133"/>
              <a:gd name="connsiteX1" fmla="*/ 499533 w 541866"/>
              <a:gd name="connsiteY1" fmla="*/ 8467 h 1490133"/>
              <a:gd name="connsiteX2" fmla="*/ 474133 w 541866"/>
              <a:gd name="connsiteY2" fmla="*/ 25400 h 1490133"/>
              <a:gd name="connsiteX3" fmla="*/ 431800 w 541866"/>
              <a:gd name="connsiteY3" fmla="*/ 76200 h 1490133"/>
              <a:gd name="connsiteX4" fmla="*/ 440266 w 541866"/>
              <a:gd name="connsiteY4" fmla="*/ 101600 h 1490133"/>
              <a:gd name="connsiteX5" fmla="*/ 474133 w 541866"/>
              <a:gd name="connsiteY5" fmla="*/ 135467 h 1490133"/>
              <a:gd name="connsiteX6" fmla="*/ 482600 w 541866"/>
              <a:gd name="connsiteY6" fmla="*/ 160867 h 1490133"/>
              <a:gd name="connsiteX7" fmla="*/ 508000 w 541866"/>
              <a:gd name="connsiteY7" fmla="*/ 177800 h 1490133"/>
              <a:gd name="connsiteX8" fmla="*/ 524933 w 541866"/>
              <a:gd name="connsiteY8" fmla="*/ 228600 h 1490133"/>
              <a:gd name="connsiteX9" fmla="*/ 516466 w 541866"/>
              <a:gd name="connsiteY9" fmla="*/ 330200 h 1490133"/>
              <a:gd name="connsiteX10" fmla="*/ 499533 w 541866"/>
              <a:gd name="connsiteY10" fmla="*/ 389467 h 1490133"/>
              <a:gd name="connsiteX11" fmla="*/ 482600 w 541866"/>
              <a:gd name="connsiteY11" fmla="*/ 448733 h 1490133"/>
              <a:gd name="connsiteX12" fmla="*/ 457200 w 541866"/>
              <a:gd name="connsiteY12" fmla="*/ 474133 h 1490133"/>
              <a:gd name="connsiteX13" fmla="*/ 448733 w 541866"/>
              <a:gd name="connsiteY13" fmla="*/ 499533 h 1490133"/>
              <a:gd name="connsiteX14" fmla="*/ 397933 w 541866"/>
              <a:gd name="connsiteY14" fmla="*/ 533400 h 1490133"/>
              <a:gd name="connsiteX15" fmla="*/ 381000 w 541866"/>
              <a:gd name="connsiteY15" fmla="*/ 558800 h 1490133"/>
              <a:gd name="connsiteX16" fmla="*/ 321733 w 541866"/>
              <a:gd name="connsiteY16" fmla="*/ 609600 h 1490133"/>
              <a:gd name="connsiteX17" fmla="*/ 304800 w 541866"/>
              <a:gd name="connsiteY17" fmla="*/ 635000 h 1490133"/>
              <a:gd name="connsiteX18" fmla="*/ 321733 w 541866"/>
              <a:gd name="connsiteY18" fmla="*/ 660400 h 1490133"/>
              <a:gd name="connsiteX19" fmla="*/ 330200 w 541866"/>
              <a:gd name="connsiteY19" fmla="*/ 685800 h 1490133"/>
              <a:gd name="connsiteX20" fmla="*/ 381000 w 541866"/>
              <a:gd name="connsiteY20" fmla="*/ 787400 h 1490133"/>
              <a:gd name="connsiteX21" fmla="*/ 397933 w 541866"/>
              <a:gd name="connsiteY21" fmla="*/ 838200 h 1490133"/>
              <a:gd name="connsiteX22" fmla="*/ 406400 w 541866"/>
              <a:gd name="connsiteY22" fmla="*/ 863600 h 1490133"/>
              <a:gd name="connsiteX23" fmla="*/ 381000 w 541866"/>
              <a:gd name="connsiteY23" fmla="*/ 990600 h 1490133"/>
              <a:gd name="connsiteX24" fmla="*/ 347133 w 541866"/>
              <a:gd name="connsiteY24" fmla="*/ 999067 h 1490133"/>
              <a:gd name="connsiteX25" fmla="*/ 321733 w 541866"/>
              <a:gd name="connsiteY25" fmla="*/ 1016000 h 1490133"/>
              <a:gd name="connsiteX26" fmla="*/ 338666 w 541866"/>
              <a:gd name="connsiteY26" fmla="*/ 1058333 h 1490133"/>
              <a:gd name="connsiteX27" fmla="*/ 355600 w 541866"/>
              <a:gd name="connsiteY27" fmla="*/ 1075267 h 1490133"/>
              <a:gd name="connsiteX28" fmla="*/ 372533 w 541866"/>
              <a:gd name="connsiteY28" fmla="*/ 1100667 h 1490133"/>
              <a:gd name="connsiteX29" fmla="*/ 397933 w 541866"/>
              <a:gd name="connsiteY29" fmla="*/ 1126067 h 1490133"/>
              <a:gd name="connsiteX30" fmla="*/ 431800 w 541866"/>
              <a:gd name="connsiteY30" fmla="*/ 1176867 h 1490133"/>
              <a:gd name="connsiteX31" fmla="*/ 431800 w 541866"/>
              <a:gd name="connsiteY31" fmla="*/ 1286933 h 1490133"/>
              <a:gd name="connsiteX32" fmla="*/ 406400 w 541866"/>
              <a:gd name="connsiteY32" fmla="*/ 1371600 h 1490133"/>
              <a:gd name="connsiteX33" fmla="*/ 397933 w 541866"/>
              <a:gd name="connsiteY33" fmla="*/ 1397000 h 1490133"/>
              <a:gd name="connsiteX34" fmla="*/ 389466 w 541866"/>
              <a:gd name="connsiteY34" fmla="*/ 1422400 h 1490133"/>
              <a:gd name="connsiteX35" fmla="*/ 347133 w 541866"/>
              <a:gd name="connsiteY35" fmla="*/ 1481667 h 1490133"/>
              <a:gd name="connsiteX36" fmla="*/ 321733 w 541866"/>
              <a:gd name="connsiteY36" fmla="*/ 1490133 h 1490133"/>
              <a:gd name="connsiteX37" fmla="*/ 0 w 541866"/>
              <a:gd name="connsiteY37" fmla="*/ 1481667 h 149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41866" h="1490133">
                <a:moveTo>
                  <a:pt x="541866" y="0"/>
                </a:moveTo>
                <a:cubicBezTo>
                  <a:pt x="527755" y="2822"/>
                  <a:pt x="513007" y="3414"/>
                  <a:pt x="499533" y="8467"/>
                </a:cubicBezTo>
                <a:cubicBezTo>
                  <a:pt x="490005" y="12040"/>
                  <a:pt x="481950" y="18886"/>
                  <a:pt x="474133" y="25400"/>
                </a:cubicBezTo>
                <a:cubicBezTo>
                  <a:pt x="449686" y="45772"/>
                  <a:pt x="448450" y="51225"/>
                  <a:pt x="431800" y="76200"/>
                </a:cubicBezTo>
                <a:cubicBezTo>
                  <a:pt x="434622" y="84667"/>
                  <a:pt x="435079" y="94338"/>
                  <a:pt x="440266" y="101600"/>
                </a:cubicBezTo>
                <a:cubicBezTo>
                  <a:pt x="449545" y="114591"/>
                  <a:pt x="474133" y="135467"/>
                  <a:pt x="474133" y="135467"/>
                </a:cubicBezTo>
                <a:cubicBezTo>
                  <a:pt x="476955" y="143934"/>
                  <a:pt x="477025" y="153898"/>
                  <a:pt x="482600" y="160867"/>
                </a:cubicBezTo>
                <a:cubicBezTo>
                  <a:pt x="488957" y="168813"/>
                  <a:pt x="502607" y="169171"/>
                  <a:pt x="508000" y="177800"/>
                </a:cubicBezTo>
                <a:cubicBezTo>
                  <a:pt x="517460" y="192936"/>
                  <a:pt x="524933" y="228600"/>
                  <a:pt x="524933" y="228600"/>
                </a:cubicBezTo>
                <a:cubicBezTo>
                  <a:pt x="522111" y="262467"/>
                  <a:pt x="520681" y="296478"/>
                  <a:pt x="516466" y="330200"/>
                </a:cubicBezTo>
                <a:cubicBezTo>
                  <a:pt x="513524" y="353734"/>
                  <a:pt x="505783" y="367593"/>
                  <a:pt x="499533" y="389467"/>
                </a:cubicBezTo>
                <a:cubicBezTo>
                  <a:pt x="498123" y="394402"/>
                  <a:pt x="487673" y="441124"/>
                  <a:pt x="482600" y="448733"/>
                </a:cubicBezTo>
                <a:cubicBezTo>
                  <a:pt x="475958" y="458696"/>
                  <a:pt x="465667" y="465666"/>
                  <a:pt x="457200" y="474133"/>
                </a:cubicBezTo>
                <a:cubicBezTo>
                  <a:pt x="454378" y="482600"/>
                  <a:pt x="455044" y="493222"/>
                  <a:pt x="448733" y="499533"/>
                </a:cubicBezTo>
                <a:cubicBezTo>
                  <a:pt x="434342" y="513924"/>
                  <a:pt x="397933" y="533400"/>
                  <a:pt x="397933" y="533400"/>
                </a:cubicBezTo>
                <a:cubicBezTo>
                  <a:pt x="392289" y="541867"/>
                  <a:pt x="387622" y="551074"/>
                  <a:pt x="381000" y="558800"/>
                </a:cubicBezTo>
                <a:cubicBezTo>
                  <a:pt x="353625" y="590737"/>
                  <a:pt x="351693" y="589627"/>
                  <a:pt x="321733" y="609600"/>
                </a:cubicBezTo>
                <a:cubicBezTo>
                  <a:pt x="316089" y="618067"/>
                  <a:pt x="304800" y="624824"/>
                  <a:pt x="304800" y="635000"/>
                </a:cubicBezTo>
                <a:cubicBezTo>
                  <a:pt x="304800" y="645176"/>
                  <a:pt x="317182" y="651299"/>
                  <a:pt x="321733" y="660400"/>
                </a:cubicBezTo>
                <a:cubicBezTo>
                  <a:pt x="325724" y="668382"/>
                  <a:pt x="325866" y="677998"/>
                  <a:pt x="330200" y="685800"/>
                </a:cubicBezTo>
                <a:cubicBezTo>
                  <a:pt x="384906" y="784271"/>
                  <a:pt x="348036" y="688509"/>
                  <a:pt x="381000" y="787400"/>
                </a:cubicBezTo>
                <a:lnTo>
                  <a:pt x="397933" y="838200"/>
                </a:lnTo>
                <a:lnTo>
                  <a:pt x="406400" y="863600"/>
                </a:lnTo>
                <a:cubicBezTo>
                  <a:pt x="405876" y="869888"/>
                  <a:pt x="414152" y="968498"/>
                  <a:pt x="381000" y="990600"/>
                </a:cubicBezTo>
                <a:cubicBezTo>
                  <a:pt x="371318" y="997055"/>
                  <a:pt x="358422" y="996245"/>
                  <a:pt x="347133" y="999067"/>
                </a:cubicBezTo>
                <a:cubicBezTo>
                  <a:pt x="338666" y="1004711"/>
                  <a:pt x="323172" y="1005927"/>
                  <a:pt x="321733" y="1016000"/>
                </a:cubicBezTo>
                <a:cubicBezTo>
                  <a:pt x="319584" y="1031045"/>
                  <a:pt x="331126" y="1045137"/>
                  <a:pt x="338666" y="1058333"/>
                </a:cubicBezTo>
                <a:cubicBezTo>
                  <a:pt x="342627" y="1065264"/>
                  <a:pt x="350613" y="1069033"/>
                  <a:pt x="355600" y="1075267"/>
                </a:cubicBezTo>
                <a:cubicBezTo>
                  <a:pt x="361957" y="1083213"/>
                  <a:pt x="366019" y="1092850"/>
                  <a:pt x="372533" y="1100667"/>
                </a:cubicBezTo>
                <a:cubicBezTo>
                  <a:pt x="380198" y="1109865"/>
                  <a:pt x="390973" y="1116324"/>
                  <a:pt x="397933" y="1126067"/>
                </a:cubicBezTo>
                <a:cubicBezTo>
                  <a:pt x="449191" y="1197828"/>
                  <a:pt x="386489" y="1131556"/>
                  <a:pt x="431800" y="1176867"/>
                </a:cubicBezTo>
                <a:cubicBezTo>
                  <a:pt x="448351" y="1226525"/>
                  <a:pt x="443961" y="1201807"/>
                  <a:pt x="431800" y="1286933"/>
                </a:cubicBezTo>
                <a:cubicBezTo>
                  <a:pt x="428602" y="1309322"/>
                  <a:pt x="412291" y="1353928"/>
                  <a:pt x="406400" y="1371600"/>
                </a:cubicBezTo>
                <a:lnTo>
                  <a:pt x="397933" y="1397000"/>
                </a:lnTo>
                <a:lnTo>
                  <a:pt x="389466" y="1422400"/>
                </a:lnTo>
                <a:cubicBezTo>
                  <a:pt x="381566" y="1446101"/>
                  <a:pt x="377268" y="1471623"/>
                  <a:pt x="347133" y="1481667"/>
                </a:cubicBezTo>
                <a:lnTo>
                  <a:pt x="321733" y="1490133"/>
                </a:lnTo>
                <a:cubicBezTo>
                  <a:pt x="62110" y="1480518"/>
                  <a:pt x="169385" y="1481667"/>
                  <a:pt x="0" y="1481667"/>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0" name="Rettangolo 39"/>
          <p:cNvSpPr/>
          <p:nvPr/>
        </p:nvSpPr>
        <p:spPr>
          <a:xfrm>
            <a:off x="3880837" y="2557539"/>
            <a:ext cx="124992" cy="1088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1" name="Figura a mano libera 40"/>
          <p:cNvSpPr/>
          <p:nvPr/>
        </p:nvSpPr>
        <p:spPr>
          <a:xfrm>
            <a:off x="3835400" y="3417815"/>
            <a:ext cx="781338" cy="1477351"/>
          </a:xfrm>
          <a:custGeom>
            <a:avLst/>
            <a:gdLst>
              <a:gd name="connsiteX0" fmla="*/ 762000 w 781338"/>
              <a:gd name="connsiteY0" fmla="*/ 0 h 1477351"/>
              <a:gd name="connsiteX1" fmla="*/ 647700 w 781338"/>
              <a:gd name="connsiteY1" fmla="*/ 107950 h 1477351"/>
              <a:gd name="connsiteX2" fmla="*/ 781050 w 781338"/>
              <a:gd name="connsiteY2" fmla="*/ 342900 h 1477351"/>
              <a:gd name="connsiteX3" fmla="*/ 603250 w 781338"/>
              <a:gd name="connsiteY3" fmla="*/ 571500 h 1477351"/>
              <a:gd name="connsiteX4" fmla="*/ 577850 w 781338"/>
              <a:gd name="connsiteY4" fmla="*/ 889000 h 1477351"/>
              <a:gd name="connsiteX5" fmla="*/ 622300 w 781338"/>
              <a:gd name="connsiteY5" fmla="*/ 1301750 h 1477351"/>
              <a:gd name="connsiteX6" fmla="*/ 577850 w 781338"/>
              <a:gd name="connsiteY6" fmla="*/ 1466850 h 1477351"/>
              <a:gd name="connsiteX7" fmla="*/ 0 w 781338"/>
              <a:gd name="connsiteY7" fmla="*/ 1460500 h 147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338" h="1477351">
                <a:moveTo>
                  <a:pt x="762000" y="0"/>
                </a:moveTo>
                <a:cubicBezTo>
                  <a:pt x="703262" y="25400"/>
                  <a:pt x="644525" y="50800"/>
                  <a:pt x="647700" y="107950"/>
                </a:cubicBezTo>
                <a:cubicBezTo>
                  <a:pt x="650875" y="165100"/>
                  <a:pt x="788458" y="265642"/>
                  <a:pt x="781050" y="342900"/>
                </a:cubicBezTo>
                <a:cubicBezTo>
                  <a:pt x="773642" y="420158"/>
                  <a:pt x="637117" y="480483"/>
                  <a:pt x="603250" y="571500"/>
                </a:cubicBezTo>
                <a:cubicBezTo>
                  <a:pt x="569383" y="662517"/>
                  <a:pt x="574675" y="767292"/>
                  <a:pt x="577850" y="889000"/>
                </a:cubicBezTo>
                <a:cubicBezTo>
                  <a:pt x="581025" y="1010708"/>
                  <a:pt x="622300" y="1205442"/>
                  <a:pt x="622300" y="1301750"/>
                </a:cubicBezTo>
                <a:cubicBezTo>
                  <a:pt x="622300" y="1398058"/>
                  <a:pt x="681567" y="1440392"/>
                  <a:pt x="577850" y="1466850"/>
                </a:cubicBezTo>
                <a:cubicBezTo>
                  <a:pt x="474133" y="1493308"/>
                  <a:pt x="97367" y="1461558"/>
                  <a:pt x="0" y="1460500"/>
                </a:cubicBezTo>
              </a:path>
            </a:pathLst>
          </a:cu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2" name="CasellaDiTesto 41"/>
          <p:cNvSpPr txBox="1"/>
          <p:nvPr/>
        </p:nvSpPr>
        <p:spPr>
          <a:xfrm>
            <a:off x="5302905" y="1956917"/>
            <a:ext cx="3364423" cy="954107"/>
          </a:xfrm>
          <a:prstGeom prst="rect">
            <a:avLst/>
          </a:prstGeom>
          <a:solidFill>
            <a:srgbClr val="FFFFFF"/>
          </a:solidFill>
        </p:spPr>
        <p:txBody>
          <a:bodyPr wrap="none" rtlCol="0">
            <a:spAutoFit/>
          </a:bodyPr>
          <a:lstStyle/>
          <a:p>
            <a:r>
              <a:rPr lang="it-IT" sz="2800" dirty="0" smtClean="0"/>
              <a:t>No Valvole Continenti</a:t>
            </a:r>
          </a:p>
          <a:p>
            <a:r>
              <a:rPr lang="it-IT" sz="2800" dirty="0" smtClean="0"/>
              <a:t>No Flusso Retrogrado</a:t>
            </a:r>
            <a:endParaRPr lang="it-IT" sz="2800" dirty="0"/>
          </a:p>
        </p:txBody>
      </p:sp>
      <p:cxnSp>
        <p:nvCxnSpPr>
          <p:cNvPr id="44" name="Connettore 2 43"/>
          <p:cNvCxnSpPr>
            <a:stCxn id="42" idx="1"/>
          </p:cNvCxnSpPr>
          <p:nvPr/>
        </p:nvCxnSpPr>
        <p:spPr>
          <a:xfrm flipH="1">
            <a:off x="4616738" y="2433971"/>
            <a:ext cx="686167" cy="477053"/>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Connettore 2 44"/>
          <p:cNvCxnSpPr/>
          <p:nvPr/>
        </p:nvCxnSpPr>
        <p:spPr>
          <a:xfrm flipH="1">
            <a:off x="4593605" y="4350798"/>
            <a:ext cx="1178448" cy="0"/>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 name="CasellaDiTesto 46"/>
          <p:cNvSpPr txBox="1"/>
          <p:nvPr/>
        </p:nvSpPr>
        <p:spPr>
          <a:xfrm>
            <a:off x="5784024" y="3966401"/>
            <a:ext cx="2048583" cy="954107"/>
          </a:xfrm>
          <a:prstGeom prst="rect">
            <a:avLst/>
          </a:prstGeom>
          <a:solidFill>
            <a:srgbClr val="FFFFFF"/>
          </a:solidFill>
        </p:spPr>
        <p:txBody>
          <a:bodyPr wrap="none" rtlCol="0">
            <a:spAutoFit/>
          </a:bodyPr>
          <a:lstStyle/>
          <a:p>
            <a:r>
              <a:rPr lang="it-IT" sz="2800" dirty="0" smtClean="0"/>
              <a:t>Collaterale </a:t>
            </a:r>
          </a:p>
          <a:p>
            <a:r>
              <a:rPr lang="it-IT" sz="2800" dirty="0" smtClean="0"/>
              <a:t>Incontinente</a:t>
            </a:r>
            <a:endParaRPr lang="it-IT" sz="2800" dirty="0"/>
          </a:p>
        </p:txBody>
      </p:sp>
      <p:cxnSp>
        <p:nvCxnSpPr>
          <p:cNvPr id="48" name="Connettore 2 47"/>
          <p:cNvCxnSpPr>
            <a:endCxn id="31" idx="2"/>
          </p:cNvCxnSpPr>
          <p:nvPr/>
        </p:nvCxnSpPr>
        <p:spPr>
          <a:xfrm>
            <a:off x="2951182" y="3115739"/>
            <a:ext cx="1568779" cy="25235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9" name="CasellaDiTesto 48"/>
          <p:cNvSpPr txBox="1"/>
          <p:nvPr/>
        </p:nvSpPr>
        <p:spPr>
          <a:xfrm>
            <a:off x="1266088" y="2554930"/>
            <a:ext cx="1809084" cy="954107"/>
          </a:xfrm>
          <a:prstGeom prst="rect">
            <a:avLst/>
          </a:prstGeom>
          <a:solidFill>
            <a:srgbClr val="FFFFFF"/>
          </a:solidFill>
        </p:spPr>
        <p:txBody>
          <a:bodyPr wrap="none" rtlCol="0">
            <a:spAutoFit/>
          </a:bodyPr>
          <a:lstStyle/>
          <a:p>
            <a:r>
              <a:rPr lang="it-IT" sz="2800" dirty="0" smtClean="0"/>
              <a:t>Valvola </a:t>
            </a:r>
          </a:p>
          <a:p>
            <a:r>
              <a:rPr lang="it-IT" sz="2800" dirty="0" smtClean="0"/>
              <a:t>Continente</a:t>
            </a:r>
            <a:endParaRPr lang="it-IT" sz="2800" dirty="0"/>
          </a:p>
        </p:txBody>
      </p:sp>
      <p:grpSp>
        <p:nvGrpSpPr>
          <p:cNvPr id="53" name="Gruppo 52"/>
          <p:cNvGrpSpPr/>
          <p:nvPr/>
        </p:nvGrpSpPr>
        <p:grpSpPr>
          <a:xfrm>
            <a:off x="4648200" y="3359150"/>
            <a:ext cx="82001" cy="144410"/>
            <a:chOff x="4648200" y="3359150"/>
            <a:chExt cx="82001" cy="144410"/>
          </a:xfrm>
        </p:grpSpPr>
        <p:sp>
          <p:nvSpPr>
            <p:cNvPr id="51" name="Figura a mano libera 50"/>
            <p:cNvSpPr/>
            <p:nvPr/>
          </p:nvSpPr>
          <p:spPr>
            <a:xfrm>
              <a:off x="4648200" y="3359150"/>
              <a:ext cx="76200" cy="51028"/>
            </a:xfrm>
            <a:custGeom>
              <a:avLst/>
              <a:gdLst>
                <a:gd name="connsiteX0" fmla="*/ 0 w 76200"/>
                <a:gd name="connsiteY0" fmla="*/ 0 h 51028"/>
                <a:gd name="connsiteX1" fmla="*/ 50800 w 76200"/>
                <a:gd name="connsiteY1" fmla="*/ 44450 h 51028"/>
                <a:gd name="connsiteX2" fmla="*/ 69850 w 76200"/>
                <a:gd name="connsiteY2" fmla="*/ 50800 h 51028"/>
                <a:gd name="connsiteX3" fmla="*/ 76200 w 76200"/>
                <a:gd name="connsiteY3" fmla="*/ 50800 h 51028"/>
              </a:gdLst>
              <a:ahLst/>
              <a:cxnLst>
                <a:cxn ang="0">
                  <a:pos x="connsiteX0" y="connsiteY0"/>
                </a:cxn>
                <a:cxn ang="0">
                  <a:pos x="connsiteX1" y="connsiteY1"/>
                </a:cxn>
                <a:cxn ang="0">
                  <a:pos x="connsiteX2" y="connsiteY2"/>
                </a:cxn>
                <a:cxn ang="0">
                  <a:pos x="connsiteX3" y="connsiteY3"/>
                </a:cxn>
              </a:cxnLst>
              <a:rect l="l" t="t" r="r" b="b"/>
              <a:pathLst>
                <a:path w="76200" h="51028">
                  <a:moveTo>
                    <a:pt x="0" y="0"/>
                  </a:moveTo>
                  <a:cubicBezTo>
                    <a:pt x="16552" y="16552"/>
                    <a:pt x="29798" y="33949"/>
                    <a:pt x="50800" y="44450"/>
                  </a:cubicBezTo>
                  <a:cubicBezTo>
                    <a:pt x="56787" y="47443"/>
                    <a:pt x="63356" y="49177"/>
                    <a:pt x="69850" y="50800"/>
                  </a:cubicBezTo>
                  <a:cubicBezTo>
                    <a:pt x="71903" y="51313"/>
                    <a:pt x="74083" y="50800"/>
                    <a:pt x="76200" y="50800"/>
                  </a:cubicBezTo>
                </a:path>
              </a:pathLst>
            </a:cu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2" name="Figura a mano libera 51"/>
            <p:cNvSpPr/>
            <p:nvPr/>
          </p:nvSpPr>
          <p:spPr>
            <a:xfrm flipV="1">
              <a:off x="4654001" y="3452532"/>
              <a:ext cx="76200" cy="51028"/>
            </a:xfrm>
            <a:custGeom>
              <a:avLst/>
              <a:gdLst>
                <a:gd name="connsiteX0" fmla="*/ 0 w 76200"/>
                <a:gd name="connsiteY0" fmla="*/ 0 h 51028"/>
                <a:gd name="connsiteX1" fmla="*/ 50800 w 76200"/>
                <a:gd name="connsiteY1" fmla="*/ 44450 h 51028"/>
                <a:gd name="connsiteX2" fmla="*/ 69850 w 76200"/>
                <a:gd name="connsiteY2" fmla="*/ 50800 h 51028"/>
                <a:gd name="connsiteX3" fmla="*/ 76200 w 76200"/>
                <a:gd name="connsiteY3" fmla="*/ 50800 h 51028"/>
              </a:gdLst>
              <a:ahLst/>
              <a:cxnLst>
                <a:cxn ang="0">
                  <a:pos x="connsiteX0" y="connsiteY0"/>
                </a:cxn>
                <a:cxn ang="0">
                  <a:pos x="connsiteX1" y="connsiteY1"/>
                </a:cxn>
                <a:cxn ang="0">
                  <a:pos x="connsiteX2" y="connsiteY2"/>
                </a:cxn>
                <a:cxn ang="0">
                  <a:pos x="connsiteX3" y="connsiteY3"/>
                </a:cxn>
              </a:cxnLst>
              <a:rect l="l" t="t" r="r" b="b"/>
              <a:pathLst>
                <a:path w="76200" h="51028">
                  <a:moveTo>
                    <a:pt x="0" y="0"/>
                  </a:moveTo>
                  <a:cubicBezTo>
                    <a:pt x="16552" y="16552"/>
                    <a:pt x="29798" y="33949"/>
                    <a:pt x="50800" y="44450"/>
                  </a:cubicBezTo>
                  <a:cubicBezTo>
                    <a:pt x="56787" y="47443"/>
                    <a:pt x="63356" y="49177"/>
                    <a:pt x="69850" y="50800"/>
                  </a:cubicBezTo>
                  <a:cubicBezTo>
                    <a:pt x="71903" y="51313"/>
                    <a:pt x="74083" y="50800"/>
                    <a:pt x="76200" y="50800"/>
                  </a:cubicBezTo>
                </a:path>
              </a:pathLst>
            </a:cu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54" name="Gruppo 53"/>
          <p:cNvGrpSpPr/>
          <p:nvPr/>
        </p:nvGrpSpPr>
        <p:grpSpPr>
          <a:xfrm rot="16200000">
            <a:off x="4784679" y="3497513"/>
            <a:ext cx="73560" cy="144417"/>
            <a:chOff x="4648200" y="3359150"/>
            <a:chExt cx="82001" cy="144410"/>
          </a:xfrm>
        </p:grpSpPr>
        <p:sp>
          <p:nvSpPr>
            <p:cNvPr id="55" name="Figura a mano libera 54"/>
            <p:cNvSpPr/>
            <p:nvPr/>
          </p:nvSpPr>
          <p:spPr>
            <a:xfrm>
              <a:off x="4648200" y="3359150"/>
              <a:ext cx="76200" cy="51028"/>
            </a:xfrm>
            <a:custGeom>
              <a:avLst/>
              <a:gdLst>
                <a:gd name="connsiteX0" fmla="*/ 0 w 76200"/>
                <a:gd name="connsiteY0" fmla="*/ 0 h 51028"/>
                <a:gd name="connsiteX1" fmla="*/ 50800 w 76200"/>
                <a:gd name="connsiteY1" fmla="*/ 44450 h 51028"/>
                <a:gd name="connsiteX2" fmla="*/ 69850 w 76200"/>
                <a:gd name="connsiteY2" fmla="*/ 50800 h 51028"/>
                <a:gd name="connsiteX3" fmla="*/ 76200 w 76200"/>
                <a:gd name="connsiteY3" fmla="*/ 50800 h 51028"/>
              </a:gdLst>
              <a:ahLst/>
              <a:cxnLst>
                <a:cxn ang="0">
                  <a:pos x="connsiteX0" y="connsiteY0"/>
                </a:cxn>
                <a:cxn ang="0">
                  <a:pos x="connsiteX1" y="connsiteY1"/>
                </a:cxn>
                <a:cxn ang="0">
                  <a:pos x="connsiteX2" y="connsiteY2"/>
                </a:cxn>
                <a:cxn ang="0">
                  <a:pos x="connsiteX3" y="connsiteY3"/>
                </a:cxn>
              </a:cxnLst>
              <a:rect l="l" t="t" r="r" b="b"/>
              <a:pathLst>
                <a:path w="76200" h="51028">
                  <a:moveTo>
                    <a:pt x="0" y="0"/>
                  </a:moveTo>
                  <a:cubicBezTo>
                    <a:pt x="16552" y="16552"/>
                    <a:pt x="29798" y="33949"/>
                    <a:pt x="50800" y="44450"/>
                  </a:cubicBezTo>
                  <a:cubicBezTo>
                    <a:pt x="56787" y="47443"/>
                    <a:pt x="63356" y="49177"/>
                    <a:pt x="69850" y="50800"/>
                  </a:cubicBezTo>
                  <a:cubicBezTo>
                    <a:pt x="71903" y="51313"/>
                    <a:pt x="74083" y="50800"/>
                    <a:pt x="76200" y="50800"/>
                  </a:cubicBezTo>
                </a:path>
              </a:pathLst>
            </a:cu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6" name="Figura a mano libera 55"/>
            <p:cNvSpPr/>
            <p:nvPr/>
          </p:nvSpPr>
          <p:spPr>
            <a:xfrm flipV="1">
              <a:off x="4654001" y="3452532"/>
              <a:ext cx="76200" cy="51028"/>
            </a:xfrm>
            <a:custGeom>
              <a:avLst/>
              <a:gdLst>
                <a:gd name="connsiteX0" fmla="*/ 0 w 76200"/>
                <a:gd name="connsiteY0" fmla="*/ 0 h 51028"/>
                <a:gd name="connsiteX1" fmla="*/ 50800 w 76200"/>
                <a:gd name="connsiteY1" fmla="*/ 44450 h 51028"/>
                <a:gd name="connsiteX2" fmla="*/ 69850 w 76200"/>
                <a:gd name="connsiteY2" fmla="*/ 50800 h 51028"/>
                <a:gd name="connsiteX3" fmla="*/ 76200 w 76200"/>
                <a:gd name="connsiteY3" fmla="*/ 50800 h 51028"/>
              </a:gdLst>
              <a:ahLst/>
              <a:cxnLst>
                <a:cxn ang="0">
                  <a:pos x="connsiteX0" y="connsiteY0"/>
                </a:cxn>
                <a:cxn ang="0">
                  <a:pos x="connsiteX1" y="connsiteY1"/>
                </a:cxn>
                <a:cxn ang="0">
                  <a:pos x="connsiteX2" y="connsiteY2"/>
                </a:cxn>
                <a:cxn ang="0">
                  <a:pos x="connsiteX3" y="connsiteY3"/>
                </a:cxn>
              </a:cxnLst>
              <a:rect l="l" t="t" r="r" b="b"/>
              <a:pathLst>
                <a:path w="76200" h="51028">
                  <a:moveTo>
                    <a:pt x="0" y="0"/>
                  </a:moveTo>
                  <a:cubicBezTo>
                    <a:pt x="16552" y="16552"/>
                    <a:pt x="29798" y="33949"/>
                    <a:pt x="50800" y="44450"/>
                  </a:cubicBezTo>
                  <a:cubicBezTo>
                    <a:pt x="56787" y="47443"/>
                    <a:pt x="63356" y="49177"/>
                    <a:pt x="69850" y="50800"/>
                  </a:cubicBezTo>
                  <a:cubicBezTo>
                    <a:pt x="71903" y="51313"/>
                    <a:pt x="74083" y="50800"/>
                    <a:pt x="76200" y="50800"/>
                  </a:cubicBezTo>
                </a:path>
              </a:pathLst>
            </a:cu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Tree>
    <p:extLst>
      <p:ext uri="{BB962C8B-B14F-4D97-AF65-F5344CB8AC3E}">
        <p14:creationId xmlns:p14="http://schemas.microsoft.com/office/powerpoint/2010/main" val="42815076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479</TotalTime>
  <Words>950</Words>
  <Application>Microsoft Macintosh PowerPoint</Application>
  <PresentationFormat>Presentazione su schermo (4:3)</PresentationFormat>
  <Paragraphs>139</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Studio Medico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Stefano Ermini</dc:creator>
  <cp:lastModifiedBy>Stefano Ermini</cp:lastModifiedBy>
  <cp:revision>42</cp:revision>
  <dcterms:created xsi:type="dcterms:W3CDTF">2013-09-13T21:00:41Z</dcterms:created>
  <dcterms:modified xsi:type="dcterms:W3CDTF">2013-12-05T16:01:05Z</dcterms:modified>
</cp:coreProperties>
</file>