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732" r:id="rId2"/>
    <p:sldId id="733" r:id="rId3"/>
    <p:sldId id="807" r:id="rId4"/>
    <p:sldId id="812" r:id="rId5"/>
    <p:sldId id="804" r:id="rId6"/>
    <p:sldId id="814" r:id="rId7"/>
    <p:sldId id="817" r:id="rId8"/>
    <p:sldId id="813" r:id="rId9"/>
    <p:sldId id="805" r:id="rId10"/>
    <p:sldId id="815" r:id="rId11"/>
    <p:sldId id="816" r:id="rId12"/>
    <p:sldId id="809" r:id="rId13"/>
    <p:sldId id="810" r:id="rId14"/>
    <p:sldId id="811" r:id="rId15"/>
    <p:sldId id="806" r:id="rId1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9" autoAdjust="0"/>
    <p:restoredTop sz="95149" autoAdjust="0"/>
  </p:normalViewPr>
  <p:slideViewPr>
    <p:cSldViewPr>
      <p:cViewPr>
        <p:scale>
          <a:sx n="68" d="100"/>
          <a:sy n="68" d="100"/>
        </p:scale>
        <p:origin x="-1308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11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54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2E8EB88-2EAB-4683-9755-B91181EADEA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60391D2-F880-48C5-B3F6-D517E5A93844}" type="slidenum">
              <a:rPr lang="fr-FR" altLang="fr-FR" smtClean="0">
                <a:solidFill>
                  <a:srgbClr val="000000"/>
                </a:solidFill>
              </a:rPr>
              <a:pPr/>
              <a:t>1</a:t>
            </a:fld>
            <a:endParaRPr lang="fr-FR" altLang="fr-FR" smtClean="0">
              <a:solidFill>
                <a:srgbClr val="000000"/>
              </a:solidFill>
            </a:endParaRPr>
          </a:p>
        </p:txBody>
      </p:sp>
      <p:sp>
        <p:nvSpPr>
          <p:cNvPr id="1095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A3CE1B9-D887-4F74-8655-9D9CF878767C}" type="slidenum">
              <a:rPr lang="fr-FR" altLang="fr-FR" smtClean="0">
                <a:solidFill>
                  <a:srgbClr val="000000"/>
                </a:solidFill>
              </a:rPr>
              <a:pPr/>
              <a:t>10</a:t>
            </a:fld>
            <a:endParaRPr lang="fr-FR" altLang="fr-FR" smtClean="0">
              <a:solidFill>
                <a:srgbClr val="000000"/>
              </a:solidFill>
            </a:endParaRPr>
          </a:p>
        </p:txBody>
      </p:sp>
      <p:sp>
        <p:nvSpPr>
          <p:cNvPr id="147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67D6A82-1781-4604-8266-B940D86AA51B}" type="slidenum">
              <a:rPr lang="fr-FR" altLang="fr-FR" smtClean="0">
                <a:solidFill>
                  <a:srgbClr val="000000"/>
                </a:solidFill>
              </a:rPr>
              <a:pPr/>
              <a:t>11</a:t>
            </a:fld>
            <a:endParaRPr lang="fr-FR" altLang="fr-FR" smtClean="0">
              <a:solidFill>
                <a:srgbClr val="000000"/>
              </a:solidFill>
            </a:endParaRPr>
          </a:p>
        </p:txBody>
      </p:sp>
      <p:sp>
        <p:nvSpPr>
          <p:cNvPr id="148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r>
              <a:rPr lang="en-US" altLang="fr-FR" smtClean="0"/>
              <a:t>Chap12 Fig 6 </a:t>
            </a:r>
            <a:r>
              <a:rPr lang="en-GB" altLang="fr-FR" smtClean="0"/>
              <a:t>Ulcer recurrences a 3 years after CHIVA I or CHIVA I+II performed for venous ulcers, straight line, and by standard compression, interrupted line.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382FE23-D7FF-494C-A820-387E3A9F7DA7}" type="slidenum">
              <a:rPr lang="fr-FR" altLang="fr-FR" smtClean="0"/>
              <a:pPr/>
              <a:t>12</a:t>
            </a:fld>
            <a:endParaRPr lang="fr-FR" altLang="fr-FR" smtClean="0"/>
          </a:p>
        </p:txBody>
      </p:sp>
      <p:sp>
        <p:nvSpPr>
          <p:cNvPr id="1228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024EA9A-030E-4015-9AD7-4D8BC1903EC3}" type="slidenum">
              <a:rPr lang="fr-FR" altLang="fr-FR" smtClean="0"/>
              <a:pPr/>
              <a:t>14</a:t>
            </a:fld>
            <a:endParaRPr lang="fr-FR" altLang="fr-FR" smtClean="0"/>
          </a:p>
        </p:txBody>
      </p:sp>
      <p:sp>
        <p:nvSpPr>
          <p:cNvPr id="1218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7CF3092-5680-4AEA-98AA-0B3FAF33C87A}" type="slidenum">
              <a:rPr lang="fr-FR" altLang="fr-FR" smtClean="0"/>
              <a:pPr/>
              <a:t>15</a:t>
            </a:fld>
            <a:endParaRPr lang="fr-FR" altLang="fr-FR" smtClean="0"/>
          </a:p>
        </p:txBody>
      </p:sp>
      <p:sp>
        <p:nvSpPr>
          <p:cNvPr id="1146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D2CF0A4-BACD-452F-9827-E72D364A997C}" type="slidenum">
              <a:rPr lang="fr-FR" altLang="fr-FR" smtClean="0">
                <a:solidFill>
                  <a:srgbClr val="000000"/>
                </a:solidFill>
              </a:rPr>
              <a:pPr/>
              <a:t>2</a:t>
            </a:fld>
            <a:endParaRPr lang="fr-FR" altLang="fr-FR" smtClean="0">
              <a:solidFill>
                <a:srgbClr val="000000"/>
              </a:solidFill>
            </a:endParaRPr>
          </a:p>
        </p:txBody>
      </p:sp>
      <p:sp>
        <p:nvSpPr>
          <p:cNvPr id="1105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6AF4E0E-6BBC-4807-AF05-367BAF104EAB}" type="slidenum">
              <a:rPr lang="fr-FR" altLang="fr-FR" smtClean="0"/>
              <a:pPr/>
              <a:t>3</a:t>
            </a:fld>
            <a:endParaRPr lang="fr-FR" altLang="fr-FR" smtClean="0"/>
          </a:p>
        </p:txBody>
      </p:sp>
      <p:sp>
        <p:nvSpPr>
          <p:cNvPr id="1116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45431F0-9F61-46A0-A5EC-4672C82F21A1}" type="slidenum">
              <a:rPr lang="fr-FR" altLang="fr-FR" smtClean="0">
                <a:solidFill>
                  <a:srgbClr val="000000"/>
                </a:solidFill>
              </a:rPr>
              <a:pPr/>
              <a:t>4</a:t>
            </a:fld>
            <a:endParaRPr lang="fr-FR" altLang="fr-FR" smtClean="0">
              <a:solidFill>
                <a:srgbClr val="000000"/>
              </a:solidFill>
            </a:endParaRPr>
          </a:p>
        </p:txBody>
      </p:sp>
      <p:sp>
        <p:nvSpPr>
          <p:cNvPr id="14336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28713" y="682625"/>
            <a:ext cx="4598987" cy="3449638"/>
          </a:xfrm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2650" y="4354513"/>
            <a:ext cx="5091113" cy="4111625"/>
          </a:xfrm>
          <a:noFill/>
        </p:spPr>
        <p:txBody>
          <a:bodyPr/>
          <a:lstStyle/>
          <a:p>
            <a:pPr eaLnBrk="1" hangingPunct="1"/>
            <a:endParaRPr lang="en-US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A7256C1-E3D0-4F8D-9072-BE41F235C54F}" type="slidenum">
              <a:rPr lang="fr-FR" altLang="fr-FR" smtClean="0"/>
              <a:pPr/>
              <a:t>5</a:t>
            </a:fld>
            <a:endParaRPr lang="fr-FR" altLang="fr-FR" smtClean="0"/>
          </a:p>
        </p:txBody>
      </p:sp>
      <p:sp>
        <p:nvSpPr>
          <p:cNvPr id="1126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736F451-1CDD-4640-BEA4-2C704B040B6C}" type="slidenum">
              <a:rPr lang="fr-FR" altLang="fr-FR" smtClean="0"/>
              <a:pPr/>
              <a:t>6</a:t>
            </a:fld>
            <a:endParaRPr lang="fr-FR" altLang="fr-FR" smtClean="0"/>
          </a:p>
        </p:txBody>
      </p:sp>
      <p:sp>
        <p:nvSpPr>
          <p:cNvPr id="146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DD7BA63-9B6B-410B-9834-879341EA4069}" type="slidenum">
              <a:rPr lang="fr-FR" altLang="fr-FR" smtClean="0">
                <a:solidFill>
                  <a:srgbClr val="000000"/>
                </a:solidFill>
              </a:rPr>
              <a:pPr/>
              <a:t>7</a:t>
            </a:fld>
            <a:endParaRPr lang="fr-FR" altLang="fr-FR" smtClean="0">
              <a:solidFill>
                <a:srgbClr val="000000"/>
              </a:solidFill>
            </a:endParaRPr>
          </a:p>
        </p:txBody>
      </p:sp>
      <p:sp>
        <p:nvSpPr>
          <p:cNvPr id="140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BDD7F52-60BF-4FE9-A1D4-CBA30A940C5D}" type="slidenum">
              <a:rPr lang="fr-FR" altLang="fr-FR" smtClean="0"/>
              <a:pPr/>
              <a:t>8</a:t>
            </a:fld>
            <a:endParaRPr lang="fr-FR" altLang="fr-FR" smtClean="0"/>
          </a:p>
        </p:txBody>
      </p:sp>
      <p:sp>
        <p:nvSpPr>
          <p:cNvPr id="145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09E2A36-272B-464B-A51C-853142F6C132}" type="slidenum">
              <a:rPr lang="fr-FR" altLang="fr-FR" smtClean="0"/>
              <a:pPr/>
              <a:t>9</a:t>
            </a:fld>
            <a:endParaRPr lang="fr-FR" altLang="fr-FR" smtClean="0"/>
          </a:p>
        </p:txBody>
      </p:sp>
      <p:sp>
        <p:nvSpPr>
          <p:cNvPr id="1136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B4A00-7E2B-431E-9B55-C180A532929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4F968-7E6A-48DF-8D03-35CE69B915A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C3850-8783-498D-9185-3042EEF196A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92A74-A5C0-4CE1-99B9-3539D280B3B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90DFE-2CF3-4592-A81A-0DA44118DAA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9A9EF-6956-4407-AD37-30C19714DB3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4ED23-D09E-46B6-94AA-5F0CDE4C90E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72CB1-34C9-49E9-8B06-48A9B1313C2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CAAC1-2166-4639-84D0-5FBF67C8B6A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43BD8-9392-43FE-8FFE-8FEC74F6395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58794-689F-4733-81A9-69CE22640DF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D988045-7DA7-4AB7-AEC8-C156DDFD1E3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ncbi.nlm.nih.gov/sites/entrez?Db=pubmed&amp;Cmd=Search&amp;Term=%22Liboni%20A%22%5BAuthor%5D&amp;itool=Email.EmailReport.Pubmed_ReportSelector.Pubmed_RVAbstract" TargetMode="External"/><Relationship Id="rId4" Type="http://schemas.openxmlformats.org/officeDocument/2006/relationships/hyperlink" Target="http://www.ncbi.nlm.nih.gov/sites/entrez?Db=pubmed&amp;Cmd=Search&amp;Term=%22Zamboni%20P%22%5BAuthor%5D&amp;itool=Email.EmailReport.Pubmed_ReportSelector.Pubmed_RVAbstract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vepress.com/article_18926.t34346121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protec.fr/bioprotec-v2/site-internet-html/pdf/HT1_Bioprotec_Bilan-d-activite.pdf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Graphique_Microsoft_Office_Excel1.xls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harvey"/>
          <p:cNvPicPr>
            <a:picLocks noChangeAspect="1" noChangeArrowheads="1"/>
          </p:cNvPicPr>
          <p:nvPr/>
        </p:nvPicPr>
        <p:blipFill>
          <a:blip r:embed="rId3" cstate="print"/>
          <a:srcRect b="15555"/>
          <a:stretch>
            <a:fillRect/>
          </a:stretch>
        </p:blipFill>
        <p:spPr bwMode="auto">
          <a:xfrm>
            <a:off x="0" y="685800"/>
            <a:ext cx="9144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9" descr="Afficher l'image en taille réel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58200" y="1752600"/>
            <a:ext cx="5429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10" descr="Afficher l'image en taille réel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58200" y="1066800"/>
            <a:ext cx="685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149" name="Group 26"/>
          <p:cNvGrpSpPr>
            <a:grpSpLocks/>
          </p:cNvGrpSpPr>
          <p:nvPr/>
        </p:nvGrpSpPr>
        <p:grpSpPr bwMode="auto">
          <a:xfrm>
            <a:off x="3048000" y="6477000"/>
            <a:ext cx="1905000" cy="304800"/>
            <a:chOff x="1920" y="4080"/>
            <a:chExt cx="1200" cy="192"/>
          </a:xfrm>
        </p:grpSpPr>
        <p:pic>
          <p:nvPicPr>
            <p:cNvPr id="6150" name="Picture 7" descr="Afficher l'image en taille réell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256" y="408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1" name="Picture 12" descr="Afficher l'image en taille réell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832" y="4109"/>
              <a:ext cx="288" cy="163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</p:pic>
        <p:pic>
          <p:nvPicPr>
            <p:cNvPr id="6152" name="Picture 18" descr="Afficher l'image en taille réell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44" y="4102"/>
              <a:ext cx="240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3" name="Picture 19" descr="french_fla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920" y="408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298450" y="2133600"/>
            <a:ext cx="8569325" cy="2862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altLang="zh-CN" sz="3600">
                <a:solidFill>
                  <a:srgbClr val="333399"/>
                </a:solidFill>
                <a:latin typeface="Times New Roman" pitchFamily="18" charset="0"/>
                <a:ea typeface="宋体" pitchFamily="2" charset="-122"/>
              </a:rPr>
              <a:t> Minimally Invasive Surgical management of primary venous Ulcer vs. Compression Treatment: a randomized Clinical Trial </a:t>
            </a:r>
          </a:p>
          <a:p>
            <a:pPr algn="ctr"/>
            <a:r>
              <a:rPr lang="en-GB" altLang="zh-CN" sz="3600">
                <a:solidFill>
                  <a:srgbClr val="333399"/>
                </a:solidFill>
                <a:latin typeface="Times New Roman" pitchFamily="18" charset="0"/>
                <a:ea typeface="宋体" pitchFamily="2" charset="-122"/>
              </a:rPr>
              <a:t>P.Zamboni and all</a:t>
            </a:r>
          </a:p>
          <a:p>
            <a:pPr algn="ctr"/>
            <a:r>
              <a:rPr lang="en-GB" altLang="zh-CN" sz="3600">
                <a:solidFill>
                  <a:srgbClr val="333399"/>
                </a:solidFill>
                <a:latin typeface="Times New Roman" pitchFamily="18" charset="0"/>
                <a:ea typeface="宋体" pitchFamily="2" charset="-122"/>
              </a:rPr>
              <a:t>Eur J vasc Endovasc Surg 00,1 6 (2003)</a:t>
            </a:r>
            <a:endParaRPr lang="fr-FR" altLang="fr-FR" sz="3600">
              <a:solidFill>
                <a:srgbClr val="3333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85800" y="0"/>
            <a:ext cx="7705725" cy="6858000"/>
            <a:chOff x="431" y="0"/>
            <a:chExt cx="4854" cy="4320"/>
          </a:xfrm>
        </p:grpSpPr>
        <p:pic>
          <p:nvPicPr>
            <p:cNvPr id="4813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1" y="754"/>
              <a:ext cx="4854" cy="35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132" name="Rectangle 4"/>
            <p:cNvSpPr>
              <a:spLocks noChangeArrowheads="1"/>
            </p:cNvSpPr>
            <p:nvPr/>
          </p:nvSpPr>
          <p:spPr bwMode="auto">
            <a:xfrm>
              <a:off x="1505" y="1111"/>
              <a:ext cx="2733" cy="2846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 altLang="fr-FR">
                <a:solidFill>
                  <a:srgbClr val="000000"/>
                </a:solidFill>
              </a:endParaRPr>
            </a:p>
          </p:txBody>
        </p:sp>
        <p:sp>
          <p:nvSpPr>
            <p:cNvPr id="820229" name="Text Box 5"/>
            <p:cNvSpPr txBox="1">
              <a:spLocks noChangeArrowheads="1"/>
            </p:cNvSpPr>
            <p:nvPr/>
          </p:nvSpPr>
          <p:spPr bwMode="auto">
            <a:xfrm>
              <a:off x="1978" y="1523"/>
              <a:ext cx="16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 altLang="fr-FR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820230" name="Text Box 6"/>
            <p:cNvSpPr txBox="1">
              <a:spLocks noChangeArrowheads="1"/>
            </p:cNvSpPr>
            <p:nvPr/>
          </p:nvSpPr>
          <p:spPr bwMode="auto">
            <a:xfrm>
              <a:off x="1662" y="886"/>
              <a:ext cx="2418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fr-FR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KAPLAN-MEIR ESTIMATION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505" y="1181"/>
              <a:ext cx="104" cy="2701"/>
              <a:chOff x="1701" y="521"/>
              <a:chExt cx="90" cy="3272"/>
            </a:xfrm>
          </p:grpSpPr>
          <p:sp>
            <p:nvSpPr>
              <p:cNvPr id="48200" name="Line 8"/>
              <p:cNvSpPr>
                <a:spLocks noChangeShapeType="1"/>
              </p:cNvSpPr>
              <p:nvPr/>
            </p:nvSpPr>
            <p:spPr bwMode="auto">
              <a:xfrm>
                <a:off x="1701" y="521"/>
                <a:ext cx="9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201" name="Line 9"/>
              <p:cNvSpPr>
                <a:spLocks noChangeShapeType="1"/>
              </p:cNvSpPr>
              <p:nvPr/>
            </p:nvSpPr>
            <p:spPr bwMode="auto">
              <a:xfrm>
                <a:off x="1701" y="869"/>
                <a:ext cx="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202" name="Line 10"/>
              <p:cNvSpPr>
                <a:spLocks noChangeShapeType="1"/>
              </p:cNvSpPr>
              <p:nvPr/>
            </p:nvSpPr>
            <p:spPr bwMode="auto">
              <a:xfrm>
                <a:off x="1701" y="1201"/>
                <a:ext cx="9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203" name="Line 11"/>
              <p:cNvSpPr>
                <a:spLocks noChangeShapeType="1"/>
              </p:cNvSpPr>
              <p:nvPr/>
            </p:nvSpPr>
            <p:spPr bwMode="auto">
              <a:xfrm>
                <a:off x="1701" y="1545"/>
                <a:ext cx="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204" name="Line 12"/>
              <p:cNvSpPr>
                <a:spLocks noChangeShapeType="1"/>
              </p:cNvSpPr>
              <p:nvPr/>
            </p:nvSpPr>
            <p:spPr bwMode="auto">
              <a:xfrm>
                <a:off x="1701" y="1853"/>
                <a:ext cx="9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205" name="Line 13"/>
              <p:cNvSpPr>
                <a:spLocks noChangeShapeType="1"/>
              </p:cNvSpPr>
              <p:nvPr/>
            </p:nvSpPr>
            <p:spPr bwMode="auto">
              <a:xfrm>
                <a:off x="1701" y="2185"/>
                <a:ext cx="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206" name="Line 14"/>
              <p:cNvSpPr>
                <a:spLocks noChangeShapeType="1"/>
              </p:cNvSpPr>
              <p:nvPr/>
            </p:nvSpPr>
            <p:spPr bwMode="auto">
              <a:xfrm>
                <a:off x="1701" y="2523"/>
                <a:ext cx="9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207" name="Line 15"/>
              <p:cNvSpPr>
                <a:spLocks noChangeShapeType="1"/>
              </p:cNvSpPr>
              <p:nvPr/>
            </p:nvSpPr>
            <p:spPr bwMode="auto">
              <a:xfrm>
                <a:off x="1701" y="3544"/>
                <a:ext cx="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208" name="Line 16"/>
              <p:cNvSpPr>
                <a:spLocks noChangeShapeType="1"/>
              </p:cNvSpPr>
              <p:nvPr/>
            </p:nvSpPr>
            <p:spPr bwMode="auto">
              <a:xfrm>
                <a:off x="1701" y="3793"/>
                <a:ext cx="9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209" name="Line 17"/>
              <p:cNvSpPr>
                <a:spLocks noChangeShapeType="1"/>
              </p:cNvSpPr>
              <p:nvPr/>
            </p:nvSpPr>
            <p:spPr bwMode="auto">
              <a:xfrm>
                <a:off x="1701" y="3203"/>
                <a:ext cx="9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210" name="Line 18"/>
              <p:cNvSpPr>
                <a:spLocks noChangeShapeType="1"/>
              </p:cNvSpPr>
              <p:nvPr/>
            </p:nvSpPr>
            <p:spPr bwMode="auto">
              <a:xfrm>
                <a:off x="1701" y="2850"/>
                <a:ext cx="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4133" y="1186"/>
              <a:ext cx="105" cy="2701"/>
              <a:chOff x="1701" y="521"/>
              <a:chExt cx="90" cy="3272"/>
            </a:xfrm>
          </p:grpSpPr>
          <p:sp>
            <p:nvSpPr>
              <p:cNvPr id="48189" name="Line 20"/>
              <p:cNvSpPr>
                <a:spLocks noChangeShapeType="1"/>
              </p:cNvSpPr>
              <p:nvPr/>
            </p:nvSpPr>
            <p:spPr bwMode="auto">
              <a:xfrm>
                <a:off x="1701" y="521"/>
                <a:ext cx="9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190" name="Line 21"/>
              <p:cNvSpPr>
                <a:spLocks noChangeShapeType="1"/>
              </p:cNvSpPr>
              <p:nvPr/>
            </p:nvSpPr>
            <p:spPr bwMode="auto">
              <a:xfrm>
                <a:off x="1701" y="869"/>
                <a:ext cx="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191" name="Line 22"/>
              <p:cNvSpPr>
                <a:spLocks noChangeShapeType="1"/>
              </p:cNvSpPr>
              <p:nvPr/>
            </p:nvSpPr>
            <p:spPr bwMode="auto">
              <a:xfrm>
                <a:off x="1701" y="1201"/>
                <a:ext cx="9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192" name="Line 23"/>
              <p:cNvSpPr>
                <a:spLocks noChangeShapeType="1"/>
              </p:cNvSpPr>
              <p:nvPr/>
            </p:nvSpPr>
            <p:spPr bwMode="auto">
              <a:xfrm>
                <a:off x="1701" y="1545"/>
                <a:ext cx="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193" name="Line 24"/>
              <p:cNvSpPr>
                <a:spLocks noChangeShapeType="1"/>
              </p:cNvSpPr>
              <p:nvPr/>
            </p:nvSpPr>
            <p:spPr bwMode="auto">
              <a:xfrm>
                <a:off x="1701" y="1853"/>
                <a:ext cx="9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194" name="Line 25"/>
              <p:cNvSpPr>
                <a:spLocks noChangeShapeType="1"/>
              </p:cNvSpPr>
              <p:nvPr/>
            </p:nvSpPr>
            <p:spPr bwMode="auto">
              <a:xfrm>
                <a:off x="1701" y="2185"/>
                <a:ext cx="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195" name="Line 26"/>
              <p:cNvSpPr>
                <a:spLocks noChangeShapeType="1"/>
              </p:cNvSpPr>
              <p:nvPr/>
            </p:nvSpPr>
            <p:spPr bwMode="auto">
              <a:xfrm>
                <a:off x="1701" y="2523"/>
                <a:ext cx="9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196" name="Line 27"/>
              <p:cNvSpPr>
                <a:spLocks noChangeShapeType="1"/>
              </p:cNvSpPr>
              <p:nvPr/>
            </p:nvSpPr>
            <p:spPr bwMode="auto">
              <a:xfrm>
                <a:off x="1701" y="3544"/>
                <a:ext cx="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197" name="Line 28"/>
              <p:cNvSpPr>
                <a:spLocks noChangeShapeType="1"/>
              </p:cNvSpPr>
              <p:nvPr/>
            </p:nvSpPr>
            <p:spPr bwMode="auto">
              <a:xfrm>
                <a:off x="1701" y="3793"/>
                <a:ext cx="9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198" name="Line 29"/>
              <p:cNvSpPr>
                <a:spLocks noChangeShapeType="1"/>
              </p:cNvSpPr>
              <p:nvPr/>
            </p:nvSpPr>
            <p:spPr bwMode="auto">
              <a:xfrm>
                <a:off x="1701" y="3203"/>
                <a:ext cx="9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199" name="Line 30"/>
              <p:cNvSpPr>
                <a:spLocks noChangeShapeType="1"/>
              </p:cNvSpPr>
              <p:nvPr/>
            </p:nvSpPr>
            <p:spPr bwMode="auto">
              <a:xfrm>
                <a:off x="1701" y="2850"/>
                <a:ext cx="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5" name="Group 31"/>
            <p:cNvGrpSpPr>
              <a:grpSpLocks/>
            </p:cNvGrpSpPr>
            <p:nvPr/>
          </p:nvGrpSpPr>
          <p:grpSpPr bwMode="auto">
            <a:xfrm>
              <a:off x="1137" y="1073"/>
              <a:ext cx="420" cy="2924"/>
              <a:chOff x="1383" y="391"/>
              <a:chExt cx="363" cy="3542"/>
            </a:xfrm>
          </p:grpSpPr>
          <p:sp>
            <p:nvSpPr>
              <p:cNvPr id="820256" name="Text Box 32"/>
              <p:cNvSpPr txBox="1">
                <a:spLocks noChangeArrowheads="1"/>
              </p:cNvSpPr>
              <p:nvPr/>
            </p:nvSpPr>
            <p:spPr bwMode="auto">
              <a:xfrm>
                <a:off x="1383" y="391"/>
                <a:ext cx="363" cy="2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fr-FR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1.0</a:t>
                </a:r>
              </a:p>
            </p:txBody>
          </p:sp>
          <p:sp>
            <p:nvSpPr>
              <p:cNvPr id="820257" name="Text Box 33"/>
              <p:cNvSpPr txBox="1">
                <a:spLocks noChangeArrowheads="1"/>
              </p:cNvSpPr>
              <p:nvPr/>
            </p:nvSpPr>
            <p:spPr bwMode="auto">
              <a:xfrm>
                <a:off x="1383" y="1067"/>
                <a:ext cx="363" cy="2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fr-FR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0.8</a:t>
                </a:r>
              </a:p>
            </p:txBody>
          </p:sp>
          <p:sp>
            <p:nvSpPr>
              <p:cNvPr id="820258" name="Text Box 34"/>
              <p:cNvSpPr txBox="1">
                <a:spLocks noChangeArrowheads="1"/>
              </p:cNvSpPr>
              <p:nvPr/>
            </p:nvSpPr>
            <p:spPr bwMode="auto">
              <a:xfrm>
                <a:off x="1383" y="1725"/>
                <a:ext cx="363" cy="2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fr-FR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0.6</a:t>
                </a:r>
              </a:p>
            </p:txBody>
          </p:sp>
          <p:sp>
            <p:nvSpPr>
              <p:cNvPr id="820259" name="Text Box 35"/>
              <p:cNvSpPr txBox="1">
                <a:spLocks noChangeArrowheads="1"/>
              </p:cNvSpPr>
              <p:nvPr/>
            </p:nvSpPr>
            <p:spPr bwMode="auto">
              <a:xfrm>
                <a:off x="1383" y="2382"/>
                <a:ext cx="363" cy="2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fr-FR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0.4</a:t>
                </a:r>
              </a:p>
            </p:txBody>
          </p:sp>
          <p:sp>
            <p:nvSpPr>
              <p:cNvPr id="820260" name="Text Box 36"/>
              <p:cNvSpPr txBox="1">
                <a:spLocks noChangeArrowheads="1"/>
              </p:cNvSpPr>
              <p:nvPr/>
            </p:nvSpPr>
            <p:spPr bwMode="auto">
              <a:xfrm>
                <a:off x="1383" y="3063"/>
                <a:ext cx="363" cy="2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fr-FR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0.2</a:t>
                </a:r>
              </a:p>
            </p:txBody>
          </p:sp>
          <p:sp>
            <p:nvSpPr>
              <p:cNvPr id="820261" name="Text Box 37"/>
              <p:cNvSpPr txBox="1">
                <a:spLocks noChangeArrowheads="1"/>
              </p:cNvSpPr>
              <p:nvPr/>
            </p:nvSpPr>
            <p:spPr bwMode="auto">
              <a:xfrm>
                <a:off x="1383" y="3653"/>
                <a:ext cx="363" cy="2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fr-FR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0</a:t>
                </a:r>
              </a:p>
            </p:txBody>
          </p:sp>
        </p:grpSp>
        <p:grpSp>
          <p:nvGrpSpPr>
            <p:cNvPr id="6" name="Group 38"/>
            <p:cNvGrpSpPr>
              <a:grpSpLocks/>
            </p:cNvGrpSpPr>
            <p:nvPr/>
          </p:nvGrpSpPr>
          <p:grpSpPr bwMode="auto">
            <a:xfrm>
              <a:off x="4238" y="1073"/>
              <a:ext cx="420" cy="2924"/>
              <a:chOff x="1383" y="391"/>
              <a:chExt cx="363" cy="3542"/>
            </a:xfrm>
          </p:grpSpPr>
          <p:sp>
            <p:nvSpPr>
              <p:cNvPr id="820263" name="Text Box 39"/>
              <p:cNvSpPr txBox="1">
                <a:spLocks noChangeArrowheads="1"/>
              </p:cNvSpPr>
              <p:nvPr/>
            </p:nvSpPr>
            <p:spPr bwMode="auto">
              <a:xfrm>
                <a:off x="1383" y="391"/>
                <a:ext cx="363" cy="2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fr-FR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1.0</a:t>
                </a:r>
              </a:p>
            </p:txBody>
          </p:sp>
          <p:sp>
            <p:nvSpPr>
              <p:cNvPr id="820264" name="Text Box 40"/>
              <p:cNvSpPr txBox="1">
                <a:spLocks noChangeArrowheads="1"/>
              </p:cNvSpPr>
              <p:nvPr/>
            </p:nvSpPr>
            <p:spPr bwMode="auto">
              <a:xfrm>
                <a:off x="1383" y="1067"/>
                <a:ext cx="363" cy="2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fr-FR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0.8</a:t>
                </a:r>
              </a:p>
            </p:txBody>
          </p:sp>
          <p:sp>
            <p:nvSpPr>
              <p:cNvPr id="820265" name="Text Box 41"/>
              <p:cNvSpPr txBox="1">
                <a:spLocks noChangeArrowheads="1"/>
              </p:cNvSpPr>
              <p:nvPr/>
            </p:nvSpPr>
            <p:spPr bwMode="auto">
              <a:xfrm>
                <a:off x="1383" y="1725"/>
                <a:ext cx="363" cy="2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fr-FR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0.6</a:t>
                </a:r>
              </a:p>
            </p:txBody>
          </p:sp>
          <p:sp>
            <p:nvSpPr>
              <p:cNvPr id="820266" name="Text Box 42"/>
              <p:cNvSpPr txBox="1">
                <a:spLocks noChangeArrowheads="1"/>
              </p:cNvSpPr>
              <p:nvPr/>
            </p:nvSpPr>
            <p:spPr bwMode="auto">
              <a:xfrm>
                <a:off x="1383" y="2382"/>
                <a:ext cx="363" cy="2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fr-FR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0.4</a:t>
                </a:r>
              </a:p>
            </p:txBody>
          </p:sp>
          <p:sp>
            <p:nvSpPr>
              <p:cNvPr id="820267" name="Text Box 43"/>
              <p:cNvSpPr txBox="1">
                <a:spLocks noChangeArrowheads="1"/>
              </p:cNvSpPr>
              <p:nvPr/>
            </p:nvSpPr>
            <p:spPr bwMode="auto">
              <a:xfrm>
                <a:off x="1383" y="3063"/>
                <a:ext cx="363" cy="2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fr-FR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0.2</a:t>
                </a:r>
              </a:p>
            </p:txBody>
          </p:sp>
          <p:sp>
            <p:nvSpPr>
              <p:cNvPr id="820268" name="Text Box 44"/>
              <p:cNvSpPr txBox="1">
                <a:spLocks noChangeArrowheads="1"/>
              </p:cNvSpPr>
              <p:nvPr/>
            </p:nvSpPr>
            <p:spPr bwMode="auto">
              <a:xfrm>
                <a:off x="1383" y="3653"/>
                <a:ext cx="363" cy="2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fr-FR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0</a:t>
                </a:r>
              </a:p>
            </p:txBody>
          </p:sp>
        </p:grpSp>
        <p:grpSp>
          <p:nvGrpSpPr>
            <p:cNvPr id="7" name="Group 45"/>
            <p:cNvGrpSpPr>
              <a:grpSpLocks/>
            </p:cNvGrpSpPr>
            <p:nvPr/>
          </p:nvGrpSpPr>
          <p:grpSpPr bwMode="auto">
            <a:xfrm>
              <a:off x="1420" y="3807"/>
              <a:ext cx="3238" cy="324"/>
              <a:chOff x="1628" y="3702"/>
              <a:chExt cx="2794" cy="393"/>
            </a:xfrm>
          </p:grpSpPr>
          <p:grpSp>
            <p:nvGrpSpPr>
              <p:cNvPr id="8" name="Group 46"/>
              <p:cNvGrpSpPr>
                <a:grpSpLocks/>
              </p:cNvGrpSpPr>
              <p:nvPr/>
            </p:nvGrpSpPr>
            <p:grpSpPr bwMode="auto">
              <a:xfrm>
                <a:off x="1837" y="3702"/>
                <a:ext cx="2105" cy="183"/>
                <a:chOff x="1837" y="3702"/>
                <a:chExt cx="2105" cy="183"/>
              </a:xfrm>
            </p:grpSpPr>
            <p:grpSp>
              <p:nvGrpSpPr>
                <p:cNvPr id="9" name="Group 47"/>
                <p:cNvGrpSpPr>
                  <a:grpSpLocks/>
                </p:cNvGrpSpPr>
                <p:nvPr/>
              </p:nvGrpSpPr>
              <p:grpSpPr bwMode="auto">
                <a:xfrm>
                  <a:off x="1837" y="3793"/>
                  <a:ext cx="2105" cy="92"/>
                  <a:chOff x="1837" y="3793"/>
                  <a:chExt cx="2105" cy="92"/>
                </a:xfrm>
              </p:grpSpPr>
              <p:grpSp>
                <p:nvGrpSpPr>
                  <p:cNvPr id="10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1837" y="3793"/>
                    <a:ext cx="335" cy="91"/>
                    <a:chOff x="1837" y="3793"/>
                    <a:chExt cx="335" cy="91"/>
                  </a:xfrm>
                </p:grpSpPr>
                <p:sp>
                  <p:nvSpPr>
                    <p:cNvPr id="48173" name="Line 4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837" y="3793"/>
                      <a:ext cx="0" cy="9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8174" name="Line 5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945" y="3793"/>
                      <a:ext cx="0" cy="9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8175" name="Line 5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064" y="3793"/>
                      <a:ext cx="0" cy="9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8176" name="Line 5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172" y="3793"/>
                      <a:ext cx="0" cy="9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11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2408" y="3794"/>
                    <a:ext cx="335" cy="91"/>
                    <a:chOff x="1837" y="3793"/>
                    <a:chExt cx="335" cy="91"/>
                  </a:xfrm>
                </p:grpSpPr>
                <p:sp>
                  <p:nvSpPr>
                    <p:cNvPr id="48169" name="Line 5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837" y="3793"/>
                      <a:ext cx="0" cy="9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8170" name="Line 5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945" y="3793"/>
                      <a:ext cx="0" cy="9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8171" name="Line 5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064" y="3793"/>
                      <a:ext cx="0" cy="9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8172" name="Line 5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172" y="3793"/>
                      <a:ext cx="0" cy="9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12" name="Group 58"/>
                  <p:cNvGrpSpPr>
                    <a:grpSpLocks/>
                  </p:cNvGrpSpPr>
                  <p:nvPr/>
                </p:nvGrpSpPr>
                <p:grpSpPr bwMode="auto">
                  <a:xfrm>
                    <a:off x="3008" y="3793"/>
                    <a:ext cx="335" cy="91"/>
                    <a:chOff x="1837" y="3793"/>
                    <a:chExt cx="335" cy="91"/>
                  </a:xfrm>
                </p:grpSpPr>
                <p:sp>
                  <p:nvSpPr>
                    <p:cNvPr id="48165" name="Line 5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837" y="3793"/>
                      <a:ext cx="0" cy="9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8166" name="Line 6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945" y="3793"/>
                      <a:ext cx="0" cy="9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8167" name="Line 6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064" y="3793"/>
                      <a:ext cx="0" cy="9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8168" name="Line 6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172" y="3793"/>
                      <a:ext cx="0" cy="9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13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3607" y="3793"/>
                    <a:ext cx="335" cy="91"/>
                    <a:chOff x="1837" y="3793"/>
                    <a:chExt cx="335" cy="91"/>
                  </a:xfrm>
                </p:grpSpPr>
                <p:sp>
                  <p:nvSpPr>
                    <p:cNvPr id="48161" name="Line 6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837" y="3793"/>
                      <a:ext cx="0" cy="9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8162" name="Line 6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945" y="3793"/>
                      <a:ext cx="0" cy="9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8163" name="Line 6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064" y="3793"/>
                      <a:ext cx="0" cy="9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8164" name="Line 6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172" y="3793"/>
                      <a:ext cx="0" cy="9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sp>
              <p:nvSpPr>
                <p:cNvPr id="48154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2299" y="3702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8155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2880" y="3702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8156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3470" y="3702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820295" name="Text Box 71"/>
              <p:cNvSpPr txBox="1">
                <a:spLocks noChangeArrowheads="1"/>
              </p:cNvSpPr>
              <p:nvPr/>
            </p:nvSpPr>
            <p:spPr bwMode="auto">
              <a:xfrm>
                <a:off x="1628" y="3838"/>
                <a:ext cx="254" cy="2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fr-FR" sz="16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0</a:t>
                </a:r>
              </a:p>
            </p:txBody>
          </p:sp>
          <p:sp>
            <p:nvSpPr>
              <p:cNvPr id="820296" name="Text Box 72"/>
              <p:cNvSpPr txBox="1">
                <a:spLocks noChangeArrowheads="1"/>
              </p:cNvSpPr>
              <p:nvPr/>
            </p:nvSpPr>
            <p:spPr bwMode="auto">
              <a:xfrm>
                <a:off x="2147" y="3838"/>
                <a:ext cx="588" cy="2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fr-FR" sz="16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250</a:t>
                </a:r>
              </a:p>
            </p:txBody>
          </p:sp>
          <p:sp>
            <p:nvSpPr>
              <p:cNvPr id="820297" name="Text Box 73"/>
              <p:cNvSpPr txBox="1">
                <a:spLocks noChangeArrowheads="1"/>
              </p:cNvSpPr>
              <p:nvPr/>
            </p:nvSpPr>
            <p:spPr bwMode="auto">
              <a:xfrm>
                <a:off x="2700" y="3838"/>
                <a:ext cx="588" cy="2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fr-FR" sz="16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500</a:t>
                </a:r>
              </a:p>
            </p:txBody>
          </p:sp>
          <p:sp>
            <p:nvSpPr>
              <p:cNvPr id="820298" name="Text Box 74"/>
              <p:cNvSpPr txBox="1">
                <a:spLocks noChangeArrowheads="1"/>
              </p:cNvSpPr>
              <p:nvPr/>
            </p:nvSpPr>
            <p:spPr bwMode="auto">
              <a:xfrm>
                <a:off x="3289" y="3838"/>
                <a:ext cx="589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fr-FR" sz="1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500</a:t>
                </a:r>
              </a:p>
            </p:txBody>
          </p:sp>
          <p:sp>
            <p:nvSpPr>
              <p:cNvPr id="820299" name="Text Box 75"/>
              <p:cNvSpPr txBox="1">
                <a:spLocks noChangeArrowheads="1"/>
              </p:cNvSpPr>
              <p:nvPr/>
            </p:nvSpPr>
            <p:spPr bwMode="auto">
              <a:xfrm>
                <a:off x="3289" y="3838"/>
                <a:ext cx="589" cy="2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fr-FR" sz="16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750</a:t>
                </a:r>
              </a:p>
            </p:txBody>
          </p:sp>
          <p:sp>
            <p:nvSpPr>
              <p:cNvPr id="820300" name="Text Box 76"/>
              <p:cNvSpPr txBox="1">
                <a:spLocks noChangeArrowheads="1"/>
              </p:cNvSpPr>
              <p:nvPr/>
            </p:nvSpPr>
            <p:spPr bwMode="auto">
              <a:xfrm>
                <a:off x="3834" y="3837"/>
                <a:ext cx="588" cy="2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fr-FR" sz="16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1000</a:t>
                </a:r>
              </a:p>
            </p:txBody>
          </p:sp>
        </p:grpSp>
        <p:sp>
          <p:nvSpPr>
            <p:cNvPr id="820301" name="Text Box 77"/>
            <p:cNvSpPr txBox="1">
              <a:spLocks noChangeArrowheads="1"/>
            </p:cNvSpPr>
            <p:nvPr/>
          </p:nvSpPr>
          <p:spPr bwMode="auto">
            <a:xfrm>
              <a:off x="2396" y="4069"/>
              <a:ext cx="12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fr-FR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TIME (days)</a:t>
              </a:r>
            </a:p>
          </p:txBody>
        </p:sp>
        <p:sp>
          <p:nvSpPr>
            <p:cNvPr id="48141" name="Freeform 78"/>
            <p:cNvSpPr>
              <a:spLocks/>
            </p:cNvSpPr>
            <p:nvPr/>
          </p:nvSpPr>
          <p:spPr bwMode="auto">
            <a:xfrm>
              <a:off x="1655" y="1207"/>
              <a:ext cx="2564" cy="919"/>
            </a:xfrm>
            <a:custGeom>
              <a:avLst/>
              <a:gdLst>
                <a:gd name="T0" fmla="*/ 0 w 2212"/>
                <a:gd name="T1" fmla="*/ 0 h 1113"/>
                <a:gd name="T2" fmla="*/ 1772 w 2212"/>
                <a:gd name="T3" fmla="*/ 2 h 1113"/>
                <a:gd name="T4" fmla="*/ 1772 w 2212"/>
                <a:gd name="T5" fmla="*/ 52 h 1113"/>
                <a:gd name="T6" fmla="*/ 2350 w 2212"/>
                <a:gd name="T7" fmla="*/ 54 h 1113"/>
                <a:gd name="T8" fmla="*/ 2351 w 2212"/>
                <a:gd name="T9" fmla="*/ 214 h 1113"/>
                <a:gd name="T10" fmla="*/ 2601 w 2212"/>
                <a:gd name="T11" fmla="*/ 213 h 1113"/>
                <a:gd name="T12" fmla="*/ 2614 w 2212"/>
                <a:gd name="T13" fmla="*/ 272 h 1113"/>
                <a:gd name="T14" fmla="*/ 2920 w 2212"/>
                <a:gd name="T15" fmla="*/ 270 h 1113"/>
                <a:gd name="T16" fmla="*/ 2920 w 2212"/>
                <a:gd name="T17" fmla="*/ 323 h 1113"/>
                <a:gd name="T18" fmla="*/ 3818 w 2212"/>
                <a:gd name="T19" fmla="*/ 326 h 1113"/>
                <a:gd name="T20" fmla="*/ 3818 w 2212"/>
                <a:gd name="T21" fmla="*/ 428 h 1113"/>
                <a:gd name="T22" fmla="*/ 4628 w 2212"/>
                <a:gd name="T23" fmla="*/ 427 h 111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212" h="1113">
                  <a:moveTo>
                    <a:pt x="0" y="0"/>
                  </a:moveTo>
                  <a:lnTo>
                    <a:pt x="847" y="3"/>
                  </a:lnTo>
                  <a:lnTo>
                    <a:pt x="847" y="135"/>
                  </a:lnTo>
                  <a:lnTo>
                    <a:pt x="1123" y="141"/>
                  </a:lnTo>
                  <a:lnTo>
                    <a:pt x="1124" y="557"/>
                  </a:lnTo>
                  <a:lnTo>
                    <a:pt x="1243" y="555"/>
                  </a:lnTo>
                  <a:lnTo>
                    <a:pt x="1249" y="711"/>
                  </a:lnTo>
                  <a:lnTo>
                    <a:pt x="1396" y="704"/>
                  </a:lnTo>
                  <a:lnTo>
                    <a:pt x="1396" y="840"/>
                  </a:lnTo>
                  <a:lnTo>
                    <a:pt x="1825" y="849"/>
                  </a:lnTo>
                  <a:lnTo>
                    <a:pt x="1825" y="1113"/>
                  </a:lnTo>
                  <a:lnTo>
                    <a:pt x="2212" y="1112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8142" name="Freeform 79"/>
            <p:cNvSpPr>
              <a:spLocks/>
            </p:cNvSpPr>
            <p:nvPr/>
          </p:nvSpPr>
          <p:spPr bwMode="auto">
            <a:xfrm>
              <a:off x="1655" y="1207"/>
              <a:ext cx="2576" cy="112"/>
            </a:xfrm>
            <a:custGeom>
              <a:avLst/>
              <a:gdLst>
                <a:gd name="T0" fmla="*/ 0 w 2222"/>
                <a:gd name="T1" fmla="*/ 0 h 136"/>
                <a:gd name="T2" fmla="*/ 2047 w 2222"/>
                <a:gd name="T3" fmla="*/ 1 h 136"/>
                <a:gd name="T4" fmla="*/ 2047 w 2222"/>
                <a:gd name="T5" fmla="*/ 48 h 136"/>
                <a:gd name="T6" fmla="*/ 4653 w 2222"/>
                <a:gd name="T7" fmla="*/ 52 h 1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222" h="136">
                  <a:moveTo>
                    <a:pt x="0" y="0"/>
                  </a:moveTo>
                  <a:lnTo>
                    <a:pt x="977" y="1"/>
                  </a:lnTo>
                  <a:lnTo>
                    <a:pt x="977" y="127"/>
                  </a:lnTo>
                  <a:lnTo>
                    <a:pt x="2222" y="136"/>
                  </a:ln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20304" name="Text Box 80"/>
            <p:cNvSpPr txBox="1">
              <a:spLocks noChangeArrowheads="1"/>
            </p:cNvSpPr>
            <p:nvPr/>
          </p:nvSpPr>
          <p:spPr bwMode="auto">
            <a:xfrm>
              <a:off x="3135" y="1336"/>
              <a:ext cx="89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fr-FR" b="1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CHIVA</a:t>
              </a:r>
            </a:p>
          </p:txBody>
        </p:sp>
        <p:sp>
          <p:nvSpPr>
            <p:cNvPr id="820305" name="Text Box 81"/>
            <p:cNvSpPr txBox="1">
              <a:spLocks noChangeArrowheads="1"/>
            </p:cNvSpPr>
            <p:nvPr/>
          </p:nvSpPr>
          <p:spPr bwMode="auto">
            <a:xfrm>
              <a:off x="2820" y="2159"/>
              <a:ext cx="1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fr-FR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compression</a:t>
              </a:r>
            </a:p>
          </p:txBody>
        </p:sp>
        <p:sp>
          <p:nvSpPr>
            <p:cNvPr id="820306" name="Text Box 82"/>
            <p:cNvSpPr txBox="1">
              <a:spLocks noChangeArrowheads="1"/>
            </p:cNvSpPr>
            <p:nvPr/>
          </p:nvSpPr>
          <p:spPr bwMode="auto">
            <a:xfrm>
              <a:off x="521" y="0"/>
              <a:ext cx="4672" cy="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altLang="fr-FR" sz="2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Minimally invasive surgical management of primary venous ulcers vs. compression treatment: a randomized clinical trial.. </a:t>
              </a:r>
              <a:r>
                <a:rPr lang="it-IT" altLang="fr-FR" sz="1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hlinkClick r:id="rId4"/>
                </a:rPr>
                <a:t>Zamboni P</a:t>
              </a:r>
              <a:r>
                <a:rPr lang="it-IT" altLang="fr-FR" sz="1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and al</a:t>
              </a:r>
              <a:r>
                <a:rPr lang="it-IT" altLang="fr-FR" sz="1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hlinkClick r:id="rId5"/>
                </a:rPr>
                <a:t> A</a:t>
              </a:r>
              <a:r>
                <a:rPr lang="it-IT" altLang="fr-FR" sz="1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. </a:t>
              </a:r>
              <a:r>
                <a:rPr lang="en-GB" altLang="fr-FR" sz="2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EJ V E S. 2003</a:t>
              </a:r>
              <a:endParaRPr lang="fr-FR" altLang="fr-FR"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oneTexte 1"/>
          <p:cNvSpPr txBox="1">
            <a:spLocks noChangeArrowheads="1"/>
          </p:cNvSpPr>
          <p:nvPr/>
        </p:nvSpPr>
        <p:spPr bwMode="auto">
          <a:xfrm>
            <a:off x="381000" y="307975"/>
            <a:ext cx="8382000" cy="5940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000" b="1" dirty="0" smtClean="0">
                <a:solidFill>
                  <a:srgbClr val="C00000"/>
                </a:solidFill>
              </a:rPr>
              <a:t>PRESERVER LA SAHENE : VITAL!!!!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fr-FR" sz="20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r>
              <a:rPr lang="en-US" altLang="fr-FR" sz="2000" b="1" dirty="0" smtClean="0">
                <a:solidFill>
                  <a:srgbClr val="C00000"/>
                </a:solidFill>
              </a:rPr>
              <a:t>REVIEW 2014</a:t>
            </a:r>
            <a:r>
              <a:rPr lang="en-US" altLang="fr-FR" sz="2000" dirty="0" smtClean="0">
                <a:solidFill>
                  <a:srgbClr val="C00000"/>
                </a:solidFill>
              </a:rPr>
              <a:t/>
            </a:r>
            <a:br>
              <a:rPr lang="en-US" altLang="fr-FR" sz="2000" dirty="0" smtClean="0">
                <a:solidFill>
                  <a:srgbClr val="C00000"/>
                </a:solidFill>
              </a:rPr>
            </a:br>
            <a:r>
              <a:rPr lang="en-US" altLang="fr-FR" sz="2000" b="1" dirty="0" smtClean="0">
                <a:solidFill>
                  <a:srgbClr val="C00000"/>
                </a:solidFill>
              </a:rPr>
              <a:t>OPTIMAL management of </a:t>
            </a:r>
            <a:r>
              <a:rPr lang="en-US" altLang="fr-FR" sz="2000" b="1" dirty="0" err="1" smtClean="0">
                <a:solidFill>
                  <a:srgbClr val="C00000"/>
                </a:solidFill>
              </a:rPr>
              <a:t>infrainguinal</a:t>
            </a:r>
            <a:r>
              <a:rPr lang="en-US" altLang="fr-FR" sz="2000" b="1" dirty="0" smtClean="0">
                <a:solidFill>
                  <a:srgbClr val="C00000"/>
                </a:solidFill>
              </a:rPr>
              <a:t> arterial occlusive disease</a:t>
            </a: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Authors: </a:t>
            </a:r>
            <a:r>
              <a:rPr lang="en-US" altLang="fr-FR" sz="2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Pennywell</a:t>
            </a: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DJ, Tan TW, Zhang WW</a:t>
            </a:r>
            <a:endParaRPr lang="en-US" altLang="fr-FR" sz="2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Full text</a:t>
            </a:r>
            <a:r>
              <a:rPr lang="en-US" altLang="fr-F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 available </a:t>
            </a:r>
            <a:r>
              <a:rPr lang="en-US" altLang="fr-FR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on  </a:t>
            </a:r>
            <a:r>
              <a:rPr lang="en-US" altLang="fr-FR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hlinkClick r:id="rId3"/>
              </a:rPr>
              <a:t>http://www.dovepress.com/article_18926.t34346121</a:t>
            </a:r>
            <a:endParaRPr lang="en-US" altLang="fr-FR" sz="2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Risk factors</a:t>
            </a:r>
            <a:endParaRPr lang="en-US" altLang="fr-FR" sz="2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Prevalence of </a:t>
            </a: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0.9%</a:t>
            </a:r>
            <a:r>
              <a:rPr lang="en-US" altLang="fr-F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in people under age 50 and </a:t>
            </a:r>
            <a:r>
              <a:rPr lang="en-US" altLang="fr-FR" sz="20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23.2%</a:t>
            </a:r>
            <a:r>
              <a:rPr lang="en-US" altLang="fr-FR" sz="2000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in people over the age of 80.1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000" b="1" dirty="0" err="1" smtClean="0">
                <a:solidFill>
                  <a:srgbClr val="C00000"/>
                </a:solidFill>
              </a:rPr>
              <a:t>Autogenous</a:t>
            </a:r>
            <a:r>
              <a:rPr lang="en-US" altLang="fr-FR" sz="2000" b="1" dirty="0" smtClean="0">
                <a:solidFill>
                  <a:srgbClr val="C00000"/>
                </a:solidFill>
              </a:rPr>
              <a:t> vein is superior to synthetic graft as conduit for LEB,2,53–55 and the great saphenous vein (GSV) is superior to other autologous alternatives</a:t>
            </a:r>
            <a:r>
              <a:rPr lang="en-US" altLang="fr-F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An ideal vein conduit should be soft, compressible, at least 3 mm in diameter, and should not be calcified or sclerotic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Conclusion</a:t>
            </a:r>
            <a:endParaRPr lang="en-US" altLang="fr-FR" sz="2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000" b="1" dirty="0" smtClean="0">
                <a:solidFill>
                  <a:srgbClr val="C00000"/>
                </a:solidFill>
              </a:rPr>
              <a:t>Open </a:t>
            </a:r>
            <a:r>
              <a:rPr lang="en-US" altLang="fr-FR" sz="2000" b="1" dirty="0" err="1" smtClean="0">
                <a:solidFill>
                  <a:srgbClr val="C00000"/>
                </a:solidFill>
              </a:rPr>
              <a:t>infrainguinal</a:t>
            </a:r>
            <a:r>
              <a:rPr lang="en-US" altLang="fr-FR" sz="2000" b="1" dirty="0" smtClean="0">
                <a:solidFill>
                  <a:srgbClr val="C00000"/>
                </a:solidFill>
              </a:rPr>
              <a:t>  GSV bypass remains the gold standard for revascularization in CLI</a:t>
            </a:r>
            <a:r>
              <a:rPr lang="en-US" altLang="fr-FR" sz="2000" dirty="0" smtClean="0">
                <a:solidFill>
                  <a:srgbClr val="C00000"/>
                </a:solidFill>
              </a:rPr>
              <a:t>, </a:t>
            </a:r>
            <a:r>
              <a:rPr lang="en-US" altLang="fr-F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especially for patients at appropriate surgical risk and with suitable bypass conduit.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fr-FR" altLang="fr-FR" sz="2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franceschi\Dropbox\dossiers communs 2 ordinateurs\A FAIRE\veines 2013\ETHIQUE ET PONTAGES\allogreffes\IMAG03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962400"/>
            <a:ext cx="3600450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oneTexte 1"/>
          <p:cNvSpPr txBox="1"/>
          <p:nvPr/>
        </p:nvSpPr>
        <p:spPr>
          <a:xfrm>
            <a:off x="0" y="46038"/>
            <a:ext cx="8934450" cy="3324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i="1" dirty="0">
                <a:solidFill>
                  <a:srgbClr val="000000"/>
                </a:solidFill>
              </a:rPr>
              <a:t>Fondée en 1989, </a:t>
            </a:r>
            <a:r>
              <a:rPr lang="fr-FR" b="1" dirty="0" err="1">
                <a:solidFill>
                  <a:srgbClr val="000000"/>
                </a:solidFill>
              </a:rPr>
              <a:t>Bioprotec</a:t>
            </a: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i="1" dirty="0">
                <a:solidFill>
                  <a:srgbClr val="000000"/>
                </a:solidFill>
              </a:rPr>
              <a:t>a permis de fédérer sur le territoire français </a:t>
            </a:r>
            <a:br>
              <a:rPr lang="fr-FR" i="1" dirty="0">
                <a:solidFill>
                  <a:srgbClr val="000000"/>
                </a:solidFill>
              </a:rPr>
            </a:br>
            <a:r>
              <a:rPr lang="fr-FR" i="1" dirty="0">
                <a:solidFill>
                  <a:srgbClr val="000000"/>
                </a:solidFill>
              </a:rPr>
              <a:t>les activités de recueil de veines saphènes lors du stripping des varices, </a:t>
            </a:r>
            <a:br>
              <a:rPr lang="fr-FR" i="1" dirty="0">
                <a:solidFill>
                  <a:srgbClr val="000000"/>
                </a:solidFill>
              </a:rPr>
            </a:br>
            <a:r>
              <a:rPr lang="fr-FR" i="1" dirty="0">
                <a:solidFill>
                  <a:srgbClr val="000000"/>
                </a:solidFill>
              </a:rPr>
              <a:t>d’assurer la production d’</a:t>
            </a:r>
            <a:r>
              <a:rPr lang="fr-FR" i="1" dirty="0" err="1">
                <a:solidFill>
                  <a:srgbClr val="000000"/>
                </a:solidFill>
              </a:rPr>
              <a:t>allogreffons</a:t>
            </a:r>
            <a:r>
              <a:rPr lang="fr-FR" i="1" dirty="0">
                <a:solidFill>
                  <a:srgbClr val="000000"/>
                </a:solidFill>
              </a:rPr>
              <a:t> veineux et leur cession </a:t>
            </a:r>
            <a:br>
              <a:rPr lang="fr-FR" i="1" dirty="0">
                <a:solidFill>
                  <a:srgbClr val="000000"/>
                </a:solidFill>
              </a:rPr>
            </a:br>
            <a:r>
              <a:rPr lang="fr-FR" i="1" dirty="0">
                <a:solidFill>
                  <a:srgbClr val="000000"/>
                </a:solidFill>
              </a:rPr>
              <a:t>aux établissements demandeurs. </a:t>
            </a:r>
            <a:br>
              <a:rPr lang="fr-FR" i="1" dirty="0">
                <a:solidFill>
                  <a:srgbClr val="000000"/>
                </a:solidFill>
              </a:rPr>
            </a:br>
            <a:r>
              <a:rPr lang="fr-FR" i="1" u="sng" dirty="0">
                <a:solidFill>
                  <a:srgbClr val="000000"/>
                </a:solidFill>
                <a:hlinkClick r:id="rId3"/>
              </a:rPr>
              <a:t>La cession</a:t>
            </a:r>
            <a:r>
              <a:rPr lang="fr-FR" i="1" dirty="0">
                <a:solidFill>
                  <a:srgbClr val="000000"/>
                </a:solidFill>
              </a:rPr>
              <a:t> d’</a:t>
            </a:r>
            <a:r>
              <a:rPr lang="fr-FR" i="1" dirty="0" err="1">
                <a:solidFill>
                  <a:srgbClr val="000000"/>
                </a:solidFill>
              </a:rPr>
              <a:t>allogreffons</a:t>
            </a:r>
            <a:r>
              <a:rPr lang="fr-FR" i="1" dirty="0">
                <a:solidFill>
                  <a:srgbClr val="000000"/>
                </a:solidFill>
              </a:rPr>
              <a:t> veineux est en constante augmentation, </a:t>
            </a:r>
            <a:br>
              <a:rPr lang="fr-FR" i="1" dirty="0">
                <a:solidFill>
                  <a:srgbClr val="000000"/>
                </a:solidFill>
              </a:rPr>
            </a:br>
            <a:r>
              <a:rPr lang="fr-FR" i="1" dirty="0">
                <a:solidFill>
                  <a:srgbClr val="000000"/>
                </a:solidFill>
              </a:rPr>
              <a:t>passant de 286 en 2001 à 490 en 2006.</a:t>
            </a:r>
            <a:r>
              <a:rPr lang="fr-FR" sz="800" spc="-25" dirty="0">
                <a:solidFill>
                  <a:srgbClr val="000000"/>
                </a:solidFill>
              </a:rPr>
              <a:t> </a:t>
            </a:r>
            <a:r>
              <a:rPr lang="fr-FR" sz="800" spc="-25" dirty="0" err="1">
                <a:solidFill>
                  <a:srgbClr val="000000"/>
                </a:solidFill>
              </a:rPr>
              <a:t>crits</a:t>
            </a:r>
            <a:endParaRPr lang="fr-FR" sz="1050" dirty="0">
              <a:solidFill>
                <a:srgbClr val="000000"/>
              </a:solidFill>
              <a:latin typeface="Verdana"/>
              <a:ea typeface="SimSun"/>
              <a:cs typeface="Times New Roman"/>
            </a:endParaRPr>
          </a:p>
          <a:p>
            <a:pPr>
              <a:defRPr/>
            </a:pPr>
            <a:r>
              <a:rPr lang="fr-FR" sz="800" spc="-25" dirty="0">
                <a:solidFill>
                  <a:srgbClr val="000000"/>
                </a:solidFill>
              </a:rPr>
              <a:t> </a:t>
            </a:r>
            <a:r>
              <a:rPr lang="fr-FR" sz="2400" spc="-25" dirty="0">
                <a:solidFill>
                  <a:srgbClr val="000000"/>
                </a:solidFill>
              </a:rPr>
              <a:t>Les </a:t>
            </a:r>
            <a:r>
              <a:rPr lang="fr-FR" sz="2400" spc="-25" dirty="0" err="1">
                <a:solidFill>
                  <a:srgbClr val="000000"/>
                </a:solidFill>
              </a:rPr>
              <a:t>Allogreffons</a:t>
            </a:r>
            <a:r>
              <a:rPr lang="fr-FR" sz="2400" spc="-25" dirty="0">
                <a:solidFill>
                  <a:srgbClr val="000000"/>
                </a:solidFill>
              </a:rPr>
              <a:t> veineux </a:t>
            </a:r>
            <a:r>
              <a:rPr lang="fr-FR" sz="2400" dirty="0" err="1">
                <a:solidFill>
                  <a:srgbClr val="000000"/>
                </a:solidFill>
              </a:rPr>
              <a:t>Bioprotec</a:t>
            </a:r>
            <a:r>
              <a:rPr lang="fr-FR" sz="2400" spc="-25" dirty="0">
                <a:solidFill>
                  <a:srgbClr val="000000"/>
                </a:solidFill>
              </a:rPr>
              <a:t> sont inscrits </a:t>
            </a:r>
            <a:r>
              <a:rPr lang="fr-FR" sz="800" spc="-25" dirty="0">
                <a:solidFill>
                  <a:srgbClr val="000000"/>
                </a:solidFill>
              </a:rPr>
              <a:t/>
            </a:r>
            <a:br>
              <a:rPr lang="fr-FR" sz="800" spc="-25" dirty="0">
                <a:solidFill>
                  <a:srgbClr val="000000"/>
                </a:solidFill>
              </a:rPr>
            </a:br>
            <a:r>
              <a:rPr lang="fr-FR" sz="2000" spc="-25" dirty="0">
                <a:solidFill>
                  <a:srgbClr val="000000"/>
                </a:solidFill>
              </a:rPr>
              <a:t> à la LPPR sous le N° 3333073. Ils sont pris en charge </a:t>
            </a:r>
            <a:br>
              <a:rPr lang="fr-FR" sz="2000" spc="-25" dirty="0">
                <a:solidFill>
                  <a:srgbClr val="000000"/>
                </a:solidFill>
              </a:rPr>
            </a:br>
            <a:r>
              <a:rPr lang="fr-FR" sz="2000" spc="-25" dirty="0">
                <a:solidFill>
                  <a:srgbClr val="000000"/>
                </a:solidFill>
              </a:rPr>
              <a:t> en sus des GHS pour les établissements privés et publics.</a:t>
            </a:r>
            <a:br>
              <a:rPr lang="fr-FR" sz="2000" spc="-25" dirty="0">
                <a:solidFill>
                  <a:srgbClr val="000000"/>
                </a:solidFill>
              </a:rPr>
            </a:br>
            <a:r>
              <a:rPr lang="fr-FR" sz="2000" spc="-25" dirty="0">
                <a:solidFill>
                  <a:srgbClr val="000000"/>
                </a:solidFill>
              </a:rPr>
              <a:t> Le tarif est de 1480.00 euros HT et de 1561.40 euros TTC. </a:t>
            </a:r>
            <a:endParaRPr lang="fr-FR" sz="6600" dirty="0">
              <a:solidFill>
                <a:srgbClr val="000000"/>
              </a:solidFill>
              <a:latin typeface="Verdana"/>
              <a:ea typeface="SimSun"/>
              <a:cs typeface="Times New Roman"/>
            </a:endParaRPr>
          </a:p>
          <a:p>
            <a:pPr>
              <a:defRPr/>
            </a:pPr>
            <a:r>
              <a:rPr lang="fr-FR" dirty="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franceschi\Desktop\no touch GSV\STV varices TT V capital art  bypa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495300"/>
            <a:ext cx="6858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oneTexte 1"/>
          <p:cNvSpPr txBox="1">
            <a:spLocks noChangeArrowheads="1"/>
          </p:cNvSpPr>
          <p:nvPr/>
        </p:nvSpPr>
        <p:spPr bwMode="auto">
          <a:xfrm>
            <a:off x="304800" y="76200"/>
            <a:ext cx="8382000" cy="6648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r>
              <a:rPr lang="en-US" altLang="fr-F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GUIDELINES</a:t>
            </a:r>
            <a:endParaRPr lang="en-US" altLang="fr-F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endParaRPr lang="en-US" altLang="fr-FR" sz="1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The care of patients with varicose veins and associated chronic venous diseases: Clinical practice guidelines of the Society for Vascular Surgery and the American Venous Forum. </a:t>
            </a:r>
            <a:r>
              <a:rPr lang="en-US" alt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Peter </a:t>
            </a:r>
            <a:r>
              <a:rPr lang="en-US" altLang="fr-F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Gloviczki</a:t>
            </a:r>
            <a:r>
              <a:rPr lang="en-US" alt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MD, and al. JVS 2011 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fr-FR" sz="1800" b="1" dirty="0" smtClean="0">
                <a:solidFill>
                  <a:srgbClr val="C00000"/>
                </a:solidFill>
              </a:rPr>
              <a:t>Results with preservation of the saphenous vein. Results with CHIVA. Such techniques were better than compression in preventing ulcer recurrence188 and were at least equivalent to stripping of varicose veins.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CHIVA is a complex approach, and a high level of training and experience is needed to attain the results presented in this RCT.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fr-FR" sz="1800" b="1" dirty="0" smtClean="0">
                <a:solidFill>
                  <a:srgbClr val="C00000"/>
                </a:solidFill>
              </a:rPr>
              <a:t>It still requires considerable education of venous interventionists willing to learn this approach.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fr-FR" sz="18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CHIVA Experts et Non </a:t>
            </a:r>
            <a:r>
              <a:rPr lang="en-US" altLang="fr-FR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</a:t>
            </a:r>
            <a:r>
              <a:rPr lang="en-US" altLang="fr-F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xperts</a:t>
            </a:r>
            <a:endParaRPr lang="en-US" altLang="fr-FR" sz="18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18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Milone</a:t>
            </a:r>
            <a:r>
              <a:rPr lang="en-US" altLang="fr-FR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M, Salvatore G, </a:t>
            </a:r>
            <a:r>
              <a:rPr lang="en-US" altLang="fr-FR" sz="18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Maietta</a:t>
            </a:r>
            <a:r>
              <a:rPr lang="en-US" altLang="fr-FR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P, Sosa Fernandez LM, </a:t>
            </a:r>
            <a:r>
              <a:rPr lang="en-US" altLang="fr-FR" sz="18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Milone</a:t>
            </a:r>
            <a:r>
              <a:rPr lang="en-US" altLang="fr-FR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Recurrent varicose veins of the lower limbs after surgery. Role of surgical technique (stripping vs. CHIVA) and surgeon's </a:t>
            </a:r>
            <a:r>
              <a:rPr lang="en-US" altLang="fr-FR" sz="18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experience.F</a:t>
            </a:r>
            <a:r>
              <a:rPr lang="en-US" altLang="fr-FR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G </a:t>
            </a:r>
            <a:r>
              <a:rPr lang="en-US" altLang="fr-FR" sz="18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Chir</a:t>
            </a:r>
            <a:r>
              <a:rPr lang="en-US" altLang="fr-FR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2011 Nov-Dec;32(11-12):460-3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en-US" altLang="fr-FR" sz="1800" b="1" dirty="0" smtClean="0">
                <a:solidFill>
                  <a:srgbClr val="C00000"/>
                </a:solidFill>
              </a:rPr>
              <a:t>CHIVA  </a:t>
            </a:r>
            <a:r>
              <a:rPr lang="en-US" altLang="fr-FR" sz="1800" b="1" dirty="0" smtClean="0">
                <a:solidFill>
                  <a:srgbClr val="C00000"/>
                </a:solidFill>
              </a:rPr>
              <a:t>PERFORMED by experts is best than stripping </a:t>
            </a:r>
            <a:r>
              <a:rPr lang="en-US" altLang="fr-FR" sz="1800" b="1" dirty="0" smtClean="0">
                <a:solidFill>
                  <a:srgbClr val="C00000"/>
                </a:solidFill>
              </a:rPr>
              <a:t>, </a:t>
            </a:r>
            <a:r>
              <a:rPr lang="en-US" altLang="fr-FR" sz="1800" b="1" dirty="0" smtClean="0">
                <a:solidFill>
                  <a:srgbClr val="C00000"/>
                </a:solidFill>
              </a:rPr>
              <a:t>but less when </a:t>
            </a:r>
            <a:r>
              <a:rPr lang="en-US" altLang="fr-FR" sz="1800" b="1" dirty="0" err="1" smtClean="0">
                <a:solidFill>
                  <a:srgbClr val="C00000"/>
                </a:solidFill>
              </a:rPr>
              <a:t>performerd</a:t>
            </a:r>
            <a:r>
              <a:rPr lang="en-US" altLang="fr-FR" sz="1800" b="1" dirty="0" smtClean="0">
                <a:solidFill>
                  <a:srgbClr val="C00000"/>
                </a:solidFill>
              </a:rPr>
              <a:t> by non experts. </a:t>
            </a:r>
            <a:endParaRPr lang="en-US" altLang="fr-FR" sz="18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fr-FR" sz="1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800" b="1" dirty="0" smtClean="0">
                <a:solidFill>
                  <a:srgbClr val="C00000"/>
                </a:solidFill>
              </a:rPr>
              <a:t>Conclusion:  </a:t>
            </a:r>
            <a:r>
              <a:rPr lang="en-US" altLang="fr-FR" sz="2800" b="1" dirty="0" smtClean="0">
                <a:solidFill>
                  <a:srgbClr val="C00000"/>
                </a:solidFill>
              </a:rPr>
              <a:t>LET’S LEARN OUR JOB!</a:t>
            </a:r>
            <a:endParaRPr lang="fr-FR" altLang="fr-FR" sz="28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457200" y="990600"/>
            <a:ext cx="78486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fr-FR" sz="3600" b="1">
                <a:solidFill>
                  <a:srgbClr val="FF0000"/>
                </a:solidFill>
              </a:rPr>
              <a:t>CHIVA’S STORY</a:t>
            </a:r>
          </a:p>
          <a:p>
            <a:pPr algn="ctr">
              <a:spcBef>
                <a:spcPct val="50000"/>
              </a:spcBef>
            </a:pPr>
            <a:r>
              <a:rPr lang="en-US" altLang="fr-FR" sz="2400" b="1">
                <a:solidFill>
                  <a:srgbClr val="FFFFFF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fr-FR" sz="2400" b="1">
                <a:solidFill>
                  <a:srgbClr val="FFFFFF"/>
                </a:solidFill>
              </a:rPr>
              <a:t>	</a:t>
            </a:r>
            <a:r>
              <a:rPr lang="en-US" altLang="fr-FR" sz="4000" b="1">
                <a:solidFill>
                  <a:srgbClr val="FFFFFF"/>
                </a:solidFill>
              </a:rPr>
              <a:t>-An hemodynamic pattern proposed in 1988.</a:t>
            </a:r>
            <a:endParaRPr lang="en-US" altLang="fr-FR" sz="4000" b="1">
              <a:solidFill>
                <a:srgbClr val="FFFF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fr-FR" sz="4000" b="1">
                <a:solidFill>
                  <a:srgbClr val="FFFFFF"/>
                </a:solidFill>
              </a:rPr>
              <a:t>	-Proved 20 years later by Controlled Randomized Trials A GRADE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oneTexte 1"/>
          <p:cNvSpPr txBox="1">
            <a:spLocks noChangeArrowheads="1"/>
          </p:cNvSpPr>
          <p:nvPr/>
        </p:nvSpPr>
        <p:spPr bwMode="auto">
          <a:xfrm>
            <a:off x="381000" y="304800"/>
            <a:ext cx="8382000" cy="5940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000" b="1" dirty="0" smtClean="0">
                <a:solidFill>
                  <a:srgbClr val="FF0000"/>
                </a:solidFill>
              </a:rPr>
              <a:t>3 RCT  CHIVA vs STRIPPING 5 e 10 </a:t>
            </a:r>
            <a:r>
              <a:rPr lang="en-US" altLang="fr-FR" sz="2000" b="1" dirty="0" err="1" smtClean="0">
                <a:solidFill>
                  <a:srgbClr val="FF0000"/>
                </a:solidFill>
              </a:rPr>
              <a:t>anni</a:t>
            </a:r>
            <a:r>
              <a:rPr lang="en-US" altLang="fr-FR" sz="2000" b="1" dirty="0" smtClean="0">
                <a:solidFill>
                  <a:srgbClr val="FF0000"/>
                </a:solidFill>
              </a:rPr>
              <a:t> follow up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000" b="1" dirty="0" err="1" smtClean="0">
                <a:solidFill>
                  <a:srgbClr val="FF0000"/>
                </a:solidFill>
              </a:rPr>
              <a:t>Moins</a:t>
            </a:r>
            <a:r>
              <a:rPr lang="en-US" altLang="fr-FR" sz="2000" b="1" dirty="0" smtClean="0">
                <a:solidFill>
                  <a:srgbClr val="FF0000"/>
                </a:solidFill>
              </a:rPr>
              <a:t> de </a:t>
            </a:r>
            <a:r>
              <a:rPr lang="en-US" altLang="fr-FR" sz="2000" b="1" dirty="0" err="1" smtClean="0">
                <a:solidFill>
                  <a:srgbClr val="FF0000"/>
                </a:solidFill>
              </a:rPr>
              <a:t>recidives</a:t>
            </a:r>
            <a:r>
              <a:rPr lang="en-US" altLang="fr-FR" sz="2000" b="1" dirty="0" smtClean="0">
                <a:solidFill>
                  <a:srgbClr val="FF0000"/>
                </a:solidFill>
              </a:rPr>
              <a:t>, </a:t>
            </a:r>
            <a:r>
              <a:rPr lang="en-US" altLang="fr-FR" sz="2000" b="1" dirty="0" err="1" smtClean="0">
                <a:solidFill>
                  <a:srgbClr val="FF0000"/>
                </a:solidFill>
              </a:rPr>
              <a:t>moins</a:t>
            </a:r>
            <a:r>
              <a:rPr lang="en-US" altLang="fr-FR" sz="2000" b="1" dirty="0" smtClean="0">
                <a:solidFill>
                  <a:srgbClr val="FF0000"/>
                </a:solidFill>
              </a:rPr>
              <a:t> de complications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fr-FR" sz="2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1 ]</a:t>
            </a:r>
            <a:r>
              <a:rPr lang="en-US" altLang="fr-FR" sz="2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Carandina</a:t>
            </a: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S, Mari C, De Palma M, </a:t>
            </a:r>
            <a:r>
              <a:rPr lang="en-US" altLang="fr-FR" sz="2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Marcellino</a:t>
            </a: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fr-FR" sz="2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MG,Cisno</a:t>
            </a: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C, </a:t>
            </a:r>
            <a:r>
              <a:rPr lang="en-US" altLang="fr-FR" sz="2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Legnaro</a:t>
            </a: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A, et </a:t>
            </a:r>
            <a:r>
              <a:rPr lang="en-US" altLang="fr-FR" sz="2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al.Varicose</a:t>
            </a: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Vein Stripping </a:t>
            </a:r>
            <a:r>
              <a:rPr lang="en-US" altLang="fr-FR" sz="2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vsHaemodynamic</a:t>
            </a: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Correction (CHIVA): a long term </a:t>
            </a:r>
            <a:r>
              <a:rPr lang="en-US" altLang="fr-FR" sz="2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randomised</a:t>
            </a: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trial. European Journal of Vascular and Endovascular Surgery 2008;35(2):230–7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fr-FR" altLang="fr-FR" sz="2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[2] </a:t>
            </a:r>
            <a:r>
              <a:rPr lang="en-US" altLang="fr-FR" sz="2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Parés</a:t>
            </a: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JO, Juan J, Tellez R, Mata A, Moreno C, </a:t>
            </a:r>
            <a:r>
              <a:rPr lang="en-US" altLang="fr-FR" sz="2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Quer</a:t>
            </a: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fr-FR" sz="2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FX,et</a:t>
            </a: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fr-FR" sz="2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l.Varicose</a:t>
            </a: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vein surgery: stripping versus the CHIVA Method: a randomized controlled trial. </a:t>
            </a:r>
            <a:r>
              <a:rPr lang="it-IT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Annals of Surgery 2010;251(4):624–31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fr-FR" altLang="fr-FR" sz="2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[3] Iborra-Ortega E, Barjau-Urrea E, Vila-Coll R, Ballon-Carazas H, Cairols-Castellote MA. </a:t>
            </a: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Comparative study </a:t>
            </a:r>
            <a:r>
              <a:rPr lang="en-US" altLang="fr-FR" sz="2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oftwo</a:t>
            </a: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surgical techniques in the treatment of varicose veins of the lower extremities: results after five years of </a:t>
            </a:r>
            <a:r>
              <a:rPr lang="en-US" altLang="fr-FR" sz="2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followup</a:t>
            </a:r>
            <a:r>
              <a:rPr lang="es-CL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en-US" altLang="fr-FR" sz="2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Angiología</a:t>
            </a:r>
            <a:r>
              <a:rPr lang="en-US" alt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2006; 58(6):459–68.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fr-FR" altLang="fr-FR" sz="2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fr-FR" altLang="fr-FR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658" name="Rectangle 2"/>
          <p:cNvSpPr>
            <a:spLocks noChangeArrowheads="1"/>
          </p:cNvSpPr>
          <p:nvPr/>
        </p:nvSpPr>
        <p:spPr bwMode="auto">
          <a:xfrm>
            <a:off x="2124075" y="765175"/>
            <a:ext cx="49403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eaLnBrk="0" hangingPunct="0">
              <a:defRPr/>
            </a:pPr>
            <a:r>
              <a:rPr lang="ca-ES" altLang="fr-FR" sz="2800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endParaRPr lang="fr-FR" altLang="fr-FR" sz="2000" b="1">
              <a:solidFill>
                <a:srgbClr val="3333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914400" y="2057400"/>
          <a:ext cx="7559675" cy="3295650"/>
        </p:xfrm>
        <a:graphic>
          <a:graphicData uri="http://schemas.openxmlformats.org/presentationml/2006/ole">
            <p:oleObj spid="_x0000_s226306" name="Gráfico" r:id="rId4" imgW="4677156" imgH="2838907" progId="Excel.Chart.8">
              <p:embed/>
            </p:oleObj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150100" y="3060700"/>
            <a:ext cx="1117600" cy="795338"/>
            <a:chOff x="4336" y="1944"/>
            <a:chExt cx="704" cy="501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616" y="1944"/>
              <a:ext cx="424" cy="501"/>
              <a:chOff x="4616" y="1944"/>
              <a:chExt cx="424" cy="501"/>
            </a:xfrm>
          </p:grpSpPr>
          <p:sp>
            <p:nvSpPr>
              <p:cNvPr id="43022" name="Text Box 6"/>
              <p:cNvSpPr txBox="1">
                <a:spLocks noChangeArrowheads="1"/>
              </p:cNvSpPr>
              <p:nvPr/>
            </p:nvSpPr>
            <p:spPr bwMode="auto">
              <a:xfrm>
                <a:off x="4616" y="1944"/>
                <a:ext cx="424" cy="173"/>
              </a:xfrm>
              <a:prstGeom prst="rect">
                <a:avLst/>
              </a:prstGeom>
              <a:solidFill>
                <a:srgbClr val="33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fr-FR" altLang="fr-FR" sz="1200" b="1">
                    <a:solidFill>
                      <a:srgbClr val="808080"/>
                    </a:solidFill>
                  </a:rPr>
                  <a:t>St -MC</a:t>
                </a:r>
              </a:p>
            </p:txBody>
          </p:sp>
          <p:sp>
            <p:nvSpPr>
              <p:cNvPr id="43023" name="Text Box 7"/>
              <p:cNvSpPr txBox="1">
                <a:spLocks noChangeArrowheads="1"/>
              </p:cNvSpPr>
              <p:nvPr/>
            </p:nvSpPr>
            <p:spPr bwMode="auto">
              <a:xfrm>
                <a:off x="4624" y="2112"/>
                <a:ext cx="408" cy="173"/>
              </a:xfrm>
              <a:prstGeom prst="rect">
                <a:avLst/>
              </a:prstGeom>
              <a:solidFill>
                <a:srgbClr val="33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fr-FR" altLang="fr-FR" sz="1200" b="1">
                    <a:solidFill>
                      <a:srgbClr val="808080"/>
                    </a:solidFill>
                  </a:rPr>
                  <a:t>St -ED</a:t>
                </a:r>
              </a:p>
            </p:txBody>
          </p:sp>
          <p:sp>
            <p:nvSpPr>
              <p:cNvPr id="43024" name="Text Box 8"/>
              <p:cNvSpPr txBox="1">
                <a:spLocks noChangeArrowheads="1"/>
              </p:cNvSpPr>
              <p:nvPr/>
            </p:nvSpPr>
            <p:spPr bwMode="auto">
              <a:xfrm>
                <a:off x="4632" y="2272"/>
                <a:ext cx="408" cy="173"/>
              </a:xfrm>
              <a:prstGeom prst="rect">
                <a:avLst/>
              </a:prstGeom>
              <a:solidFill>
                <a:srgbClr val="33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fr-FR" altLang="fr-FR" sz="1200" b="1">
                    <a:solidFill>
                      <a:srgbClr val="808080"/>
                    </a:solidFill>
                  </a:rPr>
                  <a:t>TC</a:t>
                </a:r>
              </a:p>
            </p:txBody>
          </p:sp>
        </p:grpSp>
        <p:sp>
          <p:nvSpPr>
            <p:cNvPr id="43021" name="Rectangle 9"/>
            <p:cNvSpPr>
              <a:spLocks noChangeArrowheads="1"/>
            </p:cNvSpPr>
            <p:nvPr/>
          </p:nvSpPr>
          <p:spPr bwMode="auto">
            <a:xfrm>
              <a:off x="4336" y="1968"/>
              <a:ext cx="672" cy="440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 altLang="fr-FR">
                <a:solidFill>
                  <a:srgbClr val="000000"/>
                </a:solidFill>
              </a:endParaRPr>
            </a:p>
          </p:txBody>
        </p:sp>
      </p:grpSp>
      <p:sp>
        <p:nvSpPr>
          <p:cNvPr id="43013" name="Rectangle 10"/>
          <p:cNvSpPr>
            <a:spLocks noChangeArrowheads="1"/>
          </p:cNvSpPr>
          <p:nvPr/>
        </p:nvSpPr>
        <p:spPr bwMode="auto">
          <a:xfrm>
            <a:off x="304800" y="6019800"/>
            <a:ext cx="77724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hangingPunct="0"/>
            <a:r>
              <a:rPr lang="fr-FR" altLang="fr-FR" sz="2400" b="1">
                <a:solidFill>
                  <a:srgbClr val="000000"/>
                </a:solidFill>
              </a:rPr>
              <a:t>5ans. 550 Patients</a:t>
            </a:r>
          </a:p>
        </p:txBody>
      </p:sp>
      <p:sp>
        <p:nvSpPr>
          <p:cNvPr id="838667" name="Text Box 11"/>
          <p:cNvSpPr txBox="1">
            <a:spLocks noChangeArrowheads="1"/>
          </p:cNvSpPr>
          <p:nvPr/>
        </p:nvSpPr>
        <p:spPr bwMode="auto">
          <a:xfrm>
            <a:off x="685800" y="5410200"/>
            <a:ext cx="8077200" cy="1160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fr-FR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Duplex Guided Vs Clinical : NO difference</a:t>
            </a:r>
          </a:p>
          <a:p>
            <a:pPr>
              <a:spcBef>
                <a:spcPct val="50000"/>
              </a:spcBef>
              <a:defRPr/>
            </a:pPr>
            <a:r>
              <a:rPr lang="en-US" altLang="fr-FR" sz="2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Duplex is USLESS for stripping</a:t>
            </a:r>
          </a:p>
        </p:txBody>
      </p:sp>
      <p:sp>
        <p:nvSpPr>
          <p:cNvPr id="43015" name="AutoShape 12"/>
          <p:cNvSpPr>
            <a:spLocks noChangeArrowheads="1"/>
          </p:cNvSpPr>
          <p:nvPr/>
        </p:nvSpPr>
        <p:spPr bwMode="auto">
          <a:xfrm>
            <a:off x="3276600" y="4076700"/>
            <a:ext cx="504825" cy="1368425"/>
          </a:xfrm>
          <a:prstGeom prst="upArrow">
            <a:avLst>
              <a:gd name="adj1" fmla="val 50000"/>
              <a:gd name="adj2" fmla="val 67767"/>
            </a:avLst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43016" name="Text Box 13"/>
          <p:cNvSpPr txBox="1">
            <a:spLocks noChangeArrowheads="1"/>
          </p:cNvSpPr>
          <p:nvPr/>
        </p:nvSpPr>
        <p:spPr bwMode="auto">
          <a:xfrm>
            <a:off x="6553200" y="3200400"/>
            <a:ext cx="762000" cy="312738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1200">
                <a:solidFill>
                  <a:srgbClr val="000000"/>
                </a:solidFill>
              </a:rPr>
              <a:t>CHIVA</a:t>
            </a:r>
          </a:p>
        </p:txBody>
      </p:sp>
      <p:sp>
        <p:nvSpPr>
          <p:cNvPr id="43017" name="Text Box 14"/>
          <p:cNvSpPr txBox="1">
            <a:spLocks noChangeArrowheads="1"/>
          </p:cNvSpPr>
          <p:nvPr/>
        </p:nvSpPr>
        <p:spPr bwMode="auto">
          <a:xfrm>
            <a:off x="6553200" y="2590800"/>
            <a:ext cx="1752600" cy="331788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1200">
                <a:solidFill>
                  <a:srgbClr val="000000"/>
                </a:solidFill>
              </a:rPr>
              <a:t>Stripp. Duplex guided</a:t>
            </a:r>
          </a:p>
        </p:txBody>
      </p:sp>
      <p:sp>
        <p:nvSpPr>
          <p:cNvPr id="43018" name="Text Box 15"/>
          <p:cNvSpPr txBox="1">
            <a:spLocks noChangeArrowheads="1"/>
          </p:cNvSpPr>
          <p:nvPr/>
        </p:nvSpPr>
        <p:spPr bwMode="auto">
          <a:xfrm>
            <a:off x="6629400" y="2286000"/>
            <a:ext cx="1524000" cy="331788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1200">
                <a:solidFill>
                  <a:srgbClr val="000000"/>
                </a:solidFill>
              </a:rPr>
              <a:t>Stripp. Clinical</a:t>
            </a:r>
          </a:p>
        </p:txBody>
      </p:sp>
      <p:sp>
        <p:nvSpPr>
          <p:cNvPr id="838672" name="Text Box 16"/>
          <p:cNvSpPr txBox="1">
            <a:spLocks noChangeArrowheads="1"/>
          </p:cNvSpPr>
          <p:nvPr/>
        </p:nvSpPr>
        <p:spPr bwMode="auto">
          <a:xfrm>
            <a:off x="1219200" y="990600"/>
            <a:ext cx="6624638" cy="9556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fr-FR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 years follow up :  Recurrence rate: CHIVA  vs stripping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oneTexte 1"/>
          <p:cNvSpPr txBox="1">
            <a:spLocks noChangeArrowheads="1"/>
          </p:cNvSpPr>
          <p:nvPr/>
        </p:nvSpPr>
        <p:spPr bwMode="auto">
          <a:xfrm>
            <a:off x="304800" y="1066800"/>
            <a:ext cx="8382000" cy="3416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400" b="1" dirty="0" smtClean="0">
                <a:solidFill>
                  <a:srgbClr val="FF0000"/>
                </a:solidFill>
              </a:rPr>
              <a:t> 1 COCHRANE REVIEW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400" b="1" dirty="0" err="1" smtClean="0">
                <a:solidFill>
                  <a:srgbClr val="FF0000"/>
                </a:solidFill>
              </a:rPr>
              <a:t>Meno</a:t>
            </a:r>
            <a:r>
              <a:rPr lang="en-US" altLang="fr-FR" sz="2400" b="1" dirty="0" smtClean="0">
                <a:solidFill>
                  <a:srgbClr val="FF0000"/>
                </a:solidFill>
              </a:rPr>
              <a:t> </a:t>
            </a:r>
            <a:r>
              <a:rPr lang="en-US" altLang="fr-FR" sz="2400" b="1" dirty="0" err="1" smtClean="0">
                <a:solidFill>
                  <a:srgbClr val="FF0000"/>
                </a:solidFill>
              </a:rPr>
              <a:t>recidive</a:t>
            </a:r>
            <a:r>
              <a:rPr lang="en-US" altLang="fr-FR" sz="2400" b="1" dirty="0" smtClean="0">
                <a:solidFill>
                  <a:srgbClr val="FF0000"/>
                </a:solidFill>
              </a:rPr>
              <a:t>, </a:t>
            </a:r>
            <a:r>
              <a:rPr lang="en-US" altLang="fr-FR" sz="2400" b="1" dirty="0" err="1" smtClean="0">
                <a:solidFill>
                  <a:srgbClr val="FF0000"/>
                </a:solidFill>
              </a:rPr>
              <a:t>meno</a:t>
            </a:r>
            <a:r>
              <a:rPr lang="en-US" altLang="fr-FR" sz="2400" b="1" dirty="0" smtClean="0">
                <a:solidFill>
                  <a:srgbClr val="FF0000"/>
                </a:solidFill>
              </a:rPr>
              <a:t> </a:t>
            </a:r>
            <a:r>
              <a:rPr lang="en-US" altLang="fr-FR" sz="2400" b="1" dirty="0" err="1" smtClean="0">
                <a:solidFill>
                  <a:srgbClr val="FF0000"/>
                </a:solidFill>
              </a:rPr>
              <a:t>complicanze</a:t>
            </a:r>
            <a:r>
              <a:rPr lang="en-US" altLang="fr-FR" sz="2400" b="1" dirty="0" smtClean="0">
                <a:solidFill>
                  <a:srgbClr val="FF0000"/>
                </a:solidFill>
              </a:rPr>
              <a:t> d</a:t>
            </a:r>
            <a:endParaRPr lang="en-US" altLang="fr-FR" sz="2400" b="1" dirty="0" smtClean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fr-FR" sz="2400" b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CL" altLang="fr-FR" sz="2400" b="1" dirty="0" smtClean="0"/>
              <a:t> </a:t>
            </a:r>
            <a:r>
              <a:rPr lang="es-CL" altLang="fr-FR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Bellmunt</a:t>
            </a:r>
            <a:r>
              <a:rPr lang="es-CL" altLang="fr-F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-Montoya S, Escribano JM, </a:t>
            </a:r>
            <a:r>
              <a:rPr lang="es-CL" altLang="fr-FR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Dilme</a:t>
            </a:r>
            <a:r>
              <a:rPr lang="es-CL" altLang="fr-F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J, </a:t>
            </a:r>
            <a:r>
              <a:rPr lang="es-CL" altLang="fr-FR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Martinez</a:t>
            </a:r>
            <a:r>
              <a:rPr lang="es-CL" altLang="fr-F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-Zapata MJ. </a:t>
            </a:r>
            <a:r>
              <a:rPr lang="en-US" altLang="fr-F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CHIVA method for the treatment of chronic venous insufficiency. Cochrane Database of Systematic Reviews 2012 , Issue 2 . Art. No.: CD009648. DOI:10.1002/14651858.CD009648 </a:t>
            </a:r>
            <a:r>
              <a:rPr lang="en-US" altLang="fr-FR" sz="2400" b="1" dirty="0" smtClean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fr-FR" altLang="fr-FR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oneTexte 1"/>
          <p:cNvSpPr txBox="1">
            <a:spLocks noChangeArrowheads="1"/>
          </p:cNvSpPr>
          <p:nvPr/>
        </p:nvSpPr>
        <p:spPr bwMode="auto">
          <a:xfrm>
            <a:off x="381000" y="2254250"/>
            <a:ext cx="8382000" cy="1631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000" b="1" dirty="0" smtClean="0">
                <a:solidFill>
                  <a:srgbClr val="FF0000"/>
                </a:solidFill>
              </a:rPr>
              <a:t>1 </a:t>
            </a:r>
            <a:r>
              <a:rPr lang="en-US" altLang="fr-FR" sz="2000" b="1" dirty="0" err="1" smtClean="0">
                <a:solidFill>
                  <a:srgbClr val="FF0000"/>
                </a:solidFill>
              </a:rPr>
              <a:t>nuovo</a:t>
            </a:r>
            <a:r>
              <a:rPr lang="en-US" altLang="fr-FR" sz="2000" b="1" dirty="0" smtClean="0">
                <a:solidFill>
                  <a:srgbClr val="FF0000"/>
                </a:solidFill>
              </a:rPr>
              <a:t> RCT  CHIVA vs STRIPPING a 10 </a:t>
            </a:r>
            <a:r>
              <a:rPr lang="en-US" altLang="fr-FR" sz="2000" b="1" dirty="0" err="1" smtClean="0">
                <a:solidFill>
                  <a:srgbClr val="FF0000"/>
                </a:solidFill>
              </a:rPr>
              <a:t>anni</a:t>
            </a:r>
            <a:r>
              <a:rPr lang="en-US" altLang="fr-FR" sz="2000" b="1" dirty="0" smtClean="0">
                <a:solidFill>
                  <a:srgbClr val="FF0000"/>
                </a:solidFill>
              </a:rPr>
              <a:t> follow up IN CORSO DI PUBBLICAZZIONE </a:t>
            </a:r>
            <a:r>
              <a:rPr lang="en-US" altLang="fr-FR" sz="2000" b="1" dirty="0" smtClean="0">
                <a:solidFill>
                  <a:srgbClr val="FF0000"/>
                </a:solidFill>
              </a:rPr>
              <a:t>2017</a:t>
            </a:r>
            <a:endParaRPr lang="en-US" altLang="fr-FR" sz="2000" b="1" dirty="0" smtClean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000" b="1" dirty="0" err="1" smtClean="0">
                <a:solidFill>
                  <a:srgbClr val="FF0000"/>
                </a:solidFill>
              </a:rPr>
              <a:t>Meno</a:t>
            </a:r>
            <a:r>
              <a:rPr lang="en-US" altLang="fr-FR" sz="2000" b="1" dirty="0" smtClean="0">
                <a:solidFill>
                  <a:srgbClr val="FF0000"/>
                </a:solidFill>
              </a:rPr>
              <a:t> </a:t>
            </a:r>
            <a:r>
              <a:rPr lang="en-US" altLang="fr-FR" sz="2000" b="1" dirty="0" err="1" smtClean="0">
                <a:solidFill>
                  <a:srgbClr val="FF0000"/>
                </a:solidFill>
              </a:rPr>
              <a:t>recidive</a:t>
            </a:r>
            <a:r>
              <a:rPr lang="en-US" altLang="fr-FR" sz="2000" b="1" dirty="0" smtClean="0">
                <a:solidFill>
                  <a:srgbClr val="FF0000"/>
                </a:solidFill>
              </a:rPr>
              <a:t>, </a:t>
            </a:r>
            <a:r>
              <a:rPr lang="en-US" altLang="fr-FR" sz="2000" b="1" dirty="0" err="1" smtClean="0">
                <a:solidFill>
                  <a:srgbClr val="FF0000"/>
                </a:solidFill>
              </a:rPr>
              <a:t>meno</a:t>
            </a:r>
            <a:r>
              <a:rPr lang="en-US" altLang="fr-FR" sz="2000" b="1" dirty="0" smtClean="0">
                <a:solidFill>
                  <a:srgbClr val="FF0000"/>
                </a:solidFill>
              </a:rPr>
              <a:t> </a:t>
            </a:r>
            <a:r>
              <a:rPr lang="en-US" altLang="fr-FR" sz="2000" b="1" dirty="0" err="1" smtClean="0">
                <a:solidFill>
                  <a:srgbClr val="FF0000"/>
                </a:solidFill>
              </a:rPr>
              <a:t>complicanze</a:t>
            </a:r>
            <a:endParaRPr lang="en-US" altLang="fr-FR" sz="2000" b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fr-FR" altLang="fr-FR" sz="2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fr-FR" altLang="fr-FR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4818" name="Group 2"/>
          <p:cNvGraphicFramePr>
            <a:graphicFrameLocks noGrp="1"/>
          </p:cNvGraphicFramePr>
          <p:nvPr/>
        </p:nvGraphicFramePr>
        <p:xfrm>
          <a:off x="0" y="0"/>
          <a:ext cx="9144000" cy="4597400"/>
        </p:xfrm>
        <a:graphic>
          <a:graphicData uri="http://schemas.openxmlformats.org/drawingml/2006/table">
            <a:tbl>
              <a:tblPr/>
              <a:tblGrid>
                <a:gridCol w="2287588"/>
                <a:gridCol w="2286000"/>
                <a:gridCol w="2282825"/>
                <a:gridCol w="2287587"/>
              </a:tblGrid>
              <a:tr h="4096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EVIDENCES</a:t>
                      </a:r>
                      <a:endParaRPr kumimoji="0" lang="en-US" altLang="fr-F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Level</a:t>
                      </a:r>
                      <a:endParaRPr kumimoji="0" lang="en-US" altLang="fr-F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Grade</a:t>
                      </a:r>
                      <a:endParaRPr kumimoji="0" lang="en-US" alt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048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 </a:t>
                      </a:r>
                      <a:br>
                        <a:rPr kumimoji="0" lang="en-US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</a:br>
                      <a:r>
                        <a:rPr kumimoji="0" lang="en-US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meta-analyses </a:t>
                      </a:r>
                      <a:r>
                        <a:rPr kumimoji="0" lang="en-US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de</a:t>
                      </a:r>
                      <a:r>
                        <a:rPr kumimoji="0" lang="en-US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 RCT</a:t>
                      </a:r>
                      <a:r>
                        <a:rPr kumimoji="0" lang="en-US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 </a:t>
                      </a:r>
                      <a:endParaRPr kumimoji="0" lang="en-US" alt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Ia   </a:t>
                      </a:r>
                      <a:endParaRPr kumimoji="0" lang="en-US" alt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A</a:t>
                      </a:r>
                      <a:endParaRPr kumimoji="0" lang="en-US" alt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FC5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Strong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5181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 </a:t>
                      </a:r>
                      <a:br>
                        <a:rPr kumimoji="0" lang="en-US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</a:br>
                      <a:r>
                        <a:rPr kumimoji="0" lang="en-US" alt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Au moins un RCT</a:t>
                      </a:r>
                      <a:r>
                        <a:rPr kumimoji="0" lang="en-US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 </a:t>
                      </a:r>
                      <a:endParaRPr kumimoji="0" lang="en-US" altLang="fr-F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EAD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Ib</a:t>
                      </a:r>
                      <a:endParaRPr kumimoji="0" lang="en-US" alt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033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Au moins une étude clinique bien conduite sans randomisation</a:t>
                      </a:r>
                      <a:endParaRPr kumimoji="0" lang="it-IT" alt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F87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IIa</a:t>
                      </a:r>
                      <a:endParaRPr kumimoji="0" lang="en-US" alt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B</a:t>
                      </a:r>
                      <a:endParaRPr kumimoji="0" lang="en-US" alt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D"/>
                    </a:solidFill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Mid</a:t>
                      </a:r>
                      <a:endParaRPr kumimoji="0" lang="en-US" alt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906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Au moins un autre type d’étude clinique bien programmé et quasi expérimental</a:t>
                      </a:r>
                      <a:endParaRPr kumimoji="0" lang="it-IT" alt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EC1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IIb</a:t>
                      </a:r>
                      <a:endParaRPr kumimoji="0" lang="en-US" alt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230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Au moins un autre type d’étude clinique bien programmée et non expérimentale</a:t>
                      </a:r>
                      <a:endParaRPr kumimoji="0" lang="it-IT" alt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CF20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III</a:t>
                      </a:r>
                      <a:endParaRPr kumimoji="0" lang="en-US" alt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31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Opinions de comités d’experts ou expérience d’autorités reconnues</a:t>
                      </a:r>
                      <a:endParaRPr kumimoji="0" lang="it-IT" alt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41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IV</a:t>
                      </a:r>
                      <a:endParaRPr kumimoji="0" lang="en-US" alt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C</a:t>
                      </a:r>
                      <a:endParaRPr kumimoji="0" lang="en-US" alt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59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Weak</a:t>
                      </a:r>
                      <a:endParaRPr kumimoji="0" lang="en-US" alt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39973" name="Text Box 37"/>
          <p:cNvSpPr txBox="1">
            <a:spLocks noChangeArrowheads="1"/>
          </p:cNvSpPr>
          <p:nvPr/>
        </p:nvSpPr>
        <p:spPr bwMode="auto">
          <a:xfrm>
            <a:off x="1676400" y="5562600"/>
            <a:ext cx="6553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r-FR" sz="2400" dirty="0">
                <a:latin typeface="Times New Roman" pitchFamily="18" charset="0"/>
              </a:rPr>
              <a:t>Other venous </a:t>
            </a:r>
            <a:r>
              <a:rPr lang="en-US" altLang="fr-FR" sz="2400" dirty="0" err="1">
                <a:latin typeface="Times New Roman" pitchFamily="18" charset="0"/>
              </a:rPr>
              <a:t>technics</a:t>
            </a:r>
            <a:r>
              <a:rPr lang="en-US" altLang="fr-FR" sz="2400" dirty="0">
                <a:latin typeface="Times New Roman" pitchFamily="18" charset="0"/>
              </a:rPr>
              <a:t> at this level????</a:t>
            </a:r>
          </a:p>
          <a:p>
            <a:pPr>
              <a:spcBef>
                <a:spcPct val="50000"/>
              </a:spcBef>
            </a:pPr>
            <a:r>
              <a:rPr lang="en-US" altLang="fr-FR" sz="2400" dirty="0">
                <a:latin typeface="Times New Roman" pitchFamily="18" charset="0"/>
              </a:rPr>
              <a:t>Stripping still Gold standard? CHIVA ? </a:t>
            </a:r>
          </a:p>
        </p:txBody>
      </p:sp>
      <p:sp>
        <p:nvSpPr>
          <p:cNvPr id="39974" name="Text Box 38"/>
          <p:cNvSpPr txBox="1">
            <a:spLocks noChangeArrowheads="1"/>
          </p:cNvSpPr>
          <p:nvPr/>
        </p:nvSpPr>
        <p:spPr bwMode="auto">
          <a:xfrm>
            <a:off x="5003800" y="5661025"/>
            <a:ext cx="79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975" name="Text Box 39"/>
          <p:cNvSpPr txBox="1">
            <a:spLocks noChangeArrowheads="1"/>
          </p:cNvSpPr>
          <p:nvPr/>
        </p:nvSpPr>
        <p:spPr bwMode="auto">
          <a:xfrm>
            <a:off x="2627313" y="1052513"/>
            <a:ext cx="187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fr-FR" b="1">
                <a:solidFill>
                  <a:srgbClr val="FF3300"/>
                </a:solidFill>
                <a:latin typeface="Times New Roman" pitchFamily="18" charset="0"/>
              </a:rPr>
              <a:t>CHIVA (4 RCT)</a:t>
            </a:r>
            <a:endParaRPr lang="en-US" altLang="fr-FR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976" name="Text Box 40"/>
          <p:cNvSpPr txBox="1">
            <a:spLocks noChangeArrowheads="1"/>
          </p:cNvSpPr>
          <p:nvPr/>
        </p:nvSpPr>
        <p:spPr bwMode="auto">
          <a:xfrm>
            <a:off x="4859338" y="765175"/>
            <a:ext cx="1873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fr-FR" b="1">
                <a:solidFill>
                  <a:srgbClr val="FF3300"/>
                </a:solidFill>
                <a:latin typeface="Times New Roman" pitchFamily="18" charset="0"/>
              </a:rPr>
              <a:t>CHIVA (4 RCT)</a:t>
            </a:r>
            <a:endParaRPr lang="en-US" altLang="fr-FR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977" name="Text Box 44"/>
          <p:cNvSpPr txBox="1">
            <a:spLocks noChangeArrowheads="1"/>
          </p:cNvSpPr>
          <p:nvPr/>
        </p:nvSpPr>
        <p:spPr bwMode="auto">
          <a:xfrm>
            <a:off x="533400" y="4800600"/>
            <a:ext cx="838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4400">
                <a:solidFill>
                  <a:srgbClr val="FF0000"/>
                </a:solidFill>
              </a:rPr>
              <a:t>+</a:t>
            </a:r>
            <a:r>
              <a:rPr lang="fr-FR" altLang="fr-FR" sz="3200">
                <a:solidFill>
                  <a:srgbClr val="FF0000"/>
                </a:solidFill>
              </a:rPr>
              <a:t> </a:t>
            </a:r>
            <a:r>
              <a:rPr lang="en-US" altLang="fr-FR" sz="3200" b="1">
                <a:solidFill>
                  <a:srgbClr val="333399"/>
                </a:solidFill>
              </a:rPr>
              <a:t>Cochrane Library </a:t>
            </a:r>
            <a:r>
              <a:rPr lang="fr-FR" altLang="fr-FR" sz="3200">
                <a:solidFill>
                  <a:srgbClr val="FF0000"/>
                </a:solidFill>
              </a:rPr>
              <a:t>REVEW </a:t>
            </a:r>
            <a:r>
              <a:rPr lang="en-US" altLang="fr-FR" sz="3200" b="1">
                <a:solidFill>
                  <a:srgbClr val="333399"/>
                </a:solidFill>
              </a:rPr>
              <a:t>in preogress</a:t>
            </a:r>
            <a:endParaRPr lang="fr-FR" altLang="fr-FR" sz="3200" b="1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04800"/>
            <a:ext cx="5973763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059" name="Imag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5913" y="3540125"/>
            <a:ext cx="59721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0" name="Imag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5913" y="5264150"/>
            <a:ext cx="5972175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oneTexte 1"/>
          <p:cNvSpPr txBox="1">
            <a:spLocks noChangeArrowheads="1"/>
          </p:cNvSpPr>
          <p:nvPr/>
        </p:nvSpPr>
        <p:spPr bwMode="auto">
          <a:xfrm>
            <a:off x="762000" y="1066800"/>
            <a:ext cx="8382000" cy="40010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400" b="1" dirty="0" smtClean="0">
                <a:solidFill>
                  <a:srgbClr val="FF0000"/>
                </a:solidFill>
              </a:rPr>
              <a:t>CHIVA vs LASER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endParaRPr lang="fr-FR" altLang="fr-F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Chan, C.-</a:t>
            </a:r>
            <a:r>
              <a:rPr lang="en-US" altLang="fr-FR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Y.a</a:t>
            </a:r>
            <a:r>
              <a:rPr lang="en-US" altLang="fr-F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, Chen, T.-</a:t>
            </a:r>
            <a:r>
              <a:rPr lang="en-US" altLang="fr-FR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C.b</a:t>
            </a:r>
            <a:r>
              <a:rPr lang="en-US" altLang="fr-F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, Hsieh, Y.-</a:t>
            </a:r>
            <a:r>
              <a:rPr lang="en-US" altLang="fr-FR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K.a</a:t>
            </a:r>
            <a:r>
              <a:rPr lang="en-US" altLang="fr-F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, Huang, J.-</a:t>
            </a:r>
            <a:r>
              <a:rPr lang="en-US" altLang="fr-FR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H.c</a:t>
            </a:r>
            <a:r>
              <a:rPr lang="en-US" altLang="fr-F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br>
              <a:rPr lang="en-US" altLang="fr-F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altLang="fr-F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Retrospective comparison of clinical outcomes between </a:t>
            </a:r>
            <a:r>
              <a:rPr lang="en-US" altLang="fr-FR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endovenous</a:t>
            </a:r>
            <a:r>
              <a:rPr lang="en-US" altLang="fr-F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laser and saphenous vein-sparing surgery for treatment of varicose veins (2011) World Journal of Surgery, 35 (7), pp. 1679-1686.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fr-FR" sz="2400" dirty="0" smtClean="0"/>
              <a:t>Conclusion: CHIVA: </a:t>
            </a:r>
            <a:r>
              <a:rPr lang="en-US" altLang="fr-FR" sz="2400" dirty="0" smtClean="0"/>
              <a:t>Less post operation pains , less residual </a:t>
            </a:r>
            <a:r>
              <a:rPr lang="en-US" altLang="fr-FR" sz="2400" dirty="0" err="1" smtClean="0"/>
              <a:t>varices</a:t>
            </a:r>
            <a:r>
              <a:rPr lang="en-US" altLang="fr-FR" sz="2400" dirty="0" smtClean="0"/>
              <a:t>.</a:t>
            </a:r>
            <a:endParaRPr lang="fr-FR" altLang="fr-FR" sz="2400" dirty="0" smtClean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fr-FR" altLang="fr-F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fr-FR" altLang="fr-FR" sz="1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12560</TotalTime>
  <Words>514</Words>
  <Application>Microsoft Office PowerPoint</Application>
  <PresentationFormat>Affichage à l'écran (4:3)</PresentationFormat>
  <Paragraphs>124</Paragraphs>
  <Slides>15</Slides>
  <Notes>14</Notes>
  <HiddenSlides>0</HiddenSlides>
  <MMClips>0</MMClips>
  <ScaleCrop>false</ScaleCrop>
  <HeadingPairs>
    <vt:vector size="8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5" baseType="lpstr">
      <vt:lpstr>Arial</vt:lpstr>
      <vt:lpstr>Times New Roman</vt:lpstr>
      <vt:lpstr>Verdana</vt:lpstr>
      <vt:lpstr>宋体</vt:lpstr>
      <vt:lpstr>Comic Sans MS</vt:lpstr>
      <vt:lpstr>Arial Black</vt:lpstr>
      <vt:lpstr>Century</vt:lpstr>
      <vt:lpstr>Calibri</vt:lpstr>
      <vt:lpstr>1_Modèle par défaut</vt:lpstr>
      <vt:lpstr>Gráfico de Microsoft Excel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claude</dc:creator>
  <cp:lastModifiedBy>claude franceschi</cp:lastModifiedBy>
  <cp:revision>188</cp:revision>
  <cp:lastPrinted>1601-01-01T00:00:00Z</cp:lastPrinted>
  <dcterms:created xsi:type="dcterms:W3CDTF">2010-06-02T15:56:44Z</dcterms:created>
  <dcterms:modified xsi:type="dcterms:W3CDTF">2016-11-10T09:40:48Z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