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84" r:id="rId2"/>
    <p:sldId id="315" r:id="rId3"/>
    <p:sldId id="291" r:id="rId4"/>
    <p:sldId id="256" r:id="rId5"/>
    <p:sldId id="279" r:id="rId6"/>
    <p:sldId id="295" r:id="rId7"/>
    <p:sldId id="298" r:id="rId8"/>
    <p:sldId id="313" r:id="rId9"/>
    <p:sldId id="275" r:id="rId10"/>
    <p:sldId id="276" r:id="rId11"/>
    <p:sldId id="292" r:id="rId12"/>
    <p:sldId id="293" r:id="rId13"/>
    <p:sldId id="277" r:id="rId14"/>
    <p:sldId id="297" r:id="rId15"/>
    <p:sldId id="316" r:id="rId16"/>
    <p:sldId id="321" r:id="rId17"/>
    <p:sldId id="287" r:id="rId18"/>
    <p:sldId id="285" r:id="rId19"/>
    <p:sldId id="286" r:id="rId20"/>
    <p:sldId id="314" r:id="rId21"/>
    <p:sldId id="272" r:id="rId22"/>
    <p:sldId id="288" r:id="rId23"/>
    <p:sldId id="289" r:id="rId24"/>
    <p:sldId id="282" r:id="rId25"/>
    <p:sldId id="264" r:id="rId26"/>
    <p:sldId id="265" r:id="rId27"/>
    <p:sldId id="266" r:id="rId28"/>
    <p:sldId id="290" r:id="rId29"/>
    <p:sldId id="267" r:id="rId30"/>
    <p:sldId id="268" r:id="rId31"/>
    <p:sldId id="269" r:id="rId32"/>
    <p:sldId id="271" r:id="rId33"/>
    <p:sldId id="283" r:id="rId34"/>
    <p:sldId id="299" r:id="rId35"/>
    <p:sldId id="300" r:id="rId36"/>
    <p:sldId id="301" r:id="rId37"/>
    <p:sldId id="302" r:id="rId38"/>
    <p:sldId id="303" r:id="rId39"/>
    <p:sldId id="304" r:id="rId40"/>
    <p:sldId id="305" r:id="rId41"/>
    <p:sldId id="260" r:id="rId42"/>
    <p:sldId id="306" r:id="rId43"/>
    <p:sldId id="307" r:id="rId44"/>
    <p:sldId id="309" r:id="rId45"/>
    <p:sldId id="310" r:id="rId46"/>
    <p:sldId id="308" r:id="rId47"/>
    <p:sldId id="311" r:id="rId48"/>
    <p:sldId id="317" r:id="rId49"/>
    <p:sldId id="318" r:id="rId50"/>
    <p:sldId id="320" r:id="rId51"/>
    <p:sldId id="312" r:id="rId5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04B"/>
    <a:srgbClr val="FF29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39" autoAdjust="0"/>
  </p:normalViewPr>
  <p:slideViewPr>
    <p:cSldViewPr snapToGrid="0" snapToObjects="1">
      <p:cViewPr varScale="1">
        <p:scale>
          <a:sx n="71" d="100"/>
          <a:sy n="71" d="100"/>
        </p:scale>
        <p:origin x="-134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1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5F1A71-7829-432B-85F5-F35A130F35DC}" type="datetimeFigureOut">
              <a:rPr lang="en-US" smtClean="0"/>
              <a:t>5/19/2013</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EFB35-544C-4389-8AA1-0EA8A73E498A}" type="slidenum">
              <a:rPr lang="en-US" smtClean="0"/>
              <a:t>‹N°›</a:t>
            </a:fld>
            <a:endParaRPr lang="en-US"/>
          </a:p>
        </p:txBody>
      </p:sp>
    </p:spTree>
    <p:extLst>
      <p:ext uri="{BB962C8B-B14F-4D97-AF65-F5344CB8AC3E}">
        <p14:creationId xmlns:p14="http://schemas.microsoft.com/office/powerpoint/2010/main" val="176129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1</a:t>
            </a:fld>
            <a:endParaRPr lang="en-US"/>
          </a:p>
        </p:txBody>
      </p:sp>
    </p:spTree>
    <p:extLst>
      <p:ext uri="{BB962C8B-B14F-4D97-AF65-F5344CB8AC3E}">
        <p14:creationId xmlns:p14="http://schemas.microsoft.com/office/powerpoint/2010/main" val="3928974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10</a:t>
            </a:fld>
            <a:endParaRPr lang="en-US"/>
          </a:p>
        </p:txBody>
      </p:sp>
    </p:spTree>
    <p:extLst>
      <p:ext uri="{BB962C8B-B14F-4D97-AF65-F5344CB8AC3E}">
        <p14:creationId xmlns:p14="http://schemas.microsoft.com/office/powerpoint/2010/main" val="3226246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11</a:t>
            </a:fld>
            <a:endParaRPr lang="en-US"/>
          </a:p>
        </p:txBody>
      </p:sp>
    </p:spTree>
    <p:extLst>
      <p:ext uri="{BB962C8B-B14F-4D97-AF65-F5344CB8AC3E}">
        <p14:creationId xmlns:p14="http://schemas.microsoft.com/office/powerpoint/2010/main" val="757507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12</a:t>
            </a:fld>
            <a:endParaRPr lang="en-US"/>
          </a:p>
        </p:txBody>
      </p:sp>
    </p:spTree>
    <p:extLst>
      <p:ext uri="{BB962C8B-B14F-4D97-AF65-F5344CB8AC3E}">
        <p14:creationId xmlns:p14="http://schemas.microsoft.com/office/powerpoint/2010/main" val="1331327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13</a:t>
            </a:fld>
            <a:endParaRPr lang="en-US"/>
          </a:p>
        </p:txBody>
      </p:sp>
    </p:spTree>
    <p:extLst>
      <p:ext uri="{BB962C8B-B14F-4D97-AF65-F5344CB8AC3E}">
        <p14:creationId xmlns:p14="http://schemas.microsoft.com/office/powerpoint/2010/main" val="953411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14</a:t>
            </a:fld>
            <a:endParaRPr lang="en-US"/>
          </a:p>
        </p:txBody>
      </p:sp>
    </p:spTree>
    <p:extLst>
      <p:ext uri="{BB962C8B-B14F-4D97-AF65-F5344CB8AC3E}">
        <p14:creationId xmlns:p14="http://schemas.microsoft.com/office/powerpoint/2010/main" val="578841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15</a:t>
            </a:fld>
            <a:endParaRPr lang="en-US"/>
          </a:p>
        </p:txBody>
      </p:sp>
    </p:spTree>
    <p:extLst>
      <p:ext uri="{BB962C8B-B14F-4D97-AF65-F5344CB8AC3E}">
        <p14:creationId xmlns:p14="http://schemas.microsoft.com/office/powerpoint/2010/main" val="3861510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16</a:t>
            </a:fld>
            <a:endParaRPr lang="en-US"/>
          </a:p>
        </p:txBody>
      </p:sp>
    </p:spTree>
    <p:extLst>
      <p:ext uri="{BB962C8B-B14F-4D97-AF65-F5344CB8AC3E}">
        <p14:creationId xmlns:p14="http://schemas.microsoft.com/office/powerpoint/2010/main" val="3861510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17</a:t>
            </a:fld>
            <a:endParaRPr lang="en-US"/>
          </a:p>
        </p:txBody>
      </p:sp>
    </p:spTree>
    <p:extLst>
      <p:ext uri="{BB962C8B-B14F-4D97-AF65-F5344CB8AC3E}">
        <p14:creationId xmlns:p14="http://schemas.microsoft.com/office/powerpoint/2010/main" val="407349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18</a:t>
            </a:fld>
            <a:endParaRPr lang="en-US"/>
          </a:p>
        </p:txBody>
      </p:sp>
    </p:spTree>
    <p:extLst>
      <p:ext uri="{BB962C8B-B14F-4D97-AF65-F5344CB8AC3E}">
        <p14:creationId xmlns:p14="http://schemas.microsoft.com/office/powerpoint/2010/main" val="280223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19</a:t>
            </a:fld>
            <a:endParaRPr lang="en-US"/>
          </a:p>
        </p:txBody>
      </p:sp>
    </p:spTree>
    <p:extLst>
      <p:ext uri="{BB962C8B-B14F-4D97-AF65-F5344CB8AC3E}">
        <p14:creationId xmlns:p14="http://schemas.microsoft.com/office/powerpoint/2010/main" val="5048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2</a:t>
            </a:fld>
            <a:endParaRPr lang="en-US"/>
          </a:p>
        </p:txBody>
      </p:sp>
    </p:spTree>
    <p:extLst>
      <p:ext uri="{BB962C8B-B14F-4D97-AF65-F5344CB8AC3E}">
        <p14:creationId xmlns:p14="http://schemas.microsoft.com/office/powerpoint/2010/main" val="3061540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20</a:t>
            </a:fld>
            <a:endParaRPr lang="en-US"/>
          </a:p>
        </p:txBody>
      </p:sp>
    </p:spTree>
    <p:extLst>
      <p:ext uri="{BB962C8B-B14F-4D97-AF65-F5344CB8AC3E}">
        <p14:creationId xmlns:p14="http://schemas.microsoft.com/office/powerpoint/2010/main" val="3535431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21</a:t>
            </a:fld>
            <a:endParaRPr lang="en-US"/>
          </a:p>
        </p:txBody>
      </p:sp>
    </p:spTree>
    <p:extLst>
      <p:ext uri="{BB962C8B-B14F-4D97-AF65-F5344CB8AC3E}">
        <p14:creationId xmlns:p14="http://schemas.microsoft.com/office/powerpoint/2010/main" val="954515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22</a:t>
            </a:fld>
            <a:endParaRPr lang="en-US"/>
          </a:p>
        </p:txBody>
      </p:sp>
    </p:spTree>
    <p:extLst>
      <p:ext uri="{BB962C8B-B14F-4D97-AF65-F5344CB8AC3E}">
        <p14:creationId xmlns:p14="http://schemas.microsoft.com/office/powerpoint/2010/main" val="3700597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23</a:t>
            </a:fld>
            <a:endParaRPr lang="en-US"/>
          </a:p>
        </p:txBody>
      </p:sp>
    </p:spTree>
    <p:extLst>
      <p:ext uri="{BB962C8B-B14F-4D97-AF65-F5344CB8AC3E}">
        <p14:creationId xmlns:p14="http://schemas.microsoft.com/office/powerpoint/2010/main" val="1930649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24</a:t>
            </a:fld>
            <a:endParaRPr lang="en-US"/>
          </a:p>
        </p:txBody>
      </p:sp>
    </p:spTree>
    <p:extLst>
      <p:ext uri="{BB962C8B-B14F-4D97-AF65-F5344CB8AC3E}">
        <p14:creationId xmlns:p14="http://schemas.microsoft.com/office/powerpoint/2010/main" val="3422546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25</a:t>
            </a:fld>
            <a:endParaRPr lang="en-US"/>
          </a:p>
        </p:txBody>
      </p:sp>
    </p:spTree>
    <p:extLst>
      <p:ext uri="{BB962C8B-B14F-4D97-AF65-F5344CB8AC3E}">
        <p14:creationId xmlns:p14="http://schemas.microsoft.com/office/powerpoint/2010/main" val="2354036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26</a:t>
            </a:fld>
            <a:endParaRPr lang="en-US"/>
          </a:p>
        </p:txBody>
      </p:sp>
    </p:spTree>
    <p:extLst>
      <p:ext uri="{BB962C8B-B14F-4D97-AF65-F5344CB8AC3E}">
        <p14:creationId xmlns:p14="http://schemas.microsoft.com/office/powerpoint/2010/main" val="3133250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27</a:t>
            </a:fld>
            <a:endParaRPr lang="en-US"/>
          </a:p>
        </p:txBody>
      </p:sp>
    </p:spTree>
    <p:extLst>
      <p:ext uri="{BB962C8B-B14F-4D97-AF65-F5344CB8AC3E}">
        <p14:creationId xmlns:p14="http://schemas.microsoft.com/office/powerpoint/2010/main" val="3422559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28</a:t>
            </a:fld>
            <a:endParaRPr lang="en-US"/>
          </a:p>
        </p:txBody>
      </p:sp>
    </p:spTree>
    <p:extLst>
      <p:ext uri="{BB962C8B-B14F-4D97-AF65-F5344CB8AC3E}">
        <p14:creationId xmlns:p14="http://schemas.microsoft.com/office/powerpoint/2010/main" val="4202303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29</a:t>
            </a:fld>
            <a:endParaRPr lang="en-US"/>
          </a:p>
        </p:txBody>
      </p:sp>
    </p:spTree>
    <p:extLst>
      <p:ext uri="{BB962C8B-B14F-4D97-AF65-F5344CB8AC3E}">
        <p14:creationId xmlns:p14="http://schemas.microsoft.com/office/powerpoint/2010/main" val="404144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3</a:t>
            </a:fld>
            <a:endParaRPr lang="en-US"/>
          </a:p>
        </p:txBody>
      </p:sp>
    </p:spTree>
    <p:extLst>
      <p:ext uri="{BB962C8B-B14F-4D97-AF65-F5344CB8AC3E}">
        <p14:creationId xmlns:p14="http://schemas.microsoft.com/office/powerpoint/2010/main" val="2691655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30</a:t>
            </a:fld>
            <a:endParaRPr lang="en-US"/>
          </a:p>
        </p:txBody>
      </p:sp>
    </p:spTree>
    <p:extLst>
      <p:ext uri="{BB962C8B-B14F-4D97-AF65-F5344CB8AC3E}">
        <p14:creationId xmlns:p14="http://schemas.microsoft.com/office/powerpoint/2010/main" val="1240752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31</a:t>
            </a:fld>
            <a:endParaRPr lang="en-US"/>
          </a:p>
        </p:txBody>
      </p:sp>
    </p:spTree>
    <p:extLst>
      <p:ext uri="{BB962C8B-B14F-4D97-AF65-F5344CB8AC3E}">
        <p14:creationId xmlns:p14="http://schemas.microsoft.com/office/powerpoint/2010/main" val="1774765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32</a:t>
            </a:fld>
            <a:endParaRPr lang="en-US"/>
          </a:p>
        </p:txBody>
      </p:sp>
    </p:spTree>
    <p:extLst>
      <p:ext uri="{BB962C8B-B14F-4D97-AF65-F5344CB8AC3E}">
        <p14:creationId xmlns:p14="http://schemas.microsoft.com/office/powerpoint/2010/main" val="3831306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33</a:t>
            </a:fld>
            <a:endParaRPr lang="en-US"/>
          </a:p>
        </p:txBody>
      </p:sp>
    </p:spTree>
    <p:extLst>
      <p:ext uri="{BB962C8B-B14F-4D97-AF65-F5344CB8AC3E}">
        <p14:creationId xmlns:p14="http://schemas.microsoft.com/office/powerpoint/2010/main" val="2103320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34</a:t>
            </a:fld>
            <a:endParaRPr lang="en-US"/>
          </a:p>
        </p:txBody>
      </p:sp>
    </p:spTree>
    <p:extLst>
      <p:ext uri="{BB962C8B-B14F-4D97-AF65-F5344CB8AC3E}">
        <p14:creationId xmlns:p14="http://schemas.microsoft.com/office/powerpoint/2010/main" val="3129453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35</a:t>
            </a:fld>
            <a:endParaRPr lang="en-US"/>
          </a:p>
        </p:txBody>
      </p:sp>
    </p:spTree>
    <p:extLst>
      <p:ext uri="{BB962C8B-B14F-4D97-AF65-F5344CB8AC3E}">
        <p14:creationId xmlns:p14="http://schemas.microsoft.com/office/powerpoint/2010/main" val="3567310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36</a:t>
            </a:fld>
            <a:endParaRPr lang="en-US"/>
          </a:p>
        </p:txBody>
      </p:sp>
    </p:spTree>
    <p:extLst>
      <p:ext uri="{BB962C8B-B14F-4D97-AF65-F5344CB8AC3E}">
        <p14:creationId xmlns:p14="http://schemas.microsoft.com/office/powerpoint/2010/main" val="2363973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37</a:t>
            </a:fld>
            <a:endParaRPr lang="en-US"/>
          </a:p>
        </p:txBody>
      </p:sp>
    </p:spTree>
    <p:extLst>
      <p:ext uri="{BB962C8B-B14F-4D97-AF65-F5344CB8AC3E}">
        <p14:creationId xmlns:p14="http://schemas.microsoft.com/office/powerpoint/2010/main" val="1812407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38</a:t>
            </a:fld>
            <a:endParaRPr lang="en-US"/>
          </a:p>
        </p:txBody>
      </p:sp>
    </p:spTree>
    <p:extLst>
      <p:ext uri="{BB962C8B-B14F-4D97-AF65-F5344CB8AC3E}">
        <p14:creationId xmlns:p14="http://schemas.microsoft.com/office/powerpoint/2010/main" val="4146451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39</a:t>
            </a:fld>
            <a:endParaRPr lang="en-US"/>
          </a:p>
        </p:txBody>
      </p:sp>
    </p:spTree>
    <p:extLst>
      <p:ext uri="{BB962C8B-B14F-4D97-AF65-F5344CB8AC3E}">
        <p14:creationId xmlns:p14="http://schemas.microsoft.com/office/powerpoint/2010/main" val="280545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4</a:t>
            </a:fld>
            <a:endParaRPr lang="en-US"/>
          </a:p>
        </p:txBody>
      </p:sp>
    </p:spTree>
    <p:extLst>
      <p:ext uri="{BB962C8B-B14F-4D97-AF65-F5344CB8AC3E}">
        <p14:creationId xmlns:p14="http://schemas.microsoft.com/office/powerpoint/2010/main" val="455283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40</a:t>
            </a:fld>
            <a:endParaRPr lang="en-US"/>
          </a:p>
        </p:txBody>
      </p:sp>
    </p:spTree>
    <p:extLst>
      <p:ext uri="{BB962C8B-B14F-4D97-AF65-F5344CB8AC3E}">
        <p14:creationId xmlns:p14="http://schemas.microsoft.com/office/powerpoint/2010/main" val="23646534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41</a:t>
            </a:fld>
            <a:endParaRPr lang="en-US"/>
          </a:p>
        </p:txBody>
      </p:sp>
    </p:spTree>
    <p:extLst>
      <p:ext uri="{BB962C8B-B14F-4D97-AF65-F5344CB8AC3E}">
        <p14:creationId xmlns:p14="http://schemas.microsoft.com/office/powerpoint/2010/main" val="3429958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42</a:t>
            </a:fld>
            <a:endParaRPr lang="en-US"/>
          </a:p>
        </p:txBody>
      </p:sp>
    </p:spTree>
    <p:extLst>
      <p:ext uri="{BB962C8B-B14F-4D97-AF65-F5344CB8AC3E}">
        <p14:creationId xmlns:p14="http://schemas.microsoft.com/office/powerpoint/2010/main" val="223574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43</a:t>
            </a:fld>
            <a:endParaRPr lang="en-US"/>
          </a:p>
        </p:txBody>
      </p:sp>
    </p:spTree>
    <p:extLst>
      <p:ext uri="{BB962C8B-B14F-4D97-AF65-F5344CB8AC3E}">
        <p14:creationId xmlns:p14="http://schemas.microsoft.com/office/powerpoint/2010/main" val="29304442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44</a:t>
            </a:fld>
            <a:endParaRPr lang="en-US"/>
          </a:p>
        </p:txBody>
      </p:sp>
    </p:spTree>
    <p:extLst>
      <p:ext uri="{BB962C8B-B14F-4D97-AF65-F5344CB8AC3E}">
        <p14:creationId xmlns:p14="http://schemas.microsoft.com/office/powerpoint/2010/main" val="24471796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45</a:t>
            </a:fld>
            <a:endParaRPr lang="en-US"/>
          </a:p>
        </p:txBody>
      </p:sp>
    </p:spTree>
    <p:extLst>
      <p:ext uri="{BB962C8B-B14F-4D97-AF65-F5344CB8AC3E}">
        <p14:creationId xmlns:p14="http://schemas.microsoft.com/office/powerpoint/2010/main" val="3944866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46</a:t>
            </a:fld>
            <a:endParaRPr lang="en-US"/>
          </a:p>
        </p:txBody>
      </p:sp>
    </p:spTree>
    <p:extLst>
      <p:ext uri="{BB962C8B-B14F-4D97-AF65-F5344CB8AC3E}">
        <p14:creationId xmlns:p14="http://schemas.microsoft.com/office/powerpoint/2010/main" val="41352633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47</a:t>
            </a:fld>
            <a:endParaRPr lang="en-US"/>
          </a:p>
        </p:txBody>
      </p:sp>
    </p:spTree>
    <p:extLst>
      <p:ext uri="{BB962C8B-B14F-4D97-AF65-F5344CB8AC3E}">
        <p14:creationId xmlns:p14="http://schemas.microsoft.com/office/powerpoint/2010/main" val="29996113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48</a:t>
            </a:fld>
            <a:endParaRPr lang="en-US"/>
          </a:p>
        </p:txBody>
      </p:sp>
    </p:spTree>
    <p:extLst>
      <p:ext uri="{BB962C8B-B14F-4D97-AF65-F5344CB8AC3E}">
        <p14:creationId xmlns:p14="http://schemas.microsoft.com/office/powerpoint/2010/main" val="323783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49</a:t>
            </a:fld>
            <a:endParaRPr lang="en-US"/>
          </a:p>
        </p:txBody>
      </p:sp>
    </p:spTree>
    <p:extLst>
      <p:ext uri="{BB962C8B-B14F-4D97-AF65-F5344CB8AC3E}">
        <p14:creationId xmlns:p14="http://schemas.microsoft.com/office/powerpoint/2010/main" val="221729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5</a:t>
            </a:fld>
            <a:endParaRPr lang="en-US"/>
          </a:p>
        </p:txBody>
      </p:sp>
    </p:spTree>
    <p:extLst>
      <p:ext uri="{BB962C8B-B14F-4D97-AF65-F5344CB8AC3E}">
        <p14:creationId xmlns:p14="http://schemas.microsoft.com/office/powerpoint/2010/main" val="5453480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50</a:t>
            </a:fld>
            <a:endParaRPr lang="en-US"/>
          </a:p>
        </p:txBody>
      </p:sp>
    </p:spTree>
    <p:extLst>
      <p:ext uri="{BB962C8B-B14F-4D97-AF65-F5344CB8AC3E}">
        <p14:creationId xmlns:p14="http://schemas.microsoft.com/office/powerpoint/2010/main" val="23662161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51</a:t>
            </a:fld>
            <a:endParaRPr lang="en-US"/>
          </a:p>
        </p:txBody>
      </p:sp>
    </p:spTree>
    <p:extLst>
      <p:ext uri="{BB962C8B-B14F-4D97-AF65-F5344CB8AC3E}">
        <p14:creationId xmlns:p14="http://schemas.microsoft.com/office/powerpoint/2010/main" val="314712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6</a:t>
            </a:fld>
            <a:endParaRPr lang="en-US"/>
          </a:p>
        </p:txBody>
      </p:sp>
    </p:spTree>
    <p:extLst>
      <p:ext uri="{BB962C8B-B14F-4D97-AF65-F5344CB8AC3E}">
        <p14:creationId xmlns:p14="http://schemas.microsoft.com/office/powerpoint/2010/main" val="364324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7</a:t>
            </a:fld>
            <a:endParaRPr lang="en-US"/>
          </a:p>
        </p:txBody>
      </p:sp>
    </p:spTree>
    <p:extLst>
      <p:ext uri="{BB962C8B-B14F-4D97-AF65-F5344CB8AC3E}">
        <p14:creationId xmlns:p14="http://schemas.microsoft.com/office/powerpoint/2010/main" val="1371222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8</a:t>
            </a:fld>
            <a:endParaRPr lang="en-US"/>
          </a:p>
        </p:txBody>
      </p:sp>
    </p:spTree>
    <p:extLst>
      <p:ext uri="{BB962C8B-B14F-4D97-AF65-F5344CB8AC3E}">
        <p14:creationId xmlns:p14="http://schemas.microsoft.com/office/powerpoint/2010/main" val="1171007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B8EFB35-544C-4389-8AA1-0EA8A73E498A}" type="slidenum">
              <a:rPr lang="en-US" smtClean="0"/>
              <a:t>9</a:t>
            </a:fld>
            <a:endParaRPr lang="en-US"/>
          </a:p>
        </p:txBody>
      </p:sp>
    </p:spTree>
    <p:extLst>
      <p:ext uri="{BB962C8B-B14F-4D97-AF65-F5344CB8AC3E}">
        <p14:creationId xmlns:p14="http://schemas.microsoft.com/office/powerpoint/2010/main" val="982642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3518DCB-EDFE-8947-BFBE-92700094B5E8}" type="datetimeFigureOut">
              <a:rPr lang="it-IT" smtClean="0"/>
              <a:pPr/>
              <a:t>19/05/2013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8B2C4-00F6-F64C-8B79-EF92C82D3A9D}" type="slidenum">
              <a:rPr lang="it-IT" smtClean="0"/>
              <a:pPr/>
              <a:t>‹N°›</a:t>
            </a:fld>
            <a:endParaRPr lang="it-IT"/>
          </a:p>
        </p:txBody>
      </p:sp>
    </p:spTree>
    <p:extLst>
      <p:ext uri="{BB962C8B-B14F-4D97-AF65-F5344CB8AC3E}">
        <p14:creationId xmlns:p14="http://schemas.microsoft.com/office/powerpoint/2010/main" val="460172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518DCB-EDFE-8947-BFBE-92700094B5E8}" type="datetimeFigureOut">
              <a:rPr lang="it-IT" smtClean="0"/>
              <a:pPr/>
              <a:t>19/05/2013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8B2C4-00F6-F64C-8B79-EF92C82D3A9D}" type="slidenum">
              <a:rPr lang="it-IT" smtClean="0"/>
              <a:pPr/>
              <a:t>‹N°›</a:t>
            </a:fld>
            <a:endParaRPr lang="it-IT"/>
          </a:p>
        </p:txBody>
      </p:sp>
    </p:spTree>
    <p:extLst>
      <p:ext uri="{BB962C8B-B14F-4D97-AF65-F5344CB8AC3E}">
        <p14:creationId xmlns:p14="http://schemas.microsoft.com/office/powerpoint/2010/main" val="301483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518DCB-EDFE-8947-BFBE-92700094B5E8}" type="datetimeFigureOut">
              <a:rPr lang="it-IT" smtClean="0"/>
              <a:pPr/>
              <a:t>19/05/2013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8B2C4-00F6-F64C-8B79-EF92C82D3A9D}" type="slidenum">
              <a:rPr lang="it-IT" smtClean="0"/>
              <a:pPr/>
              <a:t>‹N°›</a:t>
            </a:fld>
            <a:endParaRPr lang="it-IT"/>
          </a:p>
        </p:txBody>
      </p:sp>
    </p:spTree>
    <p:extLst>
      <p:ext uri="{BB962C8B-B14F-4D97-AF65-F5344CB8AC3E}">
        <p14:creationId xmlns:p14="http://schemas.microsoft.com/office/powerpoint/2010/main" val="228115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3518DCB-EDFE-8947-BFBE-92700094B5E8}" type="datetimeFigureOut">
              <a:rPr lang="it-IT" smtClean="0"/>
              <a:pPr/>
              <a:t>19/05/2013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8B2C4-00F6-F64C-8B79-EF92C82D3A9D}" type="slidenum">
              <a:rPr lang="it-IT" smtClean="0"/>
              <a:pPr/>
              <a:t>‹N°›</a:t>
            </a:fld>
            <a:endParaRPr lang="it-IT"/>
          </a:p>
        </p:txBody>
      </p:sp>
    </p:spTree>
    <p:extLst>
      <p:ext uri="{BB962C8B-B14F-4D97-AF65-F5344CB8AC3E}">
        <p14:creationId xmlns:p14="http://schemas.microsoft.com/office/powerpoint/2010/main" val="288209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43518DCB-EDFE-8947-BFBE-92700094B5E8}" type="datetimeFigureOut">
              <a:rPr lang="it-IT" smtClean="0"/>
              <a:pPr/>
              <a:t>19/05/2013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88B2C4-00F6-F64C-8B79-EF92C82D3A9D}" type="slidenum">
              <a:rPr lang="it-IT" smtClean="0"/>
              <a:pPr/>
              <a:t>‹N°›</a:t>
            </a:fld>
            <a:endParaRPr lang="it-IT"/>
          </a:p>
        </p:txBody>
      </p:sp>
    </p:spTree>
    <p:extLst>
      <p:ext uri="{BB962C8B-B14F-4D97-AF65-F5344CB8AC3E}">
        <p14:creationId xmlns:p14="http://schemas.microsoft.com/office/powerpoint/2010/main" val="3763312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3518DCB-EDFE-8947-BFBE-92700094B5E8}" type="datetimeFigureOut">
              <a:rPr lang="it-IT" smtClean="0"/>
              <a:pPr/>
              <a:t>19/05/2013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88B2C4-00F6-F64C-8B79-EF92C82D3A9D}" type="slidenum">
              <a:rPr lang="it-IT" smtClean="0"/>
              <a:pPr/>
              <a:t>‹N°›</a:t>
            </a:fld>
            <a:endParaRPr lang="it-IT"/>
          </a:p>
        </p:txBody>
      </p:sp>
    </p:spTree>
    <p:extLst>
      <p:ext uri="{BB962C8B-B14F-4D97-AF65-F5344CB8AC3E}">
        <p14:creationId xmlns:p14="http://schemas.microsoft.com/office/powerpoint/2010/main" val="193536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3518DCB-EDFE-8947-BFBE-92700094B5E8}" type="datetimeFigureOut">
              <a:rPr lang="it-IT" smtClean="0"/>
              <a:pPr/>
              <a:t>19/05/2013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788B2C4-00F6-F64C-8B79-EF92C82D3A9D}" type="slidenum">
              <a:rPr lang="it-IT" smtClean="0"/>
              <a:pPr/>
              <a:t>‹N°›</a:t>
            </a:fld>
            <a:endParaRPr lang="it-IT"/>
          </a:p>
        </p:txBody>
      </p:sp>
    </p:spTree>
    <p:extLst>
      <p:ext uri="{BB962C8B-B14F-4D97-AF65-F5344CB8AC3E}">
        <p14:creationId xmlns:p14="http://schemas.microsoft.com/office/powerpoint/2010/main" val="126020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43518DCB-EDFE-8947-BFBE-92700094B5E8}" type="datetimeFigureOut">
              <a:rPr lang="it-IT" smtClean="0"/>
              <a:pPr/>
              <a:t>19/05/2013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788B2C4-00F6-F64C-8B79-EF92C82D3A9D}" type="slidenum">
              <a:rPr lang="it-IT" smtClean="0"/>
              <a:pPr/>
              <a:t>‹N°›</a:t>
            </a:fld>
            <a:endParaRPr lang="it-IT"/>
          </a:p>
        </p:txBody>
      </p:sp>
    </p:spTree>
    <p:extLst>
      <p:ext uri="{BB962C8B-B14F-4D97-AF65-F5344CB8AC3E}">
        <p14:creationId xmlns:p14="http://schemas.microsoft.com/office/powerpoint/2010/main" val="64317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3518DCB-EDFE-8947-BFBE-92700094B5E8}" type="datetimeFigureOut">
              <a:rPr lang="it-IT" smtClean="0"/>
              <a:pPr/>
              <a:t>19/05/2013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788B2C4-00F6-F64C-8B79-EF92C82D3A9D}" type="slidenum">
              <a:rPr lang="it-IT" smtClean="0"/>
              <a:pPr/>
              <a:t>‹N°›</a:t>
            </a:fld>
            <a:endParaRPr lang="it-IT"/>
          </a:p>
        </p:txBody>
      </p:sp>
    </p:spTree>
    <p:extLst>
      <p:ext uri="{BB962C8B-B14F-4D97-AF65-F5344CB8AC3E}">
        <p14:creationId xmlns:p14="http://schemas.microsoft.com/office/powerpoint/2010/main" val="202260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3518DCB-EDFE-8947-BFBE-92700094B5E8}" type="datetimeFigureOut">
              <a:rPr lang="it-IT" smtClean="0"/>
              <a:pPr/>
              <a:t>19/05/2013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88B2C4-00F6-F64C-8B79-EF92C82D3A9D}" type="slidenum">
              <a:rPr lang="it-IT" smtClean="0"/>
              <a:pPr/>
              <a:t>‹N°›</a:t>
            </a:fld>
            <a:endParaRPr lang="it-IT"/>
          </a:p>
        </p:txBody>
      </p:sp>
    </p:spTree>
    <p:extLst>
      <p:ext uri="{BB962C8B-B14F-4D97-AF65-F5344CB8AC3E}">
        <p14:creationId xmlns:p14="http://schemas.microsoft.com/office/powerpoint/2010/main" val="316079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3518DCB-EDFE-8947-BFBE-92700094B5E8}" type="datetimeFigureOut">
              <a:rPr lang="it-IT" smtClean="0"/>
              <a:pPr/>
              <a:t>19/05/2013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88B2C4-00F6-F64C-8B79-EF92C82D3A9D}" type="slidenum">
              <a:rPr lang="it-IT" smtClean="0"/>
              <a:pPr/>
              <a:t>‹N°›</a:t>
            </a:fld>
            <a:endParaRPr lang="it-IT"/>
          </a:p>
        </p:txBody>
      </p:sp>
    </p:spTree>
    <p:extLst>
      <p:ext uri="{BB962C8B-B14F-4D97-AF65-F5344CB8AC3E}">
        <p14:creationId xmlns:p14="http://schemas.microsoft.com/office/powerpoint/2010/main" val="306017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18DCB-EDFE-8947-BFBE-92700094B5E8}" type="datetimeFigureOut">
              <a:rPr lang="it-IT" smtClean="0"/>
              <a:pPr/>
              <a:t>19/05/2013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8B2C4-00F6-F64C-8B79-EF92C82D3A9D}" type="slidenum">
              <a:rPr lang="it-IT" smtClean="0"/>
              <a:pPr/>
              <a:t>‹N°›</a:t>
            </a:fld>
            <a:endParaRPr lang="it-IT"/>
          </a:p>
        </p:txBody>
      </p:sp>
    </p:spTree>
    <p:extLst>
      <p:ext uri="{BB962C8B-B14F-4D97-AF65-F5344CB8AC3E}">
        <p14:creationId xmlns:p14="http://schemas.microsoft.com/office/powerpoint/2010/main" val="1086277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10722" y="752699"/>
            <a:ext cx="7298112" cy="1569660"/>
          </a:xfrm>
          <a:prstGeom prst="rect">
            <a:avLst/>
          </a:prstGeom>
          <a:noFill/>
        </p:spPr>
        <p:txBody>
          <a:bodyPr wrap="square" rtlCol="0">
            <a:spAutoFit/>
          </a:bodyPr>
          <a:lstStyle/>
          <a:p>
            <a:pPr algn="ctr"/>
            <a:r>
              <a:rPr lang="en-US" sz="3200" dirty="0"/>
              <a:t>New proposal for the management of </a:t>
            </a:r>
            <a:r>
              <a:rPr lang="en-US" sz="3200" dirty="0" err="1"/>
              <a:t>Sapheno</a:t>
            </a:r>
            <a:r>
              <a:rPr lang="en-US" sz="3200" dirty="0"/>
              <a:t>-Popliteal reflux based on different flow </a:t>
            </a:r>
            <a:r>
              <a:rPr lang="en-US" sz="3200" dirty="0" smtClean="0"/>
              <a:t>patterns</a:t>
            </a:r>
            <a:r>
              <a:rPr lang="it-IT" sz="3200" dirty="0" smtClean="0"/>
              <a:t> </a:t>
            </a:r>
            <a:endParaRPr lang="it-IT" sz="3200" b="1" dirty="0"/>
          </a:p>
        </p:txBody>
      </p:sp>
    </p:spTree>
    <p:extLst>
      <p:ext uri="{BB962C8B-B14F-4D97-AF65-F5344CB8AC3E}">
        <p14:creationId xmlns:p14="http://schemas.microsoft.com/office/powerpoint/2010/main" val="1165065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1075429" y="2157989"/>
            <a:ext cx="3111641" cy="3880375"/>
            <a:chOff x="634480" y="897936"/>
            <a:chExt cx="3697905" cy="4746245"/>
          </a:xfrm>
        </p:grpSpPr>
        <p:cxnSp>
          <p:nvCxnSpPr>
            <p:cNvPr id="3" name="Connettore 1 2"/>
            <p:cNvCxnSpPr/>
            <p:nvPr/>
          </p:nvCxnSpPr>
          <p:spPr>
            <a:xfrm>
              <a:off x="3258612" y="949248"/>
              <a:ext cx="0" cy="3732856"/>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Connettore 1 3"/>
            <p:cNvCxnSpPr/>
            <p:nvPr/>
          </p:nvCxnSpPr>
          <p:spPr>
            <a:xfrm>
              <a:off x="2407234" y="3052988"/>
              <a:ext cx="0" cy="1629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nettore 1 4"/>
            <p:cNvCxnSpPr/>
            <p:nvPr/>
          </p:nvCxnSpPr>
          <p:spPr>
            <a:xfrm>
              <a:off x="2421614" y="949248"/>
              <a:ext cx="0" cy="1462356"/>
            </a:xfrm>
            <a:prstGeom prst="line">
              <a:avLst/>
            </a:prstGeom>
          </p:spPr>
          <p:style>
            <a:lnRef idx="2">
              <a:schemeClr val="accent1"/>
            </a:lnRef>
            <a:fillRef idx="0">
              <a:schemeClr val="accent1"/>
            </a:fillRef>
            <a:effectRef idx="1">
              <a:schemeClr val="accent1"/>
            </a:effectRef>
            <a:fontRef idx="minor">
              <a:schemeClr val="tx1"/>
            </a:fontRef>
          </p:style>
        </p:cxnSp>
        <p:sp>
          <p:nvSpPr>
            <p:cNvPr id="6" name="Arco 5"/>
            <p:cNvSpPr/>
            <p:nvPr/>
          </p:nvSpPr>
          <p:spPr>
            <a:xfrm flipH="1">
              <a:off x="634480" y="2411604"/>
              <a:ext cx="3545507" cy="2873401"/>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 name="Arco 6"/>
            <p:cNvSpPr/>
            <p:nvPr/>
          </p:nvSpPr>
          <p:spPr>
            <a:xfrm flipH="1">
              <a:off x="1180284" y="3052989"/>
              <a:ext cx="3152101" cy="2591192"/>
            </a:xfrm>
            <a:prstGeom prst="arc">
              <a:avLst>
                <a:gd name="adj1" fmla="val 17133377"/>
                <a:gd name="adj2" fmla="val 2030094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 name="Ovale 7"/>
            <p:cNvSpPr/>
            <p:nvPr/>
          </p:nvSpPr>
          <p:spPr>
            <a:xfrm>
              <a:off x="2421614" y="897936"/>
              <a:ext cx="836998" cy="19241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Ovale 8"/>
            <p:cNvSpPr/>
            <p:nvPr/>
          </p:nvSpPr>
          <p:spPr>
            <a:xfrm>
              <a:off x="2407234" y="4585896"/>
              <a:ext cx="836998" cy="19241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10" name="Gruppo 9"/>
          <p:cNvGrpSpPr/>
          <p:nvPr/>
        </p:nvGrpSpPr>
        <p:grpSpPr>
          <a:xfrm>
            <a:off x="5679556" y="2157989"/>
            <a:ext cx="3111641" cy="3880375"/>
            <a:chOff x="634480" y="897936"/>
            <a:chExt cx="3697905" cy="4746245"/>
          </a:xfrm>
        </p:grpSpPr>
        <p:cxnSp>
          <p:nvCxnSpPr>
            <p:cNvPr id="11" name="Connettore 1 10"/>
            <p:cNvCxnSpPr/>
            <p:nvPr/>
          </p:nvCxnSpPr>
          <p:spPr>
            <a:xfrm>
              <a:off x="3258612" y="949248"/>
              <a:ext cx="0" cy="37328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2407234" y="3052988"/>
              <a:ext cx="0" cy="1629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2421614" y="949248"/>
              <a:ext cx="0" cy="1462356"/>
            </a:xfrm>
            <a:prstGeom prst="line">
              <a:avLst/>
            </a:prstGeom>
          </p:spPr>
          <p:style>
            <a:lnRef idx="2">
              <a:schemeClr val="accent1"/>
            </a:lnRef>
            <a:fillRef idx="0">
              <a:schemeClr val="accent1"/>
            </a:fillRef>
            <a:effectRef idx="1">
              <a:schemeClr val="accent1"/>
            </a:effectRef>
            <a:fontRef idx="minor">
              <a:schemeClr val="tx1"/>
            </a:fontRef>
          </p:style>
        </p:cxnSp>
        <p:sp>
          <p:nvSpPr>
            <p:cNvPr id="14" name="Arco 13"/>
            <p:cNvSpPr/>
            <p:nvPr/>
          </p:nvSpPr>
          <p:spPr>
            <a:xfrm flipH="1">
              <a:off x="634480" y="2411604"/>
              <a:ext cx="3545507" cy="2873401"/>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5" name="Arco 14"/>
            <p:cNvSpPr/>
            <p:nvPr/>
          </p:nvSpPr>
          <p:spPr>
            <a:xfrm flipH="1">
              <a:off x="1180284" y="3052989"/>
              <a:ext cx="3152101" cy="2591192"/>
            </a:xfrm>
            <a:prstGeom prst="arc">
              <a:avLst>
                <a:gd name="adj1" fmla="val 17133377"/>
                <a:gd name="adj2" fmla="val 2030094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6" name="Ovale 15"/>
            <p:cNvSpPr/>
            <p:nvPr/>
          </p:nvSpPr>
          <p:spPr>
            <a:xfrm>
              <a:off x="2421614" y="897936"/>
              <a:ext cx="836998" cy="19241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Ovale 16"/>
            <p:cNvSpPr/>
            <p:nvPr/>
          </p:nvSpPr>
          <p:spPr>
            <a:xfrm>
              <a:off x="2407234" y="4585896"/>
              <a:ext cx="836998" cy="19241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0" name="CasellaDiTesto 19"/>
          <p:cNvSpPr txBox="1"/>
          <p:nvPr/>
        </p:nvSpPr>
        <p:spPr>
          <a:xfrm>
            <a:off x="412427" y="6035176"/>
            <a:ext cx="1723549" cy="369332"/>
          </a:xfrm>
          <a:prstGeom prst="rect">
            <a:avLst/>
          </a:prstGeom>
          <a:noFill/>
        </p:spPr>
        <p:txBody>
          <a:bodyPr wrap="none" rtlCol="0">
            <a:spAutoFit/>
          </a:bodyPr>
          <a:lstStyle/>
          <a:p>
            <a:r>
              <a:rPr lang="it-IT" b="1" dirty="0" err="1" smtClean="0">
                <a:solidFill>
                  <a:srgbClr val="FF0000"/>
                </a:solidFill>
              </a:rPr>
              <a:t>Contraction</a:t>
            </a:r>
            <a:r>
              <a:rPr lang="it-IT" b="1" dirty="0" smtClean="0">
                <a:solidFill>
                  <a:srgbClr val="FF0000"/>
                </a:solidFill>
              </a:rPr>
              <a:t> </a:t>
            </a:r>
            <a:r>
              <a:rPr lang="it-IT" b="1" dirty="0" err="1" smtClean="0">
                <a:solidFill>
                  <a:srgbClr val="FF0000"/>
                </a:solidFill>
              </a:rPr>
              <a:t>flux</a:t>
            </a:r>
            <a:endParaRPr lang="it-IT" b="1" dirty="0">
              <a:solidFill>
                <a:srgbClr val="FF0000"/>
              </a:solidFill>
            </a:endParaRPr>
          </a:p>
        </p:txBody>
      </p:sp>
      <p:sp>
        <p:nvSpPr>
          <p:cNvPr id="21" name="Arco 20"/>
          <p:cNvSpPr/>
          <p:nvPr/>
        </p:nvSpPr>
        <p:spPr>
          <a:xfrm flipH="1">
            <a:off x="1281380" y="3604250"/>
            <a:ext cx="2777453" cy="2347466"/>
          </a:xfrm>
          <a:prstGeom prst="arc">
            <a:avLst>
              <a:gd name="adj1" fmla="val 16200000"/>
              <a:gd name="adj2" fmla="val 19699132"/>
            </a:avLst>
          </a:pr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2" name="Connettore 1 21"/>
          <p:cNvCxnSpPr/>
          <p:nvPr/>
        </p:nvCxnSpPr>
        <p:spPr>
          <a:xfrm>
            <a:off x="5969648" y="5951716"/>
            <a:ext cx="2864416"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Arco 23"/>
          <p:cNvSpPr/>
          <p:nvPr/>
        </p:nvSpPr>
        <p:spPr>
          <a:xfrm flipH="1">
            <a:off x="5885507" y="3687710"/>
            <a:ext cx="2777453" cy="2347466"/>
          </a:xfrm>
          <a:prstGeom prst="arc">
            <a:avLst>
              <a:gd name="adj1" fmla="val 16200000"/>
              <a:gd name="adj2" fmla="val 19699132"/>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30" name="Gruppo 29"/>
          <p:cNvGrpSpPr/>
          <p:nvPr/>
        </p:nvGrpSpPr>
        <p:grpSpPr>
          <a:xfrm>
            <a:off x="6388933" y="5343259"/>
            <a:ext cx="2411886" cy="1064437"/>
            <a:chOff x="6388933" y="5343259"/>
            <a:chExt cx="2411886" cy="1064437"/>
          </a:xfrm>
        </p:grpSpPr>
        <p:sp>
          <p:nvSpPr>
            <p:cNvPr id="23" name="CasellaDiTesto 22"/>
            <p:cNvSpPr txBox="1"/>
            <p:nvPr/>
          </p:nvSpPr>
          <p:spPr>
            <a:xfrm>
              <a:off x="6469061" y="6038364"/>
              <a:ext cx="1620957" cy="369332"/>
            </a:xfrm>
            <a:prstGeom prst="rect">
              <a:avLst/>
            </a:prstGeom>
            <a:noFill/>
          </p:spPr>
          <p:txBody>
            <a:bodyPr wrap="none" rtlCol="0">
              <a:spAutoFit/>
            </a:bodyPr>
            <a:lstStyle/>
            <a:p>
              <a:r>
                <a:rPr lang="it-IT" b="1" dirty="0" err="1" smtClean="0">
                  <a:solidFill>
                    <a:srgbClr val="0000FF"/>
                  </a:solidFill>
                </a:rPr>
                <a:t>Relaxation</a:t>
              </a:r>
              <a:r>
                <a:rPr lang="it-IT" b="1" dirty="0" smtClean="0">
                  <a:solidFill>
                    <a:srgbClr val="0000FF"/>
                  </a:solidFill>
                </a:rPr>
                <a:t> </a:t>
              </a:r>
              <a:r>
                <a:rPr lang="it-IT" b="1" dirty="0" err="1" smtClean="0">
                  <a:solidFill>
                    <a:srgbClr val="0000FF"/>
                  </a:solidFill>
                </a:rPr>
                <a:t>flux</a:t>
              </a:r>
              <a:endParaRPr lang="it-IT" b="1" dirty="0">
                <a:solidFill>
                  <a:srgbClr val="0000FF"/>
                </a:solidFill>
              </a:endParaRPr>
            </a:p>
          </p:txBody>
        </p:sp>
        <p:sp>
          <p:nvSpPr>
            <p:cNvPr id="25" name="Figura a mano libera 24"/>
            <p:cNvSpPr/>
            <p:nvPr/>
          </p:nvSpPr>
          <p:spPr>
            <a:xfrm>
              <a:off x="6388933" y="5343259"/>
              <a:ext cx="2411886" cy="611726"/>
            </a:xfrm>
            <a:custGeom>
              <a:avLst/>
              <a:gdLst>
                <a:gd name="connsiteX0" fmla="*/ 0 w 2411886"/>
                <a:gd name="connsiteY0" fmla="*/ 611726 h 611726"/>
                <a:gd name="connsiteX1" fmla="*/ 218096 w 2411886"/>
                <a:gd name="connsiteY1" fmla="*/ 8825 h 611726"/>
                <a:gd name="connsiteX2" fmla="*/ 538826 w 2411886"/>
                <a:gd name="connsiteY2" fmla="*/ 265379 h 611726"/>
                <a:gd name="connsiteX3" fmla="*/ 1116139 w 2411886"/>
                <a:gd name="connsiteY3" fmla="*/ 444966 h 611726"/>
                <a:gd name="connsiteX4" fmla="*/ 2411886 w 2411886"/>
                <a:gd name="connsiteY4" fmla="*/ 598898 h 611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886" h="611726">
                  <a:moveTo>
                    <a:pt x="0" y="611726"/>
                  </a:moveTo>
                  <a:cubicBezTo>
                    <a:pt x="64146" y="339137"/>
                    <a:pt x="128292" y="66549"/>
                    <a:pt x="218096" y="8825"/>
                  </a:cubicBezTo>
                  <a:cubicBezTo>
                    <a:pt x="307900" y="-48900"/>
                    <a:pt x="389152" y="192689"/>
                    <a:pt x="538826" y="265379"/>
                  </a:cubicBezTo>
                  <a:cubicBezTo>
                    <a:pt x="688500" y="338069"/>
                    <a:pt x="803962" y="389380"/>
                    <a:pt x="1116139" y="444966"/>
                  </a:cubicBezTo>
                  <a:cubicBezTo>
                    <a:pt x="1428316" y="500552"/>
                    <a:pt x="2198066" y="571105"/>
                    <a:pt x="2411886" y="598898"/>
                  </a:cubicBezTo>
                </a:path>
              </a:pathLst>
            </a:custGeom>
            <a:pattFill prst="pct80">
              <a:fgClr>
                <a:srgbClr val="0000FF"/>
              </a:fgClr>
              <a:bgClr>
                <a:prstClr val="white"/>
              </a:bgClr>
            </a:pattFill>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26" name="CasellaDiTesto 25"/>
          <p:cNvSpPr txBox="1"/>
          <p:nvPr/>
        </p:nvSpPr>
        <p:spPr>
          <a:xfrm>
            <a:off x="178372" y="0"/>
            <a:ext cx="8838567" cy="1569660"/>
          </a:xfrm>
          <a:prstGeom prst="rect">
            <a:avLst/>
          </a:prstGeom>
          <a:noFill/>
        </p:spPr>
        <p:txBody>
          <a:bodyPr wrap="square" rtlCol="0">
            <a:spAutoFit/>
          </a:bodyPr>
          <a:lstStyle/>
          <a:p>
            <a:pPr algn="ctr"/>
            <a:r>
              <a:rPr lang="it-IT" sz="2400" dirty="0"/>
              <a:t>Muscle pump contraction and relaxation and flow </a:t>
            </a:r>
            <a:r>
              <a:rPr lang="it-IT" sz="2400" dirty="0" smtClean="0">
                <a:solidFill>
                  <a:srgbClr val="000000"/>
                </a:solidFill>
              </a:rPr>
              <a:t>directions </a:t>
            </a:r>
            <a:r>
              <a:rPr lang="it-IT" sz="2400" dirty="0"/>
              <a:t>in the SPJ</a:t>
            </a:r>
          </a:p>
          <a:p>
            <a:pPr algn="ctr"/>
            <a:endParaRPr lang="it-IT" sz="2400" dirty="0" smtClean="0"/>
          </a:p>
          <a:p>
            <a:pPr algn="ctr"/>
            <a:endParaRPr lang="it-IT" sz="2400" dirty="0" smtClean="0"/>
          </a:p>
        </p:txBody>
      </p:sp>
      <p:grpSp>
        <p:nvGrpSpPr>
          <p:cNvPr id="29" name="Gruppo 28"/>
          <p:cNvGrpSpPr/>
          <p:nvPr/>
        </p:nvGrpSpPr>
        <p:grpSpPr>
          <a:xfrm>
            <a:off x="171588" y="5343259"/>
            <a:ext cx="6484172" cy="1396927"/>
            <a:chOff x="171588" y="5343259"/>
            <a:chExt cx="6484172" cy="1396927"/>
          </a:xfrm>
        </p:grpSpPr>
        <p:grpSp>
          <p:nvGrpSpPr>
            <p:cNvPr id="32" name="Gruppo 31"/>
            <p:cNvGrpSpPr/>
            <p:nvPr/>
          </p:nvGrpSpPr>
          <p:grpSpPr>
            <a:xfrm>
              <a:off x="419117" y="5343259"/>
              <a:ext cx="2864416" cy="621259"/>
              <a:chOff x="419117" y="5343259"/>
              <a:chExt cx="2864416" cy="621259"/>
            </a:xfrm>
          </p:grpSpPr>
          <p:cxnSp>
            <p:nvCxnSpPr>
              <p:cNvPr id="18" name="Connettore 1 17"/>
              <p:cNvCxnSpPr/>
              <p:nvPr/>
            </p:nvCxnSpPr>
            <p:spPr>
              <a:xfrm>
                <a:off x="419117" y="5954985"/>
                <a:ext cx="2864416"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Triangolo isoscele 18"/>
              <p:cNvSpPr/>
              <p:nvPr/>
            </p:nvSpPr>
            <p:spPr>
              <a:xfrm>
                <a:off x="1142899" y="5343259"/>
                <a:ext cx="496975" cy="621259"/>
              </a:xfrm>
              <a:prstGeom prst="triangle">
                <a:avLst/>
              </a:prstGeom>
              <a:pattFill prst="pct90">
                <a:fgClr>
                  <a:srgbClr val="FF0000"/>
                </a:fgClr>
                <a:bgClr>
                  <a:prstClr val="white"/>
                </a:bgClr>
              </a:patt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7" name="CasellaDiTesto 26"/>
            <p:cNvSpPr txBox="1"/>
            <p:nvPr/>
          </p:nvSpPr>
          <p:spPr>
            <a:xfrm>
              <a:off x="171588" y="6278521"/>
              <a:ext cx="6484172" cy="461665"/>
            </a:xfrm>
            <a:prstGeom prst="rect">
              <a:avLst/>
            </a:prstGeom>
            <a:noFill/>
          </p:spPr>
          <p:txBody>
            <a:bodyPr wrap="square" rtlCol="0">
              <a:spAutoFit/>
            </a:bodyPr>
            <a:lstStyle/>
            <a:p>
              <a:r>
                <a:rPr lang="it-IT" sz="2400" dirty="0" err="1" smtClean="0"/>
                <a:t>Contraction</a:t>
              </a:r>
              <a:r>
                <a:rPr lang="it-IT" sz="2400" dirty="0" smtClean="0"/>
                <a:t> = </a:t>
              </a:r>
              <a:r>
                <a:rPr lang="it-IT" sz="2400" dirty="0" err="1" smtClean="0"/>
                <a:t>outward</a:t>
              </a:r>
              <a:r>
                <a:rPr lang="it-IT" sz="2400" dirty="0" smtClean="0"/>
                <a:t> flow</a:t>
              </a:r>
              <a:endParaRPr lang="it-IT" sz="2400" dirty="0"/>
            </a:p>
          </p:txBody>
        </p:sp>
      </p:grpSp>
      <p:sp>
        <p:nvSpPr>
          <p:cNvPr id="28" name="CasellaDiTesto 27"/>
          <p:cNvSpPr txBox="1"/>
          <p:nvPr/>
        </p:nvSpPr>
        <p:spPr>
          <a:xfrm>
            <a:off x="5325576" y="6345374"/>
            <a:ext cx="3691363" cy="461665"/>
          </a:xfrm>
          <a:prstGeom prst="rect">
            <a:avLst/>
          </a:prstGeom>
          <a:noFill/>
        </p:spPr>
        <p:txBody>
          <a:bodyPr wrap="square" rtlCol="0">
            <a:spAutoFit/>
          </a:bodyPr>
          <a:lstStyle/>
          <a:p>
            <a:r>
              <a:rPr lang="it-IT" sz="2400" dirty="0" err="1" smtClean="0"/>
              <a:t>Relaxation</a:t>
            </a:r>
            <a:r>
              <a:rPr lang="it-IT" sz="2400" dirty="0" smtClean="0"/>
              <a:t>= </a:t>
            </a:r>
            <a:r>
              <a:rPr lang="it-IT" sz="2400" dirty="0" err="1" smtClean="0"/>
              <a:t>outward</a:t>
            </a:r>
            <a:r>
              <a:rPr lang="it-IT" sz="2400" dirty="0" smtClean="0"/>
              <a:t> </a:t>
            </a:r>
            <a:r>
              <a:rPr lang="it-IT" sz="2400" dirty="0"/>
              <a:t>f</a:t>
            </a:r>
            <a:r>
              <a:rPr lang="it-IT" sz="2400" dirty="0" smtClean="0"/>
              <a:t>low</a:t>
            </a:r>
            <a:endParaRPr lang="it-IT" sz="2400" dirty="0"/>
          </a:p>
        </p:txBody>
      </p:sp>
      <p:cxnSp>
        <p:nvCxnSpPr>
          <p:cNvPr id="31" name="Connettore 1 30"/>
          <p:cNvCxnSpPr/>
          <p:nvPr/>
        </p:nvCxnSpPr>
        <p:spPr>
          <a:xfrm>
            <a:off x="3133705" y="648870"/>
            <a:ext cx="3005124"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Rettangolo 33"/>
          <p:cNvSpPr/>
          <p:nvPr/>
        </p:nvSpPr>
        <p:spPr>
          <a:xfrm>
            <a:off x="284312" y="1133844"/>
            <a:ext cx="8845351" cy="923330"/>
          </a:xfrm>
          <a:prstGeom prst="rect">
            <a:avLst/>
          </a:prstGeom>
          <a:solidFill>
            <a:srgbClr val="FFFFFF"/>
          </a:solidFill>
        </p:spPr>
        <p:txBody>
          <a:bodyPr wrap="square">
            <a:spAutoFit/>
          </a:bodyPr>
          <a:lstStyle/>
          <a:p>
            <a:r>
              <a:rPr lang="it-IT" dirty="0" err="1">
                <a:solidFill>
                  <a:srgbClr val="000000"/>
                </a:solidFill>
              </a:rPr>
              <a:t>During</a:t>
            </a:r>
            <a:r>
              <a:rPr lang="it-IT" dirty="0">
                <a:solidFill>
                  <a:srgbClr val="000000"/>
                </a:solidFill>
              </a:rPr>
              <a:t> the </a:t>
            </a:r>
            <a:r>
              <a:rPr lang="it-IT" dirty="0" err="1">
                <a:solidFill>
                  <a:srgbClr val="000000"/>
                </a:solidFill>
              </a:rPr>
              <a:t>muscle</a:t>
            </a:r>
            <a:r>
              <a:rPr lang="it-IT" dirty="0">
                <a:solidFill>
                  <a:srgbClr val="000000"/>
                </a:solidFill>
              </a:rPr>
              <a:t> </a:t>
            </a:r>
            <a:r>
              <a:rPr lang="it-IT" dirty="0" err="1">
                <a:solidFill>
                  <a:srgbClr val="000000"/>
                </a:solidFill>
              </a:rPr>
              <a:t>contraction</a:t>
            </a:r>
            <a:r>
              <a:rPr lang="it-IT" dirty="0">
                <a:solidFill>
                  <a:srgbClr val="000000"/>
                </a:solidFill>
              </a:rPr>
              <a:t>, an </a:t>
            </a:r>
            <a:r>
              <a:rPr lang="it-IT" dirty="0" err="1">
                <a:solidFill>
                  <a:srgbClr val="000000"/>
                </a:solidFill>
              </a:rPr>
              <a:t>outward</a:t>
            </a:r>
            <a:r>
              <a:rPr lang="it-IT" dirty="0">
                <a:solidFill>
                  <a:srgbClr val="000000"/>
                </a:solidFill>
              </a:rPr>
              <a:t> </a:t>
            </a:r>
            <a:r>
              <a:rPr lang="it-IT" dirty="0" smtClean="0">
                <a:solidFill>
                  <a:srgbClr val="000000"/>
                </a:solidFill>
              </a:rPr>
              <a:t>flow</a:t>
            </a:r>
            <a:r>
              <a:rPr lang="it-IT" dirty="0">
                <a:solidFill>
                  <a:srgbClr val="000000"/>
                </a:solidFill>
              </a:rPr>
              <a:t> </a:t>
            </a:r>
            <a:r>
              <a:rPr lang="it-IT" dirty="0" smtClean="0">
                <a:solidFill>
                  <a:srgbClr val="000000"/>
                </a:solidFill>
              </a:rPr>
              <a:t> </a:t>
            </a:r>
            <a:r>
              <a:rPr lang="it-IT" dirty="0">
                <a:solidFill>
                  <a:srgbClr val="000000"/>
                </a:solidFill>
              </a:rPr>
              <a:t>from </a:t>
            </a:r>
            <a:r>
              <a:rPr lang="it-IT" dirty="0" smtClean="0">
                <a:solidFill>
                  <a:srgbClr val="000000"/>
                </a:solidFill>
              </a:rPr>
              <a:t>the SPJ </a:t>
            </a:r>
            <a:r>
              <a:rPr lang="it-IT" dirty="0">
                <a:solidFill>
                  <a:srgbClr val="000000"/>
                </a:solidFill>
              </a:rPr>
              <a:t>can </a:t>
            </a:r>
            <a:r>
              <a:rPr lang="it-IT" dirty="0" err="1" smtClean="0">
                <a:solidFill>
                  <a:srgbClr val="000000"/>
                </a:solidFill>
              </a:rPr>
              <a:t>occur</a:t>
            </a:r>
            <a:r>
              <a:rPr lang="it-IT" dirty="0" smtClean="0">
                <a:solidFill>
                  <a:srgbClr val="000000"/>
                </a:solidFill>
              </a:rPr>
              <a:t>. In </a:t>
            </a:r>
            <a:r>
              <a:rPr lang="it-IT" dirty="0" err="1" smtClean="0">
                <a:solidFill>
                  <a:srgbClr val="000000"/>
                </a:solidFill>
              </a:rPr>
              <a:t>this</a:t>
            </a:r>
            <a:r>
              <a:rPr lang="it-IT" dirty="0" smtClean="0">
                <a:solidFill>
                  <a:srgbClr val="000000"/>
                </a:solidFill>
              </a:rPr>
              <a:t> case, the flow </a:t>
            </a:r>
            <a:r>
              <a:rPr lang="it-IT" dirty="0" err="1" smtClean="0">
                <a:solidFill>
                  <a:srgbClr val="000000"/>
                </a:solidFill>
              </a:rPr>
              <a:t>follows</a:t>
            </a:r>
            <a:r>
              <a:rPr lang="it-IT" dirty="0" smtClean="0">
                <a:solidFill>
                  <a:srgbClr val="000000"/>
                </a:solidFill>
              </a:rPr>
              <a:t> the </a:t>
            </a:r>
            <a:r>
              <a:rPr lang="it-IT" dirty="0" err="1" smtClean="0">
                <a:solidFill>
                  <a:srgbClr val="000000"/>
                </a:solidFill>
              </a:rPr>
              <a:t>same</a:t>
            </a:r>
            <a:r>
              <a:rPr lang="it-IT" dirty="0" smtClean="0">
                <a:solidFill>
                  <a:srgbClr val="000000"/>
                </a:solidFill>
              </a:rPr>
              <a:t> </a:t>
            </a:r>
            <a:r>
              <a:rPr lang="it-IT" dirty="0" err="1" smtClean="0">
                <a:solidFill>
                  <a:srgbClr val="000000"/>
                </a:solidFill>
              </a:rPr>
              <a:t>direction</a:t>
            </a:r>
            <a:r>
              <a:rPr lang="it-IT" dirty="0" smtClean="0">
                <a:solidFill>
                  <a:srgbClr val="000000"/>
                </a:solidFill>
              </a:rPr>
              <a:t> in </a:t>
            </a:r>
            <a:r>
              <a:rPr lang="it-IT" dirty="0" err="1" smtClean="0">
                <a:solidFill>
                  <a:srgbClr val="000000"/>
                </a:solidFill>
              </a:rPr>
              <a:t>both</a:t>
            </a:r>
            <a:r>
              <a:rPr lang="it-IT" dirty="0">
                <a:solidFill>
                  <a:srgbClr val="000000"/>
                </a:solidFill>
              </a:rPr>
              <a:t> </a:t>
            </a:r>
            <a:r>
              <a:rPr lang="it-IT" dirty="0" err="1" smtClean="0">
                <a:solidFill>
                  <a:srgbClr val="000000"/>
                </a:solidFill>
              </a:rPr>
              <a:t>contractive</a:t>
            </a:r>
            <a:r>
              <a:rPr lang="it-IT" dirty="0" smtClean="0">
                <a:solidFill>
                  <a:srgbClr val="000000"/>
                </a:solidFill>
              </a:rPr>
              <a:t> and </a:t>
            </a:r>
            <a:r>
              <a:rPr lang="it-IT" dirty="0" err="1" smtClean="0">
                <a:solidFill>
                  <a:srgbClr val="000000"/>
                </a:solidFill>
              </a:rPr>
              <a:t>relaxation</a:t>
            </a:r>
            <a:r>
              <a:rPr lang="it-IT" dirty="0" smtClean="0">
                <a:solidFill>
                  <a:srgbClr val="000000"/>
                </a:solidFill>
              </a:rPr>
              <a:t> </a:t>
            </a:r>
            <a:r>
              <a:rPr lang="it-IT" dirty="0" err="1" smtClean="0">
                <a:solidFill>
                  <a:srgbClr val="000000"/>
                </a:solidFill>
              </a:rPr>
              <a:t>phases</a:t>
            </a:r>
            <a:r>
              <a:rPr lang="it-IT" dirty="0" smtClean="0">
                <a:solidFill>
                  <a:srgbClr val="000000"/>
                </a:solidFill>
              </a:rPr>
              <a:t> . </a:t>
            </a:r>
          </a:p>
          <a:p>
            <a:r>
              <a:rPr lang="it-IT" dirty="0" err="1" smtClean="0">
                <a:solidFill>
                  <a:srgbClr val="000000"/>
                </a:solidFill>
              </a:rPr>
              <a:t>This</a:t>
            </a:r>
            <a:r>
              <a:rPr lang="it-IT" dirty="0" smtClean="0">
                <a:solidFill>
                  <a:srgbClr val="000000"/>
                </a:solidFill>
              </a:rPr>
              <a:t> </a:t>
            </a:r>
            <a:r>
              <a:rPr lang="it-IT" dirty="0" err="1" smtClean="0">
                <a:solidFill>
                  <a:srgbClr val="000000"/>
                </a:solidFill>
              </a:rPr>
              <a:t>outward</a:t>
            </a:r>
            <a:r>
              <a:rPr lang="it-IT" dirty="0" smtClean="0">
                <a:solidFill>
                  <a:srgbClr val="000000"/>
                </a:solidFill>
              </a:rPr>
              <a:t>  </a:t>
            </a:r>
            <a:r>
              <a:rPr lang="it-IT" dirty="0" err="1" smtClean="0">
                <a:solidFill>
                  <a:srgbClr val="000000"/>
                </a:solidFill>
              </a:rPr>
              <a:t>contraction</a:t>
            </a:r>
            <a:r>
              <a:rPr lang="it-IT" dirty="0" smtClean="0">
                <a:solidFill>
                  <a:srgbClr val="000000"/>
                </a:solidFill>
              </a:rPr>
              <a:t> flow </a:t>
            </a:r>
            <a:r>
              <a:rPr lang="it-IT" dirty="0" err="1" smtClean="0">
                <a:solidFill>
                  <a:srgbClr val="000000"/>
                </a:solidFill>
              </a:rPr>
              <a:t>results</a:t>
            </a:r>
            <a:r>
              <a:rPr lang="it-IT" dirty="0" smtClean="0">
                <a:solidFill>
                  <a:srgbClr val="000000"/>
                </a:solidFill>
              </a:rPr>
              <a:t> from </a:t>
            </a:r>
            <a:r>
              <a:rPr lang="it-IT" dirty="0">
                <a:solidFill>
                  <a:srgbClr val="000000"/>
                </a:solidFill>
              </a:rPr>
              <a:t>an </a:t>
            </a:r>
            <a:r>
              <a:rPr lang="it-IT" dirty="0" err="1">
                <a:solidFill>
                  <a:srgbClr val="000000"/>
                </a:solidFill>
              </a:rPr>
              <a:t>increasing</a:t>
            </a:r>
            <a:r>
              <a:rPr lang="it-IT" dirty="0">
                <a:solidFill>
                  <a:srgbClr val="000000"/>
                </a:solidFill>
              </a:rPr>
              <a:t>  </a:t>
            </a:r>
            <a:r>
              <a:rPr lang="it-IT" dirty="0" err="1" smtClean="0">
                <a:solidFill>
                  <a:srgbClr val="000000"/>
                </a:solidFill>
              </a:rPr>
              <a:t>pathologic</a:t>
            </a:r>
            <a:r>
              <a:rPr lang="it-IT" dirty="0" smtClean="0">
                <a:solidFill>
                  <a:srgbClr val="000000"/>
                </a:solidFill>
              </a:rPr>
              <a:t> pressure. </a:t>
            </a:r>
            <a:endParaRPr lang="it-IT" dirty="0">
              <a:solidFill>
                <a:srgbClr val="000000"/>
              </a:solidFill>
            </a:endParaRPr>
          </a:p>
        </p:txBody>
      </p:sp>
      <p:sp>
        <p:nvSpPr>
          <p:cNvPr id="35" name="CasellaDiTesto 34"/>
          <p:cNvSpPr txBox="1"/>
          <p:nvPr/>
        </p:nvSpPr>
        <p:spPr>
          <a:xfrm>
            <a:off x="306186" y="687568"/>
            <a:ext cx="8494633" cy="400110"/>
          </a:xfrm>
          <a:prstGeom prst="rect">
            <a:avLst/>
          </a:prstGeom>
          <a:noFill/>
        </p:spPr>
        <p:txBody>
          <a:bodyPr wrap="none" rtlCol="0">
            <a:spAutoFit/>
          </a:bodyPr>
          <a:lstStyle/>
          <a:p>
            <a:r>
              <a:rPr lang="it-IT" sz="2000" b="1" dirty="0" err="1">
                <a:solidFill>
                  <a:srgbClr val="000000"/>
                </a:solidFill>
              </a:rPr>
              <a:t>Incompetent</a:t>
            </a:r>
            <a:r>
              <a:rPr lang="it-IT" sz="2000" b="1" dirty="0">
                <a:solidFill>
                  <a:srgbClr val="000000"/>
                </a:solidFill>
              </a:rPr>
              <a:t> SPJ </a:t>
            </a:r>
            <a:r>
              <a:rPr lang="it-IT" sz="2000" b="1" u="sng" dirty="0" err="1">
                <a:solidFill>
                  <a:srgbClr val="000000"/>
                </a:solidFill>
              </a:rPr>
              <a:t>refluxing</a:t>
            </a:r>
            <a:r>
              <a:rPr lang="it-IT" sz="2000" b="1" u="sng" dirty="0">
                <a:solidFill>
                  <a:srgbClr val="000000"/>
                </a:solidFill>
              </a:rPr>
              <a:t> </a:t>
            </a:r>
            <a:r>
              <a:rPr lang="it-IT" sz="2000" b="1" u="sng" dirty="0" err="1">
                <a:solidFill>
                  <a:srgbClr val="000000"/>
                </a:solidFill>
              </a:rPr>
              <a:t>during</a:t>
            </a:r>
            <a:r>
              <a:rPr lang="it-IT" sz="2000" b="1" u="sng" dirty="0">
                <a:solidFill>
                  <a:srgbClr val="000000"/>
                </a:solidFill>
              </a:rPr>
              <a:t> the </a:t>
            </a:r>
            <a:r>
              <a:rPr lang="it-IT" sz="2000" b="1" u="sng" dirty="0" err="1">
                <a:solidFill>
                  <a:srgbClr val="000000"/>
                </a:solidFill>
              </a:rPr>
              <a:t>muscle</a:t>
            </a:r>
            <a:r>
              <a:rPr lang="it-IT" sz="2000" b="1" u="sng" dirty="0">
                <a:solidFill>
                  <a:srgbClr val="000000"/>
                </a:solidFill>
              </a:rPr>
              <a:t> </a:t>
            </a:r>
            <a:r>
              <a:rPr lang="it-IT" sz="2000" b="1" u="sng" dirty="0" err="1">
                <a:solidFill>
                  <a:srgbClr val="000000"/>
                </a:solidFill>
              </a:rPr>
              <a:t>contraction</a:t>
            </a:r>
            <a:r>
              <a:rPr lang="it-IT" sz="2000" b="1" u="sng" dirty="0">
                <a:solidFill>
                  <a:srgbClr val="000000"/>
                </a:solidFill>
              </a:rPr>
              <a:t> and </a:t>
            </a:r>
            <a:r>
              <a:rPr lang="it-IT" sz="2000" b="1" u="sng" dirty="0" err="1">
                <a:solidFill>
                  <a:srgbClr val="000000"/>
                </a:solidFill>
              </a:rPr>
              <a:t>relaxation</a:t>
            </a:r>
            <a:r>
              <a:rPr lang="it-IT" sz="2000" b="1" u="sng" dirty="0">
                <a:solidFill>
                  <a:srgbClr val="000000"/>
                </a:solidFill>
              </a:rPr>
              <a:t> </a:t>
            </a:r>
            <a:r>
              <a:rPr lang="it-IT" sz="2000" b="1" u="sng" dirty="0" err="1" smtClean="0">
                <a:solidFill>
                  <a:srgbClr val="000000"/>
                </a:solidFill>
              </a:rPr>
              <a:t>phase</a:t>
            </a:r>
            <a:endParaRPr lang="it-IT" sz="2000" b="1" u="sng" dirty="0">
              <a:solidFill>
                <a:srgbClr val="000000"/>
              </a:solidFill>
            </a:endParaRPr>
          </a:p>
        </p:txBody>
      </p:sp>
    </p:spTree>
    <p:extLst>
      <p:ext uri="{BB962C8B-B14F-4D97-AF65-F5344CB8AC3E}">
        <p14:creationId xmlns:p14="http://schemas.microsoft.com/office/powerpoint/2010/main" val="134357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repeatCount="3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p:tgtEl>
                                          <p:spTgt spid="21"/>
                                        </p:tgtEl>
                                        <p:attrNameLst>
                                          <p:attrName>ppt_x</p:attrName>
                                        </p:attrNameLst>
                                      </p:cBhvr>
                                      <p:tavLst>
                                        <p:tav tm="0">
                                          <p:val>
                                            <p:strVal val="#ppt_x+#ppt_w*1.125000"/>
                                          </p:val>
                                        </p:tav>
                                        <p:tav tm="100000">
                                          <p:val>
                                            <p:strVal val="#ppt_x"/>
                                          </p:val>
                                        </p:tav>
                                      </p:tavLst>
                                    </p:anim>
                                    <p:animEffect transition="in" filter="wipe(left)">
                                      <p:cBhvr>
                                        <p:cTn id="8" dur="1000"/>
                                        <p:tgtEl>
                                          <p:spTgt spid="21"/>
                                        </p:tgtEl>
                                      </p:cBhvr>
                                    </p:animEffect>
                                  </p:childTnLst>
                                </p:cTn>
                              </p:par>
                              <p:par>
                                <p:cTn id="9" presetID="12" presetClass="entr" presetSubtype="2" repeatCount="300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p:tgtEl>
                                          <p:spTgt spid="24"/>
                                        </p:tgtEl>
                                        <p:attrNameLst>
                                          <p:attrName>ppt_x</p:attrName>
                                        </p:attrNameLst>
                                      </p:cBhvr>
                                      <p:tavLst>
                                        <p:tav tm="0">
                                          <p:val>
                                            <p:strVal val="#ppt_x+#ppt_w*1.125000"/>
                                          </p:val>
                                        </p:tav>
                                        <p:tav tm="100000">
                                          <p:val>
                                            <p:strVal val="#ppt_x"/>
                                          </p:val>
                                        </p:tav>
                                      </p:tavLst>
                                    </p:anim>
                                    <p:animEffect transition="in" filter="wipe(lef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1727" y="204073"/>
            <a:ext cx="8530937" cy="461665"/>
          </a:xfrm>
          <a:prstGeom prst="rect">
            <a:avLst/>
          </a:prstGeom>
          <a:noFill/>
        </p:spPr>
        <p:txBody>
          <a:bodyPr wrap="square" rtlCol="0">
            <a:spAutoFit/>
          </a:bodyPr>
          <a:lstStyle/>
          <a:p>
            <a:r>
              <a:rPr lang="it-IT" sz="2400" b="1" dirty="0" smtClean="0"/>
              <a:t>Physical  differences between a </a:t>
            </a:r>
            <a:r>
              <a:rPr lang="it-IT" sz="2400" b="1" dirty="0" err="1" smtClean="0">
                <a:solidFill>
                  <a:srgbClr val="000000"/>
                </a:solidFill>
              </a:rPr>
              <a:t>Relaxed</a:t>
            </a:r>
            <a:r>
              <a:rPr lang="it-IT" sz="2400" b="1" dirty="0" smtClean="0">
                <a:solidFill>
                  <a:srgbClr val="000000"/>
                </a:solidFill>
              </a:rPr>
              <a:t> and a </a:t>
            </a:r>
            <a:r>
              <a:rPr lang="it-IT" sz="2400" b="1" dirty="0" err="1" smtClean="0">
                <a:solidFill>
                  <a:srgbClr val="000000"/>
                </a:solidFill>
              </a:rPr>
              <a:t>Contracted</a:t>
            </a:r>
            <a:r>
              <a:rPr lang="it-IT" sz="2400" b="1" dirty="0" smtClean="0">
                <a:solidFill>
                  <a:srgbClr val="000000"/>
                </a:solidFill>
              </a:rPr>
              <a:t> </a:t>
            </a:r>
            <a:r>
              <a:rPr lang="it-IT" sz="2400" b="1" dirty="0" err="1" smtClean="0"/>
              <a:t>Reflux</a:t>
            </a:r>
            <a:endParaRPr lang="it-IT" sz="2400" b="1" dirty="0"/>
          </a:p>
        </p:txBody>
      </p:sp>
      <p:sp>
        <p:nvSpPr>
          <p:cNvPr id="3" name="CasellaDiTesto 2"/>
          <p:cNvSpPr txBox="1"/>
          <p:nvPr/>
        </p:nvSpPr>
        <p:spPr>
          <a:xfrm>
            <a:off x="492430" y="1046387"/>
            <a:ext cx="8350234" cy="2031325"/>
          </a:xfrm>
          <a:prstGeom prst="rect">
            <a:avLst/>
          </a:prstGeom>
          <a:noFill/>
        </p:spPr>
        <p:txBody>
          <a:bodyPr wrap="square" rtlCol="0">
            <a:spAutoFit/>
          </a:bodyPr>
          <a:lstStyle/>
          <a:p>
            <a:r>
              <a:rPr lang="it-IT" dirty="0" smtClean="0"/>
              <a:t>The flow direction between 2 points, Point A and Point B , </a:t>
            </a:r>
            <a:r>
              <a:rPr lang="it-IT" dirty="0" err="1" smtClean="0"/>
              <a:t>is</a:t>
            </a:r>
            <a:r>
              <a:rPr lang="it-IT" dirty="0" smtClean="0"/>
              <a:t> </a:t>
            </a:r>
            <a:r>
              <a:rPr lang="it-IT" dirty="0" err="1" smtClean="0"/>
              <a:t>defined</a:t>
            </a:r>
            <a:r>
              <a:rPr lang="it-IT" dirty="0" smtClean="0"/>
              <a:t> by 2 conditions:</a:t>
            </a:r>
          </a:p>
          <a:p>
            <a:pPr marL="285750" indent="-285750">
              <a:buFont typeface="Arial"/>
              <a:buChar char="•"/>
            </a:pPr>
            <a:r>
              <a:rPr lang="it-IT" dirty="0" smtClean="0"/>
              <a:t>The Valve competency , or the valve direction</a:t>
            </a:r>
          </a:p>
          <a:p>
            <a:pPr marL="285750" indent="-285750">
              <a:buFont typeface="Arial"/>
              <a:buChar char="•"/>
            </a:pPr>
            <a:r>
              <a:rPr lang="it-IT" dirty="0" smtClean="0"/>
              <a:t>The pressure gradient  between Point A and Point B.</a:t>
            </a:r>
          </a:p>
          <a:p>
            <a:endParaRPr lang="it-IT" dirty="0" smtClean="0"/>
          </a:p>
          <a:p>
            <a:r>
              <a:rPr lang="it-IT" dirty="0" smtClean="0"/>
              <a:t>A </a:t>
            </a:r>
            <a:r>
              <a:rPr lang="it-IT" b="1" dirty="0" err="1" smtClean="0"/>
              <a:t>Relaxed</a:t>
            </a:r>
            <a:r>
              <a:rPr lang="it-IT" b="1" dirty="0" smtClean="0"/>
              <a:t> </a:t>
            </a:r>
            <a:r>
              <a:rPr lang="it-IT" b="1" dirty="0" err="1" smtClean="0"/>
              <a:t>Reflux</a:t>
            </a:r>
            <a:r>
              <a:rPr lang="it-IT" b="1" dirty="0" smtClean="0"/>
              <a:t> </a:t>
            </a:r>
            <a:r>
              <a:rPr lang="it-IT" dirty="0" err="1" smtClean="0"/>
              <a:t>originates</a:t>
            </a:r>
            <a:r>
              <a:rPr lang="it-IT" dirty="0" smtClean="0"/>
              <a:t> from Point A , </a:t>
            </a:r>
            <a:r>
              <a:rPr lang="it-IT" dirty="0" err="1" smtClean="0"/>
              <a:t>above</a:t>
            </a:r>
            <a:r>
              <a:rPr lang="it-IT" dirty="0" smtClean="0"/>
              <a:t>, and Point B , </a:t>
            </a:r>
            <a:r>
              <a:rPr lang="it-IT" dirty="0" err="1" smtClean="0"/>
              <a:t>below</a:t>
            </a:r>
            <a:r>
              <a:rPr lang="it-IT" dirty="0" smtClean="0"/>
              <a:t>, thanks to the </a:t>
            </a:r>
            <a:r>
              <a:rPr lang="it-IT" dirty="0" err="1" smtClean="0"/>
              <a:t>lower</a:t>
            </a:r>
            <a:r>
              <a:rPr lang="it-IT" dirty="0" smtClean="0"/>
              <a:t> pressure  in </a:t>
            </a:r>
            <a:r>
              <a:rPr lang="it-IT" dirty="0" err="1" smtClean="0"/>
              <a:t>point</a:t>
            </a:r>
            <a:r>
              <a:rPr lang="it-IT" dirty="0" smtClean="0"/>
              <a:t> B during the muscle relaxation. Its  direction is always from  Point A </a:t>
            </a:r>
            <a:r>
              <a:rPr lang="it-IT" dirty="0" err="1" smtClean="0"/>
              <a:t>above</a:t>
            </a:r>
            <a:r>
              <a:rPr lang="it-IT" dirty="0" smtClean="0"/>
              <a:t> to  </a:t>
            </a:r>
            <a:r>
              <a:rPr lang="it-IT" dirty="0"/>
              <a:t>P</a:t>
            </a:r>
            <a:r>
              <a:rPr lang="it-IT" dirty="0" smtClean="0"/>
              <a:t>oint B</a:t>
            </a:r>
            <a:r>
              <a:rPr lang="it-IT" dirty="0"/>
              <a:t> </a:t>
            </a:r>
            <a:r>
              <a:rPr lang="it-IT" dirty="0" err="1" smtClean="0"/>
              <a:t>below</a:t>
            </a:r>
            <a:r>
              <a:rPr lang="it-IT" dirty="0" smtClean="0"/>
              <a:t>.</a:t>
            </a:r>
          </a:p>
        </p:txBody>
      </p:sp>
      <p:cxnSp>
        <p:nvCxnSpPr>
          <p:cNvPr id="13" name="Connettore 1 12"/>
          <p:cNvCxnSpPr/>
          <p:nvPr/>
        </p:nvCxnSpPr>
        <p:spPr>
          <a:xfrm>
            <a:off x="2423281" y="3527789"/>
            <a:ext cx="0" cy="218989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4" name="Arco 13"/>
          <p:cNvSpPr/>
          <p:nvPr/>
        </p:nvSpPr>
        <p:spPr>
          <a:xfrm flipH="1">
            <a:off x="1367144" y="4072023"/>
            <a:ext cx="2112273" cy="1451291"/>
          </a:xfrm>
          <a:prstGeom prst="arc">
            <a:avLst/>
          </a:pr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5" name="Connettore 1 14"/>
          <p:cNvCxnSpPr>
            <a:stCxn id="14" idx="2"/>
          </p:cNvCxnSpPr>
          <p:nvPr/>
        </p:nvCxnSpPr>
        <p:spPr>
          <a:xfrm>
            <a:off x="1367144" y="4797669"/>
            <a:ext cx="0" cy="92001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9" name="CasellaDiTesto 18"/>
          <p:cNvSpPr txBox="1"/>
          <p:nvPr/>
        </p:nvSpPr>
        <p:spPr>
          <a:xfrm>
            <a:off x="2423281" y="3887357"/>
            <a:ext cx="862962" cy="369332"/>
          </a:xfrm>
          <a:prstGeom prst="rect">
            <a:avLst/>
          </a:prstGeom>
          <a:noFill/>
        </p:spPr>
        <p:txBody>
          <a:bodyPr wrap="none" rtlCol="0">
            <a:spAutoFit/>
          </a:bodyPr>
          <a:lstStyle/>
          <a:p>
            <a:r>
              <a:rPr lang="it-IT" dirty="0" smtClean="0"/>
              <a:t>Point A</a:t>
            </a:r>
            <a:endParaRPr lang="it-IT" dirty="0"/>
          </a:p>
        </p:txBody>
      </p:sp>
      <p:sp>
        <p:nvSpPr>
          <p:cNvPr id="20" name="CasellaDiTesto 19"/>
          <p:cNvSpPr txBox="1"/>
          <p:nvPr/>
        </p:nvSpPr>
        <p:spPr>
          <a:xfrm>
            <a:off x="165361" y="5171137"/>
            <a:ext cx="1954381" cy="646331"/>
          </a:xfrm>
          <a:prstGeom prst="rect">
            <a:avLst/>
          </a:prstGeom>
          <a:noFill/>
        </p:spPr>
        <p:txBody>
          <a:bodyPr wrap="none" rtlCol="0">
            <a:spAutoFit/>
          </a:bodyPr>
          <a:lstStyle/>
          <a:p>
            <a:r>
              <a:rPr lang="it-IT" dirty="0" smtClean="0"/>
              <a:t>Point B</a:t>
            </a:r>
          </a:p>
          <a:p>
            <a:r>
              <a:rPr lang="it-IT" b="1" dirty="0" smtClean="0"/>
              <a:t>Pressure </a:t>
            </a:r>
            <a:r>
              <a:rPr lang="it-IT" b="1" dirty="0" err="1" smtClean="0"/>
              <a:t>Lowering</a:t>
            </a:r>
            <a:endParaRPr lang="it-IT" b="1" dirty="0"/>
          </a:p>
        </p:txBody>
      </p:sp>
      <p:cxnSp>
        <p:nvCxnSpPr>
          <p:cNvPr id="21" name="Connettore 1 20"/>
          <p:cNvCxnSpPr/>
          <p:nvPr/>
        </p:nvCxnSpPr>
        <p:spPr>
          <a:xfrm>
            <a:off x="1367144" y="5494303"/>
            <a:ext cx="1056137"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7274064" y="3456808"/>
            <a:ext cx="0" cy="218989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26" name="Arco 25"/>
          <p:cNvSpPr/>
          <p:nvPr/>
        </p:nvSpPr>
        <p:spPr>
          <a:xfrm flipH="1">
            <a:off x="6217927" y="4001042"/>
            <a:ext cx="2112273" cy="1451291"/>
          </a:xfrm>
          <a:prstGeom prst="arc">
            <a:avLst/>
          </a:pr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7" name="Connettore 1 26"/>
          <p:cNvCxnSpPr>
            <a:stCxn id="26" idx="2"/>
          </p:cNvCxnSpPr>
          <p:nvPr/>
        </p:nvCxnSpPr>
        <p:spPr>
          <a:xfrm>
            <a:off x="6217927" y="4726688"/>
            <a:ext cx="0" cy="92001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28" name="CasellaDiTesto 27"/>
          <p:cNvSpPr txBox="1"/>
          <p:nvPr/>
        </p:nvSpPr>
        <p:spPr>
          <a:xfrm>
            <a:off x="7274064" y="3816376"/>
            <a:ext cx="862962" cy="369332"/>
          </a:xfrm>
          <a:prstGeom prst="rect">
            <a:avLst/>
          </a:prstGeom>
          <a:noFill/>
        </p:spPr>
        <p:txBody>
          <a:bodyPr wrap="none" rtlCol="0">
            <a:spAutoFit/>
          </a:bodyPr>
          <a:lstStyle/>
          <a:p>
            <a:r>
              <a:rPr lang="it-IT" dirty="0" smtClean="0"/>
              <a:t>Point A</a:t>
            </a:r>
            <a:endParaRPr lang="it-IT" dirty="0"/>
          </a:p>
        </p:txBody>
      </p:sp>
      <p:sp>
        <p:nvSpPr>
          <p:cNvPr id="29" name="CasellaDiTesto 28"/>
          <p:cNvSpPr txBox="1"/>
          <p:nvPr/>
        </p:nvSpPr>
        <p:spPr>
          <a:xfrm>
            <a:off x="5016144" y="5100156"/>
            <a:ext cx="1954381" cy="646331"/>
          </a:xfrm>
          <a:prstGeom prst="rect">
            <a:avLst/>
          </a:prstGeom>
          <a:noFill/>
        </p:spPr>
        <p:txBody>
          <a:bodyPr wrap="none" rtlCol="0">
            <a:spAutoFit/>
          </a:bodyPr>
          <a:lstStyle/>
          <a:p>
            <a:r>
              <a:rPr lang="it-IT" dirty="0" smtClean="0"/>
              <a:t>Point B</a:t>
            </a:r>
          </a:p>
          <a:p>
            <a:r>
              <a:rPr lang="it-IT" b="1" dirty="0" smtClean="0"/>
              <a:t>Pressure </a:t>
            </a:r>
            <a:r>
              <a:rPr lang="it-IT" b="1" dirty="0" err="1" smtClean="0"/>
              <a:t>Lowering</a:t>
            </a:r>
            <a:endParaRPr lang="it-IT" b="1" dirty="0"/>
          </a:p>
        </p:txBody>
      </p:sp>
      <p:cxnSp>
        <p:nvCxnSpPr>
          <p:cNvPr id="30" name="Connettore 1 29"/>
          <p:cNvCxnSpPr/>
          <p:nvPr/>
        </p:nvCxnSpPr>
        <p:spPr>
          <a:xfrm>
            <a:off x="6217927" y="5423322"/>
            <a:ext cx="1056137" cy="0"/>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31" name="Arco 30"/>
          <p:cNvSpPr/>
          <p:nvPr/>
        </p:nvSpPr>
        <p:spPr>
          <a:xfrm flipH="1">
            <a:off x="5914388" y="3887357"/>
            <a:ext cx="2112273" cy="1451291"/>
          </a:xfrm>
          <a:prstGeom prst="arc">
            <a:avLst>
              <a:gd name="adj1" fmla="val 18190798"/>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2" name="Connettore 1 31"/>
          <p:cNvCxnSpPr/>
          <p:nvPr/>
        </p:nvCxnSpPr>
        <p:spPr>
          <a:xfrm>
            <a:off x="5914234" y="4558610"/>
            <a:ext cx="0" cy="303849"/>
          </a:xfrm>
          <a:prstGeom prst="line">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5" name="CasellaDiTesto 34"/>
          <p:cNvSpPr txBox="1"/>
          <p:nvPr/>
        </p:nvSpPr>
        <p:spPr>
          <a:xfrm>
            <a:off x="4558978" y="3631710"/>
            <a:ext cx="1790349" cy="646331"/>
          </a:xfrm>
          <a:prstGeom prst="rect">
            <a:avLst/>
          </a:prstGeom>
          <a:noFill/>
        </p:spPr>
        <p:txBody>
          <a:bodyPr wrap="none" rtlCol="0">
            <a:spAutoFit/>
          </a:bodyPr>
          <a:lstStyle/>
          <a:p>
            <a:r>
              <a:rPr lang="it-IT" b="1" dirty="0" err="1" smtClean="0"/>
              <a:t>Direction</a:t>
            </a:r>
            <a:r>
              <a:rPr lang="it-IT" b="1" dirty="0" smtClean="0"/>
              <a:t> of flow</a:t>
            </a:r>
          </a:p>
          <a:p>
            <a:r>
              <a:rPr lang="it-IT" b="1" dirty="0" err="1" smtClean="0"/>
              <a:t>Downward</a:t>
            </a:r>
            <a:endParaRPr lang="it-IT" b="1" dirty="0"/>
          </a:p>
        </p:txBody>
      </p:sp>
      <p:sp>
        <p:nvSpPr>
          <p:cNvPr id="36" name="Freccia destra 35"/>
          <p:cNvSpPr/>
          <p:nvPr/>
        </p:nvSpPr>
        <p:spPr>
          <a:xfrm>
            <a:off x="4014711" y="4565753"/>
            <a:ext cx="544267" cy="23905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51724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92431" y="693989"/>
            <a:ext cx="7708095" cy="1200329"/>
          </a:xfrm>
          <a:prstGeom prst="rect">
            <a:avLst/>
          </a:prstGeom>
        </p:spPr>
        <p:txBody>
          <a:bodyPr wrap="square">
            <a:spAutoFit/>
          </a:bodyPr>
          <a:lstStyle/>
          <a:p>
            <a:r>
              <a:rPr lang="it-IT" dirty="0"/>
              <a:t>A </a:t>
            </a:r>
            <a:r>
              <a:rPr lang="it-IT" b="1" dirty="0" err="1" smtClean="0"/>
              <a:t>Contractive</a:t>
            </a:r>
            <a:r>
              <a:rPr lang="it-IT" b="1" dirty="0" smtClean="0"/>
              <a:t> Phase </a:t>
            </a:r>
            <a:r>
              <a:rPr lang="it-IT" b="1" dirty="0" err="1" smtClean="0"/>
              <a:t>Reflux</a:t>
            </a:r>
            <a:r>
              <a:rPr lang="it-IT" b="1" dirty="0" smtClean="0"/>
              <a:t> </a:t>
            </a:r>
            <a:r>
              <a:rPr lang="it-IT" dirty="0" err="1" smtClean="0"/>
              <a:t>originates</a:t>
            </a:r>
            <a:r>
              <a:rPr lang="it-IT" dirty="0" smtClean="0"/>
              <a:t> </a:t>
            </a:r>
            <a:r>
              <a:rPr lang="it-IT" dirty="0"/>
              <a:t>from </a:t>
            </a:r>
            <a:r>
              <a:rPr lang="it-IT" dirty="0" smtClean="0"/>
              <a:t>Point </a:t>
            </a:r>
            <a:r>
              <a:rPr lang="it-IT" dirty="0"/>
              <a:t>A by the fact that during muscle </a:t>
            </a:r>
            <a:r>
              <a:rPr lang="it-IT" dirty="0" smtClean="0"/>
              <a:t>contraction the </a:t>
            </a:r>
            <a:r>
              <a:rPr lang="it-IT" dirty="0"/>
              <a:t>pressure </a:t>
            </a:r>
            <a:r>
              <a:rPr lang="it-IT" dirty="0" err="1" smtClean="0"/>
              <a:t>here</a:t>
            </a:r>
            <a:r>
              <a:rPr lang="it-IT" dirty="0" smtClean="0"/>
              <a:t> </a:t>
            </a:r>
            <a:r>
              <a:rPr lang="it-IT" dirty="0" err="1" smtClean="0"/>
              <a:t>increases</a:t>
            </a:r>
            <a:r>
              <a:rPr lang="it-IT" dirty="0" smtClean="0"/>
              <a:t>. </a:t>
            </a:r>
            <a:r>
              <a:rPr lang="it-IT" dirty="0"/>
              <a:t>In this </a:t>
            </a:r>
            <a:r>
              <a:rPr lang="it-IT" dirty="0" smtClean="0"/>
              <a:t>situation the </a:t>
            </a:r>
            <a:r>
              <a:rPr lang="it-IT" dirty="0"/>
              <a:t>increased pressure can push the blood </a:t>
            </a:r>
            <a:r>
              <a:rPr lang="it-IT" dirty="0" smtClean="0"/>
              <a:t> to Point B </a:t>
            </a:r>
            <a:r>
              <a:rPr lang="it-IT" dirty="0" smtClean="0">
                <a:solidFill>
                  <a:srgbClr val="000000"/>
                </a:solidFill>
              </a:rPr>
              <a:t>which</a:t>
            </a:r>
            <a:r>
              <a:rPr lang="it-IT" dirty="0" smtClean="0"/>
              <a:t>  position can vary above or below </a:t>
            </a:r>
            <a:r>
              <a:rPr lang="it-IT" dirty="0"/>
              <a:t>P</a:t>
            </a:r>
            <a:r>
              <a:rPr lang="it-IT" dirty="0" smtClean="0"/>
              <a:t>oint A.</a:t>
            </a:r>
            <a:endParaRPr lang="it-IT" dirty="0"/>
          </a:p>
        </p:txBody>
      </p:sp>
      <p:cxnSp>
        <p:nvCxnSpPr>
          <p:cNvPr id="4" name="Connettore 1 3"/>
          <p:cNvCxnSpPr/>
          <p:nvPr/>
        </p:nvCxnSpPr>
        <p:spPr>
          <a:xfrm>
            <a:off x="2097119" y="2614184"/>
            <a:ext cx="0" cy="218989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5" name="Arco 4"/>
          <p:cNvSpPr/>
          <p:nvPr/>
        </p:nvSpPr>
        <p:spPr>
          <a:xfrm flipH="1">
            <a:off x="1040982" y="3158418"/>
            <a:ext cx="2112273" cy="1451291"/>
          </a:xfrm>
          <a:prstGeom prst="arc">
            <a:avLst/>
          </a:pr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 name="Connettore 1 5"/>
          <p:cNvCxnSpPr>
            <a:stCxn id="5" idx="2"/>
          </p:cNvCxnSpPr>
          <p:nvPr/>
        </p:nvCxnSpPr>
        <p:spPr>
          <a:xfrm>
            <a:off x="1040982" y="3884064"/>
            <a:ext cx="0" cy="92001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8" name="CasellaDiTesto 7"/>
          <p:cNvSpPr txBox="1"/>
          <p:nvPr/>
        </p:nvSpPr>
        <p:spPr>
          <a:xfrm>
            <a:off x="53528" y="4325178"/>
            <a:ext cx="854959" cy="369332"/>
          </a:xfrm>
          <a:prstGeom prst="rect">
            <a:avLst/>
          </a:prstGeom>
          <a:noFill/>
        </p:spPr>
        <p:txBody>
          <a:bodyPr wrap="none" rtlCol="0">
            <a:spAutoFit/>
          </a:bodyPr>
          <a:lstStyle/>
          <a:p>
            <a:r>
              <a:rPr lang="it-IT" dirty="0" smtClean="0"/>
              <a:t>Point B</a:t>
            </a:r>
          </a:p>
        </p:txBody>
      </p:sp>
      <p:cxnSp>
        <p:nvCxnSpPr>
          <p:cNvPr id="9" name="Connettore 1 8"/>
          <p:cNvCxnSpPr/>
          <p:nvPr/>
        </p:nvCxnSpPr>
        <p:spPr>
          <a:xfrm>
            <a:off x="1040982" y="4580698"/>
            <a:ext cx="1056137" cy="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7840037" y="1713607"/>
            <a:ext cx="0" cy="218989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1" name="Arco 10"/>
          <p:cNvSpPr/>
          <p:nvPr/>
        </p:nvSpPr>
        <p:spPr>
          <a:xfrm flipH="1">
            <a:off x="6783900" y="2257841"/>
            <a:ext cx="2112273" cy="1451291"/>
          </a:xfrm>
          <a:prstGeom prst="arc">
            <a:avLst/>
          </a:pr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2" name="Connettore 1 11"/>
          <p:cNvCxnSpPr>
            <a:stCxn id="11" idx="2"/>
          </p:cNvCxnSpPr>
          <p:nvPr/>
        </p:nvCxnSpPr>
        <p:spPr>
          <a:xfrm>
            <a:off x="6783900" y="2983487"/>
            <a:ext cx="0" cy="92001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5928941" y="3524466"/>
            <a:ext cx="854959" cy="369332"/>
          </a:xfrm>
          <a:prstGeom prst="rect">
            <a:avLst/>
          </a:prstGeom>
          <a:noFill/>
        </p:spPr>
        <p:txBody>
          <a:bodyPr wrap="none" rtlCol="0">
            <a:spAutoFit/>
          </a:bodyPr>
          <a:lstStyle/>
          <a:p>
            <a:r>
              <a:rPr lang="it-IT" dirty="0" smtClean="0"/>
              <a:t>Point B</a:t>
            </a:r>
          </a:p>
        </p:txBody>
      </p:sp>
      <p:cxnSp>
        <p:nvCxnSpPr>
          <p:cNvPr id="15" name="Connettore 1 14"/>
          <p:cNvCxnSpPr/>
          <p:nvPr/>
        </p:nvCxnSpPr>
        <p:spPr>
          <a:xfrm>
            <a:off x="6783900" y="3680121"/>
            <a:ext cx="1056137" cy="0"/>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16" name="Arco 15"/>
          <p:cNvSpPr/>
          <p:nvPr/>
        </p:nvSpPr>
        <p:spPr>
          <a:xfrm flipH="1">
            <a:off x="6662584" y="2073175"/>
            <a:ext cx="2112273" cy="1451291"/>
          </a:xfrm>
          <a:prstGeom prst="arc">
            <a:avLst>
              <a:gd name="adj1" fmla="val 18190798"/>
              <a:gd name="adj2" fmla="val 0"/>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7" name="Connettore 1 16"/>
          <p:cNvCxnSpPr/>
          <p:nvPr/>
        </p:nvCxnSpPr>
        <p:spPr>
          <a:xfrm>
            <a:off x="6662584" y="2808842"/>
            <a:ext cx="0" cy="303849"/>
          </a:xfrm>
          <a:prstGeom prst="line">
            <a:avLst/>
          </a:pr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8" name="CasellaDiTesto 17"/>
          <p:cNvSpPr txBox="1"/>
          <p:nvPr/>
        </p:nvSpPr>
        <p:spPr>
          <a:xfrm>
            <a:off x="5067811" y="2017252"/>
            <a:ext cx="1327877" cy="923330"/>
          </a:xfrm>
          <a:prstGeom prst="rect">
            <a:avLst/>
          </a:prstGeom>
          <a:noFill/>
        </p:spPr>
        <p:txBody>
          <a:bodyPr wrap="square" rtlCol="0">
            <a:spAutoFit/>
          </a:bodyPr>
          <a:lstStyle/>
          <a:p>
            <a:r>
              <a:rPr lang="it-IT" b="1" dirty="0" err="1" smtClean="0"/>
              <a:t>Direction</a:t>
            </a:r>
            <a:r>
              <a:rPr lang="it-IT" b="1" dirty="0" smtClean="0"/>
              <a:t> of flow </a:t>
            </a:r>
            <a:r>
              <a:rPr lang="it-IT" b="1" dirty="0" err="1" smtClean="0"/>
              <a:t>downward</a:t>
            </a:r>
            <a:endParaRPr lang="it-IT" b="1" dirty="0"/>
          </a:p>
        </p:txBody>
      </p:sp>
      <p:cxnSp>
        <p:nvCxnSpPr>
          <p:cNvPr id="21" name="Connettore 1 20"/>
          <p:cNvCxnSpPr/>
          <p:nvPr/>
        </p:nvCxnSpPr>
        <p:spPr>
          <a:xfrm>
            <a:off x="5731750" y="4538768"/>
            <a:ext cx="0" cy="2189895"/>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22" name="Arco 21"/>
          <p:cNvSpPr/>
          <p:nvPr/>
        </p:nvSpPr>
        <p:spPr>
          <a:xfrm flipH="1">
            <a:off x="4675613" y="5083002"/>
            <a:ext cx="2112273" cy="1451291"/>
          </a:xfrm>
          <a:prstGeom prst="arc">
            <a:avLst/>
          </a:pr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3" name="Connettore 1 22"/>
          <p:cNvCxnSpPr>
            <a:stCxn id="22" idx="2"/>
          </p:cNvCxnSpPr>
          <p:nvPr/>
        </p:nvCxnSpPr>
        <p:spPr>
          <a:xfrm>
            <a:off x="4675613" y="5808648"/>
            <a:ext cx="0" cy="920015"/>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4675613" y="6505282"/>
            <a:ext cx="1056137" cy="0"/>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28" name="Arco 27"/>
          <p:cNvSpPr/>
          <p:nvPr/>
        </p:nvSpPr>
        <p:spPr>
          <a:xfrm flipH="1">
            <a:off x="5174540" y="4219000"/>
            <a:ext cx="671594" cy="1891651"/>
          </a:xfrm>
          <a:prstGeom prst="arc">
            <a:avLst/>
          </a:pr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9" name="CasellaDiTesto 28"/>
          <p:cNvSpPr txBox="1"/>
          <p:nvPr/>
        </p:nvSpPr>
        <p:spPr>
          <a:xfrm>
            <a:off x="5641978" y="4048720"/>
            <a:ext cx="854959" cy="369332"/>
          </a:xfrm>
          <a:prstGeom prst="rect">
            <a:avLst/>
          </a:prstGeom>
          <a:noFill/>
        </p:spPr>
        <p:txBody>
          <a:bodyPr wrap="none" rtlCol="0">
            <a:spAutoFit/>
          </a:bodyPr>
          <a:lstStyle/>
          <a:p>
            <a:r>
              <a:rPr lang="it-IT" dirty="0" smtClean="0"/>
              <a:t>Point B</a:t>
            </a:r>
          </a:p>
        </p:txBody>
      </p:sp>
      <p:sp>
        <p:nvSpPr>
          <p:cNvPr id="30" name="Ovale 29"/>
          <p:cNvSpPr/>
          <p:nvPr/>
        </p:nvSpPr>
        <p:spPr>
          <a:xfrm>
            <a:off x="1677656" y="2738955"/>
            <a:ext cx="838926" cy="838926"/>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6"/>
          <p:cNvSpPr txBox="1"/>
          <p:nvPr/>
        </p:nvSpPr>
        <p:spPr>
          <a:xfrm>
            <a:off x="2097119" y="2418710"/>
            <a:ext cx="1172116" cy="923330"/>
          </a:xfrm>
          <a:prstGeom prst="rect">
            <a:avLst/>
          </a:prstGeom>
          <a:noFill/>
        </p:spPr>
        <p:txBody>
          <a:bodyPr wrap="none" rtlCol="0">
            <a:spAutoFit/>
          </a:bodyPr>
          <a:lstStyle/>
          <a:p>
            <a:r>
              <a:rPr lang="it-IT" dirty="0" smtClean="0"/>
              <a:t>Point A</a:t>
            </a:r>
          </a:p>
          <a:p>
            <a:r>
              <a:rPr lang="it-IT" b="1" dirty="0"/>
              <a:t>Pressure </a:t>
            </a:r>
            <a:endParaRPr lang="it-IT" b="1" dirty="0" smtClean="0"/>
          </a:p>
          <a:p>
            <a:r>
              <a:rPr lang="it-IT" b="1" dirty="0" err="1" smtClean="0"/>
              <a:t>Increasing</a:t>
            </a:r>
            <a:endParaRPr lang="it-IT" b="1" dirty="0"/>
          </a:p>
        </p:txBody>
      </p:sp>
      <p:sp>
        <p:nvSpPr>
          <p:cNvPr id="31" name="Ovale 30"/>
          <p:cNvSpPr/>
          <p:nvPr/>
        </p:nvSpPr>
        <p:spPr>
          <a:xfrm>
            <a:off x="7368903" y="1847058"/>
            <a:ext cx="838926" cy="838926"/>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asellaDiTesto 19"/>
          <p:cNvSpPr txBox="1"/>
          <p:nvPr/>
        </p:nvSpPr>
        <p:spPr>
          <a:xfrm>
            <a:off x="7934787" y="1781273"/>
            <a:ext cx="1172116" cy="923330"/>
          </a:xfrm>
          <a:prstGeom prst="rect">
            <a:avLst/>
          </a:prstGeom>
          <a:noFill/>
        </p:spPr>
        <p:txBody>
          <a:bodyPr wrap="none" rtlCol="0">
            <a:spAutoFit/>
          </a:bodyPr>
          <a:lstStyle/>
          <a:p>
            <a:r>
              <a:rPr lang="it-IT" dirty="0" smtClean="0"/>
              <a:t>Point A</a:t>
            </a:r>
          </a:p>
          <a:p>
            <a:r>
              <a:rPr lang="it-IT" b="1" dirty="0"/>
              <a:t>Pressure </a:t>
            </a:r>
            <a:endParaRPr lang="it-IT" b="1" dirty="0" smtClean="0"/>
          </a:p>
          <a:p>
            <a:r>
              <a:rPr lang="it-IT" b="1" dirty="0" err="1" smtClean="0"/>
              <a:t>Increasing</a:t>
            </a:r>
            <a:endParaRPr lang="it-IT" b="1" dirty="0"/>
          </a:p>
        </p:txBody>
      </p:sp>
      <p:sp>
        <p:nvSpPr>
          <p:cNvPr id="32" name="Ovale 31"/>
          <p:cNvSpPr/>
          <p:nvPr/>
        </p:nvSpPr>
        <p:spPr>
          <a:xfrm>
            <a:off x="5312287" y="4752020"/>
            <a:ext cx="838926" cy="838926"/>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CasellaDiTesto 26"/>
          <p:cNvSpPr txBox="1"/>
          <p:nvPr/>
        </p:nvSpPr>
        <p:spPr>
          <a:xfrm>
            <a:off x="5891497" y="4756844"/>
            <a:ext cx="1172116" cy="923330"/>
          </a:xfrm>
          <a:prstGeom prst="rect">
            <a:avLst/>
          </a:prstGeom>
          <a:noFill/>
        </p:spPr>
        <p:txBody>
          <a:bodyPr wrap="none" rtlCol="0">
            <a:spAutoFit/>
          </a:bodyPr>
          <a:lstStyle/>
          <a:p>
            <a:r>
              <a:rPr lang="it-IT" dirty="0" smtClean="0"/>
              <a:t>Point A</a:t>
            </a:r>
          </a:p>
          <a:p>
            <a:r>
              <a:rPr lang="it-IT" b="1" dirty="0"/>
              <a:t>Pressure </a:t>
            </a:r>
            <a:endParaRPr lang="it-IT" b="1" dirty="0" smtClean="0"/>
          </a:p>
          <a:p>
            <a:r>
              <a:rPr lang="it-IT" b="1" dirty="0" err="1" smtClean="0"/>
              <a:t>Increasing</a:t>
            </a:r>
            <a:endParaRPr lang="it-IT" b="1" dirty="0"/>
          </a:p>
        </p:txBody>
      </p:sp>
      <p:sp>
        <p:nvSpPr>
          <p:cNvPr id="33" name="Figura a mano libera 32"/>
          <p:cNvSpPr/>
          <p:nvPr/>
        </p:nvSpPr>
        <p:spPr>
          <a:xfrm>
            <a:off x="5325181" y="4172463"/>
            <a:ext cx="345143" cy="797427"/>
          </a:xfrm>
          <a:custGeom>
            <a:avLst/>
            <a:gdLst>
              <a:gd name="connsiteX0" fmla="*/ 293309 w 345143"/>
              <a:gd name="connsiteY0" fmla="*/ 777477 h 797427"/>
              <a:gd name="connsiteX1" fmla="*/ 60051 w 345143"/>
              <a:gd name="connsiteY1" fmla="*/ 777477 h 797427"/>
              <a:gd name="connsiteX2" fmla="*/ 21175 w 345143"/>
              <a:gd name="connsiteY2" fmla="*/ 570150 h 797427"/>
              <a:gd name="connsiteX3" fmla="*/ 345143 w 345143"/>
              <a:gd name="connsiteY3" fmla="*/ 0 h 797427"/>
              <a:gd name="connsiteX4" fmla="*/ 345143 w 345143"/>
              <a:gd name="connsiteY4" fmla="*/ 0 h 797427"/>
              <a:gd name="connsiteX5" fmla="*/ 345143 w 345143"/>
              <a:gd name="connsiteY5" fmla="*/ 0 h 79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143" h="797427">
                <a:moveTo>
                  <a:pt x="293309" y="777477"/>
                </a:moveTo>
                <a:cubicBezTo>
                  <a:pt x="199358" y="794754"/>
                  <a:pt x="105407" y="812032"/>
                  <a:pt x="60051" y="777477"/>
                </a:cubicBezTo>
                <a:cubicBezTo>
                  <a:pt x="14695" y="742922"/>
                  <a:pt x="-26340" y="699729"/>
                  <a:pt x="21175" y="570150"/>
                </a:cubicBezTo>
                <a:cubicBezTo>
                  <a:pt x="68690" y="440571"/>
                  <a:pt x="345143" y="0"/>
                  <a:pt x="345143" y="0"/>
                </a:cubicBezTo>
                <a:lnTo>
                  <a:pt x="345143" y="0"/>
                </a:lnTo>
                <a:lnTo>
                  <a:pt x="345143" y="0"/>
                </a:ln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4" name="CasellaDiTesto 33"/>
          <p:cNvSpPr txBox="1"/>
          <p:nvPr/>
        </p:nvSpPr>
        <p:spPr>
          <a:xfrm>
            <a:off x="3282194" y="4581971"/>
            <a:ext cx="1327877" cy="923330"/>
          </a:xfrm>
          <a:prstGeom prst="rect">
            <a:avLst/>
          </a:prstGeom>
          <a:noFill/>
        </p:spPr>
        <p:txBody>
          <a:bodyPr wrap="square" rtlCol="0">
            <a:spAutoFit/>
          </a:bodyPr>
          <a:lstStyle/>
          <a:p>
            <a:r>
              <a:rPr lang="it-IT" b="1" dirty="0" err="1" smtClean="0"/>
              <a:t>Direction</a:t>
            </a:r>
            <a:r>
              <a:rPr lang="it-IT" b="1" dirty="0" smtClean="0"/>
              <a:t> of flow </a:t>
            </a:r>
            <a:r>
              <a:rPr lang="it-IT" b="1" dirty="0" err="1" smtClean="0"/>
              <a:t>upward</a:t>
            </a:r>
            <a:endParaRPr lang="it-IT" b="1" dirty="0"/>
          </a:p>
        </p:txBody>
      </p:sp>
      <p:cxnSp>
        <p:nvCxnSpPr>
          <p:cNvPr id="36" name="Connettore 2 35"/>
          <p:cNvCxnSpPr/>
          <p:nvPr/>
        </p:nvCxnSpPr>
        <p:spPr>
          <a:xfrm flipV="1">
            <a:off x="2998355" y="2808843"/>
            <a:ext cx="2176185" cy="1094659"/>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38" name="Connettore 2 37"/>
          <p:cNvCxnSpPr/>
          <p:nvPr/>
        </p:nvCxnSpPr>
        <p:spPr>
          <a:xfrm>
            <a:off x="2902754" y="4172463"/>
            <a:ext cx="842317" cy="40823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37" name="CasellaDiTesto 36"/>
          <p:cNvSpPr txBox="1"/>
          <p:nvPr/>
        </p:nvSpPr>
        <p:spPr>
          <a:xfrm>
            <a:off x="311727" y="204073"/>
            <a:ext cx="8530937" cy="461665"/>
          </a:xfrm>
          <a:prstGeom prst="rect">
            <a:avLst/>
          </a:prstGeom>
          <a:noFill/>
        </p:spPr>
        <p:txBody>
          <a:bodyPr wrap="square" rtlCol="0">
            <a:spAutoFit/>
          </a:bodyPr>
          <a:lstStyle/>
          <a:p>
            <a:r>
              <a:rPr lang="it-IT" sz="2400" b="1" dirty="0" smtClean="0"/>
              <a:t>Physical  differences between a </a:t>
            </a:r>
            <a:r>
              <a:rPr lang="it-IT" sz="2400" b="1" dirty="0" err="1" smtClean="0">
                <a:solidFill>
                  <a:srgbClr val="000000"/>
                </a:solidFill>
              </a:rPr>
              <a:t>Relaxed</a:t>
            </a:r>
            <a:r>
              <a:rPr lang="it-IT" sz="2400" b="1" dirty="0" smtClean="0">
                <a:solidFill>
                  <a:srgbClr val="000000"/>
                </a:solidFill>
              </a:rPr>
              <a:t> </a:t>
            </a:r>
            <a:r>
              <a:rPr lang="it-IT" sz="2400" b="1" dirty="0" smtClean="0"/>
              <a:t>and  </a:t>
            </a:r>
            <a:r>
              <a:rPr lang="it-IT" sz="2400" b="1" dirty="0" err="1" smtClean="0">
                <a:solidFill>
                  <a:srgbClr val="000000"/>
                </a:solidFill>
              </a:rPr>
              <a:t>Contracted</a:t>
            </a:r>
            <a:r>
              <a:rPr lang="it-IT" sz="2400" b="1" dirty="0" smtClean="0">
                <a:solidFill>
                  <a:srgbClr val="000000"/>
                </a:solidFill>
              </a:rPr>
              <a:t> </a:t>
            </a:r>
            <a:r>
              <a:rPr lang="it-IT" sz="2400" b="1" dirty="0" err="1" smtClean="0"/>
              <a:t>Reflux</a:t>
            </a:r>
            <a:endParaRPr lang="it-IT" sz="2400" b="1" dirty="0"/>
          </a:p>
        </p:txBody>
      </p:sp>
      <p:cxnSp>
        <p:nvCxnSpPr>
          <p:cNvPr id="13" name="Connettore 1 12"/>
          <p:cNvCxnSpPr/>
          <p:nvPr/>
        </p:nvCxnSpPr>
        <p:spPr>
          <a:xfrm>
            <a:off x="3269235" y="4048720"/>
            <a:ext cx="56269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8068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uppo 82"/>
          <p:cNvGrpSpPr/>
          <p:nvPr/>
        </p:nvGrpSpPr>
        <p:grpSpPr>
          <a:xfrm>
            <a:off x="6458457" y="1930898"/>
            <a:ext cx="2621805" cy="3218734"/>
            <a:chOff x="1062022" y="377441"/>
            <a:chExt cx="5012869" cy="6092640"/>
          </a:xfrm>
        </p:grpSpPr>
        <p:sp>
          <p:nvSpPr>
            <p:cNvPr id="69" name="Arco 68"/>
            <p:cNvSpPr/>
            <p:nvPr/>
          </p:nvSpPr>
          <p:spPr>
            <a:xfrm flipH="1">
              <a:off x="2218018" y="1220581"/>
              <a:ext cx="3856873" cy="4452315"/>
            </a:xfrm>
            <a:prstGeom prst="arc">
              <a:avLst>
                <a:gd name="adj1" fmla="val 16464403"/>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70" name="Connettore 1 69"/>
            <p:cNvCxnSpPr/>
            <p:nvPr/>
          </p:nvCxnSpPr>
          <p:spPr>
            <a:xfrm>
              <a:off x="2954129" y="377441"/>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cxnSp>
          <p:nvCxnSpPr>
            <p:cNvPr id="71" name="Connettore 1 70"/>
            <p:cNvCxnSpPr/>
            <p:nvPr/>
          </p:nvCxnSpPr>
          <p:spPr>
            <a:xfrm>
              <a:off x="4874414" y="2017767"/>
              <a:ext cx="0" cy="4452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Connettore 1 71"/>
            <p:cNvCxnSpPr/>
            <p:nvPr/>
          </p:nvCxnSpPr>
          <p:spPr>
            <a:xfrm>
              <a:off x="1079212" y="4436682"/>
              <a:ext cx="0" cy="2033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Connettore 1 72"/>
            <p:cNvCxnSpPr/>
            <p:nvPr/>
          </p:nvCxnSpPr>
          <p:spPr>
            <a:xfrm>
              <a:off x="1062022" y="5541011"/>
              <a:ext cx="1892107" cy="0"/>
            </a:xfrm>
            <a:prstGeom prst="line">
              <a:avLst/>
            </a:prstGeom>
          </p:spPr>
          <p:style>
            <a:lnRef idx="2">
              <a:schemeClr val="accent1"/>
            </a:lnRef>
            <a:fillRef idx="0">
              <a:schemeClr val="accent1"/>
            </a:fillRef>
            <a:effectRef idx="1">
              <a:schemeClr val="accent1"/>
            </a:effectRef>
            <a:fontRef idx="minor">
              <a:schemeClr val="tx1"/>
            </a:fontRef>
          </p:style>
        </p:cxnSp>
        <p:sp>
          <p:nvSpPr>
            <p:cNvPr id="74" name="Arco 73"/>
            <p:cNvSpPr/>
            <p:nvPr/>
          </p:nvSpPr>
          <p:spPr>
            <a:xfrm flipH="1">
              <a:off x="1062022" y="3530029"/>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5" name="Arco 74"/>
            <p:cNvSpPr/>
            <p:nvPr/>
          </p:nvSpPr>
          <p:spPr>
            <a:xfrm flipH="1">
              <a:off x="2216790" y="1234387"/>
              <a:ext cx="3856873" cy="4549945"/>
            </a:xfrm>
            <a:prstGeom prst="arc">
              <a:avLst>
                <a:gd name="adj1" fmla="val 19116388"/>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76" name="Connettore 2 75"/>
            <p:cNvCxnSpPr/>
            <p:nvPr/>
          </p:nvCxnSpPr>
          <p:spPr>
            <a:xfrm flipV="1">
              <a:off x="2083501" y="2327592"/>
              <a:ext cx="108667" cy="369704"/>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7" name="Arco 76"/>
            <p:cNvSpPr/>
            <p:nvPr/>
          </p:nvSpPr>
          <p:spPr>
            <a:xfrm>
              <a:off x="1124580" y="1072878"/>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8" name="Arco 77"/>
            <p:cNvSpPr/>
            <p:nvPr/>
          </p:nvSpPr>
          <p:spPr>
            <a:xfrm flipH="1">
              <a:off x="1062022" y="3495403"/>
              <a:ext cx="3671952" cy="1882557"/>
            </a:xfrm>
            <a:prstGeom prst="arc">
              <a:avLst>
                <a:gd name="adj1" fmla="val 17462504"/>
                <a:gd name="adj2" fmla="val 18498547"/>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9" name="Ovale 78"/>
            <p:cNvSpPr/>
            <p:nvPr/>
          </p:nvSpPr>
          <p:spPr>
            <a:xfrm>
              <a:off x="1985559" y="3983355"/>
              <a:ext cx="378544" cy="906653"/>
            </a:xfrm>
            <a:prstGeom prst="ellipse">
              <a:avLst/>
            </a:prstGeom>
            <a:pattFill prst="dkDnDiag">
              <a:fgClr>
                <a:srgbClr val="FF0000"/>
              </a:fgClr>
              <a:bgClr>
                <a:schemeClr val="bg1">
                  <a:lumMod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0" name="Ovale 79"/>
            <p:cNvSpPr/>
            <p:nvPr/>
          </p:nvSpPr>
          <p:spPr>
            <a:xfrm>
              <a:off x="2367574" y="3969549"/>
              <a:ext cx="378544" cy="906653"/>
            </a:xfrm>
            <a:prstGeom prst="ellipse">
              <a:avLst/>
            </a:prstGeom>
            <a:pattFill prst="dkDnDiag">
              <a:fgClr>
                <a:srgbClr val="FF0000"/>
              </a:fgClr>
              <a:bgClr>
                <a:schemeClr val="bg1">
                  <a:lumMod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1" name="Figura a mano libera 80"/>
            <p:cNvSpPr/>
            <p:nvPr/>
          </p:nvSpPr>
          <p:spPr>
            <a:xfrm>
              <a:off x="2346702" y="3548074"/>
              <a:ext cx="165784" cy="704093"/>
            </a:xfrm>
            <a:custGeom>
              <a:avLst/>
              <a:gdLst>
                <a:gd name="connsiteX0" fmla="*/ 165784 w 165784"/>
                <a:gd name="connsiteY0" fmla="*/ 0 h 704093"/>
                <a:gd name="connsiteX1" fmla="*/ 41540 w 165784"/>
                <a:gd name="connsiteY1" fmla="*/ 220892 h 704093"/>
                <a:gd name="connsiteX2" fmla="*/ 126 w 165784"/>
                <a:gd name="connsiteY2" fmla="*/ 524619 h 704093"/>
                <a:gd name="connsiteX3" fmla="*/ 27735 w 165784"/>
                <a:gd name="connsiteY3" fmla="*/ 704093 h 704093"/>
              </a:gdLst>
              <a:ahLst/>
              <a:cxnLst>
                <a:cxn ang="0">
                  <a:pos x="connsiteX0" y="connsiteY0"/>
                </a:cxn>
                <a:cxn ang="0">
                  <a:pos x="connsiteX1" y="connsiteY1"/>
                </a:cxn>
                <a:cxn ang="0">
                  <a:pos x="connsiteX2" y="connsiteY2"/>
                </a:cxn>
                <a:cxn ang="0">
                  <a:pos x="connsiteX3" y="connsiteY3"/>
                </a:cxn>
              </a:cxnLst>
              <a:rect l="l" t="t" r="r" b="b"/>
              <a:pathLst>
                <a:path w="165784" h="704093">
                  <a:moveTo>
                    <a:pt x="165784" y="0"/>
                  </a:moveTo>
                  <a:cubicBezTo>
                    <a:pt x="117467" y="66728"/>
                    <a:pt x="69150" y="133456"/>
                    <a:pt x="41540" y="220892"/>
                  </a:cubicBezTo>
                  <a:cubicBezTo>
                    <a:pt x="13930" y="308329"/>
                    <a:pt x="2427" y="444086"/>
                    <a:pt x="126" y="524619"/>
                  </a:cubicBezTo>
                  <a:cubicBezTo>
                    <a:pt x="-2175" y="605152"/>
                    <a:pt x="27735" y="704093"/>
                    <a:pt x="27735" y="704093"/>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82" name="Connettore 2 81"/>
            <p:cNvCxnSpPr/>
            <p:nvPr/>
          </p:nvCxnSpPr>
          <p:spPr>
            <a:xfrm flipV="1">
              <a:off x="2562782" y="3660245"/>
              <a:ext cx="108668" cy="369706"/>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20" name="Gruppo 19"/>
          <p:cNvGrpSpPr/>
          <p:nvPr/>
        </p:nvGrpSpPr>
        <p:grpSpPr>
          <a:xfrm>
            <a:off x="673976" y="2029682"/>
            <a:ext cx="2759373" cy="3155182"/>
            <a:chOff x="3333782" y="317483"/>
            <a:chExt cx="5038326" cy="6092640"/>
          </a:xfrm>
        </p:grpSpPr>
        <p:sp>
          <p:nvSpPr>
            <p:cNvPr id="2" name="Arco 1"/>
            <p:cNvSpPr/>
            <p:nvPr/>
          </p:nvSpPr>
          <p:spPr>
            <a:xfrm flipH="1">
              <a:off x="3380734" y="3477291"/>
              <a:ext cx="3671952" cy="1882557"/>
            </a:xfrm>
            <a:prstGeom prst="arc">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 name="Connettore 1 2"/>
            <p:cNvCxnSpPr/>
            <p:nvPr/>
          </p:nvCxnSpPr>
          <p:spPr>
            <a:xfrm>
              <a:off x="5225889" y="317483"/>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4" name="Arco 3"/>
            <p:cNvSpPr/>
            <p:nvPr/>
          </p:nvSpPr>
          <p:spPr>
            <a:xfrm>
              <a:off x="3396340" y="1012920"/>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 name="Connettore 1 4"/>
            <p:cNvCxnSpPr>
              <a:stCxn id="4" idx="2"/>
            </p:cNvCxnSpPr>
            <p:nvPr/>
          </p:nvCxnSpPr>
          <p:spPr>
            <a:xfrm>
              <a:off x="7146174" y="1957809"/>
              <a:ext cx="0" cy="4452314"/>
            </a:xfrm>
            <a:prstGeom prst="line">
              <a:avLst/>
            </a:prstGeom>
          </p:spPr>
          <p:style>
            <a:lnRef idx="2">
              <a:schemeClr val="accent1"/>
            </a:lnRef>
            <a:fillRef idx="0">
              <a:schemeClr val="accent1"/>
            </a:fillRef>
            <a:effectRef idx="1">
              <a:schemeClr val="accent1"/>
            </a:effectRef>
            <a:fontRef idx="minor">
              <a:schemeClr val="tx1"/>
            </a:fontRef>
          </p:style>
        </p:cxnSp>
        <p:sp>
          <p:nvSpPr>
            <p:cNvPr id="6" name="Arco 5"/>
            <p:cNvSpPr/>
            <p:nvPr/>
          </p:nvSpPr>
          <p:spPr>
            <a:xfrm flipH="1">
              <a:off x="3350972" y="3431835"/>
              <a:ext cx="3749834" cy="1889777"/>
            </a:xfrm>
            <a:prstGeom prst="arc">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7" name="Connettore 1 6"/>
            <p:cNvCxnSpPr>
              <a:stCxn id="6" idx="2"/>
            </p:cNvCxnSpPr>
            <p:nvPr/>
          </p:nvCxnSpPr>
          <p:spPr>
            <a:xfrm>
              <a:off x="3350972" y="4376724"/>
              <a:ext cx="0" cy="2033399"/>
            </a:xfrm>
            <a:prstGeom prst="line">
              <a:avLst/>
            </a:prstGeom>
          </p:spPr>
          <p:style>
            <a:lnRef idx="2">
              <a:schemeClr val="accent1"/>
            </a:lnRef>
            <a:fillRef idx="0">
              <a:schemeClr val="accent1"/>
            </a:fillRef>
            <a:effectRef idx="1">
              <a:schemeClr val="accent1"/>
            </a:effectRef>
            <a:fontRef idx="minor">
              <a:schemeClr val="tx1"/>
            </a:fontRef>
          </p:style>
        </p:cxnSp>
        <p:sp>
          <p:nvSpPr>
            <p:cNvPr id="8" name="Arco 7"/>
            <p:cNvSpPr/>
            <p:nvPr/>
          </p:nvSpPr>
          <p:spPr>
            <a:xfrm flipH="1">
              <a:off x="4515235" y="1205677"/>
              <a:ext cx="3856873" cy="4452315"/>
            </a:xfrm>
            <a:prstGeom prst="arc">
              <a:avLst>
                <a:gd name="adj1" fmla="val 1620000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0" name="Connettore 1 9"/>
            <p:cNvCxnSpPr/>
            <p:nvPr/>
          </p:nvCxnSpPr>
          <p:spPr>
            <a:xfrm>
              <a:off x="3333782" y="5481053"/>
              <a:ext cx="18921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flipH="1">
              <a:off x="4696041" y="3672299"/>
              <a:ext cx="401680"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flipH="1" flipV="1">
              <a:off x="4548554" y="3895123"/>
              <a:ext cx="460838" cy="457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3380734" y="4373939"/>
              <a:ext cx="0" cy="1062483"/>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3352502" y="4423922"/>
              <a:ext cx="0" cy="1062483"/>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3352502" y="5436422"/>
              <a:ext cx="1873387"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3333782" y="5486405"/>
              <a:ext cx="1833501" cy="0"/>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grpSp>
      <p:sp>
        <p:nvSpPr>
          <p:cNvPr id="19" name="CasellaDiTesto 18"/>
          <p:cNvSpPr txBox="1"/>
          <p:nvPr/>
        </p:nvSpPr>
        <p:spPr>
          <a:xfrm>
            <a:off x="1283089" y="5411013"/>
            <a:ext cx="887858" cy="400110"/>
          </a:xfrm>
          <a:prstGeom prst="rect">
            <a:avLst/>
          </a:prstGeom>
          <a:solidFill>
            <a:schemeClr val="bg1"/>
          </a:solidFill>
        </p:spPr>
        <p:txBody>
          <a:bodyPr wrap="none" rtlCol="0">
            <a:spAutoFit/>
          </a:bodyPr>
          <a:lstStyle/>
          <a:p>
            <a:r>
              <a:rPr lang="it-IT" sz="2000" b="1" dirty="0" err="1" smtClean="0"/>
              <a:t>Type</a:t>
            </a:r>
            <a:r>
              <a:rPr lang="it-IT" sz="2000" b="1" dirty="0" smtClean="0"/>
              <a:t> 1</a:t>
            </a:r>
            <a:endParaRPr lang="it-IT" sz="2000" b="1" dirty="0"/>
          </a:p>
        </p:txBody>
      </p:sp>
      <p:grpSp>
        <p:nvGrpSpPr>
          <p:cNvPr id="46" name="Gruppo 45"/>
          <p:cNvGrpSpPr/>
          <p:nvPr/>
        </p:nvGrpSpPr>
        <p:grpSpPr>
          <a:xfrm>
            <a:off x="3631561" y="2112427"/>
            <a:ext cx="2486213" cy="3243544"/>
            <a:chOff x="2955203" y="359105"/>
            <a:chExt cx="5012869" cy="6092640"/>
          </a:xfrm>
        </p:grpSpPr>
        <p:sp>
          <p:nvSpPr>
            <p:cNvPr id="21" name="Arco 20"/>
            <p:cNvSpPr/>
            <p:nvPr/>
          </p:nvSpPr>
          <p:spPr>
            <a:xfrm flipH="1">
              <a:off x="4111199" y="1097470"/>
              <a:ext cx="3856873" cy="4452315"/>
            </a:xfrm>
            <a:prstGeom prst="arc">
              <a:avLst>
                <a:gd name="adj1" fmla="val 16464403"/>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2" name="Connettore 1 21"/>
            <p:cNvCxnSpPr/>
            <p:nvPr/>
          </p:nvCxnSpPr>
          <p:spPr>
            <a:xfrm>
              <a:off x="4847309" y="359105"/>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23" name="Arco 22"/>
            <p:cNvSpPr/>
            <p:nvPr/>
          </p:nvSpPr>
          <p:spPr>
            <a:xfrm>
              <a:off x="3017761" y="949767"/>
              <a:ext cx="3749834" cy="1889777"/>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4" name="Connettore 1 23"/>
            <p:cNvCxnSpPr>
              <a:stCxn id="23" idx="2"/>
            </p:cNvCxnSpPr>
            <p:nvPr/>
          </p:nvCxnSpPr>
          <p:spPr>
            <a:xfrm>
              <a:off x="6767595" y="1894656"/>
              <a:ext cx="0" cy="4452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nettore 1 24"/>
            <p:cNvCxnSpPr/>
            <p:nvPr/>
          </p:nvCxnSpPr>
          <p:spPr>
            <a:xfrm>
              <a:off x="2972393" y="4313571"/>
              <a:ext cx="0" cy="2033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2955203" y="5417900"/>
              <a:ext cx="18921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nettore 2 26"/>
            <p:cNvCxnSpPr/>
            <p:nvPr/>
          </p:nvCxnSpPr>
          <p:spPr>
            <a:xfrm flipH="1">
              <a:off x="4387026" y="3644827"/>
              <a:ext cx="401680"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8" name="Arco 27"/>
            <p:cNvSpPr/>
            <p:nvPr/>
          </p:nvSpPr>
          <p:spPr>
            <a:xfrm flipH="1">
              <a:off x="2955203" y="3406918"/>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9" name="Arco 28"/>
            <p:cNvSpPr/>
            <p:nvPr/>
          </p:nvSpPr>
          <p:spPr>
            <a:xfrm flipH="1">
              <a:off x="3002155" y="3414138"/>
              <a:ext cx="3671952" cy="1882557"/>
            </a:xfrm>
            <a:prstGeom prst="arc">
              <a:avLst>
                <a:gd name="adj1" fmla="val 16200000"/>
                <a:gd name="adj2" fmla="val 18692479"/>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0" name="Arco 29"/>
            <p:cNvSpPr/>
            <p:nvPr/>
          </p:nvSpPr>
          <p:spPr>
            <a:xfrm flipH="1">
              <a:off x="4109971" y="1111276"/>
              <a:ext cx="3856873" cy="4549945"/>
            </a:xfrm>
            <a:prstGeom prst="arc">
              <a:avLst>
                <a:gd name="adj1" fmla="val 16370959"/>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1" name="Connettore 2 30"/>
            <p:cNvCxnSpPr/>
            <p:nvPr/>
          </p:nvCxnSpPr>
          <p:spPr>
            <a:xfrm flipV="1">
              <a:off x="4044460" y="2064780"/>
              <a:ext cx="108669" cy="369705"/>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4" name="Connettore 2 33"/>
            <p:cNvCxnSpPr/>
            <p:nvPr/>
          </p:nvCxnSpPr>
          <p:spPr>
            <a:xfrm flipH="1" flipV="1">
              <a:off x="5217341" y="787883"/>
              <a:ext cx="527760" cy="141742"/>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5" name="Arco 34"/>
            <p:cNvSpPr/>
            <p:nvPr/>
          </p:nvSpPr>
          <p:spPr>
            <a:xfrm flipH="1">
              <a:off x="3071725" y="3345642"/>
              <a:ext cx="3671952" cy="1882557"/>
            </a:xfrm>
            <a:prstGeom prst="arc">
              <a:avLst>
                <a:gd name="adj1" fmla="val 16200000"/>
                <a:gd name="adj2" fmla="val 18692479"/>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6" name="Connettore 2 35"/>
            <p:cNvCxnSpPr/>
            <p:nvPr/>
          </p:nvCxnSpPr>
          <p:spPr>
            <a:xfrm flipV="1">
              <a:off x="3789563" y="2217179"/>
              <a:ext cx="108669" cy="369705"/>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7" name="Connettore 2 36"/>
            <p:cNvCxnSpPr/>
            <p:nvPr/>
          </p:nvCxnSpPr>
          <p:spPr>
            <a:xfrm flipH="1" flipV="1">
              <a:off x="4204184" y="3857130"/>
              <a:ext cx="355448" cy="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0" name="Ovale 39"/>
            <p:cNvSpPr/>
            <p:nvPr/>
          </p:nvSpPr>
          <p:spPr>
            <a:xfrm>
              <a:off x="6089860" y="4530695"/>
              <a:ext cx="207821" cy="207821"/>
            </a:xfrm>
            <a:prstGeom prst="ellipse">
              <a:avLst/>
            </a:prstGeom>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41" name="Connettore 1 40"/>
            <p:cNvCxnSpPr>
              <a:stCxn id="43" idx="2"/>
            </p:cNvCxnSpPr>
            <p:nvPr/>
          </p:nvCxnSpPr>
          <p:spPr>
            <a:xfrm flipH="1">
              <a:off x="6767595" y="1908996"/>
              <a:ext cx="14350" cy="2621699"/>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42" name="Figura a mano libera 41"/>
            <p:cNvSpPr/>
            <p:nvPr/>
          </p:nvSpPr>
          <p:spPr>
            <a:xfrm>
              <a:off x="6241715" y="4455768"/>
              <a:ext cx="510780" cy="184100"/>
            </a:xfrm>
            <a:custGeom>
              <a:avLst/>
              <a:gdLst>
                <a:gd name="connsiteX0" fmla="*/ 510780 w 510780"/>
                <a:gd name="connsiteY0" fmla="*/ 46043 h 184100"/>
                <a:gd name="connsiteX1" fmla="*/ 441755 w 510780"/>
                <a:gd name="connsiteY1" fmla="*/ 59849 h 184100"/>
                <a:gd name="connsiteX2" fmla="*/ 331317 w 510780"/>
                <a:gd name="connsiteY2" fmla="*/ 32237 h 184100"/>
                <a:gd name="connsiteX3" fmla="*/ 248487 w 510780"/>
                <a:gd name="connsiteY3" fmla="*/ 18432 h 184100"/>
                <a:gd name="connsiteX4" fmla="*/ 262292 w 510780"/>
                <a:gd name="connsiteY4" fmla="*/ 87460 h 184100"/>
                <a:gd name="connsiteX5" fmla="*/ 248487 w 510780"/>
                <a:gd name="connsiteY5" fmla="*/ 170295 h 184100"/>
                <a:gd name="connsiteX6" fmla="*/ 207073 w 510780"/>
                <a:gd name="connsiteY6" fmla="*/ 184100 h 184100"/>
                <a:gd name="connsiteX7" fmla="*/ 69024 w 510780"/>
                <a:gd name="connsiteY7" fmla="*/ 170295 h 184100"/>
                <a:gd name="connsiteX8" fmla="*/ 0 w 510780"/>
                <a:gd name="connsiteY8" fmla="*/ 156489 h 1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780" h="184100">
                  <a:moveTo>
                    <a:pt x="510780" y="46043"/>
                  </a:moveTo>
                  <a:cubicBezTo>
                    <a:pt x="487772" y="50645"/>
                    <a:pt x="465150" y="61649"/>
                    <a:pt x="441755" y="59849"/>
                  </a:cubicBezTo>
                  <a:cubicBezTo>
                    <a:pt x="403921" y="56938"/>
                    <a:pt x="331317" y="32237"/>
                    <a:pt x="331317" y="32237"/>
                  </a:cubicBezTo>
                  <a:cubicBezTo>
                    <a:pt x="325189" y="28151"/>
                    <a:pt x="264075" y="-28334"/>
                    <a:pt x="248487" y="18432"/>
                  </a:cubicBezTo>
                  <a:cubicBezTo>
                    <a:pt x="241067" y="40693"/>
                    <a:pt x="257690" y="64451"/>
                    <a:pt x="262292" y="87460"/>
                  </a:cubicBezTo>
                  <a:cubicBezTo>
                    <a:pt x="257690" y="115072"/>
                    <a:pt x="262374" y="145990"/>
                    <a:pt x="248487" y="170295"/>
                  </a:cubicBezTo>
                  <a:cubicBezTo>
                    <a:pt x="241268" y="182929"/>
                    <a:pt x="221624" y="184100"/>
                    <a:pt x="207073" y="184100"/>
                  </a:cubicBezTo>
                  <a:cubicBezTo>
                    <a:pt x="160827" y="184100"/>
                    <a:pt x="115040" y="174897"/>
                    <a:pt x="69024" y="170295"/>
                  </a:cubicBezTo>
                  <a:cubicBezTo>
                    <a:pt x="9341" y="155373"/>
                    <a:pt x="32778" y="156489"/>
                    <a:pt x="0" y="156489"/>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3" name="Arco 42"/>
            <p:cNvSpPr/>
            <p:nvPr/>
          </p:nvSpPr>
          <p:spPr>
            <a:xfrm>
              <a:off x="3032111" y="964107"/>
              <a:ext cx="3749834" cy="1889777"/>
            </a:xfrm>
            <a:prstGeom prst="arc">
              <a:avLst>
                <a:gd name="adj1" fmla="val 19446499"/>
                <a:gd name="adj2" fmla="val 0"/>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4" name="Connettore 2 43"/>
            <p:cNvCxnSpPr/>
            <p:nvPr/>
          </p:nvCxnSpPr>
          <p:spPr>
            <a:xfrm>
              <a:off x="6444389" y="1041059"/>
              <a:ext cx="338910" cy="242827"/>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5" name="Connettore 2 44"/>
            <p:cNvCxnSpPr/>
            <p:nvPr/>
          </p:nvCxnSpPr>
          <p:spPr>
            <a:xfrm>
              <a:off x="7007423" y="2839544"/>
              <a:ext cx="0" cy="567373"/>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47" name="CasellaDiTesto 46"/>
          <p:cNvSpPr txBox="1"/>
          <p:nvPr/>
        </p:nvSpPr>
        <p:spPr>
          <a:xfrm>
            <a:off x="4001363" y="5366794"/>
            <a:ext cx="887858" cy="444329"/>
          </a:xfrm>
          <a:prstGeom prst="rect">
            <a:avLst/>
          </a:prstGeom>
          <a:solidFill>
            <a:schemeClr val="bg1"/>
          </a:solidFill>
        </p:spPr>
        <p:txBody>
          <a:bodyPr wrap="none" rtlCol="0">
            <a:spAutoFit/>
          </a:bodyPr>
          <a:lstStyle/>
          <a:p>
            <a:r>
              <a:rPr lang="it-IT" sz="2000" b="1" dirty="0" err="1" smtClean="0"/>
              <a:t>Type</a:t>
            </a:r>
            <a:r>
              <a:rPr lang="it-IT" sz="2000" b="1" dirty="0" smtClean="0"/>
              <a:t> 2</a:t>
            </a:r>
            <a:endParaRPr lang="it-IT" sz="2000" b="1" dirty="0"/>
          </a:p>
        </p:txBody>
      </p:sp>
      <p:sp>
        <p:nvSpPr>
          <p:cNvPr id="85" name="CasellaDiTesto 84"/>
          <p:cNvSpPr txBox="1"/>
          <p:nvPr/>
        </p:nvSpPr>
        <p:spPr>
          <a:xfrm>
            <a:off x="7049540" y="5401628"/>
            <a:ext cx="887858" cy="444329"/>
          </a:xfrm>
          <a:prstGeom prst="rect">
            <a:avLst/>
          </a:prstGeom>
          <a:solidFill>
            <a:srgbClr val="FFFFFF"/>
          </a:solidFill>
        </p:spPr>
        <p:txBody>
          <a:bodyPr wrap="none" rtlCol="0">
            <a:spAutoFit/>
          </a:bodyPr>
          <a:lstStyle/>
          <a:p>
            <a:r>
              <a:rPr lang="it-IT" sz="2000" b="1" dirty="0" err="1" smtClean="0"/>
              <a:t>Type</a:t>
            </a:r>
            <a:r>
              <a:rPr lang="it-IT" sz="2000" b="1" dirty="0" smtClean="0"/>
              <a:t> 3</a:t>
            </a:r>
            <a:endParaRPr lang="it-IT" sz="2000" b="1" dirty="0"/>
          </a:p>
        </p:txBody>
      </p:sp>
      <p:sp>
        <p:nvSpPr>
          <p:cNvPr id="86" name="CasellaDiTesto 85"/>
          <p:cNvSpPr txBox="1"/>
          <p:nvPr/>
        </p:nvSpPr>
        <p:spPr>
          <a:xfrm>
            <a:off x="665398" y="77168"/>
            <a:ext cx="7713544" cy="1569660"/>
          </a:xfrm>
          <a:prstGeom prst="rect">
            <a:avLst/>
          </a:prstGeom>
          <a:noFill/>
        </p:spPr>
        <p:txBody>
          <a:bodyPr wrap="square" rtlCol="0">
            <a:spAutoFit/>
          </a:bodyPr>
          <a:lstStyle/>
          <a:p>
            <a:r>
              <a:rPr lang="it-IT" sz="2400" dirty="0"/>
              <a:t>Depending upon </a:t>
            </a:r>
            <a:r>
              <a:rPr lang="it-IT" sz="2400" dirty="0" smtClean="0"/>
              <a:t>the </a:t>
            </a:r>
            <a:r>
              <a:rPr lang="it-IT" sz="2400" dirty="0"/>
              <a:t>conditions </a:t>
            </a:r>
            <a:r>
              <a:rPr lang="it-IT" sz="2400" dirty="0" err="1"/>
              <a:t>involved</a:t>
            </a:r>
            <a:r>
              <a:rPr lang="it-IT" sz="2400" dirty="0"/>
              <a:t> </a:t>
            </a:r>
            <a:r>
              <a:rPr lang="it-IT" sz="2400" dirty="0" smtClean="0"/>
              <a:t>in </a:t>
            </a:r>
            <a:r>
              <a:rPr lang="it-IT" sz="2400" dirty="0" err="1" smtClean="0"/>
              <a:t>interconnecting</a:t>
            </a:r>
            <a:r>
              <a:rPr lang="it-IT" sz="2400" dirty="0" smtClean="0"/>
              <a:t> </a:t>
            </a:r>
            <a:r>
              <a:rPr lang="it-IT" sz="2400" dirty="0"/>
              <a:t>veins as draining collaterals, the drainage pattern of the refluxed blood from SPJ will belong to one of three types </a:t>
            </a:r>
            <a:r>
              <a:rPr lang="it-IT" sz="2400" dirty="0" err="1"/>
              <a:t>as</a:t>
            </a:r>
            <a:r>
              <a:rPr lang="it-IT" sz="2400" dirty="0"/>
              <a:t> </a:t>
            </a:r>
            <a:r>
              <a:rPr lang="it-IT" sz="2400" dirty="0" err="1" smtClean="0"/>
              <a:t>follows</a:t>
            </a:r>
            <a:r>
              <a:rPr lang="it-IT" sz="2400" dirty="0" smtClean="0"/>
              <a:t>: </a:t>
            </a:r>
            <a:endParaRPr lang="it-IT" sz="2400" dirty="0"/>
          </a:p>
        </p:txBody>
      </p:sp>
    </p:spTree>
    <p:extLst>
      <p:ext uri="{BB962C8B-B14F-4D97-AF65-F5344CB8AC3E}">
        <p14:creationId xmlns:p14="http://schemas.microsoft.com/office/powerpoint/2010/main" val="1107404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5353280" y="2478593"/>
            <a:ext cx="0" cy="3610861"/>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6" name="Arco 5"/>
          <p:cNvSpPr/>
          <p:nvPr/>
        </p:nvSpPr>
        <p:spPr>
          <a:xfrm>
            <a:off x="4459712" y="2890750"/>
            <a:ext cx="1831453" cy="111999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7" name="Connettore 1 6"/>
          <p:cNvCxnSpPr>
            <a:stCxn id="6" idx="2"/>
          </p:cNvCxnSpPr>
          <p:nvPr/>
        </p:nvCxnSpPr>
        <p:spPr>
          <a:xfrm>
            <a:off x="6291165" y="3450748"/>
            <a:ext cx="0" cy="2638706"/>
          </a:xfrm>
          <a:prstGeom prst="line">
            <a:avLst/>
          </a:prstGeom>
        </p:spPr>
        <p:style>
          <a:lnRef idx="2">
            <a:schemeClr val="accent1"/>
          </a:lnRef>
          <a:fillRef idx="0">
            <a:schemeClr val="accent1"/>
          </a:fillRef>
          <a:effectRef idx="1">
            <a:schemeClr val="accent1"/>
          </a:effectRef>
          <a:fontRef idx="minor">
            <a:schemeClr val="tx1"/>
          </a:fontRef>
        </p:style>
      </p:cxnSp>
      <p:sp>
        <p:nvSpPr>
          <p:cNvPr id="8" name="Arco 7"/>
          <p:cNvSpPr/>
          <p:nvPr/>
        </p:nvSpPr>
        <p:spPr>
          <a:xfrm flipH="1">
            <a:off x="4437554" y="4324343"/>
            <a:ext cx="1831453" cy="1119994"/>
          </a:xfrm>
          <a:prstGeom prst="arc">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9" name="Connettore 1 8"/>
          <p:cNvCxnSpPr>
            <a:stCxn id="8" idx="2"/>
          </p:cNvCxnSpPr>
          <p:nvPr/>
        </p:nvCxnSpPr>
        <p:spPr>
          <a:xfrm>
            <a:off x="4437554" y="4884341"/>
            <a:ext cx="0" cy="12051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4429158" y="5538832"/>
            <a:ext cx="92412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flipH="1">
            <a:off x="4909925" y="4540809"/>
            <a:ext cx="443355" cy="1"/>
          </a:xfrm>
          <a:prstGeom prst="straightConnector1">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4444878" y="4882690"/>
            <a:ext cx="0" cy="629691"/>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4438301" y="5512381"/>
            <a:ext cx="914979" cy="0"/>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flipH="1">
            <a:off x="4595761" y="4819762"/>
            <a:ext cx="7440" cy="419177"/>
          </a:xfrm>
          <a:prstGeom prst="straightConnector1">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 name="Connettore 2 14"/>
          <p:cNvCxnSpPr/>
          <p:nvPr/>
        </p:nvCxnSpPr>
        <p:spPr>
          <a:xfrm>
            <a:off x="4733811" y="5362856"/>
            <a:ext cx="426702" cy="0"/>
          </a:xfrm>
          <a:prstGeom prst="straightConnector1">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3877917" y="3266082"/>
            <a:ext cx="1378728" cy="369332"/>
          </a:xfrm>
          <a:prstGeom prst="rect">
            <a:avLst/>
          </a:prstGeom>
          <a:solidFill>
            <a:srgbClr val="FFFFFF"/>
          </a:solidFill>
          <a:ln>
            <a:solidFill>
              <a:srgbClr val="000000"/>
            </a:solidFill>
          </a:ln>
        </p:spPr>
        <p:txBody>
          <a:bodyPr wrap="none" rtlCol="0">
            <a:spAutoFit/>
          </a:bodyPr>
          <a:lstStyle/>
          <a:p>
            <a:r>
              <a:rPr lang="it-IT" dirty="0" smtClean="0"/>
              <a:t>Escape </a:t>
            </a:r>
            <a:r>
              <a:rPr lang="it-IT" dirty="0" err="1" smtClean="0"/>
              <a:t>point</a:t>
            </a:r>
            <a:endParaRPr lang="it-IT" dirty="0"/>
          </a:p>
        </p:txBody>
      </p:sp>
      <p:sp>
        <p:nvSpPr>
          <p:cNvPr id="18" name="CasellaDiTesto 17"/>
          <p:cNvSpPr txBox="1"/>
          <p:nvPr/>
        </p:nvSpPr>
        <p:spPr>
          <a:xfrm>
            <a:off x="3842758" y="5904788"/>
            <a:ext cx="1161984" cy="369332"/>
          </a:xfrm>
          <a:prstGeom prst="rect">
            <a:avLst/>
          </a:prstGeom>
          <a:solidFill>
            <a:srgbClr val="FFFFFF"/>
          </a:solidFill>
          <a:ln>
            <a:solidFill>
              <a:srgbClr val="000000"/>
            </a:solidFill>
          </a:ln>
        </p:spPr>
        <p:txBody>
          <a:bodyPr wrap="none" rtlCol="0">
            <a:spAutoFit/>
          </a:bodyPr>
          <a:lstStyle/>
          <a:p>
            <a:r>
              <a:rPr lang="it-IT" dirty="0" err="1" smtClean="0"/>
              <a:t>Perforator</a:t>
            </a:r>
            <a:endParaRPr lang="it-IT" dirty="0"/>
          </a:p>
        </p:txBody>
      </p:sp>
      <p:cxnSp>
        <p:nvCxnSpPr>
          <p:cNvPr id="19" name="Connettore 2 18"/>
          <p:cNvCxnSpPr/>
          <p:nvPr/>
        </p:nvCxnSpPr>
        <p:spPr>
          <a:xfrm>
            <a:off x="4741251" y="3619263"/>
            <a:ext cx="343073" cy="6134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Connettore 2 19"/>
          <p:cNvCxnSpPr/>
          <p:nvPr/>
        </p:nvCxnSpPr>
        <p:spPr>
          <a:xfrm flipV="1">
            <a:off x="4741250" y="5580251"/>
            <a:ext cx="0" cy="3659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1962341" y="2415665"/>
            <a:ext cx="0" cy="3610861"/>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22" name="Arco 21"/>
          <p:cNvSpPr/>
          <p:nvPr/>
        </p:nvSpPr>
        <p:spPr>
          <a:xfrm>
            <a:off x="1068773" y="2827822"/>
            <a:ext cx="1831453" cy="111999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3" name="Connettore 1 22"/>
          <p:cNvCxnSpPr>
            <a:stCxn id="22" idx="2"/>
          </p:cNvCxnSpPr>
          <p:nvPr/>
        </p:nvCxnSpPr>
        <p:spPr>
          <a:xfrm>
            <a:off x="2900226" y="3387820"/>
            <a:ext cx="0" cy="2638706"/>
          </a:xfrm>
          <a:prstGeom prst="line">
            <a:avLst/>
          </a:prstGeom>
        </p:spPr>
        <p:style>
          <a:lnRef idx="2">
            <a:schemeClr val="accent1"/>
          </a:lnRef>
          <a:fillRef idx="0">
            <a:schemeClr val="accent1"/>
          </a:fillRef>
          <a:effectRef idx="1">
            <a:schemeClr val="accent1"/>
          </a:effectRef>
          <a:fontRef idx="minor">
            <a:schemeClr val="tx1"/>
          </a:fontRef>
        </p:style>
      </p:cxnSp>
      <p:sp>
        <p:nvSpPr>
          <p:cNvPr id="24" name="Arco 23"/>
          <p:cNvSpPr/>
          <p:nvPr/>
        </p:nvSpPr>
        <p:spPr>
          <a:xfrm flipH="1">
            <a:off x="1046615" y="4261415"/>
            <a:ext cx="1831453" cy="1119994"/>
          </a:xfrm>
          <a:prstGeom prst="arc">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5" name="Connettore 1 24"/>
          <p:cNvCxnSpPr>
            <a:stCxn id="24" idx="2"/>
          </p:cNvCxnSpPr>
          <p:nvPr/>
        </p:nvCxnSpPr>
        <p:spPr>
          <a:xfrm>
            <a:off x="1046615" y="4821413"/>
            <a:ext cx="0" cy="1205113"/>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1038219" y="5475904"/>
            <a:ext cx="92412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a:off x="1053939" y="4819762"/>
            <a:ext cx="0" cy="629691"/>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a:off x="1047362" y="5449453"/>
            <a:ext cx="914979"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33" name="CasellaDiTesto 32"/>
          <p:cNvSpPr txBox="1"/>
          <p:nvPr/>
        </p:nvSpPr>
        <p:spPr>
          <a:xfrm>
            <a:off x="479941" y="3266082"/>
            <a:ext cx="1378728" cy="369332"/>
          </a:xfrm>
          <a:prstGeom prst="rect">
            <a:avLst/>
          </a:prstGeom>
          <a:solidFill>
            <a:srgbClr val="FFFFFF"/>
          </a:solidFill>
          <a:ln>
            <a:solidFill>
              <a:srgbClr val="000000"/>
            </a:solidFill>
          </a:ln>
        </p:spPr>
        <p:txBody>
          <a:bodyPr wrap="none" rtlCol="0">
            <a:spAutoFit/>
          </a:bodyPr>
          <a:lstStyle/>
          <a:p>
            <a:r>
              <a:rPr lang="it-IT" dirty="0" smtClean="0"/>
              <a:t>Escape </a:t>
            </a:r>
            <a:r>
              <a:rPr lang="it-IT" dirty="0" err="1" smtClean="0"/>
              <a:t>point</a:t>
            </a:r>
            <a:endParaRPr lang="it-IT" dirty="0"/>
          </a:p>
        </p:txBody>
      </p:sp>
      <p:sp>
        <p:nvSpPr>
          <p:cNvPr id="34" name="CasellaDiTesto 33"/>
          <p:cNvSpPr txBox="1"/>
          <p:nvPr/>
        </p:nvSpPr>
        <p:spPr>
          <a:xfrm>
            <a:off x="1151792" y="5904789"/>
            <a:ext cx="1161984" cy="369332"/>
          </a:xfrm>
          <a:prstGeom prst="rect">
            <a:avLst/>
          </a:prstGeom>
          <a:solidFill>
            <a:srgbClr val="FFFFFF"/>
          </a:solidFill>
          <a:ln>
            <a:solidFill>
              <a:srgbClr val="000000"/>
            </a:solidFill>
          </a:ln>
        </p:spPr>
        <p:txBody>
          <a:bodyPr wrap="none" rtlCol="0">
            <a:spAutoFit/>
          </a:bodyPr>
          <a:lstStyle/>
          <a:p>
            <a:r>
              <a:rPr lang="it-IT" dirty="0" err="1" smtClean="0"/>
              <a:t>Perforator</a:t>
            </a:r>
            <a:endParaRPr lang="it-IT" dirty="0"/>
          </a:p>
        </p:txBody>
      </p:sp>
      <p:cxnSp>
        <p:nvCxnSpPr>
          <p:cNvPr id="35" name="Connettore 2 34"/>
          <p:cNvCxnSpPr/>
          <p:nvPr/>
        </p:nvCxnSpPr>
        <p:spPr>
          <a:xfrm>
            <a:off x="1151792" y="3619263"/>
            <a:ext cx="573817" cy="6134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Connettore 2 35"/>
          <p:cNvCxnSpPr/>
          <p:nvPr/>
        </p:nvCxnSpPr>
        <p:spPr>
          <a:xfrm flipV="1">
            <a:off x="1462963" y="5528220"/>
            <a:ext cx="0" cy="353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Connettore 2 15"/>
          <p:cNvCxnSpPr/>
          <p:nvPr/>
        </p:nvCxnSpPr>
        <p:spPr>
          <a:xfrm flipV="1">
            <a:off x="1879511" y="4431642"/>
            <a:ext cx="0" cy="807297"/>
          </a:xfrm>
          <a:prstGeom prst="straightConnector1">
            <a:avLst/>
          </a:pr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9" name="Ovale 48"/>
          <p:cNvSpPr/>
          <p:nvPr/>
        </p:nvSpPr>
        <p:spPr>
          <a:xfrm rot="361195">
            <a:off x="7027269" y="3950653"/>
            <a:ext cx="1642040" cy="1642040"/>
          </a:xfrm>
          <a:prstGeom prst="ellipse">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4" name="Arco 53"/>
          <p:cNvSpPr/>
          <p:nvPr/>
        </p:nvSpPr>
        <p:spPr>
          <a:xfrm rot="361195">
            <a:off x="6960668" y="3960787"/>
            <a:ext cx="1697258" cy="1359012"/>
          </a:xfrm>
          <a:prstGeom prst="arc">
            <a:avLst>
              <a:gd name="adj1" fmla="val 16200000"/>
              <a:gd name="adj2" fmla="val 21532221"/>
            </a:avLst>
          </a:prstGeom>
          <a:ln w="76200" cmpd="sng">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6" name="Arco 55"/>
          <p:cNvSpPr/>
          <p:nvPr/>
        </p:nvSpPr>
        <p:spPr>
          <a:xfrm rot="20858440" flipV="1">
            <a:off x="7050482" y="4162768"/>
            <a:ext cx="1635539" cy="1398124"/>
          </a:xfrm>
          <a:prstGeom prst="arc">
            <a:avLst>
              <a:gd name="adj1" fmla="val 16200000"/>
              <a:gd name="adj2" fmla="val 21532221"/>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8" name="Arco 57"/>
          <p:cNvSpPr/>
          <p:nvPr/>
        </p:nvSpPr>
        <p:spPr>
          <a:xfrm rot="12398045">
            <a:off x="7000055" y="4218824"/>
            <a:ext cx="1697258" cy="1359012"/>
          </a:xfrm>
          <a:prstGeom prst="arc">
            <a:avLst>
              <a:gd name="adj1" fmla="val 16200000"/>
              <a:gd name="adj2" fmla="val 21532221"/>
            </a:avLst>
          </a:prstGeom>
          <a:ln w="76200" cmpd="sng">
            <a:solidFill>
              <a:srgbClr val="0000FF"/>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9" name="CasellaDiTesto 58"/>
          <p:cNvSpPr txBox="1"/>
          <p:nvPr/>
        </p:nvSpPr>
        <p:spPr>
          <a:xfrm>
            <a:off x="821407" y="0"/>
            <a:ext cx="7132055" cy="523220"/>
          </a:xfrm>
          <a:prstGeom prst="rect">
            <a:avLst/>
          </a:prstGeom>
          <a:noFill/>
        </p:spPr>
        <p:txBody>
          <a:bodyPr wrap="none" rtlCol="0">
            <a:spAutoFit/>
          </a:bodyPr>
          <a:lstStyle/>
          <a:p>
            <a:r>
              <a:rPr lang="it-IT" sz="2800" b="1" dirty="0" smtClean="0"/>
              <a:t>Concept of “Private (</a:t>
            </a:r>
            <a:r>
              <a:rPr lang="it-IT" sz="2800" b="1" dirty="0" smtClean="0">
                <a:solidFill>
                  <a:srgbClr val="FF0000"/>
                </a:solidFill>
              </a:rPr>
              <a:t>NOT</a:t>
            </a:r>
            <a:r>
              <a:rPr lang="it-IT" sz="2800" b="1" dirty="0" smtClean="0"/>
              <a:t> </a:t>
            </a:r>
            <a:r>
              <a:rPr lang="it-IT" sz="2800" b="1" dirty="0" err="1" smtClean="0">
                <a:solidFill>
                  <a:srgbClr val="FF0000"/>
                </a:solidFill>
              </a:rPr>
              <a:t>isolated</a:t>
            </a:r>
            <a:r>
              <a:rPr lang="it-IT" sz="2800" b="1" dirty="0" smtClean="0">
                <a:solidFill>
                  <a:srgbClr val="FF0000"/>
                </a:solidFill>
              </a:rPr>
              <a:t>)</a:t>
            </a:r>
            <a:r>
              <a:rPr lang="it-IT" sz="2800" b="1" dirty="0" smtClean="0"/>
              <a:t> circulation”</a:t>
            </a:r>
            <a:endParaRPr lang="it-IT" sz="2800" b="1" dirty="0"/>
          </a:p>
        </p:txBody>
      </p:sp>
      <p:sp>
        <p:nvSpPr>
          <p:cNvPr id="62" name="CasellaDiTesto 61"/>
          <p:cNvSpPr txBox="1"/>
          <p:nvPr/>
        </p:nvSpPr>
        <p:spPr>
          <a:xfrm>
            <a:off x="432157" y="449551"/>
            <a:ext cx="8025442" cy="2031325"/>
          </a:xfrm>
          <a:prstGeom prst="rect">
            <a:avLst/>
          </a:prstGeom>
          <a:noFill/>
        </p:spPr>
        <p:txBody>
          <a:bodyPr wrap="square" rtlCol="0">
            <a:spAutoFit/>
          </a:bodyPr>
          <a:lstStyle/>
          <a:p>
            <a:r>
              <a:rPr lang="en-US" dirty="0" smtClean="0"/>
              <a:t>A superficial venous insufficiency is characterized by the presence of an escape point , an incompetent trunk and one or more perforators that  the flow uses to go back into the deep system. The flow goes upward during the contraction phase of the muscle pump and comes back downwards during the relaxation phase, giving rise to a vicious circle between the escape point (</a:t>
            </a:r>
            <a:r>
              <a:rPr lang="en-US" dirty="0" smtClean="0">
                <a:solidFill>
                  <a:srgbClr val="FF0000"/>
                </a:solidFill>
              </a:rPr>
              <a:t> </a:t>
            </a:r>
            <a:r>
              <a:rPr lang="en-US" dirty="0" smtClean="0">
                <a:solidFill>
                  <a:srgbClr val="000000"/>
                </a:solidFill>
              </a:rPr>
              <a:t>leaking</a:t>
            </a:r>
            <a:r>
              <a:rPr lang="en-US" dirty="0" smtClean="0">
                <a:solidFill>
                  <a:srgbClr val="FF0000"/>
                </a:solidFill>
              </a:rPr>
              <a:t>  </a:t>
            </a:r>
            <a:r>
              <a:rPr lang="en-US" dirty="0" smtClean="0"/>
              <a:t>point) and the calf perforators ( re-entry points) . This flow overloads the muscle pump function and leads to the CVI development.</a:t>
            </a:r>
            <a:endParaRPr lang="en-US" dirty="0"/>
          </a:p>
        </p:txBody>
      </p:sp>
      <p:sp>
        <p:nvSpPr>
          <p:cNvPr id="2" name="CasellaDiTesto 1"/>
          <p:cNvSpPr txBox="1"/>
          <p:nvPr/>
        </p:nvSpPr>
        <p:spPr>
          <a:xfrm>
            <a:off x="931137" y="6375315"/>
            <a:ext cx="1909146" cy="369332"/>
          </a:xfrm>
          <a:prstGeom prst="rect">
            <a:avLst/>
          </a:prstGeom>
          <a:noFill/>
        </p:spPr>
        <p:txBody>
          <a:bodyPr wrap="none" rtlCol="0">
            <a:spAutoFit/>
          </a:bodyPr>
          <a:lstStyle/>
          <a:p>
            <a:r>
              <a:rPr lang="it-IT" b="1" dirty="0" err="1" smtClean="0"/>
              <a:t>Contractive</a:t>
            </a:r>
            <a:r>
              <a:rPr lang="it-IT" b="1" dirty="0" smtClean="0"/>
              <a:t> </a:t>
            </a:r>
            <a:r>
              <a:rPr lang="it-IT" b="1" dirty="0" err="1" smtClean="0"/>
              <a:t>Phase</a:t>
            </a:r>
            <a:endParaRPr lang="it-IT" b="1" dirty="0"/>
          </a:p>
        </p:txBody>
      </p:sp>
      <p:sp>
        <p:nvSpPr>
          <p:cNvPr id="38" name="CasellaDiTesto 37"/>
          <p:cNvSpPr txBox="1"/>
          <p:nvPr/>
        </p:nvSpPr>
        <p:spPr>
          <a:xfrm>
            <a:off x="4387435" y="6375315"/>
            <a:ext cx="1826141" cy="369332"/>
          </a:xfrm>
          <a:prstGeom prst="rect">
            <a:avLst/>
          </a:prstGeom>
          <a:noFill/>
        </p:spPr>
        <p:txBody>
          <a:bodyPr wrap="none" rtlCol="0">
            <a:spAutoFit/>
          </a:bodyPr>
          <a:lstStyle/>
          <a:p>
            <a:r>
              <a:rPr lang="it-IT" b="1" dirty="0" err="1" smtClean="0"/>
              <a:t>Relaxation</a:t>
            </a:r>
            <a:r>
              <a:rPr lang="it-IT" b="1" dirty="0" smtClean="0"/>
              <a:t> </a:t>
            </a:r>
            <a:r>
              <a:rPr lang="it-IT" b="1" dirty="0" err="1" smtClean="0"/>
              <a:t>Phase</a:t>
            </a:r>
            <a:endParaRPr lang="it-IT" b="1" dirty="0"/>
          </a:p>
        </p:txBody>
      </p:sp>
    </p:spTree>
    <p:extLst>
      <p:ext uri="{BB962C8B-B14F-4D97-AF65-F5344CB8AC3E}">
        <p14:creationId xmlns:p14="http://schemas.microsoft.com/office/powerpoint/2010/main" val="1145897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6103" y="138897"/>
            <a:ext cx="7298655" cy="369332"/>
          </a:xfrm>
          <a:prstGeom prst="rect">
            <a:avLst/>
          </a:prstGeom>
          <a:noFill/>
        </p:spPr>
        <p:txBody>
          <a:bodyPr wrap="none" rtlCol="0">
            <a:spAutoFit/>
          </a:bodyPr>
          <a:lstStyle/>
          <a:p>
            <a:r>
              <a:rPr lang="it-IT" b="1" dirty="0" err="1" smtClean="0"/>
              <a:t>History</a:t>
            </a:r>
            <a:r>
              <a:rPr lang="it-IT" b="1" dirty="0" smtClean="0"/>
              <a:t> of </a:t>
            </a:r>
            <a:r>
              <a:rPr lang="it-IT" b="1" dirty="0" err="1" smtClean="0"/>
              <a:t>vicious</a:t>
            </a:r>
            <a:r>
              <a:rPr lang="it-IT" b="1" dirty="0" smtClean="0"/>
              <a:t> </a:t>
            </a:r>
            <a:r>
              <a:rPr lang="it-IT" b="1" dirty="0" err="1" smtClean="0"/>
              <a:t>recirculation</a:t>
            </a:r>
            <a:r>
              <a:rPr lang="it-IT" b="1" dirty="0" smtClean="0"/>
              <a:t> </a:t>
            </a:r>
            <a:r>
              <a:rPr lang="it-IT" b="1" dirty="0" err="1" smtClean="0"/>
              <a:t>concept</a:t>
            </a:r>
            <a:r>
              <a:rPr lang="it-IT" b="1" dirty="0" smtClean="0"/>
              <a:t>, the so </a:t>
            </a:r>
            <a:r>
              <a:rPr lang="it-IT" b="1" dirty="0" err="1" smtClean="0"/>
              <a:t>called</a:t>
            </a:r>
            <a:r>
              <a:rPr lang="it-IT" b="1" dirty="0" smtClean="0"/>
              <a:t>  “Private </a:t>
            </a:r>
            <a:r>
              <a:rPr lang="it-IT" b="1" dirty="0" err="1" smtClean="0"/>
              <a:t>Circulation</a:t>
            </a:r>
            <a:r>
              <a:rPr lang="it-IT" b="1" dirty="0" smtClean="0"/>
              <a:t>”</a:t>
            </a:r>
            <a:endParaRPr lang="it-IT" b="1" dirty="0"/>
          </a:p>
        </p:txBody>
      </p:sp>
      <p:pic>
        <p:nvPicPr>
          <p:cNvPr id="3" name="Immagine 2" descr="Senza titolo-2.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03" y="2289015"/>
            <a:ext cx="1395984" cy="3983736"/>
          </a:xfrm>
          <a:prstGeom prst="rect">
            <a:avLst/>
          </a:prstGeom>
        </p:spPr>
      </p:pic>
      <p:sp>
        <p:nvSpPr>
          <p:cNvPr id="4" name="Rettangolo 3"/>
          <p:cNvSpPr/>
          <p:nvPr/>
        </p:nvSpPr>
        <p:spPr>
          <a:xfrm>
            <a:off x="576103" y="1119464"/>
            <a:ext cx="8286251" cy="1169551"/>
          </a:xfrm>
          <a:prstGeom prst="rect">
            <a:avLst/>
          </a:prstGeom>
        </p:spPr>
        <p:txBody>
          <a:bodyPr wrap="square">
            <a:spAutoFit/>
          </a:bodyPr>
          <a:lstStyle/>
          <a:p>
            <a:r>
              <a:rPr lang="it-IT" sz="1400" dirty="0" smtClean="0"/>
              <a:t>“</a:t>
            </a:r>
            <a:r>
              <a:rPr lang="it-IT" sz="1400" dirty="0" err="1" smtClean="0"/>
              <a:t>It</a:t>
            </a:r>
            <a:r>
              <a:rPr lang="it-IT" sz="1400" dirty="0" smtClean="0"/>
              <a:t> </a:t>
            </a:r>
            <a:r>
              <a:rPr lang="it-IT" sz="1400" dirty="0" err="1"/>
              <a:t>is</a:t>
            </a:r>
            <a:r>
              <a:rPr lang="it-IT" sz="1400" dirty="0"/>
              <a:t> </a:t>
            </a:r>
            <a:r>
              <a:rPr lang="it-IT" sz="1400" dirty="0" err="1"/>
              <a:t>very</a:t>
            </a:r>
            <a:r>
              <a:rPr lang="it-IT" sz="1400" dirty="0"/>
              <a:t> </a:t>
            </a:r>
            <a:r>
              <a:rPr lang="it-IT" sz="1400" dirty="0" err="1"/>
              <a:t>difficult</a:t>
            </a:r>
            <a:r>
              <a:rPr lang="it-IT" sz="1400" dirty="0"/>
              <a:t> to </a:t>
            </a:r>
            <a:r>
              <a:rPr lang="it-IT" sz="1400" dirty="0" err="1"/>
              <a:t>form</a:t>
            </a:r>
            <a:r>
              <a:rPr lang="it-IT" sz="1400" dirty="0"/>
              <a:t> an </a:t>
            </a:r>
            <a:r>
              <a:rPr lang="it-IT" sz="1400" dirty="0" err="1"/>
              <a:t>exact</a:t>
            </a:r>
            <a:r>
              <a:rPr lang="it-IT" sz="1400" dirty="0"/>
              <a:t> </a:t>
            </a:r>
            <a:r>
              <a:rPr lang="it-IT" sz="1400" dirty="0" err="1"/>
              <a:t>picture</a:t>
            </a:r>
            <a:r>
              <a:rPr lang="it-IT" sz="1400" dirty="0"/>
              <a:t> </a:t>
            </a:r>
            <a:r>
              <a:rPr lang="it-IT" sz="1400" dirty="0" err="1"/>
              <a:t>as</a:t>
            </a:r>
            <a:r>
              <a:rPr lang="it-IT" sz="1400" dirty="0"/>
              <a:t> to </a:t>
            </a:r>
            <a:r>
              <a:rPr lang="it-IT" sz="1400" dirty="0" err="1"/>
              <a:t>what</a:t>
            </a:r>
            <a:r>
              <a:rPr lang="it-IT" sz="1400" dirty="0"/>
              <a:t> the </a:t>
            </a:r>
            <a:r>
              <a:rPr lang="it-IT" sz="1400" dirty="0" err="1"/>
              <a:t>circulatory</a:t>
            </a:r>
            <a:r>
              <a:rPr lang="it-IT" sz="1400" dirty="0"/>
              <a:t> </a:t>
            </a:r>
            <a:r>
              <a:rPr lang="it-IT" sz="1400" dirty="0" err="1"/>
              <a:t>relationships</a:t>
            </a:r>
            <a:r>
              <a:rPr lang="it-IT" sz="1400" dirty="0"/>
              <a:t> </a:t>
            </a:r>
            <a:r>
              <a:rPr lang="it-IT" sz="1400" dirty="0" err="1"/>
              <a:t>were</a:t>
            </a:r>
            <a:r>
              <a:rPr lang="it-IT" sz="1400" dirty="0"/>
              <a:t> </a:t>
            </a:r>
            <a:r>
              <a:rPr lang="it-IT" sz="1400" dirty="0" err="1"/>
              <a:t>before</a:t>
            </a:r>
            <a:r>
              <a:rPr lang="it-IT" sz="1400" dirty="0"/>
              <a:t> the </a:t>
            </a:r>
            <a:r>
              <a:rPr lang="it-IT" sz="1400" dirty="0" err="1"/>
              <a:t>ligation</a:t>
            </a:r>
            <a:r>
              <a:rPr lang="it-IT" sz="1400" dirty="0"/>
              <a:t>. In </a:t>
            </a:r>
            <a:r>
              <a:rPr lang="it-IT" sz="1400" dirty="0" err="1"/>
              <a:t>every</a:t>
            </a:r>
            <a:r>
              <a:rPr lang="it-IT" sz="1400" dirty="0"/>
              <a:t> case the </a:t>
            </a:r>
            <a:r>
              <a:rPr lang="it-IT" sz="1400" dirty="0" err="1"/>
              <a:t>relationships</a:t>
            </a:r>
            <a:r>
              <a:rPr lang="it-IT" sz="1400" dirty="0"/>
              <a:t> </a:t>
            </a:r>
            <a:r>
              <a:rPr lang="it-IT" sz="1400" dirty="0" err="1"/>
              <a:t>vary</a:t>
            </a:r>
            <a:r>
              <a:rPr lang="it-IT" sz="1400" dirty="0"/>
              <a:t> </a:t>
            </a:r>
            <a:r>
              <a:rPr lang="it-IT" sz="1400" dirty="0" err="1"/>
              <a:t>according</a:t>
            </a:r>
            <a:r>
              <a:rPr lang="it-IT" sz="1400" dirty="0"/>
              <a:t> to </a:t>
            </a:r>
            <a:r>
              <a:rPr lang="it-IT" sz="1400" dirty="0" err="1"/>
              <a:t>whether</a:t>
            </a:r>
            <a:r>
              <a:rPr lang="it-IT" sz="1400" dirty="0"/>
              <a:t> the </a:t>
            </a:r>
            <a:r>
              <a:rPr lang="it-IT" sz="1400" dirty="0" err="1"/>
              <a:t>patient</a:t>
            </a:r>
            <a:r>
              <a:rPr lang="it-IT" sz="1400" dirty="0"/>
              <a:t> </a:t>
            </a:r>
            <a:r>
              <a:rPr lang="it-IT" sz="1400" dirty="0" err="1"/>
              <a:t>stands</a:t>
            </a:r>
            <a:r>
              <a:rPr lang="it-IT" sz="1400" dirty="0"/>
              <a:t> </a:t>
            </a:r>
            <a:r>
              <a:rPr lang="it-IT" sz="1400" dirty="0" err="1"/>
              <a:t>without</a:t>
            </a:r>
            <a:r>
              <a:rPr lang="it-IT" sz="1400" dirty="0"/>
              <a:t> </a:t>
            </a:r>
            <a:r>
              <a:rPr lang="it-IT" sz="1400" dirty="0" err="1"/>
              <a:t>muscular</a:t>
            </a:r>
            <a:r>
              <a:rPr lang="it-IT" sz="1400" dirty="0"/>
              <a:t> </a:t>
            </a:r>
            <a:r>
              <a:rPr lang="it-IT" sz="1400" dirty="0" err="1"/>
              <a:t>activity</a:t>
            </a:r>
            <a:r>
              <a:rPr lang="it-IT" sz="1400" dirty="0"/>
              <a:t> or </a:t>
            </a:r>
            <a:r>
              <a:rPr lang="it-IT" sz="1400" dirty="0" err="1"/>
              <a:t>moves</a:t>
            </a:r>
            <a:r>
              <a:rPr lang="it-IT" sz="1400" dirty="0"/>
              <a:t> </a:t>
            </a:r>
            <a:r>
              <a:rPr lang="it-IT" sz="1400" dirty="0" err="1"/>
              <a:t>about</a:t>
            </a:r>
            <a:r>
              <a:rPr lang="it-IT" sz="1400" dirty="0"/>
              <a:t> and </a:t>
            </a:r>
            <a:r>
              <a:rPr lang="it-IT" sz="1400" dirty="0" err="1"/>
              <a:t>allows</a:t>
            </a:r>
            <a:r>
              <a:rPr lang="it-IT" sz="1400" dirty="0"/>
              <a:t> for the play of the </a:t>
            </a:r>
            <a:r>
              <a:rPr lang="it-IT" sz="1400" dirty="0" err="1"/>
              <a:t>muscles</a:t>
            </a:r>
            <a:r>
              <a:rPr lang="it-IT" sz="1400" dirty="0"/>
              <a:t>. In the first case the </a:t>
            </a:r>
            <a:r>
              <a:rPr lang="it-IT" sz="1400" dirty="0" err="1"/>
              <a:t>blood</a:t>
            </a:r>
            <a:r>
              <a:rPr lang="it-IT" sz="1400" dirty="0"/>
              <a:t> in the </a:t>
            </a:r>
            <a:r>
              <a:rPr lang="it-IT" sz="1400" dirty="0" err="1"/>
              <a:t>deep</a:t>
            </a:r>
            <a:r>
              <a:rPr lang="it-IT" sz="1400" dirty="0"/>
              <a:t> </a:t>
            </a:r>
            <a:r>
              <a:rPr lang="it-IT" sz="1400" dirty="0" err="1"/>
              <a:t>tracts</a:t>
            </a:r>
            <a:r>
              <a:rPr lang="it-IT" sz="1400" dirty="0"/>
              <a:t> </a:t>
            </a:r>
            <a:r>
              <a:rPr lang="it-IT" sz="1400" dirty="0" err="1"/>
              <a:t>provided</a:t>
            </a:r>
            <a:r>
              <a:rPr lang="it-IT" sz="1400" dirty="0"/>
              <a:t> with </a:t>
            </a:r>
            <a:r>
              <a:rPr lang="it-IT" sz="1400" dirty="0" err="1"/>
              <a:t>valves</a:t>
            </a:r>
            <a:r>
              <a:rPr lang="it-IT" sz="1400" dirty="0"/>
              <a:t> and in the </a:t>
            </a:r>
            <a:r>
              <a:rPr lang="it-IT" sz="1400" dirty="0" err="1"/>
              <a:t>dilated</a:t>
            </a:r>
            <a:r>
              <a:rPr lang="it-IT" sz="1400" dirty="0"/>
              <a:t> </a:t>
            </a:r>
            <a:r>
              <a:rPr lang="it-IT" sz="1400" dirty="0" err="1"/>
              <a:t>saphenous</a:t>
            </a:r>
            <a:r>
              <a:rPr lang="it-IT" sz="1400" dirty="0"/>
              <a:t> </a:t>
            </a:r>
            <a:r>
              <a:rPr lang="it-IT" sz="1400" dirty="0" err="1"/>
              <a:t>will</a:t>
            </a:r>
            <a:r>
              <a:rPr lang="it-IT" sz="1400" dirty="0"/>
              <a:t> be </a:t>
            </a:r>
            <a:r>
              <a:rPr lang="it-IT" sz="1400" dirty="0" err="1"/>
              <a:t>driven</a:t>
            </a:r>
            <a:r>
              <a:rPr lang="it-IT" sz="1400" dirty="0"/>
              <a:t> by </a:t>
            </a:r>
            <a:r>
              <a:rPr lang="it-IT" sz="1400" dirty="0" err="1"/>
              <a:t>practically</a:t>
            </a:r>
            <a:r>
              <a:rPr lang="it-IT" sz="1400" dirty="0"/>
              <a:t> the </a:t>
            </a:r>
            <a:r>
              <a:rPr lang="it-IT" sz="1400" dirty="0" err="1"/>
              <a:t>same</a:t>
            </a:r>
            <a:r>
              <a:rPr lang="it-IT" sz="1400" dirty="0"/>
              <a:t> vis a tergo and </a:t>
            </a:r>
            <a:r>
              <a:rPr lang="it-IT" sz="1400" dirty="0" err="1"/>
              <a:t>moved</a:t>
            </a:r>
            <a:r>
              <a:rPr lang="it-IT" sz="1400" dirty="0"/>
              <a:t> </a:t>
            </a:r>
            <a:r>
              <a:rPr lang="it-IT" sz="1400" dirty="0" err="1"/>
              <a:t>forward</a:t>
            </a:r>
            <a:r>
              <a:rPr lang="it-IT" sz="1400" dirty="0"/>
              <a:t> in the </a:t>
            </a:r>
            <a:r>
              <a:rPr lang="it-IT" sz="1400" dirty="0" err="1"/>
              <a:t>same</a:t>
            </a:r>
            <a:r>
              <a:rPr lang="it-IT" sz="1400" dirty="0"/>
              <a:t> </a:t>
            </a:r>
            <a:r>
              <a:rPr lang="it-IT" sz="1400" dirty="0" smtClean="0"/>
              <a:t>way.</a:t>
            </a:r>
            <a:endParaRPr lang="it-IT" sz="1400" dirty="0"/>
          </a:p>
        </p:txBody>
      </p:sp>
      <p:sp>
        <p:nvSpPr>
          <p:cNvPr id="5" name="CasellaDiTesto 4"/>
          <p:cNvSpPr txBox="1"/>
          <p:nvPr/>
        </p:nvSpPr>
        <p:spPr>
          <a:xfrm>
            <a:off x="615384" y="508229"/>
            <a:ext cx="7594086" cy="646331"/>
          </a:xfrm>
          <a:prstGeom prst="rect">
            <a:avLst/>
          </a:prstGeom>
          <a:noFill/>
        </p:spPr>
        <p:txBody>
          <a:bodyPr wrap="square" rtlCol="0">
            <a:spAutoFit/>
          </a:bodyPr>
          <a:lstStyle/>
          <a:p>
            <a:r>
              <a:rPr lang="it-IT" dirty="0" smtClean="0"/>
              <a:t>The first to </a:t>
            </a:r>
            <a:r>
              <a:rPr lang="it-IT" dirty="0" err="1" smtClean="0"/>
              <a:t>speak</a:t>
            </a:r>
            <a:r>
              <a:rPr lang="it-IT" dirty="0" smtClean="0"/>
              <a:t> of private </a:t>
            </a:r>
            <a:r>
              <a:rPr lang="it-IT" dirty="0" err="1" smtClean="0"/>
              <a:t>circulation</a:t>
            </a:r>
            <a:r>
              <a:rPr lang="it-IT" dirty="0" smtClean="0"/>
              <a:t> </a:t>
            </a:r>
            <a:r>
              <a:rPr lang="it-IT" dirty="0" err="1" smtClean="0"/>
              <a:t>was</a:t>
            </a:r>
            <a:r>
              <a:rPr lang="it-IT" dirty="0" smtClean="0"/>
              <a:t> </a:t>
            </a:r>
            <a:r>
              <a:rPr lang="it-IT" dirty="0" err="1"/>
              <a:t>T</a:t>
            </a:r>
            <a:r>
              <a:rPr lang="it-IT" dirty="0" err="1" smtClean="0"/>
              <a:t>rendelemburg</a:t>
            </a:r>
            <a:r>
              <a:rPr lang="it-IT" dirty="0" smtClean="0"/>
              <a:t> in 1891. </a:t>
            </a:r>
            <a:r>
              <a:rPr lang="it-IT" dirty="0" err="1" smtClean="0"/>
              <a:t>This</a:t>
            </a:r>
            <a:r>
              <a:rPr lang="it-IT" dirty="0" smtClean="0"/>
              <a:t> </a:t>
            </a:r>
            <a:r>
              <a:rPr lang="it-IT" dirty="0" err="1" smtClean="0"/>
              <a:t>is</a:t>
            </a:r>
            <a:r>
              <a:rPr lang="it-IT" dirty="0" smtClean="0"/>
              <a:t> the </a:t>
            </a:r>
            <a:r>
              <a:rPr lang="it-IT" dirty="0" err="1" smtClean="0"/>
              <a:t>translated</a:t>
            </a:r>
            <a:r>
              <a:rPr lang="it-IT" dirty="0" smtClean="0"/>
              <a:t> text of </a:t>
            </a:r>
            <a:r>
              <a:rPr lang="it-IT" dirty="0" err="1" smtClean="0"/>
              <a:t>his</a:t>
            </a:r>
            <a:r>
              <a:rPr lang="it-IT" dirty="0" smtClean="0"/>
              <a:t> work: </a:t>
            </a:r>
            <a:endParaRPr lang="it-IT" dirty="0"/>
          </a:p>
        </p:txBody>
      </p:sp>
      <p:sp>
        <p:nvSpPr>
          <p:cNvPr id="6" name="CasellaDiTesto 5"/>
          <p:cNvSpPr txBox="1"/>
          <p:nvPr/>
        </p:nvSpPr>
        <p:spPr>
          <a:xfrm>
            <a:off x="2648088" y="5070122"/>
            <a:ext cx="4055657" cy="1477328"/>
          </a:xfrm>
          <a:prstGeom prst="rect">
            <a:avLst/>
          </a:prstGeom>
          <a:noFill/>
        </p:spPr>
        <p:txBody>
          <a:bodyPr wrap="square" rtlCol="0">
            <a:spAutoFit/>
          </a:bodyPr>
          <a:lstStyle/>
          <a:p>
            <a:r>
              <a:rPr lang="it-IT" dirty="0" smtClean="0"/>
              <a:t>The </a:t>
            </a:r>
            <a:r>
              <a:rPr lang="it-IT" dirty="0" err="1" smtClean="0"/>
              <a:t>concept</a:t>
            </a:r>
            <a:r>
              <a:rPr lang="it-IT" dirty="0" smtClean="0"/>
              <a:t> of private </a:t>
            </a:r>
            <a:r>
              <a:rPr lang="it-IT" dirty="0" err="1" smtClean="0"/>
              <a:t>circulation</a:t>
            </a:r>
            <a:r>
              <a:rPr lang="it-IT" dirty="0" smtClean="0"/>
              <a:t> </a:t>
            </a:r>
            <a:r>
              <a:rPr lang="it-IT" dirty="0" err="1" smtClean="0"/>
              <a:t>as</a:t>
            </a:r>
            <a:r>
              <a:rPr lang="it-IT" dirty="0" smtClean="0"/>
              <a:t> </a:t>
            </a:r>
            <a:r>
              <a:rPr lang="it-IT" dirty="0" err="1"/>
              <a:t>e</a:t>
            </a:r>
            <a:r>
              <a:rPr lang="it-IT" dirty="0" err="1" smtClean="0"/>
              <a:t>xpressed</a:t>
            </a:r>
            <a:r>
              <a:rPr lang="it-IT" dirty="0" smtClean="0"/>
              <a:t> by </a:t>
            </a:r>
            <a:r>
              <a:rPr lang="it-IT" dirty="0" err="1"/>
              <a:t>T</a:t>
            </a:r>
            <a:r>
              <a:rPr lang="it-IT" dirty="0" err="1" smtClean="0"/>
              <a:t>rendelemburg</a:t>
            </a:r>
            <a:r>
              <a:rPr lang="it-IT" dirty="0" smtClean="0"/>
              <a:t> </a:t>
            </a:r>
            <a:r>
              <a:rPr lang="it-IT" dirty="0" err="1" smtClean="0"/>
              <a:t>was</a:t>
            </a:r>
            <a:r>
              <a:rPr lang="it-IT" dirty="0" smtClean="0"/>
              <a:t> </a:t>
            </a:r>
            <a:r>
              <a:rPr lang="it-IT" dirty="0" err="1" smtClean="0"/>
              <a:t>revaluated</a:t>
            </a:r>
            <a:r>
              <a:rPr lang="it-IT" dirty="0" smtClean="0"/>
              <a:t> by Glauco Bassi in 1962 ( </a:t>
            </a:r>
            <a:r>
              <a:rPr lang="it-IT" dirty="0" err="1" smtClean="0"/>
              <a:t>see</a:t>
            </a:r>
            <a:r>
              <a:rPr lang="it-IT" dirty="0" smtClean="0"/>
              <a:t> the </a:t>
            </a:r>
            <a:r>
              <a:rPr lang="it-IT" dirty="0"/>
              <a:t> </a:t>
            </a:r>
            <a:r>
              <a:rPr lang="it-IT" dirty="0" err="1" smtClean="0"/>
              <a:t>picture</a:t>
            </a:r>
            <a:r>
              <a:rPr lang="it-IT" dirty="0" smtClean="0"/>
              <a:t>) in </a:t>
            </a:r>
            <a:r>
              <a:rPr lang="it-IT" dirty="0" err="1" smtClean="0"/>
              <a:t>his</a:t>
            </a:r>
            <a:r>
              <a:rPr lang="it-IT" dirty="0" smtClean="0"/>
              <a:t> book “ Le varici degli arti inferiori”.</a:t>
            </a:r>
            <a:endParaRPr lang="it-IT" dirty="0"/>
          </a:p>
        </p:txBody>
      </p:sp>
      <p:pic>
        <p:nvPicPr>
          <p:cNvPr id="7" name="Immagine 6" descr="Senza titolo-4.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7771" y="3924736"/>
            <a:ext cx="1981024" cy="2854499"/>
          </a:xfrm>
          <a:prstGeom prst="rect">
            <a:avLst/>
          </a:prstGeom>
          <a:ln>
            <a:solidFill>
              <a:schemeClr val="tx1"/>
            </a:solidFill>
          </a:ln>
        </p:spPr>
      </p:pic>
      <p:sp>
        <p:nvSpPr>
          <p:cNvPr id="8" name="Rettangolo 7"/>
          <p:cNvSpPr/>
          <p:nvPr/>
        </p:nvSpPr>
        <p:spPr>
          <a:xfrm>
            <a:off x="2128881" y="2144981"/>
            <a:ext cx="4574864" cy="2462213"/>
          </a:xfrm>
          <a:prstGeom prst="rect">
            <a:avLst/>
          </a:prstGeom>
        </p:spPr>
        <p:txBody>
          <a:bodyPr wrap="square">
            <a:spAutoFit/>
          </a:bodyPr>
          <a:lstStyle/>
          <a:p>
            <a:r>
              <a:rPr lang="it-IT" sz="1400" dirty="0" smtClean="0"/>
              <a:t> </a:t>
            </a:r>
            <a:r>
              <a:rPr lang="it-IT" sz="1400" dirty="0"/>
              <a:t>On the </a:t>
            </a:r>
            <a:r>
              <a:rPr lang="it-IT" sz="1400" dirty="0" err="1"/>
              <a:t>other</a:t>
            </a:r>
            <a:r>
              <a:rPr lang="it-IT" sz="1400" dirty="0"/>
              <a:t> </a:t>
            </a:r>
            <a:r>
              <a:rPr lang="it-IT" sz="1400" dirty="0" err="1"/>
              <a:t>hand</a:t>
            </a:r>
            <a:r>
              <a:rPr lang="it-IT" sz="1400" dirty="0"/>
              <a:t>, </a:t>
            </a:r>
            <a:r>
              <a:rPr lang="it-IT" sz="1400" dirty="0" err="1"/>
              <a:t>as</a:t>
            </a:r>
            <a:r>
              <a:rPr lang="it-IT" sz="1400" dirty="0"/>
              <a:t> </a:t>
            </a:r>
            <a:r>
              <a:rPr lang="it-IT" sz="1400" dirty="0" err="1"/>
              <a:t>soon</a:t>
            </a:r>
            <a:r>
              <a:rPr lang="it-IT" sz="1400" dirty="0"/>
              <a:t> </a:t>
            </a:r>
            <a:r>
              <a:rPr lang="it-IT" sz="1400" dirty="0" err="1"/>
              <a:t>as</a:t>
            </a:r>
            <a:r>
              <a:rPr lang="it-IT" sz="1400" dirty="0"/>
              <a:t> the </a:t>
            </a:r>
            <a:r>
              <a:rPr lang="it-IT" sz="1400" dirty="0" err="1"/>
              <a:t>muscles</a:t>
            </a:r>
            <a:r>
              <a:rPr lang="it-IT" sz="1400" dirty="0"/>
              <a:t> come </a:t>
            </a:r>
            <a:r>
              <a:rPr lang="it-IT" sz="1400" dirty="0" err="1"/>
              <a:t>into</a:t>
            </a:r>
            <a:r>
              <a:rPr lang="it-IT" sz="1400" dirty="0"/>
              <a:t> </a:t>
            </a:r>
            <a:r>
              <a:rPr lang="it-IT" sz="1400" dirty="0" err="1"/>
              <a:t>action</a:t>
            </a:r>
            <a:r>
              <a:rPr lang="it-IT" sz="1400" dirty="0"/>
              <a:t> the </a:t>
            </a:r>
            <a:r>
              <a:rPr lang="it-IT" sz="1400" dirty="0" err="1"/>
              <a:t>pumping</a:t>
            </a:r>
            <a:r>
              <a:rPr lang="it-IT" sz="1400" dirty="0"/>
              <a:t> </a:t>
            </a:r>
            <a:r>
              <a:rPr lang="it-IT" sz="1400" dirty="0" err="1"/>
              <a:t>action</a:t>
            </a:r>
            <a:r>
              <a:rPr lang="it-IT" sz="1400" dirty="0"/>
              <a:t> of the </a:t>
            </a:r>
            <a:r>
              <a:rPr lang="it-IT" sz="1400" dirty="0" err="1"/>
              <a:t>venous</a:t>
            </a:r>
            <a:r>
              <a:rPr lang="it-IT" sz="1400" dirty="0"/>
              <a:t> </a:t>
            </a:r>
            <a:r>
              <a:rPr lang="it-IT" sz="1400" dirty="0" err="1"/>
              <a:t>valves</a:t>
            </a:r>
            <a:r>
              <a:rPr lang="it-IT" sz="1400" dirty="0"/>
              <a:t> in the </a:t>
            </a:r>
            <a:r>
              <a:rPr lang="it-IT" sz="1400" dirty="0" err="1"/>
              <a:t>deep</a:t>
            </a:r>
            <a:r>
              <a:rPr lang="it-IT" sz="1400" dirty="0"/>
              <a:t> </a:t>
            </a:r>
            <a:r>
              <a:rPr lang="it-IT" sz="1400" dirty="0" err="1"/>
              <a:t>tracts</a:t>
            </a:r>
            <a:r>
              <a:rPr lang="it-IT" sz="1400" dirty="0"/>
              <a:t> come </a:t>
            </a:r>
            <a:r>
              <a:rPr lang="it-IT" sz="1400" dirty="0" err="1"/>
              <a:t>into</a:t>
            </a:r>
            <a:r>
              <a:rPr lang="it-IT" sz="1400" dirty="0"/>
              <a:t> play. </a:t>
            </a:r>
            <a:r>
              <a:rPr lang="it-IT" sz="1400" dirty="0" err="1"/>
              <a:t>As</a:t>
            </a:r>
            <a:r>
              <a:rPr lang="it-IT" sz="1400" dirty="0"/>
              <a:t> the </a:t>
            </a:r>
            <a:r>
              <a:rPr lang="it-IT" sz="1400" dirty="0" err="1"/>
              <a:t>result</a:t>
            </a:r>
            <a:r>
              <a:rPr lang="it-IT" sz="1400" dirty="0"/>
              <a:t> of </a:t>
            </a:r>
            <a:r>
              <a:rPr lang="it-IT" sz="1400" dirty="0" err="1"/>
              <a:t>this</a:t>
            </a:r>
            <a:r>
              <a:rPr lang="it-IT" sz="1400" dirty="0"/>
              <a:t> the </a:t>
            </a:r>
            <a:r>
              <a:rPr lang="it-IT" sz="1400" dirty="0" err="1"/>
              <a:t>blood</a:t>
            </a:r>
            <a:r>
              <a:rPr lang="it-IT" sz="1400" dirty="0"/>
              <a:t> </a:t>
            </a:r>
            <a:r>
              <a:rPr lang="it-IT" sz="1400" dirty="0" err="1"/>
              <a:t>stream</a:t>
            </a:r>
            <a:r>
              <a:rPr lang="it-IT" sz="1400" dirty="0"/>
              <a:t> in the </a:t>
            </a:r>
            <a:r>
              <a:rPr lang="it-IT" sz="1400" dirty="0" err="1"/>
              <a:t>deep</a:t>
            </a:r>
            <a:r>
              <a:rPr lang="it-IT" sz="1400" dirty="0"/>
              <a:t> </a:t>
            </a:r>
            <a:r>
              <a:rPr lang="it-IT" sz="1400" dirty="0" err="1"/>
              <a:t>veins</a:t>
            </a:r>
            <a:r>
              <a:rPr lang="it-IT" sz="1400" dirty="0"/>
              <a:t> </a:t>
            </a:r>
            <a:r>
              <a:rPr lang="it-IT" sz="1400" dirty="0" err="1"/>
              <a:t>will</a:t>
            </a:r>
            <a:r>
              <a:rPr lang="it-IT" sz="1400" dirty="0"/>
              <a:t> </a:t>
            </a:r>
            <a:r>
              <a:rPr lang="it-IT" sz="1400" dirty="0" err="1"/>
              <a:t>move</a:t>
            </a:r>
            <a:r>
              <a:rPr lang="it-IT" sz="1400" dirty="0"/>
              <a:t> </a:t>
            </a:r>
            <a:r>
              <a:rPr lang="it-IT" sz="1400" dirty="0" err="1" smtClean="0"/>
              <a:t>appreciably</a:t>
            </a:r>
            <a:r>
              <a:rPr lang="it-IT" sz="1400" dirty="0" smtClean="0"/>
              <a:t> </a:t>
            </a:r>
            <a:r>
              <a:rPr lang="it-IT" sz="1400" dirty="0" err="1"/>
              <a:t>faster</a:t>
            </a:r>
            <a:r>
              <a:rPr lang="it-IT" sz="1400" dirty="0"/>
              <a:t>; the </a:t>
            </a:r>
            <a:r>
              <a:rPr lang="it-IT" sz="1400" dirty="0" err="1"/>
              <a:t>blood</a:t>
            </a:r>
            <a:r>
              <a:rPr lang="it-IT" sz="1400" dirty="0"/>
              <a:t> </a:t>
            </a:r>
            <a:r>
              <a:rPr lang="it-IT" sz="1400" dirty="0" err="1"/>
              <a:t>will</a:t>
            </a:r>
            <a:r>
              <a:rPr lang="it-IT" sz="1400" dirty="0"/>
              <a:t> be </a:t>
            </a:r>
            <a:r>
              <a:rPr lang="it-IT" sz="1400" dirty="0" err="1"/>
              <a:t>sucked</a:t>
            </a:r>
            <a:r>
              <a:rPr lang="it-IT" sz="1400" dirty="0"/>
              <a:t> out of the </a:t>
            </a:r>
            <a:r>
              <a:rPr lang="it-IT" sz="1400" dirty="0" err="1"/>
              <a:t>communicating</a:t>
            </a:r>
            <a:r>
              <a:rPr lang="it-IT" sz="1400" dirty="0"/>
              <a:t> </a:t>
            </a:r>
            <a:r>
              <a:rPr lang="it-IT" sz="1400" dirty="0" err="1"/>
              <a:t>veins</a:t>
            </a:r>
            <a:r>
              <a:rPr lang="it-IT" sz="1400" dirty="0"/>
              <a:t> "xx.</a:t>
            </a:r>
          </a:p>
          <a:p>
            <a:r>
              <a:rPr lang="it-IT" sz="1400" dirty="0" smtClean="0"/>
              <a:t> </a:t>
            </a:r>
            <a:r>
              <a:rPr lang="it-IT" sz="1400" dirty="0" err="1"/>
              <a:t>It</a:t>
            </a:r>
            <a:r>
              <a:rPr lang="it-IT" sz="1400" dirty="0"/>
              <a:t> </a:t>
            </a:r>
            <a:r>
              <a:rPr lang="it-IT" sz="1400" dirty="0" err="1"/>
              <a:t>will</a:t>
            </a:r>
            <a:r>
              <a:rPr lang="it-IT" sz="1400" dirty="0"/>
              <a:t> </a:t>
            </a:r>
            <a:r>
              <a:rPr lang="it-IT" sz="1400" dirty="0" err="1"/>
              <a:t>not</a:t>
            </a:r>
            <a:r>
              <a:rPr lang="it-IT" sz="1400" dirty="0"/>
              <a:t> </a:t>
            </a:r>
            <a:r>
              <a:rPr lang="it-IT" sz="1400" dirty="0" err="1"/>
              <a:t>remain</a:t>
            </a:r>
            <a:r>
              <a:rPr lang="it-IT" sz="1400" dirty="0"/>
              <a:t> out </a:t>
            </a:r>
            <a:r>
              <a:rPr lang="it-IT" sz="1400" dirty="0" err="1"/>
              <a:t>since</a:t>
            </a:r>
            <a:r>
              <a:rPr lang="it-IT" sz="1400" dirty="0"/>
              <a:t> the </a:t>
            </a:r>
            <a:r>
              <a:rPr lang="it-IT" sz="1400" dirty="0" err="1"/>
              <a:t>blood</a:t>
            </a:r>
            <a:r>
              <a:rPr lang="it-IT" sz="1400" dirty="0"/>
              <a:t> from the </a:t>
            </a:r>
            <a:r>
              <a:rPr lang="it-IT" sz="1400" dirty="0" err="1"/>
              <a:t>reservoir</a:t>
            </a:r>
            <a:r>
              <a:rPr lang="it-IT" sz="1400" dirty="0"/>
              <a:t> of the </a:t>
            </a:r>
            <a:r>
              <a:rPr lang="it-IT" sz="1400" dirty="0" err="1"/>
              <a:t>filled</a:t>
            </a:r>
            <a:r>
              <a:rPr lang="it-IT" sz="1400" dirty="0"/>
              <a:t> </a:t>
            </a:r>
            <a:r>
              <a:rPr lang="it-IT" sz="1400" dirty="0" err="1"/>
              <a:t>saphenous</a:t>
            </a:r>
            <a:r>
              <a:rPr lang="it-IT" sz="1400" dirty="0"/>
              <a:t> </a:t>
            </a:r>
            <a:r>
              <a:rPr lang="it-IT" sz="1400" dirty="0" err="1"/>
              <a:t>flows</a:t>
            </a:r>
            <a:r>
              <a:rPr lang="it-IT" sz="1400" dirty="0"/>
              <a:t> </a:t>
            </a:r>
            <a:r>
              <a:rPr lang="it-IT" sz="1400" dirty="0" err="1"/>
              <a:t>after</a:t>
            </a:r>
            <a:r>
              <a:rPr lang="it-IT" sz="1400" dirty="0"/>
              <a:t> and </a:t>
            </a:r>
            <a:r>
              <a:rPr lang="it-IT" sz="1400" dirty="0" err="1"/>
              <a:t>is</a:t>
            </a:r>
            <a:r>
              <a:rPr lang="it-IT" sz="1400" dirty="0"/>
              <a:t> </a:t>
            </a:r>
            <a:r>
              <a:rPr lang="it-IT" sz="1400" dirty="0" err="1"/>
              <a:t>replaced</a:t>
            </a:r>
            <a:r>
              <a:rPr lang="it-IT" sz="1400" dirty="0"/>
              <a:t> from </a:t>
            </a:r>
            <a:r>
              <a:rPr lang="it-IT" sz="1400" dirty="0" err="1"/>
              <a:t>above</a:t>
            </a:r>
            <a:r>
              <a:rPr lang="it-IT" sz="1400" dirty="0"/>
              <a:t> from the </a:t>
            </a:r>
            <a:r>
              <a:rPr lang="it-IT" sz="1400" dirty="0" err="1"/>
              <a:t>femoral</a:t>
            </a:r>
            <a:r>
              <a:rPr lang="it-IT" sz="1400" dirty="0"/>
              <a:t>, so </a:t>
            </a:r>
            <a:r>
              <a:rPr lang="it-IT" sz="1400" dirty="0" err="1"/>
              <a:t>that</a:t>
            </a:r>
            <a:r>
              <a:rPr lang="it-IT" sz="1400" dirty="0"/>
              <a:t> in </a:t>
            </a:r>
            <a:r>
              <a:rPr lang="it-IT" sz="1400" dirty="0" err="1"/>
              <a:t>this</a:t>
            </a:r>
            <a:r>
              <a:rPr lang="it-IT" sz="1400" dirty="0"/>
              <a:t> case </a:t>
            </a:r>
            <a:r>
              <a:rPr lang="it-IT" sz="1400" dirty="0" err="1"/>
              <a:t>we</a:t>
            </a:r>
            <a:r>
              <a:rPr lang="it-IT" sz="1400" dirty="0"/>
              <a:t> are </a:t>
            </a:r>
            <a:r>
              <a:rPr lang="it-IT" sz="1400" dirty="0" err="1"/>
              <a:t>dealing</a:t>
            </a:r>
            <a:r>
              <a:rPr lang="it-IT" sz="1400" dirty="0"/>
              <a:t> with a </a:t>
            </a:r>
            <a:r>
              <a:rPr lang="it-IT" sz="1400" b="1" u="sng" dirty="0"/>
              <a:t>private </a:t>
            </a:r>
            <a:r>
              <a:rPr lang="it-IT" sz="1400" b="1" u="sng" dirty="0" err="1"/>
              <a:t>circulation</a:t>
            </a:r>
            <a:r>
              <a:rPr lang="it-IT" sz="1400" b="1" u="sng" dirty="0"/>
              <a:t> </a:t>
            </a:r>
            <a:r>
              <a:rPr lang="it-IT" sz="1400" dirty="0"/>
              <a:t>of the '</a:t>
            </a:r>
            <a:r>
              <a:rPr lang="it-IT" sz="1400" dirty="0" err="1"/>
              <a:t>lower</a:t>
            </a:r>
            <a:r>
              <a:rPr lang="it-IT" sz="1400" dirty="0"/>
              <a:t> </a:t>
            </a:r>
            <a:r>
              <a:rPr lang="it-IT" sz="1400" dirty="0" err="1"/>
              <a:t>leg</a:t>
            </a:r>
            <a:r>
              <a:rPr lang="it-IT" sz="1400" dirty="0"/>
              <a:t> so to </a:t>
            </a:r>
            <a:r>
              <a:rPr lang="it-IT" sz="1400" dirty="0" err="1"/>
              <a:t>speak</a:t>
            </a:r>
            <a:r>
              <a:rPr lang="it-IT" sz="1400" dirty="0"/>
              <a:t>, in </a:t>
            </a:r>
            <a:r>
              <a:rPr lang="it-IT" sz="1400" dirty="0" err="1"/>
              <a:t>that</a:t>
            </a:r>
            <a:r>
              <a:rPr lang="it-IT" sz="1400" dirty="0"/>
              <a:t> the </a:t>
            </a:r>
            <a:r>
              <a:rPr lang="it-IT" sz="1400" dirty="0" err="1"/>
              <a:t>blood</a:t>
            </a:r>
            <a:r>
              <a:rPr lang="it-IT" sz="1400" dirty="0"/>
              <a:t> in the </a:t>
            </a:r>
            <a:r>
              <a:rPr lang="it-IT" sz="1400" dirty="0" err="1"/>
              <a:t>deep</a:t>
            </a:r>
            <a:r>
              <a:rPr lang="it-IT" sz="1400" dirty="0"/>
              <a:t> </a:t>
            </a:r>
            <a:r>
              <a:rPr lang="it-IT" sz="1400" dirty="0" err="1"/>
              <a:t>veins</a:t>
            </a:r>
            <a:r>
              <a:rPr lang="it-IT" sz="1400" dirty="0"/>
              <a:t> of the </a:t>
            </a:r>
            <a:r>
              <a:rPr lang="it-IT" sz="1400" dirty="0" err="1"/>
              <a:t>leg</a:t>
            </a:r>
            <a:r>
              <a:rPr lang="it-IT" sz="1400" dirty="0"/>
              <a:t> </a:t>
            </a:r>
            <a:r>
              <a:rPr lang="it-IT" sz="1400" dirty="0" err="1"/>
              <a:t>is</a:t>
            </a:r>
            <a:r>
              <a:rPr lang="it-IT" sz="1400" dirty="0"/>
              <a:t> </a:t>
            </a:r>
            <a:r>
              <a:rPr lang="it-IT" sz="1400" dirty="0" err="1"/>
              <a:t>pumped</a:t>
            </a:r>
            <a:r>
              <a:rPr lang="it-IT" sz="1400" dirty="0"/>
              <a:t> up and in part </a:t>
            </a:r>
            <a:r>
              <a:rPr lang="it-IT" sz="1400" dirty="0" err="1"/>
              <a:t>flows</a:t>
            </a:r>
            <a:r>
              <a:rPr lang="it-IT" sz="1400" dirty="0"/>
              <a:t> down </a:t>
            </a:r>
            <a:r>
              <a:rPr lang="it-IT" sz="1400" dirty="0" err="1"/>
              <a:t>again</a:t>
            </a:r>
            <a:r>
              <a:rPr lang="it-IT" sz="1400" dirty="0"/>
              <a:t> </a:t>
            </a:r>
            <a:r>
              <a:rPr lang="it-IT" sz="1400" dirty="0" err="1"/>
              <a:t>through</a:t>
            </a:r>
            <a:r>
              <a:rPr lang="it-IT" sz="1400" dirty="0"/>
              <a:t> the </a:t>
            </a:r>
            <a:r>
              <a:rPr lang="it-IT" sz="1400" dirty="0" err="1"/>
              <a:t>saphenous</a:t>
            </a:r>
            <a:r>
              <a:rPr lang="it-IT" sz="1400" dirty="0"/>
              <a:t>.”</a:t>
            </a:r>
          </a:p>
        </p:txBody>
      </p:sp>
      <p:sp>
        <p:nvSpPr>
          <p:cNvPr id="9" name="CasellaDiTesto 8"/>
          <p:cNvSpPr txBox="1"/>
          <p:nvPr/>
        </p:nvSpPr>
        <p:spPr>
          <a:xfrm>
            <a:off x="427083" y="6123558"/>
            <a:ext cx="1903516" cy="738664"/>
          </a:xfrm>
          <a:prstGeom prst="rect">
            <a:avLst/>
          </a:prstGeom>
          <a:noFill/>
        </p:spPr>
        <p:txBody>
          <a:bodyPr wrap="square" rtlCol="0">
            <a:spAutoFit/>
          </a:bodyPr>
          <a:lstStyle/>
          <a:p>
            <a:r>
              <a:rPr lang="it-IT" sz="1400" dirty="0" err="1" smtClean="0"/>
              <a:t>Diagram</a:t>
            </a:r>
            <a:r>
              <a:rPr lang="it-IT" sz="1400" dirty="0" smtClean="0"/>
              <a:t> from </a:t>
            </a:r>
            <a:r>
              <a:rPr lang="it-IT" sz="1400" dirty="0" err="1" smtClean="0"/>
              <a:t>G.Bassi</a:t>
            </a:r>
            <a:endParaRPr lang="it-IT" sz="1400" dirty="0" smtClean="0"/>
          </a:p>
          <a:p>
            <a:r>
              <a:rPr lang="it-IT" sz="1400" dirty="0" smtClean="0"/>
              <a:t>Private </a:t>
            </a:r>
            <a:r>
              <a:rPr lang="it-IT" sz="1400" dirty="0" err="1" smtClean="0"/>
              <a:t>circulation</a:t>
            </a:r>
            <a:r>
              <a:rPr lang="it-IT" sz="1400" dirty="0" smtClean="0"/>
              <a:t> of </a:t>
            </a:r>
            <a:r>
              <a:rPr lang="it-IT" sz="1400" dirty="0" err="1" smtClean="0"/>
              <a:t>saphenous</a:t>
            </a:r>
            <a:r>
              <a:rPr lang="it-IT" sz="1400" dirty="0" smtClean="0"/>
              <a:t> </a:t>
            </a:r>
            <a:r>
              <a:rPr lang="it-IT" sz="1400" dirty="0" err="1" smtClean="0"/>
              <a:t>insufficiency</a:t>
            </a:r>
            <a:endParaRPr lang="it-IT" sz="1400" dirty="0"/>
          </a:p>
        </p:txBody>
      </p:sp>
    </p:spTree>
    <p:extLst>
      <p:ext uri="{BB962C8B-B14F-4D97-AF65-F5344CB8AC3E}">
        <p14:creationId xmlns:p14="http://schemas.microsoft.com/office/powerpoint/2010/main" val="3578466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6103" y="138897"/>
            <a:ext cx="7298655" cy="369332"/>
          </a:xfrm>
          <a:prstGeom prst="rect">
            <a:avLst/>
          </a:prstGeom>
          <a:noFill/>
        </p:spPr>
        <p:txBody>
          <a:bodyPr wrap="none" rtlCol="0">
            <a:spAutoFit/>
          </a:bodyPr>
          <a:lstStyle/>
          <a:p>
            <a:r>
              <a:rPr lang="it-IT" b="1" dirty="0" err="1" smtClean="0"/>
              <a:t>History</a:t>
            </a:r>
            <a:r>
              <a:rPr lang="it-IT" b="1" dirty="0" smtClean="0"/>
              <a:t> of </a:t>
            </a:r>
            <a:r>
              <a:rPr lang="it-IT" b="1" dirty="0" err="1" smtClean="0"/>
              <a:t>vicious</a:t>
            </a:r>
            <a:r>
              <a:rPr lang="it-IT" b="1" dirty="0" smtClean="0"/>
              <a:t> </a:t>
            </a:r>
            <a:r>
              <a:rPr lang="it-IT" b="1" dirty="0" err="1" smtClean="0"/>
              <a:t>recirculation</a:t>
            </a:r>
            <a:r>
              <a:rPr lang="it-IT" b="1" dirty="0" smtClean="0"/>
              <a:t> </a:t>
            </a:r>
            <a:r>
              <a:rPr lang="it-IT" b="1" dirty="0" err="1" smtClean="0"/>
              <a:t>concept</a:t>
            </a:r>
            <a:r>
              <a:rPr lang="it-IT" b="1" dirty="0" smtClean="0"/>
              <a:t>, the so </a:t>
            </a:r>
            <a:r>
              <a:rPr lang="it-IT" b="1" dirty="0" err="1" smtClean="0"/>
              <a:t>called</a:t>
            </a:r>
            <a:r>
              <a:rPr lang="it-IT" b="1" dirty="0" smtClean="0"/>
              <a:t>  “Private </a:t>
            </a:r>
            <a:r>
              <a:rPr lang="it-IT" b="1" dirty="0" err="1" smtClean="0"/>
              <a:t>Circulation</a:t>
            </a:r>
            <a:r>
              <a:rPr lang="it-IT" b="1" dirty="0" smtClean="0"/>
              <a:t>”</a:t>
            </a:r>
            <a:endParaRPr lang="it-IT" b="1" dirty="0"/>
          </a:p>
        </p:txBody>
      </p:sp>
      <p:sp>
        <p:nvSpPr>
          <p:cNvPr id="5" name="CasellaDiTesto 4"/>
          <p:cNvSpPr txBox="1"/>
          <p:nvPr/>
        </p:nvSpPr>
        <p:spPr>
          <a:xfrm>
            <a:off x="615384" y="508229"/>
            <a:ext cx="7594086" cy="2862322"/>
          </a:xfrm>
          <a:prstGeom prst="rect">
            <a:avLst/>
          </a:prstGeom>
          <a:noFill/>
        </p:spPr>
        <p:txBody>
          <a:bodyPr wrap="square" rtlCol="0">
            <a:spAutoFit/>
          </a:bodyPr>
          <a:lstStyle/>
          <a:p>
            <a:r>
              <a:rPr lang="it-IT" dirty="0" smtClean="0"/>
              <a:t>In 1988, Claude Franceschi proposed  anatomo-hemodynamic patterns of the venous circulation based on ultra-sound  imaging/Dopple findings  where the private circulation  was called Closed Shunt and classified in various sub-patterns according to the escape point location , the involved  superficial veins pathways ( N1, N2, N3, N4 according to theire location sub, intra or supra fascial) and their re-entry location. The closed shunts were differenciated from other shunts  called  open vicarious shunts when the veins drive a compensatory lflow and open deviated shunt when a superficial vein drains other superficial venous departments in addition to its physiological, without closed shunt re-circulation from the deep departement.</a:t>
            </a:r>
            <a:endParaRPr lang="it-IT" dirty="0"/>
          </a:p>
        </p:txBody>
      </p:sp>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84" y="3379159"/>
            <a:ext cx="1775011" cy="245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173" y="3370551"/>
            <a:ext cx="1617327" cy="245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IMG_0848"/>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6000"/>
                    </a14:imgEffect>
                  </a14:imgLayer>
                </a14:imgProps>
              </a:ext>
              <a:ext uri="{28A0092B-C50C-407E-A947-70E740481C1C}">
                <a14:useLocalDpi xmlns:a14="http://schemas.microsoft.com/office/drawing/2010/main" val="0"/>
              </a:ext>
            </a:extLst>
          </a:blip>
          <a:srcRect l="25194"/>
          <a:stretch/>
        </p:blipFill>
        <p:spPr bwMode="auto">
          <a:xfrm>
            <a:off x="3148577" y="3370551"/>
            <a:ext cx="2527700" cy="276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Arco 62"/>
          <p:cNvSpPr/>
          <p:nvPr/>
        </p:nvSpPr>
        <p:spPr>
          <a:xfrm flipH="1">
            <a:off x="5756175" y="4890028"/>
            <a:ext cx="1831453" cy="1119994"/>
          </a:xfrm>
          <a:prstGeom prst="arc">
            <a:avLst/>
          </a:prstGeom>
          <a:ln w="38100"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 name="CasellaDiTesto 1"/>
          <p:cNvSpPr txBox="1"/>
          <p:nvPr/>
        </p:nvSpPr>
        <p:spPr>
          <a:xfrm>
            <a:off x="8087300" y="83165"/>
            <a:ext cx="933406" cy="369332"/>
          </a:xfrm>
          <a:prstGeom prst="rect">
            <a:avLst/>
          </a:prstGeom>
          <a:noFill/>
          <a:ln>
            <a:solidFill>
              <a:schemeClr val="tx1"/>
            </a:solidFill>
          </a:ln>
        </p:spPr>
        <p:txBody>
          <a:bodyPr wrap="none" rtlCol="0">
            <a:spAutoFit/>
          </a:bodyPr>
          <a:lstStyle/>
          <a:p>
            <a:r>
              <a:rPr lang="it-IT" b="1" dirty="0" smtClean="0"/>
              <a:t>Slide 15</a:t>
            </a:r>
            <a:endParaRPr lang="it-IT" b="1" dirty="0"/>
          </a:p>
        </p:txBody>
      </p:sp>
      <p:sp>
        <p:nvSpPr>
          <p:cNvPr id="4" name="CasellaDiTesto 3"/>
          <p:cNvSpPr txBox="1"/>
          <p:nvPr/>
        </p:nvSpPr>
        <p:spPr>
          <a:xfrm>
            <a:off x="242287" y="475183"/>
            <a:ext cx="8675420" cy="2369880"/>
          </a:xfrm>
          <a:prstGeom prst="rect">
            <a:avLst/>
          </a:prstGeom>
          <a:noFill/>
        </p:spPr>
        <p:txBody>
          <a:bodyPr wrap="square" rtlCol="0">
            <a:spAutoFit/>
          </a:bodyPr>
          <a:lstStyle/>
          <a:p>
            <a:r>
              <a:rPr lang="it-IT" b="1" dirty="0" smtClean="0"/>
              <a:t>Escape/leaking Point: </a:t>
            </a:r>
          </a:p>
          <a:p>
            <a:r>
              <a:rPr lang="it-IT" sz="1600" dirty="0" smtClean="0"/>
              <a:t>Point of transition of an outward flow from a </a:t>
            </a:r>
            <a:r>
              <a:rPr lang="it-IT" sz="1600" dirty="0" err="1" smtClean="0"/>
              <a:t>deep</a:t>
            </a:r>
            <a:r>
              <a:rPr lang="it-IT" sz="1600" dirty="0" smtClean="0"/>
              <a:t> to a more superficial network, e.g. an </a:t>
            </a:r>
            <a:r>
              <a:rPr lang="it-IT" sz="1600" dirty="0" err="1" smtClean="0"/>
              <a:t>incompetent</a:t>
            </a:r>
            <a:r>
              <a:rPr lang="it-IT" sz="1600" dirty="0" smtClean="0"/>
              <a:t> SFJ.</a:t>
            </a:r>
          </a:p>
          <a:p>
            <a:r>
              <a:rPr lang="it-IT" b="1" dirty="0" smtClean="0"/>
              <a:t>Re-Entry Point:</a:t>
            </a:r>
          </a:p>
          <a:p>
            <a:r>
              <a:rPr lang="it-IT" sz="1600" dirty="0" smtClean="0"/>
              <a:t>The point where  the pathologic flow passes from a superficial to a deep  network. </a:t>
            </a:r>
          </a:p>
          <a:p>
            <a:r>
              <a:rPr lang="it-IT" sz="1600" dirty="0" smtClean="0"/>
              <a:t>If the re-entry point is placed below the escape point , between the first and the second , </a:t>
            </a:r>
            <a:r>
              <a:rPr lang="it-IT" sz="1600" dirty="0" err="1" smtClean="0"/>
              <a:t>this</a:t>
            </a:r>
            <a:r>
              <a:rPr lang="it-IT" sz="1600" dirty="0" smtClean="0"/>
              <a:t> ‘private’ circulation is established</a:t>
            </a:r>
            <a:r>
              <a:rPr lang="it-IT" sz="1600" dirty="0"/>
              <a:t> </a:t>
            </a:r>
            <a:r>
              <a:rPr lang="it-IT" sz="1600" dirty="0" smtClean="0"/>
              <a:t>( fig. !)</a:t>
            </a:r>
          </a:p>
          <a:p>
            <a:r>
              <a:rPr lang="it-IT" sz="1600" dirty="0" smtClean="0"/>
              <a:t>If the re-entry point is placed above the escape point, </a:t>
            </a:r>
            <a:r>
              <a:rPr lang="it-IT" sz="1600" dirty="0" err="1" smtClean="0"/>
              <a:t>such</a:t>
            </a:r>
            <a:r>
              <a:rPr lang="it-IT" sz="1600" dirty="0" smtClean="0"/>
              <a:t> ‘private’ circulation  loop can not develop </a:t>
            </a:r>
            <a:r>
              <a:rPr lang="it-IT" sz="1600" dirty="0"/>
              <a:t>( fig. </a:t>
            </a:r>
            <a:r>
              <a:rPr lang="it-IT" sz="1600" dirty="0" smtClean="0"/>
              <a:t>2). </a:t>
            </a:r>
            <a:r>
              <a:rPr lang="it-IT" sz="1600" b="1" dirty="0" smtClean="0"/>
              <a:t>This situation occurs  only in the case of a contractive reflux.</a:t>
            </a:r>
            <a:endParaRPr lang="it-IT" sz="1600" b="1" dirty="0"/>
          </a:p>
        </p:txBody>
      </p:sp>
      <p:grpSp>
        <p:nvGrpSpPr>
          <p:cNvPr id="38" name="Gruppo 37"/>
          <p:cNvGrpSpPr/>
          <p:nvPr/>
        </p:nvGrpSpPr>
        <p:grpSpPr>
          <a:xfrm>
            <a:off x="530589" y="2989453"/>
            <a:ext cx="3484528" cy="3799509"/>
            <a:chOff x="3357679" y="1627892"/>
            <a:chExt cx="4236297" cy="4717366"/>
          </a:xfrm>
        </p:grpSpPr>
        <p:sp>
          <p:nvSpPr>
            <p:cNvPr id="28" name="Arco 27"/>
            <p:cNvSpPr/>
            <p:nvPr/>
          </p:nvSpPr>
          <p:spPr>
            <a:xfrm flipH="1">
              <a:off x="3737103" y="1892943"/>
              <a:ext cx="3856873" cy="4452315"/>
            </a:xfrm>
            <a:prstGeom prst="arc">
              <a:avLst>
                <a:gd name="adj1" fmla="val 17653125"/>
                <a:gd name="adj2" fmla="val 2149177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35" name="Gruppo 34"/>
            <p:cNvGrpSpPr/>
            <p:nvPr/>
          </p:nvGrpSpPr>
          <p:grpSpPr>
            <a:xfrm>
              <a:off x="3357679" y="1627892"/>
              <a:ext cx="2263726" cy="4483146"/>
              <a:chOff x="4514424" y="267831"/>
              <a:chExt cx="3812392" cy="6092640"/>
            </a:xfrm>
          </p:grpSpPr>
          <p:cxnSp>
            <p:nvCxnSpPr>
              <p:cNvPr id="16" name="Connettore 1 15"/>
              <p:cNvCxnSpPr/>
              <p:nvPr/>
            </p:nvCxnSpPr>
            <p:spPr>
              <a:xfrm>
                <a:off x="6406531" y="267831"/>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17" name="Arco 16"/>
              <p:cNvSpPr/>
              <p:nvPr/>
            </p:nvSpPr>
            <p:spPr>
              <a:xfrm>
                <a:off x="4576982" y="963268"/>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8" name="Connettore 1 17"/>
              <p:cNvCxnSpPr>
                <a:stCxn id="17" idx="2"/>
              </p:cNvCxnSpPr>
              <p:nvPr/>
            </p:nvCxnSpPr>
            <p:spPr>
              <a:xfrm>
                <a:off x="8326816" y="1908157"/>
                <a:ext cx="0" cy="4452314"/>
              </a:xfrm>
              <a:prstGeom prst="line">
                <a:avLst/>
              </a:prstGeom>
            </p:spPr>
            <p:style>
              <a:lnRef idx="2">
                <a:schemeClr val="accent1"/>
              </a:lnRef>
              <a:fillRef idx="0">
                <a:schemeClr val="accent1"/>
              </a:fillRef>
              <a:effectRef idx="1">
                <a:schemeClr val="accent1"/>
              </a:effectRef>
              <a:fontRef idx="minor">
                <a:schemeClr val="tx1"/>
              </a:fontRef>
            </p:style>
          </p:cxnSp>
          <p:sp>
            <p:nvSpPr>
              <p:cNvPr id="19" name="Arco 18"/>
              <p:cNvSpPr/>
              <p:nvPr/>
            </p:nvSpPr>
            <p:spPr>
              <a:xfrm flipH="1">
                <a:off x="4531614" y="3382183"/>
                <a:ext cx="3749834" cy="1889777"/>
              </a:xfrm>
              <a:prstGeom prst="arc">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0" name="Connettore 1 19"/>
              <p:cNvCxnSpPr>
                <a:stCxn id="19" idx="2"/>
              </p:cNvCxnSpPr>
              <p:nvPr/>
            </p:nvCxnSpPr>
            <p:spPr>
              <a:xfrm>
                <a:off x="4531614" y="4327072"/>
                <a:ext cx="0" cy="2033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4514424" y="5431401"/>
                <a:ext cx="18921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nettore 2 22"/>
              <p:cNvCxnSpPr/>
              <p:nvPr/>
            </p:nvCxnSpPr>
            <p:spPr>
              <a:xfrm flipH="1" flipV="1">
                <a:off x="5729195" y="3653409"/>
                <a:ext cx="460838" cy="457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4546610" y="4324287"/>
                <a:ext cx="0" cy="1062483"/>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4533144" y="5386770"/>
                <a:ext cx="1873387" cy="0"/>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Connettore 2 28"/>
              <p:cNvCxnSpPr/>
              <p:nvPr/>
            </p:nvCxnSpPr>
            <p:spPr>
              <a:xfrm>
                <a:off x="4729828" y="4149875"/>
                <a:ext cx="0" cy="601102"/>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1" name="Connettore 2 30"/>
              <p:cNvCxnSpPr/>
              <p:nvPr/>
            </p:nvCxnSpPr>
            <p:spPr>
              <a:xfrm>
                <a:off x="5153421" y="5227656"/>
                <a:ext cx="575774" cy="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3" name="Connettore 2 32"/>
              <p:cNvCxnSpPr/>
              <p:nvPr/>
            </p:nvCxnSpPr>
            <p:spPr>
              <a:xfrm flipV="1">
                <a:off x="6190033" y="4298327"/>
                <a:ext cx="0" cy="45265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grpSp>
      </p:grpSp>
      <p:sp>
        <p:nvSpPr>
          <p:cNvPr id="36" name="CasellaDiTesto 35"/>
          <p:cNvSpPr txBox="1"/>
          <p:nvPr/>
        </p:nvSpPr>
        <p:spPr>
          <a:xfrm>
            <a:off x="1351039" y="3935760"/>
            <a:ext cx="1378728" cy="369332"/>
          </a:xfrm>
          <a:prstGeom prst="rect">
            <a:avLst/>
          </a:prstGeom>
          <a:solidFill>
            <a:srgbClr val="FFFFFF"/>
          </a:solidFill>
          <a:ln>
            <a:solidFill>
              <a:srgbClr val="000000"/>
            </a:solidFill>
          </a:ln>
        </p:spPr>
        <p:txBody>
          <a:bodyPr wrap="none" rtlCol="0">
            <a:spAutoFit/>
          </a:bodyPr>
          <a:lstStyle/>
          <a:p>
            <a:r>
              <a:rPr lang="it-IT" dirty="0" smtClean="0"/>
              <a:t>Escape </a:t>
            </a:r>
            <a:r>
              <a:rPr lang="it-IT" dirty="0" err="1" smtClean="0"/>
              <a:t>point</a:t>
            </a:r>
            <a:endParaRPr lang="it-IT" dirty="0"/>
          </a:p>
        </p:txBody>
      </p:sp>
      <p:sp>
        <p:nvSpPr>
          <p:cNvPr id="37" name="CasellaDiTesto 36"/>
          <p:cNvSpPr txBox="1"/>
          <p:nvPr/>
        </p:nvSpPr>
        <p:spPr>
          <a:xfrm>
            <a:off x="1454711" y="6384986"/>
            <a:ext cx="1544012" cy="369332"/>
          </a:xfrm>
          <a:prstGeom prst="rect">
            <a:avLst/>
          </a:prstGeom>
          <a:solidFill>
            <a:srgbClr val="FFFFFF"/>
          </a:solidFill>
          <a:ln>
            <a:solidFill>
              <a:srgbClr val="000000"/>
            </a:solidFill>
          </a:ln>
        </p:spPr>
        <p:txBody>
          <a:bodyPr wrap="none" rtlCol="0">
            <a:spAutoFit/>
          </a:bodyPr>
          <a:lstStyle/>
          <a:p>
            <a:r>
              <a:rPr lang="it-IT" dirty="0" smtClean="0"/>
              <a:t>Re-entry </a:t>
            </a:r>
            <a:r>
              <a:rPr lang="it-IT" dirty="0" err="1" smtClean="0"/>
              <a:t>point</a:t>
            </a:r>
            <a:endParaRPr lang="it-IT" dirty="0"/>
          </a:p>
        </p:txBody>
      </p:sp>
      <p:cxnSp>
        <p:nvCxnSpPr>
          <p:cNvPr id="40" name="Connettore 2 39"/>
          <p:cNvCxnSpPr>
            <a:stCxn id="36" idx="1"/>
          </p:cNvCxnSpPr>
          <p:nvPr/>
        </p:nvCxnSpPr>
        <p:spPr>
          <a:xfrm flipH="1">
            <a:off x="1123894" y="4120426"/>
            <a:ext cx="227145" cy="62316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Connettore 2 40"/>
          <p:cNvCxnSpPr>
            <a:stCxn id="37" idx="1"/>
          </p:cNvCxnSpPr>
          <p:nvPr/>
        </p:nvCxnSpPr>
        <p:spPr>
          <a:xfrm flipH="1" flipV="1">
            <a:off x="1059005" y="6216063"/>
            <a:ext cx="395706" cy="3535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a:off x="6777642" y="3012884"/>
            <a:ext cx="0" cy="3610861"/>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47" name="Arco 46"/>
          <p:cNvSpPr/>
          <p:nvPr/>
        </p:nvSpPr>
        <p:spPr>
          <a:xfrm>
            <a:off x="5884074" y="3425041"/>
            <a:ext cx="1831453" cy="111999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8" name="Connettore 1 47"/>
          <p:cNvCxnSpPr>
            <a:stCxn id="47" idx="2"/>
          </p:cNvCxnSpPr>
          <p:nvPr/>
        </p:nvCxnSpPr>
        <p:spPr>
          <a:xfrm>
            <a:off x="7715527" y="3985039"/>
            <a:ext cx="0" cy="2638706"/>
          </a:xfrm>
          <a:prstGeom prst="line">
            <a:avLst/>
          </a:prstGeom>
        </p:spPr>
        <p:style>
          <a:lnRef idx="2">
            <a:schemeClr val="accent1"/>
          </a:lnRef>
          <a:fillRef idx="0">
            <a:schemeClr val="accent1"/>
          </a:fillRef>
          <a:effectRef idx="1">
            <a:schemeClr val="accent1"/>
          </a:effectRef>
          <a:fontRef idx="minor">
            <a:schemeClr val="tx1"/>
          </a:fontRef>
        </p:style>
      </p:cxnSp>
      <p:sp>
        <p:nvSpPr>
          <p:cNvPr id="49" name="Arco 48"/>
          <p:cNvSpPr/>
          <p:nvPr/>
        </p:nvSpPr>
        <p:spPr>
          <a:xfrm flipH="1">
            <a:off x="5861916" y="4858634"/>
            <a:ext cx="1831453" cy="1119994"/>
          </a:xfrm>
          <a:prstGeom prst="arc">
            <a:avLst>
              <a:gd name="adj1" fmla="val 16200000"/>
              <a:gd name="adj2" fmla="val 19567559"/>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0" name="Connettore 1 49"/>
          <p:cNvCxnSpPr/>
          <p:nvPr/>
        </p:nvCxnSpPr>
        <p:spPr>
          <a:xfrm>
            <a:off x="5745285" y="5418632"/>
            <a:ext cx="0" cy="1205113"/>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Connettore 1 50"/>
          <p:cNvCxnSpPr/>
          <p:nvPr/>
        </p:nvCxnSpPr>
        <p:spPr>
          <a:xfrm>
            <a:off x="5853520" y="6073123"/>
            <a:ext cx="92412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Connettore 2 51"/>
          <p:cNvCxnSpPr/>
          <p:nvPr/>
        </p:nvCxnSpPr>
        <p:spPr>
          <a:xfrm flipH="1" flipV="1">
            <a:off x="6446825" y="5019379"/>
            <a:ext cx="225077" cy="2713"/>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6" name="Connettore 2 55"/>
          <p:cNvCxnSpPr/>
          <p:nvPr/>
        </p:nvCxnSpPr>
        <p:spPr>
          <a:xfrm flipV="1">
            <a:off x="6301538" y="3749518"/>
            <a:ext cx="281213" cy="30829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8" name="CasellaDiTesto 57"/>
          <p:cNvSpPr txBox="1"/>
          <p:nvPr/>
        </p:nvSpPr>
        <p:spPr>
          <a:xfrm>
            <a:off x="4579997" y="4057817"/>
            <a:ext cx="1378728" cy="369332"/>
          </a:xfrm>
          <a:prstGeom prst="rect">
            <a:avLst/>
          </a:prstGeom>
          <a:solidFill>
            <a:srgbClr val="FFFFFF"/>
          </a:solidFill>
          <a:ln>
            <a:solidFill>
              <a:srgbClr val="000000"/>
            </a:solidFill>
          </a:ln>
        </p:spPr>
        <p:txBody>
          <a:bodyPr wrap="none" rtlCol="0">
            <a:spAutoFit/>
          </a:bodyPr>
          <a:lstStyle/>
          <a:p>
            <a:r>
              <a:rPr lang="it-IT" dirty="0" smtClean="0"/>
              <a:t>Escape </a:t>
            </a:r>
            <a:r>
              <a:rPr lang="it-IT" dirty="0" err="1" smtClean="0"/>
              <a:t>point</a:t>
            </a:r>
            <a:endParaRPr lang="it-IT" dirty="0"/>
          </a:p>
        </p:txBody>
      </p:sp>
      <p:sp>
        <p:nvSpPr>
          <p:cNvPr id="59" name="CasellaDiTesto 58"/>
          <p:cNvSpPr txBox="1"/>
          <p:nvPr/>
        </p:nvSpPr>
        <p:spPr>
          <a:xfrm>
            <a:off x="4414713" y="2804787"/>
            <a:ext cx="1544012" cy="369332"/>
          </a:xfrm>
          <a:prstGeom prst="rect">
            <a:avLst/>
          </a:prstGeom>
          <a:solidFill>
            <a:srgbClr val="FFFFFF"/>
          </a:solidFill>
          <a:ln>
            <a:solidFill>
              <a:srgbClr val="000000"/>
            </a:solidFill>
          </a:ln>
        </p:spPr>
        <p:txBody>
          <a:bodyPr wrap="none" rtlCol="0">
            <a:spAutoFit/>
          </a:bodyPr>
          <a:lstStyle/>
          <a:p>
            <a:r>
              <a:rPr lang="it-IT" dirty="0" smtClean="0"/>
              <a:t>Re-entry </a:t>
            </a:r>
            <a:r>
              <a:rPr lang="it-IT" dirty="0" err="1" smtClean="0"/>
              <a:t>point</a:t>
            </a:r>
            <a:endParaRPr lang="it-IT" dirty="0"/>
          </a:p>
        </p:txBody>
      </p:sp>
      <p:cxnSp>
        <p:nvCxnSpPr>
          <p:cNvPr id="60" name="Connettore 2 59"/>
          <p:cNvCxnSpPr/>
          <p:nvPr/>
        </p:nvCxnSpPr>
        <p:spPr>
          <a:xfrm>
            <a:off x="5525985" y="4427149"/>
            <a:ext cx="855951" cy="3164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1" name="Connettore 2 60"/>
          <p:cNvCxnSpPr/>
          <p:nvPr/>
        </p:nvCxnSpPr>
        <p:spPr>
          <a:xfrm>
            <a:off x="5958726" y="3165589"/>
            <a:ext cx="624025" cy="2587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4" name="Arco 43"/>
          <p:cNvSpPr/>
          <p:nvPr/>
        </p:nvSpPr>
        <p:spPr>
          <a:xfrm flipH="1">
            <a:off x="6165612" y="3401610"/>
            <a:ext cx="3172436" cy="3410783"/>
          </a:xfrm>
          <a:prstGeom prst="arc">
            <a:avLst>
              <a:gd name="adj1" fmla="val 17349597"/>
              <a:gd name="adj2" fmla="val 2149177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6" name="Arco 65"/>
          <p:cNvSpPr/>
          <p:nvPr/>
        </p:nvSpPr>
        <p:spPr>
          <a:xfrm>
            <a:off x="5884074" y="3401611"/>
            <a:ext cx="1831453" cy="1119994"/>
          </a:xfrm>
          <a:prstGeom prst="arc">
            <a:avLst>
              <a:gd name="adj1" fmla="val 16200000"/>
              <a:gd name="adj2" fmla="val 18588337"/>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70" name="Connettore 2 69"/>
          <p:cNvCxnSpPr/>
          <p:nvPr/>
        </p:nvCxnSpPr>
        <p:spPr>
          <a:xfrm flipH="1" flipV="1">
            <a:off x="6904194" y="3181156"/>
            <a:ext cx="404110" cy="1138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 name="CasellaDiTesto 2"/>
          <p:cNvSpPr txBox="1"/>
          <p:nvPr/>
        </p:nvSpPr>
        <p:spPr>
          <a:xfrm>
            <a:off x="1123894" y="83165"/>
            <a:ext cx="5100976" cy="461665"/>
          </a:xfrm>
          <a:prstGeom prst="rect">
            <a:avLst/>
          </a:prstGeom>
          <a:noFill/>
        </p:spPr>
        <p:txBody>
          <a:bodyPr wrap="none" rtlCol="0">
            <a:spAutoFit/>
          </a:bodyPr>
          <a:lstStyle/>
          <a:p>
            <a:r>
              <a:rPr lang="it-IT" sz="2400" b="1" dirty="0" err="1" smtClean="0"/>
              <a:t>Concept</a:t>
            </a:r>
            <a:r>
              <a:rPr lang="it-IT" sz="2400" b="1" dirty="0" smtClean="0"/>
              <a:t> of Escape and Re-Entry </a:t>
            </a:r>
            <a:r>
              <a:rPr lang="it-IT" sz="2400" b="1" dirty="0" err="1" smtClean="0"/>
              <a:t>points</a:t>
            </a:r>
            <a:endParaRPr lang="it-IT" sz="2400" b="1" dirty="0"/>
          </a:p>
        </p:txBody>
      </p:sp>
    </p:spTree>
    <p:extLst>
      <p:ext uri="{BB962C8B-B14F-4D97-AF65-F5344CB8AC3E}">
        <p14:creationId xmlns:p14="http://schemas.microsoft.com/office/powerpoint/2010/main" val="3122719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022595" y="1275894"/>
            <a:ext cx="3672339" cy="2862323"/>
          </a:xfrm>
          <a:prstGeom prst="rect">
            <a:avLst/>
          </a:prstGeom>
        </p:spPr>
        <p:txBody>
          <a:bodyPr wrap="square">
            <a:spAutoFit/>
          </a:bodyPr>
          <a:lstStyle/>
          <a:p>
            <a:r>
              <a:rPr lang="en-US" dirty="0"/>
              <a:t>Venous blood flow </a:t>
            </a:r>
            <a:r>
              <a:rPr lang="en-US" dirty="0" smtClean="0"/>
              <a:t>through </a:t>
            </a:r>
            <a:r>
              <a:rPr lang="en-US" dirty="0"/>
              <a:t>the </a:t>
            </a:r>
            <a:r>
              <a:rPr lang="en-US" dirty="0" err="1" smtClean="0"/>
              <a:t>sapheno</a:t>
            </a:r>
            <a:r>
              <a:rPr lang="en-US" dirty="0" smtClean="0"/>
              <a:t>-popliteal </a:t>
            </a:r>
            <a:r>
              <a:rPr lang="en-US" dirty="0"/>
              <a:t>junction (SPJ) during the calf muscle contraction </a:t>
            </a:r>
            <a:r>
              <a:rPr lang="en-US" dirty="0" smtClean="0"/>
              <a:t>will </a:t>
            </a:r>
            <a:r>
              <a:rPr lang="en-US" dirty="0"/>
              <a:t>change </a:t>
            </a:r>
            <a:r>
              <a:rPr lang="en-US" dirty="0" smtClean="0"/>
              <a:t>its normal direction. This occurs as the result of a deep vein obstruction or other functional conditions. </a:t>
            </a:r>
          </a:p>
          <a:p>
            <a:r>
              <a:rPr lang="en-US" dirty="0" smtClean="0"/>
              <a:t>This pathologically directed flow is a natural compensation  to the deep obstructive stenosis.</a:t>
            </a:r>
            <a:endParaRPr lang="en-US" dirty="0"/>
          </a:p>
        </p:txBody>
      </p:sp>
      <p:cxnSp>
        <p:nvCxnSpPr>
          <p:cNvPr id="20" name="Connettore 1 19"/>
          <p:cNvCxnSpPr>
            <a:stCxn id="24" idx="2"/>
          </p:cNvCxnSpPr>
          <p:nvPr/>
        </p:nvCxnSpPr>
        <p:spPr>
          <a:xfrm>
            <a:off x="4441309" y="1935575"/>
            <a:ext cx="0" cy="4452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ttore 1 20"/>
          <p:cNvCxnSpPr>
            <a:stCxn id="25" idx="2"/>
          </p:cNvCxnSpPr>
          <p:nvPr/>
        </p:nvCxnSpPr>
        <p:spPr>
          <a:xfrm>
            <a:off x="646107" y="4354490"/>
            <a:ext cx="0" cy="2033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a:off x="2521024" y="295249"/>
            <a:ext cx="0" cy="6092640"/>
          </a:xfrm>
          <a:prstGeom prst="line">
            <a:avLst/>
          </a:prstGeom>
          <a:ln w="1270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24" name="Arco 23"/>
          <p:cNvSpPr/>
          <p:nvPr/>
        </p:nvSpPr>
        <p:spPr>
          <a:xfrm>
            <a:off x="691475" y="990686"/>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5" name="Arco 24"/>
          <p:cNvSpPr/>
          <p:nvPr/>
        </p:nvSpPr>
        <p:spPr>
          <a:xfrm flipH="1">
            <a:off x="646107" y="3409601"/>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7" name="CasellaDiTesto 26"/>
          <p:cNvSpPr txBox="1"/>
          <p:nvPr/>
        </p:nvSpPr>
        <p:spPr>
          <a:xfrm>
            <a:off x="3922567" y="3224935"/>
            <a:ext cx="518091" cy="369332"/>
          </a:xfrm>
          <a:prstGeom prst="rect">
            <a:avLst/>
          </a:prstGeom>
          <a:noFill/>
        </p:spPr>
        <p:txBody>
          <a:bodyPr wrap="none" rtlCol="0">
            <a:spAutoFit/>
          </a:bodyPr>
          <a:lstStyle/>
          <a:p>
            <a:r>
              <a:rPr lang="it-IT" dirty="0" smtClean="0"/>
              <a:t>LSV</a:t>
            </a:r>
            <a:endParaRPr lang="it-IT" dirty="0"/>
          </a:p>
        </p:txBody>
      </p:sp>
      <p:sp>
        <p:nvSpPr>
          <p:cNvPr id="28" name="CasellaDiTesto 27"/>
          <p:cNvSpPr txBox="1"/>
          <p:nvPr/>
        </p:nvSpPr>
        <p:spPr>
          <a:xfrm>
            <a:off x="691475" y="4560714"/>
            <a:ext cx="530915" cy="369332"/>
          </a:xfrm>
          <a:prstGeom prst="rect">
            <a:avLst/>
          </a:prstGeom>
          <a:noFill/>
        </p:spPr>
        <p:txBody>
          <a:bodyPr wrap="none" rtlCol="0">
            <a:spAutoFit/>
          </a:bodyPr>
          <a:lstStyle/>
          <a:p>
            <a:r>
              <a:rPr lang="it-IT" dirty="0"/>
              <a:t>S</a:t>
            </a:r>
            <a:r>
              <a:rPr lang="it-IT" dirty="0" smtClean="0"/>
              <a:t>SV</a:t>
            </a:r>
            <a:endParaRPr lang="it-IT" dirty="0"/>
          </a:p>
        </p:txBody>
      </p:sp>
      <p:sp>
        <p:nvSpPr>
          <p:cNvPr id="29" name="CasellaDiTesto 28"/>
          <p:cNvSpPr txBox="1"/>
          <p:nvPr/>
        </p:nvSpPr>
        <p:spPr>
          <a:xfrm>
            <a:off x="975748" y="1920074"/>
            <a:ext cx="1124790" cy="369332"/>
          </a:xfrm>
          <a:prstGeom prst="rect">
            <a:avLst/>
          </a:prstGeom>
          <a:noFill/>
        </p:spPr>
        <p:txBody>
          <a:bodyPr wrap="none" rtlCol="0">
            <a:spAutoFit/>
          </a:bodyPr>
          <a:lstStyle/>
          <a:p>
            <a:r>
              <a:rPr lang="it-IT" dirty="0" smtClean="0"/>
              <a:t>Giacomini</a:t>
            </a:r>
            <a:endParaRPr lang="it-IT" dirty="0"/>
          </a:p>
        </p:txBody>
      </p:sp>
      <p:sp>
        <p:nvSpPr>
          <p:cNvPr id="30" name="CasellaDiTesto 29"/>
          <p:cNvSpPr txBox="1"/>
          <p:nvPr/>
        </p:nvSpPr>
        <p:spPr>
          <a:xfrm>
            <a:off x="2521024" y="4350952"/>
            <a:ext cx="1240206" cy="369332"/>
          </a:xfrm>
          <a:prstGeom prst="rect">
            <a:avLst/>
          </a:prstGeom>
          <a:noFill/>
        </p:spPr>
        <p:txBody>
          <a:bodyPr wrap="none" rtlCol="0">
            <a:spAutoFit/>
          </a:bodyPr>
          <a:lstStyle/>
          <a:p>
            <a:r>
              <a:rPr lang="it-IT" dirty="0" err="1" smtClean="0"/>
              <a:t>Deep</a:t>
            </a:r>
            <a:r>
              <a:rPr lang="it-IT" dirty="0" smtClean="0"/>
              <a:t> </a:t>
            </a:r>
            <a:r>
              <a:rPr lang="it-IT" dirty="0" err="1" smtClean="0"/>
              <a:t>Veins</a:t>
            </a:r>
            <a:endParaRPr lang="it-IT" dirty="0"/>
          </a:p>
        </p:txBody>
      </p:sp>
      <p:sp>
        <p:nvSpPr>
          <p:cNvPr id="35" name="Arco 34"/>
          <p:cNvSpPr/>
          <p:nvPr/>
        </p:nvSpPr>
        <p:spPr>
          <a:xfrm flipH="1">
            <a:off x="665613" y="3399553"/>
            <a:ext cx="3749834" cy="1889777"/>
          </a:xfrm>
          <a:prstGeom prst="arc">
            <a:avLst>
              <a:gd name="adj1" fmla="val 16200000"/>
              <a:gd name="adj2" fmla="val 1870447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6" name="Arco 35"/>
          <p:cNvSpPr/>
          <p:nvPr/>
        </p:nvSpPr>
        <p:spPr>
          <a:xfrm>
            <a:off x="691475" y="990686"/>
            <a:ext cx="3749834" cy="1889777"/>
          </a:xfrm>
          <a:prstGeom prst="arc">
            <a:avLst>
              <a:gd name="adj1" fmla="val 16200000"/>
              <a:gd name="adj2" fmla="val 19512514"/>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8" name="Connettore 2 37"/>
          <p:cNvCxnSpPr/>
          <p:nvPr/>
        </p:nvCxnSpPr>
        <p:spPr>
          <a:xfrm flipH="1" flipV="1">
            <a:off x="1870119" y="3598749"/>
            <a:ext cx="460838" cy="457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0" name="Connettore 2 39"/>
          <p:cNvCxnSpPr/>
          <p:nvPr/>
        </p:nvCxnSpPr>
        <p:spPr>
          <a:xfrm flipV="1">
            <a:off x="1740183" y="2510601"/>
            <a:ext cx="70186" cy="521482"/>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3" name="Connettore 2 42"/>
          <p:cNvCxnSpPr/>
          <p:nvPr/>
        </p:nvCxnSpPr>
        <p:spPr>
          <a:xfrm flipV="1">
            <a:off x="2100538" y="1589329"/>
            <a:ext cx="263843" cy="346246"/>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5" name="Connettore 2 44"/>
          <p:cNvCxnSpPr/>
          <p:nvPr/>
        </p:nvCxnSpPr>
        <p:spPr>
          <a:xfrm flipH="1" flipV="1">
            <a:off x="2887021" y="811341"/>
            <a:ext cx="427782" cy="89673"/>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0" name="Rettangolo 49"/>
          <p:cNvSpPr/>
          <p:nvPr/>
        </p:nvSpPr>
        <p:spPr>
          <a:xfrm>
            <a:off x="2439809" y="1083666"/>
            <a:ext cx="162429" cy="2141269"/>
          </a:xfrm>
          <a:prstGeom prst="rect">
            <a:avLst/>
          </a:prstGeom>
          <a:pattFill prst="lgConfetti">
            <a:fgClr>
              <a:schemeClr val="tx1"/>
            </a:fgClr>
            <a:bgClr>
              <a:schemeClr val="tx1">
                <a:lumMod val="65000"/>
                <a:lumOff val="35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Arco 25"/>
          <p:cNvSpPr/>
          <p:nvPr/>
        </p:nvSpPr>
        <p:spPr>
          <a:xfrm flipH="1">
            <a:off x="1810369" y="1183443"/>
            <a:ext cx="3856873" cy="4452315"/>
          </a:xfrm>
          <a:prstGeom prst="arc">
            <a:avLst>
              <a:gd name="adj1" fmla="val 16200000"/>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1" name="CasellaDiTesto 50"/>
          <p:cNvSpPr txBox="1"/>
          <p:nvPr/>
        </p:nvSpPr>
        <p:spPr>
          <a:xfrm>
            <a:off x="2830960" y="1959043"/>
            <a:ext cx="1281571" cy="369332"/>
          </a:xfrm>
          <a:prstGeom prst="rect">
            <a:avLst/>
          </a:prstGeom>
          <a:noFill/>
        </p:spPr>
        <p:txBody>
          <a:bodyPr wrap="none" rtlCol="0">
            <a:spAutoFit/>
          </a:bodyPr>
          <a:lstStyle/>
          <a:p>
            <a:r>
              <a:rPr lang="it-IT" dirty="0" err="1"/>
              <a:t>T</a:t>
            </a:r>
            <a:r>
              <a:rPr lang="it-IT" dirty="0" err="1" smtClean="0"/>
              <a:t>hrombosis</a:t>
            </a:r>
            <a:endParaRPr lang="it-IT" dirty="0"/>
          </a:p>
        </p:txBody>
      </p:sp>
      <p:cxnSp>
        <p:nvCxnSpPr>
          <p:cNvPr id="53" name="Connettore 2 52"/>
          <p:cNvCxnSpPr/>
          <p:nvPr/>
        </p:nvCxnSpPr>
        <p:spPr>
          <a:xfrm flipH="1">
            <a:off x="2665532" y="2202781"/>
            <a:ext cx="27295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CasellaDiTesto 55"/>
          <p:cNvSpPr txBox="1"/>
          <p:nvPr/>
        </p:nvSpPr>
        <p:spPr>
          <a:xfrm>
            <a:off x="356733" y="6064723"/>
            <a:ext cx="4491010" cy="646331"/>
          </a:xfrm>
          <a:prstGeom prst="rect">
            <a:avLst/>
          </a:prstGeom>
          <a:solidFill>
            <a:schemeClr val="bg1"/>
          </a:solidFill>
        </p:spPr>
        <p:txBody>
          <a:bodyPr wrap="square" rtlCol="0">
            <a:spAutoFit/>
          </a:bodyPr>
          <a:lstStyle/>
          <a:p>
            <a:r>
              <a:rPr lang="it-IT" dirty="0" smtClean="0"/>
              <a:t>The flow in the Giacomini v. </a:t>
            </a:r>
            <a:r>
              <a:rPr lang="it-IT" dirty="0" err="1" smtClean="0"/>
              <a:t>compensates</a:t>
            </a:r>
            <a:r>
              <a:rPr lang="it-IT" dirty="0" smtClean="0"/>
              <a:t> the </a:t>
            </a:r>
            <a:r>
              <a:rPr lang="it-IT" dirty="0" err="1" smtClean="0"/>
              <a:t>deep</a:t>
            </a:r>
            <a:r>
              <a:rPr lang="it-IT" dirty="0" smtClean="0"/>
              <a:t> </a:t>
            </a:r>
            <a:r>
              <a:rPr lang="it-IT" dirty="0" err="1" smtClean="0"/>
              <a:t>vein</a:t>
            </a:r>
            <a:r>
              <a:rPr lang="it-IT" dirty="0" smtClean="0"/>
              <a:t> </a:t>
            </a:r>
            <a:r>
              <a:rPr lang="it-IT" dirty="0" err="1" smtClean="0"/>
              <a:t>obstruction</a:t>
            </a:r>
            <a:endParaRPr lang="it-IT" dirty="0"/>
          </a:p>
        </p:txBody>
      </p:sp>
      <p:sp>
        <p:nvSpPr>
          <p:cNvPr id="2" name="CasellaDiTesto 1"/>
          <p:cNvSpPr txBox="1"/>
          <p:nvPr/>
        </p:nvSpPr>
        <p:spPr>
          <a:xfrm>
            <a:off x="115716" y="0"/>
            <a:ext cx="4973988" cy="461665"/>
          </a:xfrm>
          <a:prstGeom prst="rect">
            <a:avLst/>
          </a:prstGeom>
          <a:solidFill>
            <a:schemeClr val="bg1"/>
          </a:solidFill>
        </p:spPr>
        <p:txBody>
          <a:bodyPr wrap="none" rtlCol="0">
            <a:spAutoFit/>
          </a:bodyPr>
          <a:lstStyle/>
          <a:p>
            <a:r>
              <a:rPr lang="it-IT" sz="2400" b="1" dirty="0" err="1" smtClean="0"/>
              <a:t>Calf</a:t>
            </a:r>
            <a:r>
              <a:rPr lang="it-IT" sz="2400" b="1" dirty="0" smtClean="0"/>
              <a:t> </a:t>
            </a:r>
            <a:r>
              <a:rPr lang="it-IT" sz="2400" b="1" dirty="0" err="1" smtClean="0"/>
              <a:t>muscle</a:t>
            </a:r>
            <a:r>
              <a:rPr lang="it-IT" sz="2400" b="1" dirty="0" smtClean="0"/>
              <a:t> </a:t>
            </a:r>
            <a:r>
              <a:rPr lang="it-IT" sz="2400" b="1" dirty="0" err="1" smtClean="0"/>
              <a:t>contraction</a:t>
            </a:r>
            <a:r>
              <a:rPr lang="it-IT" sz="2400" b="1" dirty="0" smtClean="0"/>
              <a:t> </a:t>
            </a:r>
            <a:r>
              <a:rPr lang="it-IT" sz="2400" b="1" dirty="0" err="1" smtClean="0"/>
              <a:t>outward</a:t>
            </a:r>
            <a:r>
              <a:rPr lang="it-IT" sz="2400" b="1" dirty="0" smtClean="0"/>
              <a:t> flow</a:t>
            </a:r>
            <a:endParaRPr lang="it-IT" sz="2400" b="1" dirty="0"/>
          </a:p>
        </p:txBody>
      </p:sp>
    </p:spTree>
    <p:extLst>
      <p:ext uri="{BB962C8B-B14F-4D97-AF65-F5344CB8AC3E}">
        <p14:creationId xmlns:p14="http://schemas.microsoft.com/office/powerpoint/2010/main" val="1794563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022595" y="671690"/>
            <a:ext cx="3672339" cy="5078314"/>
          </a:xfrm>
          <a:prstGeom prst="rect">
            <a:avLst/>
          </a:prstGeom>
        </p:spPr>
        <p:txBody>
          <a:bodyPr wrap="square">
            <a:spAutoFit/>
          </a:bodyPr>
          <a:lstStyle/>
          <a:p>
            <a:r>
              <a:rPr lang="en-US" dirty="0" smtClean="0"/>
              <a:t>In this diagram the venous </a:t>
            </a:r>
            <a:r>
              <a:rPr lang="en-US" dirty="0"/>
              <a:t>blood flow direction through the </a:t>
            </a:r>
            <a:r>
              <a:rPr lang="en-US" dirty="0" err="1" smtClean="0"/>
              <a:t>sapheno</a:t>
            </a:r>
            <a:r>
              <a:rPr lang="en-US" dirty="0" smtClean="0"/>
              <a:t>-popliteal </a:t>
            </a:r>
            <a:r>
              <a:rPr lang="en-US" dirty="0"/>
              <a:t>junction (SPJ) during the calf muscle contraction </a:t>
            </a:r>
            <a:r>
              <a:rPr lang="en-US" dirty="0" smtClean="0"/>
              <a:t>flows in the same direction as the previous slide, however in this case the deep veins </a:t>
            </a:r>
            <a:r>
              <a:rPr lang="en-US" dirty="0" smtClean="0">
                <a:solidFill>
                  <a:srgbClr val="000000"/>
                </a:solidFill>
              </a:rPr>
              <a:t>in the thigh are competent and </a:t>
            </a:r>
            <a:r>
              <a:rPr lang="en-US" dirty="0" smtClean="0"/>
              <a:t>pervious</a:t>
            </a:r>
            <a:r>
              <a:rPr lang="en-US" dirty="0" smtClean="0">
                <a:solidFill>
                  <a:srgbClr val="000000"/>
                </a:solidFill>
              </a:rPr>
              <a:t>.</a:t>
            </a:r>
          </a:p>
          <a:p>
            <a:r>
              <a:rPr lang="en-US" dirty="0" smtClean="0"/>
              <a:t>This flow in the </a:t>
            </a:r>
            <a:r>
              <a:rPr lang="en-US" dirty="0" err="1" smtClean="0"/>
              <a:t>Giacomini</a:t>
            </a:r>
            <a:r>
              <a:rPr lang="en-US" dirty="0" smtClean="0"/>
              <a:t> v. results from an ambulatory pressure gradient whose origin is in the popliteal fossa for causes that are not always identifiable. </a:t>
            </a:r>
          </a:p>
          <a:p>
            <a:r>
              <a:rPr lang="en-US" dirty="0" smtClean="0"/>
              <a:t>In this pattern the pressure in the deep system increases after SPJ ligation, and this is why there are frequent </a:t>
            </a:r>
            <a:r>
              <a:rPr lang="en-US" dirty="0" smtClean="0">
                <a:solidFill>
                  <a:srgbClr val="000000"/>
                </a:solidFill>
              </a:rPr>
              <a:t>recurrences following traditional treatment. </a:t>
            </a:r>
          </a:p>
        </p:txBody>
      </p:sp>
      <p:cxnSp>
        <p:nvCxnSpPr>
          <p:cNvPr id="5" name="Connettore 1 4"/>
          <p:cNvCxnSpPr>
            <a:stCxn id="8" idx="2"/>
          </p:cNvCxnSpPr>
          <p:nvPr/>
        </p:nvCxnSpPr>
        <p:spPr>
          <a:xfrm>
            <a:off x="4441309" y="1935575"/>
            <a:ext cx="0" cy="4452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Connettore 1 5"/>
          <p:cNvCxnSpPr>
            <a:stCxn id="9" idx="2"/>
          </p:cNvCxnSpPr>
          <p:nvPr/>
        </p:nvCxnSpPr>
        <p:spPr>
          <a:xfrm>
            <a:off x="646107" y="4354490"/>
            <a:ext cx="0" cy="2033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2521024" y="295249"/>
            <a:ext cx="0" cy="6092640"/>
          </a:xfrm>
          <a:prstGeom prst="line">
            <a:avLst/>
          </a:prstGeom>
          <a:ln w="1270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8" name="Arco 7"/>
          <p:cNvSpPr/>
          <p:nvPr/>
        </p:nvSpPr>
        <p:spPr>
          <a:xfrm>
            <a:off x="691475" y="990686"/>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Arco 8"/>
          <p:cNvSpPr/>
          <p:nvPr/>
        </p:nvSpPr>
        <p:spPr>
          <a:xfrm flipH="1">
            <a:off x="646107" y="3409601"/>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CasellaDiTesto 9"/>
          <p:cNvSpPr txBox="1"/>
          <p:nvPr/>
        </p:nvSpPr>
        <p:spPr>
          <a:xfrm>
            <a:off x="3922567" y="3224935"/>
            <a:ext cx="518091" cy="369332"/>
          </a:xfrm>
          <a:prstGeom prst="rect">
            <a:avLst/>
          </a:prstGeom>
          <a:noFill/>
        </p:spPr>
        <p:txBody>
          <a:bodyPr wrap="none" rtlCol="0">
            <a:spAutoFit/>
          </a:bodyPr>
          <a:lstStyle/>
          <a:p>
            <a:r>
              <a:rPr lang="it-IT" dirty="0" smtClean="0"/>
              <a:t>LSV</a:t>
            </a:r>
            <a:endParaRPr lang="it-IT" dirty="0"/>
          </a:p>
        </p:txBody>
      </p:sp>
      <p:sp>
        <p:nvSpPr>
          <p:cNvPr id="11" name="CasellaDiTesto 10"/>
          <p:cNvSpPr txBox="1"/>
          <p:nvPr/>
        </p:nvSpPr>
        <p:spPr>
          <a:xfrm>
            <a:off x="691475" y="4560714"/>
            <a:ext cx="530915" cy="369332"/>
          </a:xfrm>
          <a:prstGeom prst="rect">
            <a:avLst/>
          </a:prstGeom>
          <a:noFill/>
        </p:spPr>
        <p:txBody>
          <a:bodyPr wrap="none" rtlCol="0">
            <a:spAutoFit/>
          </a:bodyPr>
          <a:lstStyle/>
          <a:p>
            <a:r>
              <a:rPr lang="it-IT" dirty="0"/>
              <a:t>S</a:t>
            </a:r>
            <a:r>
              <a:rPr lang="it-IT" dirty="0" smtClean="0"/>
              <a:t>SV</a:t>
            </a:r>
            <a:endParaRPr lang="it-IT" dirty="0"/>
          </a:p>
        </p:txBody>
      </p:sp>
      <p:sp>
        <p:nvSpPr>
          <p:cNvPr id="12" name="CasellaDiTesto 11"/>
          <p:cNvSpPr txBox="1"/>
          <p:nvPr/>
        </p:nvSpPr>
        <p:spPr>
          <a:xfrm>
            <a:off x="975748" y="1920074"/>
            <a:ext cx="1124790" cy="369332"/>
          </a:xfrm>
          <a:prstGeom prst="rect">
            <a:avLst/>
          </a:prstGeom>
          <a:noFill/>
        </p:spPr>
        <p:txBody>
          <a:bodyPr wrap="none" rtlCol="0">
            <a:spAutoFit/>
          </a:bodyPr>
          <a:lstStyle/>
          <a:p>
            <a:r>
              <a:rPr lang="it-IT" dirty="0" smtClean="0"/>
              <a:t>Giacomini</a:t>
            </a:r>
            <a:endParaRPr lang="it-IT" dirty="0"/>
          </a:p>
        </p:txBody>
      </p:sp>
      <p:sp>
        <p:nvSpPr>
          <p:cNvPr id="13" name="CasellaDiTesto 12"/>
          <p:cNvSpPr txBox="1"/>
          <p:nvPr/>
        </p:nvSpPr>
        <p:spPr>
          <a:xfrm>
            <a:off x="2521024" y="4350952"/>
            <a:ext cx="1240206" cy="369332"/>
          </a:xfrm>
          <a:prstGeom prst="rect">
            <a:avLst/>
          </a:prstGeom>
          <a:noFill/>
        </p:spPr>
        <p:txBody>
          <a:bodyPr wrap="none" rtlCol="0">
            <a:spAutoFit/>
          </a:bodyPr>
          <a:lstStyle/>
          <a:p>
            <a:r>
              <a:rPr lang="it-IT" dirty="0" err="1" smtClean="0"/>
              <a:t>Deep</a:t>
            </a:r>
            <a:r>
              <a:rPr lang="it-IT" dirty="0" smtClean="0"/>
              <a:t> </a:t>
            </a:r>
            <a:r>
              <a:rPr lang="it-IT" dirty="0" err="1" smtClean="0"/>
              <a:t>Veins</a:t>
            </a:r>
            <a:endParaRPr lang="it-IT" dirty="0"/>
          </a:p>
        </p:txBody>
      </p:sp>
      <p:sp>
        <p:nvSpPr>
          <p:cNvPr id="14" name="Arco 13"/>
          <p:cNvSpPr/>
          <p:nvPr/>
        </p:nvSpPr>
        <p:spPr>
          <a:xfrm flipH="1">
            <a:off x="665613" y="3399553"/>
            <a:ext cx="3749834" cy="1889777"/>
          </a:xfrm>
          <a:prstGeom prst="arc">
            <a:avLst>
              <a:gd name="adj1" fmla="val 16200000"/>
              <a:gd name="adj2" fmla="val 1870447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5" name="Arco 14"/>
          <p:cNvSpPr/>
          <p:nvPr/>
        </p:nvSpPr>
        <p:spPr>
          <a:xfrm>
            <a:off x="691475" y="990686"/>
            <a:ext cx="3749834" cy="1889777"/>
          </a:xfrm>
          <a:prstGeom prst="arc">
            <a:avLst>
              <a:gd name="adj1" fmla="val 16200000"/>
              <a:gd name="adj2" fmla="val 19512514"/>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6" name="Connettore 2 15"/>
          <p:cNvCxnSpPr/>
          <p:nvPr/>
        </p:nvCxnSpPr>
        <p:spPr>
          <a:xfrm flipH="1" flipV="1">
            <a:off x="1870119" y="3598749"/>
            <a:ext cx="460838" cy="457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Connettore 2 16"/>
          <p:cNvCxnSpPr/>
          <p:nvPr/>
        </p:nvCxnSpPr>
        <p:spPr>
          <a:xfrm flipV="1">
            <a:off x="1740183" y="2510601"/>
            <a:ext cx="70186" cy="521482"/>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8" name="Connettore 2 17"/>
          <p:cNvCxnSpPr/>
          <p:nvPr/>
        </p:nvCxnSpPr>
        <p:spPr>
          <a:xfrm flipV="1">
            <a:off x="2100538" y="1589329"/>
            <a:ext cx="263843" cy="346246"/>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 name="Connettore 2 18"/>
          <p:cNvCxnSpPr/>
          <p:nvPr/>
        </p:nvCxnSpPr>
        <p:spPr>
          <a:xfrm flipH="1" flipV="1">
            <a:off x="2887021" y="811341"/>
            <a:ext cx="427782" cy="89673"/>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1" name="Arco 20"/>
          <p:cNvSpPr/>
          <p:nvPr/>
        </p:nvSpPr>
        <p:spPr>
          <a:xfrm flipH="1">
            <a:off x="1810369" y="1183443"/>
            <a:ext cx="3856873" cy="4452315"/>
          </a:xfrm>
          <a:prstGeom prst="arc">
            <a:avLst>
              <a:gd name="adj1" fmla="val 16200000"/>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4" name="CasellaDiTesto 23"/>
          <p:cNvSpPr txBox="1"/>
          <p:nvPr/>
        </p:nvSpPr>
        <p:spPr>
          <a:xfrm>
            <a:off x="356733" y="6064723"/>
            <a:ext cx="4491010" cy="646331"/>
          </a:xfrm>
          <a:prstGeom prst="rect">
            <a:avLst/>
          </a:prstGeom>
          <a:solidFill>
            <a:schemeClr val="bg1"/>
          </a:solidFill>
        </p:spPr>
        <p:txBody>
          <a:bodyPr wrap="square" rtlCol="0">
            <a:spAutoFit/>
          </a:bodyPr>
          <a:lstStyle/>
          <a:p>
            <a:r>
              <a:rPr lang="it-IT" dirty="0" smtClean="0"/>
              <a:t>The flow in the Giacomini </a:t>
            </a:r>
            <a:r>
              <a:rPr lang="it-IT" dirty="0" err="1" smtClean="0"/>
              <a:t>does</a:t>
            </a:r>
            <a:r>
              <a:rPr lang="it-IT" dirty="0" smtClean="0"/>
              <a:t> </a:t>
            </a:r>
            <a:r>
              <a:rPr lang="it-IT" dirty="0" err="1" smtClean="0"/>
              <a:t>not</a:t>
            </a:r>
            <a:r>
              <a:rPr lang="it-IT" dirty="0" smtClean="0"/>
              <a:t> </a:t>
            </a:r>
            <a:r>
              <a:rPr lang="it-IT" dirty="0" err="1" smtClean="0"/>
              <a:t>have</a:t>
            </a:r>
            <a:r>
              <a:rPr lang="it-IT" dirty="0" smtClean="0"/>
              <a:t> a compensative </a:t>
            </a:r>
            <a:r>
              <a:rPr lang="it-IT" dirty="0" err="1" smtClean="0"/>
              <a:t>function</a:t>
            </a:r>
            <a:endParaRPr lang="it-IT" dirty="0"/>
          </a:p>
        </p:txBody>
      </p:sp>
      <p:sp>
        <p:nvSpPr>
          <p:cNvPr id="22" name="CasellaDiTesto 21"/>
          <p:cNvSpPr txBox="1"/>
          <p:nvPr/>
        </p:nvSpPr>
        <p:spPr>
          <a:xfrm>
            <a:off x="115716" y="0"/>
            <a:ext cx="6260247" cy="461665"/>
          </a:xfrm>
          <a:prstGeom prst="rect">
            <a:avLst/>
          </a:prstGeom>
          <a:solidFill>
            <a:schemeClr val="bg1"/>
          </a:solidFill>
        </p:spPr>
        <p:txBody>
          <a:bodyPr wrap="none" rtlCol="0">
            <a:spAutoFit/>
          </a:bodyPr>
          <a:lstStyle/>
          <a:p>
            <a:r>
              <a:rPr lang="it-IT" sz="2400" b="1" dirty="0" err="1"/>
              <a:t>A</a:t>
            </a:r>
            <a:r>
              <a:rPr lang="it-IT" sz="2400" b="1" dirty="0" err="1" smtClean="0"/>
              <a:t>bout</a:t>
            </a:r>
            <a:r>
              <a:rPr lang="it-IT" sz="2400" b="1" dirty="0" smtClean="0"/>
              <a:t> the </a:t>
            </a:r>
            <a:r>
              <a:rPr lang="it-IT" sz="2400" b="1" dirty="0" err="1" smtClean="0"/>
              <a:t>calf</a:t>
            </a:r>
            <a:r>
              <a:rPr lang="it-IT" sz="2400" b="1" dirty="0" smtClean="0"/>
              <a:t> </a:t>
            </a:r>
            <a:r>
              <a:rPr lang="it-IT" sz="2400" b="1" dirty="0" err="1" smtClean="0"/>
              <a:t>muscle</a:t>
            </a:r>
            <a:r>
              <a:rPr lang="it-IT" sz="2400" b="1" dirty="0" smtClean="0"/>
              <a:t> </a:t>
            </a:r>
            <a:r>
              <a:rPr lang="it-IT" sz="2400" b="1" dirty="0" err="1" smtClean="0"/>
              <a:t>contraction</a:t>
            </a:r>
            <a:r>
              <a:rPr lang="it-IT" sz="2400" b="1" dirty="0" smtClean="0"/>
              <a:t> </a:t>
            </a:r>
            <a:r>
              <a:rPr lang="it-IT" sz="2400" b="1" dirty="0" err="1" smtClean="0"/>
              <a:t>outward</a:t>
            </a:r>
            <a:r>
              <a:rPr lang="it-IT" sz="2400" b="1" dirty="0" smtClean="0"/>
              <a:t> flow</a:t>
            </a:r>
            <a:endParaRPr lang="it-IT" sz="2400" b="1" dirty="0"/>
          </a:p>
        </p:txBody>
      </p:sp>
    </p:spTree>
    <p:extLst>
      <p:ext uri="{BB962C8B-B14F-4D97-AF65-F5344CB8AC3E}">
        <p14:creationId xmlns:p14="http://schemas.microsoft.com/office/powerpoint/2010/main" val="90228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ttangolo 213"/>
          <p:cNvSpPr/>
          <p:nvPr/>
        </p:nvSpPr>
        <p:spPr>
          <a:xfrm>
            <a:off x="5868553" y="1056410"/>
            <a:ext cx="2964218" cy="36687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12" name="Gruppo 211"/>
          <p:cNvGrpSpPr/>
          <p:nvPr/>
        </p:nvGrpSpPr>
        <p:grpSpPr>
          <a:xfrm>
            <a:off x="542216" y="2219150"/>
            <a:ext cx="3467146" cy="3906233"/>
            <a:chOff x="124025" y="635366"/>
            <a:chExt cx="3467146" cy="3906233"/>
          </a:xfrm>
        </p:grpSpPr>
        <p:sp>
          <p:nvSpPr>
            <p:cNvPr id="2" name="Figura a mano libera 1"/>
            <p:cNvSpPr/>
            <p:nvPr/>
          </p:nvSpPr>
          <p:spPr>
            <a:xfrm>
              <a:off x="676758" y="1878416"/>
              <a:ext cx="736807" cy="208465"/>
            </a:xfrm>
            <a:custGeom>
              <a:avLst/>
              <a:gdLst>
                <a:gd name="connsiteX0" fmla="*/ 0 w 3098800"/>
                <a:gd name="connsiteY0" fmla="*/ 0 h 1270022"/>
                <a:gd name="connsiteX1" fmla="*/ 516467 w 3098800"/>
                <a:gd name="connsiteY1" fmla="*/ 685800 h 1270022"/>
                <a:gd name="connsiteX2" fmla="*/ 931334 w 3098800"/>
                <a:gd name="connsiteY2" fmla="*/ 1109133 h 1270022"/>
                <a:gd name="connsiteX3" fmla="*/ 1515534 w 3098800"/>
                <a:gd name="connsiteY3" fmla="*/ 1270000 h 1270022"/>
                <a:gd name="connsiteX4" fmla="*/ 2125134 w 3098800"/>
                <a:gd name="connsiteY4" fmla="*/ 1100667 h 1270022"/>
                <a:gd name="connsiteX5" fmla="*/ 2675467 w 3098800"/>
                <a:gd name="connsiteY5" fmla="*/ 609600 h 1270022"/>
                <a:gd name="connsiteX6" fmla="*/ 3098800 w 3098800"/>
                <a:gd name="connsiteY6" fmla="*/ 25400 h 127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8800" h="1270022">
                  <a:moveTo>
                    <a:pt x="0" y="0"/>
                  </a:moveTo>
                  <a:cubicBezTo>
                    <a:pt x="180622" y="250472"/>
                    <a:pt x="361245" y="500945"/>
                    <a:pt x="516467" y="685800"/>
                  </a:cubicBezTo>
                  <a:cubicBezTo>
                    <a:pt x="671689" y="870656"/>
                    <a:pt x="764823" y="1011766"/>
                    <a:pt x="931334" y="1109133"/>
                  </a:cubicBezTo>
                  <a:cubicBezTo>
                    <a:pt x="1097845" y="1206500"/>
                    <a:pt x="1316567" y="1271411"/>
                    <a:pt x="1515534" y="1270000"/>
                  </a:cubicBezTo>
                  <a:cubicBezTo>
                    <a:pt x="1714501" y="1268589"/>
                    <a:pt x="1931812" y="1210734"/>
                    <a:pt x="2125134" y="1100667"/>
                  </a:cubicBezTo>
                  <a:cubicBezTo>
                    <a:pt x="2318456" y="990600"/>
                    <a:pt x="2513189" y="788811"/>
                    <a:pt x="2675467" y="609600"/>
                  </a:cubicBezTo>
                  <a:cubicBezTo>
                    <a:pt x="2837745" y="430389"/>
                    <a:pt x="3098800" y="25400"/>
                    <a:pt x="3098800" y="25400"/>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 name="Figura a mano libera 6"/>
            <p:cNvSpPr/>
            <p:nvPr/>
          </p:nvSpPr>
          <p:spPr>
            <a:xfrm>
              <a:off x="527786" y="1282636"/>
              <a:ext cx="408666" cy="57539"/>
            </a:xfrm>
            <a:custGeom>
              <a:avLst/>
              <a:gdLst>
                <a:gd name="connsiteX0" fmla="*/ 0 w 1718733"/>
                <a:gd name="connsiteY0" fmla="*/ 0 h 350540"/>
                <a:gd name="connsiteX1" fmla="*/ 127000 w 1718733"/>
                <a:gd name="connsiteY1" fmla="*/ 127000 h 350540"/>
                <a:gd name="connsiteX2" fmla="*/ 321733 w 1718733"/>
                <a:gd name="connsiteY2" fmla="*/ 245533 h 350540"/>
                <a:gd name="connsiteX3" fmla="*/ 550333 w 1718733"/>
                <a:gd name="connsiteY3" fmla="*/ 296333 h 350540"/>
                <a:gd name="connsiteX4" fmla="*/ 1032933 w 1718733"/>
                <a:gd name="connsiteY4" fmla="*/ 347133 h 350540"/>
                <a:gd name="connsiteX5" fmla="*/ 1718733 w 1718733"/>
                <a:gd name="connsiteY5" fmla="*/ 194733 h 3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8733" h="350540">
                  <a:moveTo>
                    <a:pt x="0" y="0"/>
                  </a:moveTo>
                  <a:cubicBezTo>
                    <a:pt x="36689" y="43039"/>
                    <a:pt x="73378" y="86078"/>
                    <a:pt x="127000" y="127000"/>
                  </a:cubicBezTo>
                  <a:cubicBezTo>
                    <a:pt x="180622" y="167922"/>
                    <a:pt x="251178" y="217311"/>
                    <a:pt x="321733" y="245533"/>
                  </a:cubicBezTo>
                  <a:cubicBezTo>
                    <a:pt x="392289" y="273755"/>
                    <a:pt x="431800" y="279400"/>
                    <a:pt x="550333" y="296333"/>
                  </a:cubicBezTo>
                  <a:cubicBezTo>
                    <a:pt x="668866" y="313266"/>
                    <a:pt x="838200" y="364066"/>
                    <a:pt x="1032933" y="347133"/>
                  </a:cubicBezTo>
                  <a:cubicBezTo>
                    <a:pt x="1227666" y="330200"/>
                    <a:pt x="1718733" y="194733"/>
                    <a:pt x="1718733" y="194733"/>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 name="Figura a mano libera 7"/>
            <p:cNvSpPr/>
            <p:nvPr/>
          </p:nvSpPr>
          <p:spPr>
            <a:xfrm flipH="1">
              <a:off x="1135752" y="1282636"/>
              <a:ext cx="408666" cy="57539"/>
            </a:xfrm>
            <a:custGeom>
              <a:avLst/>
              <a:gdLst>
                <a:gd name="connsiteX0" fmla="*/ 0 w 1718733"/>
                <a:gd name="connsiteY0" fmla="*/ 0 h 350540"/>
                <a:gd name="connsiteX1" fmla="*/ 127000 w 1718733"/>
                <a:gd name="connsiteY1" fmla="*/ 127000 h 350540"/>
                <a:gd name="connsiteX2" fmla="*/ 321733 w 1718733"/>
                <a:gd name="connsiteY2" fmla="*/ 245533 h 350540"/>
                <a:gd name="connsiteX3" fmla="*/ 550333 w 1718733"/>
                <a:gd name="connsiteY3" fmla="*/ 296333 h 350540"/>
                <a:gd name="connsiteX4" fmla="*/ 1032933 w 1718733"/>
                <a:gd name="connsiteY4" fmla="*/ 347133 h 350540"/>
                <a:gd name="connsiteX5" fmla="*/ 1718733 w 1718733"/>
                <a:gd name="connsiteY5" fmla="*/ 194733 h 3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8733" h="350540">
                  <a:moveTo>
                    <a:pt x="0" y="0"/>
                  </a:moveTo>
                  <a:cubicBezTo>
                    <a:pt x="36689" y="43039"/>
                    <a:pt x="73378" y="86078"/>
                    <a:pt x="127000" y="127000"/>
                  </a:cubicBezTo>
                  <a:cubicBezTo>
                    <a:pt x="180622" y="167922"/>
                    <a:pt x="251178" y="217311"/>
                    <a:pt x="321733" y="245533"/>
                  </a:cubicBezTo>
                  <a:cubicBezTo>
                    <a:pt x="392289" y="273755"/>
                    <a:pt x="431800" y="279400"/>
                    <a:pt x="550333" y="296333"/>
                  </a:cubicBezTo>
                  <a:cubicBezTo>
                    <a:pt x="668866" y="313266"/>
                    <a:pt x="838200" y="364066"/>
                    <a:pt x="1032933" y="347133"/>
                  </a:cubicBezTo>
                  <a:cubicBezTo>
                    <a:pt x="1227666" y="330200"/>
                    <a:pt x="1718733" y="194733"/>
                    <a:pt x="1718733" y="194733"/>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Figura a mano libera 8"/>
            <p:cNvSpPr/>
            <p:nvPr/>
          </p:nvSpPr>
          <p:spPr>
            <a:xfrm>
              <a:off x="566028" y="1327108"/>
              <a:ext cx="108119" cy="515594"/>
            </a:xfrm>
            <a:custGeom>
              <a:avLst/>
              <a:gdLst>
                <a:gd name="connsiteX0" fmla="*/ 101628 w 454719"/>
                <a:gd name="connsiteY0" fmla="*/ 0 h 3141134"/>
                <a:gd name="connsiteX1" fmla="*/ 28 w 454719"/>
                <a:gd name="connsiteY1" fmla="*/ 160867 h 3141134"/>
                <a:gd name="connsiteX2" fmla="*/ 110094 w 454719"/>
                <a:gd name="connsiteY2" fmla="*/ 677334 h 3141134"/>
                <a:gd name="connsiteX3" fmla="*/ 211694 w 454719"/>
                <a:gd name="connsiteY3" fmla="*/ 1083734 h 3141134"/>
                <a:gd name="connsiteX4" fmla="*/ 220161 w 454719"/>
                <a:gd name="connsiteY4" fmla="*/ 1329267 h 3141134"/>
                <a:gd name="connsiteX5" fmla="*/ 245561 w 454719"/>
                <a:gd name="connsiteY5" fmla="*/ 1498600 h 3141134"/>
                <a:gd name="connsiteX6" fmla="*/ 406428 w 454719"/>
                <a:gd name="connsiteY6" fmla="*/ 1888067 h 3141134"/>
                <a:gd name="connsiteX7" fmla="*/ 448761 w 454719"/>
                <a:gd name="connsiteY7" fmla="*/ 2286000 h 3141134"/>
                <a:gd name="connsiteX8" fmla="*/ 296361 w 454719"/>
                <a:gd name="connsiteY8" fmla="*/ 2726267 h 3141134"/>
                <a:gd name="connsiteX9" fmla="*/ 287894 w 454719"/>
                <a:gd name="connsiteY9" fmla="*/ 2827867 h 3141134"/>
                <a:gd name="connsiteX10" fmla="*/ 406428 w 454719"/>
                <a:gd name="connsiteY10" fmla="*/ 3141134 h 314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719" h="3141134">
                  <a:moveTo>
                    <a:pt x="101628" y="0"/>
                  </a:moveTo>
                  <a:cubicBezTo>
                    <a:pt x="50122" y="23989"/>
                    <a:pt x="-1383" y="47978"/>
                    <a:pt x="28" y="160867"/>
                  </a:cubicBezTo>
                  <a:cubicBezTo>
                    <a:pt x="1439" y="273756"/>
                    <a:pt x="74816" y="523523"/>
                    <a:pt x="110094" y="677334"/>
                  </a:cubicBezTo>
                  <a:cubicBezTo>
                    <a:pt x="145372" y="831145"/>
                    <a:pt x="193349" y="975078"/>
                    <a:pt x="211694" y="1083734"/>
                  </a:cubicBezTo>
                  <a:cubicBezTo>
                    <a:pt x="230039" y="1192390"/>
                    <a:pt x="214516" y="1260123"/>
                    <a:pt x="220161" y="1329267"/>
                  </a:cubicBezTo>
                  <a:cubicBezTo>
                    <a:pt x="225806" y="1398411"/>
                    <a:pt x="214517" y="1405467"/>
                    <a:pt x="245561" y="1498600"/>
                  </a:cubicBezTo>
                  <a:cubicBezTo>
                    <a:pt x="276606" y="1591733"/>
                    <a:pt x="372561" y="1756834"/>
                    <a:pt x="406428" y="1888067"/>
                  </a:cubicBezTo>
                  <a:cubicBezTo>
                    <a:pt x="440295" y="2019300"/>
                    <a:pt x="467106" y="2146300"/>
                    <a:pt x="448761" y="2286000"/>
                  </a:cubicBezTo>
                  <a:cubicBezTo>
                    <a:pt x="430416" y="2425700"/>
                    <a:pt x="323172" y="2635956"/>
                    <a:pt x="296361" y="2726267"/>
                  </a:cubicBezTo>
                  <a:cubicBezTo>
                    <a:pt x="269550" y="2816578"/>
                    <a:pt x="269550" y="2758723"/>
                    <a:pt x="287894" y="2827867"/>
                  </a:cubicBezTo>
                  <a:cubicBezTo>
                    <a:pt x="306238" y="2897011"/>
                    <a:pt x="406428" y="3141134"/>
                    <a:pt x="406428" y="3141134"/>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Figura a mano libera 9"/>
            <p:cNvSpPr/>
            <p:nvPr/>
          </p:nvSpPr>
          <p:spPr>
            <a:xfrm flipH="1">
              <a:off x="1411545" y="1327108"/>
              <a:ext cx="108119" cy="515594"/>
            </a:xfrm>
            <a:custGeom>
              <a:avLst/>
              <a:gdLst>
                <a:gd name="connsiteX0" fmla="*/ 101628 w 454719"/>
                <a:gd name="connsiteY0" fmla="*/ 0 h 3141134"/>
                <a:gd name="connsiteX1" fmla="*/ 28 w 454719"/>
                <a:gd name="connsiteY1" fmla="*/ 160867 h 3141134"/>
                <a:gd name="connsiteX2" fmla="*/ 110094 w 454719"/>
                <a:gd name="connsiteY2" fmla="*/ 677334 h 3141134"/>
                <a:gd name="connsiteX3" fmla="*/ 211694 w 454719"/>
                <a:gd name="connsiteY3" fmla="*/ 1083734 h 3141134"/>
                <a:gd name="connsiteX4" fmla="*/ 220161 w 454719"/>
                <a:gd name="connsiteY4" fmla="*/ 1329267 h 3141134"/>
                <a:gd name="connsiteX5" fmla="*/ 245561 w 454719"/>
                <a:gd name="connsiteY5" fmla="*/ 1498600 h 3141134"/>
                <a:gd name="connsiteX6" fmla="*/ 406428 w 454719"/>
                <a:gd name="connsiteY6" fmla="*/ 1888067 h 3141134"/>
                <a:gd name="connsiteX7" fmla="*/ 448761 w 454719"/>
                <a:gd name="connsiteY7" fmla="*/ 2286000 h 3141134"/>
                <a:gd name="connsiteX8" fmla="*/ 296361 w 454719"/>
                <a:gd name="connsiteY8" fmla="*/ 2726267 h 3141134"/>
                <a:gd name="connsiteX9" fmla="*/ 287894 w 454719"/>
                <a:gd name="connsiteY9" fmla="*/ 2827867 h 3141134"/>
                <a:gd name="connsiteX10" fmla="*/ 406428 w 454719"/>
                <a:gd name="connsiteY10" fmla="*/ 3141134 h 314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719" h="3141134">
                  <a:moveTo>
                    <a:pt x="101628" y="0"/>
                  </a:moveTo>
                  <a:cubicBezTo>
                    <a:pt x="50122" y="23989"/>
                    <a:pt x="-1383" y="47978"/>
                    <a:pt x="28" y="160867"/>
                  </a:cubicBezTo>
                  <a:cubicBezTo>
                    <a:pt x="1439" y="273756"/>
                    <a:pt x="74816" y="523523"/>
                    <a:pt x="110094" y="677334"/>
                  </a:cubicBezTo>
                  <a:cubicBezTo>
                    <a:pt x="145372" y="831145"/>
                    <a:pt x="193349" y="975078"/>
                    <a:pt x="211694" y="1083734"/>
                  </a:cubicBezTo>
                  <a:cubicBezTo>
                    <a:pt x="230039" y="1192390"/>
                    <a:pt x="214516" y="1260123"/>
                    <a:pt x="220161" y="1329267"/>
                  </a:cubicBezTo>
                  <a:cubicBezTo>
                    <a:pt x="225806" y="1398411"/>
                    <a:pt x="214517" y="1405467"/>
                    <a:pt x="245561" y="1498600"/>
                  </a:cubicBezTo>
                  <a:cubicBezTo>
                    <a:pt x="276606" y="1591733"/>
                    <a:pt x="372561" y="1756834"/>
                    <a:pt x="406428" y="1888067"/>
                  </a:cubicBezTo>
                  <a:cubicBezTo>
                    <a:pt x="440295" y="2019300"/>
                    <a:pt x="467106" y="2146300"/>
                    <a:pt x="448761" y="2286000"/>
                  </a:cubicBezTo>
                  <a:cubicBezTo>
                    <a:pt x="430416" y="2425700"/>
                    <a:pt x="323172" y="2635956"/>
                    <a:pt x="296361" y="2726267"/>
                  </a:cubicBezTo>
                  <a:cubicBezTo>
                    <a:pt x="269550" y="2816578"/>
                    <a:pt x="269550" y="2758723"/>
                    <a:pt x="287894" y="2827867"/>
                  </a:cubicBezTo>
                  <a:cubicBezTo>
                    <a:pt x="306238" y="2897011"/>
                    <a:pt x="406428" y="3141134"/>
                    <a:pt x="406428" y="3141134"/>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Figura a mano libera 10"/>
            <p:cNvSpPr/>
            <p:nvPr/>
          </p:nvSpPr>
          <p:spPr>
            <a:xfrm>
              <a:off x="580111" y="1844091"/>
              <a:ext cx="72489" cy="284896"/>
            </a:xfrm>
            <a:custGeom>
              <a:avLst/>
              <a:gdLst>
                <a:gd name="connsiteX0" fmla="*/ 304867 w 304867"/>
                <a:gd name="connsiteY0" fmla="*/ 0 h 1735667"/>
                <a:gd name="connsiteX1" fmla="*/ 169401 w 304867"/>
                <a:gd name="connsiteY1" fmla="*/ 245534 h 1735667"/>
                <a:gd name="connsiteX2" fmla="*/ 144001 w 304867"/>
                <a:gd name="connsiteY2" fmla="*/ 524934 h 1735667"/>
                <a:gd name="connsiteX3" fmla="*/ 84734 w 304867"/>
                <a:gd name="connsiteY3" fmla="*/ 745067 h 1735667"/>
                <a:gd name="connsiteX4" fmla="*/ 33934 w 304867"/>
                <a:gd name="connsiteY4" fmla="*/ 1024467 h 1735667"/>
                <a:gd name="connsiteX5" fmla="*/ 67 w 304867"/>
                <a:gd name="connsiteY5" fmla="*/ 1380067 h 1735667"/>
                <a:gd name="connsiteX6" fmla="*/ 42401 w 304867"/>
                <a:gd name="connsiteY6" fmla="*/ 1735667 h 17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67" h="1735667">
                  <a:moveTo>
                    <a:pt x="304867" y="0"/>
                  </a:moveTo>
                  <a:cubicBezTo>
                    <a:pt x="250539" y="79022"/>
                    <a:pt x="196212" y="158045"/>
                    <a:pt x="169401" y="245534"/>
                  </a:cubicBezTo>
                  <a:cubicBezTo>
                    <a:pt x="142590" y="333023"/>
                    <a:pt x="158112" y="441679"/>
                    <a:pt x="144001" y="524934"/>
                  </a:cubicBezTo>
                  <a:cubicBezTo>
                    <a:pt x="129890" y="608189"/>
                    <a:pt x="103078" y="661812"/>
                    <a:pt x="84734" y="745067"/>
                  </a:cubicBezTo>
                  <a:cubicBezTo>
                    <a:pt x="66390" y="828322"/>
                    <a:pt x="48045" y="918634"/>
                    <a:pt x="33934" y="1024467"/>
                  </a:cubicBezTo>
                  <a:cubicBezTo>
                    <a:pt x="19823" y="1130300"/>
                    <a:pt x="-1344" y="1261534"/>
                    <a:pt x="67" y="1380067"/>
                  </a:cubicBezTo>
                  <a:cubicBezTo>
                    <a:pt x="1478" y="1498600"/>
                    <a:pt x="42401" y="1735667"/>
                    <a:pt x="42401" y="1735667"/>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2" name="Figura a mano libera 11"/>
            <p:cNvSpPr/>
            <p:nvPr/>
          </p:nvSpPr>
          <p:spPr>
            <a:xfrm flipH="1">
              <a:off x="1431667" y="1842701"/>
              <a:ext cx="72489" cy="284896"/>
            </a:xfrm>
            <a:custGeom>
              <a:avLst/>
              <a:gdLst>
                <a:gd name="connsiteX0" fmla="*/ 304867 w 304867"/>
                <a:gd name="connsiteY0" fmla="*/ 0 h 1735667"/>
                <a:gd name="connsiteX1" fmla="*/ 169401 w 304867"/>
                <a:gd name="connsiteY1" fmla="*/ 245534 h 1735667"/>
                <a:gd name="connsiteX2" fmla="*/ 144001 w 304867"/>
                <a:gd name="connsiteY2" fmla="*/ 524934 h 1735667"/>
                <a:gd name="connsiteX3" fmla="*/ 84734 w 304867"/>
                <a:gd name="connsiteY3" fmla="*/ 745067 h 1735667"/>
                <a:gd name="connsiteX4" fmla="*/ 33934 w 304867"/>
                <a:gd name="connsiteY4" fmla="*/ 1024467 h 1735667"/>
                <a:gd name="connsiteX5" fmla="*/ 67 w 304867"/>
                <a:gd name="connsiteY5" fmla="*/ 1380067 h 1735667"/>
                <a:gd name="connsiteX6" fmla="*/ 42401 w 304867"/>
                <a:gd name="connsiteY6" fmla="*/ 1735667 h 17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67" h="1735667">
                  <a:moveTo>
                    <a:pt x="304867" y="0"/>
                  </a:moveTo>
                  <a:cubicBezTo>
                    <a:pt x="250539" y="79022"/>
                    <a:pt x="196212" y="158045"/>
                    <a:pt x="169401" y="245534"/>
                  </a:cubicBezTo>
                  <a:cubicBezTo>
                    <a:pt x="142590" y="333023"/>
                    <a:pt x="158112" y="441679"/>
                    <a:pt x="144001" y="524934"/>
                  </a:cubicBezTo>
                  <a:cubicBezTo>
                    <a:pt x="129890" y="608189"/>
                    <a:pt x="103078" y="661812"/>
                    <a:pt x="84734" y="745067"/>
                  </a:cubicBezTo>
                  <a:cubicBezTo>
                    <a:pt x="66390" y="828322"/>
                    <a:pt x="48045" y="918634"/>
                    <a:pt x="33934" y="1024467"/>
                  </a:cubicBezTo>
                  <a:cubicBezTo>
                    <a:pt x="19823" y="1130300"/>
                    <a:pt x="-1344" y="1261534"/>
                    <a:pt x="67" y="1380067"/>
                  </a:cubicBezTo>
                  <a:cubicBezTo>
                    <a:pt x="1478" y="1498600"/>
                    <a:pt x="42401" y="1735667"/>
                    <a:pt x="42401" y="1735667"/>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4" name="Figura a mano libera 13"/>
            <p:cNvSpPr/>
            <p:nvPr/>
          </p:nvSpPr>
          <p:spPr>
            <a:xfrm>
              <a:off x="707090" y="1336981"/>
              <a:ext cx="638163" cy="247481"/>
            </a:xfrm>
            <a:custGeom>
              <a:avLst/>
              <a:gdLst>
                <a:gd name="connsiteX0" fmla="*/ 0 w 2683933"/>
                <a:gd name="connsiteY0" fmla="*/ 1507722 h 1507722"/>
                <a:gd name="connsiteX1" fmla="*/ 338667 w 2683933"/>
                <a:gd name="connsiteY1" fmla="*/ 1296055 h 1507722"/>
                <a:gd name="connsiteX2" fmla="*/ 685800 w 2683933"/>
                <a:gd name="connsiteY2" fmla="*/ 940455 h 1507722"/>
                <a:gd name="connsiteX3" fmla="*/ 973667 w 2683933"/>
                <a:gd name="connsiteY3" fmla="*/ 491722 h 1507722"/>
                <a:gd name="connsiteX4" fmla="*/ 1117600 w 2683933"/>
                <a:gd name="connsiteY4" fmla="*/ 51455 h 1507722"/>
                <a:gd name="connsiteX5" fmla="*/ 1151467 w 2683933"/>
                <a:gd name="connsiteY5" fmla="*/ 9122 h 1507722"/>
                <a:gd name="connsiteX6" fmla="*/ 1210733 w 2683933"/>
                <a:gd name="connsiteY6" fmla="*/ 17588 h 1507722"/>
                <a:gd name="connsiteX7" fmla="*/ 1278467 w 2683933"/>
                <a:gd name="connsiteY7" fmla="*/ 186922 h 1507722"/>
                <a:gd name="connsiteX8" fmla="*/ 1337733 w 2683933"/>
                <a:gd name="connsiteY8" fmla="*/ 195388 h 1507722"/>
                <a:gd name="connsiteX9" fmla="*/ 1320800 w 2683933"/>
                <a:gd name="connsiteY9" fmla="*/ 102255 h 1507722"/>
                <a:gd name="connsiteX10" fmla="*/ 1371600 w 2683933"/>
                <a:gd name="connsiteY10" fmla="*/ 26055 h 1507722"/>
                <a:gd name="connsiteX11" fmla="*/ 1515533 w 2683933"/>
                <a:gd name="connsiteY11" fmla="*/ 59922 h 1507722"/>
                <a:gd name="connsiteX12" fmla="*/ 1574800 w 2683933"/>
                <a:gd name="connsiteY12" fmla="*/ 339322 h 1507722"/>
                <a:gd name="connsiteX13" fmla="*/ 1794933 w 2683933"/>
                <a:gd name="connsiteY13" fmla="*/ 771122 h 1507722"/>
                <a:gd name="connsiteX14" fmla="*/ 2116667 w 2683933"/>
                <a:gd name="connsiteY14" fmla="*/ 1143655 h 1507722"/>
                <a:gd name="connsiteX15" fmla="*/ 2302933 w 2683933"/>
                <a:gd name="connsiteY15" fmla="*/ 1304522 h 1507722"/>
                <a:gd name="connsiteX16" fmla="*/ 2683933 w 2683933"/>
                <a:gd name="connsiteY16" fmla="*/ 1490788 h 150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3933" h="1507722">
                  <a:moveTo>
                    <a:pt x="0" y="1507722"/>
                  </a:moveTo>
                  <a:cubicBezTo>
                    <a:pt x="112183" y="1449160"/>
                    <a:pt x="224367" y="1390599"/>
                    <a:pt x="338667" y="1296055"/>
                  </a:cubicBezTo>
                  <a:cubicBezTo>
                    <a:pt x="452967" y="1201511"/>
                    <a:pt x="579967" y="1074510"/>
                    <a:pt x="685800" y="940455"/>
                  </a:cubicBezTo>
                  <a:cubicBezTo>
                    <a:pt x="791633" y="806400"/>
                    <a:pt x="901700" y="639889"/>
                    <a:pt x="973667" y="491722"/>
                  </a:cubicBezTo>
                  <a:cubicBezTo>
                    <a:pt x="1045634" y="343555"/>
                    <a:pt x="1087967" y="131888"/>
                    <a:pt x="1117600" y="51455"/>
                  </a:cubicBezTo>
                  <a:cubicBezTo>
                    <a:pt x="1147233" y="-28978"/>
                    <a:pt x="1135945" y="14766"/>
                    <a:pt x="1151467" y="9122"/>
                  </a:cubicBezTo>
                  <a:cubicBezTo>
                    <a:pt x="1166989" y="3477"/>
                    <a:pt x="1189566" y="-12045"/>
                    <a:pt x="1210733" y="17588"/>
                  </a:cubicBezTo>
                  <a:cubicBezTo>
                    <a:pt x="1231900" y="47221"/>
                    <a:pt x="1257300" y="157289"/>
                    <a:pt x="1278467" y="186922"/>
                  </a:cubicBezTo>
                  <a:cubicBezTo>
                    <a:pt x="1299634" y="216555"/>
                    <a:pt x="1330678" y="209499"/>
                    <a:pt x="1337733" y="195388"/>
                  </a:cubicBezTo>
                  <a:cubicBezTo>
                    <a:pt x="1344788" y="181277"/>
                    <a:pt x="1315156" y="130477"/>
                    <a:pt x="1320800" y="102255"/>
                  </a:cubicBezTo>
                  <a:cubicBezTo>
                    <a:pt x="1326445" y="74033"/>
                    <a:pt x="1339145" y="33110"/>
                    <a:pt x="1371600" y="26055"/>
                  </a:cubicBezTo>
                  <a:cubicBezTo>
                    <a:pt x="1404055" y="19000"/>
                    <a:pt x="1481666" y="7711"/>
                    <a:pt x="1515533" y="59922"/>
                  </a:cubicBezTo>
                  <a:cubicBezTo>
                    <a:pt x="1549400" y="112133"/>
                    <a:pt x="1528233" y="220789"/>
                    <a:pt x="1574800" y="339322"/>
                  </a:cubicBezTo>
                  <a:cubicBezTo>
                    <a:pt x="1621367" y="457855"/>
                    <a:pt x="1704622" y="637066"/>
                    <a:pt x="1794933" y="771122"/>
                  </a:cubicBezTo>
                  <a:cubicBezTo>
                    <a:pt x="1885244" y="905177"/>
                    <a:pt x="2032000" y="1054755"/>
                    <a:pt x="2116667" y="1143655"/>
                  </a:cubicBezTo>
                  <a:cubicBezTo>
                    <a:pt x="2201334" y="1232555"/>
                    <a:pt x="2208389" y="1246666"/>
                    <a:pt x="2302933" y="1304522"/>
                  </a:cubicBezTo>
                  <a:cubicBezTo>
                    <a:pt x="2397477" y="1362377"/>
                    <a:pt x="2683933" y="1490788"/>
                    <a:pt x="2683933" y="1490788"/>
                  </a:cubicBezTo>
                </a:path>
              </a:pathLst>
            </a:custGeom>
            <a:ln w="28575" cmpd="sng">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5" name="Figura a mano libera 14"/>
            <p:cNvSpPr/>
            <p:nvPr/>
          </p:nvSpPr>
          <p:spPr>
            <a:xfrm>
              <a:off x="707090" y="1487819"/>
              <a:ext cx="638163" cy="247481"/>
            </a:xfrm>
            <a:custGeom>
              <a:avLst/>
              <a:gdLst>
                <a:gd name="connsiteX0" fmla="*/ 0 w 2683933"/>
                <a:gd name="connsiteY0" fmla="*/ 1507722 h 1507722"/>
                <a:gd name="connsiteX1" fmla="*/ 338667 w 2683933"/>
                <a:gd name="connsiteY1" fmla="*/ 1296055 h 1507722"/>
                <a:gd name="connsiteX2" fmla="*/ 685800 w 2683933"/>
                <a:gd name="connsiteY2" fmla="*/ 940455 h 1507722"/>
                <a:gd name="connsiteX3" fmla="*/ 973667 w 2683933"/>
                <a:gd name="connsiteY3" fmla="*/ 491722 h 1507722"/>
                <a:gd name="connsiteX4" fmla="*/ 1117600 w 2683933"/>
                <a:gd name="connsiteY4" fmla="*/ 51455 h 1507722"/>
                <a:gd name="connsiteX5" fmla="*/ 1151467 w 2683933"/>
                <a:gd name="connsiteY5" fmla="*/ 9122 h 1507722"/>
                <a:gd name="connsiteX6" fmla="*/ 1210733 w 2683933"/>
                <a:gd name="connsiteY6" fmla="*/ 17588 h 1507722"/>
                <a:gd name="connsiteX7" fmla="*/ 1278467 w 2683933"/>
                <a:gd name="connsiteY7" fmla="*/ 186922 h 1507722"/>
                <a:gd name="connsiteX8" fmla="*/ 1337733 w 2683933"/>
                <a:gd name="connsiteY8" fmla="*/ 195388 h 1507722"/>
                <a:gd name="connsiteX9" fmla="*/ 1320800 w 2683933"/>
                <a:gd name="connsiteY9" fmla="*/ 102255 h 1507722"/>
                <a:gd name="connsiteX10" fmla="*/ 1371600 w 2683933"/>
                <a:gd name="connsiteY10" fmla="*/ 26055 h 1507722"/>
                <a:gd name="connsiteX11" fmla="*/ 1515533 w 2683933"/>
                <a:gd name="connsiteY11" fmla="*/ 59922 h 1507722"/>
                <a:gd name="connsiteX12" fmla="*/ 1574800 w 2683933"/>
                <a:gd name="connsiteY12" fmla="*/ 339322 h 1507722"/>
                <a:gd name="connsiteX13" fmla="*/ 1794933 w 2683933"/>
                <a:gd name="connsiteY13" fmla="*/ 771122 h 1507722"/>
                <a:gd name="connsiteX14" fmla="*/ 2116667 w 2683933"/>
                <a:gd name="connsiteY14" fmla="*/ 1143655 h 1507722"/>
                <a:gd name="connsiteX15" fmla="*/ 2302933 w 2683933"/>
                <a:gd name="connsiteY15" fmla="*/ 1304522 h 1507722"/>
                <a:gd name="connsiteX16" fmla="*/ 2683933 w 2683933"/>
                <a:gd name="connsiteY16" fmla="*/ 1490788 h 150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3933" h="1507722">
                  <a:moveTo>
                    <a:pt x="0" y="1507722"/>
                  </a:moveTo>
                  <a:cubicBezTo>
                    <a:pt x="112183" y="1449160"/>
                    <a:pt x="224367" y="1390599"/>
                    <a:pt x="338667" y="1296055"/>
                  </a:cubicBezTo>
                  <a:cubicBezTo>
                    <a:pt x="452967" y="1201511"/>
                    <a:pt x="579967" y="1074510"/>
                    <a:pt x="685800" y="940455"/>
                  </a:cubicBezTo>
                  <a:cubicBezTo>
                    <a:pt x="791633" y="806400"/>
                    <a:pt x="901700" y="639889"/>
                    <a:pt x="973667" y="491722"/>
                  </a:cubicBezTo>
                  <a:cubicBezTo>
                    <a:pt x="1045634" y="343555"/>
                    <a:pt x="1087967" y="131888"/>
                    <a:pt x="1117600" y="51455"/>
                  </a:cubicBezTo>
                  <a:cubicBezTo>
                    <a:pt x="1147233" y="-28978"/>
                    <a:pt x="1135945" y="14766"/>
                    <a:pt x="1151467" y="9122"/>
                  </a:cubicBezTo>
                  <a:cubicBezTo>
                    <a:pt x="1166989" y="3477"/>
                    <a:pt x="1189566" y="-12045"/>
                    <a:pt x="1210733" y="17588"/>
                  </a:cubicBezTo>
                  <a:cubicBezTo>
                    <a:pt x="1231900" y="47221"/>
                    <a:pt x="1257300" y="157289"/>
                    <a:pt x="1278467" y="186922"/>
                  </a:cubicBezTo>
                  <a:cubicBezTo>
                    <a:pt x="1299634" y="216555"/>
                    <a:pt x="1330678" y="209499"/>
                    <a:pt x="1337733" y="195388"/>
                  </a:cubicBezTo>
                  <a:cubicBezTo>
                    <a:pt x="1344788" y="181277"/>
                    <a:pt x="1315156" y="130477"/>
                    <a:pt x="1320800" y="102255"/>
                  </a:cubicBezTo>
                  <a:cubicBezTo>
                    <a:pt x="1326445" y="74033"/>
                    <a:pt x="1339145" y="33110"/>
                    <a:pt x="1371600" y="26055"/>
                  </a:cubicBezTo>
                  <a:cubicBezTo>
                    <a:pt x="1404055" y="19000"/>
                    <a:pt x="1481666" y="7711"/>
                    <a:pt x="1515533" y="59922"/>
                  </a:cubicBezTo>
                  <a:cubicBezTo>
                    <a:pt x="1549400" y="112133"/>
                    <a:pt x="1528233" y="220789"/>
                    <a:pt x="1574800" y="339322"/>
                  </a:cubicBezTo>
                  <a:cubicBezTo>
                    <a:pt x="1621367" y="457855"/>
                    <a:pt x="1704622" y="637066"/>
                    <a:pt x="1794933" y="771122"/>
                  </a:cubicBezTo>
                  <a:cubicBezTo>
                    <a:pt x="1885244" y="905177"/>
                    <a:pt x="2032000" y="1054755"/>
                    <a:pt x="2116667" y="1143655"/>
                  </a:cubicBezTo>
                  <a:cubicBezTo>
                    <a:pt x="2201334" y="1232555"/>
                    <a:pt x="2208389" y="1246666"/>
                    <a:pt x="2302933" y="1304522"/>
                  </a:cubicBezTo>
                  <a:cubicBezTo>
                    <a:pt x="2397477" y="1362377"/>
                    <a:pt x="2683933" y="1490788"/>
                    <a:pt x="2683933" y="1490788"/>
                  </a:cubicBezTo>
                </a:path>
              </a:pathLst>
            </a:custGeom>
            <a:ln w="762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25" name="Gruppo 24"/>
            <p:cNvGrpSpPr/>
            <p:nvPr/>
          </p:nvGrpSpPr>
          <p:grpSpPr>
            <a:xfrm>
              <a:off x="338031" y="636046"/>
              <a:ext cx="1372283" cy="1110979"/>
              <a:chOff x="2523063" y="1092195"/>
              <a:chExt cx="3196980" cy="1735671"/>
            </a:xfrm>
          </p:grpSpPr>
          <p:sp>
            <p:nvSpPr>
              <p:cNvPr id="26" name="Figura a mano libera 25"/>
              <p:cNvSpPr/>
              <p:nvPr/>
            </p:nvSpPr>
            <p:spPr>
              <a:xfrm>
                <a:off x="2523063" y="1092195"/>
                <a:ext cx="1320803" cy="1566333"/>
              </a:xfrm>
              <a:custGeom>
                <a:avLst/>
                <a:gdLst>
                  <a:gd name="connsiteX0" fmla="*/ 1219200 w 1241667"/>
                  <a:gd name="connsiteY0" fmla="*/ 0 h 1566333"/>
                  <a:gd name="connsiteX1" fmla="*/ 1236133 w 1241667"/>
                  <a:gd name="connsiteY1" fmla="*/ 262466 h 1566333"/>
                  <a:gd name="connsiteX2" fmla="*/ 1134533 w 1241667"/>
                  <a:gd name="connsiteY2" fmla="*/ 372533 h 1566333"/>
                  <a:gd name="connsiteX3" fmla="*/ 575733 w 1241667"/>
                  <a:gd name="connsiteY3" fmla="*/ 465666 h 1566333"/>
                  <a:gd name="connsiteX4" fmla="*/ 228600 w 1241667"/>
                  <a:gd name="connsiteY4" fmla="*/ 558800 h 1566333"/>
                  <a:gd name="connsiteX5" fmla="*/ 93133 w 1241667"/>
                  <a:gd name="connsiteY5" fmla="*/ 999066 h 1566333"/>
                  <a:gd name="connsiteX6" fmla="*/ 0 w 1241667"/>
                  <a:gd name="connsiteY6" fmla="*/ 1566333 h 156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667" h="1566333">
                    <a:moveTo>
                      <a:pt x="1219200" y="0"/>
                    </a:moveTo>
                    <a:cubicBezTo>
                      <a:pt x="1234722" y="100188"/>
                      <a:pt x="1250244" y="200377"/>
                      <a:pt x="1236133" y="262466"/>
                    </a:cubicBezTo>
                    <a:cubicBezTo>
                      <a:pt x="1222022" y="324555"/>
                      <a:pt x="1244600" y="338666"/>
                      <a:pt x="1134533" y="372533"/>
                    </a:cubicBezTo>
                    <a:cubicBezTo>
                      <a:pt x="1024466" y="406400"/>
                      <a:pt x="726722" y="434622"/>
                      <a:pt x="575733" y="465666"/>
                    </a:cubicBezTo>
                    <a:cubicBezTo>
                      <a:pt x="424744" y="496710"/>
                      <a:pt x="309033" y="469900"/>
                      <a:pt x="228600" y="558800"/>
                    </a:cubicBezTo>
                    <a:cubicBezTo>
                      <a:pt x="148167" y="647700"/>
                      <a:pt x="131233" y="831144"/>
                      <a:pt x="93133" y="999066"/>
                    </a:cubicBezTo>
                    <a:cubicBezTo>
                      <a:pt x="55033" y="1166988"/>
                      <a:pt x="0" y="1566333"/>
                      <a:pt x="0" y="1566333"/>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7" name="Figura a mano libera 26"/>
              <p:cNvSpPr/>
              <p:nvPr/>
            </p:nvSpPr>
            <p:spPr>
              <a:xfrm>
                <a:off x="2836333" y="2040467"/>
                <a:ext cx="296334" cy="770466"/>
              </a:xfrm>
              <a:custGeom>
                <a:avLst/>
                <a:gdLst>
                  <a:gd name="connsiteX0" fmla="*/ 296334 w 296334"/>
                  <a:gd name="connsiteY0" fmla="*/ 0 h 770466"/>
                  <a:gd name="connsiteX1" fmla="*/ 245534 w 296334"/>
                  <a:gd name="connsiteY1" fmla="*/ 355600 h 770466"/>
                  <a:gd name="connsiteX2" fmla="*/ 0 w 296334"/>
                  <a:gd name="connsiteY2" fmla="*/ 770466 h 770466"/>
                </a:gdLst>
                <a:ahLst/>
                <a:cxnLst>
                  <a:cxn ang="0">
                    <a:pos x="connsiteX0" y="connsiteY0"/>
                  </a:cxn>
                  <a:cxn ang="0">
                    <a:pos x="connsiteX1" y="connsiteY1"/>
                  </a:cxn>
                  <a:cxn ang="0">
                    <a:pos x="connsiteX2" y="connsiteY2"/>
                  </a:cxn>
                </a:cxnLst>
                <a:rect l="l" t="t" r="r" b="b"/>
                <a:pathLst>
                  <a:path w="296334" h="770466">
                    <a:moveTo>
                      <a:pt x="296334" y="0"/>
                    </a:moveTo>
                    <a:cubicBezTo>
                      <a:pt x="295628" y="113594"/>
                      <a:pt x="294923" y="227189"/>
                      <a:pt x="245534" y="355600"/>
                    </a:cubicBezTo>
                    <a:cubicBezTo>
                      <a:pt x="196145" y="484011"/>
                      <a:pt x="0" y="770466"/>
                      <a:pt x="0" y="770466"/>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8" name="Figura a mano libera 27"/>
              <p:cNvSpPr/>
              <p:nvPr/>
            </p:nvSpPr>
            <p:spPr>
              <a:xfrm flipH="1">
                <a:off x="4368799" y="1109128"/>
                <a:ext cx="1351244" cy="1566333"/>
              </a:xfrm>
              <a:custGeom>
                <a:avLst/>
                <a:gdLst>
                  <a:gd name="connsiteX0" fmla="*/ 1219200 w 1241667"/>
                  <a:gd name="connsiteY0" fmla="*/ 0 h 1566333"/>
                  <a:gd name="connsiteX1" fmla="*/ 1236133 w 1241667"/>
                  <a:gd name="connsiteY1" fmla="*/ 262466 h 1566333"/>
                  <a:gd name="connsiteX2" fmla="*/ 1134533 w 1241667"/>
                  <a:gd name="connsiteY2" fmla="*/ 372533 h 1566333"/>
                  <a:gd name="connsiteX3" fmla="*/ 575733 w 1241667"/>
                  <a:gd name="connsiteY3" fmla="*/ 465666 h 1566333"/>
                  <a:gd name="connsiteX4" fmla="*/ 228600 w 1241667"/>
                  <a:gd name="connsiteY4" fmla="*/ 558800 h 1566333"/>
                  <a:gd name="connsiteX5" fmla="*/ 93133 w 1241667"/>
                  <a:gd name="connsiteY5" fmla="*/ 999066 h 1566333"/>
                  <a:gd name="connsiteX6" fmla="*/ 0 w 1241667"/>
                  <a:gd name="connsiteY6" fmla="*/ 1566333 h 156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667" h="1566333">
                    <a:moveTo>
                      <a:pt x="1219200" y="0"/>
                    </a:moveTo>
                    <a:cubicBezTo>
                      <a:pt x="1234722" y="100188"/>
                      <a:pt x="1250244" y="200377"/>
                      <a:pt x="1236133" y="262466"/>
                    </a:cubicBezTo>
                    <a:cubicBezTo>
                      <a:pt x="1222022" y="324555"/>
                      <a:pt x="1244600" y="338666"/>
                      <a:pt x="1134533" y="372533"/>
                    </a:cubicBezTo>
                    <a:cubicBezTo>
                      <a:pt x="1024466" y="406400"/>
                      <a:pt x="726722" y="434622"/>
                      <a:pt x="575733" y="465666"/>
                    </a:cubicBezTo>
                    <a:cubicBezTo>
                      <a:pt x="424744" y="496710"/>
                      <a:pt x="309033" y="469900"/>
                      <a:pt x="228600" y="558800"/>
                    </a:cubicBezTo>
                    <a:cubicBezTo>
                      <a:pt x="148167" y="647700"/>
                      <a:pt x="131233" y="831144"/>
                      <a:pt x="93133" y="999066"/>
                    </a:cubicBezTo>
                    <a:cubicBezTo>
                      <a:pt x="55033" y="1166988"/>
                      <a:pt x="0" y="1566333"/>
                      <a:pt x="0" y="1566333"/>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9" name="Figura a mano libera 28"/>
              <p:cNvSpPr/>
              <p:nvPr/>
            </p:nvSpPr>
            <p:spPr>
              <a:xfrm flipH="1">
                <a:off x="5054123" y="2057400"/>
                <a:ext cx="296334" cy="770466"/>
              </a:xfrm>
              <a:custGeom>
                <a:avLst/>
                <a:gdLst>
                  <a:gd name="connsiteX0" fmla="*/ 296334 w 296334"/>
                  <a:gd name="connsiteY0" fmla="*/ 0 h 770466"/>
                  <a:gd name="connsiteX1" fmla="*/ 245534 w 296334"/>
                  <a:gd name="connsiteY1" fmla="*/ 355600 h 770466"/>
                  <a:gd name="connsiteX2" fmla="*/ 0 w 296334"/>
                  <a:gd name="connsiteY2" fmla="*/ 770466 h 770466"/>
                </a:gdLst>
                <a:ahLst/>
                <a:cxnLst>
                  <a:cxn ang="0">
                    <a:pos x="connsiteX0" y="connsiteY0"/>
                  </a:cxn>
                  <a:cxn ang="0">
                    <a:pos x="connsiteX1" y="connsiteY1"/>
                  </a:cxn>
                  <a:cxn ang="0">
                    <a:pos x="connsiteX2" y="connsiteY2"/>
                  </a:cxn>
                </a:cxnLst>
                <a:rect l="l" t="t" r="r" b="b"/>
                <a:pathLst>
                  <a:path w="296334" h="770466">
                    <a:moveTo>
                      <a:pt x="296334" y="0"/>
                    </a:moveTo>
                    <a:cubicBezTo>
                      <a:pt x="295628" y="113594"/>
                      <a:pt x="294923" y="227189"/>
                      <a:pt x="245534" y="355600"/>
                    </a:cubicBezTo>
                    <a:cubicBezTo>
                      <a:pt x="196145" y="484011"/>
                      <a:pt x="0" y="770466"/>
                      <a:pt x="0" y="770466"/>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32" name="Arco 428"/>
            <p:cNvSpPr>
              <a:spLocks/>
            </p:cNvSpPr>
            <p:nvPr/>
          </p:nvSpPr>
          <p:spPr bwMode="auto">
            <a:xfrm flipV="1">
              <a:off x="1458401" y="1862073"/>
              <a:ext cx="55656" cy="1038012"/>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3" name="Arco 429"/>
            <p:cNvSpPr>
              <a:spLocks/>
            </p:cNvSpPr>
            <p:nvPr/>
          </p:nvSpPr>
          <p:spPr bwMode="auto">
            <a:xfrm flipV="1">
              <a:off x="1406997" y="2946425"/>
              <a:ext cx="56816" cy="860067"/>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34" name="Group 430"/>
            <p:cNvGrpSpPr>
              <a:grpSpLocks/>
            </p:cNvGrpSpPr>
            <p:nvPr/>
          </p:nvGrpSpPr>
          <p:grpSpPr bwMode="auto">
            <a:xfrm>
              <a:off x="1458401" y="2900085"/>
              <a:ext cx="18552" cy="207602"/>
              <a:chOff x="3840" y="2448"/>
              <a:chExt cx="96" cy="752"/>
            </a:xfrm>
          </p:grpSpPr>
          <p:sp>
            <p:nvSpPr>
              <p:cNvPr id="61"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2"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35" name="Arco 433"/>
            <p:cNvSpPr>
              <a:spLocks/>
            </p:cNvSpPr>
            <p:nvPr/>
          </p:nvSpPr>
          <p:spPr bwMode="auto">
            <a:xfrm>
              <a:off x="1408929" y="3802785"/>
              <a:ext cx="123680" cy="135312"/>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6" name="Freeform 434"/>
            <p:cNvSpPr>
              <a:spLocks/>
            </p:cNvSpPr>
            <p:nvPr/>
          </p:nvSpPr>
          <p:spPr bwMode="auto">
            <a:xfrm>
              <a:off x="1124466" y="3873839"/>
              <a:ext cx="507087" cy="103801"/>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7" name="Arco 435"/>
            <p:cNvSpPr>
              <a:spLocks/>
            </p:cNvSpPr>
            <p:nvPr/>
          </p:nvSpPr>
          <p:spPr bwMode="auto">
            <a:xfrm flipH="1" flipV="1">
              <a:off x="1087362" y="2900085"/>
              <a:ext cx="37104" cy="9490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8" name="Arco 436"/>
            <p:cNvSpPr>
              <a:spLocks/>
            </p:cNvSpPr>
            <p:nvPr/>
          </p:nvSpPr>
          <p:spPr bwMode="auto">
            <a:xfrm flipH="1" flipV="1">
              <a:off x="1013154" y="2069675"/>
              <a:ext cx="74208" cy="83041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9" name="Oval 441"/>
            <p:cNvSpPr>
              <a:spLocks noChangeArrowheads="1"/>
            </p:cNvSpPr>
            <p:nvPr/>
          </p:nvSpPr>
          <p:spPr bwMode="auto">
            <a:xfrm>
              <a:off x="1279065" y="3689098"/>
              <a:ext cx="38650" cy="61786"/>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40" name="Arco 442"/>
            <p:cNvSpPr>
              <a:spLocks/>
            </p:cNvSpPr>
            <p:nvPr/>
          </p:nvSpPr>
          <p:spPr bwMode="auto">
            <a:xfrm>
              <a:off x="1355206" y="3202838"/>
              <a:ext cx="24736" cy="63640"/>
            </a:xfrm>
            <a:custGeom>
              <a:avLst/>
              <a:gdLst>
                <a:gd name="T0" fmla="*/ 873461 w 11818"/>
                <a:gd name="T1" fmla="*/ 1201011 h 21600"/>
                <a:gd name="T2" fmla="*/ 0 w 11818"/>
                <a:gd name="T3" fmla="*/ 1178777 h 21600"/>
                <a:gd name="T4" fmla="*/ 487135 w 11818"/>
                <a:gd name="T5" fmla="*/ 0 h 21600"/>
                <a:gd name="T6" fmla="*/ 0 60000 65536"/>
                <a:gd name="T7" fmla="*/ 0 60000 65536"/>
                <a:gd name="T8" fmla="*/ 0 60000 65536"/>
              </a:gdLst>
              <a:ahLst/>
              <a:cxnLst>
                <a:cxn ang="T6">
                  <a:pos x="T0" y="T1"/>
                </a:cxn>
                <a:cxn ang="T7">
                  <a:pos x="T2" y="T3"/>
                </a:cxn>
                <a:cxn ang="T8">
                  <a:pos x="T4" y="T5"/>
                </a:cxn>
              </a:cxnLst>
              <a:rect l="0" t="0" r="r" b="b"/>
              <a:pathLst>
                <a:path w="11818" h="21600" fill="none" extrusionOk="0">
                  <a:moveTo>
                    <a:pt x="11818" y="20958"/>
                  </a:moveTo>
                  <a:cubicBezTo>
                    <a:pt x="10108" y="21384"/>
                    <a:pt x="8352" y="21599"/>
                    <a:pt x="6591" y="21599"/>
                  </a:cubicBezTo>
                  <a:cubicBezTo>
                    <a:pt x="4353" y="21599"/>
                    <a:pt x="2130" y="21252"/>
                    <a:pt x="0" y="20569"/>
                  </a:cubicBezTo>
                </a:path>
                <a:path w="11818" h="21600" stroke="0" extrusionOk="0">
                  <a:moveTo>
                    <a:pt x="11818" y="20958"/>
                  </a:moveTo>
                  <a:cubicBezTo>
                    <a:pt x="10108" y="21384"/>
                    <a:pt x="8352" y="21599"/>
                    <a:pt x="6591" y="21599"/>
                  </a:cubicBezTo>
                  <a:cubicBezTo>
                    <a:pt x="4353" y="21599"/>
                    <a:pt x="2130" y="21252"/>
                    <a:pt x="0" y="20569"/>
                  </a:cubicBezTo>
                  <a:lnTo>
                    <a:pt x="6591" y="0"/>
                  </a:lnTo>
                  <a:lnTo>
                    <a:pt x="11818" y="20958"/>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1" name="Arco 443"/>
            <p:cNvSpPr>
              <a:spLocks/>
            </p:cNvSpPr>
            <p:nvPr/>
          </p:nvSpPr>
          <p:spPr bwMode="auto">
            <a:xfrm>
              <a:off x="1155386" y="3207781"/>
              <a:ext cx="24349" cy="63022"/>
            </a:xfrm>
            <a:custGeom>
              <a:avLst/>
              <a:gdLst>
                <a:gd name="T0" fmla="*/ 844369 w 11846"/>
                <a:gd name="T1" fmla="*/ 1177405 h 21600"/>
                <a:gd name="T2" fmla="*/ 0 w 11846"/>
                <a:gd name="T3" fmla="*/ 1155995 h 21600"/>
                <a:gd name="T4" fmla="*/ 469801 w 11846"/>
                <a:gd name="T5" fmla="*/ 0 h 21600"/>
                <a:gd name="T6" fmla="*/ 0 60000 65536"/>
                <a:gd name="T7" fmla="*/ 0 60000 65536"/>
                <a:gd name="T8" fmla="*/ 0 60000 65536"/>
              </a:gdLst>
              <a:ahLst/>
              <a:cxnLst>
                <a:cxn ang="T6">
                  <a:pos x="T0" y="T1"/>
                </a:cxn>
                <a:cxn ang="T7">
                  <a:pos x="T2" y="T3"/>
                </a:cxn>
                <a:cxn ang="T8">
                  <a:pos x="T4" y="T5"/>
                </a:cxn>
              </a:cxnLst>
              <a:rect l="0" t="0" r="r" b="b"/>
              <a:pathLst>
                <a:path w="11846" h="21600" fill="none" extrusionOk="0">
                  <a:moveTo>
                    <a:pt x="11846" y="20951"/>
                  </a:moveTo>
                  <a:cubicBezTo>
                    <a:pt x="10127" y="21382"/>
                    <a:pt x="8362" y="21599"/>
                    <a:pt x="6591" y="21599"/>
                  </a:cubicBezTo>
                  <a:cubicBezTo>
                    <a:pt x="4353" y="21599"/>
                    <a:pt x="2130" y="21252"/>
                    <a:pt x="0" y="20569"/>
                  </a:cubicBezTo>
                </a:path>
                <a:path w="11846" h="21600" stroke="0" extrusionOk="0">
                  <a:moveTo>
                    <a:pt x="11846" y="20951"/>
                  </a:moveTo>
                  <a:cubicBezTo>
                    <a:pt x="10127" y="21382"/>
                    <a:pt x="8362" y="21599"/>
                    <a:pt x="6591" y="21599"/>
                  </a:cubicBezTo>
                  <a:cubicBezTo>
                    <a:pt x="4353" y="21599"/>
                    <a:pt x="2130" y="21252"/>
                    <a:pt x="0" y="20569"/>
                  </a:cubicBezTo>
                  <a:lnTo>
                    <a:pt x="6591" y="0"/>
                  </a:lnTo>
                  <a:lnTo>
                    <a:pt x="11846" y="20951"/>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42" name="Arco 444"/>
            <p:cNvSpPr>
              <a:spLocks/>
            </p:cNvSpPr>
            <p:nvPr/>
          </p:nvSpPr>
          <p:spPr bwMode="auto">
            <a:xfrm>
              <a:off x="1305734" y="2160501"/>
              <a:ext cx="23963" cy="63022"/>
            </a:xfrm>
            <a:custGeom>
              <a:avLst/>
              <a:gdLst>
                <a:gd name="T0" fmla="*/ 844814 w 11467"/>
                <a:gd name="T1" fmla="*/ 1028704 h 21600"/>
                <a:gd name="T2" fmla="*/ 0 w 11467"/>
                <a:gd name="T3" fmla="*/ 1213875 h 21600"/>
                <a:gd name="T4" fmla="*/ 0 w 11467"/>
                <a:gd name="T5" fmla="*/ 0 h 21600"/>
                <a:gd name="T6" fmla="*/ 0 60000 65536"/>
                <a:gd name="T7" fmla="*/ 0 60000 65536"/>
                <a:gd name="T8" fmla="*/ 0 60000 65536"/>
              </a:gdLst>
              <a:ahLst/>
              <a:cxnLst>
                <a:cxn ang="T6">
                  <a:pos x="T0" y="T1"/>
                </a:cxn>
                <a:cxn ang="T7">
                  <a:pos x="T2" y="T3"/>
                </a:cxn>
                <a:cxn ang="T8">
                  <a:pos x="T4" y="T5"/>
                </a:cxn>
              </a:cxnLst>
              <a:rect l="0" t="0" r="r" b="b"/>
              <a:pathLst>
                <a:path w="11467" h="21600" fill="none" extrusionOk="0">
                  <a:moveTo>
                    <a:pt x="11466" y="18304"/>
                  </a:moveTo>
                  <a:cubicBezTo>
                    <a:pt x="8029" y="20458"/>
                    <a:pt x="4055" y="21599"/>
                    <a:pt x="0" y="21599"/>
                  </a:cubicBezTo>
                </a:path>
                <a:path w="11467" h="21600" stroke="0" extrusionOk="0">
                  <a:moveTo>
                    <a:pt x="11466" y="18304"/>
                  </a:moveTo>
                  <a:cubicBezTo>
                    <a:pt x="8029" y="20458"/>
                    <a:pt x="4055" y="21599"/>
                    <a:pt x="0" y="21599"/>
                  </a:cubicBezTo>
                  <a:lnTo>
                    <a:pt x="0" y="0"/>
                  </a:lnTo>
                  <a:lnTo>
                    <a:pt x="11466" y="18304"/>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nvGrpSpPr>
            <p:cNvPr id="46" name="Group 454"/>
            <p:cNvGrpSpPr>
              <a:grpSpLocks/>
            </p:cNvGrpSpPr>
            <p:nvPr/>
          </p:nvGrpSpPr>
          <p:grpSpPr bwMode="auto">
            <a:xfrm flipH="1">
              <a:off x="1105914" y="3849124"/>
              <a:ext cx="18552" cy="118630"/>
              <a:chOff x="3840" y="2448"/>
              <a:chExt cx="96" cy="752"/>
            </a:xfrm>
          </p:grpSpPr>
          <p:sp>
            <p:nvSpPr>
              <p:cNvPr id="59"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0"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71" name="Arco 428"/>
            <p:cNvSpPr>
              <a:spLocks/>
            </p:cNvSpPr>
            <p:nvPr/>
          </p:nvSpPr>
          <p:spPr bwMode="auto">
            <a:xfrm flipH="1" flipV="1">
              <a:off x="563371" y="1865381"/>
              <a:ext cx="51168" cy="1031534"/>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2" name="Arco 429"/>
            <p:cNvSpPr>
              <a:spLocks/>
            </p:cNvSpPr>
            <p:nvPr/>
          </p:nvSpPr>
          <p:spPr bwMode="auto">
            <a:xfrm flipH="1" flipV="1">
              <a:off x="609565" y="2942966"/>
              <a:ext cx="52235" cy="854699"/>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0" name="Arco 431"/>
            <p:cNvSpPr>
              <a:spLocks/>
            </p:cNvSpPr>
            <p:nvPr/>
          </p:nvSpPr>
          <p:spPr bwMode="auto">
            <a:xfrm flipH="1">
              <a:off x="597483" y="2896915"/>
              <a:ext cx="17056" cy="10562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1" name="Arco 432"/>
            <p:cNvSpPr>
              <a:spLocks/>
            </p:cNvSpPr>
            <p:nvPr/>
          </p:nvSpPr>
          <p:spPr bwMode="auto">
            <a:xfrm flipH="1" flipV="1">
              <a:off x="597483" y="2997599"/>
              <a:ext cx="17056" cy="10562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4" name="Arco 433"/>
            <p:cNvSpPr>
              <a:spLocks/>
            </p:cNvSpPr>
            <p:nvPr/>
          </p:nvSpPr>
          <p:spPr bwMode="auto">
            <a:xfrm flipH="1">
              <a:off x="546314" y="3793981"/>
              <a:ext cx="113708" cy="134468"/>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5" name="Freeform 434"/>
            <p:cNvSpPr>
              <a:spLocks/>
            </p:cNvSpPr>
            <p:nvPr/>
          </p:nvSpPr>
          <p:spPr bwMode="auto">
            <a:xfrm flipH="1">
              <a:off x="455348" y="3864592"/>
              <a:ext cx="466203" cy="103153"/>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6" name="Arco 435"/>
            <p:cNvSpPr>
              <a:spLocks/>
            </p:cNvSpPr>
            <p:nvPr/>
          </p:nvSpPr>
          <p:spPr bwMode="auto">
            <a:xfrm flipV="1">
              <a:off x="921551" y="2896915"/>
              <a:ext cx="34112" cy="9431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7" name="Arco 436"/>
            <p:cNvSpPr>
              <a:spLocks/>
            </p:cNvSpPr>
            <p:nvPr/>
          </p:nvSpPr>
          <p:spPr bwMode="auto">
            <a:xfrm flipV="1">
              <a:off x="955663" y="2071688"/>
              <a:ext cx="68225" cy="825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8" name="Oval 441"/>
            <p:cNvSpPr>
              <a:spLocks noChangeArrowheads="1"/>
            </p:cNvSpPr>
            <p:nvPr/>
          </p:nvSpPr>
          <p:spPr bwMode="auto">
            <a:xfrm flipH="1">
              <a:off x="743882" y="3681004"/>
              <a:ext cx="35534" cy="61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79" name="Arco 442"/>
            <p:cNvSpPr>
              <a:spLocks/>
            </p:cNvSpPr>
            <p:nvPr/>
          </p:nvSpPr>
          <p:spPr bwMode="auto">
            <a:xfrm flipH="1">
              <a:off x="686673" y="3197779"/>
              <a:ext cx="22742" cy="63243"/>
            </a:xfrm>
            <a:custGeom>
              <a:avLst/>
              <a:gdLst>
                <a:gd name="T0" fmla="*/ 873461 w 11818"/>
                <a:gd name="T1" fmla="*/ 1201011 h 21600"/>
                <a:gd name="T2" fmla="*/ 0 w 11818"/>
                <a:gd name="T3" fmla="*/ 1178777 h 21600"/>
                <a:gd name="T4" fmla="*/ 487135 w 11818"/>
                <a:gd name="T5" fmla="*/ 0 h 21600"/>
                <a:gd name="T6" fmla="*/ 0 60000 65536"/>
                <a:gd name="T7" fmla="*/ 0 60000 65536"/>
                <a:gd name="T8" fmla="*/ 0 60000 65536"/>
              </a:gdLst>
              <a:ahLst/>
              <a:cxnLst>
                <a:cxn ang="T6">
                  <a:pos x="T0" y="T1"/>
                </a:cxn>
                <a:cxn ang="T7">
                  <a:pos x="T2" y="T3"/>
                </a:cxn>
                <a:cxn ang="T8">
                  <a:pos x="T4" y="T5"/>
                </a:cxn>
              </a:cxnLst>
              <a:rect l="0" t="0" r="r" b="b"/>
              <a:pathLst>
                <a:path w="11818" h="21600" fill="none" extrusionOk="0">
                  <a:moveTo>
                    <a:pt x="11818" y="20958"/>
                  </a:moveTo>
                  <a:cubicBezTo>
                    <a:pt x="10108" y="21384"/>
                    <a:pt x="8352" y="21599"/>
                    <a:pt x="6591" y="21599"/>
                  </a:cubicBezTo>
                  <a:cubicBezTo>
                    <a:pt x="4353" y="21599"/>
                    <a:pt x="2130" y="21252"/>
                    <a:pt x="0" y="20569"/>
                  </a:cubicBezTo>
                </a:path>
                <a:path w="11818" h="21600" stroke="0" extrusionOk="0">
                  <a:moveTo>
                    <a:pt x="11818" y="20958"/>
                  </a:moveTo>
                  <a:cubicBezTo>
                    <a:pt x="10108" y="21384"/>
                    <a:pt x="8352" y="21599"/>
                    <a:pt x="6591" y="21599"/>
                  </a:cubicBezTo>
                  <a:cubicBezTo>
                    <a:pt x="4353" y="21599"/>
                    <a:pt x="2130" y="21252"/>
                    <a:pt x="0" y="20569"/>
                  </a:cubicBezTo>
                  <a:lnTo>
                    <a:pt x="6591" y="0"/>
                  </a:lnTo>
                  <a:lnTo>
                    <a:pt x="11818" y="20958"/>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0" name="Arco 443"/>
            <p:cNvSpPr>
              <a:spLocks/>
            </p:cNvSpPr>
            <p:nvPr/>
          </p:nvSpPr>
          <p:spPr bwMode="auto">
            <a:xfrm flipH="1">
              <a:off x="870738" y="3202691"/>
              <a:ext cx="22386" cy="62629"/>
            </a:xfrm>
            <a:custGeom>
              <a:avLst/>
              <a:gdLst>
                <a:gd name="T0" fmla="*/ 844369 w 11846"/>
                <a:gd name="T1" fmla="*/ 1177405 h 21600"/>
                <a:gd name="T2" fmla="*/ 0 w 11846"/>
                <a:gd name="T3" fmla="*/ 1155995 h 21600"/>
                <a:gd name="T4" fmla="*/ 469801 w 11846"/>
                <a:gd name="T5" fmla="*/ 0 h 21600"/>
                <a:gd name="T6" fmla="*/ 0 60000 65536"/>
                <a:gd name="T7" fmla="*/ 0 60000 65536"/>
                <a:gd name="T8" fmla="*/ 0 60000 65536"/>
              </a:gdLst>
              <a:ahLst/>
              <a:cxnLst>
                <a:cxn ang="T6">
                  <a:pos x="T0" y="T1"/>
                </a:cxn>
                <a:cxn ang="T7">
                  <a:pos x="T2" y="T3"/>
                </a:cxn>
                <a:cxn ang="T8">
                  <a:pos x="T4" y="T5"/>
                </a:cxn>
              </a:cxnLst>
              <a:rect l="0" t="0" r="r" b="b"/>
              <a:pathLst>
                <a:path w="11846" h="21600" fill="none" extrusionOk="0">
                  <a:moveTo>
                    <a:pt x="11846" y="20951"/>
                  </a:moveTo>
                  <a:cubicBezTo>
                    <a:pt x="10127" y="21382"/>
                    <a:pt x="8362" y="21599"/>
                    <a:pt x="6591" y="21599"/>
                  </a:cubicBezTo>
                  <a:cubicBezTo>
                    <a:pt x="4353" y="21599"/>
                    <a:pt x="2130" y="21252"/>
                    <a:pt x="0" y="20569"/>
                  </a:cubicBezTo>
                </a:path>
                <a:path w="11846" h="21600" stroke="0" extrusionOk="0">
                  <a:moveTo>
                    <a:pt x="11846" y="20951"/>
                  </a:moveTo>
                  <a:cubicBezTo>
                    <a:pt x="10127" y="21382"/>
                    <a:pt x="8362" y="21599"/>
                    <a:pt x="6591" y="21599"/>
                  </a:cubicBezTo>
                  <a:cubicBezTo>
                    <a:pt x="4353" y="21599"/>
                    <a:pt x="2130" y="21252"/>
                    <a:pt x="0" y="20569"/>
                  </a:cubicBezTo>
                  <a:lnTo>
                    <a:pt x="6591" y="0"/>
                  </a:lnTo>
                  <a:lnTo>
                    <a:pt x="11846" y="20951"/>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1" name="Arco 444"/>
            <p:cNvSpPr>
              <a:spLocks/>
            </p:cNvSpPr>
            <p:nvPr/>
          </p:nvSpPr>
          <p:spPr bwMode="auto">
            <a:xfrm flipH="1">
              <a:off x="732867" y="2161947"/>
              <a:ext cx="22031" cy="62629"/>
            </a:xfrm>
            <a:custGeom>
              <a:avLst/>
              <a:gdLst>
                <a:gd name="T0" fmla="*/ 844814 w 11467"/>
                <a:gd name="T1" fmla="*/ 1028704 h 21600"/>
                <a:gd name="T2" fmla="*/ 0 w 11467"/>
                <a:gd name="T3" fmla="*/ 1213875 h 21600"/>
                <a:gd name="T4" fmla="*/ 0 w 11467"/>
                <a:gd name="T5" fmla="*/ 0 h 21600"/>
                <a:gd name="T6" fmla="*/ 0 60000 65536"/>
                <a:gd name="T7" fmla="*/ 0 60000 65536"/>
                <a:gd name="T8" fmla="*/ 0 60000 65536"/>
              </a:gdLst>
              <a:ahLst/>
              <a:cxnLst>
                <a:cxn ang="T6">
                  <a:pos x="T0" y="T1"/>
                </a:cxn>
                <a:cxn ang="T7">
                  <a:pos x="T2" y="T3"/>
                </a:cxn>
                <a:cxn ang="T8">
                  <a:pos x="T4" y="T5"/>
                </a:cxn>
              </a:cxnLst>
              <a:rect l="0" t="0" r="r" b="b"/>
              <a:pathLst>
                <a:path w="11467" h="21600" fill="none" extrusionOk="0">
                  <a:moveTo>
                    <a:pt x="11466" y="18304"/>
                  </a:moveTo>
                  <a:cubicBezTo>
                    <a:pt x="8029" y="20458"/>
                    <a:pt x="4055" y="21599"/>
                    <a:pt x="0" y="21599"/>
                  </a:cubicBezTo>
                </a:path>
                <a:path w="11467" h="21600" stroke="0" extrusionOk="0">
                  <a:moveTo>
                    <a:pt x="11466" y="18304"/>
                  </a:moveTo>
                  <a:cubicBezTo>
                    <a:pt x="8029" y="20458"/>
                    <a:pt x="4055" y="21599"/>
                    <a:pt x="0" y="21599"/>
                  </a:cubicBezTo>
                  <a:lnTo>
                    <a:pt x="0" y="0"/>
                  </a:lnTo>
                  <a:lnTo>
                    <a:pt x="11466" y="18304"/>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88" name="Arco 455"/>
            <p:cNvSpPr>
              <a:spLocks/>
            </p:cNvSpPr>
            <p:nvPr/>
          </p:nvSpPr>
          <p:spPr bwMode="auto">
            <a:xfrm>
              <a:off x="921551" y="3840031"/>
              <a:ext cx="17056" cy="6019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9" name="Arco 456"/>
            <p:cNvSpPr>
              <a:spLocks/>
            </p:cNvSpPr>
            <p:nvPr/>
          </p:nvSpPr>
          <p:spPr bwMode="auto">
            <a:xfrm flipV="1">
              <a:off x="921551" y="3897722"/>
              <a:ext cx="17056" cy="6019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4" name="AutoShape 36"/>
            <p:cNvSpPr>
              <a:spLocks noChangeArrowheads="1"/>
            </p:cNvSpPr>
            <p:nvPr/>
          </p:nvSpPr>
          <p:spPr bwMode="auto">
            <a:xfrm rot="174512">
              <a:off x="971744" y="1055366"/>
              <a:ext cx="350985" cy="37531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3300"/>
                </a:gs>
                <a:gs pos="100000">
                  <a:srgbClr val="FF3300">
                    <a:gamma/>
                    <a:shade val="0"/>
                    <a:invGamma/>
                  </a:srgbClr>
                </a:gs>
              </a:gsLst>
              <a:path path="shape">
                <a:fillToRect l="50000" t="50000" r="50000" b="50000"/>
              </a:path>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08" name="Figura a mano libera 107"/>
            <p:cNvSpPr/>
            <p:nvPr/>
          </p:nvSpPr>
          <p:spPr>
            <a:xfrm>
              <a:off x="2321788" y="1877736"/>
              <a:ext cx="736807" cy="208465"/>
            </a:xfrm>
            <a:custGeom>
              <a:avLst/>
              <a:gdLst>
                <a:gd name="connsiteX0" fmla="*/ 0 w 3098800"/>
                <a:gd name="connsiteY0" fmla="*/ 0 h 1270022"/>
                <a:gd name="connsiteX1" fmla="*/ 516467 w 3098800"/>
                <a:gd name="connsiteY1" fmla="*/ 685800 h 1270022"/>
                <a:gd name="connsiteX2" fmla="*/ 931334 w 3098800"/>
                <a:gd name="connsiteY2" fmla="*/ 1109133 h 1270022"/>
                <a:gd name="connsiteX3" fmla="*/ 1515534 w 3098800"/>
                <a:gd name="connsiteY3" fmla="*/ 1270000 h 1270022"/>
                <a:gd name="connsiteX4" fmla="*/ 2125134 w 3098800"/>
                <a:gd name="connsiteY4" fmla="*/ 1100667 h 1270022"/>
                <a:gd name="connsiteX5" fmla="*/ 2675467 w 3098800"/>
                <a:gd name="connsiteY5" fmla="*/ 609600 h 1270022"/>
                <a:gd name="connsiteX6" fmla="*/ 3098800 w 3098800"/>
                <a:gd name="connsiteY6" fmla="*/ 25400 h 127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8800" h="1270022">
                  <a:moveTo>
                    <a:pt x="0" y="0"/>
                  </a:moveTo>
                  <a:cubicBezTo>
                    <a:pt x="180622" y="250472"/>
                    <a:pt x="361245" y="500945"/>
                    <a:pt x="516467" y="685800"/>
                  </a:cubicBezTo>
                  <a:cubicBezTo>
                    <a:pt x="671689" y="870656"/>
                    <a:pt x="764823" y="1011766"/>
                    <a:pt x="931334" y="1109133"/>
                  </a:cubicBezTo>
                  <a:cubicBezTo>
                    <a:pt x="1097845" y="1206500"/>
                    <a:pt x="1316567" y="1271411"/>
                    <a:pt x="1515534" y="1270000"/>
                  </a:cubicBezTo>
                  <a:cubicBezTo>
                    <a:pt x="1714501" y="1268589"/>
                    <a:pt x="1931812" y="1210734"/>
                    <a:pt x="2125134" y="1100667"/>
                  </a:cubicBezTo>
                  <a:cubicBezTo>
                    <a:pt x="2318456" y="990600"/>
                    <a:pt x="2513189" y="788811"/>
                    <a:pt x="2675467" y="609600"/>
                  </a:cubicBezTo>
                  <a:cubicBezTo>
                    <a:pt x="2837745" y="430389"/>
                    <a:pt x="3098800" y="25400"/>
                    <a:pt x="3098800" y="25400"/>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0" name="Figura a mano libera 109"/>
            <p:cNvSpPr/>
            <p:nvPr/>
          </p:nvSpPr>
          <p:spPr>
            <a:xfrm>
              <a:off x="2172816" y="1281956"/>
              <a:ext cx="408666" cy="57539"/>
            </a:xfrm>
            <a:custGeom>
              <a:avLst/>
              <a:gdLst>
                <a:gd name="connsiteX0" fmla="*/ 0 w 1718733"/>
                <a:gd name="connsiteY0" fmla="*/ 0 h 350540"/>
                <a:gd name="connsiteX1" fmla="*/ 127000 w 1718733"/>
                <a:gd name="connsiteY1" fmla="*/ 127000 h 350540"/>
                <a:gd name="connsiteX2" fmla="*/ 321733 w 1718733"/>
                <a:gd name="connsiteY2" fmla="*/ 245533 h 350540"/>
                <a:gd name="connsiteX3" fmla="*/ 550333 w 1718733"/>
                <a:gd name="connsiteY3" fmla="*/ 296333 h 350540"/>
                <a:gd name="connsiteX4" fmla="*/ 1032933 w 1718733"/>
                <a:gd name="connsiteY4" fmla="*/ 347133 h 350540"/>
                <a:gd name="connsiteX5" fmla="*/ 1718733 w 1718733"/>
                <a:gd name="connsiteY5" fmla="*/ 194733 h 3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8733" h="350540">
                  <a:moveTo>
                    <a:pt x="0" y="0"/>
                  </a:moveTo>
                  <a:cubicBezTo>
                    <a:pt x="36689" y="43039"/>
                    <a:pt x="73378" y="86078"/>
                    <a:pt x="127000" y="127000"/>
                  </a:cubicBezTo>
                  <a:cubicBezTo>
                    <a:pt x="180622" y="167922"/>
                    <a:pt x="251178" y="217311"/>
                    <a:pt x="321733" y="245533"/>
                  </a:cubicBezTo>
                  <a:cubicBezTo>
                    <a:pt x="392289" y="273755"/>
                    <a:pt x="431800" y="279400"/>
                    <a:pt x="550333" y="296333"/>
                  </a:cubicBezTo>
                  <a:cubicBezTo>
                    <a:pt x="668866" y="313266"/>
                    <a:pt x="838200" y="364066"/>
                    <a:pt x="1032933" y="347133"/>
                  </a:cubicBezTo>
                  <a:cubicBezTo>
                    <a:pt x="1227666" y="330200"/>
                    <a:pt x="1718733" y="194733"/>
                    <a:pt x="1718733" y="194733"/>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1" name="Figura a mano libera 110"/>
            <p:cNvSpPr/>
            <p:nvPr/>
          </p:nvSpPr>
          <p:spPr>
            <a:xfrm flipH="1">
              <a:off x="2780782" y="1281956"/>
              <a:ext cx="408666" cy="57539"/>
            </a:xfrm>
            <a:custGeom>
              <a:avLst/>
              <a:gdLst>
                <a:gd name="connsiteX0" fmla="*/ 0 w 1718733"/>
                <a:gd name="connsiteY0" fmla="*/ 0 h 350540"/>
                <a:gd name="connsiteX1" fmla="*/ 127000 w 1718733"/>
                <a:gd name="connsiteY1" fmla="*/ 127000 h 350540"/>
                <a:gd name="connsiteX2" fmla="*/ 321733 w 1718733"/>
                <a:gd name="connsiteY2" fmla="*/ 245533 h 350540"/>
                <a:gd name="connsiteX3" fmla="*/ 550333 w 1718733"/>
                <a:gd name="connsiteY3" fmla="*/ 296333 h 350540"/>
                <a:gd name="connsiteX4" fmla="*/ 1032933 w 1718733"/>
                <a:gd name="connsiteY4" fmla="*/ 347133 h 350540"/>
                <a:gd name="connsiteX5" fmla="*/ 1718733 w 1718733"/>
                <a:gd name="connsiteY5" fmla="*/ 194733 h 35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8733" h="350540">
                  <a:moveTo>
                    <a:pt x="0" y="0"/>
                  </a:moveTo>
                  <a:cubicBezTo>
                    <a:pt x="36689" y="43039"/>
                    <a:pt x="73378" y="86078"/>
                    <a:pt x="127000" y="127000"/>
                  </a:cubicBezTo>
                  <a:cubicBezTo>
                    <a:pt x="180622" y="167922"/>
                    <a:pt x="251178" y="217311"/>
                    <a:pt x="321733" y="245533"/>
                  </a:cubicBezTo>
                  <a:cubicBezTo>
                    <a:pt x="392289" y="273755"/>
                    <a:pt x="431800" y="279400"/>
                    <a:pt x="550333" y="296333"/>
                  </a:cubicBezTo>
                  <a:cubicBezTo>
                    <a:pt x="668866" y="313266"/>
                    <a:pt x="838200" y="364066"/>
                    <a:pt x="1032933" y="347133"/>
                  </a:cubicBezTo>
                  <a:cubicBezTo>
                    <a:pt x="1227666" y="330200"/>
                    <a:pt x="1718733" y="194733"/>
                    <a:pt x="1718733" y="194733"/>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2" name="Figura a mano libera 111"/>
            <p:cNvSpPr/>
            <p:nvPr/>
          </p:nvSpPr>
          <p:spPr>
            <a:xfrm>
              <a:off x="2211058" y="1326428"/>
              <a:ext cx="108119" cy="515594"/>
            </a:xfrm>
            <a:custGeom>
              <a:avLst/>
              <a:gdLst>
                <a:gd name="connsiteX0" fmla="*/ 101628 w 454719"/>
                <a:gd name="connsiteY0" fmla="*/ 0 h 3141134"/>
                <a:gd name="connsiteX1" fmla="*/ 28 w 454719"/>
                <a:gd name="connsiteY1" fmla="*/ 160867 h 3141134"/>
                <a:gd name="connsiteX2" fmla="*/ 110094 w 454719"/>
                <a:gd name="connsiteY2" fmla="*/ 677334 h 3141134"/>
                <a:gd name="connsiteX3" fmla="*/ 211694 w 454719"/>
                <a:gd name="connsiteY3" fmla="*/ 1083734 h 3141134"/>
                <a:gd name="connsiteX4" fmla="*/ 220161 w 454719"/>
                <a:gd name="connsiteY4" fmla="*/ 1329267 h 3141134"/>
                <a:gd name="connsiteX5" fmla="*/ 245561 w 454719"/>
                <a:gd name="connsiteY5" fmla="*/ 1498600 h 3141134"/>
                <a:gd name="connsiteX6" fmla="*/ 406428 w 454719"/>
                <a:gd name="connsiteY6" fmla="*/ 1888067 h 3141134"/>
                <a:gd name="connsiteX7" fmla="*/ 448761 w 454719"/>
                <a:gd name="connsiteY7" fmla="*/ 2286000 h 3141134"/>
                <a:gd name="connsiteX8" fmla="*/ 296361 w 454719"/>
                <a:gd name="connsiteY8" fmla="*/ 2726267 h 3141134"/>
                <a:gd name="connsiteX9" fmla="*/ 287894 w 454719"/>
                <a:gd name="connsiteY9" fmla="*/ 2827867 h 3141134"/>
                <a:gd name="connsiteX10" fmla="*/ 406428 w 454719"/>
                <a:gd name="connsiteY10" fmla="*/ 3141134 h 314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719" h="3141134">
                  <a:moveTo>
                    <a:pt x="101628" y="0"/>
                  </a:moveTo>
                  <a:cubicBezTo>
                    <a:pt x="50122" y="23989"/>
                    <a:pt x="-1383" y="47978"/>
                    <a:pt x="28" y="160867"/>
                  </a:cubicBezTo>
                  <a:cubicBezTo>
                    <a:pt x="1439" y="273756"/>
                    <a:pt x="74816" y="523523"/>
                    <a:pt x="110094" y="677334"/>
                  </a:cubicBezTo>
                  <a:cubicBezTo>
                    <a:pt x="145372" y="831145"/>
                    <a:pt x="193349" y="975078"/>
                    <a:pt x="211694" y="1083734"/>
                  </a:cubicBezTo>
                  <a:cubicBezTo>
                    <a:pt x="230039" y="1192390"/>
                    <a:pt x="214516" y="1260123"/>
                    <a:pt x="220161" y="1329267"/>
                  </a:cubicBezTo>
                  <a:cubicBezTo>
                    <a:pt x="225806" y="1398411"/>
                    <a:pt x="214517" y="1405467"/>
                    <a:pt x="245561" y="1498600"/>
                  </a:cubicBezTo>
                  <a:cubicBezTo>
                    <a:pt x="276606" y="1591733"/>
                    <a:pt x="372561" y="1756834"/>
                    <a:pt x="406428" y="1888067"/>
                  </a:cubicBezTo>
                  <a:cubicBezTo>
                    <a:pt x="440295" y="2019300"/>
                    <a:pt x="467106" y="2146300"/>
                    <a:pt x="448761" y="2286000"/>
                  </a:cubicBezTo>
                  <a:cubicBezTo>
                    <a:pt x="430416" y="2425700"/>
                    <a:pt x="323172" y="2635956"/>
                    <a:pt x="296361" y="2726267"/>
                  </a:cubicBezTo>
                  <a:cubicBezTo>
                    <a:pt x="269550" y="2816578"/>
                    <a:pt x="269550" y="2758723"/>
                    <a:pt x="287894" y="2827867"/>
                  </a:cubicBezTo>
                  <a:cubicBezTo>
                    <a:pt x="306238" y="2897011"/>
                    <a:pt x="406428" y="3141134"/>
                    <a:pt x="406428" y="3141134"/>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3" name="Figura a mano libera 112"/>
            <p:cNvSpPr/>
            <p:nvPr/>
          </p:nvSpPr>
          <p:spPr>
            <a:xfrm flipH="1">
              <a:off x="3056575" y="1326428"/>
              <a:ext cx="108119" cy="515594"/>
            </a:xfrm>
            <a:custGeom>
              <a:avLst/>
              <a:gdLst>
                <a:gd name="connsiteX0" fmla="*/ 101628 w 454719"/>
                <a:gd name="connsiteY0" fmla="*/ 0 h 3141134"/>
                <a:gd name="connsiteX1" fmla="*/ 28 w 454719"/>
                <a:gd name="connsiteY1" fmla="*/ 160867 h 3141134"/>
                <a:gd name="connsiteX2" fmla="*/ 110094 w 454719"/>
                <a:gd name="connsiteY2" fmla="*/ 677334 h 3141134"/>
                <a:gd name="connsiteX3" fmla="*/ 211694 w 454719"/>
                <a:gd name="connsiteY3" fmla="*/ 1083734 h 3141134"/>
                <a:gd name="connsiteX4" fmla="*/ 220161 w 454719"/>
                <a:gd name="connsiteY4" fmla="*/ 1329267 h 3141134"/>
                <a:gd name="connsiteX5" fmla="*/ 245561 w 454719"/>
                <a:gd name="connsiteY5" fmla="*/ 1498600 h 3141134"/>
                <a:gd name="connsiteX6" fmla="*/ 406428 w 454719"/>
                <a:gd name="connsiteY6" fmla="*/ 1888067 h 3141134"/>
                <a:gd name="connsiteX7" fmla="*/ 448761 w 454719"/>
                <a:gd name="connsiteY7" fmla="*/ 2286000 h 3141134"/>
                <a:gd name="connsiteX8" fmla="*/ 296361 w 454719"/>
                <a:gd name="connsiteY8" fmla="*/ 2726267 h 3141134"/>
                <a:gd name="connsiteX9" fmla="*/ 287894 w 454719"/>
                <a:gd name="connsiteY9" fmla="*/ 2827867 h 3141134"/>
                <a:gd name="connsiteX10" fmla="*/ 406428 w 454719"/>
                <a:gd name="connsiteY10" fmla="*/ 3141134 h 314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719" h="3141134">
                  <a:moveTo>
                    <a:pt x="101628" y="0"/>
                  </a:moveTo>
                  <a:cubicBezTo>
                    <a:pt x="50122" y="23989"/>
                    <a:pt x="-1383" y="47978"/>
                    <a:pt x="28" y="160867"/>
                  </a:cubicBezTo>
                  <a:cubicBezTo>
                    <a:pt x="1439" y="273756"/>
                    <a:pt x="74816" y="523523"/>
                    <a:pt x="110094" y="677334"/>
                  </a:cubicBezTo>
                  <a:cubicBezTo>
                    <a:pt x="145372" y="831145"/>
                    <a:pt x="193349" y="975078"/>
                    <a:pt x="211694" y="1083734"/>
                  </a:cubicBezTo>
                  <a:cubicBezTo>
                    <a:pt x="230039" y="1192390"/>
                    <a:pt x="214516" y="1260123"/>
                    <a:pt x="220161" y="1329267"/>
                  </a:cubicBezTo>
                  <a:cubicBezTo>
                    <a:pt x="225806" y="1398411"/>
                    <a:pt x="214517" y="1405467"/>
                    <a:pt x="245561" y="1498600"/>
                  </a:cubicBezTo>
                  <a:cubicBezTo>
                    <a:pt x="276606" y="1591733"/>
                    <a:pt x="372561" y="1756834"/>
                    <a:pt x="406428" y="1888067"/>
                  </a:cubicBezTo>
                  <a:cubicBezTo>
                    <a:pt x="440295" y="2019300"/>
                    <a:pt x="467106" y="2146300"/>
                    <a:pt x="448761" y="2286000"/>
                  </a:cubicBezTo>
                  <a:cubicBezTo>
                    <a:pt x="430416" y="2425700"/>
                    <a:pt x="323172" y="2635956"/>
                    <a:pt x="296361" y="2726267"/>
                  </a:cubicBezTo>
                  <a:cubicBezTo>
                    <a:pt x="269550" y="2816578"/>
                    <a:pt x="269550" y="2758723"/>
                    <a:pt x="287894" y="2827867"/>
                  </a:cubicBezTo>
                  <a:cubicBezTo>
                    <a:pt x="306238" y="2897011"/>
                    <a:pt x="406428" y="3141134"/>
                    <a:pt x="406428" y="3141134"/>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4" name="Figura a mano libera 113"/>
            <p:cNvSpPr/>
            <p:nvPr/>
          </p:nvSpPr>
          <p:spPr>
            <a:xfrm>
              <a:off x="2225141" y="1843411"/>
              <a:ext cx="72489" cy="284896"/>
            </a:xfrm>
            <a:custGeom>
              <a:avLst/>
              <a:gdLst>
                <a:gd name="connsiteX0" fmla="*/ 304867 w 304867"/>
                <a:gd name="connsiteY0" fmla="*/ 0 h 1735667"/>
                <a:gd name="connsiteX1" fmla="*/ 169401 w 304867"/>
                <a:gd name="connsiteY1" fmla="*/ 245534 h 1735667"/>
                <a:gd name="connsiteX2" fmla="*/ 144001 w 304867"/>
                <a:gd name="connsiteY2" fmla="*/ 524934 h 1735667"/>
                <a:gd name="connsiteX3" fmla="*/ 84734 w 304867"/>
                <a:gd name="connsiteY3" fmla="*/ 745067 h 1735667"/>
                <a:gd name="connsiteX4" fmla="*/ 33934 w 304867"/>
                <a:gd name="connsiteY4" fmla="*/ 1024467 h 1735667"/>
                <a:gd name="connsiteX5" fmla="*/ 67 w 304867"/>
                <a:gd name="connsiteY5" fmla="*/ 1380067 h 1735667"/>
                <a:gd name="connsiteX6" fmla="*/ 42401 w 304867"/>
                <a:gd name="connsiteY6" fmla="*/ 1735667 h 17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67" h="1735667">
                  <a:moveTo>
                    <a:pt x="304867" y="0"/>
                  </a:moveTo>
                  <a:cubicBezTo>
                    <a:pt x="250539" y="79022"/>
                    <a:pt x="196212" y="158045"/>
                    <a:pt x="169401" y="245534"/>
                  </a:cubicBezTo>
                  <a:cubicBezTo>
                    <a:pt x="142590" y="333023"/>
                    <a:pt x="158112" y="441679"/>
                    <a:pt x="144001" y="524934"/>
                  </a:cubicBezTo>
                  <a:cubicBezTo>
                    <a:pt x="129890" y="608189"/>
                    <a:pt x="103078" y="661812"/>
                    <a:pt x="84734" y="745067"/>
                  </a:cubicBezTo>
                  <a:cubicBezTo>
                    <a:pt x="66390" y="828322"/>
                    <a:pt x="48045" y="918634"/>
                    <a:pt x="33934" y="1024467"/>
                  </a:cubicBezTo>
                  <a:cubicBezTo>
                    <a:pt x="19823" y="1130300"/>
                    <a:pt x="-1344" y="1261534"/>
                    <a:pt x="67" y="1380067"/>
                  </a:cubicBezTo>
                  <a:cubicBezTo>
                    <a:pt x="1478" y="1498600"/>
                    <a:pt x="42401" y="1735667"/>
                    <a:pt x="42401" y="1735667"/>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5" name="Figura a mano libera 114"/>
            <p:cNvSpPr/>
            <p:nvPr/>
          </p:nvSpPr>
          <p:spPr>
            <a:xfrm flipH="1">
              <a:off x="3076697" y="1842021"/>
              <a:ext cx="72489" cy="284896"/>
            </a:xfrm>
            <a:custGeom>
              <a:avLst/>
              <a:gdLst>
                <a:gd name="connsiteX0" fmla="*/ 304867 w 304867"/>
                <a:gd name="connsiteY0" fmla="*/ 0 h 1735667"/>
                <a:gd name="connsiteX1" fmla="*/ 169401 w 304867"/>
                <a:gd name="connsiteY1" fmla="*/ 245534 h 1735667"/>
                <a:gd name="connsiteX2" fmla="*/ 144001 w 304867"/>
                <a:gd name="connsiteY2" fmla="*/ 524934 h 1735667"/>
                <a:gd name="connsiteX3" fmla="*/ 84734 w 304867"/>
                <a:gd name="connsiteY3" fmla="*/ 745067 h 1735667"/>
                <a:gd name="connsiteX4" fmla="*/ 33934 w 304867"/>
                <a:gd name="connsiteY4" fmla="*/ 1024467 h 1735667"/>
                <a:gd name="connsiteX5" fmla="*/ 67 w 304867"/>
                <a:gd name="connsiteY5" fmla="*/ 1380067 h 1735667"/>
                <a:gd name="connsiteX6" fmla="*/ 42401 w 304867"/>
                <a:gd name="connsiteY6" fmla="*/ 1735667 h 17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67" h="1735667">
                  <a:moveTo>
                    <a:pt x="304867" y="0"/>
                  </a:moveTo>
                  <a:cubicBezTo>
                    <a:pt x="250539" y="79022"/>
                    <a:pt x="196212" y="158045"/>
                    <a:pt x="169401" y="245534"/>
                  </a:cubicBezTo>
                  <a:cubicBezTo>
                    <a:pt x="142590" y="333023"/>
                    <a:pt x="158112" y="441679"/>
                    <a:pt x="144001" y="524934"/>
                  </a:cubicBezTo>
                  <a:cubicBezTo>
                    <a:pt x="129890" y="608189"/>
                    <a:pt x="103078" y="661812"/>
                    <a:pt x="84734" y="745067"/>
                  </a:cubicBezTo>
                  <a:cubicBezTo>
                    <a:pt x="66390" y="828322"/>
                    <a:pt x="48045" y="918634"/>
                    <a:pt x="33934" y="1024467"/>
                  </a:cubicBezTo>
                  <a:cubicBezTo>
                    <a:pt x="19823" y="1130300"/>
                    <a:pt x="-1344" y="1261534"/>
                    <a:pt x="67" y="1380067"/>
                  </a:cubicBezTo>
                  <a:cubicBezTo>
                    <a:pt x="1478" y="1498600"/>
                    <a:pt x="42401" y="1735667"/>
                    <a:pt x="42401" y="1735667"/>
                  </a:cubicBezTo>
                </a:path>
              </a:pathLst>
            </a:cu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6" name="Figura a mano libera 115"/>
            <p:cNvSpPr/>
            <p:nvPr/>
          </p:nvSpPr>
          <p:spPr>
            <a:xfrm>
              <a:off x="2352120" y="1336301"/>
              <a:ext cx="638163" cy="247481"/>
            </a:xfrm>
            <a:custGeom>
              <a:avLst/>
              <a:gdLst>
                <a:gd name="connsiteX0" fmla="*/ 0 w 2683933"/>
                <a:gd name="connsiteY0" fmla="*/ 1507722 h 1507722"/>
                <a:gd name="connsiteX1" fmla="*/ 338667 w 2683933"/>
                <a:gd name="connsiteY1" fmla="*/ 1296055 h 1507722"/>
                <a:gd name="connsiteX2" fmla="*/ 685800 w 2683933"/>
                <a:gd name="connsiteY2" fmla="*/ 940455 h 1507722"/>
                <a:gd name="connsiteX3" fmla="*/ 973667 w 2683933"/>
                <a:gd name="connsiteY3" fmla="*/ 491722 h 1507722"/>
                <a:gd name="connsiteX4" fmla="*/ 1117600 w 2683933"/>
                <a:gd name="connsiteY4" fmla="*/ 51455 h 1507722"/>
                <a:gd name="connsiteX5" fmla="*/ 1151467 w 2683933"/>
                <a:gd name="connsiteY5" fmla="*/ 9122 h 1507722"/>
                <a:gd name="connsiteX6" fmla="*/ 1210733 w 2683933"/>
                <a:gd name="connsiteY6" fmla="*/ 17588 h 1507722"/>
                <a:gd name="connsiteX7" fmla="*/ 1278467 w 2683933"/>
                <a:gd name="connsiteY7" fmla="*/ 186922 h 1507722"/>
                <a:gd name="connsiteX8" fmla="*/ 1337733 w 2683933"/>
                <a:gd name="connsiteY8" fmla="*/ 195388 h 1507722"/>
                <a:gd name="connsiteX9" fmla="*/ 1320800 w 2683933"/>
                <a:gd name="connsiteY9" fmla="*/ 102255 h 1507722"/>
                <a:gd name="connsiteX10" fmla="*/ 1371600 w 2683933"/>
                <a:gd name="connsiteY10" fmla="*/ 26055 h 1507722"/>
                <a:gd name="connsiteX11" fmla="*/ 1515533 w 2683933"/>
                <a:gd name="connsiteY11" fmla="*/ 59922 h 1507722"/>
                <a:gd name="connsiteX12" fmla="*/ 1574800 w 2683933"/>
                <a:gd name="connsiteY12" fmla="*/ 339322 h 1507722"/>
                <a:gd name="connsiteX13" fmla="*/ 1794933 w 2683933"/>
                <a:gd name="connsiteY13" fmla="*/ 771122 h 1507722"/>
                <a:gd name="connsiteX14" fmla="*/ 2116667 w 2683933"/>
                <a:gd name="connsiteY14" fmla="*/ 1143655 h 1507722"/>
                <a:gd name="connsiteX15" fmla="*/ 2302933 w 2683933"/>
                <a:gd name="connsiteY15" fmla="*/ 1304522 h 1507722"/>
                <a:gd name="connsiteX16" fmla="*/ 2683933 w 2683933"/>
                <a:gd name="connsiteY16" fmla="*/ 1490788 h 150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3933" h="1507722">
                  <a:moveTo>
                    <a:pt x="0" y="1507722"/>
                  </a:moveTo>
                  <a:cubicBezTo>
                    <a:pt x="112183" y="1449160"/>
                    <a:pt x="224367" y="1390599"/>
                    <a:pt x="338667" y="1296055"/>
                  </a:cubicBezTo>
                  <a:cubicBezTo>
                    <a:pt x="452967" y="1201511"/>
                    <a:pt x="579967" y="1074510"/>
                    <a:pt x="685800" y="940455"/>
                  </a:cubicBezTo>
                  <a:cubicBezTo>
                    <a:pt x="791633" y="806400"/>
                    <a:pt x="901700" y="639889"/>
                    <a:pt x="973667" y="491722"/>
                  </a:cubicBezTo>
                  <a:cubicBezTo>
                    <a:pt x="1045634" y="343555"/>
                    <a:pt x="1087967" y="131888"/>
                    <a:pt x="1117600" y="51455"/>
                  </a:cubicBezTo>
                  <a:cubicBezTo>
                    <a:pt x="1147233" y="-28978"/>
                    <a:pt x="1135945" y="14766"/>
                    <a:pt x="1151467" y="9122"/>
                  </a:cubicBezTo>
                  <a:cubicBezTo>
                    <a:pt x="1166989" y="3477"/>
                    <a:pt x="1189566" y="-12045"/>
                    <a:pt x="1210733" y="17588"/>
                  </a:cubicBezTo>
                  <a:cubicBezTo>
                    <a:pt x="1231900" y="47221"/>
                    <a:pt x="1257300" y="157289"/>
                    <a:pt x="1278467" y="186922"/>
                  </a:cubicBezTo>
                  <a:cubicBezTo>
                    <a:pt x="1299634" y="216555"/>
                    <a:pt x="1330678" y="209499"/>
                    <a:pt x="1337733" y="195388"/>
                  </a:cubicBezTo>
                  <a:cubicBezTo>
                    <a:pt x="1344788" y="181277"/>
                    <a:pt x="1315156" y="130477"/>
                    <a:pt x="1320800" y="102255"/>
                  </a:cubicBezTo>
                  <a:cubicBezTo>
                    <a:pt x="1326445" y="74033"/>
                    <a:pt x="1339145" y="33110"/>
                    <a:pt x="1371600" y="26055"/>
                  </a:cubicBezTo>
                  <a:cubicBezTo>
                    <a:pt x="1404055" y="19000"/>
                    <a:pt x="1481666" y="7711"/>
                    <a:pt x="1515533" y="59922"/>
                  </a:cubicBezTo>
                  <a:cubicBezTo>
                    <a:pt x="1549400" y="112133"/>
                    <a:pt x="1528233" y="220789"/>
                    <a:pt x="1574800" y="339322"/>
                  </a:cubicBezTo>
                  <a:cubicBezTo>
                    <a:pt x="1621367" y="457855"/>
                    <a:pt x="1704622" y="637066"/>
                    <a:pt x="1794933" y="771122"/>
                  </a:cubicBezTo>
                  <a:cubicBezTo>
                    <a:pt x="1885244" y="905177"/>
                    <a:pt x="2032000" y="1054755"/>
                    <a:pt x="2116667" y="1143655"/>
                  </a:cubicBezTo>
                  <a:cubicBezTo>
                    <a:pt x="2201334" y="1232555"/>
                    <a:pt x="2208389" y="1246666"/>
                    <a:pt x="2302933" y="1304522"/>
                  </a:cubicBezTo>
                  <a:cubicBezTo>
                    <a:pt x="2397477" y="1362377"/>
                    <a:pt x="2683933" y="1490788"/>
                    <a:pt x="2683933" y="1490788"/>
                  </a:cubicBezTo>
                </a:path>
              </a:pathLst>
            </a:custGeom>
            <a:ln w="28575" cmpd="sng">
              <a:solidFill>
                <a:schemeClr val="tx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7" name="Figura a mano libera 116"/>
            <p:cNvSpPr/>
            <p:nvPr/>
          </p:nvSpPr>
          <p:spPr>
            <a:xfrm>
              <a:off x="2352120" y="1487139"/>
              <a:ext cx="638163" cy="247481"/>
            </a:xfrm>
            <a:custGeom>
              <a:avLst/>
              <a:gdLst>
                <a:gd name="connsiteX0" fmla="*/ 0 w 2683933"/>
                <a:gd name="connsiteY0" fmla="*/ 1507722 h 1507722"/>
                <a:gd name="connsiteX1" fmla="*/ 338667 w 2683933"/>
                <a:gd name="connsiteY1" fmla="*/ 1296055 h 1507722"/>
                <a:gd name="connsiteX2" fmla="*/ 685800 w 2683933"/>
                <a:gd name="connsiteY2" fmla="*/ 940455 h 1507722"/>
                <a:gd name="connsiteX3" fmla="*/ 973667 w 2683933"/>
                <a:gd name="connsiteY3" fmla="*/ 491722 h 1507722"/>
                <a:gd name="connsiteX4" fmla="*/ 1117600 w 2683933"/>
                <a:gd name="connsiteY4" fmla="*/ 51455 h 1507722"/>
                <a:gd name="connsiteX5" fmla="*/ 1151467 w 2683933"/>
                <a:gd name="connsiteY5" fmla="*/ 9122 h 1507722"/>
                <a:gd name="connsiteX6" fmla="*/ 1210733 w 2683933"/>
                <a:gd name="connsiteY6" fmla="*/ 17588 h 1507722"/>
                <a:gd name="connsiteX7" fmla="*/ 1278467 w 2683933"/>
                <a:gd name="connsiteY7" fmla="*/ 186922 h 1507722"/>
                <a:gd name="connsiteX8" fmla="*/ 1337733 w 2683933"/>
                <a:gd name="connsiteY8" fmla="*/ 195388 h 1507722"/>
                <a:gd name="connsiteX9" fmla="*/ 1320800 w 2683933"/>
                <a:gd name="connsiteY9" fmla="*/ 102255 h 1507722"/>
                <a:gd name="connsiteX10" fmla="*/ 1371600 w 2683933"/>
                <a:gd name="connsiteY10" fmla="*/ 26055 h 1507722"/>
                <a:gd name="connsiteX11" fmla="*/ 1515533 w 2683933"/>
                <a:gd name="connsiteY11" fmla="*/ 59922 h 1507722"/>
                <a:gd name="connsiteX12" fmla="*/ 1574800 w 2683933"/>
                <a:gd name="connsiteY12" fmla="*/ 339322 h 1507722"/>
                <a:gd name="connsiteX13" fmla="*/ 1794933 w 2683933"/>
                <a:gd name="connsiteY13" fmla="*/ 771122 h 1507722"/>
                <a:gd name="connsiteX14" fmla="*/ 2116667 w 2683933"/>
                <a:gd name="connsiteY14" fmla="*/ 1143655 h 1507722"/>
                <a:gd name="connsiteX15" fmla="*/ 2302933 w 2683933"/>
                <a:gd name="connsiteY15" fmla="*/ 1304522 h 1507722"/>
                <a:gd name="connsiteX16" fmla="*/ 2683933 w 2683933"/>
                <a:gd name="connsiteY16" fmla="*/ 1490788 h 150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3933" h="1507722">
                  <a:moveTo>
                    <a:pt x="0" y="1507722"/>
                  </a:moveTo>
                  <a:cubicBezTo>
                    <a:pt x="112183" y="1449160"/>
                    <a:pt x="224367" y="1390599"/>
                    <a:pt x="338667" y="1296055"/>
                  </a:cubicBezTo>
                  <a:cubicBezTo>
                    <a:pt x="452967" y="1201511"/>
                    <a:pt x="579967" y="1074510"/>
                    <a:pt x="685800" y="940455"/>
                  </a:cubicBezTo>
                  <a:cubicBezTo>
                    <a:pt x="791633" y="806400"/>
                    <a:pt x="901700" y="639889"/>
                    <a:pt x="973667" y="491722"/>
                  </a:cubicBezTo>
                  <a:cubicBezTo>
                    <a:pt x="1045634" y="343555"/>
                    <a:pt x="1087967" y="131888"/>
                    <a:pt x="1117600" y="51455"/>
                  </a:cubicBezTo>
                  <a:cubicBezTo>
                    <a:pt x="1147233" y="-28978"/>
                    <a:pt x="1135945" y="14766"/>
                    <a:pt x="1151467" y="9122"/>
                  </a:cubicBezTo>
                  <a:cubicBezTo>
                    <a:pt x="1166989" y="3477"/>
                    <a:pt x="1189566" y="-12045"/>
                    <a:pt x="1210733" y="17588"/>
                  </a:cubicBezTo>
                  <a:cubicBezTo>
                    <a:pt x="1231900" y="47221"/>
                    <a:pt x="1257300" y="157289"/>
                    <a:pt x="1278467" y="186922"/>
                  </a:cubicBezTo>
                  <a:cubicBezTo>
                    <a:pt x="1299634" y="216555"/>
                    <a:pt x="1330678" y="209499"/>
                    <a:pt x="1337733" y="195388"/>
                  </a:cubicBezTo>
                  <a:cubicBezTo>
                    <a:pt x="1344788" y="181277"/>
                    <a:pt x="1315156" y="130477"/>
                    <a:pt x="1320800" y="102255"/>
                  </a:cubicBezTo>
                  <a:cubicBezTo>
                    <a:pt x="1326445" y="74033"/>
                    <a:pt x="1339145" y="33110"/>
                    <a:pt x="1371600" y="26055"/>
                  </a:cubicBezTo>
                  <a:cubicBezTo>
                    <a:pt x="1404055" y="19000"/>
                    <a:pt x="1481666" y="7711"/>
                    <a:pt x="1515533" y="59922"/>
                  </a:cubicBezTo>
                  <a:cubicBezTo>
                    <a:pt x="1549400" y="112133"/>
                    <a:pt x="1528233" y="220789"/>
                    <a:pt x="1574800" y="339322"/>
                  </a:cubicBezTo>
                  <a:cubicBezTo>
                    <a:pt x="1621367" y="457855"/>
                    <a:pt x="1704622" y="637066"/>
                    <a:pt x="1794933" y="771122"/>
                  </a:cubicBezTo>
                  <a:cubicBezTo>
                    <a:pt x="1885244" y="905177"/>
                    <a:pt x="2032000" y="1054755"/>
                    <a:pt x="2116667" y="1143655"/>
                  </a:cubicBezTo>
                  <a:cubicBezTo>
                    <a:pt x="2201334" y="1232555"/>
                    <a:pt x="2208389" y="1246666"/>
                    <a:pt x="2302933" y="1304522"/>
                  </a:cubicBezTo>
                  <a:cubicBezTo>
                    <a:pt x="2397477" y="1362377"/>
                    <a:pt x="2683933" y="1490788"/>
                    <a:pt x="2683933" y="1490788"/>
                  </a:cubicBezTo>
                </a:path>
              </a:pathLst>
            </a:custGeom>
            <a:ln w="762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118" name="Gruppo 117"/>
            <p:cNvGrpSpPr/>
            <p:nvPr/>
          </p:nvGrpSpPr>
          <p:grpSpPr>
            <a:xfrm>
              <a:off x="1983061" y="635366"/>
              <a:ext cx="1372283" cy="1110979"/>
              <a:chOff x="2523063" y="1092195"/>
              <a:chExt cx="3196980" cy="1735671"/>
            </a:xfrm>
          </p:grpSpPr>
          <p:sp>
            <p:nvSpPr>
              <p:cNvPr id="169" name="Figura a mano libera 168"/>
              <p:cNvSpPr/>
              <p:nvPr/>
            </p:nvSpPr>
            <p:spPr>
              <a:xfrm>
                <a:off x="2523063" y="1092195"/>
                <a:ext cx="1320803" cy="1566333"/>
              </a:xfrm>
              <a:custGeom>
                <a:avLst/>
                <a:gdLst>
                  <a:gd name="connsiteX0" fmla="*/ 1219200 w 1241667"/>
                  <a:gd name="connsiteY0" fmla="*/ 0 h 1566333"/>
                  <a:gd name="connsiteX1" fmla="*/ 1236133 w 1241667"/>
                  <a:gd name="connsiteY1" fmla="*/ 262466 h 1566333"/>
                  <a:gd name="connsiteX2" fmla="*/ 1134533 w 1241667"/>
                  <a:gd name="connsiteY2" fmla="*/ 372533 h 1566333"/>
                  <a:gd name="connsiteX3" fmla="*/ 575733 w 1241667"/>
                  <a:gd name="connsiteY3" fmla="*/ 465666 h 1566333"/>
                  <a:gd name="connsiteX4" fmla="*/ 228600 w 1241667"/>
                  <a:gd name="connsiteY4" fmla="*/ 558800 h 1566333"/>
                  <a:gd name="connsiteX5" fmla="*/ 93133 w 1241667"/>
                  <a:gd name="connsiteY5" fmla="*/ 999066 h 1566333"/>
                  <a:gd name="connsiteX6" fmla="*/ 0 w 1241667"/>
                  <a:gd name="connsiteY6" fmla="*/ 1566333 h 156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667" h="1566333">
                    <a:moveTo>
                      <a:pt x="1219200" y="0"/>
                    </a:moveTo>
                    <a:cubicBezTo>
                      <a:pt x="1234722" y="100188"/>
                      <a:pt x="1250244" y="200377"/>
                      <a:pt x="1236133" y="262466"/>
                    </a:cubicBezTo>
                    <a:cubicBezTo>
                      <a:pt x="1222022" y="324555"/>
                      <a:pt x="1244600" y="338666"/>
                      <a:pt x="1134533" y="372533"/>
                    </a:cubicBezTo>
                    <a:cubicBezTo>
                      <a:pt x="1024466" y="406400"/>
                      <a:pt x="726722" y="434622"/>
                      <a:pt x="575733" y="465666"/>
                    </a:cubicBezTo>
                    <a:cubicBezTo>
                      <a:pt x="424744" y="496710"/>
                      <a:pt x="309033" y="469900"/>
                      <a:pt x="228600" y="558800"/>
                    </a:cubicBezTo>
                    <a:cubicBezTo>
                      <a:pt x="148167" y="647700"/>
                      <a:pt x="131233" y="831144"/>
                      <a:pt x="93133" y="999066"/>
                    </a:cubicBezTo>
                    <a:cubicBezTo>
                      <a:pt x="55033" y="1166988"/>
                      <a:pt x="0" y="1566333"/>
                      <a:pt x="0" y="1566333"/>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70" name="Figura a mano libera 169"/>
              <p:cNvSpPr/>
              <p:nvPr/>
            </p:nvSpPr>
            <p:spPr>
              <a:xfrm>
                <a:off x="2836333" y="2040467"/>
                <a:ext cx="296334" cy="770466"/>
              </a:xfrm>
              <a:custGeom>
                <a:avLst/>
                <a:gdLst>
                  <a:gd name="connsiteX0" fmla="*/ 296334 w 296334"/>
                  <a:gd name="connsiteY0" fmla="*/ 0 h 770466"/>
                  <a:gd name="connsiteX1" fmla="*/ 245534 w 296334"/>
                  <a:gd name="connsiteY1" fmla="*/ 355600 h 770466"/>
                  <a:gd name="connsiteX2" fmla="*/ 0 w 296334"/>
                  <a:gd name="connsiteY2" fmla="*/ 770466 h 770466"/>
                </a:gdLst>
                <a:ahLst/>
                <a:cxnLst>
                  <a:cxn ang="0">
                    <a:pos x="connsiteX0" y="connsiteY0"/>
                  </a:cxn>
                  <a:cxn ang="0">
                    <a:pos x="connsiteX1" y="connsiteY1"/>
                  </a:cxn>
                  <a:cxn ang="0">
                    <a:pos x="connsiteX2" y="connsiteY2"/>
                  </a:cxn>
                </a:cxnLst>
                <a:rect l="l" t="t" r="r" b="b"/>
                <a:pathLst>
                  <a:path w="296334" h="770466">
                    <a:moveTo>
                      <a:pt x="296334" y="0"/>
                    </a:moveTo>
                    <a:cubicBezTo>
                      <a:pt x="295628" y="113594"/>
                      <a:pt x="294923" y="227189"/>
                      <a:pt x="245534" y="355600"/>
                    </a:cubicBezTo>
                    <a:cubicBezTo>
                      <a:pt x="196145" y="484011"/>
                      <a:pt x="0" y="770466"/>
                      <a:pt x="0" y="770466"/>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71" name="Figura a mano libera 170"/>
              <p:cNvSpPr/>
              <p:nvPr/>
            </p:nvSpPr>
            <p:spPr>
              <a:xfrm flipH="1">
                <a:off x="4368799" y="1109128"/>
                <a:ext cx="1351244" cy="1566333"/>
              </a:xfrm>
              <a:custGeom>
                <a:avLst/>
                <a:gdLst>
                  <a:gd name="connsiteX0" fmla="*/ 1219200 w 1241667"/>
                  <a:gd name="connsiteY0" fmla="*/ 0 h 1566333"/>
                  <a:gd name="connsiteX1" fmla="*/ 1236133 w 1241667"/>
                  <a:gd name="connsiteY1" fmla="*/ 262466 h 1566333"/>
                  <a:gd name="connsiteX2" fmla="*/ 1134533 w 1241667"/>
                  <a:gd name="connsiteY2" fmla="*/ 372533 h 1566333"/>
                  <a:gd name="connsiteX3" fmla="*/ 575733 w 1241667"/>
                  <a:gd name="connsiteY3" fmla="*/ 465666 h 1566333"/>
                  <a:gd name="connsiteX4" fmla="*/ 228600 w 1241667"/>
                  <a:gd name="connsiteY4" fmla="*/ 558800 h 1566333"/>
                  <a:gd name="connsiteX5" fmla="*/ 93133 w 1241667"/>
                  <a:gd name="connsiteY5" fmla="*/ 999066 h 1566333"/>
                  <a:gd name="connsiteX6" fmla="*/ 0 w 1241667"/>
                  <a:gd name="connsiteY6" fmla="*/ 1566333 h 156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667" h="1566333">
                    <a:moveTo>
                      <a:pt x="1219200" y="0"/>
                    </a:moveTo>
                    <a:cubicBezTo>
                      <a:pt x="1234722" y="100188"/>
                      <a:pt x="1250244" y="200377"/>
                      <a:pt x="1236133" y="262466"/>
                    </a:cubicBezTo>
                    <a:cubicBezTo>
                      <a:pt x="1222022" y="324555"/>
                      <a:pt x="1244600" y="338666"/>
                      <a:pt x="1134533" y="372533"/>
                    </a:cubicBezTo>
                    <a:cubicBezTo>
                      <a:pt x="1024466" y="406400"/>
                      <a:pt x="726722" y="434622"/>
                      <a:pt x="575733" y="465666"/>
                    </a:cubicBezTo>
                    <a:cubicBezTo>
                      <a:pt x="424744" y="496710"/>
                      <a:pt x="309033" y="469900"/>
                      <a:pt x="228600" y="558800"/>
                    </a:cubicBezTo>
                    <a:cubicBezTo>
                      <a:pt x="148167" y="647700"/>
                      <a:pt x="131233" y="831144"/>
                      <a:pt x="93133" y="999066"/>
                    </a:cubicBezTo>
                    <a:cubicBezTo>
                      <a:pt x="55033" y="1166988"/>
                      <a:pt x="0" y="1566333"/>
                      <a:pt x="0" y="1566333"/>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72" name="Figura a mano libera 171"/>
              <p:cNvSpPr/>
              <p:nvPr/>
            </p:nvSpPr>
            <p:spPr>
              <a:xfrm flipH="1">
                <a:off x="5054123" y="2057400"/>
                <a:ext cx="296334" cy="770466"/>
              </a:xfrm>
              <a:custGeom>
                <a:avLst/>
                <a:gdLst>
                  <a:gd name="connsiteX0" fmla="*/ 296334 w 296334"/>
                  <a:gd name="connsiteY0" fmla="*/ 0 h 770466"/>
                  <a:gd name="connsiteX1" fmla="*/ 245534 w 296334"/>
                  <a:gd name="connsiteY1" fmla="*/ 355600 h 770466"/>
                  <a:gd name="connsiteX2" fmla="*/ 0 w 296334"/>
                  <a:gd name="connsiteY2" fmla="*/ 770466 h 770466"/>
                </a:gdLst>
                <a:ahLst/>
                <a:cxnLst>
                  <a:cxn ang="0">
                    <a:pos x="connsiteX0" y="connsiteY0"/>
                  </a:cxn>
                  <a:cxn ang="0">
                    <a:pos x="connsiteX1" y="connsiteY1"/>
                  </a:cxn>
                  <a:cxn ang="0">
                    <a:pos x="connsiteX2" y="connsiteY2"/>
                  </a:cxn>
                </a:cxnLst>
                <a:rect l="l" t="t" r="r" b="b"/>
                <a:pathLst>
                  <a:path w="296334" h="770466">
                    <a:moveTo>
                      <a:pt x="296334" y="0"/>
                    </a:moveTo>
                    <a:cubicBezTo>
                      <a:pt x="295628" y="113594"/>
                      <a:pt x="294923" y="227189"/>
                      <a:pt x="245534" y="355600"/>
                    </a:cubicBezTo>
                    <a:cubicBezTo>
                      <a:pt x="196145" y="484011"/>
                      <a:pt x="0" y="770466"/>
                      <a:pt x="0" y="770466"/>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148" name="Arco 428"/>
            <p:cNvSpPr>
              <a:spLocks/>
            </p:cNvSpPr>
            <p:nvPr/>
          </p:nvSpPr>
          <p:spPr bwMode="auto">
            <a:xfrm flipV="1">
              <a:off x="3103431" y="1861393"/>
              <a:ext cx="55656" cy="1038012"/>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49" name="Arco 429"/>
            <p:cNvSpPr>
              <a:spLocks/>
            </p:cNvSpPr>
            <p:nvPr/>
          </p:nvSpPr>
          <p:spPr bwMode="auto">
            <a:xfrm flipV="1">
              <a:off x="3052027" y="2945745"/>
              <a:ext cx="56816" cy="860067"/>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150" name="Group 430"/>
            <p:cNvGrpSpPr>
              <a:grpSpLocks/>
            </p:cNvGrpSpPr>
            <p:nvPr/>
          </p:nvGrpSpPr>
          <p:grpSpPr bwMode="auto">
            <a:xfrm>
              <a:off x="3103431" y="2899405"/>
              <a:ext cx="18552" cy="207602"/>
              <a:chOff x="3840" y="2448"/>
              <a:chExt cx="96" cy="752"/>
            </a:xfrm>
          </p:grpSpPr>
          <p:sp>
            <p:nvSpPr>
              <p:cNvPr id="167"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68"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51" name="Arco 433"/>
            <p:cNvSpPr>
              <a:spLocks/>
            </p:cNvSpPr>
            <p:nvPr/>
          </p:nvSpPr>
          <p:spPr bwMode="auto">
            <a:xfrm>
              <a:off x="3053959" y="3802105"/>
              <a:ext cx="123680" cy="135312"/>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52" name="Freeform 434"/>
            <p:cNvSpPr>
              <a:spLocks/>
            </p:cNvSpPr>
            <p:nvPr/>
          </p:nvSpPr>
          <p:spPr bwMode="auto">
            <a:xfrm>
              <a:off x="2769496" y="3873159"/>
              <a:ext cx="507087" cy="103801"/>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53" name="Arco 435"/>
            <p:cNvSpPr>
              <a:spLocks/>
            </p:cNvSpPr>
            <p:nvPr/>
          </p:nvSpPr>
          <p:spPr bwMode="auto">
            <a:xfrm flipH="1" flipV="1">
              <a:off x="2732392" y="2899405"/>
              <a:ext cx="37104" cy="9490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54" name="Arco 436"/>
            <p:cNvSpPr>
              <a:spLocks/>
            </p:cNvSpPr>
            <p:nvPr/>
          </p:nvSpPr>
          <p:spPr bwMode="auto">
            <a:xfrm flipH="1" flipV="1">
              <a:off x="2658184" y="2068995"/>
              <a:ext cx="74208" cy="83041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55" name="Oval 441"/>
            <p:cNvSpPr>
              <a:spLocks noChangeArrowheads="1"/>
            </p:cNvSpPr>
            <p:nvPr/>
          </p:nvSpPr>
          <p:spPr bwMode="auto">
            <a:xfrm>
              <a:off x="2924095" y="3688418"/>
              <a:ext cx="38650" cy="61786"/>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56" name="Arco 442"/>
            <p:cNvSpPr>
              <a:spLocks/>
            </p:cNvSpPr>
            <p:nvPr/>
          </p:nvSpPr>
          <p:spPr bwMode="auto">
            <a:xfrm>
              <a:off x="3000236" y="3202158"/>
              <a:ext cx="24736" cy="63640"/>
            </a:xfrm>
            <a:custGeom>
              <a:avLst/>
              <a:gdLst>
                <a:gd name="T0" fmla="*/ 873461 w 11818"/>
                <a:gd name="T1" fmla="*/ 1201011 h 21600"/>
                <a:gd name="T2" fmla="*/ 0 w 11818"/>
                <a:gd name="T3" fmla="*/ 1178777 h 21600"/>
                <a:gd name="T4" fmla="*/ 487135 w 11818"/>
                <a:gd name="T5" fmla="*/ 0 h 21600"/>
                <a:gd name="T6" fmla="*/ 0 60000 65536"/>
                <a:gd name="T7" fmla="*/ 0 60000 65536"/>
                <a:gd name="T8" fmla="*/ 0 60000 65536"/>
              </a:gdLst>
              <a:ahLst/>
              <a:cxnLst>
                <a:cxn ang="T6">
                  <a:pos x="T0" y="T1"/>
                </a:cxn>
                <a:cxn ang="T7">
                  <a:pos x="T2" y="T3"/>
                </a:cxn>
                <a:cxn ang="T8">
                  <a:pos x="T4" y="T5"/>
                </a:cxn>
              </a:cxnLst>
              <a:rect l="0" t="0" r="r" b="b"/>
              <a:pathLst>
                <a:path w="11818" h="21600" fill="none" extrusionOk="0">
                  <a:moveTo>
                    <a:pt x="11818" y="20958"/>
                  </a:moveTo>
                  <a:cubicBezTo>
                    <a:pt x="10108" y="21384"/>
                    <a:pt x="8352" y="21599"/>
                    <a:pt x="6591" y="21599"/>
                  </a:cubicBezTo>
                  <a:cubicBezTo>
                    <a:pt x="4353" y="21599"/>
                    <a:pt x="2130" y="21252"/>
                    <a:pt x="0" y="20569"/>
                  </a:cubicBezTo>
                </a:path>
                <a:path w="11818" h="21600" stroke="0" extrusionOk="0">
                  <a:moveTo>
                    <a:pt x="11818" y="20958"/>
                  </a:moveTo>
                  <a:cubicBezTo>
                    <a:pt x="10108" y="21384"/>
                    <a:pt x="8352" y="21599"/>
                    <a:pt x="6591" y="21599"/>
                  </a:cubicBezTo>
                  <a:cubicBezTo>
                    <a:pt x="4353" y="21599"/>
                    <a:pt x="2130" y="21252"/>
                    <a:pt x="0" y="20569"/>
                  </a:cubicBezTo>
                  <a:lnTo>
                    <a:pt x="6591" y="0"/>
                  </a:lnTo>
                  <a:lnTo>
                    <a:pt x="11818" y="20958"/>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7" name="Arco 443"/>
            <p:cNvSpPr>
              <a:spLocks/>
            </p:cNvSpPr>
            <p:nvPr/>
          </p:nvSpPr>
          <p:spPr bwMode="auto">
            <a:xfrm>
              <a:off x="2800416" y="3207101"/>
              <a:ext cx="24349" cy="63022"/>
            </a:xfrm>
            <a:custGeom>
              <a:avLst/>
              <a:gdLst>
                <a:gd name="T0" fmla="*/ 844369 w 11846"/>
                <a:gd name="T1" fmla="*/ 1177405 h 21600"/>
                <a:gd name="T2" fmla="*/ 0 w 11846"/>
                <a:gd name="T3" fmla="*/ 1155995 h 21600"/>
                <a:gd name="T4" fmla="*/ 469801 w 11846"/>
                <a:gd name="T5" fmla="*/ 0 h 21600"/>
                <a:gd name="T6" fmla="*/ 0 60000 65536"/>
                <a:gd name="T7" fmla="*/ 0 60000 65536"/>
                <a:gd name="T8" fmla="*/ 0 60000 65536"/>
              </a:gdLst>
              <a:ahLst/>
              <a:cxnLst>
                <a:cxn ang="T6">
                  <a:pos x="T0" y="T1"/>
                </a:cxn>
                <a:cxn ang="T7">
                  <a:pos x="T2" y="T3"/>
                </a:cxn>
                <a:cxn ang="T8">
                  <a:pos x="T4" y="T5"/>
                </a:cxn>
              </a:cxnLst>
              <a:rect l="0" t="0" r="r" b="b"/>
              <a:pathLst>
                <a:path w="11846" h="21600" fill="none" extrusionOk="0">
                  <a:moveTo>
                    <a:pt x="11846" y="20951"/>
                  </a:moveTo>
                  <a:cubicBezTo>
                    <a:pt x="10127" y="21382"/>
                    <a:pt x="8362" y="21599"/>
                    <a:pt x="6591" y="21599"/>
                  </a:cubicBezTo>
                  <a:cubicBezTo>
                    <a:pt x="4353" y="21599"/>
                    <a:pt x="2130" y="21252"/>
                    <a:pt x="0" y="20569"/>
                  </a:cubicBezTo>
                </a:path>
                <a:path w="11846" h="21600" stroke="0" extrusionOk="0">
                  <a:moveTo>
                    <a:pt x="11846" y="20951"/>
                  </a:moveTo>
                  <a:cubicBezTo>
                    <a:pt x="10127" y="21382"/>
                    <a:pt x="8362" y="21599"/>
                    <a:pt x="6591" y="21599"/>
                  </a:cubicBezTo>
                  <a:cubicBezTo>
                    <a:pt x="4353" y="21599"/>
                    <a:pt x="2130" y="21252"/>
                    <a:pt x="0" y="20569"/>
                  </a:cubicBezTo>
                  <a:lnTo>
                    <a:pt x="6591" y="0"/>
                  </a:lnTo>
                  <a:lnTo>
                    <a:pt x="11846" y="20951"/>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8" name="Arco 444"/>
            <p:cNvSpPr>
              <a:spLocks/>
            </p:cNvSpPr>
            <p:nvPr/>
          </p:nvSpPr>
          <p:spPr bwMode="auto">
            <a:xfrm>
              <a:off x="2950764" y="2159821"/>
              <a:ext cx="23963" cy="63022"/>
            </a:xfrm>
            <a:custGeom>
              <a:avLst/>
              <a:gdLst>
                <a:gd name="T0" fmla="*/ 844814 w 11467"/>
                <a:gd name="T1" fmla="*/ 1028704 h 21600"/>
                <a:gd name="T2" fmla="*/ 0 w 11467"/>
                <a:gd name="T3" fmla="*/ 1213875 h 21600"/>
                <a:gd name="T4" fmla="*/ 0 w 11467"/>
                <a:gd name="T5" fmla="*/ 0 h 21600"/>
                <a:gd name="T6" fmla="*/ 0 60000 65536"/>
                <a:gd name="T7" fmla="*/ 0 60000 65536"/>
                <a:gd name="T8" fmla="*/ 0 60000 65536"/>
              </a:gdLst>
              <a:ahLst/>
              <a:cxnLst>
                <a:cxn ang="T6">
                  <a:pos x="T0" y="T1"/>
                </a:cxn>
                <a:cxn ang="T7">
                  <a:pos x="T2" y="T3"/>
                </a:cxn>
                <a:cxn ang="T8">
                  <a:pos x="T4" y="T5"/>
                </a:cxn>
              </a:cxnLst>
              <a:rect l="0" t="0" r="r" b="b"/>
              <a:pathLst>
                <a:path w="11467" h="21600" fill="none" extrusionOk="0">
                  <a:moveTo>
                    <a:pt x="11466" y="18304"/>
                  </a:moveTo>
                  <a:cubicBezTo>
                    <a:pt x="8029" y="20458"/>
                    <a:pt x="4055" y="21599"/>
                    <a:pt x="0" y="21599"/>
                  </a:cubicBezTo>
                </a:path>
                <a:path w="11467" h="21600" stroke="0" extrusionOk="0">
                  <a:moveTo>
                    <a:pt x="11466" y="18304"/>
                  </a:moveTo>
                  <a:cubicBezTo>
                    <a:pt x="8029" y="20458"/>
                    <a:pt x="4055" y="21599"/>
                    <a:pt x="0" y="21599"/>
                  </a:cubicBezTo>
                  <a:lnTo>
                    <a:pt x="0" y="0"/>
                  </a:lnTo>
                  <a:lnTo>
                    <a:pt x="11466" y="18304"/>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nvGrpSpPr>
            <p:cNvPr id="159" name="Group 454"/>
            <p:cNvGrpSpPr>
              <a:grpSpLocks/>
            </p:cNvGrpSpPr>
            <p:nvPr/>
          </p:nvGrpSpPr>
          <p:grpSpPr bwMode="auto">
            <a:xfrm flipH="1">
              <a:off x="2750944" y="3848444"/>
              <a:ext cx="18552" cy="118630"/>
              <a:chOff x="3840" y="2448"/>
              <a:chExt cx="96" cy="752"/>
            </a:xfrm>
          </p:grpSpPr>
          <p:sp>
            <p:nvSpPr>
              <p:cNvPr id="165"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66"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27" name="Arco 428"/>
            <p:cNvSpPr>
              <a:spLocks/>
            </p:cNvSpPr>
            <p:nvPr/>
          </p:nvSpPr>
          <p:spPr bwMode="auto">
            <a:xfrm flipH="1" flipV="1">
              <a:off x="2208401" y="1864701"/>
              <a:ext cx="51168" cy="1031534"/>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28" name="Arco 429"/>
            <p:cNvSpPr>
              <a:spLocks/>
            </p:cNvSpPr>
            <p:nvPr/>
          </p:nvSpPr>
          <p:spPr bwMode="auto">
            <a:xfrm flipH="1" flipV="1">
              <a:off x="2254595" y="2942286"/>
              <a:ext cx="52235" cy="854699"/>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129" name="Group 430"/>
            <p:cNvGrpSpPr>
              <a:grpSpLocks/>
            </p:cNvGrpSpPr>
            <p:nvPr/>
          </p:nvGrpSpPr>
          <p:grpSpPr bwMode="auto">
            <a:xfrm flipH="1">
              <a:off x="2242513" y="2896235"/>
              <a:ext cx="17056" cy="206307"/>
              <a:chOff x="3840" y="2448"/>
              <a:chExt cx="96" cy="752"/>
            </a:xfrm>
          </p:grpSpPr>
          <p:sp>
            <p:nvSpPr>
              <p:cNvPr id="146"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47"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30" name="Arco 433"/>
            <p:cNvSpPr>
              <a:spLocks/>
            </p:cNvSpPr>
            <p:nvPr/>
          </p:nvSpPr>
          <p:spPr bwMode="auto">
            <a:xfrm flipH="1">
              <a:off x="2191344" y="3793301"/>
              <a:ext cx="113708" cy="134468"/>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31" name="Freeform 434"/>
            <p:cNvSpPr>
              <a:spLocks/>
            </p:cNvSpPr>
            <p:nvPr/>
          </p:nvSpPr>
          <p:spPr bwMode="auto">
            <a:xfrm flipH="1">
              <a:off x="2100378" y="3863912"/>
              <a:ext cx="466203" cy="103153"/>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32" name="Arco 435"/>
            <p:cNvSpPr>
              <a:spLocks/>
            </p:cNvSpPr>
            <p:nvPr/>
          </p:nvSpPr>
          <p:spPr bwMode="auto">
            <a:xfrm flipV="1">
              <a:off x="2566581" y="2896235"/>
              <a:ext cx="34112" cy="94311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33" name="Arco 436"/>
            <p:cNvSpPr>
              <a:spLocks/>
            </p:cNvSpPr>
            <p:nvPr/>
          </p:nvSpPr>
          <p:spPr bwMode="auto">
            <a:xfrm flipV="1">
              <a:off x="2600693" y="2071008"/>
              <a:ext cx="68225" cy="82522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34" name="Oval 441"/>
            <p:cNvSpPr>
              <a:spLocks noChangeArrowheads="1"/>
            </p:cNvSpPr>
            <p:nvPr/>
          </p:nvSpPr>
          <p:spPr bwMode="auto">
            <a:xfrm flipH="1">
              <a:off x="2388912" y="3680324"/>
              <a:ext cx="35534" cy="61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5" name="Arco 442"/>
            <p:cNvSpPr>
              <a:spLocks/>
            </p:cNvSpPr>
            <p:nvPr/>
          </p:nvSpPr>
          <p:spPr bwMode="auto">
            <a:xfrm flipH="1">
              <a:off x="2331703" y="3197099"/>
              <a:ext cx="22742" cy="63243"/>
            </a:xfrm>
            <a:custGeom>
              <a:avLst/>
              <a:gdLst>
                <a:gd name="T0" fmla="*/ 873461 w 11818"/>
                <a:gd name="T1" fmla="*/ 1201011 h 21600"/>
                <a:gd name="T2" fmla="*/ 0 w 11818"/>
                <a:gd name="T3" fmla="*/ 1178777 h 21600"/>
                <a:gd name="T4" fmla="*/ 487135 w 11818"/>
                <a:gd name="T5" fmla="*/ 0 h 21600"/>
                <a:gd name="T6" fmla="*/ 0 60000 65536"/>
                <a:gd name="T7" fmla="*/ 0 60000 65536"/>
                <a:gd name="T8" fmla="*/ 0 60000 65536"/>
              </a:gdLst>
              <a:ahLst/>
              <a:cxnLst>
                <a:cxn ang="T6">
                  <a:pos x="T0" y="T1"/>
                </a:cxn>
                <a:cxn ang="T7">
                  <a:pos x="T2" y="T3"/>
                </a:cxn>
                <a:cxn ang="T8">
                  <a:pos x="T4" y="T5"/>
                </a:cxn>
              </a:cxnLst>
              <a:rect l="0" t="0" r="r" b="b"/>
              <a:pathLst>
                <a:path w="11818" h="21600" fill="none" extrusionOk="0">
                  <a:moveTo>
                    <a:pt x="11818" y="20958"/>
                  </a:moveTo>
                  <a:cubicBezTo>
                    <a:pt x="10108" y="21384"/>
                    <a:pt x="8352" y="21599"/>
                    <a:pt x="6591" y="21599"/>
                  </a:cubicBezTo>
                  <a:cubicBezTo>
                    <a:pt x="4353" y="21599"/>
                    <a:pt x="2130" y="21252"/>
                    <a:pt x="0" y="20569"/>
                  </a:cubicBezTo>
                </a:path>
                <a:path w="11818" h="21600" stroke="0" extrusionOk="0">
                  <a:moveTo>
                    <a:pt x="11818" y="20958"/>
                  </a:moveTo>
                  <a:cubicBezTo>
                    <a:pt x="10108" y="21384"/>
                    <a:pt x="8352" y="21599"/>
                    <a:pt x="6591" y="21599"/>
                  </a:cubicBezTo>
                  <a:cubicBezTo>
                    <a:pt x="4353" y="21599"/>
                    <a:pt x="2130" y="21252"/>
                    <a:pt x="0" y="20569"/>
                  </a:cubicBezTo>
                  <a:lnTo>
                    <a:pt x="6591" y="0"/>
                  </a:lnTo>
                  <a:lnTo>
                    <a:pt x="11818" y="20958"/>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36" name="Arco 443"/>
            <p:cNvSpPr>
              <a:spLocks/>
            </p:cNvSpPr>
            <p:nvPr/>
          </p:nvSpPr>
          <p:spPr bwMode="auto">
            <a:xfrm flipH="1">
              <a:off x="2515768" y="3202011"/>
              <a:ext cx="22386" cy="62629"/>
            </a:xfrm>
            <a:custGeom>
              <a:avLst/>
              <a:gdLst>
                <a:gd name="T0" fmla="*/ 844369 w 11846"/>
                <a:gd name="T1" fmla="*/ 1177405 h 21600"/>
                <a:gd name="T2" fmla="*/ 0 w 11846"/>
                <a:gd name="T3" fmla="*/ 1155995 h 21600"/>
                <a:gd name="T4" fmla="*/ 469801 w 11846"/>
                <a:gd name="T5" fmla="*/ 0 h 21600"/>
                <a:gd name="T6" fmla="*/ 0 60000 65536"/>
                <a:gd name="T7" fmla="*/ 0 60000 65536"/>
                <a:gd name="T8" fmla="*/ 0 60000 65536"/>
              </a:gdLst>
              <a:ahLst/>
              <a:cxnLst>
                <a:cxn ang="T6">
                  <a:pos x="T0" y="T1"/>
                </a:cxn>
                <a:cxn ang="T7">
                  <a:pos x="T2" y="T3"/>
                </a:cxn>
                <a:cxn ang="T8">
                  <a:pos x="T4" y="T5"/>
                </a:cxn>
              </a:cxnLst>
              <a:rect l="0" t="0" r="r" b="b"/>
              <a:pathLst>
                <a:path w="11846" h="21600" fill="none" extrusionOk="0">
                  <a:moveTo>
                    <a:pt x="11846" y="20951"/>
                  </a:moveTo>
                  <a:cubicBezTo>
                    <a:pt x="10127" y="21382"/>
                    <a:pt x="8362" y="21599"/>
                    <a:pt x="6591" y="21599"/>
                  </a:cubicBezTo>
                  <a:cubicBezTo>
                    <a:pt x="4353" y="21599"/>
                    <a:pt x="2130" y="21252"/>
                    <a:pt x="0" y="20569"/>
                  </a:cubicBezTo>
                </a:path>
                <a:path w="11846" h="21600" stroke="0" extrusionOk="0">
                  <a:moveTo>
                    <a:pt x="11846" y="20951"/>
                  </a:moveTo>
                  <a:cubicBezTo>
                    <a:pt x="10127" y="21382"/>
                    <a:pt x="8362" y="21599"/>
                    <a:pt x="6591" y="21599"/>
                  </a:cubicBezTo>
                  <a:cubicBezTo>
                    <a:pt x="4353" y="21599"/>
                    <a:pt x="2130" y="21252"/>
                    <a:pt x="0" y="20569"/>
                  </a:cubicBezTo>
                  <a:lnTo>
                    <a:pt x="6591" y="0"/>
                  </a:lnTo>
                  <a:lnTo>
                    <a:pt x="11846" y="20951"/>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37" name="Arco 444"/>
            <p:cNvSpPr>
              <a:spLocks/>
            </p:cNvSpPr>
            <p:nvPr/>
          </p:nvSpPr>
          <p:spPr bwMode="auto">
            <a:xfrm flipH="1">
              <a:off x="2377897" y="2161267"/>
              <a:ext cx="22031" cy="62629"/>
            </a:xfrm>
            <a:custGeom>
              <a:avLst/>
              <a:gdLst>
                <a:gd name="T0" fmla="*/ 844814 w 11467"/>
                <a:gd name="T1" fmla="*/ 1028704 h 21600"/>
                <a:gd name="T2" fmla="*/ 0 w 11467"/>
                <a:gd name="T3" fmla="*/ 1213875 h 21600"/>
                <a:gd name="T4" fmla="*/ 0 w 11467"/>
                <a:gd name="T5" fmla="*/ 0 h 21600"/>
                <a:gd name="T6" fmla="*/ 0 60000 65536"/>
                <a:gd name="T7" fmla="*/ 0 60000 65536"/>
                <a:gd name="T8" fmla="*/ 0 60000 65536"/>
              </a:gdLst>
              <a:ahLst/>
              <a:cxnLst>
                <a:cxn ang="T6">
                  <a:pos x="T0" y="T1"/>
                </a:cxn>
                <a:cxn ang="T7">
                  <a:pos x="T2" y="T3"/>
                </a:cxn>
                <a:cxn ang="T8">
                  <a:pos x="T4" y="T5"/>
                </a:cxn>
              </a:cxnLst>
              <a:rect l="0" t="0" r="r" b="b"/>
              <a:pathLst>
                <a:path w="11467" h="21600" fill="none" extrusionOk="0">
                  <a:moveTo>
                    <a:pt x="11466" y="18304"/>
                  </a:moveTo>
                  <a:cubicBezTo>
                    <a:pt x="8029" y="20458"/>
                    <a:pt x="4055" y="21599"/>
                    <a:pt x="0" y="21599"/>
                  </a:cubicBezTo>
                </a:path>
                <a:path w="11467" h="21600" stroke="0" extrusionOk="0">
                  <a:moveTo>
                    <a:pt x="11466" y="18304"/>
                  </a:moveTo>
                  <a:cubicBezTo>
                    <a:pt x="8029" y="20458"/>
                    <a:pt x="4055" y="21599"/>
                    <a:pt x="0" y="21599"/>
                  </a:cubicBezTo>
                  <a:lnTo>
                    <a:pt x="0" y="0"/>
                  </a:lnTo>
                  <a:lnTo>
                    <a:pt x="11466" y="18304"/>
                  </a:lnTo>
                  <a:close/>
                </a:path>
              </a:pathLst>
            </a:cu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nvGrpSpPr>
            <p:cNvPr id="138" name="Group 454"/>
            <p:cNvGrpSpPr>
              <a:grpSpLocks/>
            </p:cNvGrpSpPr>
            <p:nvPr/>
          </p:nvGrpSpPr>
          <p:grpSpPr bwMode="auto">
            <a:xfrm>
              <a:off x="2566581" y="3839351"/>
              <a:ext cx="17056" cy="117890"/>
              <a:chOff x="3840" y="2448"/>
              <a:chExt cx="96" cy="752"/>
            </a:xfrm>
          </p:grpSpPr>
          <p:sp>
            <p:nvSpPr>
              <p:cNvPr id="144"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45"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26" name="AutoShape 36"/>
            <p:cNvSpPr>
              <a:spLocks noChangeArrowheads="1"/>
            </p:cNvSpPr>
            <p:nvPr/>
          </p:nvSpPr>
          <p:spPr bwMode="auto">
            <a:xfrm rot="174512">
              <a:off x="2616774" y="1054686"/>
              <a:ext cx="350985" cy="37531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3300"/>
                </a:gs>
                <a:gs pos="100000">
                  <a:srgbClr val="FF3300">
                    <a:gamma/>
                    <a:shade val="0"/>
                    <a:invGamma/>
                  </a:srgbClr>
                </a:gs>
              </a:gsLst>
              <a:path path="shape">
                <a:fillToRect l="50000" t="50000" r="50000" b="50000"/>
              </a:path>
            </a:gra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174" name="Freccia destra con strisce 173"/>
            <p:cNvSpPr/>
            <p:nvPr/>
          </p:nvSpPr>
          <p:spPr>
            <a:xfrm rot="16200000">
              <a:off x="17670" y="2529519"/>
              <a:ext cx="2016362" cy="718684"/>
            </a:xfrm>
            <a:prstGeom prst="stripedRightArrow">
              <a:avLst>
                <a:gd name="adj1" fmla="val 40289"/>
                <a:gd name="adj2" fmla="val 50000"/>
              </a:avLst>
            </a:prstGeom>
            <a:solidFill>
              <a:srgbClr val="0000FF">
                <a:alpha val="85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5" name="Freccia destra con strisce 174"/>
            <p:cNvSpPr/>
            <p:nvPr/>
          </p:nvSpPr>
          <p:spPr>
            <a:xfrm rot="5400000">
              <a:off x="1660737" y="2610117"/>
              <a:ext cx="2016362" cy="718684"/>
            </a:xfrm>
            <a:prstGeom prst="stripedRightArrow">
              <a:avLst>
                <a:gd name="adj1" fmla="val 40289"/>
                <a:gd name="adj2" fmla="val 50000"/>
              </a:avLst>
            </a:prstGeom>
            <a:solidFill>
              <a:srgbClr val="0000FF">
                <a:alpha val="85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6" name="CasellaDiTesto 175"/>
            <p:cNvSpPr txBox="1"/>
            <p:nvPr/>
          </p:nvSpPr>
          <p:spPr>
            <a:xfrm>
              <a:off x="1947009" y="4163902"/>
              <a:ext cx="1644162" cy="369332"/>
            </a:xfrm>
            <a:prstGeom prst="rect">
              <a:avLst/>
            </a:prstGeom>
            <a:noFill/>
          </p:spPr>
          <p:txBody>
            <a:bodyPr wrap="none" rtlCol="0">
              <a:spAutoFit/>
            </a:bodyPr>
            <a:lstStyle/>
            <a:p>
              <a:r>
                <a:rPr lang="it-IT" b="1" dirty="0" err="1" smtClean="0"/>
                <a:t>Centrifual</a:t>
              </a:r>
              <a:r>
                <a:rPr lang="it-IT" b="1" dirty="0" smtClean="0"/>
                <a:t> Flow</a:t>
              </a:r>
              <a:endParaRPr lang="it-IT" b="1" dirty="0"/>
            </a:p>
          </p:txBody>
        </p:sp>
        <p:sp>
          <p:nvSpPr>
            <p:cNvPr id="177" name="CasellaDiTesto 176"/>
            <p:cNvSpPr txBox="1"/>
            <p:nvPr/>
          </p:nvSpPr>
          <p:spPr>
            <a:xfrm>
              <a:off x="124025" y="4172267"/>
              <a:ext cx="1767356" cy="369332"/>
            </a:xfrm>
            <a:prstGeom prst="rect">
              <a:avLst/>
            </a:prstGeom>
            <a:noFill/>
          </p:spPr>
          <p:txBody>
            <a:bodyPr wrap="none" rtlCol="0">
              <a:spAutoFit/>
            </a:bodyPr>
            <a:lstStyle/>
            <a:p>
              <a:r>
                <a:rPr lang="it-IT" b="1" dirty="0" err="1" smtClean="0"/>
                <a:t>Centripetal</a:t>
              </a:r>
              <a:r>
                <a:rPr lang="it-IT" b="1" dirty="0" smtClean="0"/>
                <a:t> Flow</a:t>
              </a:r>
              <a:endParaRPr lang="it-IT" b="1" dirty="0"/>
            </a:p>
          </p:txBody>
        </p:sp>
      </p:grpSp>
      <p:cxnSp>
        <p:nvCxnSpPr>
          <p:cNvPr id="179" name="Connettore 1 178"/>
          <p:cNvCxnSpPr/>
          <p:nvPr/>
        </p:nvCxnSpPr>
        <p:spPr>
          <a:xfrm rot="16200000">
            <a:off x="4020997" y="2889466"/>
            <a:ext cx="3679204" cy="13094"/>
          </a:xfrm>
          <a:prstGeom prst="line">
            <a:avLst/>
          </a:prstGeom>
          <a:ln w="762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186" name="Ovale 185"/>
          <p:cNvSpPr/>
          <p:nvPr/>
        </p:nvSpPr>
        <p:spPr>
          <a:xfrm rot="21368496">
            <a:off x="6410106" y="2620087"/>
            <a:ext cx="650108" cy="528296"/>
          </a:xfrm>
          <a:prstGeom prst="ellipse">
            <a:avLst/>
          </a:prstGeom>
          <a:solidFill>
            <a:srgbClr val="CCFFCC"/>
          </a:solid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chemeClr val="tx1"/>
                </a:solidFill>
              </a:rPr>
              <a:t>N2</a:t>
            </a:r>
            <a:endParaRPr lang="it-IT" dirty="0">
              <a:solidFill>
                <a:schemeClr val="tx1"/>
              </a:solidFill>
            </a:endParaRPr>
          </a:p>
        </p:txBody>
      </p:sp>
      <p:sp>
        <p:nvSpPr>
          <p:cNvPr id="188" name="Figura a mano libera 187"/>
          <p:cNvSpPr/>
          <p:nvPr/>
        </p:nvSpPr>
        <p:spPr>
          <a:xfrm rot="16200000">
            <a:off x="4814425" y="2628807"/>
            <a:ext cx="3548271" cy="403478"/>
          </a:xfrm>
          <a:custGeom>
            <a:avLst/>
            <a:gdLst>
              <a:gd name="connsiteX0" fmla="*/ 0 w 3548271"/>
              <a:gd name="connsiteY0" fmla="*/ 370719 h 403478"/>
              <a:gd name="connsiteX1" fmla="*/ 733222 w 3548271"/>
              <a:gd name="connsiteY1" fmla="*/ 370719 h 403478"/>
              <a:gd name="connsiteX2" fmla="*/ 1531911 w 3548271"/>
              <a:gd name="connsiteY2" fmla="*/ 30274 h 403478"/>
              <a:gd name="connsiteX3" fmla="*/ 2016361 w 3548271"/>
              <a:gd name="connsiteY3" fmla="*/ 43368 h 403478"/>
              <a:gd name="connsiteX4" fmla="*/ 2566277 w 3548271"/>
              <a:gd name="connsiteY4" fmla="*/ 265967 h 403478"/>
              <a:gd name="connsiteX5" fmla="*/ 3548271 w 3548271"/>
              <a:gd name="connsiteY5" fmla="*/ 292155 h 40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8271" h="403478">
                <a:moveTo>
                  <a:pt x="0" y="370719"/>
                </a:moveTo>
                <a:cubicBezTo>
                  <a:pt x="238952" y="399089"/>
                  <a:pt x="477904" y="427460"/>
                  <a:pt x="733222" y="370719"/>
                </a:cubicBezTo>
                <a:cubicBezTo>
                  <a:pt x="988541" y="313978"/>
                  <a:pt x="1318055" y="84832"/>
                  <a:pt x="1531911" y="30274"/>
                </a:cubicBezTo>
                <a:cubicBezTo>
                  <a:pt x="1745768" y="-24285"/>
                  <a:pt x="1843967" y="4086"/>
                  <a:pt x="2016361" y="43368"/>
                </a:cubicBezTo>
                <a:cubicBezTo>
                  <a:pt x="2188755" y="82650"/>
                  <a:pt x="2310959" y="224503"/>
                  <a:pt x="2566277" y="265967"/>
                </a:cubicBezTo>
                <a:cubicBezTo>
                  <a:pt x="2821595" y="307431"/>
                  <a:pt x="3548271" y="292155"/>
                  <a:pt x="3548271" y="292155"/>
                </a:cubicBezTo>
              </a:path>
            </a:pathLst>
          </a:custGeom>
          <a:ln w="762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89" name="Figura a mano libera 188"/>
          <p:cNvSpPr/>
          <p:nvPr/>
        </p:nvSpPr>
        <p:spPr>
          <a:xfrm rot="16200000">
            <a:off x="5158965" y="2575935"/>
            <a:ext cx="3485189" cy="446138"/>
          </a:xfrm>
          <a:custGeom>
            <a:avLst/>
            <a:gdLst>
              <a:gd name="connsiteX0" fmla="*/ 0 w 3574458"/>
              <a:gd name="connsiteY0" fmla="*/ 79049 h 446138"/>
              <a:gd name="connsiteX1" fmla="*/ 523730 w 3574458"/>
              <a:gd name="connsiteY1" fmla="*/ 131425 h 446138"/>
              <a:gd name="connsiteX2" fmla="*/ 1531910 w 3574458"/>
              <a:gd name="connsiteY2" fmla="*/ 445682 h 446138"/>
              <a:gd name="connsiteX3" fmla="*/ 2448438 w 3574458"/>
              <a:gd name="connsiteY3" fmla="*/ 196896 h 446138"/>
              <a:gd name="connsiteX4" fmla="*/ 2788862 w 3574458"/>
              <a:gd name="connsiteY4" fmla="*/ 13579 h 446138"/>
              <a:gd name="connsiteX5" fmla="*/ 3574458 w 3574458"/>
              <a:gd name="connsiteY5" fmla="*/ 13579 h 44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4458" h="446138">
                <a:moveTo>
                  <a:pt x="0" y="79049"/>
                </a:moveTo>
                <a:cubicBezTo>
                  <a:pt x="134206" y="74684"/>
                  <a:pt x="268412" y="70320"/>
                  <a:pt x="523730" y="131425"/>
                </a:cubicBezTo>
                <a:cubicBezTo>
                  <a:pt x="779048" y="192530"/>
                  <a:pt x="1211125" y="434770"/>
                  <a:pt x="1531910" y="445682"/>
                </a:cubicBezTo>
                <a:cubicBezTo>
                  <a:pt x="1852695" y="456594"/>
                  <a:pt x="2238946" y="268913"/>
                  <a:pt x="2448438" y="196896"/>
                </a:cubicBezTo>
                <a:cubicBezTo>
                  <a:pt x="2657930" y="124879"/>
                  <a:pt x="2601192" y="44132"/>
                  <a:pt x="2788862" y="13579"/>
                </a:cubicBezTo>
                <a:cubicBezTo>
                  <a:pt x="2976532" y="-16974"/>
                  <a:pt x="3574458" y="13579"/>
                  <a:pt x="3574458" y="13579"/>
                </a:cubicBezTo>
              </a:path>
            </a:pathLst>
          </a:custGeom>
          <a:ln w="7620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90" name="Ovale 189"/>
          <p:cNvSpPr/>
          <p:nvPr/>
        </p:nvSpPr>
        <p:spPr>
          <a:xfrm>
            <a:off x="7564108" y="2418613"/>
            <a:ext cx="788488" cy="788488"/>
          </a:xfrm>
          <a:prstGeom prst="ellipse">
            <a:avLst/>
          </a:prstGeom>
          <a:solidFill>
            <a:srgbClr val="CCFFCC"/>
          </a:solid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chemeClr val="tx1"/>
                </a:solidFill>
              </a:rPr>
              <a:t>N1</a:t>
            </a:r>
            <a:endParaRPr lang="it-IT" dirty="0">
              <a:solidFill>
                <a:schemeClr val="tx1"/>
              </a:solidFill>
            </a:endParaRPr>
          </a:p>
        </p:txBody>
      </p:sp>
      <p:sp>
        <p:nvSpPr>
          <p:cNvPr id="193" name="Ovale 192"/>
          <p:cNvSpPr/>
          <p:nvPr/>
        </p:nvSpPr>
        <p:spPr>
          <a:xfrm flipH="1">
            <a:off x="5936224" y="1785747"/>
            <a:ext cx="640843" cy="570928"/>
          </a:xfrm>
          <a:prstGeom prst="ellipse">
            <a:avLst/>
          </a:prstGeom>
          <a:solidFill>
            <a:srgbClr val="CCFFCC"/>
          </a:solid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chemeClr val="tx1"/>
                </a:solidFill>
              </a:rPr>
              <a:t>N3</a:t>
            </a:r>
            <a:endParaRPr lang="it-IT" dirty="0">
              <a:solidFill>
                <a:schemeClr val="tx1"/>
              </a:solidFill>
            </a:endParaRPr>
          </a:p>
        </p:txBody>
      </p:sp>
      <p:cxnSp>
        <p:nvCxnSpPr>
          <p:cNvPr id="200" name="Connettore 1 199"/>
          <p:cNvCxnSpPr/>
          <p:nvPr/>
        </p:nvCxnSpPr>
        <p:spPr>
          <a:xfrm>
            <a:off x="5867146" y="4735615"/>
            <a:ext cx="0" cy="1078136"/>
          </a:xfrm>
          <a:prstGeom prst="line">
            <a:avLst/>
          </a:prstGeom>
          <a:ln w="57150" cmpd="sng">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01" name="Connettore 1 200"/>
          <p:cNvCxnSpPr/>
          <p:nvPr/>
        </p:nvCxnSpPr>
        <p:spPr>
          <a:xfrm>
            <a:off x="6393069" y="4735615"/>
            <a:ext cx="0" cy="1078136"/>
          </a:xfrm>
          <a:prstGeom prst="line">
            <a:avLst/>
          </a:prstGeom>
          <a:ln w="57150" cmpd="sng">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02" name="Connettore 1 201"/>
          <p:cNvCxnSpPr/>
          <p:nvPr/>
        </p:nvCxnSpPr>
        <p:spPr>
          <a:xfrm>
            <a:off x="8819678" y="4709433"/>
            <a:ext cx="0" cy="1078136"/>
          </a:xfrm>
          <a:prstGeom prst="line">
            <a:avLst/>
          </a:prstGeom>
          <a:ln w="57150" cmpd="sng">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03" name="Connettore 1 202"/>
          <p:cNvCxnSpPr/>
          <p:nvPr/>
        </p:nvCxnSpPr>
        <p:spPr>
          <a:xfrm>
            <a:off x="7164288" y="4725144"/>
            <a:ext cx="0" cy="1078136"/>
          </a:xfrm>
          <a:prstGeom prst="line">
            <a:avLst/>
          </a:prstGeom>
          <a:ln w="57150" cmpd="sng">
            <a:solidFill>
              <a:schemeClr val="tx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04" name="CasellaDiTesto 203"/>
          <p:cNvSpPr txBox="1"/>
          <p:nvPr/>
        </p:nvSpPr>
        <p:spPr>
          <a:xfrm rot="16200000">
            <a:off x="5350846" y="5340400"/>
            <a:ext cx="1578903" cy="369332"/>
          </a:xfrm>
          <a:prstGeom prst="rect">
            <a:avLst/>
          </a:prstGeom>
          <a:noFill/>
        </p:spPr>
        <p:txBody>
          <a:bodyPr wrap="none" rtlCol="0">
            <a:spAutoFit/>
          </a:bodyPr>
          <a:lstStyle/>
          <a:p>
            <a:r>
              <a:rPr lang="it-IT" dirty="0" smtClean="0"/>
              <a:t>N3 </a:t>
            </a:r>
            <a:r>
              <a:rPr lang="it-IT" dirty="0" err="1" smtClean="0"/>
              <a:t>Tributary</a:t>
            </a:r>
            <a:r>
              <a:rPr lang="it-IT" dirty="0" smtClean="0"/>
              <a:t> v.</a:t>
            </a:r>
            <a:endParaRPr lang="it-IT" dirty="0"/>
          </a:p>
        </p:txBody>
      </p:sp>
      <p:sp>
        <p:nvSpPr>
          <p:cNvPr id="205" name="CasellaDiTesto 204"/>
          <p:cNvSpPr txBox="1"/>
          <p:nvPr/>
        </p:nvSpPr>
        <p:spPr>
          <a:xfrm rot="16200000">
            <a:off x="5800495" y="5403668"/>
            <a:ext cx="1967305" cy="369332"/>
          </a:xfrm>
          <a:prstGeom prst="rect">
            <a:avLst/>
          </a:prstGeom>
          <a:noFill/>
        </p:spPr>
        <p:txBody>
          <a:bodyPr wrap="none" rtlCol="0">
            <a:spAutoFit/>
          </a:bodyPr>
          <a:lstStyle/>
          <a:p>
            <a:r>
              <a:rPr lang="it-IT" dirty="0" smtClean="0"/>
              <a:t>N2 </a:t>
            </a:r>
            <a:r>
              <a:rPr lang="it-IT" dirty="0" err="1" smtClean="0"/>
              <a:t>Saphenous</a:t>
            </a:r>
            <a:r>
              <a:rPr lang="it-IT" dirty="0" smtClean="0"/>
              <a:t> </a:t>
            </a:r>
            <a:r>
              <a:rPr lang="it-IT" dirty="0" err="1" smtClean="0"/>
              <a:t>axe</a:t>
            </a:r>
            <a:r>
              <a:rPr lang="it-IT" dirty="0" smtClean="0"/>
              <a:t>.</a:t>
            </a:r>
            <a:endParaRPr lang="it-IT" dirty="0"/>
          </a:p>
        </p:txBody>
      </p:sp>
      <p:sp>
        <p:nvSpPr>
          <p:cNvPr id="206" name="CasellaDiTesto 205"/>
          <p:cNvSpPr txBox="1"/>
          <p:nvPr/>
        </p:nvSpPr>
        <p:spPr>
          <a:xfrm>
            <a:off x="7164288" y="4787568"/>
            <a:ext cx="1616661" cy="369332"/>
          </a:xfrm>
          <a:prstGeom prst="rect">
            <a:avLst/>
          </a:prstGeom>
          <a:noFill/>
        </p:spPr>
        <p:txBody>
          <a:bodyPr wrap="none" rtlCol="0">
            <a:spAutoFit/>
          </a:bodyPr>
          <a:lstStyle/>
          <a:p>
            <a:r>
              <a:rPr lang="it-IT" dirty="0" smtClean="0"/>
              <a:t>N1 </a:t>
            </a:r>
            <a:r>
              <a:rPr lang="it-IT" dirty="0" err="1" smtClean="0"/>
              <a:t>Deep</a:t>
            </a:r>
            <a:r>
              <a:rPr lang="it-IT" dirty="0" smtClean="0"/>
              <a:t> </a:t>
            </a:r>
            <a:r>
              <a:rPr lang="it-IT" dirty="0" err="1" smtClean="0"/>
              <a:t>Veins</a:t>
            </a:r>
            <a:endParaRPr lang="it-IT" dirty="0"/>
          </a:p>
        </p:txBody>
      </p:sp>
      <p:sp>
        <p:nvSpPr>
          <p:cNvPr id="207" name="Freccia destra con strisce 206"/>
          <p:cNvSpPr/>
          <p:nvPr/>
        </p:nvSpPr>
        <p:spPr>
          <a:xfrm>
            <a:off x="5941990" y="1137040"/>
            <a:ext cx="2016362" cy="718684"/>
          </a:xfrm>
          <a:prstGeom prst="stripedRightArrow">
            <a:avLst>
              <a:gd name="adj1" fmla="val 40289"/>
              <a:gd name="adj2" fmla="val 50000"/>
            </a:avLst>
          </a:prstGeom>
          <a:solidFill>
            <a:srgbClr val="0000FF">
              <a:alpha val="85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Inward</a:t>
            </a:r>
            <a:r>
              <a:rPr lang="it-IT" dirty="0" smtClean="0"/>
              <a:t> Flow</a:t>
            </a:r>
            <a:endParaRPr lang="it-IT" dirty="0"/>
          </a:p>
        </p:txBody>
      </p:sp>
      <p:sp>
        <p:nvSpPr>
          <p:cNvPr id="208" name="Freccia destra con strisce 207"/>
          <p:cNvSpPr/>
          <p:nvPr/>
        </p:nvSpPr>
        <p:spPr>
          <a:xfrm flipH="1">
            <a:off x="5941990" y="3906497"/>
            <a:ext cx="2016362" cy="718684"/>
          </a:xfrm>
          <a:prstGeom prst="stripedRightArrow">
            <a:avLst>
              <a:gd name="adj1" fmla="val 40289"/>
              <a:gd name="adj2" fmla="val 50000"/>
            </a:avLst>
          </a:prstGeom>
          <a:solidFill>
            <a:srgbClr val="0000FF">
              <a:alpha val="85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Outward</a:t>
            </a:r>
            <a:r>
              <a:rPr lang="it-IT" dirty="0" smtClean="0"/>
              <a:t> Flow</a:t>
            </a:r>
            <a:endParaRPr lang="it-IT" dirty="0"/>
          </a:p>
        </p:txBody>
      </p:sp>
      <p:sp>
        <p:nvSpPr>
          <p:cNvPr id="209" name="CasellaDiTesto 208"/>
          <p:cNvSpPr txBox="1"/>
          <p:nvPr/>
        </p:nvSpPr>
        <p:spPr>
          <a:xfrm rot="16200000">
            <a:off x="5404415" y="2945745"/>
            <a:ext cx="585129" cy="369332"/>
          </a:xfrm>
          <a:prstGeom prst="rect">
            <a:avLst/>
          </a:prstGeom>
          <a:noFill/>
        </p:spPr>
        <p:txBody>
          <a:bodyPr wrap="none" rtlCol="0">
            <a:spAutoFit/>
          </a:bodyPr>
          <a:lstStyle/>
          <a:p>
            <a:r>
              <a:rPr lang="it-IT" b="1" dirty="0" err="1" smtClean="0">
                <a:solidFill>
                  <a:srgbClr val="FF6600"/>
                </a:solidFill>
              </a:rPr>
              <a:t>Skin</a:t>
            </a:r>
            <a:endParaRPr lang="it-IT" b="1" dirty="0">
              <a:solidFill>
                <a:srgbClr val="FF6600"/>
              </a:solidFill>
            </a:endParaRPr>
          </a:p>
        </p:txBody>
      </p:sp>
      <p:sp>
        <p:nvSpPr>
          <p:cNvPr id="210" name="CasellaDiTesto 209"/>
          <p:cNvSpPr txBox="1"/>
          <p:nvPr/>
        </p:nvSpPr>
        <p:spPr>
          <a:xfrm rot="16200000">
            <a:off x="6517668" y="2890976"/>
            <a:ext cx="1723549" cy="369332"/>
          </a:xfrm>
          <a:prstGeom prst="rect">
            <a:avLst/>
          </a:prstGeom>
          <a:noFill/>
        </p:spPr>
        <p:txBody>
          <a:bodyPr wrap="none" rtlCol="0">
            <a:spAutoFit/>
          </a:bodyPr>
          <a:lstStyle/>
          <a:p>
            <a:r>
              <a:rPr lang="it-IT" b="1" dirty="0" err="1" smtClean="0">
                <a:solidFill>
                  <a:schemeClr val="accent2">
                    <a:lumMod val="75000"/>
                  </a:schemeClr>
                </a:solidFill>
              </a:rPr>
              <a:t>Muscolar</a:t>
            </a:r>
            <a:r>
              <a:rPr lang="it-IT" b="1" dirty="0" smtClean="0">
                <a:solidFill>
                  <a:schemeClr val="accent2">
                    <a:lumMod val="75000"/>
                  </a:schemeClr>
                </a:solidFill>
              </a:rPr>
              <a:t> </a:t>
            </a:r>
            <a:r>
              <a:rPr lang="it-IT" b="1" dirty="0" err="1" smtClean="0">
                <a:solidFill>
                  <a:schemeClr val="accent2">
                    <a:lumMod val="75000"/>
                  </a:schemeClr>
                </a:solidFill>
              </a:rPr>
              <a:t>Tissue</a:t>
            </a:r>
            <a:endParaRPr lang="it-IT" b="1" dirty="0">
              <a:solidFill>
                <a:schemeClr val="accent2">
                  <a:lumMod val="75000"/>
                </a:schemeClr>
              </a:solidFill>
            </a:endParaRPr>
          </a:p>
        </p:txBody>
      </p:sp>
      <p:sp>
        <p:nvSpPr>
          <p:cNvPr id="211" name="CasellaDiTesto 210"/>
          <p:cNvSpPr txBox="1"/>
          <p:nvPr/>
        </p:nvSpPr>
        <p:spPr>
          <a:xfrm rot="16200000">
            <a:off x="5380403" y="2805546"/>
            <a:ext cx="1544073" cy="646331"/>
          </a:xfrm>
          <a:prstGeom prst="rect">
            <a:avLst/>
          </a:prstGeom>
          <a:noFill/>
        </p:spPr>
        <p:txBody>
          <a:bodyPr wrap="square" rtlCol="0">
            <a:spAutoFit/>
          </a:bodyPr>
          <a:lstStyle/>
          <a:p>
            <a:r>
              <a:rPr lang="it-IT" b="1" dirty="0" err="1" smtClean="0">
                <a:solidFill>
                  <a:srgbClr val="953735"/>
                </a:solidFill>
              </a:rPr>
              <a:t>Subcutaneous</a:t>
            </a:r>
            <a:r>
              <a:rPr lang="it-IT" b="1" dirty="0" smtClean="0">
                <a:solidFill>
                  <a:srgbClr val="953735"/>
                </a:solidFill>
              </a:rPr>
              <a:t> </a:t>
            </a:r>
            <a:r>
              <a:rPr lang="it-IT" b="1" dirty="0" err="1" smtClean="0">
                <a:solidFill>
                  <a:srgbClr val="953735"/>
                </a:solidFill>
              </a:rPr>
              <a:t>tissue</a:t>
            </a:r>
            <a:endParaRPr lang="it-IT" b="1" dirty="0">
              <a:solidFill>
                <a:srgbClr val="953735"/>
              </a:solidFill>
            </a:endParaRPr>
          </a:p>
        </p:txBody>
      </p:sp>
      <p:sp>
        <p:nvSpPr>
          <p:cNvPr id="213" name="CasellaDiTesto 212"/>
          <p:cNvSpPr txBox="1"/>
          <p:nvPr/>
        </p:nvSpPr>
        <p:spPr>
          <a:xfrm>
            <a:off x="294054" y="686341"/>
            <a:ext cx="4449029" cy="1323439"/>
          </a:xfrm>
          <a:prstGeom prst="rect">
            <a:avLst/>
          </a:prstGeom>
          <a:noFill/>
          <a:ln>
            <a:solidFill>
              <a:schemeClr val="tx1"/>
            </a:solidFill>
          </a:ln>
        </p:spPr>
        <p:txBody>
          <a:bodyPr wrap="none" rtlCol="0">
            <a:spAutoFit/>
          </a:bodyPr>
          <a:lstStyle/>
          <a:p>
            <a:r>
              <a:rPr lang="it-IT" sz="2000" dirty="0" smtClean="0"/>
              <a:t>Centripetal : a flow toward the heart</a:t>
            </a:r>
          </a:p>
          <a:p>
            <a:r>
              <a:rPr lang="it-IT" sz="2000" dirty="0" smtClean="0"/>
              <a:t>Centrifugal : a flow toward the perifery</a:t>
            </a:r>
          </a:p>
          <a:p>
            <a:r>
              <a:rPr lang="it-IT" sz="2000" dirty="0" smtClean="0"/>
              <a:t>Inward: a flow toward the muscle tissue</a:t>
            </a:r>
          </a:p>
          <a:p>
            <a:r>
              <a:rPr lang="it-IT" sz="2000" dirty="0" smtClean="0"/>
              <a:t>Outward: a flow toward the skin</a:t>
            </a:r>
            <a:endParaRPr lang="it-IT" sz="2000" dirty="0"/>
          </a:p>
        </p:txBody>
      </p:sp>
      <p:sp>
        <p:nvSpPr>
          <p:cNvPr id="3" name="Rettangolo 2"/>
          <p:cNvSpPr/>
          <p:nvPr/>
        </p:nvSpPr>
        <p:spPr>
          <a:xfrm>
            <a:off x="367529" y="61015"/>
            <a:ext cx="4532010" cy="584776"/>
          </a:xfrm>
          <a:prstGeom prst="rect">
            <a:avLst/>
          </a:prstGeom>
        </p:spPr>
        <p:txBody>
          <a:bodyPr wrap="none">
            <a:spAutoFit/>
          </a:bodyPr>
          <a:lstStyle/>
          <a:p>
            <a:r>
              <a:rPr lang="it-IT" sz="3200" b="1" dirty="0"/>
              <a:t>Flow </a:t>
            </a:r>
            <a:r>
              <a:rPr lang="it-IT" sz="3200" b="1" dirty="0" err="1"/>
              <a:t>direction</a:t>
            </a:r>
            <a:r>
              <a:rPr lang="it-IT" sz="3200" b="1" dirty="0"/>
              <a:t> </a:t>
            </a:r>
            <a:r>
              <a:rPr lang="it-IT" sz="3200" b="1" dirty="0" err="1" smtClean="0"/>
              <a:t>definitions</a:t>
            </a:r>
            <a:endParaRPr lang="it-IT" sz="3200" dirty="0"/>
          </a:p>
        </p:txBody>
      </p:sp>
    </p:spTree>
    <p:extLst>
      <p:ext uri="{BB962C8B-B14F-4D97-AF65-F5344CB8AC3E}">
        <p14:creationId xmlns:p14="http://schemas.microsoft.com/office/powerpoint/2010/main" val="85668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1848" y="152405"/>
            <a:ext cx="8745754" cy="461665"/>
          </a:xfrm>
          <a:prstGeom prst="rect">
            <a:avLst/>
          </a:prstGeom>
          <a:noFill/>
        </p:spPr>
        <p:txBody>
          <a:bodyPr wrap="none" rtlCol="0">
            <a:spAutoFit/>
          </a:bodyPr>
          <a:lstStyle/>
          <a:p>
            <a:r>
              <a:rPr lang="it-IT" sz="2400" b="1" dirty="0" err="1" smtClean="0"/>
              <a:t>Hemodynamic</a:t>
            </a:r>
            <a:r>
              <a:rPr lang="it-IT" sz="2400" b="1" dirty="0" smtClean="0"/>
              <a:t> </a:t>
            </a:r>
            <a:r>
              <a:rPr lang="it-IT" sz="2400" b="1" dirty="0" err="1" smtClean="0"/>
              <a:t>patterns</a:t>
            </a:r>
            <a:r>
              <a:rPr lang="it-IT" sz="2400" b="1" dirty="0" smtClean="0"/>
              <a:t> of the </a:t>
            </a:r>
            <a:r>
              <a:rPr lang="it-IT" sz="2400" b="1" dirty="0" err="1"/>
              <a:t>o</a:t>
            </a:r>
            <a:r>
              <a:rPr lang="it-IT" sz="2400" b="1" dirty="0" err="1" smtClean="0"/>
              <a:t>utward</a:t>
            </a:r>
            <a:r>
              <a:rPr lang="it-IT" sz="2400" b="1" dirty="0" smtClean="0"/>
              <a:t> </a:t>
            </a:r>
            <a:r>
              <a:rPr lang="it-IT" sz="2400" b="1" dirty="0" err="1" smtClean="0"/>
              <a:t>contractive</a:t>
            </a:r>
            <a:r>
              <a:rPr lang="it-IT" sz="2400" b="1" dirty="0" smtClean="0"/>
              <a:t> flow in the SPJ </a:t>
            </a:r>
            <a:endParaRPr lang="it-IT" sz="2400" b="1" dirty="0"/>
          </a:p>
        </p:txBody>
      </p:sp>
      <p:sp>
        <p:nvSpPr>
          <p:cNvPr id="3" name="CasellaDiTesto 2"/>
          <p:cNvSpPr txBox="1"/>
          <p:nvPr/>
        </p:nvSpPr>
        <p:spPr>
          <a:xfrm>
            <a:off x="680849" y="968958"/>
            <a:ext cx="7489341" cy="923330"/>
          </a:xfrm>
          <a:prstGeom prst="rect">
            <a:avLst/>
          </a:prstGeom>
          <a:noFill/>
        </p:spPr>
        <p:txBody>
          <a:bodyPr wrap="square" rtlCol="0">
            <a:spAutoFit/>
          </a:bodyPr>
          <a:lstStyle/>
          <a:p>
            <a:r>
              <a:rPr lang="it-IT" dirty="0" smtClean="0"/>
              <a:t>A </a:t>
            </a:r>
            <a:r>
              <a:rPr lang="it-IT" dirty="0" err="1" smtClean="0"/>
              <a:t>centrifugal</a:t>
            </a:r>
            <a:r>
              <a:rPr lang="it-IT" dirty="0" smtClean="0"/>
              <a:t> and</a:t>
            </a:r>
            <a:r>
              <a:rPr lang="it-IT" dirty="0"/>
              <a:t>/or a </a:t>
            </a:r>
            <a:r>
              <a:rPr lang="it-IT" dirty="0" err="1"/>
              <a:t>centripetal</a:t>
            </a:r>
            <a:r>
              <a:rPr lang="it-IT" dirty="0"/>
              <a:t> flow </a:t>
            </a:r>
            <a:r>
              <a:rPr lang="it-IT" dirty="0" smtClean="0"/>
              <a:t>can originate from the </a:t>
            </a:r>
            <a:r>
              <a:rPr lang="it-IT" dirty="0" err="1" smtClean="0"/>
              <a:t>contractive</a:t>
            </a:r>
            <a:r>
              <a:rPr lang="it-IT" dirty="0" smtClean="0"/>
              <a:t> </a:t>
            </a:r>
            <a:r>
              <a:rPr lang="it-IT" dirty="0" err="1" smtClean="0"/>
              <a:t>outward</a:t>
            </a:r>
            <a:r>
              <a:rPr lang="it-IT" dirty="0" smtClean="0"/>
              <a:t> flow in the SPJ.  In </a:t>
            </a:r>
            <a:r>
              <a:rPr lang="it-IT" dirty="0" err="1" smtClean="0"/>
              <a:t>both</a:t>
            </a:r>
            <a:r>
              <a:rPr lang="it-IT" dirty="0" smtClean="0"/>
              <a:t> </a:t>
            </a:r>
            <a:r>
              <a:rPr lang="it-IT" dirty="0" err="1" smtClean="0"/>
              <a:t>situations</a:t>
            </a:r>
            <a:r>
              <a:rPr lang="it-IT" dirty="0" smtClean="0"/>
              <a:t> </a:t>
            </a:r>
            <a:r>
              <a:rPr lang="it-IT" dirty="0" err="1" smtClean="0"/>
              <a:t>various</a:t>
            </a:r>
            <a:r>
              <a:rPr lang="it-IT" dirty="0" smtClean="0"/>
              <a:t> </a:t>
            </a:r>
            <a:r>
              <a:rPr lang="it-IT" dirty="0" err="1" smtClean="0"/>
              <a:t>patterns</a:t>
            </a:r>
            <a:r>
              <a:rPr lang="it-IT" dirty="0" smtClean="0"/>
              <a:t> are </a:t>
            </a:r>
            <a:r>
              <a:rPr lang="it-IT" dirty="0" err="1" smtClean="0"/>
              <a:t>possible</a:t>
            </a:r>
            <a:r>
              <a:rPr lang="it-IT" dirty="0" smtClean="0"/>
              <a:t>, and are </a:t>
            </a:r>
            <a:r>
              <a:rPr lang="it-IT" dirty="0" err="1" smtClean="0"/>
              <a:t>shown</a:t>
            </a:r>
            <a:r>
              <a:rPr lang="it-IT" dirty="0" smtClean="0"/>
              <a:t> in the </a:t>
            </a:r>
            <a:r>
              <a:rPr lang="it-IT" dirty="0" err="1" smtClean="0"/>
              <a:t>following</a:t>
            </a:r>
            <a:r>
              <a:rPr lang="it-IT" dirty="0" smtClean="0"/>
              <a:t> </a:t>
            </a:r>
            <a:r>
              <a:rPr lang="it-IT" dirty="0" err="1" smtClean="0"/>
              <a:t>slides</a:t>
            </a:r>
            <a:r>
              <a:rPr lang="it-IT" dirty="0" smtClean="0"/>
              <a:t>.</a:t>
            </a:r>
          </a:p>
        </p:txBody>
      </p:sp>
      <p:grpSp>
        <p:nvGrpSpPr>
          <p:cNvPr id="32" name="Gruppo 31"/>
          <p:cNvGrpSpPr/>
          <p:nvPr/>
        </p:nvGrpSpPr>
        <p:grpSpPr>
          <a:xfrm>
            <a:off x="925535" y="2790231"/>
            <a:ext cx="3827966" cy="3090674"/>
            <a:chOff x="375618" y="2521173"/>
            <a:chExt cx="3827966" cy="3090674"/>
          </a:xfrm>
        </p:grpSpPr>
        <p:cxnSp>
          <p:nvCxnSpPr>
            <p:cNvPr id="7" name="Connettore 1 6"/>
            <p:cNvCxnSpPr/>
            <p:nvPr/>
          </p:nvCxnSpPr>
          <p:spPr>
            <a:xfrm>
              <a:off x="2952712" y="2705839"/>
              <a:ext cx="0" cy="2410181"/>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ttore 1 7"/>
            <p:cNvCxnSpPr/>
            <p:nvPr/>
          </p:nvCxnSpPr>
          <p:spPr>
            <a:xfrm>
              <a:off x="2356985" y="2700806"/>
              <a:ext cx="0" cy="87321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2356985" y="4053467"/>
              <a:ext cx="0" cy="1062553"/>
            </a:xfrm>
            <a:prstGeom prst="line">
              <a:avLst/>
            </a:prstGeom>
          </p:spPr>
          <p:style>
            <a:lnRef idx="2">
              <a:schemeClr val="accent1"/>
            </a:lnRef>
            <a:fillRef idx="0">
              <a:schemeClr val="accent1"/>
            </a:fillRef>
            <a:effectRef idx="1">
              <a:schemeClr val="accent1"/>
            </a:effectRef>
            <a:fontRef idx="minor">
              <a:schemeClr val="tx1"/>
            </a:fontRef>
          </p:style>
        </p:cxnSp>
        <p:sp>
          <p:nvSpPr>
            <p:cNvPr id="10" name="Arco 9"/>
            <p:cNvSpPr/>
            <p:nvPr/>
          </p:nvSpPr>
          <p:spPr>
            <a:xfrm flipH="1">
              <a:off x="1048154" y="3574023"/>
              <a:ext cx="2617662" cy="1757249"/>
            </a:xfrm>
            <a:prstGeom prst="arc">
              <a:avLst>
                <a:gd name="adj1" fmla="val 18345067"/>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Arco 10"/>
            <p:cNvSpPr/>
            <p:nvPr/>
          </p:nvSpPr>
          <p:spPr>
            <a:xfrm flipH="1">
              <a:off x="1345830" y="4053467"/>
              <a:ext cx="2319986" cy="1541997"/>
            </a:xfrm>
            <a:prstGeom prst="arc">
              <a:avLst>
                <a:gd name="adj1" fmla="val 17022465"/>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2" name="Arco 11"/>
            <p:cNvSpPr/>
            <p:nvPr/>
          </p:nvSpPr>
          <p:spPr>
            <a:xfrm flipH="1">
              <a:off x="1048154" y="3574023"/>
              <a:ext cx="2617662" cy="1757249"/>
            </a:xfrm>
            <a:prstGeom prst="arc">
              <a:avLst>
                <a:gd name="adj1" fmla="val 16200000"/>
                <a:gd name="adj2" fmla="val 1759274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3" name="Arco 12"/>
            <p:cNvSpPr/>
            <p:nvPr/>
          </p:nvSpPr>
          <p:spPr>
            <a:xfrm rot="1422583" flipH="1">
              <a:off x="1585922" y="3854598"/>
              <a:ext cx="2617662" cy="1757249"/>
            </a:xfrm>
            <a:prstGeom prst="arc">
              <a:avLst>
                <a:gd name="adj1" fmla="val 18522385"/>
                <a:gd name="adj2" fmla="val 20964522"/>
              </a:avLst>
            </a:prstGeom>
            <a:ln w="101600" cmpd="sng">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4" name="Arco 13"/>
            <p:cNvSpPr/>
            <p:nvPr/>
          </p:nvSpPr>
          <p:spPr>
            <a:xfrm rot="21155038" flipH="1">
              <a:off x="1768758" y="2734968"/>
              <a:ext cx="567267" cy="1788322"/>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5" name="Arco 14"/>
            <p:cNvSpPr/>
            <p:nvPr/>
          </p:nvSpPr>
          <p:spPr>
            <a:xfrm rot="21155038" flipH="1">
              <a:off x="2012575" y="2657927"/>
              <a:ext cx="567267" cy="1788322"/>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7" name="CasellaDiTesto 16"/>
            <p:cNvSpPr txBox="1"/>
            <p:nvPr/>
          </p:nvSpPr>
          <p:spPr>
            <a:xfrm>
              <a:off x="718892" y="4746688"/>
              <a:ext cx="530915" cy="369332"/>
            </a:xfrm>
            <a:prstGeom prst="rect">
              <a:avLst/>
            </a:prstGeom>
            <a:noFill/>
          </p:spPr>
          <p:txBody>
            <a:bodyPr wrap="none" rtlCol="0">
              <a:spAutoFit/>
            </a:bodyPr>
            <a:lstStyle/>
            <a:p>
              <a:r>
                <a:rPr lang="it-IT" dirty="0" smtClean="0"/>
                <a:t>SSV</a:t>
              </a:r>
              <a:endParaRPr lang="it-IT" dirty="0"/>
            </a:p>
          </p:txBody>
        </p:sp>
        <p:sp>
          <p:nvSpPr>
            <p:cNvPr id="18" name="CasellaDiTesto 17"/>
            <p:cNvSpPr txBox="1"/>
            <p:nvPr/>
          </p:nvSpPr>
          <p:spPr>
            <a:xfrm>
              <a:off x="2449065" y="4289257"/>
              <a:ext cx="1221385" cy="372244"/>
            </a:xfrm>
            <a:prstGeom prst="rect">
              <a:avLst/>
            </a:prstGeom>
            <a:solidFill>
              <a:schemeClr val="bg1"/>
            </a:solidFill>
          </p:spPr>
          <p:txBody>
            <a:bodyPr wrap="square" rtlCol="0">
              <a:spAutoFit/>
            </a:bodyPr>
            <a:lstStyle/>
            <a:p>
              <a:r>
                <a:rPr lang="it-IT" dirty="0" err="1" smtClean="0"/>
                <a:t>Popliteal</a:t>
              </a:r>
              <a:r>
                <a:rPr lang="it-IT" dirty="0" smtClean="0"/>
                <a:t> v.</a:t>
              </a:r>
              <a:endParaRPr lang="it-IT" dirty="0"/>
            </a:p>
          </p:txBody>
        </p:sp>
        <p:sp>
          <p:nvSpPr>
            <p:cNvPr id="19" name="CasellaDiTesto 18"/>
            <p:cNvSpPr txBox="1"/>
            <p:nvPr/>
          </p:nvSpPr>
          <p:spPr>
            <a:xfrm>
              <a:off x="375618" y="2521173"/>
              <a:ext cx="1442583" cy="369332"/>
            </a:xfrm>
            <a:prstGeom prst="rect">
              <a:avLst/>
            </a:prstGeom>
            <a:solidFill>
              <a:schemeClr val="bg1"/>
            </a:solidFill>
          </p:spPr>
          <p:txBody>
            <a:bodyPr wrap="square" rtlCol="0">
              <a:spAutoFit/>
            </a:bodyPr>
            <a:lstStyle/>
            <a:p>
              <a:r>
                <a:rPr lang="it-IT" dirty="0" smtClean="0"/>
                <a:t>Giacomini  v.</a:t>
              </a:r>
              <a:endParaRPr lang="it-IT" dirty="0"/>
            </a:p>
          </p:txBody>
        </p:sp>
      </p:grpSp>
      <p:grpSp>
        <p:nvGrpSpPr>
          <p:cNvPr id="31" name="Gruppo 30"/>
          <p:cNvGrpSpPr/>
          <p:nvPr/>
        </p:nvGrpSpPr>
        <p:grpSpPr>
          <a:xfrm>
            <a:off x="5437825" y="2743057"/>
            <a:ext cx="3294832" cy="2810099"/>
            <a:chOff x="5259154" y="2219054"/>
            <a:chExt cx="3294832" cy="2810099"/>
          </a:xfrm>
        </p:grpSpPr>
        <p:sp>
          <p:nvSpPr>
            <p:cNvPr id="16" name="Figura a mano libera 15"/>
            <p:cNvSpPr/>
            <p:nvPr/>
          </p:nvSpPr>
          <p:spPr>
            <a:xfrm>
              <a:off x="6783071" y="2700806"/>
              <a:ext cx="549530" cy="873217"/>
            </a:xfrm>
            <a:custGeom>
              <a:avLst/>
              <a:gdLst>
                <a:gd name="connsiteX0" fmla="*/ 27309 w 526842"/>
                <a:gd name="connsiteY0" fmla="*/ 0 h 745067"/>
                <a:gd name="connsiteX1" fmla="*/ 1909 w 526842"/>
                <a:gd name="connsiteY1" fmla="*/ 262467 h 745067"/>
                <a:gd name="connsiteX2" fmla="*/ 10376 w 526842"/>
                <a:gd name="connsiteY2" fmla="*/ 609600 h 745067"/>
                <a:gd name="connsiteX3" fmla="*/ 78109 w 526842"/>
                <a:gd name="connsiteY3" fmla="*/ 728134 h 745067"/>
                <a:gd name="connsiteX4" fmla="*/ 179709 w 526842"/>
                <a:gd name="connsiteY4" fmla="*/ 736600 h 745067"/>
                <a:gd name="connsiteX5" fmla="*/ 526842 w 526842"/>
                <a:gd name="connsiteY5" fmla="*/ 745067 h 745067"/>
                <a:gd name="connsiteX6" fmla="*/ 526842 w 526842"/>
                <a:gd name="connsiteY6" fmla="*/ 745067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842" h="745067">
                  <a:moveTo>
                    <a:pt x="27309" y="0"/>
                  </a:moveTo>
                  <a:cubicBezTo>
                    <a:pt x="16020" y="80433"/>
                    <a:pt x="4731" y="160867"/>
                    <a:pt x="1909" y="262467"/>
                  </a:cubicBezTo>
                  <a:cubicBezTo>
                    <a:pt x="-913" y="364067"/>
                    <a:pt x="-2324" y="531989"/>
                    <a:pt x="10376" y="609600"/>
                  </a:cubicBezTo>
                  <a:cubicBezTo>
                    <a:pt x="23076" y="687211"/>
                    <a:pt x="49887" y="706967"/>
                    <a:pt x="78109" y="728134"/>
                  </a:cubicBezTo>
                  <a:cubicBezTo>
                    <a:pt x="106331" y="749301"/>
                    <a:pt x="104920" y="733778"/>
                    <a:pt x="179709" y="736600"/>
                  </a:cubicBezTo>
                  <a:cubicBezTo>
                    <a:pt x="254498" y="739422"/>
                    <a:pt x="526842" y="745067"/>
                    <a:pt x="526842" y="745067"/>
                  </a:cubicBezTo>
                  <a:lnTo>
                    <a:pt x="526842" y="745067"/>
                  </a:lnTo>
                </a:path>
              </a:pathLst>
            </a:custGeom>
            <a:ln w="101600" cmpd="sng">
              <a:solidFill>
                <a:srgbClr val="FF0000"/>
              </a:solidFill>
              <a:headEnd type="triangle"/>
              <a:tailEnd type="ova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0" name="Connettore 1 19"/>
            <p:cNvCxnSpPr/>
            <p:nvPr/>
          </p:nvCxnSpPr>
          <p:spPr>
            <a:xfrm>
              <a:off x="7836248" y="2403720"/>
              <a:ext cx="0" cy="241018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7240521" y="2398687"/>
              <a:ext cx="0" cy="8732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a:off x="7240521" y="3751348"/>
              <a:ext cx="0" cy="1062553"/>
            </a:xfrm>
            <a:prstGeom prst="line">
              <a:avLst/>
            </a:prstGeom>
          </p:spPr>
          <p:style>
            <a:lnRef idx="2">
              <a:schemeClr val="accent1"/>
            </a:lnRef>
            <a:fillRef idx="0">
              <a:schemeClr val="accent1"/>
            </a:fillRef>
            <a:effectRef idx="1">
              <a:schemeClr val="accent1"/>
            </a:effectRef>
            <a:fontRef idx="minor">
              <a:schemeClr val="tx1"/>
            </a:fontRef>
          </p:style>
        </p:cxnSp>
        <p:sp>
          <p:nvSpPr>
            <p:cNvPr id="23" name="Arco 22"/>
            <p:cNvSpPr/>
            <p:nvPr/>
          </p:nvSpPr>
          <p:spPr>
            <a:xfrm flipH="1">
              <a:off x="5931690" y="3271904"/>
              <a:ext cx="2617662" cy="1757249"/>
            </a:xfrm>
            <a:prstGeom prst="arc">
              <a:avLst>
                <a:gd name="adj1" fmla="val 18345067"/>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4" name="Arco 23"/>
            <p:cNvSpPr/>
            <p:nvPr/>
          </p:nvSpPr>
          <p:spPr>
            <a:xfrm flipH="1">
              <a:off x="5931690" y="3271904"/>
              <a:ext cx="2617662" cy="1757249"/>
            </a:xfrm>
            <a:prstGeom prst="arc">
              <a:avLst>
                <a:gd name="adj1" fmla="val 16200000"/>
                <a:gd name="adj2" fmla="val 1759274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5" name="Arco 24"/>
            <p:cNvSpPr/>
            <p:nvPr/>
          </p:nvSpPr>
          <p:spPr>
            <a:xfrm rot="21155038" flipH="1">
              <a:off x="6652294" y="2432849"/>
              <a:ext cx="567267" cy="1788322"/>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6" name="Arco 25"/>
            <p:cNvSpPr/>
            <p:nvPr/>
          </p:nvSpPr>
          <p:spPr>
            <a:xfrm rot="21155038" flipH="1">
              <a:off x="6896111" y="2355808"/>
              <a:ext cx="567267" cy="1788322"/>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7" name="CasellaDiTesto 26"/>
            <p:cNvSpPr txBox="1"/>
            <p:nvPr/>
          </p:nvSpPr>
          <p:spPr>
            <a:xfrm>
              <a:off x="5602428" y="4444569"/>
              <a:ext cx="530915" cy="369332"/>
            </a:xfrm>
            <a:prstGeom prst="rect">
              <a:avLst/>
            </a:prstGeom>
            <a:noFill/>
          </p:spPr>
          <p:txBody>
            <a:bodyPr wrap="none" rtlCol="0">
              <a:spAutoFit/>
            </a:bodyPr>
            <a:lstStyle/>
            <a:p>
              <a:r>
                <a:rPr lang="it-IT" dirty="0" smtClean="0"/>
                <a:t>SSV</a:t>
              </a:r>
              <a:endParaRPr lang="it-IT" dirty="0"/>
            </a:p>
          </p:txBody>
        </p:sp>
        <p:sp>
          <p:nvSpPr>
            <p:cNvPr id="28" name="CasellaDiTesto 27"/>
            <p:cNvSpPr txBox="1"/>
            <p:nvPr/>
          </p:nvSpPr>
          <p:spPr>
            <a:xfrm>
              <a:off x="7332601" y="3987138"/>
              <a:ext cx="1221385" cy="372244"/>
            </a:xfrm>
            <a:prstGeom prst="rect">
              <a:avLst/>
            </a:prstGeom>
            <a:solidFill>
              <a:schemeClr val="bg1"/>
            </a:solidFill>
          </p:spPr>
          <p:txBody>
            <a:bodyPr wrap="square" rtlCol="0">
              <a:spAutoFit/>
            </a:bodyPr>
            <a:lstStyle/>
            <a:p>
              <a:r>
                <a:rPr lang="it-IT" dirty="0" err="1" smtClean="0"/>
                <a:t>Popliteal</a:t>
              </a:r>
              <a:r>
                <a:rPr lang="it-IT" dirty="0" smtClean="0"/>
                <a:t> v.</a:t>
              </a:r>
              <a:endParaRPr lang="it-IT" dirty="0"/>
            </a:p>
          </p:txBody>
        </p:sp>
        <p:sp>
          <p:nvSpPr>
            <p:cNvPr id="29" name="CasellaDiTesto 28"/>
            <p:cNvSpPr txBox="1"/>
            <p:nvPr/>
          </p:nvSpPr>
          <p:spPr>
            <a:xfrm>
              <a:off x="5259154" y="2219054"/>
              <a:ext cx="1442583" cy="369332"/>
            </a:xfrm>
            <a:prstGeom prst="rect">
              <a:avLst/>
            </a:prstGeom>
            <a:solidFill>
              <a:schemeClr val="bg1"/>
            </a:solidFill>
          </p:spPr>
          <p:txBody>
            <a:bodyPr wrap="square" rtlCol="0">
              <a:spAutoFit/>
            </a:bodyPr>
            <a:lstStyle/>
            <a:p>
              <a:r>
                <a:rPr lang="it-IT" dirty="0" smtClean="0"/>
                <a:t>Giacomini  v.</a:t>
              </a:r>
              <a:endParaRPr lang="it-IT" dirty="0"/>
            </a:p>
          </p:txBody>
        </p:sp>
      </p:grpSp>
      <p:sp>
        <p:nvSpPr>
          <p:cNvPr id="30" name="Arco 29"/>
          <p:cNvSpPr/>
          <p:nvPr/>
        </p:nvSpPr>
        <p:spPr>
          <a:xfrm flipH="1">
            <a:off x="6408037" y="4275351"/>
            <a:ext cx="2319986" cy="1541997"/>
          </a:xfrm>
          <a:prstGeom prst="arc">
            <a:avLst>
              <a:gd name="adj1" fmla="val 17022465"/>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58039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o 1"/>
          <p:cNvSpPr/>
          <p:nvPr/>
        </p:nvSpPr>
        <p:spPr>
          <a:xfrm flipH="1">
            <a:off x="3631103" y="3477291"/>
            <a:ext cx="3671952" cy="1882557"/>
          </a:xfrm>
          <a:prstGeom prst="arc">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 name="Connettore 1 2"/>
          <p:cNvCxnSpPr/>
          <p:nvPr/>
        </p:nvCxnSpPr>
        <p:spPr>
          <a:xfrm>
            <a:off x="5476258" y="317483"/>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4" name="Arco 3"/>
          <p:cNvSpPr/>
          <p:nvPr/>
        </p:nvSpPr>
        <p:spPr>
          <a:xfrm>
            <a:off x="3646709" y="1012920"/>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 name="Connettore 1 4"/>
          <p:cNvCxnSpPr>
            <a:stCxn id="4" idx="2"/>
          </p:cNvCxnSpPr>
          <p:nvPr/>
        </p:nvCxnSpPr>
        <p:spPr>
          <a:xfrm>
            <a:off x="7396543" y="1957809"/>
            <a:ext cx="0" cy="4452314"/>
          </a:xfrm>
          <a:prstGeom prst="line">
            <a:avLst/>
          </a:prstGeom>
        </p:spPr>
        <p:style>
          <a:lnRef idx="2">
            <a:schemeClr val="accent1"/>
          </a:lnRef>
          <a:fillRef idx="0">
            <a:schemeClr val="accent1"/>
          </a:fillRef>
          <a:effectRef idx="1">
            <a:schemeClr val="accent1"/>
          </a:effectRef>
          <a:fontRef idx="minor">
            <a:schemeClr val="tx1"/>
          </a:fontRef>
        </p:style>
      </p:cxnSp>
      <p:sp>
        <p:nvSpPr>
          <p:cNvPr id="6" name="Arco 5"/>
          <p:cNvSpPr/>
          <p:nvPr/>
        </p:nvSpPr>
        <p:spPr>
          <a:xfrm flipH="1">
            <a:off x="3601341" y="3431835"/>
            <a:ext cx="3749834" cy="1889777"/>
          </a:xfrm>
          <a:prstGeom prst="arc">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7" name="Connettore 1 6"/>
          <p:cNvCxnSpPr>
            <a:stCxn id="6" idx="2"/>
          </p:cNvCxnSpPr>
          <p:nvPr/>
        </p:nvCxnSpPr>
        <p:spPr>
          <a:xfrm>
            <a:off x="3601341" y="4376724"/>
            <a:ext cx="0" cy="2033399"/>
          </a:xfrm>
          <a:prstGeom prst="line">
            <a:avLst/>
          </a:prstGeom>
        </p:spPr>
        <p:style>
          <a:lnRef idx="2">
            <a:schemeClr val="accent1"/>
          </a:lnRef>
          <a:fillRef idx="0">
            <a:schemeClr val="accent1"/>
          </a:fillRef>
          <a:effectRef idx="1">
            <a:schemeClr val="accent1"/>
          </a:effectRef>
          <a:fontRef idx="minor">
            <a:schemeClr val="tx1"/>
          </a:fontRef>
        </p:style>
      </p:cxnSp>
      <p:sp>
        <p:nvSpPr>
          <p:cNvPr id="8" name="Arco 7"/>
          <p:cNvSpPr/>
          <p:nvPr/>
        </p:nvSpPr>
        <p:spPr>
          <a:xfrm flipH="1">
            <a:off x="4765604" y="1205677"/>
            <a:ext cx="3856873" cy="4452315"/>
          </a:xfrm>
          <a:prstGeom prst="arc">
            <a:avLst>
              <a:gd name="adj1" fmla="val 1620000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1" name="Connettore 1 10"/>
          <p:cNvCxnSpPr/>
          <p:nvPr/>
        </p:nvCxnSpPr>
        <p:spPr>
          <a:xfrm>
            <a:off x="3584151" y="5481053"/>
            <a:ext cx="1892107"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Figura a mano libera 11"/>
          <p:cNvSpPr/>
          <p:nvPr/>
        </p:nvSpPr>
        <p:spPr>
          <a:xfrm>
            <a:off x="7395552" y="2580105"/>
            <a:ext cx="1216526" cy="1804737"/>
          </a:xfrm>
          <a:custGeom>
            <a:avLst/>
            <a:gdLst>
              <a:gd name="connsiteX0" fmla="*/ 0 w 1216526"/>
              <a:gd name="connsiteY0" fmla="*/ 53474 h 1804737"/>
              <a:gd name="connsiteX1" fmla="*/ 93579 w 1216526"/>
              <a:gd name="connsiteY1" fmla="*/ 80211 h 1804737"/>
              <a:gd name="connsiteX2" fmla="*/ 147052 w 1216526"/>
              <a:gd name="connsiteY2" fmla="*/ 93579 h 1804737"/>
              <a:gd name="connsiteX3" fmla="*/ 254000 w 1216526"/>
              <a:gd name="connsiteY3" fmla="*/ 80211 h 1804737"/>
              <a:gd name="connsiteX4" fmla="*/ 334210 w 1216526"/>
              <a:gd name="connsiteY4" fmla="*/ 13369 h 1804737"/>
              <a:gd name="connsiteX5" fmla="*/ 387684 w 1216526"/>
              <a:gd name="connsiteY5" fmla="*/ 0 h 1804737"/>
              <a:gd name="connsiteX6" fmla="*/ 441158 w 1216526"/>
              <a:gd name="connsiteY6" fmla="*/ 26737 h 1804737"/>
              <a:gd name="connsiteX7" fmla="*/ 454526 w 1216526"/>
              <a:gd name="connsiteY7" fmla="*/ 66842 h 1804737"/>
              <a:gd name="connsiteX8" fmla="*/ 521368 w 1216526"/>
              <a:gd name="connsiteY8" fmla="*/ 213895 h 1804737"/>
              <a:gd name="connsiteX9" fmla="*/ 548105 w 1216526"/>
              <a:gd name="connsiteY9" fmla="*/ 307474 h 1804737"/>
              <a:gd name="connsiteX10" fmla="*/ 574842 w 1216526"/>
              <a:gd name="connsiteY10" fmla="*/ 347579 h 1804737"/>
              <a:gd name="connsiteX11" fmla="*/ 909052 w 1216526"/>
              <a:gd name="connsiteY11" fmla="*/ 360948 h 1804737"/>
              <a:gd name="connsiteX12" fmla="*/ 962526 w 1216526"/>
              <a:gd name="connsiteY12" fmla="*/ 467895 h 1804737"/>
              <a:gd name="connsiteX13" fmla="*/ 935789 w 1216526"/>
              <a:gd name="connsiteY13" fmla="*/ 668421 h 1804737"/>
              <a:gd name="connsiteX14" fmla="*/ 909052 w 1216526"/>
              <a:gd name="connsiteY14" fmla="*/ 788737 h 1804737"/>
              <a:gd name="connsiteX15" fmla="*/ 922421 w 1216526"/>
              <a:gd name="connsiteY15" fmla="*/ 842211 h 1804737"/>
              <a:gd name="connsiteX16" fmla="*/ 975895 w 1216526"/>
              <a:gd name="connsiteY16" fmla="*/ 868948 h 1804737"/>
              <a:gd name="connsiteX17" fmla="*/ 1016000 w 1216526"/>
              <a:gd name="connsiteY17" fmla="*/ 909053 h 1804737"/>
              <a:gd name="connsiteX18" fmla="*/ 1069474 w 1216526"/>
              <a:gd name="connsiteY18" fmla="*/ 1002632 h 1804737"/>
              <a:gd name="connsiteX19" fmla="*/ 1056105 w 1216526"/>
              <a:gd name="connsiteY19" fmla="*/ 1136316 h 1804737"/>
              <a:gd name="connsiteX20" fmla="*/ 1029368 w 1216526"/>
              <a:gd name="connsiteY20" fmla="*/ 1176421 h 1804737"/>
              <a:gd name="connsiteX21" fmla="*/ 989263 w 1216526"/>
              <a:gd name="connsiteY21" fmla="*/ 1270000 h 1804737"/>
              <a:gd name="connsiteX22" fmla="*/ 989263 w 1216526"/>
              <a:gd name="connsiteY22" fmla="*/ 1417053 h 1804737"/>
              <a:gd name="connsiteX23" fmla="*/ 1042737 w 1216526"/>
              <a:gd name="connsiteY23" fmla="*/ 1457158 h 1804737"/>
              <a:gd name="connsiteX24" fmla="*/ 1109579 w 1216526"/>
              <a:gd name="connsiteY24" fmla="*/ 1524000 h 1804737"/>
              <a:gd name="connsiteX25" fmla="*/ 1189789 w 1216526"/>
              <a:gd name="connsiteY25" fmla="*/ 1577474 h 1804737"/>
              <a:gd name="connsiteX26" fmla="*/ 1216526 w 1216526"/>
              <a:gd name="connsiteY26" fmla="*/ 1617579 h 1804737"/>
              <a:gd name="connsiteX27" fmla="*/ 1189789 w 1216526"/>
              <a:gd name="connsiteY27" fmla="*/ 1751263 h 1804737"/>
              <a:gd name="connsiteX28" fmla="*/ 1176421 w 1216526"/>
              <a:gd name="connsiteY28" fmla="*/ 1804737 h 180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6526" h="1804737">
                <a:moveTo>
                  <a:pt x="0" y="53474"/>
                </a:moveTo>
                <a:lnTo>
                  <a:pt x="93579" y="80211"/>
                </a:lnTo>
                <a:cubicBezTo>
                  <a:pt x="111304" y="85045"/>
                  <a:pt x="128679" y="93579"/>
                  <a:pt x="147052" y="93579"/>
                </a:cubicBezTo>
                <a:cubicBezTo>
                  <a:pt x="182979" y="93579"/>
                  <a:pt x="218351" y="84667"/>
                  <a:pt x="254000" y="80211"/>
                </a:cubicBezTo>
                <a:cubicBezTo>
                  <a:pt x="365151" y="43159"/>
                  <a:pt x="206737" y="104421"/>
                  <a:pt x="334210" y="13369"/>
                </a:cubicBezTo>
                <a:cubicBezTo>
                  <a:pt x="349161" y="2690"/>
                  <a:pt x="369859" y="4456"/>
                  <a:pt x="387684" y="0"/>
                </a:cubicBezTo>
                <a:cubicBezTo>
                  <a:pt x="405509" y="8912"/>
                  <a:pt x="427066" y="12645"/>
                  <a:pt x="441158" y="26737"/>
                </a:cubicBezTo>
                <a:cubicBezTo>
                  <a:pt x="451122" y="36701"/>
                  <a:pt x="448695" y="54014"/>
                  <a:pt x="454526" y="66842"/>
                </a:cubicBezTo>
                <a:cubicBezTo>
                  <a:pt x="495250" y="156434"/>
                  <a:pt x="502132" y="146570"/>
                  <a:pt x="521368" y="213895"/>
                </a:cubicBezTo>
                <a:cubicBezTo>
                  <a:pt x="527077" y="233877"/>
                  <a:pt x="537423" y="286110"/>
                  <a:pt x="548105" y="307474"/>
                </a:cubicBezTo>
                <a:cubicBezTo>
                  <a:pt x="555290" y="321845"/>
                  <a:pt x="558949" y="345224"/>
                  <a:pt x="574842" y="347579"/>
                </a:cubicBezTo>
                <a:cubicBezTo>
                  <a:pt x="685131" y="363918"/>
                  <a:pt x="797649" y="356492"/>
                  <a:pt x="909052" y="360948"/>
                </a:cubicBezTo>
                <a:cubicBezTo>
                  <a:pt x="926877" y="396597"/>
                  <a:pt x="967794" y="428388"/>
                  <a:pt x="962526" y="467895"/>
                </a:cubicBezTo>
                <a:cubicBezTo>
                  <a:pt x="953614" y="534737"/>
                  <a:pt x="945792" y="601734"/>
                  <a:pt x="935789" y="668421"/>
                </a:cubicBezTo>
                <a:cubicBezTo>
                  <a:pt x="929423" y="710859"/>
                  <a:pt x="919356" y="747522"/>
                  <a:pt x="909052" y="788737"/>
                </a:cubicBezTo>
                <a:cubicBezTo>
                  <a:pt x="913508" y="806562"/>
                  <a:pt x="910659" y="828096"/>
                  <a:pt x="922421" y="842211"/>
                </a:cubicBezTo>
                <a:cubicBezTo>
                  <a:pt x="935179" y="857521"/>
                  <a:pt x="959678" y="857365"/>
                  <a:pt x="975895" y="868948"/>
                </a:cubicBezTo>
                <a:cubicBezTo>
                  <a:pt x="991279" y="879937"/>
                  <a:pt x="1003897" y="894529"/>
                  <a:pt x="1016000" y="909053"/>
                </a:cubicBezTo>
                <a:cubicBezTo>
                  <a:pt x="1039620" y="937397"/>
                  <a:pt x="1053129" y="969942"/>
                  <a:pt x="1069474" y="1002632"/>
                </a:cubicBezTo>
                <a:cubicBezTo>
                  <a:pt x="1065018" y="1047193"/>
                  <a:pt x="1066175" y="1092679"/>
                  <a:pt x="1056105" y="1136316"/>
                </a:cubicBezTo>
                <a:cubicBezTo>
                  <a:pt x="1052492" y="1151971"/>
                  <a:pt x="1035697" y="1161653"/>
                  <a:pt x="1029368" y="1176421"/>
                </a:cubicBezTo>
                <a:cubicBezTo>
                  <a:pt x="977573" y="1297277"/>
                  <a:pt x="1056388" y="1169314"/>
                  <a:pt x="989263" y="1270000"/>
                </a:cubicBezTo>
                <a:cubicBezTo>
                  <a:pt x="971148" y="1324348"/>
                  <a:pt x="957287" y="1346706"/>
                  <a:pt x="989263" y="1417053"/>
                </a:cubicBezTo>
                <a:cubicBezTo>
                  <a:pt x="998483" y="1437337"/>
                  <a:pt x="1026084" y="1442356"/>
                  <a:pt x="1042737" y="1457158"/>
                </a:cubicBezTo>
                <a:cubicBezTo>
                  <a:pt x="1066288" y="1478092"/>
                  <a:pt x="1085192" y="1504047"/>
                  <a:pt x="1109579" y="1524000"/>
                </a:cubicBezTo>
                <a:cubicBezTo>
                  <a:pt x="1134449" y="1544348"/>
                  <a:pt x="1189789" y="1577474"/>
                  <a:pt x="1189789" y="1577474"/>
                </a:cubicBezTo>
                <a:cubicBezTo>
                  <a:pt x="1198701" y="1590842"/>
                  <a:pt x="1216526" y="1601512"/>
                  <a:pt x="1216526" y="1617579"/>
                </a:cubicBezTo>
                <a:cubicBezTo>
                  <a:pt x="1216526" y="1663023"/>
                  <a:pt x="1204159" y="1708151"/>
                  <a:pt x="1189789" y="1751263"/>
                </a:cubicBezTo>
                <a:cubicBezTo>
                  <a:pt x="1175012" y="1795596"/>
                  <a:pt x="1176421" y="1777277"/>
                  <a:pt x="1176421" y="180473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5" name="Connettore 2 14"/>
          <p:cNvCxnSpPr/>
          <p:nvPr/>
        </p:nvCxnSpPr>
        <p:spPr>
          <a:xfrm flipH="1">
            <a:off x="5015973" y="3603203"/>
            <a:ext cx="401679"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Connettore 2 15"/>
          <p:cNvCxnSpPr/>
          <p:nvPr/>
        </p:nvCxnSpPr>
        <p:spPr>
          <a:xfrm flipH="1" flipV="1">
            <a:off x="4798922" y="3722386"/>
            <a:ext cx="460838" cy="457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3631103" y="4373939"/>
            <a:ext cx="0" cy="1062483"/>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3602871" y="4423922"/>
            <a:ext cx="0" cy="1062483"/>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3602871" y="5436422"/>
            <a:ext cx="1873387"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a:off x="3584151" y="5486405"/>
            <a:ext cx="1833501" cy="0"/>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1" name="CasellaDiTesto 20"/>
          <p:cNvSpPr txBox="1"/>
          <p:nvPr/>
        </p:nvSpPr>
        <p:spPr>
          <a:xfrm>
            <a:off x="5993281" y="127141"/>
            <a:ext cx="2476359" cy="584776"/>
          </a:xfrm>
          <a:prstGeom prst="rect">
            <a:avLst/>
          </a:prstGeom>
          <a:noFill/>
        </p:spPr>
        <p:txBody>
          <a:bodyPr wrap="none" rtlCol="0">
            <a:spAutoFit/>
          </a:bodyPr>
          <a:lstStyle/>
          <a:p>
            <a:r>
              <a:rPr lang="it-IT" sz="3200" b="1" dirty="0" err="1" smtClean="0"/>
              <a:t>Reflux</a:t>
            </a:r>
            <a:r>
              <a:rPr lang="it-IT" sz="3200" b="1" dirty="0" smtClean="0"/>
              <a:t> </a:t>
            </a:r>
            <a:r>
              <a:rPr lang="it-IT" sz="3200" b="1" dirty="0" err="1" smtClean="0"/>
              <a:t>Type</a:t>
            </a:r>
            <a:r>
              <a:rPr lang="it-IT" sz="3200" b="1" dirty="0" smtClean="0"/>
              <a:t> 1</a:t>
            </a:r>
            <a:endParaRPr lang="it-IT" sz="3200" b="1" dirty="0"/>
          </a:p>
        </p:txBody>
      </p:sp>
      <p:cxnSp>
        <p:nvCxnSpPr>
          <p:cNvPr id="26" name="Connettore 1 25"/>
          <p:cNvCxnSpPr/>
          <p:nvPr/>
        </p:nvCxnSpPr>
        <p:spPr>
          <a:xfrm>
            <a:off x="0" y="5257472"/>
            <a:ext cx="3412563"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CasellaDiTesto 30"/>
          <p:cNvSpPr txBox="1"/>
          <p:nvPr/>
        </p:nvSpPr>
        <p:spPr>
          <a:xfrm>
            <a:off x="178414" y="3981307"/>
            <a:ext cx="2916183" cy="369332"/>
          </a:xfrm>
          <a:prstGeom prst="rect">
            <a:avLst/>
          </a:prstGeom>
          <a:noFill/>
        </p:spPr>
        <p:txBody>
          <a:bodyPr wrap="none" rtlCol="0">
            <a:spAutoFit/>
          </a:bodyPr>
          <a:lstStyle/>
          <a:p>
            <a:r>
              <a:rPr lang="it-IT" dirty="0" err="1" smtClean="0"/>
              <a:t>Contractive-Relaxation</a:t>
            </a:r>
            <a:r>
              <a:rPr lang="it-IT" dirty="0" smtClean="0"/>
              <a:t> </a:t>
            </a:r>
            <a:r>
              <a:rPr lang="it-IT" dirty="0" err="1" smtClean="0"/>
              <a:t>reflux</a:t>
            </a:r>
            <a:endParaRPr lang="it-IT" dirty="0"/>
          </a:p>
        </p:txBody>
      </p:sp>
      <p:grpSp>
        <p:nvGrpSpPr>
          <p:cNvPr id="9" name="Gruppo 8"/>
          <p:cNvGrpSpPr/>
          <p:nvPr/>
        </p:nvGrpSpPr>
        <p:grpSpPr>
          <a:xfrm>
            <a:off x="0" y="4610557"/>
            <a:ext cx="3187341" cy="1254514"/>
            <a:chOff x="0" y="4610557"/>
            <a:chExt cx="3187341" cy="1254514"/>
          </a:xfrm>
        </p:grpSpPr>
        <p:sp>
          <p:nvSpPr>
            <p:cNvPr id="32" name="CasellaDiTesto 31"/>
            <p:cNvSpPr txBox="1"/>
            <p:nvPr/>
          </p:nvSpPr>
          <p:spPr>
            <a:xfrm>
              <a:off x="0" y="5218740"/>
              <a:ext cx="1310538" cy="646331"/>
            </a:xfrm>
            <a:prstGeom prst="rect">
              <a:avLst/>
            </a:prstGeom>
            <a:noFill/>
          </p:spPr>
          <p:txBody>
            <a:bodyPr wrap="none" rtlCol="0">
              <a:spAutoFit/>
            </a:bodyPr>
            <a:lstStyle/>
            <a:p>
              <a:r>
                <a:rPr lang="it-IT" b="1" dirty="0" err="1" smtClean="0">
                  <a:solidFill>
                    <a:srgbClr val="FF0000"/>
                  </a:solidFill>
                </a:rPr>
                <a:t>Contraction</a:t>
              </a:r>
              <a:endParaRPr lang="it-IT" b="1" dirty="0" smtClean="0">
                <a:solidFill>
                  <a:srgbClr val="FF0000"/>
                </a:solidFill>
              </a:endParaRPr>
            </a:p>
            <a:p>
              <a:r>
                <a:rPr lang="it-IT" b="1" dirty="0" smtClean="0">
                  <a:solidFill>
                    <a:srgbClr val="FF0000"/>
                  </a:solidFill>
                </a:rPr>
                <a:t> </a:t>
              </a:r>
              <a:r>
                <a:rPr lang="it-IT" b="1" dirty="0" err="1" smtClean="0">
                  <a:solidFill>
                    <a:srgbClr val="FF0000"/>
                  </a:solidFill>
                </a:rPr>
                <a:t>flux</a:t>
              </a:r>
              <a:endParaRPr lang="it-IT" b="1" dirty="0">
                <a:solidFill>
                  <a:srgbClr val="FF0000"/>
                </a:solidFill>
              </a:endParaRPr>
            </a:p>
          </p:txBody>
        </p:sp>
        <p:sp>
          <p:nvSpPr>
            <p:cNvPr id="33" name="CasellaDiTesto 32"/>
            <p:cNvSpPr txBox="1"/>
            <p:nvPr/>
          </p:nvSpPr>
          <p:spPr>
            <a:xfrm>
              <a:off x="1552627" y="5218740"/>
              <a:ext cx="1620957" cy="369332"/>
            </a:xfrm>
            <a:prstGeom prst="rect">
              <a:avLst/>
            </a:prstGeom>
            <a:noFill/>
          </p:spPr>
          <p:txBody>
            <a:bodyPr wrap="none" rtlCol="0">
              <a:spAutoFit/>
            </a:bodyPr>
            <a:lstStyle/>
            <a:p>
              <a:r>
                <a:rPr lang="it-IT" b="1" dirty="0" err="1" smtClean="0">
                  <a:solidFill>
                    <a:srgbClr val="0000FF"/>
                  </a:solidFill>
                </a:rPr>
                <a:t>Relaxation</a:t>
              </a:r>
              <a:r>
                <a:rPr lang="it-IT" b="1" dirty="0" smtClean="0">
                  <a:solidFill>
                    <a:srgbClr val="0000FF"/>
                  </a:solidFill>
                </a:rPr>
                <a:t> </a:t>
              </a:r>
              <a:r>
                <a:rPr lang="it-IT" b="1" dirty="0" err="1" smtClean="0">
                  <a:solidFill>
                    <a:srgbClr val="0000FF"/>
                  </a:solidFill>
                </a:rPr>
                <a:t>flux</a:t>
              </a:r>
              <a:endParaRPr lang="it-IT" b="1" dirty="0">
                <a:solidFill>
                  <a:srgbClr val="0000FF"/>
                </a:solidFill>
              </a:endParaRPr>
            </a:p>
          </p:txBody>
        </p:sp>
        <p:sp>
          <p:nvSpPr>
            <p:cNvPr id="30" name="Triangolo isoscele 29"/>
            <p:cNvSpPr/>
            <p:nvPr/>
          </p:nvSpPr>
          <p:spPr>
            <a:xfrm>
              <a:off x="278480" y="4610557"/>
              <a:ext cx="496975" cy="621259"/>
            </a:xfrm>
            <a:prstGeom prst="triangle">
              <a:avLst/>
            </a:prstGeom>
            <a:pattFill prst="pct90">
              <a:fgClr>
                <a:srgbClr val="FF0000"/>
              </a:fgClr>
              <a:bgClr>
                <a:prstClr val="white"/>
              </a:bgClr>
            </a:patt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4" name="Figura a mano libera 33"/>
            <p:cNvSpPr/>
            <p:nvPr/>
          </p:nvSpPr>
          <p:spPr>
            <a:xfrm>
              <a:off x="775455" y="4636213"/>
              <a:ext cx="2411886" cy="611726"/>
            </a:xfrm>
            <a:custGeom>
              <a:avLst/>
              <a:gdLst>
                <a:gd name="connsiteX0" fmla="*/ 0 w 2411886"/>
                <a:gd name="connsiteY0" fmla="*/ 611726 h 611726"/>
                <a:gd name="connsiteX1" fmla="*/ 218096 w 2411886"/>
                <a:gd name="connsiteY1" fmla="*/ 8825 h 611726"/>
                <a:gd name="connsiteX2" fmla="*/ 538826 w 2411886"/>
                <a:gd name="connsiteY2" fmla="*/ 265379 h 611726"/>
                <a:gd name="connsiteX3" fmla="*/ 1116139 w 2411886"/>
                <a:gd name="connsiteY3" fmla="*/ 444966 h 611726"/>
                <a:gd name="connsiteX4" fmla="*/ 2411886 w 2411886"/>
                <a:gd name="connsiteY4" fmla="*/ 598898 h 611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886" h="611726">
                  <a:moveTo>
                    <a:pt x="0" y="611726"/>
                  </a:moveTo>
                  <a:cubicBezTo>
                    <a:pt x="64146" y="339137"/>
                    <a:pt x="128292" y="66549"/>
                    <a:pt x="218096" y="8825"/>
                  </a:cubicBezTo>
                  <a:cubicBezTo>
                    <a:pt x="307900" y="-48900"/>
                    <a:pt x="389152" y="192689"/>
                    <a:pt x="538826" y="265379"/>
                  </a:cubicBezTo>
                  <a:cubicBezTo>
                    <a:pt x="688500" y="338069"/>
                    <a:pt x="803962" y="389380"/>
                    <a:pt x="1116139" y="444966"/>
                  </a:cubicBezTo>
                  <a:cubicBezTo>
                    <a:pt x="1428316" y="500552"/>
                    <a:pt x="2198066" y="571105"/>
                    <a:pt x="2411886" y="598898"/>
                  </a:cubicBezTo>
                </a:path>
              </a:pathLst>
            </a:custGeom>
            <a:pattFill prst="pct80">
              <a:fgClr>
                <a:srgbClr val="0000FF"/>
              </a:fgClr>
              <a:bgClr>
                <a:prstClr val="white"/>
              </a:bgClr>
            </a:pattFill>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25" name="CasellaDiTesto 24"/>
          <p:cNvSpPr txBox="1"/>
          <p:nvPr/>
        </p:nvSpPr>
        <p:spPr>
          <a:xfrm>
            <a:off x="278480" y="1706081"/>
            <a:ext cx="3643487" cy="1477328"/>
          </a:xfrm>
          <a:prstGeom prst="rect">
            <a:avLst/>
          </a:prstGeom>
          <a:noFill/>
        </p:spPr>
        <p:txBody>
          <a:bodyPr wrap="square" rtlCol="0">
            <a:spAutoFit/>
          </a:bodyPr>
          <a:lstStyle/>
          <a:p>
            <a:r>
              <a:rPr lang="it-IT" dirty="0" smtClean="0"/>
              <a:t>The SPJ and the SSV </a:t>
            </a:r>
            <a:r>
              <a:rPr lang="it-IT" dirty="0" err="1" smtClean="0"/>
              <a:t>axe</a:t>
            </a:r>
            <a:r>
              <a:rPr lang="it-IT" dirty="0" smtClean="0"/>
              <a:t> are </a:t>
            </a:r>
            <a:r>
              <a:rPr lang="it-IT" dirty="0" err="1" smtClean="0"/>
              <a:t>affected</a:t>
            </a:r>
            <a:r>
              <a:rPr lang="it-IT" dirty="0" smtClean="0"/>
              <a:t> by an </a:t>
            </a:r>
            <a:r>
              <a:rPr lang="it-IT" dirty="0" err="1"/>
              <a:t>outward</a:t>
            </a:r>
            <a:r>
              <a:rPr lang="it-IT" dirty="0"/>
              <a:t> </a:t>
            </a:r>
            <a:r>
              <a:rPr lang="it-IT" dirty="0" smtClean="0"/>
              <a:t>and </a:t>
            </a:r>
            <a:r>
              <a:rPr lang="it-IT" dirty="0" err="1" smtClean="0"/>
              <a:t>centrifugal</a:t>
            </a:r>
            <a:r>
              <a:rPr lang="it-IT" dirty="0" smtClean="0"/>
              <a:t> flow </a:t>
            </a:r>
            <a:r>
              <a:rPr lang="it-IT" dirty="0" err="1" smtClean="0"/>
              <a:t>during</a:t>
            </a:r>
            <a:r>
              <a:rPr lang="it-IT" dirty="0" smtClean="0"/>
              <a:t> the </a:t>
            </a:r>
            <a:r>
              <a:rPr lang="it-IT" dirty="0" err="1" smtClean="0"/>
              <a:t>relaxation</a:t>
            </a:r>
            <a:r>
              <a:rPr lang="it-IT" dirty="0" smtClean="0"/>
              <a:t> and </a:t>
            </a:r>
            <a:r>
              <a:rPr lang="it-IT" dirty="0" err="1" smtClean="0"/>
              <a:t>also</a:t>
            </a:r>
            <a:r>
              <a:rPr lang="it-IT" dirty="0" smtClean="0"/>
              <a:t> </a:t>
            </a:r>
            <a:r>
              <a:rPr lang="it-IT" dirty="0" err="1" smtClean="0"/>
              <a:t>during</a:t>
            </a:r>
            <a:r>
              <a:rPr lang="it-IT" dirty="0" smtClean="0"/>
              <a:t> the </a:t>
            </a:r>
            <a:r>
              <a:rPr lang="it-IT" dirty="0" err="1" smtClean="0"/>
              <a:t>contractive</a:t>
            </a:r>
            <a:r>
              <a:rPr lang="it-IT" dirty="0" smtClean="0"/>
              <a:t> </a:t>
            </a:r>
            <a:r>
              <a:rPr lang="it-IT" dirty="0" err="1" smtClean="0"/>
              <a:t>phase</a:t>
            </a:r>
            <a:r>
              <a:rPr lang="it-IT" dirty="0" smtClean="0"/>
              <a:t> of the </a:t>
            </a:r>
            <a:r>
              <a:rPr lang="it-IT" dirty="0" err="1" smtClean="0"/>
              <a:t>muscle</a:t>
            </a:r>
            <a:r>
              <a:rPr lang="it-IT" dirty="0" smtClean="0"/>
              <a:t> </a:t>
            </a:r>
            <a:r>
              <a:rPr lang="it-IT" dirty="0" err="1" smtClean="0"/>
              <a:t>pump</a:t>
            </a:r>
            <a:r>
              <a:rPr lang="it-IT" dirty="0" smtClean="0"/>
              <a:t> </a:t>
            </a:r>
            <a:r>
              <a:rPr lang="it-IT" dirty="0" err="1" smtClean="0"/>
              <a:t>activity</a:t>
            </a:r>
            <a:endParaRPr lang="it-IT" dirty="0"/>
          </a:p>
        </p:txBody>
      </p:sp>
      <p:grpSp>
        <p:nvGrpSpPr>
          <p:cNvPr id="29" name="Gruppo 28"/>
          <p:cNvGrpSpPr/>
          <p:nvPr/>
        </p:nvGrpSpPr>
        <p:grpSpPr>
          <a:xfrm>
            <a:off x="224272" y="127141"/>
            <a:ext cx="3128362" cy="760458"/>
            <a:chOff x="735263" y="576748"/>
            <a:chExt cx="3128362" cy="760458"/>
          </a:xfrm>
        </p:grpSpPr>
        <p:cxnSp>
          <p:nvCxnSpPr>
            <p:cNvPr id="35" name="Connettore 2 34"/>
            <p:cNvCxnSpPr/>
            <p:nvPr/>
          </p:nvCxnSpPr>
          <p:spPr>
            <a:xfrm>
              <a:off x="735263" y="815474"/>
              <a:ext cx="601579"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6" name="CasellaDiTesto 35"/>
            <p:cNvSpPr txBox="1"/>
            <p:nvPr/>
          </p:nvSpPr>
          <p:spPr>
            <a:xfrm>
              <a:off x="1370635" y="576748"/>
              <a:ext cx="2492990" cy="369332"/>
            </a:xfrm>
            <a:prstGeom prst="rect">
              <a:avLst/>
            </a:prstGeom>
            <a:noFill/>
          </p:spPr>
          <p:txBody>
            <a:bodyPr wrap="none" rtlCol="0">
              <a:spAutoFit/>
            </a:bodyPr>
            <a:lstStyle/>
            <a:p>
              <a:r>
                <a:rPr lang="it-IT" b="1" dirty="0" err="1" smtClean="0">
                  <a:solidFill>
                    <a:srgbClr val="FF0000"/>
                  </a:solidFill>
                </a:rPr>
                <a:t>Muscle</a:t>
              </a:r>
              <a:r>
                <a:rPr lang="it-IT" b="1" dirty="0" smtClean="0">
                  <a:solidFill>
                    <a:srgbClr val="FF0000"/>
                  </a:solidFill>
                </a:rPr>
                <a:t> </a:t>
              </a:r>
              <a:r>
                <a:rPr lang="it-IT" b="1" dirty="0" err="1" smtClean="0">
                  <a:solidFill>
                    <a:srgbClr val="FF0000"/>
                  </a:solidFill>
                </a:rPr>
                <a:t>contraction</a:t>
              </a:r>
              <a:r>
                <a:rPr lang="it-IT" b="1" dirty="0" smtClean="0">
                  <a:solidFill>
                    <a:srgbClr val="FF0000"/>
                  </a:solidFill>
                </a:rPr>
                <a:t>  </a:t>
              </a:r>
              <a:r>
                <a:rPr lang="it-IT" b="1" dirty="0" err="1" smtClean="0">
                  <a:solidFill>
                    <a:srgbClr val="FF0000"/>
                  </a:solidFill>
                </a:rPr>
                <a:t>flux</a:t>
              </a:r>
              <a:endParaRPr lang="it-IT" b="1" dirty="0">
                <a:solidFill>
                  <a:srgbClr val="FF0000"/>
                </a:solidFill>
              </a:endParaRPr>
            </a:p>
          </p:txBody>
        </p:sp>
        <p:cxnSp>
          <p:nvCxnSpPr>
            <p:cNvPr id="37" name="Connettore 2 36"/>
            <p:cNvCxnSpPr/>
            <p:nvPr/>
          </p:nvCxnSpPr>
          <p:spPr>
            <a:xfrm>
              <a:off x="735263" y="1206600"/>
              <a:ext cx="601579" cy="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8" name="CasellaDiTesto 37"/>
            <p:cNvSpPr txBox="1"/>
            <p:nvPr/>
          </p:nvSpPr>
          <p:spPr>
            <a:xfrm>
              <a:off x="1370635" y="967874"/>
              <a:ext cx="2364750" cy="369332"/>
            </a:xfrm>
            <a:prstGeom prst="rect">
              <a:avLst/>
            </a:prstGeom>
            <a:noFill/>
          </p:spPr>
          <p:txBody>
            <a:bodyPr wrap="none" rtlCol="0">
              <a:spAutoFit/>
            </a:bodyPr>
            <a:lstStyle/>
            <a:p>
              <a:r>
                <a:rPr lang="it-IT" b="1" dirty="0" err="1">
                  <a:solidFill>
                    <a:srgbClr val="0000FF"/>
                  </a:solidFill>
                </a:rPr>
                <a:t>M</a:t>
              </a:r>
              <a:r>
                <a:rPr lang="it-IT" b="1" dirty="0" err="1" smtClean="0">
                  <a:solidFill>
                    <a:srgbClr val="0000FF"/>
                  </a:solidFill>
                </a:rPr>
                <a:t>uscle</a:t>
              </a:r>
              <a:r>
                <a:rPr lang="it-IT" b="1" dirty="0" smtClean="0">
                  <a:solidFill>
                    <a:srgbClr val="0000FF"/>
                  </a:solidFill>
                </a:rPr>
                <a:t> </a:t>
              </a:r>
              <a:r>
                <a:rPr lang="it-IT" b="1" dirty="0" err="1" smtClean="0">
                  <a:solidFill>
                    <a:srgbClr val="0000FF"/>
                  </a:solidFill>
                </a:rPr>
                <a:t>relaxation</a:t>
              </a:r>
              <a:r>
                <a:rPr lang="it-IT" b="1" dirty="0" smtClean="0">
                  <a:solidFill>
                    <a:srgbClr val="0000FF"/>
                  </a:solidFill>
                </a:rPr>
                <a:t>  </a:t>
              </a:r>
              <a:r>
                <a:rPr lang="it-IT" b="1" dirty="0" err="1" smtClean="0">
                  <a:solidFill>
                    <a:srgbClr val="0000FF"/>
                  </a:solidFill>
                </a:rPr>
                <a:t>flux</a:t>
              </a:r>
              <a:endParaRPr lang="it-IT" b="1" dirty="0">
                <a:solidFill>
                  <a:srgbClr val="0000FF"/>
                </a:solidFill>
              </a:endParaRPr>
            </a:p>
          </p:txBody>
        </p:sp>
      </p:grpSp>
    </p:spTree>
    <p:extLst>
      <p:ext uri="{BB962C8B-B14F-4D97-AF65-F5344CB8AC3E}">
        <p14:creationId xmlns:p14="http://schemas.microsoft.com/office/powerpoint/2010/main" val="1965059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rco 35"/>
          <p:cNvSpPr/>
          <p:nvPr/>
        </p:nvSpPr>
        <p:spPr>
          <a:xfrm flipH="1">
            <a:off x="6317756" y="3382183"/>
            <a:ext cx="3749834" cy="1889777"/>
          </a:xfrm>
          <a:prstGeom prst="arc">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37" name="Gruppo 36"/>
          <p:cNvGrpSpPr/>
          <p:nvPr/>
        </p:nvGrpSpPr>
        <p:grpSpPr>
          <a:xfrm>
            <a:off x="5783863" y="267831"/>
            <a:ext cx="2408810" cy="6092640"/>
            <a:chOff x="469366" y="228657"/>
            <a:chExt cx="2408810" cy="6092640"/>
          </a:xfrm>
        </p:grpSpPr>
        <p:cxnSp>
          <p:nvCxnSpPr>
            <p:cNvPr id="39" name="Connettore 1 38"/>
            <p:cNvCxnSpPr/>
            <p:nvPr/>
          </p:nvCxnSpPr>
          <p:spPr>
            <a:xfrm>
              <a:off x="2878176" y="228657"/>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3" name="Connettore 1 42"/>
            <p:cNvCxnSpPr>
              <a:stCxn id="36" idx="2"/>
            </p:cNvCxnSpPr>
            <p:nvPr/>
          </p:nvCxnSpPr>
          <p:spPr>
            <a:xfrm>
              <a:off x="1003259" y="4287898"/>
              <a:ext cx="0" cy="1021464"/>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Connettore 2 54"/>
            <p:cNvCxnSpPr/>
            <p:nvPr/>
          </p:nvCxnSpPr>
          <p:spPr>
            <a:xfrm flipH="1" flipV="1">
              <a:off x="2396770" y="3489190"/>
              <a:ext cx="460838" cy="457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6" name="Figura a mano libera 55"/>
            <p:cNvSpPr/>
            <p:nvPr/>
          </p:nvSpPr>
          <p:spPr>
            <a:xfrm>
              <a:off x="469366" y="4818357"/>
              <a:ext cx="2388242" cy="812343"/>
            </a:xfrm>
            <a:custGeom>
              <a:avLst/>
              <a:gdLst>
                <a:gd name="connsiteX0" fmla="*/ 510780 w 2388242"/>
                <a:gd name="connsiteY0" fmla="*/ 39222 h 812343"/>
                <a:gd name="connsiteX1" fmla="*/ 289902 w 2388242"/>
                <a:gd name="connsiteY1" fmla="*/ 25416 h 812343"/>
                <a:gd name="connsiteX2" fmla="*/ 248488 w 2388242"/>
                <a:gd name="connsiteY2" fmla="*/ 163473 h 812343"/>
                <a:gd name="connsiteX3" fmla="*/ 124244 w 2388242"/>
                <a:gd name="connsiteY3" fmla="*/ 218696 h 812343"/>
                <a:gd name="connsiteX4" fmla="*/ 0 w 2388242"/>
                <a:gd name="connsiteY4" fmla="*/ 287725 h 812343"/>
                <a:gd name="connsiteX5" fmla="*/ 27610 w 2388242"/>
                <a:gd name="connsiteY5" fmla="*/ 384365 h 812343"/>
                <a:gd name="connsiteX6" fmla="*/ 41415 w 2388242"/>
                <a:gd name="connsiteY6" fmla="*/ 425782 h 812343"/>
                <a:gd name="connsiteX7" fmla="*/ 82829 w 2388242"/>
                <a:gd name="connsiteY7" fmla="*/ 522422 h 812343"/>
                <a:gd name="connsiteX8" fmla="*/ 124244 w 2388242"/>
                <a:gd name="connsiteY8" fmla="*/ 550034 h 812343"/>
                <a:gd name="connsiteX9" fmla="*/ 179463 w 2388242"/>
                <a:gd name="connsiteY9" fmla="*/ 591451 h 812343"/>
                <a:gd name="connsiteX10" fmla="*/ 220878 w 2388242"/>
                <a:gd name="connsiteY10" fmla="*/ 619062 h 812343"/>
                <a:gd name="connsiteX11" fmla="*/ 289902 w 2388242"/>
                <a:gd name="connsiteY11" fmla="*/ 674285 h 812343"/>
                <a:gd name="connsiteX12" fmla="*/ 372731 w 2388242"/>
                <a:gd name="connsiteY12" fmla="*/ 701897 h 812343"/>
                <a:gd name="connsiteX13" fmla="*/ 621219 w 2388242"/>
                <a:gd name="connsiteY13" fmla="*/ 688091 h 812343"/>
                <a:gd name="connsiteX14" fmla="*/ 662634 w 2388242"/>
                <a:gd name="connsiteY14" fmla="*/ 660480 h 812343"/>
                <a:gd name="connsiteX15" fmla="*/ 704048 w 2388242"/>
                <a:gd name="connsiteY15" fmla="*/ 646674 h 812343"/>
                <a:gd name="connsiteX16" fmla="*/ 759268 w 2388242"/>
                <a:gd name="connsiteY16" fmla="*/ 660480 h 812343"/>
                <a:gd name="connsiteX17" fmla="*/ 786878 w 2388242"/>
                <a:gd name="connsiteY17" fmla="*/ 701897 h 812343"/>
                <a:gd name="connsiteX18" fmla="*/ 897317 w 2388242"/>
                <a:gd name="connsiteY18" fmla="*/ 784731 h 812343"/>
                <a:gd name="connsiteX19" fmla="*/ 1131999 w 2388242"/>
                <a:gd name="connsiteY19" fmla="*/ 770926 h 812343"/>
                <a:gd name="connsiteX20" fmla="*/ 1214828 w 2388242"/>
                <a:gd name="connsiteY20" fmla="*/ 743314 h 812343"/>
                <a:gd name="connsiteX21" fmla="*/ 1339072 w 2388242"/>
                <a:gd name="connsiteY21" fmla="*/ 715703 h 812343"/>
                <a:gd name="connsiteX22" fmla="*/ 1380487 w 2388242"/>
                <a:gd name="connsiteY22" fmla="*/ 701897 h 812343"/>
                <a:gd name="connsiteX23" fmla="*/ 1477121 w 2388242"/>
                <a:gd name="connsiteY23" fmla="*/ 743314 h 812343"/>
                <a:gd name="connsiteX24" fmla="*/ 1504731 w 2388242"/>
                <a:gd name="connsiteY24" fmla="*/ 770926 h 812343"/>
                <a:gd name="connsiteX25" fmla="*/ 1642779 w 2388242"/>
                <a:gd name="connsiteY25" fmla="*/ 812343 h 812343"/>
                <a:gd name="connsiteX26" fmla="*/ 1932682 w 2388242"/>
                <a:gd name="connsiteY26" fmla="*/ 798537 h 812343"/>
                <a:gd name="connsiteX27" fmla="*/ 2181169 w 2388242"/>
                <a:gd name="connsiteY27" fmla="*/ 784731 h 812343"/>
                <a:gd name="connsiteX28" fmla="*/ 2263999 w 2388242"/>
                <a:gd name="connsiteY28" fmla="*/ 729508 h 812343"/>
                <a:gd name="connsiteX29" fmla="*/ 2305413 w 2388242"/>
                <a:gd name="connsiteY29" fmla="*/ 715703 h 812343"/>
                <a:gd name="connsiteX30" fmla="*/ 2388242 w 2388242"/>
                <a:gd name="connsiteY30" fmla="*/ 701897 h 81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8242" h="812343">
                  <a:moveTo>
                    <a:pt x="510780" y="39222"/>
                  </a:moveTo>
                  <a:cubicBezTo>
                    <a:pt x="435611" y="9152"/>
                    <a:pt x="382247" y="-24312"/>
                    <a:pt x="289902" y="25416"/>
                  </a:cubicBezTo>
                  <a:cubicBezTo>
                    <a:pt x="259127" y="41988"/>
                    <a:pt x="267504" y="134947"/>
                    <a:pt x="248488" y="163473"/>
                  </a:cubicBezTo>
                  <a:cubicBezTo>
                    <a:pt x="226009" y="197193"/>
                    <a:pt x="147124" y="203442"/>
                    <a:pt x="124244" y="218696"/>
                  </a:cubicBezTo>
                  <a:cubicBezTo>
                    <a:pt x="29307" y="281991"/>
                    <a:pt x="72895" y="263425"/>
                    <a:pt x="0" y="287725"/>
                  </a:cubicBezTo>
                  <a:cubicBezTo>
                    <a:pt x="33100" y="387029"/>
                    <a:pt x="-7059" y="263019"/>
                    <a:pt x="27610" y="384365"/>
                  </a:cubicBezTo>
                  <a:cubicBezTo>
                    <a:pt x="31608" y="398358"/>
                    <a:pt x="37417" y="411789"/>
                    <a:pt x="41415" y="425782"/>
                  </a:cubicBezTo>
                  <a:cubicBezTo>
                    <a:pt x="54088" y="470138"/>
                    <a:pt x="49205" y="488795"/>
                    <a:pt x="82829" y="522422"/>
                  </a:cubicBezTo>
                  <a:cubicBezTo>
                    <a:pt x="94561" y="534155"/>
                    <a:pt x="110743" y="540390"/>
                    <a:pt x="124244" y="550034"/>
                  </a:cubicBezTo>
                  <a:cubicBezTo>
                    <a:pt x="142966" y="563408"/>
                    <a:pt x="160741" y="578077"/>
                    <a:pt x="179463" y="591451"/>
                  </a:cubicBezTo>
                  <a:cubicBezTo>
                    <a:pt x="192964" y="601095"/>
                    <a:pt x="207922" y="608697"/>
                    <a:pt x="220878" y="619062"/>
                  </a:cubicBezTo>
                  <a:cubicBezTo>
                    <a:pt x="256736" y="647750"/>
                    <a:pt x="242099" y="653038"/>
                    <a:pt x="289902" y="674285"/>
                  </a:cubicBezTo>
                  <a:cubicBezTo>
                    <a:pt x="316497" y="686106"/>
                    <a:pt x="372731" y="701897"/>
                    <a:pt x="372731" y="701897"/>
                  </a:cubicBezTo>
                  <a:cubicBezTo>
                    <a:pt x="455560" y="697295"/>
                    <a:pt x="539096" y="699824"/>
                    <a:pt x="621219" y="688091"/>
                  </a:cubicBezTo>
                  <a:cubicBezTo>
                    <a:pt x="637644" y="685744"/>
                    <a:pt x="647794" y="667900"/>
                    <a:pt x="662634" y="660480"/>
                  </a:cubicBezTo>
                  <a:cubicBezTo>
                    <a:pt x="675649" y="653972"/>
                    <a:pt x="690243" y="651276"/>
                    <a:pt x="704048" y="646674"/>
                  </a:cubicBezTo>
                  <a:cubicBezTo>
                    <a:pt x="722455" y="651276"/>
                    <a:pt x="743482" y="649955"/>
                    <a:pt x="759268" y="660480"/>
                  </a:cubicBezTo>
                  <a:cubicBezTo>
                    <a:pt x="773073" y="669684"/>
                    <a:pt x="775952" y="689410"/>
                    <a:pt x="786878" y="701897"/>
                  </a:cubicBezTo>
                  <a:cubicBezTo>
                    <a:pt x="852196" y="776551"/>
                    <a:pt x="831291" y="762722"/>
                    <a:pt x="897317" y="784731"/>
                  </a:cubicBezTo>
                  <a:cubicBezTo>
                    <a:pt x="975544" y="780129"/>
                    <a:pt x="1054295" y="781062"/>
                    <a:pt x="1131999" y="770926"/>
                  </a:cubicBezTo>
                  <a:cubicBezTo>
                    <a:pt x="1160858" y="767162"/>
                    <a:pt x="1186290" y="749022"/>
                    <a:pt x="1214828" y="743314"/>
                  </a:cubicBezTo>
                  <a:cubicBezTo>
                    <a:pt x="1262263" y="733826"/>
                    <a:pt x="1293591" y="728698"/>
                    <a:pt x="1339072" y="715703"/>
                  </a:cubicBezTo>
                  <a:cubicBezTo>
                    <a:pt x="1353064" y="711705"/>
                    <a:pt x="1366682" y="706499"/>
                    <a:pt x="1380487" y="701897"/>
                  </a:cubicBezTo>
                  <a:cubicBezTo>
                    <a:pt x="1435943" y="715762"/>
                    <a:pt x="1433788" y="708646"/>
                    <a:pt x="1477121" y="743314"/>
                  </a:cubicBezTo>
                  <a:cubicBezTo>
                    <a:pt x="1487285" y="751445"/>
                    <a:pt x="1493089" y="765105"/>
                    <a:pt x="1504731" y="770926"/>
                  </a:cubicBezTo>
                  <a:cubicBezTo>
                    <a:pt x="1538337" y="787730"/>
                    <a:pt x="1603149" y="802435"/>
                    <a:pt x="1642779" y="812343"/>
                  </a:cubicBezTo>
                  <a:lnTo>
                    <a:pt x="1932682" y="798537"/>
                  </a:lnTo>
                  <a:cubicBezTo>
                    <a:pt x="2015530" y="794288"/>
                    <a:pt x="2099956" y="801651"/>
                    <a:pt x="2181169" y="784731"/>
                  </a:cubicBezTo>
                  <a:cubicBezTo>
                    <a:pt x="2213655" y="777963"/>
                    <a:pt x="2232518" y="740002"/>
                    <a:pt x="2263999" y="729508"/>
                  </a:cubicBezTo>
                  <a:cubicBezTo>
                    <a:pt x="2277804" y="724906"/>
                    <a:pt x="2291208" y="718860"/>
                    <a:pt x="2305413" y="715703"/>
                  </a:cubicBezTo>
                  <a:cubicBezTo>
                    <a:pt x="2332737" y="709631"/>
                    <a:pt x="2388242" y="701897"/>
                    <a:pt x="2388242" y="701897"/>
                  </a:cubicBezTo>
                </a:path>
              </a:pathLst>
            </a:cu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7" name="Connettore 1 56"/>
            <p:cNvCxnSpPr/>
            <p:nvPr/>
          </p:nvCxnSpPr>
          <p:spPr>
            <a:xfrm>
              <a:off x="1001461" y="5630700"/>
              <a:ext cx="0" cy="69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Connettore 1 57"/>
            <p:cNvCxnSpPr/>
            <p:nvPr/>
          </p:nvCxnSpPr>
          <p:spPr>
            <a:xfrm>
              <a:off x="1001461" y="4287898"/>
              <a:ext cx="0" cy="544854"/>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9" name="Connettore 2 58"/>
            <p:cNvCxnSpPr/>
            <p:nvPr/>
          </p:nvCxnSpPr>
          <p:spPr>
            <a:xfrm>
              <a:off x="1157641" y="4073909"/>
              <a:ext cx="0" cy="42797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0" name="Connettore 2 59"/>
            <p:cNvCxnSpPr/>
            <p:nvPr/>
          </p:nvCxnSpPr>
          <p:spPr>
            <a:xfrm>
              <a:off x="1530273" y="5434205"/>
              <a:ext cx="543124" cy="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1" name="Connettore 2 60"/>
            <p:cNvCxnSpPr/>
            <p:nvPr/>
          </p:nvCxnSpPr>
          <p:spPr>
            <a:xfrm flipV="1">
              <a:off x="2718548" y="3993293"/>
              <a:ext cx="0" cy="45558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3" name="Connettore 2 62"/>
            <p:cNvCxnSpPr/>
            <p:nvPr/>
          </p:nvCxnSpPr>
          <p:spPr>
            <a:xfrm>
              <a:off x="1682673" y="4511091"/>
              <a:ext cx="543124" cy="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2" name="CasellaDiTesto 1"/>
          <p:cNvSpPr txBox="1"/>
          <p:nvPr/>
        </p:nvSpPr>
        <p:spPr>
          <a:xfrm>
            <a:off x="7925727" y="267831"/>
            <a:ext cx="1044990" cy="369332"/>
          </a:xfrm>
          <a:prstGeom prst="rect">
            <a:avLst/>
          </a:prstGeom>
          <a:noFill/>
          <a:ln>
            <a:solidFill>
              <a:schemeClr val="tx1"/>
            </a:solidFill>
          </a:ln>
        </p:spPr>
        <p:txBody>
          <a:bodyPr wrap="none" rtlCol="0">
            <a:spAutoFit/>
          </a:bodyPr>
          <a:lstStyle/>
          <a:p>
            <a:r>
              <a:rPr lang="it-IT" b="1" dirty="0" smtClean="0"/>
              <a:t>Slide 9/B</a:t>
            </a:r>
            <a:endParaRPr lang="it-IT" b="1" dirty="0"/>
          </a:p>
        </p:txBody>
      </p:sp>
      <p:grpSp>
        <p:nvGrpSpPr>
          <p:cNvPr id="48" name="Gruppo 47"/>
          <p:cNvGrpSpPr/>
          <p:nvPr/>
        </p:nvGrpSpPr>
        <p:grpSpPr>
          <a:xfrm>
            <a:off x="598810" y="267831"/>
            <a:ext cx="3767235" cy="6092640"/>
            <a:chOff x="5100255" y="167123"/>
            <a:chExt cx="3767235" cy="6092640"/>
          </a:xfrm>
        </p:grpSpPr>
        <p:cxnSp>
          <p:nvCxnSpPr>
            <p:cNvPr id="28" name="Connettore 1 27"/>
            <p:cNvCxnSpPr/>
            <p:nvPr/>
          </p:nvCxnSpPr>
          <p:spPr>
            <a:xfrm>
              <a:off x="5119186" y="5569166"/>
              <a:ext cx="1873387" cy="0"/>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grpSp>
          <p:nvGrpSpPr>
            <p:cNvPr id="47" name="Gruppo 46"/>
            <p:cNvGrpSpPr/>
            <p:nvPr/>
          </p:nvGrpSpPr>
          <p:grpSpPr>
            <a:xfrm>
              <a:off x="5100255" y="167123"/>
              <a:ext cx="3767235" cy="6092640"/>
              <a:chOff x="5100255" y="167123"/>
              <a:chExt cx="3767235" cy="6092640"/>
            </a:xfrm>
          </p:grpSpPr>
          <p:cxnSp>
            <p:nvCxnSpPr>
              <p:cNvPr id="6" name="Connettore 1 5"/>
              <p:cNvCxnSpPr/>
              <p:nvPr/>
            </p:nvCxnSpPr>
            <p:spPr>
              <a:xfrm>
                <a:off x="6992573" y="167123"/>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19" name="Arco 18"/>
              <p:cNvSpPr/>
              <p:nvPr/>
            </p:nvSpPr>
            <p:spPr>
              <a:xfrm flipH="1">
                <a:off x="5117656" y="3281475"/>
                <a:ext cx="3749834" cy="1889777"/>
              </a:xfrm>
              <a:prstGeom prst="arc">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0" name="Connettore 1 19"/>
              <p:cNvCxnSpPr>
                <a:stCxn id="19" idx="2"/>
              </p:cNvCxnSpPr>
              <p:nvPr/>
            </p:nvCxnSpPr>
            <p:spPr>
              <a:xfrm>
                <a:off x="5117656" y="4226364"/>
                <a:ext cx="0" cy="102146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nettore 2 21"/>
              <p:cNvCxnSpPr/>
              <p:nvPr/>
            </p:nvCxnSpPr>
            <p:spPr>
              <a:xfrm flipH="1" flipV="1">
                <a:off x="6411871" y="3484612"/>
                <a:ext cx="460838" cy="457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a:off x="5100255" y="4226364"/>
                <a:ext cx="0" cy="1342802"/>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5115858" y="5569166"/>
                <a:ext cx="0" cy="69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Connettore 2 33"/>
              <p:cNvCxnSpPr/>
              <p:nvPr/>
            </p:nvCxnSpPr>
            <p:spPr>
              <a:xfrm>
                <a:off x="5227510" y="4555893"/>
                <a:ext cx="0" cy="42797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8" name="Connettore 2 37"/>
              <p:cNvCxnSpPr/>
              <p:nvPr/>
            </p:nvCxnSpPr>
            <p:spPr>
              <a:xfrm>
                <a:off x="5867069" y="5434205"/>
                <a:ext cx="543124" cy="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2" name="Connettore 2 41"/>
              <p:cNvCxnSpPr/>
              <p:nvPr/>
            </p:nvCxnSpPr>
            <p:spPr>
              <a:xfrm flipV="1">
                <a:off x="6872709" y="4226364"/>
                <a:ext cx="0" cy="45558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grpSp>
      </p:grpSp>
      <p:grpSp>
        <p:nvGrpSpPr>
          <p:cNvPr id="46" name="Gruppo 45"/>
          <p:cNvGrpSpPr/>
          <p:nvPr/>
        </p:nvGrpSpPr>
        <p:grpSpPr>
          <a:xfrm>
            <a:off x="3006072" y="267831"/>
            <a:ext cx="4283727" cy="6092640"/>
            <a:chOff x="469366" y="228657"/>
            <a:chExt cx="4283727" cy="6092640"/>
          </a:xfrm>
        </p:grpSpPr>
        <p:sp>
          <p:nvSpPr>
            <p:cNvPr id="9" name="Arco 8"/>
            <p:cNvSpPr/>
            <p:nvPr/>
          </p:nvSpPr>
          <p:spPr>
            <a:xfrm flipH="1">
              <a:off x="1003259" y="3343009"/>
              <a:ext cx="3749834" cy="1889777"/>
            </a:xfrm>
            <a:prstGeom prst="arc">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45" name="Gruppo 44"/>
            <p:cNvGrpSpPr/>
            <p:nvPr/>
          </p:nvGrpSpPr>
          <p:grpSpPr>
            <a:xfrm>
              <a:off x="469366" y="228657"/>
              <a:ext cx="2408810" cy="6092640"/>
              <a:chOff x="469366" y="228657"/>
              <a:chExt cx="2408810" cy="6092640"/>
            </a:xfrm>
          </p:grpSpPr>
          <p:cxnSp>
            <p:nvCxnSpPr>
              <p:cNvPr id="8" name="Connettore 1 7"/>
              <p:cNvCxnSpPr/>
              <p:nvPr/>
            </p:nvCxnSpPr>
            <p:spPr>
              <a:xfrm>
                <a:off x="2878176" y="228657"/>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0" name="Connettore 1 9"/>
              <p:cNvCxnSpPr>
                <a:stCxn id="9" idx="2"/>
              </p:cNvCxnSpPr>
              <p:nvPr/>
            </p:nvCxnSpPr>
            <p:spPr>
              <a:xfrm>
                <a:off x="1003259" y="4287898"/>
                <a:ext cx="0" cy="10214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flipH="1" flipV="1">
                <a:off x="2396770" y="3489190"/>
                <a:ext cx="460838" cy="457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6" name="Figura a mano libera 15"/>
              <p:cNvSpPr/>
              <p:nvPr/>
            </p:nvSpPr>
            <p:spPr>
              <a:xfrm>
                <a:off x="469366" y="4818357"/>
                <a:ext cx="2388242" cy="812343"/>
              </a:xfrm>
              <a:custGeom>
                <a:avLst/>
                <a:gdLst>
                  <a:gd name="connsiteX0" fmla="*/ 510780 w 2388242"/>
                  <a:gd name="connsiteY0" fmla="*/ 39222 h 812343"/>
                  <a:gd name="connsiteX1" fmla="*/ 289902 w 2388242"/>
                  <a:gd name="connsiteY1" fmla="*/ 25416 h 812343"/>
                  <a:gd name="connsiteX2" fmla="*/ 248488 w 2388242"/>
                  <a:gd name="connsiteY2" fmla="*/ 163473 h 812343"/>
                  <a:gd name="connsiteX3" fmla="*/ 124244 w 2388242"/>
                  <a:gd name="connsiteY3" fmla="*/ 218696 h 812343"/>
                  <a:gd name="connsiteX4" fmla="*/ 0 w 2388242"/>
                  <a:gd name="connsiteY4" fmla="*/ 287725 h 812343"/>
                  <a:gd name="connsiteX5" fmla="*/ 27610 w 2388242"/>
                  <a:gd name="connsiteY5" fmla="*/ 384365 h 812343"/>
                  <a:gd name="connsiteX6" fmla="*/ 41415 w 2388242"/>
                  <a:gd name="connsiteY6" fmla="*/ 425782 h 812343"/>
                  <a:gd name="connsiteX7" fmla="*/ 82829 w 2388242"/>
                  <a:gd name="connsiteY7" fmla="*/ 522422 h 812343"/>
                  <a:gd name="connsiteX8" fmla="*/ 124244 w 2388242"/>
                  <a:gd name="connsiteY8" fmla="*/ 550034 h 812343"/>
                  <a:gd name="connsiteX9" fmla="*/ 179463 w 2388242"/>
                  <a:gd name="connsiteY9" fmla="*/ 591451 h 812343"/>
                  <a:gd name="connsiteX10" fmla="*/ 220878 w 2388242"/>
                  <a:gd name="connsiteY10" fmla="*/ 619062 h 812343"/>
                  <a:gd name="connsiteX11" fmla="*/ 289902 w 2388242"/>
                  <a:gd name="connsiteY11" fmla="*/ 674285 h 812343"/>
                  <a:gd name="connsiteX12" fmla="*/ 372731 w 2388242"/>
                  <a:gd name="connsiteY12" fmla="*/ 701897 h 812343"/>
                  <a:gd name="connsiteX13" fmla="*/ 621219 w 2388242"/>
                  <a:gd name="connsiteY13" fmla="*/ 688091 h 812343"/>
                  <a:gd name="connsiteX14" fmla="*/ 662634 w 2388242"/>
                  <a:gd name="connsiteY14" fmla="*/ 660480 h 812343"/>
                  <a:gd name="connsiteX15" fmla="*/ 704048 w 2388242"/>
                  <a:gd name="connsiteY15" fmla="*/ 646674 h 812343"/>
                  <a:gd name="connsiteX16" fmla="*/ 759268 w 2388242"/>
                  <a:gd name="connsiteY16" fmla="*/ 660480 h 812343"/>
                  <a:gd name="connsiteX17" fmla="*/ 786878 w 2388242"/>
                  <a:gd name="connsiteY17" fmla="*/ 701897 h 812343"/>
                  <a:gd name="connsiteX18" fmla="*/ 897317 w 2388242"/>
                  <a:gd name="connsiteY18" fmla="*/ 784731 h 812343"/>
                  <a:gd name="connsiteX19" fmla="*/ 1131999 w 2388242"/>
                  <a:gd name="connsiteY19" fmla="*/ 770926 h 812343"/>
                  <a:gd name="connsiteX20" fmla="*/ 1214828 w 2388242"/>
                  <a:gd name="connsiteY20" fmla="*/ 743314 h 812343"/>
                  <a:gd name="connsiteX21" fmla="*/ 1339072 w 2388242"/>
                  <a:gd name="connsiteY21" fmla="*/ 715703 h 812343"/>
                  <a:gd name="connsiteX22" fmla="*/ 1380487 w 2388242"/>
                  <a:gd name="connsiteY22" fmla="*/ 701897 h 812343"/>
                  <a:gd name="connsiteX23" fmla="*/ 1477121 w 2388242"/>
                  <a:gd name="connsiteY23" fmla="*/ 743314 h 812343"/>
                  <a:gd name="connsiteX24" fmla="*/ 1504731 w 2388242"/>
                  <a:gd name="connsiteY24" fmla="*/ 770926 h 812343"/>
                  <a:gd name="connsiteX25" fmla="*/ 1642779 w 2388242"/>
                  <a:gd name="connsiteY25" fmla="*/ 812343 h 812343"/>
                  <a:gd name="connsiteX26" fmla="*/ 1932682 w 2388242"/>
                  <a:gd name="connsiteY26" fmla="*/ 798537 h 812343"/>
                  <a:gd name="connsiteX27" fmla="*/ 2181169 w 2388242"/>
                  <a:gd name="connsiteY27" fmla="*/ 784731 h 812343"/>
                  <a:gd name="connsiteX28" fmla="*/ 2263999 w 2388242"/>
                  <a:gd name="connsiteY28" fmla="*/ 729508 h 812343"/>
                  <a:gd name="connsiteX29" fmla="*/ 2305413 w 2388242"/>
                  <a:gd name="connsiteY29" fmla="*/ 715703 h 812343"/>
                  <a:gd name="connsiteX30" fmla="*/ 2388242 w 2388242"/>
                  <a:gd name="connsiteY30" fmla="*/ 701897 h 81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8242" h="812343">
                    <a:moveTo>
                      <a:pt x="510780" y="39222"/>
                    </a:moveTo>
                    <a:cubicBezTo>
                      <a:pt x="435611" y="9152"/>
                      <a:pt x="382247" y="-24312"/>
                      <a:pt x="289902" y="25416"/>
                    </a:cubicBezTo>
                    <a:cubicBezTo>
                      <a:pt x="259127" y="41988"/>
                      <a:pt x="267504" y="134947"/>
                      <a:pt x="248488" y="163473"/>
                    </a:cubicBezTo>
                    <a:cubicBezTo>
                      <a:pt x="226009" y="197193"/>
                      <a:pt x="147124" y="203442"/>
                      <a:pt x="124244" y="218696"/>
                    </a:cubicBezTo>
                    <a:cubicBezTo>
                      <a:pt x="29307" y="281991"/>
                      <a:pt x="72895" y="263425"/>
                      <a:pt x="0" y="287725"/>
                    </a:cubicBezTo>
                    <a:cubicBezTo>
                      <a:pt x="33100" y="387029"/>
                      <a:pt x="-7059" y="263019"/>
                      <a:pt x="27610" y="384365"/>
                    </a:cubicBezTo>
                    <a:cubicBezTo>
                      <a:pt x="31608" y="398358"/>
                      <a:pt x="37417" y="411789"/>
                      <a:pt x="41415" y="425782"/>
                    </a:cubicBezTo>
                    <a:cubicBezTo>
                      <a:pt x="54088" y="470138"/>
                      <a:pt x="49205" y="488795"/>
                      <a:pt x="82829" y="522422"/>
                    </a:cubicBezTo>
                    <a:cubicBezTo>
                      <a:pt x="94561" y="534155"/>
                      <a:pt x="110743" y="540390"/>
                      <a:pt x="124244" y="550034"/>
                    </a:cubicBezTo>
                    <a:cubicBezTo>
                      <a:pt x="142966" y="563408"/>
                      <a:pt x="160741" y="578077"/>
                      <a:pt x="179463" y="591451"/>
                    </a:cubicBezTo>
                    <a:cubicBezTo>
                      <a:pt x="192964" y="601095"/>
                      <a:pt x="207922" y="608697"/>
                      <a:pt x="220878" y="619062"/>
                    </a:cubicBezTo>
                    <a:cubicBezTo>
                      <a:pt x="256736" y="647750"/>
                      <a:pt x="242099" y="653038"/>
                      <a:pt x="289902" y="674285"/>
                    </a:cubicBezTo>
                    <a:cubicBezTo>
                      <a:pt x="316497" y="686106"/>
                      <a:pt x="372731" y="701897"/>
                      <a:pt x="372731" y="701897"/>
                    </a:cubicBezTo>
                    <a:cubicBezTo>
                      <a:pt x="455560" y="697295"/>
                      <a:pt x="539096" y="699824"/>
                      <a:pt x="621219" y="688091"/>
                    </a:cubicBezTo>
                    <a:cubicBezTo>
                      <a:pt x="637644" y="685744"/>
                      <a:pt x="647794" y="667900"/>
                      <a:pt x="662634" y="660480"/>
                    </a:cubicBezTo>
                    <a:cubicBezTo>
                      <a:pt x="675649" y="653972"/>
                      <a:pt x="690243" y="651276"/>
                      <a:pt x="704048" y="646674"/>
                    </a:cubicBezTo>
                    <a:cubicBezTo>
                      <a:pt x="722455" y="651276"/>
                      <a:pt x="743482" y="649955"/>
                      <a:pt x="759268" y="660480"/>
                    </a:cubicBezTo>
                    <a:cubicBezTo>
                      <a:pt x="773073" y="669684"/>
                      <a:pt x="775952" y="689410"/>
                      <a:pt x="786878" y="701897"/>
                    </a:cubicBezTo>
                    <a:cubicBezTo>
                      <a:pt x="852196" y="776551"/>
                      <a:pt x="831291" y="762722"/>
                      <a:pt x="897317" y="784731"/>
                    </a:cubicBezTo>
                    <a:cubicBezTo>
                      <a:pt x="975544" y="780129"/>
                      <a:pt x="1054295" y="781062"/>
                      <a:pt x="1131999" y="770926"/>
                    </a:cubicBezTo>
                    <a:cubicBezTo>
                      <a:pt x="1160858" y="767162"/>
                      <a:pt x="1186290" y="749022"/>
                      <a:pt x="1214828" y="743314"/>
                    </a:cubicBezTo>
                    <a:cubicBezTo>
                      <a:pt x="1262263" y="733826"/>
                      <a:pt x="1293591" y="728698"/>
                      <a:pt x="1339072" y="715703"/>
                    </a:cubicBezTo>
                    <a:cubicBezTo>
                      <a:pt x="1353064" y="711705"/>
                      <a:pt x="1366682" y="706499"/>
                      <a:pt x="1380487" y="701897"/>
                    </a:cubicBezTo>
                    <a:cubicBezTo>
                      <a:pt x="1435943" y="715762"/>
                      <a:pt x="1433788" y="708646"/>
                      <a:pt x="1477121" y="743314"/>
                    </a:cubicBezTo>
                    <a:cubicBezTo>
                      <a:pt x="1487285" y="751445"/>
                      <a:pt x="1493089" y="765105"/>
                      <a:pt x="1504731" y="770926"/>
                    </a:cubicBezTo>
                    <a:cubicBezTo>
                      <a:pt x="1538337" y="787730"/>
                      <a:pt x="1603149" y="802435"/>
                      <a:pt x="1642779" y="812343"/>
                    </a:cubicBezTo>
                    <a:lnTo>
                      <a:pt x="1932682" y="798537"/>
                    </a:lnTo>
                    <a:cubicBezTo>
                      <a:pt x="2015530" y="794288"/>
                      <a:pt x="2099956" y="801651"/>
                      <a:pt x="2181169" y="784731"/>
                    </a:cubicBezTo>
                    <a:cubicBezTo>
                      <a:pt x="2213655" y="777963"/>
                      <a:pt x="2232518" y="740002"/>
                      <a:pt x="2263999" y="729508"/>
                    </a:cubicBezTo>
                    <a:cubicBezTo>
                      <a:pt x="2277804" y="724906"/>
                      <a:pt x="2291208" y="718860"/>
                      <a:pt x="2305413" y="715703"/>
                    </a:cubicBezTo>
                    <a:cubicBezTo>
                      <a:pt x="2332737" y="709631"/>
                      <a:pt x="2388242" y="701897"/>
                      <a:pt x="2388242" y="701897"/>
                    </a:cubicBezTo>
                  </a:path>
                </a:pathLst>
              </a:cu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7" name="Connettore 1 16"/>
              <p:cNvCxnSpPr/>
              <p:nvPr/>
            </p:nvCxnSpPr>
            <p:spPr>
              <a:xfrm>
                <a:off x="1001461" y="5630700"/>
                <a:ext cx="0" cy="69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a:off x="1001461" y="4287898"/>
                <a:ext cx="0" cy="544854"/>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 name="Connettore 2 39"/>
              <p:cNvCxnSpPr/>
              <p:nvPr/>
            </p:nvCxnSpPr>
            <p:spPr>
              <a:xfrm>
                <a:off x="1141815" y="4266509"/>
                <a:ext cx="0" cy="42797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1" name="Connettore 2 40"/>
              <p:cNvCxnSpPr/>
              <p:nvPr/>
            </p:nvCxnSpPr>
            <p:spPr>
              <a:xfrm>
                <a:off x="1530273" y="5434205"/>
                <a:ext cx="543124" cy="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4" name="Connettore 2 43"/>
              <p:cNvCxnSpPr/>
              <p:nvPr/>
            </p:nvCxnSpPr>
            <p:spPr>
              <a:xfrm flipV="1">
                <a:off x="2699792" y="4221088"/>
                <a:ext cx="0" cy="45558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grpSp>
      </p:grpSp>
      <p:sp>
        <p:nvSpPr>
          <p:cNvPr id="53" name="Rettangolo 52"/>
          <p:cNvSpPr/>
          <p:nvPr/>
        </p:nvSpPr>
        <p:spPr>
          <a:xfrm>
            <a:off x="0" y="25916"/>
            <a:ext cx="9144001" cy="291554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b="1" dirty="0" err="1"/>
              <a:t>Reflux</a:t>
            </a:r>
            <a:r>
              <a:rPr lang="it-IT" b="1" dirty="0"/>
              <a:t> </a:t>
            </a:r>
            <a:r>
              <a:rPr lang="it-IT" b="1" dirty="0" err="1"/>
              <a:t>Type</a:t>
            </a:r>
            <a:r>
              <a:rPr lang="it-IT" b="1" dirty="0"/>
              <a:t> 1</a:t>
            </a:r>
          </a:p>
        </p:txBody>
      </p:sp>
      <p:sp>
        <p:nvSpPr>
          <p:cNvPr id="3" name="CasellaDiTesto 2"/>
          <p:cNvSpPr txBox="1"/>
          <p:nvPr/>
        </p:nvSpPr>
        <p:spPr>
          <a:xfrm>
            <a:off x="2637719" y="10279"/>
            <a:ext cx="4207051" cy="523220"/>
          </a:xfrm>
          <a:prstGeom prst="rect">
            <a:avLst/>
          </a:prstGeom>
          <a:solidFill>
            <a:schemeClr val="bg1"/>
          </a:solidFill>
        </p:spPr>
        <p:txBody>
          <a:bodyPr wrap="none" rtlCol="0">
            <a:spAutoFit/>
          </a:bodyPr>
          <a:lstStyle/>
          <a:p>
            <a:pPr algn="ctr"/>
            <a:r>
              <a:rPr lang="it-IT" sz="2800" b="1" dirty="0" smtClean="0"/>
              <a:t>Re-entry </a:t>
            </a:r>
            <a:r>
              <a:rPr lang="it-IT" sz="2800" b="1" dirty="0" err="1" smtClean="0"/>
              <a:t>points</a:t>
            </a:r>
            <a:r>
              <a:rPr lang="it-IT" sz="2800" b="1" dirty="0" smtClean="0"/>
              <a:t> </a:t>
            </a:r>
            <a:r>
              <a:rPr lang="it-IT" sz="2800" b="1" dirty="0" err="1" smtClean="0"/>
              <a:t>disposition</a:t>
            </a:r>
            <a:endParaRPr lang="it-IT" sz="2800" b="1" dirty="0" smtClean="0"/>
          </a:p>
        </p:txBody>
      </p:sp>
      <p:sp>
        <p:nvSpPr>
          <p:cNvPr id="49" name="CasellaDiTesto 48"/>
          <p:cNvSpPr txBox="1"/>
          <p:nvPr/>
        </p:nvSpPr>
        <p:spPr>
          <a:xfrm>
            <a:off x="726065" y="5988833"/>
            <a:ext cx="1685077" cy="369332"/>
          </a:xfrm>
          <a:prstGeom prst="rect">
            <a:avLst/>
          </a:prstGeom>
          <a:noFill/>
        </p:spPr>
        <p:txBody>
          <a:bodyPr wrap="none" rtlCol="0">
            <a:spAutoFit/>
          </a:bodyPr>
          <a:lstStyle/>
          <a:p>
            <a:r>
              <a:rPr lang="it-IT" dirty="0" smtClean="0"/>
              <a:t>Re-entry </a:t>
            </a:r>
            <a:r>
              <a:rPr lang="it-IT" dirty="0" err="1" smtClean="0"/>
              <a:t>Type</a:t>
            </a:r>
            <a:r>
              <a:rPr lang="it-IT" dirty="0" smtClean="0"/>
              <a:t> A </a:t>
            </a:r>
            <a:endParaRPr lang="it-IT" dirty="0"/>
          </a:p>
        </p:txBody>
      </p:sp>
      <p:sp>
        <p:nvSpPr>
          <p:cNvPr id="51" name="CasellaDiTesto 50"/>
          <p:cNvSpPr txBox="1"/>
          <p:nvPr/>
        </p:nvSpPr>
        <p:spPr>
          <a:xfrm>
            <a:off x="726065" y="763528"/>
            <a:ext cx="7924046" cy="646331"/>
          </a:xfrm>
          <a:prstGeom prst="rect">
            <a:avLst/>
          </a:prstGeom>
          <a:solidFill>
            <a:srgbClr val="FFFFFF"/>
          </a:solidFill>
        </p:spPr>
        <p:txBody>
          <a:bodyPr wrap="square" rtlCol="0">
            <a:spAutoFit/>
          </a:bodyPr>
          <a:lstStyle/>
          <a:p>
            <a:r>
              <a:rPr lang="it-IT" dirty="0" smtClean="0"/>
              <a:t>In </a:t>
            </a:r>
            <a:r>
              <a:rPr lang="it-IT" dirty="0" err="1" smtClean="0"/>
              <a:t>Type</a:t>
            </a:r>
            <a:r>
              <a:rPr lang="it-IT" dirty="0" smtClean="0"/>
              <a:t> A the flow </a:t>
            </a:r>
            <a:r>
              <a:rPr lang="it-IT" dirty="0" err="1" smtClean="0"/>
              <a:t>originates</a:t>
            </a:r>
            <a:r>
              <a:rPr lang="it-IT" dirty="0" smtClean="0"/>
              <a:t> from the N1 network, </a:t>
            </a:r>
            <a:r>
              <a:rPr lang="it-IT" dirty="0" err="1" smtClean="0"/>
              <a:t>reaches</a:t>
            </a:r>
            <a:r>
              <a:rPr lang="it-IT" dirty="0" smtClean="0"/>
              <a:t> the N2 network and </a:t>
            </a:r>
            <a:r>
              <a:rPr lang="it-IT" dirty="0" err="1" smtClean="0"/>
              <a:t>through</a:t>
            </a:r>
            <a:r>
              <a:rPr lang="it-IT" dirty="0" smtClean="0"/>
              <a:t> the re-entry </a:t>
            </a:r>
            <a:r>
              <a:rPr lang="it-IT" dirty="0" err="1" smtClean="0"/>
              <a:t>point</a:t>
            </a:r>
            <a:r>
              <a:rPr lang="it-IT" dirty="0" smtClean="0"/>
              <a:t>, </a:t>
            </a:r>
            <a:r>
              <a:rPr lang="it-IT" dirty="0" err="1" smtClean="0"/>
              <a:t>returns</a:t>
            </a:r>
            <a:r>
              <a:rPr lang="it-IT" dirty="0" smtClean="0"/>
              <a:t> to the N1 network</a:t>
            </a:r>
            <a:endParaRPr lang="it-IT" dirty="0"/>
          </a:p>
        </p:txBody>
      </p:sp>
      <p:sp>
        <p:nvSpPr>
          <p:cNvPr id="52" name="CasellaDiTesto 51"/>
          <p:cNvSpPr txBox="1"/>
          <p:nvPr/>
        </p:nvSpPr>
        <p:spPr>
          <a:xfrm>
            <a:off x="726065" y="1409859"/>
            <a:ext cx="7924046" cy="1200329"/>
          </a:xfrm>
          <a:prstGeom prst="rect">
            <a:avLst/>
          </a:prstGeom>
          <a:solidFill>
            <a:srgbClr val="FFFFFF"/>
          </a:solidFill>
        </p:spPr>
        <p:txBody>
          <a:bodyPr wrap="square" rtlCol="0">
            <a:spAutoFit/>
          </a:bodyPr>
          <a:lstStyle/>
          <a:p>
            <a:r>
              <a:rPr lang="it-IT" dirty="0" smtClean="0"/>
              <a:t>In </a:t>
            </a:r>
            <a:r>
              <a:rPr lang="it-IT" dirty="0" err="1" smtClean="0"/>
              <a:t>Type</a:t>
            </a:r>
            <a:r>
              <a:rPr lang="it-IT" dirty="0" smtClean="0"/>
              <a:t> B the flow </a:t>
            </a:r>
            <a:r>
              <a:rPr lang="it-IT" dirty="0" err="1" smtClean="0"/>
              <a:t>originates</a:t>
            </a:r>
            <a:r>
              <a:rPr lang="it-IT" dirty="0" smtClean="0"/>
              <a:t> </a:t>
            </a:r>
            <a:r>
              <a:rPr lang="it-IT" dirty="0"/>
              <a:t>from </a:t>
            </a:r>
            <a:r>
              <a:rPr lang="it-IT" dirty="0" smtClean="0"/>
              <a:t>the N1 network, </a:t>
            </a:r>
            <a:r>
              <a:rPr lang="it-IT" dirty="0" err="1" smtClean="0"/>
              <a:t>reaches</a:t>
            </a:r>
            <a:r>
              <a:rPr lang="it-IT" dirty="0" smtClean="0"/>
              <a:t> the N2 network, </a:t>
            </a:r>
            <a:r>
              <a:rPr lang="it-IT" dirty="0" err="1" smtClean="0"/>
              <a:t>but</a:t>
            </a:r>
            <a:r>
              <a:rPr lang="it-IT" dirty="0" smtClean="0"/>
              <a:t> </a:t>
            </a:r>
            <a:r>
              <a:rPr lang="it-IT" dirty="0" err="1" smtClean="0"/>
              <a:t>before</a:t>
            </a:r>
            <a:r>
              <a:rPr lang="it-IT" dirty="0" smtClean="0"/>
              <a:t> </a:t>
            </a:r>
            <a:r>
              <a:rPr lang="it-IT" dirty="0" err="1" smtClean="0"/>
              <a:t>returning</a:t>
            </a:r>
            <a:r>
              <a:rPr lang="it-IT" dirty="0" smtClean="0"/>
              <a:t> to the N1 network, </a:t>
            </a:r>
            <a:r>
              <a:rPr lang="it-IT" dirty="0" err="1" smtClean="0"/>
              <a:t>it</a:t>
            </a:r>
            <a:r>
              <a:rPr lang="it-IT" dirty="0" smtClean="0"/>
              <a:t> </a:t>
            </a:r>
            <a:r>
              <a:rPr lang="it-IT" dirty="0" err="1" smtClean="0"/>
              <a:t>engages</a:t>
            </a:r>
            <a:r>
              <a:rPr lang="it-IT" dirty="0" smtClean="0"/>
              <a:t> the N3 network  ( and </a:t>
            </a:r>
            <a:r>
              <a:rPr lang="it-IT" dirty="0" err="1" smtClean="0"/>
              <a:t>feeds</a:t>
            </a:r>
            <a:r>
              <a:rPr lang="it-IT" dirty="0" smtClean="0"/>
              <a:t> a  varicose </a:t>
            </a:r>
            <a:r>
              <a:rPr lang="it-IT" dirty="0" err="1" smtClean="0"/>
              <a:t>vein</a:t>
            </a:r>
            <a:r>
              <a:rPr lang="it-IT" dirty="0" smtClean="0"/>
              <a:t> ) .</a:t>
            </a:r>
          </a:p>
          <a:p>
            <a:endParaRPr lang="it-IT" dirty="0"/>
          </a:p>
        </p:txBody>
      </p:sp>
      <p:cxnSp>
        <p:nvCxnSpPr>
          <p:cNvPr id="5" name="Connettore 1 4"/>
          <p:cNvCxnSpPr/>
          <p:nvPr/>
        </p:nvCxnSpPr>
        <p:spPr>
          <a:xfrm>
            <a:off x="6315958" y="4656601"/>
            <a:ext cx="1856147" cy="0"/>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64" name="CasellaDiTesto 63"/>
          <p:cNvSpPr txBox="1"/>
          <p:nvPr/>
        </p:nvSpPr>
        <p:spPr>
          <a:xfrm>
            <a:off x="726065" y="2269210"/>
            <a:ext cx="7924046" cy="646331"/>
          </a:xfrm>
          <a:prstGeom prst="rect">
            <a:avLst/>
          </a:prstGeom>
          <a:solidFill>
            <a:srgbClr val="FFFFFF"/>
          </a:solidFill>
        </p:spPr>
        <p:txBody>
          <a:bodyPr wrap="square" rtlCol="0">
            <a:spAutoFit/>
          </a:bodyPr>
          <a:lstStyle/>
          <a:p>
            <a:r>
              <a:rPr lang="it-IT" dirty="0" smtClean="0"/>
              <a:t>In </a:t>
            </a:r>
            <a:r>
              <a:rPr lang="it-IT" dirty="0" err="1" smtClean="0"/>
              <a:t>Type</a:t>
            </a:r>
            <a:r>
              <a:rPr lang="it-IT" dirty="0" smtClean="0"/>
              <a:t> C  a </a:t>
            </a:r>
            <a:r>
              <a:rPr lang="it-IT" dirty="0" err="1" smtClean="0"/>
              <a:t>direct</a:t>
            </a:r>
            <a:r>
              <a:rPr lang="it-IT" dirty="0" smtClean="0"/>
              <a:t> re-entry </a:t>
            </a:r>
            <a:r>
              <a:rPr lang="it-IT" dirty="0" err="1" smtClean="0"/>
              <a:t>perforator</a:t>
            </a:r>
            <a:r>
              <a:rPr lang="it-IT" dirty="0" smtClean="0"/>
              <a:t> ( </a:t>
            </a:r>
            <a:r>
              <a:rPr lang="it-IT" dirty="0" err="1" smtClean="0"/>
              <a:t>Type</a:t>
            </a:r>
            <a:r>
              <a:rPr lang="it-IT" dirty="0" smtClean="0"/>
              <a:t> A) and a Re-entry </a:t>
            </a:r>
            <a:r>
              <a:rPr lang="it-IT" dirty="0" err="1" smtClean="0"/>
              <a:t>point</a:t>
            </a:r>
            <a:r>
              <a:rPr lang="it-IT" dirty="0" smtClean="0"/>
              <a:t> </a:t>
            </a:r>
            <a:r>
              <a:rPr lang="it-IT" dirty="0" err="1" smtClean="0"/>
              <a:t>that</a:t>
            </a:r>
            <a:r>
              <a:rPr lang="it-IT" dirty="0" smtClean="0"/>
              <a:t> </a:t>
            </a:r>
            <a:r>
              <a:rPr lang="it-IT" dirty="0" err="1" smtClean="0"/>
              <a:t>originates</a:t>
            </a:r>
            <a:r>
              <a:rPr lang="it-IT" dirty="0" smtClean="0"/>
              <a:t> from a </a:t>
            </a:r>
            <a:r>
              <a:rPr lang="it-IT" dirty="0" err="1" smtClean="0"/>
              <a:t>tributary</a:t>
            </a:r>
            <a:r>
              <a:rPr lang="it-IT" dirty="0" smtClean="0"/>
              <a:t> ( </a:t>
            </a:r>
            <a:r>
              <a:rPr lang="it-IT" dirty="0" err="1" smtClean="0"/>
              <a:t>Type</a:t>
            </a:r>
            <a:r>
              <a:rPr lang="it-IT" dirty="0" smtClean="0"/>
              <a:t> B ), are </a:t>
            </a:r>
            <a:r>
              <a:rPr lang="it-IT" dirty="0" err="1" smtClean="0"/>
              <a:t>present</a:t>
            </a:r>
            <a:r>
              <a:rPr lang="it-IT" dirty="0" smtClean="0"/>
              <a:t>.</a:t>
            </a:r>
            <a:endParaRPr lang="it-IT" dirty="0"/>
          </a:p>
        </p:txBody>
      </p:sp>
      <p:sp>
        <p:nvSpPr>
          <p:cNvPr id="65" name="CasellaDiTesto 64"/>
          <p:cNvSpPr txBox="1"/>
          <p:nvPr/>
        </p:nvSpPr>
        <p:spPr>
          <a:xfrm>
            <a:off x="3678521" y="5991139"/>
            <a:ext cx="1685077" cy="369332"/>
          </a:xfrm>
          <a:prstGeom prst="rect">
            <a:avLst/>
          </a:prstGeom>
          <a:noFill/>
        </p:spPr>
        <p:txBody>
          <a:bodyPr wrap="none" rtlCol="0">
            <a:spAutoFit/>
          </a:bodyPr>
          <a:lstStyle/>
          <a:p>
            <a:r>
              <a:rPr lang="it-IT" dirty="0" smtClean="0"/>
              <a:t>Re-entry </a:t>
            </a:r>
            <a:r>
              <a:rPr lang="it-IT" dirty="0" err="1" smtClean="0"/>
              <a:t>Type</a:t>
            </a:r>
            <a:r>
              <a:rPr lang="it-IT" dirty="0" smtClean="0"/>
              <a:t> B </a:t>
            </a:r>
            <a:endParaRPr lang="it-IT" dirty="0"/>
          </a:p>
        </p:txBody>
      </p:sp>
      <p:sp>
        <p:nvSpPr>
          <p:cNvPr id="66" name="CasellaDiTesto 65"/>
          <p:cNvSpPr txBox="1"/>
          <p:nvPr/>
        </p:nvSpPr>
        <p:spPr>
          <a:xfrm>
            <a:off x="6418905" y="5958873"/>
            <a:ext cx="1685077" cy="369332"/>
          </a:xfrm>
          <a:prstGeom prst="rect">
            <a:avLst/>
          </a:prstGeom>
          <a:noFill/>
        </p:spPr>
        <p:txBody>
          <a:bodyPr wrap="none" rtlCol="0">
            <a:spAutoFit/>
          </a:bodyPr>
          <a:lstStyle/>
          <a:p>
            <a:r>
              <a:rPr lang="it-IT" dirty="0" smtClean="0"/>
              <a:t>Re-entry </a:t>
            </a:r>
            <a:r>
              <a:rPr lang="it-IT" dirty="0" err="1" smtClean="0"/>
              <a:t>Type</a:t>
            </a:r>
            <a:r>
              <a:rPr lang="it-IT" dirty="0" smtClean="0"/>
              <a:t> C </a:t>
            </a:r>
            <a:endParaRPr lang="it-IT" dirty="0"/>
          </a:p>
        </p:txBody>
      </p:sp>
      <p:sp>
        <p:nvSpPr>
          <p:cNvPr id="11" name="Rettangolo 10"/>
          <p:cNvSpPr/>
          <p:nvPr/>
        </p:nvSpPr>
        <p:spPr>
          <a:xfrm>
            <a:off x="181367" y="6221"/>
            <a:ext cx="2189897" cy="523220"/>
          </a:xfrm>
          <a:prstGeom prst="rect">
            <a:avLst/>
          </a:prstGeom>
        </p:spPr>
        <p:txBody>
          <a:bodyPr wrap="none">
            <a:spAutoFit/>
          </a:bodyPr>
          <a:lstStyle/>
          <a:p>
            <a:r>
              <a:rPr lang="it-IT" sz="2800" b="1" dirty="0" err="1"/>
              <a:t>Reflux</a:t>
            </a:r>
            <a:r>
              <a:rPr lang="it-IT" sz="2800" b="1" dirty="0"/>
              <a:t> </a:t>
            </a:r>
            <a:r>
              <a:rPr lang="it-IT" sz="2800" b="1" dirty="0" err="1"/>
              <a:t>Type</a:t>
            </a:r>
            <a:r>
              <a:rPr lang="it-IT" sz="2800" b="1" dirty="0"/>
              <a:t> 1</a:t>
            </a:r>
          </a:p>
        </p:txBody>
      </p:sp>
    </p:spTree>
    <p:extLst>
      <p:ext uri="{BB962C8B-B14F-4D97-AF65-F5344CB8AC3E}">
        <p14:creationId xmlns:p14="http://schemas.microsoft.com/office/powerpoint/2010/main" val="2117443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o 19"/>
          <p:cNvGrpSpPr/>
          <p:nvPr/>
        </p:nvGrpSpPr>
        <p:grpSpPr>
          <a:xfrm>
            <a:off x="3360329" y="3482595"/>
            <a:ext cx="3155430" cy="3138427"/>
            <a:chOff x="2903129" y="2738049"/>
            <a:chExt cx="3155430" cy="3138427"/>
          </a:xfrm>
        </p:grpSpPr>
        <p:sp>
          <p:nvSpPr>
            <p:cNvPr id="13" name="Arco 12"/>
            <p:cNvSpPr/>
            <p:nvPr/>
          </p:nvSpPr>
          <p:spPr>
            <a:xfrm rot="1422583" flipH="1">
              <a:off x="3288497" y="4119227"/>
              <a:ext cx="2617662" cy="1757249"/>
            </a:xfrm>
            <a:prstGeom prst="arc">
              <a:avLst>
                <a:gd name="adj1" fmla="val 18522385"/>
                <a:gd name="adj2" fmla="val 20964522"/>
              </a:avLst>
            </a:prstGeom>
            <a:ln w="57150" cmpd="sng">
              <a:solidFill>
                <a:srgbClr val="0000FF"/>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19" name="Gruppo 18"/>
            <p:cNvGrpSpPr/>
            <p:nvPr/>
          </p:nvGrpSpPr>
          <p:grpSpPr>
            <a:xfrm>
              <a:off x="2903129" y="2738049"/>
              <a:ext cx="3155430" cy="2953920"/>
              <a:chOff x="2903129" y="2738049"/>
              <a:chExt cx="3155430" cy="2953920"/>
            </a:xfrm>
          </p:grpSpPr>
          <p:cxnSp>
            <p:nvCxnSpPr>
              <p:cNvPr id="4" name="Connettore 1 3"/>
              <p:cNvCxnSpPr/>
              <p:nvPr/>
            </p:nvCxnSpPr>
            <p:spPr>
              <a:xfrm>
                <a:off x="4807687" y="2785961"/>
                <a:ext cx="0" cy="2410181"/>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nettore 1 4"/>
              <p:cNvCxnSpPr/>
              <p:nvPr/>
            </p:nvCxnSpPr>
            <p:spPr>
              <a:xfrm>
                <a:off x="4211960" y="2780928"/>
                <a:ext cx="0" cy="873217"/>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4211960" y="4133589"/>
                <a:ext cx="0" cy="1062553"/>
              </a:xfrm>
              <a:prstGeom prst="line">
                <a:avLst/>
              </a:prstGeom>
            </p:spPr>
            <p:style>
              <a:lnRef idx="2">
                <a:schemeClr val="accent1"/>
              </a:lnRef>
              <a:fillRef idx="0">
                <a:schemeClr val="accent1"/>
              </a:fillRef>
              <a:effectRef idx="1">
                <a:schemeClr val="accent1"/>
              </a:effectRef>
              <a:fontRef idx="minor">
                <a:schemeClr val="tx1"/>
              </a:fontRef>
            </p:style>
          </p:cxnSp>
          <p:sp>
            <p:nvSpPr>
              <p:cNvPr id="10" name="Arco 9"/>
              <p:cNvSpPr/>
              <p:nvPr/>
            </p:nvSpPr>
            <p:spPr>
              <a:xfrm flipH="1">
                <a:off x="2903129" y="3654145"/>
                <a:ext cx="2617662" cy="1757249"/>
              </a:xfrm>
              <a:prstGeom prst="arc">
                <a:avLst>
                  <a:gd name="adj1" fmla="val 18345067"/>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Arco 10"/>
              <p:cNvSpPr/>
              <p:nvPr/>
            </p:nvSpPr>
            <p:spPr>
              <a:xfrm flipH="1">
                <a:off x="3200805" y="4133589"/>
                <a:ext cx="2319986" cy="1541997"/>
              </a:xfrm>
              <a:prstGeom prst="arc">
                <a:avLst>
                  <a:gd name="adj1" fmla="val 17022465"/>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2" name="Arco 11"/>
              <p:cNvSpPr/>
              <p:nvPr/>
            </p:nvSpPr>
            <p:spPr>
              <a:xfrm flipH="1">
                <a:off x="2903129" y="3654145"/>
                <a:ext cx="2617662" cy="1757249"/>
              </a:xfrm>
              <a:prstGeom prst="arc">
                <a:avLst>
                  <a:gd name="adj1" fmla="val 16200000"/>
                  <a:gd name="adj2" fmla="val 1759274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4" name="Arco 13"/>
              <p:cNvSpPr/>
              <p:nvPr/>
            </p:nvSpPr>
            <p:spPr>
              <a:xfrm rot="1422583" flipH="1">
                <a:off x="3440897" y="3934720"/>
                <a:ext cx="2617662" cy="1757249"/>
              </a:xfrm>
              <a:prstGeom prst="arc">
                <a:avLst>
                  <a:gd name="adj1" fmla="val 18522385"/>
                  <a:gd name="adj2" fmla="val 20964522"/>
                </a:avLst>
              </a:prstGeom>
              <a:ln w="57150" cmpd="sng">
                <a:solidFill>
                  <a:srgbClr val="FF000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6" name="Arco 15"/>
              <p:cNvSpPr/>
              <p:nvPr/>
            </p:nvSpPr>
            <p:spPr>
              <a:xfrm rot="21155038" flipH="1">
                <a:off x="3623733" y="2815090"/>
                <a:ext cx="567267" cy="1788322"/>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7" name="Arco 16"/>
              <p:cNvSpPr/>
              <p:nvPr/>
            </p:nvSpPr>
            <p:spPr>
              <a:xfrm rot="21155038" flipH="1">
                <a:off x="3867550" y="2738049"/>
                <a:ext cx="567267" cy="1788322"/>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8" name="Figura a mano libera 17"/>
              <p:cNvSpPr/>
              <p:nvPr/>
            </p:nvSpPr>
            <p:spPr>
              <a:xfrm>
                <a:off x="3731891" y="3090333"/>
                <a:ext cx="526842" cy="745067"/>
              </a:xfrm>
              <a:custGeom>
                <a:avLst/>
                <a:gdLst>
                  <a:gd name="connsiteX0" fmla="*/ 27309 w 526842"/>
                  <a:gd name="connsiteY0" fmla="*/ 0 h 745067"/>
                  <a:gd name="connsiteX1" fmla="*/ 1909 w 526842"/>
                  <a:gd name="connsiteY1" fmla="*/ 262467 h 745067"/>
                  <a:gd name="connsiteX2" fmla="*/ 10376 w 526842"/>
                  <a:gd name="connsiteY2" fmla="*/ 609600 h 745067"/>
                  <a:gd name="connsiteX3" fmla="*/ 78109 w 526842"/>
                  <a:gd name="connsiteY3" fmla="*/ 728134 h 745067"/>
                  <a:gd name="connsiteX4" fmla="*/ 179709 w 526842"/>
                  <a:gd name="connsiteY4" fmla="*/ 736600 h 745067"/>
                  <a:gd name="connsiteX5" fmla="*/ 526842 w 526842"/>
                  <a:gd name="connsiteY5" fmla="*/ 745067 h 745067"/>
                  <a:gd name="connsiteX6" fmla="*/ 526842 w 526842"/>
                  <a:gd name="connsiteY6" fmla="*/ 745067 h 7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842" h="745067">
                    <a:moveTo>
                      <a:pt x="27309" y="0"/>
                    </a:moveTo>
                    <a:cubicBezTo>
                      <a:pt x="16020" y="80433"/>
                      <a:pt x="4731" y="160867"/>
                      <a:pt x="1909" y="262467"/>
                    </a:cubicBezTo>
                    <a:cubicBezTo>
                      <a:pt x="-913" y="364067"/>
                      <a:pt x="-2324" y="531989"/>
                      <a:pt x="10376" y="609600"/>
                    </a:cubicBezTo>
                    <a:cubicBezTo>
                      <a:pt x="23076" y="687211"/>
                      <a:pt x="49887" y="706967"/>
                      <a:pt x="78109" y="728134"/>
                    </a:cubicBezTo>
                    <a:cubicBezTo>
                      <a:pt x="106331" y="749301"/>
                      <a:pt x="104920" y="733778"/>
                      <a:pt x="179709" y="736600"/>
                    </a:cubicBezTo>
                    <a:cubicBezTo>
                      <a:pt x="254498" y="739422"/>
                      <a:pt x="526842" y="745067"/>
                      <a:pt x="526842" y="745067"/>
                    </a:cubicBezTo>
                    <a:lnTo>
                      <a:pt x="526842" y="745067"/>
                    </a:lnTo>
                  </a:path>
                </a:pathLst>
              </a:custGeom>
              <a:ln w="57150" cmpd="sng">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sp>
        <p:nvSpPr>
          <p:cNvPr id="21" name="CasellaDiTesto 20"/>
          <p:cNvSpPr txBox="1"/>
          <p:nvPr/>
        </p:nvSpPr>
        <p:spPr>
          <a:xfrm>
            <a:off x="3031067" y="5571356"/>
            <a:ext cx="530915" cy="369332"/>
          </a:xfrm>
          <a:prstGeom prst="rect">
            <a:avLst/>
          </a:prstGeom>
          <a:noFill/>
        </p:spPr>
        <p:txBody>
          <a:bodyPr wrap="none" rtlCol="0">
            <a:spAutoFit/>
          </a:bodyPr>
          <a:lstStyle/>
          <a:p>
            <a:r>
              <a:rPr lang="it-IT" dirty="0" smtClean="0"/>
              <a:t>SSV</a:t>
            </a:r>
            <a:endParaRPr lang="it-IT" dirty="0"/>
          </a:p>
        </p:txBody>
      </p:sp>
      <p:sp>
        <p:nvSpPr>
          <p:cNvPr id="22" name="CasellaDiTesto 21"/>
          <p:cNvSpPr txBox="1"/>
          <p:nvPr/>
        </p:nvSpPr>
        <p:spPr>
          <a:xfrm>
            <a:off x="5005057" y="5394311"/>
            <a:ext cx="1221385" cy="372244"/>
          </a:xfrm>
          <a:prstGeom prst="rect">
            <a:avLst/>
          </a:prstGeom>
          <a:solidFill>
            <a:schemeClr val="bg1"/>
          </a:solidFill>
        </p:spPr>
        <p:txBody>
          <a:bodyPr wrap="square" rtlCol="0">
            <a:spAutoFit/>
          </a:bodyPr>
          <a:lstStyle/>
          <a:p>
            <a:r>
              <a:rPr lang="it-IT" dirty="0" err="1" smtClean="0"/>
              <a:t>Popliteal</a:t>
            </a:r>
            <a:r>
              <a:rPr lang="it-IT" dirty="0" smtClean="0"/>
              <a:t> v.</a:t>
            </a:r>
            <a:endParaRPr lang="it-IT" dirty="0"/>
          </a:p>
        </p:txBody>
      </p:sp>
      <p:sp>
        <p:nvSpPr>
          <p:cNvPr id="23" name="CasellaDiTesto 22"/>
          <p:cNvSpPr txBox="1"/>
          <p:nvPr/>
        </p:nvSpPr>
        <p:spPr>
          <a:xfrm>
            <a:off x="2639037" y="3518714"/>
            <a:ext cx="1442583" cy="369332"/>
          </a:xfrm>
          <a:prstGeom prst="rect">
            <a:avLst/>
          </a:prstGeom>
          <a:solidFill>
            <a:schemeClr val="bg1"/>
          </a:solidFill>
        </p:spPr>
        <p:txBody>
          <a:bodyPr wrap="square" rtlCol="0">
            <a:spAutoFit/>
          </a:bodyPr>
          <a:lstStyle/>
          <a:p>
            <a:r>
              <a:rPr lang="it-IT" dirty="0" smtClean="0"/>
              <a:t>Giacomini  v.</a:t>
            </a:r>
            <a:endParaRPr lang="it-IT" dirty="0"/>
          </a:p>
        </p:txBody>
      </p:sp>
      <p:sp>
        <p:nvSpPr>
          <p:cNvPr id="24" name="CasellaDiTesto 23"/>
          <p:cNvSpPr txBox="1"/>
          <p:nvPr/>
        </p:nvSpPr>
        <p:spPr>
          <a:xfrm>
            <a:off x="576155" y="941567"/>
            <a:ext cx="8186009" cy="2677656"/>
          </a:xfrm>
          <a:prstGeom prst="rect">
            <a:avLst/>
          </a:prstGeom>
          <a:noFill/>
        </p:spPr>
        <p:txBody>
          <a:bodyPr wrap="square" rtlCol="0">
            <a:spAutoFit/>
          </a:bodyPr>
          <a:lstStyle/>
          <a:p>
            <a:r>
              <a:rPr lang="it-IT" sz="2400" dirty="0" smtClean="0"/>
              <a:t>The outward flow that originates from the popliteal vein, in addition to the SSV, can </a:t>
            </a:r>
            <a:r>
              <a:rPr lang="it-IT" sz="2400" dirty="0"/>
              <a:t>also engage the </a:t>
            </a:r>
            <a:r>
              <a:rPr lang="it-IT" sz="2400" dirty="0" smtClean="0"/>
              <a:t>Giacomini or the collateral </a:t>
            </a:r>
            <a:r>
              <a:rPr lang="it-IT" sz="2400" dirty="0" smtClean="0">
                <a:solidFill>
                  <a:srgbClr val="000000"/>
                </a:solidFill>
              </a:rPr>
              <a:t>‘accessory’ GV directly connected </a:t>
            </a:r>
            <a:r>
              <a:rPr lang="it-IT" sz="2400" dirty="0" smtClean="0"/>
              <a:t>to the deep </a:t>
            </a:r>
            <a:r>
              <a:rPr lang="it-IT" sz="2400" dirty="0"/>
              <a:t>femoral vein </a:t>
            </a:r>
            <a:r>
              <a:rPr lang="it-IT" sz="2400" dirty="0" smtClean="0"/>
              <a:t>. </a:t>
            </a:r>
          </a:p>
          <a:p>
            <a:r>
              <a:rPr lang="it-IT" sz="2400" dirty="0" smtClean="0"/>
              <a:t>In </a:t>
            </a:r>
            <a:r>
              <a:rPr lang="it-IT" sz="2400" dirty="0" err="1" smtClean="0"/>
              <a:t>this</a:t>
            </a:r>
            <a:r>
              <a:rPr lang="it-IT" sz="2400" dirty="0" smtClean="0"/>
              <a:t> situation </a:t>
            </a:r>
            <a:r>
              <a:rPr lang="it-IT" sz="2400" dirty="0" err="1" smtClean="0"/>
              <a:t>other</a:t>
            </a:r>
            <a:r>
              <a:rPr lang="it-IT" sz="2400" dirty="0" smtClean="0"/>
              <a:t> </a:t>
            </a:r>
            <a:r>
              <a:rPr lang="it-IT" sz="2400" dirty="0" err="1" smtClean="0"/>
              <a:t>hemodynamic</a:t>
            </a:r>
            <a:r>
              <a:rPr lang="it-IT" sz="2400" dirty="0" smtClean="0"/>
              <a:t> </a:t>
            </a:r>
            <a:r>
              <a:rPr lang="it-IT" sz="2400" dirty="0" err="1" smtClean="0"/>
              <a:t>patterns</a:t>
            </a:r>
            <a:r>
              <a:rPr lang="it-IT" sz="2400" dirty="0" smtClean="0"/>
              <a:t> are </a:t>
            </a:r>
            <a:r>
              <a:rPr lang="it-IT" sz="2400" dirty="0" err="1" smtClean="0"/>
              <a:t>possible</a:t>
            </a:r>
            <a:r>
              <a:rPr lang="it-IT" sz="2400" dirty="0" smtClean="0"/>
              <a:t>, and are </a:t>
            </a:r>
            <a:r>
              <a:rPr lang="it-IT" sz="2400" dirty="0" err="1" smtClean="0"/>
              <a:t>summarized</a:t>
            </a:r>
            <a:r>
              <a:rPr lang="it-IT" sz="2400" dirty="0" smtClean="0"/>
              <a:t> in the </a:t>
            </a:r>
            <a:r>
              <a:rPr lang="it-IT" sz="2400" dirty="0" err="1" smtClean="0"/>
              <a:t>upcoming</a:t>
            </a:r>
            <a:r>
              <a:rPr lang="it-IT" sz="2400" dirty="0" smtClean="0"/>
              <a:t> </a:t>
            </a:r>
            <a:r>
              <a:rPr lang="it-IT" sz="2400" dirty="0" err="1" smtClean="0"/>
              <a:t>slides</a:t>
            </a:r>
            <a:r>
              <a:rPr lang="it-IT" sz="2400" dirty="0" smtClean="0"/>
              <a:t> and in the </a:t>
            </a:r>
            <a:r>
              <a:rPr lang="it-IT" sz="2400" dirty="0" err="1" smtClean="0"/>
              <a:t>following</a:t>
            </a:r>
            <a:r>
              <a:rPr lang="it-IT" sz="2400" dirty="0" smtClean="0"/>
              <a:t> </a:t>
            </a:r>
            <a:r>
              <a:rPr lang="it-IT" sz="2400" dirty="0" err="1" smtClean="0"/>
              <a:t>topic</a:t>
            </a:r>
            <a:r>
              <a:rPr lang="it-IT" sz="2400" dirty="0" smtClean="0"/>
              <a:t>, </a:t>
            </a:r>
            <a:r>
              <a:rPr lang="it-IT" sz="2400" dirty="0" err="1" smtClean="0"/>
              <a:t>Type</a:t>
            </a:r>
            <a:r>
              <a:rPr lang="it-IT" sz="2400" dirty="0" smtClean="0"/>
              <a:t> 2 </a:t>
            </a:r>
            <a:r>
              <a:rPr lang="it-IT" sz="2400" dirty="0" err="1" smtClean="0"/>
              <a:t>reflux</a:t>
            </a:r>
            <a:r>
              <a:rPr lang="it-IT" sz="2400" dirty="0" smtClean="0"/>
              <a:t>. </a:t>
            </a:r>
            <a:endParaRPr lang="it-IT" sz="2400" dirty="0"/>
          </a:p>
        </p:txBody>
      </p:sp>
      <p:sp>
        <p:nvSpPr>
          <p:cNvPr id="25" name="Rettangolo 24"/>
          <p:cNvSpPr/>
          <p:nvPr/>
        </p:nvSpPr>
        <p:spPr>
          <a:xfrm>
            <a:off x="890888" y="85046"/>
            <a:ext cx="6154009" cy="830997"/>
          </a:xfrm>
          <a:prstGeom prst="rect">
            <a:avLst/>
          </a:prstGeom>
        </p:spPr>
        <p:txBody>
          <a:bodyPr wrap="square">
            <a:spAutoFit/>
          </a:bodyPr>
          <a:lstStyle/>
          <a:p>
            <a:pPr algn="ctr"/>
            <a:r>
              <a:rPr lang="it-IT" sz="2400" b="1" dirty="0" err="1"/>
              <a:t>Reflux</a:t>
            </a:r>
            <a:r>
              <a:rPr lang="it-IT" sz="2400" b="1" dirty="0"/>
              <a:t> </a:t>
            </a:r>
            <a:r>
              <a:rPr lang="it-IT" sz="2400" b="1" dirty="0" err="1"/>
              <a:t>Type</a:t>
            </a:r>
            <a:r>
              <a:rPr lang="it-IT" sz="2400" b="1" dirty="0"/>
              <a:t> </a:t>
            </a:r>
            <a:r>
              <a:rPr lang="it-IT" sz="2400" b="1" dirty="0" smtClean="0"/>
              <a:t>1 = </a:t>
            </a:r>
            <a:r>
              <a:rPr lang="it-IT" sz="2400" b="1" dirty="0" err="1" smtClean="0"/>
              <a:t>centrifugal</a:t>
            </a:r>
            <a:r>
              <a:rPr lang="it-IT" sz="2400" b="1" dirty="0" smtClean="0"/>
              <a:t> and </a:t>
            </a:r>
            <a:r>
              <a:rPr lang="it-IT" sz="2400" b="1" dirty="0" err="1" smtClean="0"/>
              <a:t>centripetal</a:t>
            </a:r>
            <a:r>
              <a:rPr lang="it-IT" sz="2400" b="1" dirty="0" smtClean="0"/>
              <a:t> </a:t>
            </a:r>
            <a:r>
              <a:rPr lang="it-IT" sz="2400" b="1" dirty="0" err="1" smtClean="0"/>
              <a:t>destination</a:t>
            </a:r>
            <a:r>
              <a:rPr lang="it-IT" sz="2400" b="1" dirty="0" smtClean="0"/>
              <a:t> of the </a:t>
            </a:r>
            <a:r>
              <a:rPr lang="it-IT" sz="2400" b="1" dirty="0" err="1" smtClean="0"/>
              <a:t>outward</a:t>
            </a:r>
            <a:r>
              <a:rPr lang="it-IT" sz="2400" b="1" dirty="0" smtClean="0"/>
              <a:t> flow </a:t>
            </a:r>
            <a:endParaRPr lang="it-IT" sz="2400" b="1" dirty="0"/>
          </a:p>
        </p:txBody>
      </p:sp>
    </p:spTree>
    <p:extLst>
      <p:ext uri="{BB962C8B-B14F-4D97-AF65-F5344CB8AC3E}">
        <p14:creationId xmlns:p14="http://schemas.microsoft.com/office/powerpoint/2010/main" val="2189189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p:cNvSpPr txBox="1"/>
          <p:nvPr/>
        </p:nvSpPr>
        <p:spPr>
          <a:xfrm>
            <a:off x="6112336" y="108338"/>
            <a:ext cx="1309774" cy="584776"/>
          </a:xfrm>
          <a:prstGeom prst="rect">
            <a:avLst/>
          </a:prstGeom>
          <a:noFill/>
        </p:spPr>
        <p:txBody>
          <a:bodyPr wrap="none" rtlCol="0">
            <a:spAutoFit/>
          </a:bodyPr>
          <a:lstStyle/>
          <a:p>
            <a:r>
              <a:rPr lang="it-IT" sz="3200" b="1" dirty="0" err="1" smtClean="0"/>
              <a:t>Type</a:t>
            </a:r>
            <a:r>
              <a:rPr lang="it-IT" sz="3200" b="1" dirty="0" smtClean="0"/>
              <a:t> 1</a:t>
            </a:r>
            <a:endParaRPr lang="it-IT" sz="3200" b="1" dirty="0"/>
          </a:p>
        </p:txBody>
      </p:sp>
      <p:sp>
        <p:nvSpPr>
          <p:cNvPr id="19" name="CasellaDiTesto 18"/>
          <p:cNvSpPr txBox="1"/>
          <p:nvPr/>
        </p:nvSpPr>
        <p:spPr>
          <a:xfrm>
            <a:off x="5681432" y="1343444"/>
            <a:ext cx="1572215" cy="523220"/>
          </a:xfrm>
          <a:prstGeom prst="rect">
            <a:avLst/>
          </a:prstGeom>
          <a:noFill/>
        </p:spPr>
        <p:txBody>
          <a:bodyPr wrap="none" rtlCol="0">
            <a:spAutoFit/>
          </a:bodyPr>
          <a:lstStyle/>
          <a:p>
            <a:r>
              <a:rPr lang="it-IT" sz="2800" b="1" dirty="0" err="1" smtClean="0"/>
              <a:t>Variables</a:t>
            </a:r>
            <a:endParaRPr lang="it-IT" sz="2800" b="1" dirty="0"/>
          </a:p>
        </p:txBody>
      </p:sp>
      <p:sp>
        <p:nvSpPr>
          <p:cNvPr id="20" name="Rettangolo 19"/>
          <p:cNvSpPr/>
          <p:nvPr/>
        </p:nvSpPr>
        <p:spPr>
          <a:xfrm>
            <a:off x="4780220" y="1965166"/>
            <a:ext cx="3753704" cy="923330"/>
          </a:xfrm>
          <a:prstGeom prst="rect">
            <a:avLst/>
          </a:prstGeom>
          <a:ln>
            <a:solidFill>
              <a:srgbClr val="008000"/>
            </a:solidFill>
          </a:ln>
        </p:spPr>
        <p:txBody>
          <a:bodyPr wrap="square">
            <a:spAutoFit/>
          </a:bodyPr>
          <a:lstStyle/>
          <a:p>
            <a:r>
              <a:rPr lang="en-US" dirty="0" smtClean="0"/>
              <a:t>Either the </a:t>
            </a:r>
            <a:r>
              <a:rPr lang="en-US" dirty="0" err="1" smtClean="0"/>
              <a:t>Giacomini</a:t>
            </a:r>
            <a:r>
              <a:rPr lang="en-US" dirty="0" smtClean="0"/>
              <a:t> </a:t>
            </a:r>
            <a:r>
              <a:rPr lang="en-US" dirty="0"/>
              <a:t>or </a:t>
            </a:r>
            <a:r>
              <a:rPr lang="en-US" dirty="0" smtClean="0"/>
              <a:t>the collateral vein is visible</a:t>
            </a:r>
            <a:r>
              <a:rPr lang="en-US" dirty="0"/>
              <a:t>, </a:t>
            </a:r>
            <a:r>
              <a:rPr lang="en-US" b="1" dirty="0" smtClean="0"/>
              <a:t>with a muscle contraction centripetal flow.</a:t>
            </a:r>
            <a:endParaRPr lang="en-US" b="1" dirty="0"/>
          </a:p>
        </p:txBody>
      </p:sp>
      <p:sp>
        <p:nvSpPr>
          <p:cNvPr id="3" name="Arco 2"/>
          <p:cNvSpPr/>
          <p:nvPr/>
        </p:nvSpPr>
        <p:spPr>
          <a:xfrm flipH="1">
            <a:off x="999932" y="1508365"/>
            <a:ext cx="1959677" cy="898657"/>
          </a:xfrm>
          <a:prstGeom prst="arc">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 name="Connettore 1 3"/>
          <p:cNvCxnSpPr/>
          <p:nvPr/>
        </p:nvCxnSpPr>
        <p:spPr>
          <a:xfrm>
            <a:off x="1993241" y="0"/>
            <a:ext cx="0" cy="290838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5" name="Arco 4"/>
          <p:cNvSpPr/>
          <p:nvPr/>
        </p:nvSpPr>
        <p:spPr>
          <a:xfrm>
            <a:off x="1008260" y="331974"/>
            <a:ext cx="2001242" cy="902103"/>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 name="Connettore 1 5"/>
          <p:cNvCxnSpPr>
            <a:stCxn id="5" idx="2"/>
          </p:cNvCxnSpPr>
          <p:nvPr/>
        </p:nvCxnSpPr>
        <p:spPr>
          <a:xfrm>
            <a:off x="3009502" y="783025"/>
            <a:ext cx="0" cy="2125355"/>
          </a:xfrm>
          <a:prstGeom prst="line">
            <a:avLst/>
          </a:prstGeom>
        </p:spPr>
        <p:style>
          <a:lnRef idx="2">
            <a:schemeClr val="accent1"/>
          </a:lnRef>
          <a:fillRef idx="0">
            <a:schemeClr val="accent1"/>
          </a:fillRef>
          <a:effectRef idx="1">
            <a:schemeClr val="accent1"/>
          </a:effectRef>
          <a:fontRef idx="minor">
            <a:schemeClr val="tx1"/>
          </a:fontRef>
        </p:style>
      </p:cxnSp>
      <p:sp>
        <p:nvSpPr>
          <p:cNvPr id="7" name="Arco 6"/>
          <p:cNvSpPr/>
          <p:nvPr/>
        </p:nvSpPr>
        <p:spPr>
          <a:xfrm flipH="1">
            <a:off x="984048" y="1486666"/>
            <a:ext cx="2001242" cy="902103"/>
          </a:xfrm>
          <a:prstGeom prst="arc">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8" name="Connettore 1 7"/>
          <p:cNvCxnSpPr>
            <a:stCxn id="7" idx="2"/>
          </p:cNvCxnSpPr>
          <p:nvPr/>
        </p:nvCxnSpPr>
        <p:spPr>
          <a:xfrm>
            <a:off x="984048" y="1937718"/>
            <a:ext cx="0" cy="970662"/>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974874" y="2464880"/>
            <a:ext cx="100979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flipH="1">
            <a:off x="1739020" y="1594386"/>
            <a:ext cx="214371"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flipH="1" flipV="1">
            <a:off x="1623183" y="1677195"/>
            <a:ext cx="245944" cy="2185"/>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999932" y="1936388"/>
            <a:ext cx="0" cy="507186"/>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984865" y="1960248"/>
            <a:ext cx="0" cy="507186"/>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984865" y="2443575"/>
            <a:ext cx="999804"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974874" y="2467434"/>
            <a:ext cx="978518" cy="0"/>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16" name="Arco 15"/>
          <p:cNvSpPr/>
          <p:nvPr/>
        </p:nvSpPr>
        <p:spPr>
          <a:xfrm flipH="1">
            <a:off x="1583034" y="423988"/>
            <a:ext cx="2058367" cy="2125355"/>
          </a:xfrm>
          <a:prstGeom prst="arc">
            <a:avLst>
              <a:gd name="adj1" fmla="val 1620000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1" name="Arco 20"/>
          <p:cNvSpPr/>
          <p:nvPr/>
        </p:nvSpPr>
        <p:spPr>
          <a:xfrm flipH="1">
            <a:off x="1583034" y="445096"/>
            <a:ext cx="2058367" cy="2125355"/>
          </a:xfrm>
          <a:prstGeom prst="arc">
            <a:avLst>
              <a:gd name="adj1" fmla="val 19667280"/>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2" name="Connettore 2 21"/>
          <p:cNvCxnSpPr/>
          <p:nvPr/>
        </p:nvCxnSpPr>
        <p:spPr>
          <a:xfrm flipV="1">
            <a:off x="1494290" y="1135660"/>
            <a:ext cx="49867" cy="196833"/>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7" name="CasellaDiTesto 26"/>
          <p:cNvSpPr txBox="1"/>
          <p:nvPr/>
        </p:nvSpPr>
        <p:spPr>
          <a:xfrm>
            <a:off x="2812295" y="2995699"/>
            <a:ext cx="3171661" cy="461665"/>
          </a:xfrm>
          <a:prstGeom prst="rect">
            <a:avLst/>
          </a:prstGeom>
          <a:noFill/>
        </p:spPr>
        <p:txBody>
          <a:bodyPr wrap="none" rtlCol="0">
            <a:spAutoFit/>
          </a:bodyPr>
          <a:lstStyle/>
          <a:p>
            <a:r>
              <a:rPr lang="it-IT" sz="2400" b="1" dirty="0" err="1" smtClean="0"/>
              <a:t>Destination</a:t>
            </a:r>
            <a:r>
              <a:rPr lang="it-IT" sz="2400" b="1" dirty="0" smtClean="0"/>
              <a:t> of </a:t>
            </a:r>
            <a:r>
              <a:rPr lang="it-IT" sz="2400" b="1" dirty="0" err="1" smtClean="0"/>
              <a:t>this</a:t>
            </a:r>
            <a:r>
              <a:rPr lang="it-IT" sz="2400" b="1" dirty="0" smtClean="0"/>
              <a:t> flow</a:t>
            </a:r>
            <a:endParaRPr lang="it-IT" sz="2400" b="1" dirty="0"/>
          </a:p>
        </p:txBody>
      </p:sp>
      <p:cxnSp>
        <p:nvCxnSpPr>
          <p:cNvPr id="32" name="Connettore 1 31"/>
          <p:cNvCxnSpPr/>
          <p:nvPr/>
        </p:nvCxnSpPr>
        <p:spPr>
          <a:xfrm>
            <a:off x="320086" y="2995699"/>
            <a:ext cx="821383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51" name="Gruppo 50"/>
          <p:cNvGrpSpPr/>
          <p:nvPr/>
        </p:nvGrpSpPr>
        <p:grpSpPr>
          <a:xfrm>
            <a:off x="265731" y="4061388"/>
            <a:ext cx="2457118" cy="2702667"/>
            <a:chOff x="332086" y="3348700"/>
            <a:chExt cx="2666527" cy="2908380"/>
          </a:xfrm>
        </p:grpSpPr>
        <p:sp>
          <p:nvSpPr>
            <p:cNvPr id="35" name="Arco 34"/>
            <p:cNvSpPr/>
            <p:nvPr/>
          </p:nvSpPr>
          <p:spPr>
            <a:xfrm flipH="1">
              <a:off x="357144" y="4857065"/>
              <a:ext cx="1959677" cy="898657"/>
            </a:xfrm>
            <a:prstGeom prst="arc">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6" name="Connettore 1 35"/>
            <p:cNvCxnSpPr/>
            <p:nvPr/>
          </p:nvCxnSpPr>
          <p:spPr>
            <a:xfrm>
              <a:off x="1350453" y="3348700"/>
              <a:ext cx="0" cy="290838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37" name="Arco 36"/>
            <p:cNvSpPr/>
            <p:nvPr/>
          </p:nvSpPr>
          <p:spPr>
            <a:xfrm>
              <a:off x="365472" y="3680674"/>
              <a:ext cx="2001242" cy="902103"/>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8" name="Connettore 1 37"/>
            <p:cNvCxnSpPr>
              <a:stCxn id="37" idx="2"/>
            </p:cNvCxnSpPr>
            <p:nvPr/>
          </p:nvCxnSpPr>
          <p:spPr>
            <a:xfrm>
              <a:off x="2366714" y="4131725"/>
              <a:ext cx="0" cy="2125355"/>
            </a:xfrm>
            <a:prstGeom prst="line">
              <a:avLst/>
            </a:prstGeom>
          </p:spPr>
          <p:style>
            <a:lnRef idx="2">
              <a:schemeClr val="accent1"/>
            </a:lnRef>
            <a:fillRef idx="0">
              <a:schemeClr val="accent1"/>
            </a:fillRef>
            <a:effectRef idx="1">
              <a:schemeClr val="accent1"/>
            </a:effectRef>
            <a:fontRef idx="minor">
              <a:schemeClr val="tx1"/>
            </a:fontRef>
          </p:style>
        </p:cxnSp>
        <p:sp>
          <p:nvSpPr>
            <p:cNvPr id="39" name="Arco 38"/>
            <p:cNvSpPr/>
            <p:nvPr/>
          </p:nvSpPr>
          <p:spPr>
            <a:xfrm flipH="1">
              <a:off x="341260" y="4835366"/>
              <a:ext cx="2001242" cy="902103"/>
            </a:xfrm>
            <a:prstGeom prst="arc">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0" name="Connettore 1 39"/>
            <p:cNvCxnSpPr>
              <a:stCxn id="39" idx="2"/>
            </p:cNvCxnSpPr>
            <p:nvPr/>
          </p:nvCxnSpPr>
          <p:spPr>
            <a:xfrm>
              <a:off x="341260" y="5286418"/>
              <a:ext cx="0" cy="970662"/>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Connettore 1 40"/>
            <p:cNvCxnSpPr/>
            <p:nvPr/>
          </p:nvCxnSpPr>
          <p:spPr>
            <a:xfrm>
              <a:off x="332086" y="5813580"/>
              <a:ext cx="100979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Connettore 2 41"/>
            <p:cNvCxnSpPr/>
            <p:nvPr/>
          </p:nvCxnSpPr>
          <p:spPr>
            <a:xfrm flipH="1">
              <a:off x="1096232" y="4943086"/>
              <a:ext cx="214371"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3" name="Connettore 2 42"/>
            <p:cNvCxnSpPr/>
            <p:nvPr/>
          </p:nvCxnSpPr>
          <p:spPr>
            <a:xfrm flipH="1" flipV="1">
              <a:off x="980395" y="5025895"/>
              <a:ext cx="245944" cy="2185"/>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357144" y="5285088"/>
              <a:ext cx="0" cy="507186"/>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a:off x="342077" y="5308948"/>
              <a:ext cx="0" cy="507186"/>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a:off x="342077" y="5792275"/>
              <a:ext cx="999804"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Connettore 1 46"/>
            <p:cNvCxnSpPr/>
            <p:nvPr/>
          </p:nvCxnSpPr>
          <p:spPr>
            <a:xfrm>
              <a:off x="332086" y="5816134"/>
              <a:ext cx="978518" cy="0"/>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48" name="Arco 47"/>
            <p:cNvSpPr/>
            <p:nvPr/>
          </p:nvSpPr>
          <p:spPr>
            <a:xfrm flipH="1">
              <a:off x="940246" y="3772688"/>
              <a:ext cx="2058367" cy="2125355"/>
            </a:xfrm>
            <a:prstGeom prst="arc">
              <a:avLst>
                <a:gd name="adj1" fmla="val 1620000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9" name="Arco 48"/>
            <p:cNvSpPr/>
            <p:nvPr/>
          </p:nvSpPr>
          <p:spPr>
            <a:xfrm flipH="1">
              <a:off x="940246" y="3793796"/>
              <a:ext cx="2058367" cy="2125355"/>
            </a:xfrm>
            <a:prstGeom prst="arc">
              <a:avLst>
                <a:gd name="adj1" fmla="val 19667280"/>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0" name="Connettore 2 49"/>
            <p:cNvCxnSpPr/>
            <p:nvPr/>
          </p:nvCxnSpPr>
          <p:spPr>
            <a:xfrm flipV="1">
              <a:off x="851502" y="4484360"/>
              <a:ext cx="49867" cy="196833"/>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107" name="Gruppo 106"/>
          <p:cNvGrpSpPr/>
          <p:nvPr/>
        </p:nvGrpSpPr>
        <p:grpSpPr>
          <a:xfrm>
            <a:off x="2412842" y="4048430"/>
            <a:ext cx="2457118" cy="2702667"/>
            <a:chOff x="2412842" y="3970682"/>
            <a:chExt cx="2457118" cy="2702667"/>
          </a:xfrm>
        </p:grpSpPr>
        <p:grpSp>
          <p:nvGrpSpPr>
            <p:cNvPr id="52" name="Gruppo 51"/>
            <p:cNvGrpSpPr/>
            <p:nvPr/>
          </p:nvGrpSpPr>
          <p:grpSpPr>
            <a:xfrm>
              <a:off x="2412842" y="3970682"/>
              <a:ext cx="2457118" cy="2702667"/>
              <a:chOff x="332086" y="3348700"/>
              <a:chExt cx="2666527" cy="2908380"/>
            </a:xfrm>
          </p:grpSpPr>
          <p:sp>
            <p:nvSpPr>
              <p:cNvPr id="53" name="Arco 52"/>
              <p:cNvSpPr/>
              <p:nvPr/>
            </p:nvSpPr>
            <p:spPr>
              <a:xfrm flipH="1">
                <a:off x="357144" y="4857065"/>
                <a:ext cx="1959677" cy="898657"/>
              </a:xfrm>
              <a:prstGeom prst="arc">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4" name="Connettore 1 53"/>
              <p:cNvCxnSpPr/>
              <p:nvPr/>
            </p:nvCxnSpPr>
            <p:spPr>
              <a:xfrm>
                <a:off x="1350453" y="3348700"/>
                <a:ext cx="0" cy="290838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55" name="Arco 54"/>
              <p:cNvSpPr/>
              <p:nvPr/>
            </p:nvSpPr>
            <p:spPr>
              <a:xfrm>
                <a:off x="365472" y="3680674"/>
                <a:ext cx="2001242" cy="902103"/>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6" name="Connettore 1 55"/>
              <p:cNvCxnSpPr>
                <a:stCxn id="55" idx="2"/>
              </p:cNvCxnSpPr>
              <p:nvPr/>
            </p:nvCxnSpPr>
            <p:spPr>
              <a:xfrm>
                <a:off x="2366714" y="4131725"/>
                <a:ext cx="0" cy="2125355"/>
              </a:xfrm>
              <a:prstGeom prst="line">
                <a:avLst/>
              </a:prstGeom>
            </p:spPr>
            <p:style>
              <a:lnRef idx="2">
                <a:schemeClr val="accent1"/>
              </a:lnRef>
              <a:fillRef idx="0">
                <a:schemeClr val="accent1"/>
              </a:fillRef>
              <a:effectRef idx="1">
                <a:schemeClr val="accent1"/>
              </a:effectRef>
              <a:fontRef idx="minor">
                <a:schemeClr val="tx1"/>
              </a:fontRef>
            </p:style>
          </p:cxnSp>
          <p:sp>
            <p:nvSpPr>
              <p:cNvPr id="57" name="Arco 56"/>
              <p:cNvSpPr/>
              <p:nvPr/>
            </p:nvSpPr>
            <p:spPr>
              <a:xfrm flipH="1">
                <a:off x="341260" y="4835366"/>
                <a:ext cx="2001242" cy="902103"/>
              </a:xfrm>
              <a:prstGeom prst="arc">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8" name="Connettore 1 57"/>
              <p:cNvCxnSpPr>
                <a:stCxn id="57" idx="2"/>
              </p:cNvCxnSpPr>
              <p:nvPr/>
            </p:nvCxnSpPr>
            <p:spPr>
              <a:xfrm>
                <a:off x="341260" y="5286418"/>
                <a:ext cx="0" cy="970662"/>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Connettore 1 58"/>
              <p:cNvCxnSpPr/>
              <p:nvPr/>
            </p:nvCxnSpPr>
            <p:spPr>
              <a:xfrm>
                <a:off x="332086" y="5813580"/>
                <a:ext cx="100979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Connettore 2 59"/>
              <p:cNvCxnSpPr/>
              <p:nvPr/>
            </p:nvCxnSpPr>
            <p:spPr>
              <a:xfrm flipH="1">
                <a:off x="1096232" y="4943086"/>
                <a:ext cx="214371"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1" name="Connettore 2 60"/>
              <p:cNvCxnSpPr/>
              <p:nvPr/>
            </p:nvCxnSpPr>
            <p:spPr>
              <a:xfrm flipH="1" flipV="1">
                <a:off x="980395" y="5025895"/>
                <a:ext cx="245944" cy="2185"/>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2" name="Connettore 1 61"/>
              <p:cNvCxnSpPr/>
              <p:nvPr/>
            </p:nvCxnSpPr>
            <p:spPr>
              <a:xfrm>
                <a:off x="357144" y="5285088"/>
                <a:ext cx="0" cy="507186"/>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Connettore 1 62"/>
              <p:cNvCxnSpPr/>
              <p:nvPr/>
            </p:nvCxnSpPr>
            <p:spPr>
              <a:xfrm>
                <a:off x="342077" y="5308948"/>
                <a:ext cx="0" cy="507186"/>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4" name="Connettore 1 63"/>
              <p:cNvCxnSpPr/>
              <p:nvPr/>
            </p:nvCxnSpPr>
            <p:spPr>
              <a:xfrm>
                <a:off x="342077" y="5792275"/>
                <a:ext cx="999804"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5" name="Connettore 1 64"/>
              <p:cNvCxnSpPr/>
              <p:nvPr/>
            </p:nvCxnSpPr>
            <p:spPr>
              <a:xfrm>
                <a:off x="332086" y="5816134"/>
                <a:ext cx="978518" cy="0"/>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66" name="Arco 65"/>
              <p:cNvSpPr/>
              <p:nvPr/>
            </p:nvSpPr>
            <p:spPr>
              <a:xfrm flipH="1">
                <a:off x="940246" y="3772688"/>
                <a:ext cx="2058367" cy="2125355"/>
              </a:xfrm>
              <a:prstGeom prst="arc">
                <a:avLst>
                  <a:gd name="adj1" fmla="val 1620000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7" name="Arco 66"/>
              <p:cNvSpPr/>
              <p:nvPr/>
            </p:nvSpPr>
            <p:spPr>
              <a:xfrm flipH="1">
                <a:off x="940246" y="3793796"/>
                <a:ext cx="2058367" cy="2125355"/>
              </a:xfrm>
              <a:prstGeom prst="arc">
                <a:avLst>
                  <a:gd name="adj1" fmla="val 19667280"/>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8" name="Connettore 2 67"/>
              <p:cNvCxnSpPr/>
              <p:nvPr/>
            </p:nvCxnSpPr>
            <p:spPr>
              <a:xfrm flipV="1">
                <a:off x="851502" y="4484360"/>
                <a:ext cx="49867" cy="196833"/>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grpSp>
        <p:cxnSp>
          <p:nvCxnSpPr>
            <p:cNvPr id="72" name="Connettore 1 71"/>
            <p:cNvCxnSpPr>
              <a:stCxn id="67" idx="0"/>
            </p:cNvCxnSpPr>
            <p:nvPr/>
          </p:nvCxnSpPr>
          <p:spPr>
            <a:xfrm flipV="1">
              <a:off x="3110202" y="4859235"/>
              <a:ext cx="241032" cy="1371"/>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3" name="Gruppo 72"/>
          <p:cNvGrpSpPr/>
          <p:nvPr/>
        </p:nvGrpSpPr>
        <p:grpSpPr>
          <a:xfrm>
            <a:off x="4463685" y="4039004"/>
            <a:ext cx="2457118" cy="2702667"/>
            <a:chOff x="332086" y="3348700"/>
            <a:chExt cx="2666527" cy="2908380"/>
          </a:xfrm>
        </p:grpSpPr>
        <p:sp>
          <p:nvSpPr>
            <p:cNvPr id="74" name="Arco 73"/>
            <p:cNvSpPr/>
            <p:nvPr/>
          </p:nvSpPr>
          <p:spPr>
            <a:xfrm flipH="1">
              <a:off x="357144" y="4857065"/>
              <a:ext cx="1959677" cy="898657"/>
            </a:xfrm>
            <a:prstGeom prst="arc">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75" name="Connettore 1 74"/>
            <p:cNvCxnSpPr/>
            <p:nvPr/>
          </p:nvCxnSpPr>
          <p:spPr>
            <a:xfrm>
              <a:off x="1350453" y="3348700"/>
              <a:ext cx="0" cy="290838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76" name="Arco 75"/>
            <p:cNvSpPr/>
            <p:nvPr/>
          </p:nvSpPr>
          <p:spPr>
            <a:xfrm>
              <a:off x="365472" y="3680674"/>
              <a:ext cx="2001242" cy="902103"/>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77" name="Connettore 1 76"/>
            <p:cNvCxnSpPr>
              <a:stCxn id="76" idx="2"/>
            </p:cNvCxnSpPr>
            <p:nvPr/>
          </p:nvCxnSpPr>
          <p:spPr>
            <a:xfrm>
              <a:off x="2366714" y="4131725"/>
              <a:ext cx="0" cy="2125355"/>
            </a:xfrm>
            <a:prstGeom prst="line">
              <a:avLst/>
            </a:prstGeom>
          </p:spPr>
          <p:style>
            <a:lnRef idx="2">
              <a:schemeClr val="accent1"/>
            </a:lnRef>
            <a:fillRef idx="0">
              <a:schemeClr val="accent1"/>
            </a:fillRef>
            <a:effectRef idx="1">
              <a:schemeClr val="accent1"/>
            </a:effectRef>
            <a:fontRef idx="minor">
              <a:schemeClr val="tx1"/>
            </a:fontRef>
          </p:style>
        </p:cxnSp>
        <p:sp>
          <p:nvSpPr>
            <p:cNvPr id="78" name="Arco 77"/>
            <p:cNvSpPr/>
            <p:nvPr/>
          </p:nvSpPr>
          <p:spPr>
            <a:xfrm flipH="1">
              <a:off x="341260" y="4835366"/>
              <a:ext cx="2001242" cy="902103"/>
            </a:xfrm>
            <a:prstGeom prst="arc">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79" name="Connettore 1 78"/>
            <p:cNvCxnSpPr>
              <a:stCxn id="78" idx="2"/>
            </p:cNvCxnSpPr>
            <p:nvPr/>
          </p:nvCxnSpPr>
          <p:spPr>
            <a:xfrm>
              <a:off x="341260" y="5286418"/>
              <a:ext cx="0" cy="970662"/>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Connettore 1 79"/>
            <p:cNvCxnSpPr/>
            <p:nvPr/>
          </p:nvCxnSpPr>
          <p:spPr>
            <a:xfrm>
              <a:off x="332086" y="5813580"/>
              <a:ext cx="100979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Connettore 2 80"/>
            <p:cNvCxnSpPr/>
            <p:nvPr/>
          </p:nvCxnSpPr>
          <p:spPr>
            <a:xfrm flipH="1">
              <a:off x="1096232" y="4943086"/>
              <a:ext cx="214371"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2" name="Connettore 2 81"/>
            <p:cNvCxnSpPr/>
            <p:nvPr/>
          </p:nvCxnSpPr>
          <p:spPr>
            <a:xfrm flipH="1" flipV="1">
              <a:off x="980395" y="5025895"/>
              <a:ext cx="245944" cy="2185"/>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3" name="Connettore 1 82"/>
            <p:cNvCxnSpPr/>
            <p:nvPr/>
          </p:nvCxnSpPr>
          <p:spPr>
            <a:xfrm>
              <a:off x="357144" y="5285088"/>
              <a:ext cx="0" cy="507186"/>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Connettore 1 83"/>
            <p:cNvCxnSpPr/>
            <p:nvPr/>
          </p:nvCxnSpPr>
          <p:spPr>
            <a:xfrm>
              <a:off x="342077" y="5308948"/>
              <a:ext cx="0" cy="507186"/>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5" name="Connettore 1 84"/>
            <p:cNvCxnSpPr/>
            <p:nvPr/>
          </p:nvCxnSpPr>
          <p:spPr>
            <a:xfrm>
              <a:off x="342077" y="5792275"/>
              <a:ext cx="999804"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6" name="Connettore 1 85"/>
            <p:cNvCxnSpPr/>
            <p:nvPr/>
          </p:nvCxnSpPr>
          <p:spPr>
            <a:xfrm>
              <a:off x="332086" y="5816134"/>
              <a:ext cx="978518" cy="0"/>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87" name="Arco 86"/>
            <p:cNvSpPr/>
            <p:nvPr/>
          </p:nvSpPr>
          <p:spPr>
            <a:xfrm flipH="1">
              <a:off x="940246" y="3772688"/>
              <a:ext cx="2058367" cy="2125355"/>
            </a:xfrm>
            <a:prstGeom prst="arc">
              <a:avLst>
                <a:gd name="adj1" fmla="val 1620000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8" name="Arco 87"/>
            <p:cNvSpPr/>
            <p:nvPr/>
          </p:nvSpPr>
          <p:spPr>
            <a:xfrm flipH="1">
              <a:off x="940246" y="3793796"/>
              <a:ext cx="2058367" cy="2125355"/>
            </a:xfrm>
            <a:prstGeom prst="arc">
              <a:avLst>
                <a:gd name="adj1" fmla="val 19667280"/>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89" name="Connettore 2 88"/>
            <p:cNvCxnSpPr/>
            <p:nvPr/>
          </p:nvCxnSpPr>
          <p:spPr>
            <a:xfrm flipV="1">
              <a:off x="851502" y="4484360"/>
              <a:ext cx="49867" cy="196833"/>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91" name="Arco 90"/>
          <p:cNvSpPr/>
          <p:nvPr/>
        </p:nvSpPr>
        <p:spPr>
          <a:xfrm flipH="1">
            <a:off x="6537618" y="5418297"/>
            <a:ext cx="1805779" cy="835094"/>
          </a:xfrm>
          <a:prstGeom prst="arc">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92" name="Connettore 1 91"/>
          <p:cNvCxnSpPr/>
          <p:nvPr/>
        </p:nvCxnSpPr>
        <p:spPr>
          <a:xfrm>
            <a:off x="7452920" y="4016620"/>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93" name="Arco 92"/>
          <p:cNvSpPr/>
          <p:nvPr/>
        </p:nvSpPr>
        <p:spPr>
          <a:xfrm>
            <a:off x="6545292" y="4325113"/>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94" name="Connettore 1 93"/>
          <p:cNvCxnSpPr>
            <a:stCxn id="93" idx="2"/>
          </p:cNvCxnSpPr>
          <p:nvPr/>
        </p:nvCxnSpPr>
        <p:spPr>
          <a:xfrm>
            <a:off x="8389372" y="4744261"/>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95" name="Arco 94"/>
          <p:cNvSpPr/>
          <p:nvPr/>
        </p:nvSpPr>
        <p:spPr>
          <a:xfrm flipH="1">
            <a:off x="6522982" y="5398132"/>
            <a:ext cx="1844079" cy="838296"/>
          </a:xfrm>
          <a:prstGeom prst="arc">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96" name="Connettore 1 95"/>
          <p:cNvCxnSpPr>
            <a:stCxn id="95" idx="2"/>
          </p:cNvCxnSpPr>
          <p:nvPr/>
        </p:nvCxnSpPr>
        <p:spPr>
          <a:xfrm>
            <a:off x="6522982" y="5817281"/>
            <a:ext cx="0" cy="902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Connettore 1 96"/>
          <p:cNvCxnSpPr/>
          <p:nvPr/>
        </p:nvCxnSpPr>
        <p:spPr>
          <a:xfrm>
            <a:off x="6514528" y="6307156"/>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Connettore 2 97"/>
          <p:cNvCxnSpPr/>
          <p:nvPr/>
        </p:nvCxnSpPr>
        <p:spPr>
          <a:xfrm flipH="1">
            <a:off x="7218664" y="5498233"/>
            <a:ext cx="197536"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9" name="Connettore 2 98"/>
          <p:cNvCxnSpPr/>
          <p:nvPr/>
        </p:nvCxnSpPr>
        <p:spPr>
          <a:xfrm flipH="1" flipV="1">
            <a:off x="7111924" y="5575185"/>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0" name="Connettore 1 99"/>
          <p:cNvCxnSpPr/>
          <p:nvPr/>
        </p:nvCxnSpPr>
        <p:spPr>
          <a:xfrm>
            <a:off x="6537618" y="5816045"/>
            <a:ext cx="0" cy="471312"/>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1" name="Connettore 1 100"/>
          <p:cNvCxnSpPr/>
          <p:nvPr/>
        </p:nvCxnSpPr>
        <p:spPr>
          <a:xfrm>
            <a:off x="6523734" y="5838217"/>
            <a:ext cx="0" cy="471312"/>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Connettore 1 101"/>
          <p:cNvCxnSpPr/>
          <p:nvPr/>
        </p:nvCxnSpPr>
        <p:spPr>
          <a:xfrm>
            <a:off x="6523734" y="6287358"/>
            <a:ext cx="921287"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3" name="Connettore 1 102"/>
          <p:cNvCxnSpPr/>
          <p:nvPr/>
        </p:nvCxnSpPr>
        <p:spPr>
          <a:xfrm>
            <a:off x="6514528" y="6309530"/>
            <a:ext cx="901673" cy="0"/>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104" name="Arco 103"/>
          <p:cNvSpPr/>
          <p:nvPr/>
        </p:nvSpPr>
        <p:spPr>
          <a:xfrm flipH="1">
            <a:off x="7074928" y="4410619"/>
            <a:ext cx="1896718" cy="1975026"/>
          </a:xfrm>
          <a:prstGeom prst="arc">
            <a:avLst>
              <a:gd name="adj1" fmla="val 1620000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5" name="Arco 104"/>
          <p:cNvSpPr/>
          <p:nvPr/>
        </p:nvSpPr>
        <p:spPr>
          <a:xfrm flipH="1">
            <a:off x="7074928" y="4430234"/>
            <a:ext cx="1896718" cy="1975026"/>
          </a:xfrm>
          <a:prstGeom prst="arc">
            <a:avLst>
              <a:gd name="adj1" fmla="val 16404573"/>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06" name="Connettore 2 105"/>
          <p:cNvCxnSpPr/>
          <p:nvPr/>
        </p:nvCxnSpPr>
        <p:spPr>
          <a:xfrm flipV="1">
            <a:off x="6993153" y="5071953"/>
            <a:ext cx="45951" cy="182911"/>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08" name="Figura a mano libera 107"/>
          <p:cNvSpPr/>
          <p:nvPr/>
        </p:nvSpPr>
        <p:spPr>
          <a:xfrm>
            <a:off x="5183490" y="4911067"/>
            <a:ext cx="752315" cy="984805"/>
          </a:xfrm>
          <a:custGeom>
            <a:avLst/>
            <a:gdLst>
              <a:gd name="connsiteX0" fmla="*/ 0 w 752315"/>
              <a:gd name="connsiteY0" fmla="*/ 38873 h 984805"/>
              <a:gd name="connsiteX1" fmla="*/ 77752 w 752315"/>
              <a:gd name="connsiteY1" fmla="*/ 51831 h 984805"/>
              <a:gd name="connsiteX2" fmla="*/ 246216 w 752315"/>
              <a:gd name="connsiteY2" fmla="*/ 0 h 984805"/>
              <a:gd name="connsiteX3" fmla="*/ 349885 w 752315"/>
              <a:gd name="connsiteY3" fmla="*/ 25916 h 984805"/>
              <a:gd name="connsiteX4" fmla="*/ 375803 w 752315"/>
              <a:gd name="connsiteY4" fmla="*/ 51831 h 984805"/>
              <a:gd name="connsiteX5" fmla="*/ 388762 w 752315"/>
              <a:gd name="connsiteY5" fmla="*/ 220285 h 984805"/>
              <a:gd name="connsiteX6" fmla="*/ 557225 w 752315"/>
              <a:gd name="connsiteY6" fmla="*/ 233243 h 984805"/>
              <a:gd name="connsiteX7" fmla="*/ 596101 w 752315"/>
              <a:gd name="connsiteY7" fmla="*/ 259159 h 984805"/>
              <a:gd name="connsiteX8" fmla="*/ 660895 w 752315"/>
              <a:gd name="connsiteY8" fmla="*/ 336907 h 984805"/>
              <a:gd name="connsiteX9" fmla="*/ 673853 w 752315"/>
              <a:gd name="connsiteY9" fmla="*/ 375780 h 984805"/>
              <a:gd name="connsiteX10" fmla="*/ 660895 w 752315"/>
              <a:gd name="connsiteY10" fmla="*/ 453528 h 984805"/>
              <a:gd name="connsiteX11" fmla="*/ 634977 w 752315"/>
              <a:gd name="connsiteY11" fmla="*/ 544234 h 984805"/>
              <a:gd name="connsiteX12" fmla="*/ 647936 w 752315"/>
              <a:gd name="connsiteY12" fmla="*/ 596066 h 984805"/>
              <a:gd name="connsiteX13" fmla="*/ 699771 w 752315"/>
              <a:gd name="connsiteY13" fmla="*/ 609024 h 984805"/>
              <a:gd name="connsiteX14" fmla="*/ 738647 w 752315"/>
              <a:gd name="connsiteY14" fmla="*/ 647898 h 984805"/>
              <a:gd name="connsiteX15" fmla="*/ 751606 w 752315"/>
              <a:gd name="connsiteY15" fmla="*/ 686771 h 984805"/>
              <a:gd name="connsiteX16" fmla="*/ 712730 w 752315"/>
              <a:gd name="connsiteY16" fmla="*/ 803393 h 984805"/>
              <a:gd name="connsiteX17" fmla="*/ 725688 w 752315"/>
              <a:gd name="connsiteY17" fmla="*/ 868183 h 984805"/>
              <a:gd name="connsiteX18" fmla="*/ 751606 w 752315"/>
              <a:gd name="connsiteY18" fmla="*/ 894099 h 984805"/>
              <a:gd name="connsiteX19" fmla="*/ 699771 w 752315"/>
              <a:gd name="connsiteY19" fmla="*/ 971847 h 984805"/>
              <a:gd name="connsiteX20" fmla="*/ 699771 w 752315"/>
              <a:gd name="connsiteY20" fmla="*/ 984805 h 98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315" h="984805">
                <a:moveTo>
                  <a:pt x="0" y="38873"/>
                </a:moveTo>
                <a:cubicBezTo>
                  <a:pt x="25917" y="43192"/>
                  <a:pt x="51535" y="53579"/>
                  <a:pt x="77752" y="51831"/>
                </a:cubicBezTo>
                <a:cubicBezTo>
                  <a:pt x="164604" y="46042"/>
                  <a:pt x="182351" y="31930"/>
                  <a:pt x="246216" y="0"/>
                </a:cubicBezTo>
                <a:cubicBezTo>
                  <a:pt x="280772" y="8639"/>
                  <a:pt x="316813" y="12688"/>
                  <a:pt x="349885" y="25916"/>
                </a:cubicBezTo>
                <a:cubicBezTo>
                  <a:pt x="361228" y="30453"/>
                  <a:pt x="373407" y="39851"/>
                  <a:pt x="375803" y="51831"/>
                </a:cubicBezTo>
                <a:cubicBezTo>
                  <a:pt x="386849" y="107054"/>
                  <a:pt x="348939" y="180464"/>
                  <a:pt x="388762" y="220285"/>
                </a:cubicBezTo>
                <a:cubicBezTo>
                  <a:pt x="428587" y="260108"/>
                  <a:pt x="501071" y="228924"/>
                  <a:pt x="557225" y="233243"/>
                </a:cubicBezTo>
                <a:cubicBezTo>
                  <a:pt x="570184" y="241882"/>
                  <a:pt x="584136" y="249189"/>
                  <a:pt x="596101" y="259159"/>
                </a:cubicBezTo>
                <a:cubicBezTo>
                  <a:pt x="633517" y="290337"/>
                  <a:pt x="635411" y="298684"/>
                  <a:pt x="660895" y="336907"/>
                </a:cubicBezTo>
                <a:cubicBezTo>
                  <a:pt x="665214" y="349865"/>
                  <a:pt x="673853" y="362121"/>
                  <a:pt x="673853" y="375780"/>
                </a:cubicBezTo>
                <a:cubicBezTo>
                  <a:pt x="673853" y="402053"/>
                  <a:pt x="666048" y="427765"/>
                  <a:pt x="660895" y="453528"/>
                </a:cubicBezTo>
                <a:cubicBezTo>
                  <a:pt x="652760" y="494203"/>
                  <a:pt x="647327" y="507185"/>
                  <a:pt x="634977" y="544234"/>
                </a:cubicBezTo>
                <a:cubicBezTo>
                  <a:pt x="639297" y="561511"/>
                  <a:pt x="635343" y="583473"/>
                  <a:pt x="647936" y="596066"/>
                </a:cubicBezTo>
                <a:cubicBezTo>
                  <a:pt x="660530" y="608659"/>
                  <a:pt x="684307" y="600188"/>
                  <a:pt x="699771" y="609024"/>
                </a:cubicBezTo>
                <a:cubicBezTo>
                  <a:pt x="715683" y="618116"/>
                  <a:pt x="725688" y="634940"/>
                  <a:pt x="738647" y="647898"/>
                </a:cubicBezTo>
                <a:cubicBezTo>
                  <a:pt x="742967" y="660856"/>
                  <a:pt x="751606" y="673112"/>
                  <a:pt x="751606" y="686771"/>
                </a:cubicBezTo>
                <a:cubicBezTo>
                  <a:pt x="751606" y="737009"/>
                  <a:pt x="733808" y="761238"/>
                  <a:pt x="712730" y="803393"/>
                </a:cubicBezTo>
                <a:cubicBezTo>
                  <a:pt x="717049" y="824990"/>
                  <a:pt x="717012" y="847940"/>
                  <a:pt x="725688" y="868183"/>
                </a:cubicBezTo>
                <a:cubicBezTo>
                  <a:pt x="730501" y="879412"/>
                  <a:pt x="749210" y="882119"/>
                  <a:pt x="751606" y="894099"/>
                </a:cubicBezTo>
                <a:cubicBezTo>
                  <a:pt x="758445" y="928293"/>
                  <a:pt x="713967" y="952920"/>
                  <a:pt x="699771" y="971847"/>
                </a:cubicBezTo>
                <a:cubicBezTo>
                  <a:pt x="697179" y="975302"/>
                  <a:pt x="699771" y="980486"/>
                  <a:pt x="699771" y="984805"/>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9" name="CasellaDiTesto 108"/>
          <p:cNvSpPr txBox="1"/>
          <p:nvPr/>
        </p:nvSpPr>
        <p:spPr>
          <a:xfrm>
            <a:off x="592755" y="3508352"/>
            <a:ext cx="1366004" cy="400110"/>
          </a:xfrm>
          <a:prstGeom prst="rect">
            <a:avLst/>
          </a:prstGeom>
          <a:noFill/>
        </p:spPr>
        <p:txBody>
          <a:bodyPr wrap="none" rtlCol="0">
            <a:spAutoFit/>
          </a:bodyPr>
          <a:lstStyle/>
          <a:p>
            <a:r>
              <a:rPr lang="it-IT" sz="2000" b="1" dirty="0" err="1" smtClean="0"/>
              <a:t>Undefinied</a:t>
            </a:r>
            <a:endParaRPr lang="it-IT" sz="2000" b="1" dirty="0"/>
          </a:p>
        </p:txBody>
      </p:sp>
      <p:sp>
        <p:nvSpPr>
          <p:cNvPr id="110" name="CasellaDiTesto 109"/>
          <p:cNvSpPr txBox="1"/>
          <p:nvPr/>
        </p:nvSpPr>
        <p:spPr>
          <a:xfrm>
            <a:off x="2699482" y="3508352"/>
            <a:ext cx="1749197" cy="400110"/>
          </a:xfrm>
          <a:prstGeom prst="rect">
            <a:avLst/>
          </a:prstGeom>
          <a:noFill/>
        </p:spPr>
        <p:txBody>
          <a:bodyPr wrap="none" rtlCol="0">
            <a:spAutoFit/>
          </a:bodyPr>
          <a:lstStyle/>
          <a:p>
            <a:r>
              <a:rPr lang="it-IT" sz="2000" b="1" dirty="0" smtClean="0"/>
              <a:t>In a </a:t>
            </a:r>
            <a:r>
              <a:rPr lang="it-IT" sz="2000" b="1" dirty="0" err="1" smtClean="0"/>
              <a:t>Perforator</a:t>
            </a:r>
            <a:endParaRPr lang="it-IT" sz="2000" b="1" dirty="0"/>
          </a:p>
        </p:txBody>
      </p:sp>
      <p:sp>
        <p:nvSpPr>
          <p:cNvPr id="111" name="CasellaDiTesto 110"/>
          <p:cNvSpPr txBox="1"/>
          <p:nvPr/>
        </p:nvSpPr>
        <p:spPr>
          <a:xfrm>
            <a:off x="4806209" y="3508352"/>
            <a:ext cx="1617851" cy="400110"/>
          </a:xfrm>
          <a:prstGeom prst="rect">
            <a:avLst/>
          </a:prstGeom>
          <a:noFill/>
        </p:spPr>
        <p:txBody>
          <a:bodyPr wrap="none" rtlCol="0">
            <a:spAutoFit/>
          </a:bodyPr>
          <a:lstStyle/>
          <a:p>
            <a:r>
              <a:rPr lang="it-IT" sz="2000" b="1" dirty="0" smtClean="0"/>
              <a:t>In a </a:t>
            </a:r>
            <a:r>
              <a:rPr lang="it-IT" sz="2000" b="1" dirty="0" err="1" smtClean="0"/>
              <a:t>Tributary</a:t>
            </a:r>
            <a:endParaRPr lang="it-IT" sz="2000" b="1" dirty="0"/>
          </a:p>
        </p:txBody>
      </p:sp>
      <p:sp>
        <p:nvSpPr>
          <p:cNvPr id="112" name="CasellaDiTesto 111"/>
          <p:cNvSpPr txBox="1"/>
          <p:nvPr/>
        </p:nvSpPr>
        <p:spPr>
          <a:xfrm>
            <a:off x="6776822" y="3486534"/>
            <a:ext cx="2099809" cy="892552"/>
          </a:xfrm>
          <a:prstGeom prst="rect">
            <a:avLst/>
          </a:prstGeom>
          <a:solidFill>
            <a:schemeClr val="bg1"/>
          </a:solidFill>
        </p:spPr>
        <p:txBody>
          <a:bodyPr wrap="square" rtlCol="0">
            <a:spAutoFit/>
          </a:bodyPr>
          <a:lstStyle/>
          <a:p>
            <a:r>
              <a:rPr lang="it-IT" sz="2000" b="1" dirty="0" smtClean="0"/>
              <a:t>In  the LSV</a:t>
            </a:r>
          </a:p>
          <a:p>
            <a:r>
              <a:rPr lang="it-IT" sz="1600" dirty="0" smtClean="0"/>
              <a:t>More </a:t>
            </a:r>
            <a:r>
              <a:rPr lang="it-IT" sz="1600" dirty="0" err="1" smtClean="0"/>
              <a:t>variables</a:t>
            </a:r>
            <a:r>
              <a:rPr lang="it-IT" sz="1600" dirty="0" smtClean="0"/>
              <a:t> are </a:t>
            </a:r>
            <a:r>
              <a:rPr lang="it-IT" sz="1600" dirty="0" err="1" smtClean="0"/>
              <a:t>subsequently</a:t>
            </a:r>
            <a:r>
              <a:rPr lang="it-IT" sz="1600" dirty="0" smtClean="0"/>
              <a:t> </a:t>
            </a:r>
            <a:r>
              <a:rPr lang="it-IT" sz="1600" dirty="0" err="1" smtClean="0"/>
              <a:t>shown</a:t>
            </a:r>
            <a:endParaRPr lang="it-IT" sz="1600" dirty="0"/>
          </a:p>
        </p:txBody>
      </p:sp>
      <p:sp>
        <p:nvSpPr>
          <p:cNvPr id="114" name="Freccia curva 113"/>
          <p:cNvSpPr/>
          <p:nvPr/>
        </p:nvSpPr>
        <p:spPr>
          <a:xfrm rot="5400000" flipV="1">
            <a:off x="4080016" y="2458034"/>
            <a:ext cx="902027" cy="531309"/>
          </a:xfrm>
          <a:prstGeom prst="bentArrow">
            <a:avLst>
              <a:gd name="adj1" fmla="val 25000"/>
              <a:gd name="adj2" fmla="val 23099"/>
              <a:gd name="adj3" fmla="val 25000"/>
              <a:gd name="adj4" fmla="val 43750"/>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13" name="CasellaDiTesto 112"/>
          <p:cNvSpPr txBox="1"/>
          <p:nvPr/>
        </p:nvSpPr>
        <p:spPr>
          <a:xfrm>
            <a:off x="4630882" y="697113"/>
            <a:ext cx="3903042" cy="646331"/>
          </a:xfrm>
          <a:prstGeom prst="rect">
            <a:avLst/>
          </a:prstGeom>
          <a:noFill/>
        </p:spPr>
        <p:txBody>
          <a:bodyPr wrap="square" rtlCol="0">
            <a:spAutoFit/>
          </a:bodyPr>
          <a:lstStyle/>
          <a:p>
            <a:pPr algn="ctr"/>
            <a:r>
              <a:rPr lang="it-IT" b="1" dirty="0" err="1" smtClean="0"/>
              <a:t>Centripetal</a:t>
            </a:r>
            <a:r>
              <a:rPr lang="it-IT" b="1" dirty="0" smtClean="0"/>
              <a:t> and </a:t>
            </a:r>
            <a:r>
              <a:rPr lang="it-IT" b="1" dirty="0" err="1" smtClean="0"/>
              <a:t>centrifugal</a:t>
            </a:r>
            <a:r>
              <a:rPr lang="it-IT" b="1" dirty="0" smtClean="0"/>
              <a:t> </a:t>
            </a:r>
            <a:r>
              <a:rPr lang="it-IT" b="1" dirty="0" err="1" smtClean="0"/>
              <a:t>destination</a:t>
            </a:r>
            <a:r>
              <a:rPr lang="it-IT" b="1" dirty="0" smtClean="0"/>
              <a:t> of the </a:t>
            </a:r>
            <a:r>
              <a:rPr lang="it-IT" b="1" dirty="0" err="1" smtClean="0"/>
              <a:t>outward</a:t>
            </a:r>
            <a:r>
              <a:rPr lang="it-IT" b="1" dirty="0" smtClean="0"/>
              <a:t> flow.</a:t>
            </a:r>
            <a:endParaRPr lang="it-IT" b="1" dirty="0"/>
          </a:p>
        </p:txBody>
      </p:sp>
    </p:spTree>
    <p:extLst>
      <p:ext uri="{BB962C8B-B14F-4D97-AF65-F5344CB8AC3E}">
        <p14:creationId xmlns:p14="http://schemas.microsoft.com/office/powerpoint/2010/main" val="3593966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4417445" y="468842"/>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4" name="Arco 3"/>
          <p:cNvSpPr/>
          <p:nvPr/>
        </p:nvSpPr>
        <p:spPr>
          <a:xfrm>
            <a:off x="2587896" y="1164279"/>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 name="Connettore 1 4"/>
          <p:cNvCxnSpPr>
            <a:stCxn id="4" idx="2"/>
          </p:cNvCxnSpPr>
          <p:nvPr/>
        </p:nvCxnSpPr>
        <p:spPr>
          <a:xfrm>
            <a:off x="6337730" y="2109168"/>
            <a:ext cx="0" cy="4452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2542528" y="4528083"/>
            <a:ext cx="0" cy="2033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ttore 1 7"/>
          <p:cNvCxnSpPr/>
          <p:nvPr/>
        </p:nvCxnSpPr>
        <p:spPr>
          <a:xfrm>
            <a:off x="2525338" y="5632412"/>
            <a:ext cx="18921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flipH="1">
            <a:off x="3957160" y="3754562"/>
            <a:ext cx="401679"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1" name="Arco 20"/>
          <p:cNvSpPr/>
          <p:nvPr/>
        </p:nvSpPr>
        <p:spPr>
          <a:xfrm flipH="1">
            <a:off x="2525338" y="3621430"/>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 name="Arco 1"/>
          <p:cNvSpPr/>
          <p:nvPr/>
        </p:nvSpPr>
        <p:spPr>
          <a:xfrm flipH="1">
            <a:off x="2572290" y="3628650"/>
            <a:ext cx="3671952" cy="1882557"/>
          </a:xfrm>
          <a:prstGeom prst="arc">
            <a:avLst>
              <a:gd name="adj1" fmla="val 16200000"/>
              <a:gd name="adj2" fmla="val 18692479"/>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2" name="Arco 21"/>
          <p:cNvSpPr/>
          <p:nvPr/>
        </p:nvSpPr>
        <p:spPr>
          <a:xfrm flipH="1">
            <a:off x="3653724" y="1395272"/>
            <a:ext cx="3856873" cy="4452315"/>
          </a:xfrm>
          <a:prstGeom prst="arc">
            <a:avLst>
              <a:gd name="adj1" fmla="val 20155089"/>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3" name="Connettore 2 22"/>
          <p:cNvCxnSpPr/>
          <p:nvPr/>
        </p:nvCxnSpPr>
        <p:spPr>
          <a:xfrm flipV="1">
            <a:off x="3491608" y="3054056"/>
            <a:ext cx="108668" cy="369705"/>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5" name="CasellaDiTesto 24"/>
          <p:cNvSpPr txBox="1"/>
          <p:nvPr/>
        </p:nvSpPr>
        <p:spPr>
          <a:xfrm>
            <a:off x="117672" y="101778"/>
            <a:ext cx="8750004" cy="1508105"/>
          </a:xfrm>
          <a:prstGeom prst="rect">
            <a:avLst/>
          </a:prstGeom>
          <a:solidFill>
            <a:srgbClr val="FFFFFF">
              <a:alpha val="51000"/>
            </a:srgbClr>
          </a:solidFill>
        </p:spPr>
        <p:txBody>
          <a:bodyPr wrap="square" rtlCol="0">
            <a:spAutoFit/>
          </a:bodyPr>
          <a:lstStyle/>
          <a:p>
            <a:pPr algn="ctr"/>
            <a:r>
              <a:rPr lang="it-IT" sz="3200" b="1" dirty="0" err="1"/>
              <a:t>Type</a:t>
            </a:r>
            <a:r>
              <a:rPr lang="it-IT" sz="3200" b="1" dirty="0"/>
              <a:t> </a:t>
            </a:r>
            <a:r>
              <a:rPr lang="it-IT" sz="3200" b="1" dirty="0" smtClean="0"/>
              <a:t> 2</a:t>
            </a:r>
          </a:p>
          <a:p>
            <a:r>
              <a:rPr lang="it-IT" sz="2000" b="1" dirty="0" smtClean="0"/>
              <a:t>The outward contractive flow originating  from the SPJ has a centripetal flow towards the Giacomini vein or the accessory </a:t>
            </a:r>
            <a:r>
              <a:rPr lang="it-IT" sz="2000" b="1" dirty="0" smtClean="0">
                <a:solidFill>
                  <a:srgbClr val="000000"/>
                </a:solidFill>
              </a:rPr>
              <a:t>GV</a:t>
            </a:r>
            <a:r>
              <a:rPr lang="it-IT" sz="2000" b="1" dirty="0" smtClean="0"/>
              <a:t> vein that connects the SPJ to the deep femoral vein. </a:t>
            </a:r>
            <a:r>
              <a:rPr lang="it-IT" sz="2000" b="1" dirty="0" smtClean="0">
                <a:solidFill>
                  <a:srgbClr val="000000"/>
                </a:solidFill>
              </a:rPr>
              <a:t>The </a:t>
            </a:r>
            <a:r>
              <a:rPr lang="it-IT" sz="2000" b="1" dirty="0" err="1" smtClean="0">
                <a:solidFill>
                  <a:srgbClr val="000000"/>
                </a:solidFill>
              </a:rPr>
              <a:t>reflux</a:t>
            </a:r>
            <a:r>
              <a:rPr lang="it-IT" sz="2000" b="1" dirty="0" smtClean="0">
                <a:solidFill>
                  <a:srgbClr val="000000"/>
                </a:solidFill>
              </a:rPr>
              <a:t> </a:t>
            </a:r>
            <a:r>
              <a:rPr lang="it-IT" sz="2000" b="1" dirty="0" err="1" smtClean="0">
                <a:solidFill>
                  <a:srgbClr val="000000"/>
                </a:solidFill>
              </a:rPr>
              <a:t>does</a:t>
            </a:r>
            <a:r>
              <a:rPr lang="it-IT" sz="2000" b="1" dirty="0" smtClean="0">
                <a:solidFill>
                  <a:srgbClr val="000000"/>
                </a:solidFill>
              </a:rPr>
              <a:t> </a:t>
            </a:r>
            <a:r>
              <a:rPr lang="it-IT" sz="2000" b="1" dirty="0" err="1" smtClean="0">
                <a:solidFill>
                  <a:srgbClr val="000000"/>
                </a:solidFill>
              </a:rPr>
              <a:t>not</a:t>
            </a:r>
            <a:r>
              <a:rPr lang="it-IT" sz="2000" b="1" dirty="0" smtClean="0">
                <a:solidFill>
                  <a:srgbClr val="000000"/>
                </a:solidFill>
              </a:rPr>
              <a:t> involve the SSV.</a:t>
            </a:r>
            <a:endParaRPr lang="it-IT" sz="2000" b="1" dirty="0">
              <a:solidFill>
                <a:srgbClr val="000000"/>
              </a:solidFill>
            </a:endParaRPr>
          </a:p>
        </p:txBody>
      </p:sp>
      <p:sp>
        <p:nvSpPr>
          <p:cNvPr id="6" name="CasellaDiTesto 5"/>
          <p:cNvSpPr txBox="1"/>
          <p:nvPr/>
        </p:nvSpPr>
        <p:spPr>
          <a:xfrm>
            <a:off x="5263970" y="2396367"/>
            <a:ext cx="2476248" cy="923330"/>
          </a:xfrm>
          <a:prstGeom prst="rect">
            <a:avLst/>
          </a:prstGeom>
          <a:solidFill>
            <a:srgbClr val="FFFFFF"/>
          </a:solidFill>
        </p:spPr>
        <p:txBody>
          <a:bodyPr wrap="square" rtlCol="0">
            <a:spAutoFit/>
          </a:bodyPr>
          <a:lstStyle/>
          <a:p>
            <a:r>
              <a:rPr lang="it-IT" dirty="0" smtClean="0"/>
              <a:t>The destination of this flow is explained in the next slides</a:t>
            </a:r>
            <a:endParaRPr lang="it-IT" dirty="0"/>
          </a:p>
        </p:txBody>
      </p:sp>
      <p:cxnSp>
        <p:nvCxnSpPr>
          <p:cNvPr id="16" name="Connettore 2 15"/>
          <p:cNvCxnSpPr/>
          <p:nvPr/>
        </p:nvCxnSpPr>
        <p:spPr>
          <a:xfrm flipH="1" flipV="1">
            <a:off x="4086241" y="2830176"/>
            <a:ext cx="1035365" cy="138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Ovale 16"/>
          <p:cNvSpPr/>
          <p:nvPr/>
        </p:nvSpPr>
        <p:spPr>
          <a:xfrm>
            <a:off x="3491608" y="2265761"/>
            <a:ext cx="911179" cy="911179"/>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CasellaDiTesto 17"/>
          <p:cNvSpPr txBox="1"/>
          <p:nvPr/>
        </p:nvSpPr>
        <p:spPr>
          <a:xfrm>
            <a:off x="684156" y="3135031"/>
            <a:ext cx="1841182" cy="369332"/>
          </a:xfrm>
          <a:prstGeom prst="rect">
            <a:avLst/>
          </a:prstGeom>
          <a:noFill/>
        </p:spPr>
        <p:txBody>
          <a:bodyPr wrap="none" rtlCol="0">
            <a:spAutoFit/>
          </a:bodyPr>
          <a:lstStyle/>
          <a:p>
            <a:r>
              <a:rPr lang="it-IT" dirty="0" smtClean="0"/>
              <a:t>SSV </a:t>
            </a:r>
            <a:r>
              <a:rPr lang="it-IT" dirty="0" err="1" smtClean="0"/>
              <a:t>is</a:t>
            </a:r>
            <a:r>
              <a:rPr lang="it-IT" dirty="0" smtClean="0"/>
              <a:t> </a:t>
            </a:r>
            <a:r>
              <a:rPr lang="it-IT" dirty="0" err="1" smtClean="0"/>
              <a:t>competent</a:t>
            </a:r>
            <a:endParaRPr lang="it-IT" dirty="0"/>
          </a:p>
        </p:txBody>
      </p:sp>
      <p:sp>
        <p:nvSpPr>
          <p:cNvPr id="24" name="CasellaDiTesto 23"/>
          <p:cNvSpPr txBox="1"/>
          <p:nvPr/>
        </p:nvSpPr>
        <p:spPr>
          <a:xfrm>
            <a:off x="4997360" y="4120945"/>
            <a:ext cx="1941557" cy="369332"/>
          </a:xfrm>
          <a:prstGeom prst="rect">
            <a:avLst/>
          </a:prstGeom>
          <a:solidFill>
            <a:srgbClr val="FFFFFF"/>
          </a:solidFill>
        </p:spPr>
        <p:txBody>
          <a:bodyPr wrap="none" rtlCol="0">
            <a:spAutoFit/>
          </a:bodyPr>
          <a:lstStyle/>
          <a:p>
            <a:r>
              <a:rPr lang="it-IT" dirty="0" smtClean="0"/>
              <a:t>SPJ </a:t>
            </a:r>
            <a:r>
              <a:rPr lang="it-IT" dirty="0" err="1" smtClean="0"/>
              <a:t>is</a:t>
            </a:r>
            <a:r>
              <a:rPr lang="it-IT" dirty="0" smtClean="0"/>
              <a:t> </a:t>
            </a:r>
            <a:r>
              <a:rPr lang="it-IT" dirty="0" err="1" smtClean="0"/>
              <a:t>incompetent</a:t>
            </a:r>
            <a:endParaRPr lang="it-IT" dirty="0"/>
          </a:p>
        </p:txBody>
      </p:sp>
      <p:cxnSp>
        <p:nvCxnSpPr>
          <p:cNvPr id="26" name="Connettore 2 25"/>
          <p:cNvCxnSpPr>
            <a:stCxn id="24" idx="1"/>
          </p:cNvCxnSpPr>
          <p:nvPr/>
        </p:nvCxnSpPr>
        <p:spPr>
          <a:xfrm flipH="1" flipV="1">
            <a:off x="4196680" y="3893218"/>
            <a:ext cx="800680" cy="4123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onnettore 2 26"/>
          <p:cNvCxnSpPr/>
          <p:nvPr/>
        </p:nvCxnSpPr>
        <p:spPr>
          <a:xfrm>
            <a:off x="1813809" y="3550993"/>
            <a:ext cx="878140" cy="4071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8" name="Gruppo 27"/>
          <p:cNvGrpSpPr/>
          <p:nvPr/>
        </p:nvGrpSpPr>
        <p:grpSpPr>
          <a:xfrm>
            <a:off x="214117" y="2109168"/>
            <a:ext cx="3128362" cy="760458"/>
            <a:chOff x="735263" y="576748"/>
            <a:chExt cx="3128362" cy="760458"/>
          </a:xfrm>
        </p:grpSpPr>
        <p:cxnSp>
          <p:nvCxnSpPr>
            <p:cNvPr id="29" name="Connettore 2 28"/>
            <p:cNvCxnSpPr/>
            <p:nvPr/>
          </p:nvCxnSpPr>
          <p:spPr>
            <a:xfrm>
              <a:off x="735263" y="815474"/>
              <a:ext cx="601579"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0" name="CasellaDiTesto 29"/>
            <p:cNvSpPr txBox="1"/>
            <p:nvPr/>
          </p:nvSpPr>
          <p:spPr>
            <a:xfrm>
              <a:off x="1370635" y="576748"/>
              <a:ext cx="2492990" cy="369332"/>
            </a:xfrm>
            <a:prstGeom prst="rect">
              <a:avLst/>
            </a:prstGeom>
            <a:noFill/>
          </p:spPr>
          <p:txBody>
            <a:bodyPr wrap="none" rtlCol="0">
              <a:spAutoFit/>
            </a:bodyPr>
            <a:lstStyle/>
            <a:p>
              <a:r>
                <a:rPr lang="it-IT" b="1" dirty="0" err="1" smtClean="0">
                  <a:solidFill>
                    <a:srgbClr val="FF0000"/>
                  </a:solidFill>
                </a:rPr>
                <a:t>Muscle</a:t>
              </a:r>
              <a:r>
                <a:rPr lang="it-IT" b="1" dirty="0" smtClean="0">
                  <a:solidFill>
                    <a:srgbClr val="FF0000"/>
                  </a:solidFill>
                </a:rPr>
                <a:t> </a:t>
              </a:r>
              <a:r>
                <a:rPr lang="it-IT" b="1" dirty="0" err="1" smtClean="0">
                  <a:solidFill>
                    <a:srgbClr val="FF0000"/>
                  </a:solidFill>
                </a:rPr>
                <a:t>contraction</a:t>
              </a:r>
              <a:r>
                <a:rPr lang="it-IT" b="1" dirty="0" smtClean="0">
                  <a:solidFill>
                    <a:srgbClr val="FF0000"/>
                  </a:solidFill>
                </a:rPr>
                <a:t>  </a:t>
              </a:r>
              <a:r>
                <a:rPr lang="it-IT" b="1" dirty="0" err="1" smtClean="0">
                  <a:solidFill>
                    <a:srgbClr val="FF0000"/>
                  </a:solidFill>
                </a:rPr>
                <a:t>flux</a:t>
              </a:r>
              <a:endParaRPr lang="it-IT" b="1" dirty="0">
                <a:solidFill>
                  <a:srgbClr val="FF0000"/>
                </a:solidFill>
              </a:endParaRPr>
            </a:p>
          </p:txBody>
        </p:sp>
        <p:cxnSp>
          <p:nvCxnSpPr>
            <p:cNvPr id="31" name="Connettore 2 30"/>
            <p:cNvCxnSpPr/>
            <p:nvPr/>
          </p:nvCxnSpPr>
          <p:spPr>
            <a:xfrm>
              <a:off x="735263" y="1206600"/>
              <a:ext cx="601579" cy="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2" name="CasellaDiTesto 31"/>
            <p:cNvSpPr txBox="1"/>
            <p:nvPr/>
          </p:nvSpPr>
          <p:spPr>
            <a:xfrm>
              <a:off x="1370635" y="967874"/>
              <a:ext cx="2364750" cy="369332"/>
            </a:xfrm>
            <a:prstGeom prst="rect">
              <a:avLst/>
            </a:prstGeom>
            <a:noFill/>
          </p:spPr>
          <p:txBody>
            <a:bodyPr wrap="none" rtlCol="0">
              <a:spAutoFit/>
            </a:bodyPr>
            <a:lstStyle/>
            <a:p>
              <a:r>
                <a:rPr lang="it-IT" b="1" dirty="0" err="1">
                  <a:solidFill>
                    <a:srgbClr val="0000FF"/>
                  </a:solidFill>
                </a:rPr>
                <a:t>M</a:t>
              </a:r>
              <a:r>
                <a:rPr lang="it-IT" b="1" dirty="0" err="1" smtClean="0">
                  <a:solidFill>
                    <a:srgbClr val="0000FF"/>
                  </a:solidFill>
                </a:rPr>
                <a:t>uscle</a:t>
              </a:r>
              <a:r>
                <a:rPr lang="it-IT" b="1" dirty="0" smtClean="0">
                  <a:solidFill>
                    <a:srgbClr val="0000FF"/>
                  </a:solidFill>
                </a:rPr>
                <a:t> </a:t>
              </a:r>
              <a:r>
                <a:rPr lang="it-IT" b="1" dirty="0" err="1" smtClean="0">
                  <a:solidFill>
                    <a:srgbClr val="0000FF"/>
                  </a:solidFill>
                </a:rPr>
                <a:t>relaxation</a:t>
              </a:r>
              <a:r>
                <a:rPr lang="it-IT" b="1" dirty="0" smtClean="0">
                  <a:solidFill>
                    <a:srgbClr val="0000FF"/>
                  </a:solidFill>
                </a:rPr>
                <a:t>  </a:t>
              </a:r>
              <a:r>
                <a:rPr lang="it-IT" b="1" dirty="0" err="1" smtClean="0">
                  <a:solidFill>
                    <a:srgbClr val="0000FF"/>
                  </a:solidFill>
                </a:rPr>
                <a:t>flux</a:t>
              </a:r>
              <a:endParaRPr lang="it-IT" b="1" dirty="0">
                <a:solidFill>
                  <a:srgbClr val="0000FF"/>
                </a:solidFill>
              </a:endParaRPr>
            </a:p>
          </p:txBody>
        </p:sp>
      </p:grpSp>
    </p:spTree>
    <p:extLst>
      <p:ext uri="{BB962C8B-B14F-4D97-AF65-F5344CB8AC3E}">
        <p14:creationId xmlns:p14="http://schemas.microsoft.com/office/powerpoint/2010/main" val="3564648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co 19"/>
          <p:cNvSpPr/>
          <p:nvPr/>
        </p:nvSpPr>
        <p:spPr>
          <a:xfrm flipH="1">
            <a:off x="2218018" y="1220581"/>
            <a:ext cx="3856873" cy="4452315"/>
          </a:xfrm>
          <a:prstGeom prst="arc">
            <a:avLst>
              <a:gd name="adj1" fmla="val 16464403"/>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 name="Connettore 1 1"/>
          <p:cNvCxnSpPr/>
          <p:nvPr/>
        </p:nvCxnSpPr>
        <p:spPr>
          <a:xfrm>
            <a:off x="2954129" y="377441"/>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3" name="Arco 2"/>
          <p:cNvSpPr/>
          <p:nvPr/>
        </p:nvSpPr>
        <p:spPr>
          <a:xfrm>
            <a:off x="1124580" y="1072878"/>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 name="Connettore 1 3"/>
          <p:cNvCxnSpPr>
            <a:stCxn id="3" idx="2"/>
          </p:cNvCxnSpPr>
          <p:nvPr/>
        </p:nvCxnSpPr>
        <p:spPr>
          <a:xfrm>
            <a:off x="4874414" y="2017767"/>
            <a:ext cx="0" cy="4452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nettore 1 4"/>
          <p:cNvCxnSpPr/>
          <p:nvPr/>
        </p:nvCxnSpPr>
        <p:spPr>
          <a:xfrm>
            <a:off x="1079212" y="4436682"/>
            <a:ext cx="0" cy="2033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1062022" y="5541011"/>
            <a:ext cx="18921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nettore 2 6"/>
          <p:cNvCxnSpPr/>
          <p:nvPr/>
        </p:nvCxnSpPr>
        <p:spPr>
          <a:xfrm flipH="1">
            <a:off x="2493844" y="3663161"/>
            <a:ext cx="401679"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 name="Arco 7"/>
          <p:cNvSpPr/>
          <p:nvPr/>
        </p:nvSpPr>
        <p:spPr>
          <a:xfrm flipH="1">
            <a:off x="1062022" y="3530029"/>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Arco 8"/>
          <p:cNvSpPr/>
          <p:nvPr/>
        </p:nvSpPr>
        <p:spPr>
          <a:xfrm flipH="1">
            <a:off x="1108974" y="3537249"/>
            <a:ext cx="3671952" cy="1882557"/>
          </a:xfrm>
          <a:prstGeom prst="arc">
            <a:avLst>
              <a:gd name="adj1" fmla="val 16200000"/>
              <a:gd name="adj2" fmla="val 18692479"/>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Arco 9"/>
          <p:cNvSpPr/>
          <p:nvPr/>
        </p:nvSpPr>
        <p:spPr>
          <a:xfrm flipH="1">
            <a:off x="2190408" y="1303871"/>
            <a:ext cx="3856873" cy="4452315"/>
          </a:xfrm>
          <a:prstGeom prst="arc">
            <a:avLst>
              <a:gd name="adj1" fmla="val 20155089"/>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1" name="Connettore 2 10"/>
          <p:cNvCxnSpPr/>
          <p:nvPr/>
        </p:nvCxnSpPr>
        <p:spPr>
          <a:xfrm flipV="1">
            <a:off x="2028292" y="2962655"/>
            <a:ext cx="108668" cy="369705"/>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2" name="Ovale 11"/>
          <p:cNvSpPr/>
          <p:nvPr/>
        </p:nvSpPr>
        <p:spPr>
          <a:xfrm>
            <a:off x="2493844" y="2623090"/>
            <a:ext cx="207821" cy="207821"/>
          </a:xfrm>
          <a:prstGeom prst="ellipse">
            <a:avLst/>
          </a:prstGeom>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Ovale 12"/>
          <p:cNvSpPr/>
          <p:nvPr/>
        </p:nvSpPr>
        <p:spPr>
          <a:xfrm>
            <a:off x="327026" y="865057"/>
            <a:ext cx="207821" cy="207821"/>
          </a:xfrm>
          <a:prstGeom prst="ellipse">
            <a:avLst/>
          </a:prstGeom>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p:nvSpPr>
        <p:spPr>
          <a:xfrm>
            <a:off x="552194" y="768415"/>
            <a:ext cx="1329135" cy="369332"/>
          </a:xfrm>
          <a:prstGeom prst="rect">
            <a:avLst/>
          </a:prstGeom>
          <a:noFill/>
        </p:spPr>
        <p:txBody>
          <a:bodyPr wrap="none" rtlCol="0">
            <a:spAutoFit/>
          </a:bodyPr>
          <a:lstStyle/>
          <a:p>
            <a:r>
              <a:rPr lang="it-IT" dirty="0" smtClean="0"/>
              <a:t>= </a:t>
            </a:r>
            <a:r>
              <a:rPr lang="it-IT" dirty="0" err="1" smtClean="0"/>
              <a:t>Perforator</a:t>
            </a:r>
            <a:endParaRPr lang="it-IT" dirty="0"/>
          </a:p>
        </p:txBody>
      </p:sp>
      <p:cxnSp>
        <p:nvCxnSpPr>
          <p:cNvPr id="15" name="Connettore 1 14"/>
          <p:cNvCxnSpPr/>
          <p:nvPr/>
        </p:nvCxnSpPr>
        <p:spPr>
          <a:xfrm>
            <a:off x="2305095" y="2714813"/>
            <a:ext cx="202554"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CasellaDiTesto 17"/>
          <p:cNvSpPr txBox="1"/>
          <p:nvPr/>
        </p:nvSpPr>
        <p:spPr>
          <a:xfrm>
            <a:off x="5121607" y="877195"/>
            <a:ext cx="3837753" cy="5355313"/>
          </a:xfrm>
          <a:prstGeom prst="rect">
            <a:avLst/>
          </a:prstGeom>
          <a:noFill/>
        </p:spPr>
        <p:txBody>
          <a:bodyPr wrap="square" rtlCol="0">
            <a:spAutoFit/>
          </a:bodyPr>
          <a:lstStyle/>
          <a:p>
            <a:r>
              <a:rPr lang="it-IT" dirty="0" smtClean="0"/>
              <a:t>In </a:t>
            </a:r>
            <a:r>
              <a:rPr lang="it-IT" dirty="0" err="1" smtClean="0"/>
              <a:t>this</a:t>
            </a:r>
            <a:r>
              <a:rPr lang="it-IT" dirty="0" smtClean="0"/>
              <a:t> pattern the flow </a:t>
            </a:r>
            <a:r>
              <a:rPr lang="it-IT" dirty="0" err="1" smtClean="0"/>
              <a:t>that</a:t>
            </a:r>
            <a:r>
              <a:rPr lang="it-IT" dirty="0" smtClean="0"/>
              <a:t> </a:t>
            </a:r>
            <a:r>
              <a:rPr lang="it-IT" dirty="0" err="1" smtClean="0"/>
              <a:t>originates</a:t>
            </a:r>
            <a:r>
              <a:rPr lang="it-IT" dirty="0" smtClean="0"/>
              <a:t> from the SPJ </a:t>
            </a:r>
            <a:r>
              <a:rPr lang="it-IT" dirty="0" err="1" smtClean="0"/>
              <a:t>during</a:t>
            </a:r>
            <a:r>
              <a:rPr lang="it-IT" dirty="0" smtClean="0"/>
              <a:t> the </a:t>
            </a:r>
            <a:r>
              <a:rPr lang="it-IT" dirty="0" err="1" smtClean="0"/>
              <a:t>muscle</a:t>
            </a:r>
            <a:r>
              <a:rPr lang="it-IT" dirty="0" smtClean="0"/>
              <a:t> </a:t>
            </a:r>
            <a:r>
              <a:rPr lang="it-IT" dirty="0" err="1" smtClean="0"/>
              <a:t>contraction</a:t>
            </a:r>
            <a:r>
              <a:rPr lang="it-IT" dirty="0" smtClean="0"/>
              <a:t> </a:t>
            </a:r>
            <a:r>
              <a:rPr lang="it-IT" dirty="0" err="1" smtClean="0"/>
              <a:t>phase</a:t>
            </a:r>
            <a:r>
              <a:rPr lang="it-IT" dirty="0" smtClean="0"/>
              <a:t>, </a:t>
            </a:r>
            <a:r>
              <a:rPr lang="it-IT" dirty="0" err="1" smtClean="0"/>
              <a:t>goes</a:t>
            </a:r>
            <a:r>
              <a:rPr lang="it-IT" dirty="0" smtClean="0"/>
              <a:t> </a:t>
            </a:r>
            <a:r>
              <a:rPr lang="it-IT" dirty="0" err="1" smtClean="0"/>
              <a:t>upwards</a:t>
            </a:r>
            <a:r>
              <a:rPr lang="it-IT" dirty="0" smtClean="0"/>
              <a:t> in the Giacomini v, and </a:t>
            </a:r>
            <a:r>
              <a:rPr lang="it-IT" dirty="0" err="1" smtClean="0"/>
              <a:t>returns</a:t>
            </a:r>
            <a:r>
              <a:rPr lang="it-IT" dirty="0" smtClean="0"/>
              <a:t> </a:t>
            </a:r>
            <a:r>
              <a:rPr lang="it-IT" dirty="0" err="1" smtClean="0"/>
              <a:t>into</a:t>
            </a:r>
            <a:r>
              <a:rPr lang="it-IT" dirty="0" smtClean="0"/>
              <a:t> the </a:t>
            </a:r>
            <a:r>
              <a:rPr lang="it-IT" dirty="0" err="1" smtClean="0"/>
              <a:t>deep</a:t>
            </a:r>
            <a:r>
              <a:rPr lang="it-IT" dirty="0" smtClean="0"/>
              <a:t> </a:t>
            </a:r>
            <a:r>
              <a:rPr lang="it-IT" dirty="0" err="1" smtClean="0"/>
              <a:t>vein</a:t>
            </a:r>
            <a:r>
              <a:rPr lang="it-IT" dirty="0" smtClean="0"/>
              <a:t> </a:t>
            </a:r>
            <a:r>
              <a:rPr lang="it-IT" dirty="0" err="1" smtClean="0"/>
              <a:t>through</a:t>
            </a:r>
            <a:r>
              <a:rPr lang="it-IT" dirty="0" smtClean="0"/>
              <a:t> a </a:t>
            </a:r>
            <a:r>
              <a:rPr lang="it-IT" dirty="0" err="1" smtClean="0"/>
              <a:t>perforator</a:t>
            </a:r>
            <a:r>
              <a:rPr lang="it-IT" dirty="0" smtClean="0"/>
              <a:t>.</a:t>
            </a:r>
          </a:p>
          <a:p>
            <a:endParaRPr lang="it-IT" dirty="0" smtClean="0"/>
          </a:p>
          <a:p>
            <a:r>
              <a:rPr lang="it-IT" dirty="0" smtClean="0"/>
              <a:t>This condition develops with the  Giacomini v. and also with the accessory  </a:t>
            </a:r>
            <a:r>
              <a:rPr lang="it-IT" dirty="0" smtClean="0">
                <a:solidFill>
                  <a:schemeClr val="accent2"/>
                </a:solidFill>
              </a:rPr>
              <a:t>GV</a:t>
            </a:r>
            <a:r>
              <a:rPr lang="it-IT" dirty="0" smtClean="0"/>
              <a:t> vein </a:t>
            </a:r>
            <a:r>
              <a:rPr lang="it-IT" dirty="0"/>
              <a:t>that connects the SPJ to the deep femoral </a:t>
            </a:r>
            <a:r>
              <a:rPr lang="it-IT" dirty="0" smtClean="0"/>
              <a:t>vein.</a:t>
            </a:r>
          </a:p>
          <a:p>
            <a:endParaRPr lang="it-IT" dirty="0" smtClean="0"/>
          </a:p>
          <a:p>
            <a:r>
              <a:rPr lang="it-IT" dirty="0" smtClean="0"/>
              <a:t>In this pattern there is no relaxation centripetal flow in the Giacomini vein because the flow returns to the deep </a:t>
            </a:r>
            <a:r>
              <a:rPr lang="it-IT" dirty="0" err="1" smtClean="0"/>
              <a:t>system</a:t>
            </a:r>
            <a:r>
              <a:rPr lang="it-IT" dirty="0" smtClean="0"/>
              <a:t> </a:t>
            </a:r>
            <a:r>
              <a:rPr lang="it-IT" dirty="0" err="1" smtClean="0"/>
              <a:t>through</a:t>
            </a:r>
            <a:r>
              <a:rPr lang="it-IT" dirty="0" smtClean="0"/>
              <a:t> a  re-entry </a:t>
            </a:r>
            <a:r>
              <a:rPr lang="it-IT" dirty="0" err="1" smtClean="0"/>
              <a:t>point</a:t>
            </a:r>
            <a:r>
              <a:rPr lang="it-IT" dirty="0" smtClean="0"/>
              <a:t>  </a:t>
            </a:r>
            <a:r>
              <a:rPr lang="it-IT" dirty="0" err="1" smtClean="0"/>
              <a:t>located</a:t>
            </a:r>
            <a:r>
              <a:rPr lang="it-IT" dirty="0" smtClean="0"/>
              <a:t> above </a:t>
            </a:r>
            <a:r>
              <a:rPr lang="it-IT" dirty="0" err="1" smtClean="0"/>
              <a:t>its</a:t>
            </a:r>
            <a:r>
              <a:rPr lang="it-IT" dirty="0" smtClean="0"/>
              <a:t> </a:t>
            </a:r>
            <a:r>
              <a:rPr lang="it-IT" dirty="0" err="1" smtClean="0"/>
              <a:t>original</a:t>
            </a:r>
            <a:r>
              <a:rPr lang="it-IT" dirty="0" smtClean="0"/>
              <a:t> </a:t>
            </a:r>
            <a:r>
              <a:rPr lang="it-IT" dirty="0" err="1" smtClean="0"/>
              <a:t>escape</a:t>
            </a:r>
            <a:r>
              <a:rPr lang="it-IT" dirty="0" smtClean="0"/>
              <a:t> </a:t>
            </a:r>
            <a:r>
              <a:rPr lang="it-IT" dirty="0" err="1" smtClean="0"/>
              <a:t>point</a:t>
            </a:r>
            <a:r>
              <a:rPr lang="it-IT" dirty="0" smtClean="0"/>
              <a:t>. </a:t>
            </a:r>
          </a:p>
          <a:p>
            <a:endParaRPr lang="it-IT" dirty="0" smtClean="0"/>
          </a:p>
          <a:p>
            <a:r>
              <a:rPr lang="it-IT" dirty="0" smtClean="0"/>
              <a:t>The absence of a relaxation centripetal flow is explained later.</a:t>
            </a:r>
            <a:endParaRPr lang="it-IT" dirty="0"/>
          </a:p>
        </p:txBody>
      </p:sp>
      <p:sp>
        <p:nvSpPr>
          <p:cNvPr id="19" name="Rettangolo 18"/>
          <p:cNvSpPr/>
          <p:nvPr/>
        </p:nvSpPr>
        <p:spPr>
          <a:xfrm>
            <a:off x="2219697" y="5895442"/>
            <a:ext cx="1351652" cy="461665"/>
          </a:xfrm>
          <a:prstGeom prst="rect">
            <a:avLst/>
          </a:prstGeom>
          <a:solidFill>
            <a:srgbClr val="FFFFFF"/>
          </a:solidFill>
        </p:spPr>
        <p:txBody>
          <a:bodyPr wrap="none">
            <a:spAutoFit/>
          </a:bodyPr>
          <a:lstStyle/>
          <a:p>
            <a:pPr algn="ctr"/>
            <a:r>
              <a:rPr lang="it-IT" sz="2400" b="1" dirty="0" err="1" smtClean="0"/>
              <a:t>Type</a:t>
            </a:r>
            <a:r>
              <a:rPr lang="it-IT" sz="2400" b="1" dirty="0" smtClean="0"/>
              <a:t> 2/A</a:t>
            </a:r>
          </a:p>
        </p:txBody>
      </p:sp>
      <p:sp>
        <p:nvSpPr>
          <p:cNvPr id="21" name="Rettangolo 20"/>
          <p:cNvSpPr/>
          <p:nvPr/>
        </p:nvSpPr>
        <p:spPr>
          <a:xfrm>
            <a:off x="2372097" y="6047842"/>
            <a:ext cx="1351652" cy="461665"/>
          </a:xfrm>
          <a:prstGeom prst="rect">
            <a:avLst/>
          </a:prstGeom>
          <a:solidFill>
            <a:srgbClr val="FFFFFF"/>
          </a:solidFill>
        </p:spPr>
        <p:txBody>
          <a:bodyPr wrap="none">
            <a:spAutoFit/>
          </a:bodyPr>
          <a:lstStyle/>
          <a:p>
            <a:pPr algn="ctr"/>
            <a:r>
              <a:rPr lang="it-IT" sz="2400" b="1" dirty="0" err="1" smtClean="0"/>
              <a:t>Type</a:t>
            </a:r>
            <a:r>
              <a:rPr lang="it-IT" sz="2400" b="1" dirty="0" smtClean="0"/>
              <a:t> 2/A</a:t>
            </a:r>
          </a:p>
        </p:txBody>
      </p:sp>
      <p:sp>
        <p:nvSpPr>
          <p:cNvPr id="22" name="Rettangolo 21"/>
          <p:cNvSpPr/>
          <p:nvPr/>
        </p:nvSpPr>
        <p:spPr>
          <a:xfrm>
            <a:off x="3488520" y="85053"/>
            <a:ext cx="1734770" cy="584776"/>
          </a:xfrm>
          <a:prstGeom prst="rect">
            <a:avLst/>
          </a:prstGeom>
          <a:solidFill>
            <a:srgbClr val="FFFFFF"/>
          </a:solidFill>
        </p:spPr>
        <p:txBody>
          <a:bodyPr wrap="none">
            <a:spAutoFit/>
          </a:bodyPr>
          <a:lstStyle/>
          <a:p>
            <a:pPr algn="ctr"/>
            <a:r>
              <a:rPr lang="it-IT" sz="3200" b="1" dirty="0" err="1" smtClean="0"/>
              <a:t>Type</a:t>
            </a:r>
            <a:r>
              <a:rPr lang="it-IT" sz="3200" b="1" dirty="0" smtClean="0"/>
              <a:t> 2/A</a:t>
            </a:r>
          </a:p>
        </p:txBody>
      </p:sp>
    </p:spTree>
    <p:extLst>
      <p:ext uri="{BB962C8B-B14F-4D97-AF65-F5344CB8AC3E}">
        <p14:creationId xmlns:p14="http://schemas.microsoft.com/office/powerpoint/2010/main" val="1654347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2954129" y="377441"/>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4" name="Arco 3"/>
          <p:cNvSpPr/>
          <p:nvPr/>
        </p:nvSpPr>
        <p:spPr>
          <a:xfrm>
            <a:off x="1124580" y="1072878"/>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 name="Connettore 1 4"/>
          <p:cNvCxnSpPr>
            <a:stCxn id="4" idx="2"/>
          </p:cNvCxnSpPr>
          <p:nvPr/>
        </p:nvCxnSpPr>
        <p:spPr>
          <a:xfrm>
            <a:off x="4874414" y="2017767"/>
            <a:ext cx="0" cy="4452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1079212" y="4436682"/>
            <a:ext cx="0" cy="2033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1062022" y="5541011"/>
            <a:ext cx="18921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ttore 2 7"/>
          <p:cNvCxnSpPr/>
          <p:nvPr/>
        </p:nvCxnSpPr>
        <p:spPr>
          <a:xfrm flipH="1">
            <a:off x="2493844" y="3663161"/>
            <a:ext cx="401679"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9" name="Arco 8"/>
          <p:cNvSpPr/>
          <p:nvPr/>
        </p:nvSpPr>
        <p:spPr>
          <a:xfrm flipH="1">
            <a:off x="1062022" y="3530029"/>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Arco 9"/>
          <p:cNvSpPr/>
          <p:nvPr/>
        </p:nvSpPr>
        <p:spPr>
          <a:xfrm flipH="1">
            <a:off x="1108974" y="3537249"/>
            <a:ext cx="3671952" cy="1882557"/>
          </a:xfrm>
          <a:prstGeom prst="arc">
            <a:avLst>
              <a:gd name="adj1" fmla="val 16200000"/>
              <a:gd name="adj2" fmla="val 18692479"/>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Arco 10"/>
          <p:cNvSpPr/>
          <p:nvPr/>
        </p:nvSpPr>
        <p:spPr>
          <a:xfrm flipH="1">
            <a:off x="2190408" y="1303871"/>
            <a:ext cx="3856873" cy="4452315"/>
          </a:xfrm>
          <a:prstGeom prst="arc">
            <a:avLst>
              <a:gd name="adj1" fmla="val 16228116"/>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2" name="Connettore 2 11"/>
          <p:cNvCxnSpPr/>
          <p:nvPr/>
        </p:nvCxnSpPr>
        <p:spPr>
          <a:xfrm flipV="1">
            <a:off x="2136074" y="2327592"/>
            <a:ext cx="108668" cy="369705"/>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8" name="CasellaDiTesto 17"/>
          <p:cNvSpPr txBox="1"/>
          <p:nvPr/>
        </p:nvSpPr>
        <p:spPr>
          <a:xfrm>
            <a:off x="5121607" y="2192641"/>
            <a:ext cx="3837753" cy="2862323"/>
          </a:xfrm>
          <a:prstGeom prst="rect">
            <a:avLst/>
          </a:prstGeom>
          <a:noFill/>
        </p:spPr>
        <p:txBody>
          <a:bodyPr wrap="square" rtlCol="0">
            <a:spAutoFit/>
          </a:bodyPr>
          <a:lstStyle/>
          <a:p>
            <a:r>
              <a:rPr lang="it-IT" dirty="0" smtClean="0"/>
              <a:t>In this pattern the </a:t>
            </a:r>
            <a:r>
              <a:rPr lang="it-IT" dirty="0" err="1" smtClean="0"/>
              <a:t>contractive</a:t>
            </a:r>
            <a:r>
              <a:rPr lang="it-IT" dirty="0" smtClean="0"/>
              <a:t> </a:t>
            </a:r>
            <a:r>
              <a:rPr lang="it-IT" dirty="0" err="1" smtClean="0"/>
              <a:t>centripetal</a:t>
            </a:r>
            <a:r>
              <a:rPr lang="it-IT" dirty="0" smtClean="0"/>
              <a:t> flow </a:t>
            </a:r>
            <a:r>
              <a:rPr lang="it-IT" dirty="0" err="1" smtClean="0"/>
              <a:t>returns</a:t>
            </a:r>
            <a:r>
              <a:rPr lang="it-IT" dirty="0" smtClean="0"/>
              <a:t> to the common femoral vein through the LSV axe and the SFJ.</a:t>
            </a:r>
          </a:p>
          <a:p>
            <a:endParaRPr lang="it-IT" dirty="0" smtClean="0"/>
          </a:p>
          <a:p>
            <a:r>
              <a:rPr lang="it-IT" dirty="0" smtClean="0"/>
              <a:t>No relaxation flow is </a:t>
            </a:r>
            <a:r>
              <a:rPr lang="it-IT" dirty="0" err="1" smtClean="0"/>
              <a:t>detected</a:t>
            </a:r>
            <a:r>
              <a:rPr lang="it-IT" dirty="0" smtClean="0"/>
              <a:t> in this pattern </a:t>
            </a:r>
            <a:r>
              <a:rPr lang="it-IT" dirty="0" err="1" smtClean="0"/>
              <a:t>as</a:t>
            </a:r>
            <a:r>
              <a:rPr lang="it-IT" dirty="0" smtClean="0"/>
              <a:t> </a:t>
            </a:r>
            <a:r>
              <a:rPr lang="it-IT" dirty="0" err="1" smtClean="0"/>
              <a:t>well</a:t>
            </a:r>
            <a:r>
              <a:rPr lang="it-IT" dirty="0" smtClean="0"/>
              <a:t> </a:t>
            </a:r>
            <a:r>
              <a:rPr lang="it-IT" dirty="0" err="1" smtClean="0"/>
              <a:t>because</a:t>
            </a:r>
            <a:r>
              <a:rPr lang="it-IT" dirty="0" smtClean="0"/>
              <a:t> the re-entry point is located above the </a:t>
            </a:r>
            <a:r>
              <a:rPr lang="it-IT" dirty="0" err="1" smtClean="0"/>
              <a:t>escape</a:t>
            </a:r>
            <a:r>
              <a:rPr lang="it-IT" dirty="0" smtClean="0"/>
              <a:t>- point.</a:t>
            </a:r>
          </a:p>
          <a:p>
            <a:endParaRPr lang="it-IT" dirty="0"/>
          </a:p>
        </p:txBody>
      </p:sp>
      <p:sp>
        <p:nvSpPr>
          <p:cNvPr id="19" name="Rettangolo 18"/>
          <p:cNvSpPr/>
          <p:nvPr/>
        </p:nvSpPr>
        <p:spPr>
          <a:xfrm>
            <a:off x="2228890" y="5885305"/>
            <a:ext cx="1333268" cy="461665"/>
          </a:xfrm>
          <a:prstGeom prst="rect">
            <a:avLst/>
          </a:prstGeom>
          <a:solidFill>
            <a:srgbClr val="FFFFFF"/>
          </a:solidFill>
        </p:spPr>
        <p:txBody>
          <a:bodyPr wrap="none">
            <a:spAutoFit/>
          </a:bodyPr>
          <a:lstStyle/>
          <a:p>
            <a:pPr algn="ctr"/>
            <a:r>
              <a:rPr lang="it-IT" sz="2400" b="1" dirty="0" err="1" smtClean="0"/>
              <a:t>Type</a:t>
            </a:r>
            <a:r>
              <a:rPr lang="it-IT" sz="2400" b="1" dirty="0" smtClean="0"/>
              <a:t> 2/B</a:t>
            </a:r>
          </a:p>
        </p:txBody>
      </p:sp>
      <p:sp>
        <p:nvSpPr>
          <p:cNvPr id="20" name="Arco 19"/>
          <p:cNvSpPr/>
          <p:nvPr/>
        </p:nvSpPr>
        <p:spPr>
          <a:xfrm>
            <a:off x="1111320" y="1087218"/>
            <a:ext cx="3749834" cy="1889777"/>
          </a:xfrm>
          <a:prstGeom prst="arc">
            <a:avLst>
              <a:gd name="adj1" fmla="val 16200000"/>
              <a:gd name="adj2" fmla="val 19523643"/>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1" name="Connettore 2 20"/>
          <p:cNvCxnSpPr/>
          <p:nvPr/>
        </p:nvCxnSpPr>
        <p:spPr>
          <a:xfrm flipH="1" flipV="1">
            <a:off x="3324160" y="910994"/>
            <a:ext cx="527760" cy="141742"/>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2" name="Rettangolo 21"/>
          <p:cNvSpPr/>
          <p:nvPr/>
        </p:nvSpPr>
        <p:spPr>
          <a:xfrm>
            <a:off x="3922858" y="85053"/>
            <a:ext cx="1716135" cy="584776"/>
          </a:xfrm>
          <a:prstGeom prst="rect">
            <a:avLst/>
          </a:prstGeom>
          <a:solidFill>
            <a:srgbClr val="FFFFFF"/>
          </a:solidFill>
        </p:spPr>
        <p:txBody>
          <a:bodyPr wrap="none">
            <a:spAutoFit/>
          </a:bodyPr>
          <a:lstStyle/>
          <a:p>
            <a:pPr algn="ctr"/>
            <a:r>
              <a:rPr lang="it-IT" sz="3200" b="1" dirty="0" err="1" smtClean="0"/>
              <a:t>Type</a:t>
            </a:r>
            <a:r>
              <a:rPr lang="it-IT" sz="3200" b="1" dirty="0" smtClean="0"/>
              <a:t> 2/B</a:t>
            </a:r>
          </a:p>
        </p:txBody>
      </p:sp>
    </p:spTree>
    <p:extLst>
      <p:ext uri="{BB962C8B-B14F-4D97-AF65-F5344CB8AC3E}">
        <p14:creationId xmlns:p14="http://schemas.microsoft.com/office/powerpoint/2010/main" val="3928069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5440" y="407038"/>
            <a:ext cx="8586852" cy="2031325"/>
          </a:xfrm>
          <a:prstGeom prst="rect">
            <a:avLst/>
          </a:prstGeom>
          <a:noFill/>
        </p:spPr>
        <p:txBody>
          <a:bodyPr wrap="square" rtlCol="0">
            <a:spAutoFit/>
          </a:bodyPr>
          <a:lstStyle/>
          <a:p>
            <a:r>
              <a:rPr lang="it-IT" dirty="0" smtClean="0">
                <a:solidFill>
                  <a:srgbClr val="000000"/>
                </a:solidFill>
              </a:rPr>
              <a:t>The </a:t>
            </a:r>
            <a:r>
              <a:rPr lang="it-IT" dirty="0" err="1" smtClean="0">
                <a:solidFill>
                  <a:srgbClr val="000000"/>
                </a:solidFill>
              </a:rPr>
              <a:t>siphon</a:t>
            </a:r>
            <a:r>
              <a:rPr lang="it-IT" dirty="0" smtClean="0">
                <a:solidFill>
                  <a:srgbClr val="000000"/>
                </a:solidFill>
              </a:rPr>
              <a:t> </a:t>
            </a:r>
            <a:r>
              <a:rPr lang="it-IT" dirty="0" err="1" smtClean="0">
                <a:solidFill>
                  <a:srgbClr val="000000"/>
                </a:solidFill>
              </a:rPr>
              <a:t>effect</a:t>
            </a:r>
            <a:r>
              <a:rPr lang="it-IT" dirty="0" smtClean="0">
                <a:solidFill>
                  <a:srgbClr val="000000"/>
                </a:solidFill>
              </a:rPr>
              <a:t> </a:t>
            </a:r>
            <a:r>
              <a:rPr lang="it-IT" dirty="0" err="1" smtClean="0">
                <a:solidFill>
                  <a:srgbClr val="000000"/>
                </a:solidFill>
              </a:rPr>
              <a:t>explains</a:t>
            </a:r>
            <a:r>
              <a:rPr lang="it-IT" dirty="0" smtClean="0">
                <a:solidFill>
                  <a:srgbClr val="000000"/>
                </a:solidFill>
              </a:rPr>
              <a:t> the </a:t>
            </a:r>
            <a:r>
              <a:rPr lang="it-IT" dirty="0" err="1" smtClean="0">
                <a:solidFill>
                  <a:srgbClr val="000000"/>
                </a:solidFill>
              </a:rPr>
              <a:t>presence</a:t>
            </a:r>
            <a:r>
              <a:rPr lang="it-IT" dirty="0" smtClean="0">
                <a:solidFill>
                  <a:srgbClr val="000000"/>
                </a:solidFill>
              </a:rPr>
              <a:t> of a </a:t>
            </a:r>
            <a:r>
              <a:rPr lang="it-IT" dirty="0" err="1" smtClean="0">
                <a:solidFill>
                  <a:srgbClr val="000000"/>
                </a:solidFill>
              </a:rPr>
              <a:t>relaxation</a:t>
            </a:r>
            <a:r>
              <a:rPr lang="it-IT" dirty="0" smtClean="0">
                <a:solidFill>
                  <a:srgbClr val="000000"/>
                </a:solidFill>
              </a:rPr>
              <a:t> </a:t>
            </a:r>
            <a:r>
              <a:rPr lang="it-IT" dirty="0" err="1" smtClean="0">
                <a:solidFill>
                  <a:srgbClr val="000000"/>
                </a:solidFill>
              </a:rPr>
              <a:t>centripetal</a:t>
            </a:r>
            <a:r>
              <a:rPr lang="it-IT" dirty="0" smtClean="0">
                <a:solidFill>
                  <a:srgbClr val="000000"/>
                </a:solidFill>
              </a:rPr>
              <a:t> flow in the Giacomini v.</a:t>
            </a:r>
          </a:p>
          <a:p>
            <a:r>
              <a:rPr lang="it-IT" dirty="0" smtClean="0">
                <a:solidFill>
                  <a:srgbClr val="000000"/>
                </a:solidFill>
              </a:rPr>
              <a:t>The </a:t>
            </a:r>
            <a:r>
              <a:rPr lang="it-IT" dirty="0" err="1">
                <a:solidFill>
                  <a:srgbClr val="000000"/>
                </a:solidFill>
              </a:rPr>
              <a:t>siphon</a:t>
            </a:r>
            <a:r>
              <a:rPr lang="it-IT" dirty="0">
                <a:solidFill>
                  <a:srgbClr val="000000"/>
                </a:solidFill>
              </a:rPr>
              <a:t> </a:t>
            </a:r>
            <a:r>
              <a:rPr lang="it-IT" dirty="0" err="1">
                <a:solidFill>
                  <a:srgbClr val="000000"/>
                </a:solidFill>
              </a:rPr>
              <a:t>effect</a:t>
            </a:r>
            <a:r>
              <a:rPr lang="it-IT" dirty="0">
                <a:solidFill>
                  <a:srgbClr val="000000"/>
                </a:solidFill>
              </a:rPr>
              <a:t> </a:t>
            </a:r>
            <a:r>
              <a:rPr lang="it-IT" dirty="0" smtClean="0">
                <a:solidFill>
                  <a:srgbClr val="000000"/>
                </a:solidFill>
              </a:rPr>
              <a:t> </a:t>
            </a:r>
            <a:r>
              <a:rPr lang="it-IT" dirty="0" err="1" smtClean="0">
                <a:solidFill>
                  <a:srgbClr val="000000"/>
                </a:solidFill>
              </a:rPr>
              <a:t>occurs</a:t>
            </a:r>
            <a:r>
              <a:rPr lang="it-IT" dirty="0" smtClean="0">
                <a:solidFill>
                  <a:srgbClr val="000000"/>
                </a:solidFill>
              </a:rPr>
              <a:t> </a:t>
            </a:r>
            <a:r>
              <a:rPr lang="it-IT" dirty="0" err="1" smtClean="0">
                <a:solidFill>
                  <a:srgbClr val="000000"/>
                </a:solidFill>
              </a:rPr>
              <a:t>when</a:t>
            </a:r>
            <a:r>
              <a:rPr lang="it-IT" dirty="0" smtClean="0">
                <a:solidFill>
                  <a:srgbClr val="000000"/>
                </a:solidFill>
              </a:rPr>
              <a:t> </a:t>
            </a:r>
            <a:r>
              <a:rPr lang="it-IT" dirty="0">
                <a:solidFill>
                  <a:srgbClr val="000000"/>
                </a:solidFill>
              </a:rPr>
              <a:t>a tube in an </a:t>
            </a:r>
            <a:r>
              <a:rPr lang="it-IT" dirty="0" err="1">
                <a:solidFill>
                  <a:srgbClr val="000000"/>
                </a:solidFill>
              </a:rPr>
              <a:t>inverted</a:t>
            </a:r>
            <a:r>
              <a:rPr lang="it-IT" dirty="0">
                <a:solidFill>
                  <a:srgbClr val="000000"/>
                </a:solidFill>
              </a:rPr>
              <a:t> U </a:t>
            </a:r>
            <a:r>
              <a:rPr lang="it-IT" dirty="0" err="1">
                <a:solidFill>
                  <a:srgbClr val="000000"/>
                </a:solidFill>
              </a:rPr>
              <a:t>shape</a:t>
            </a:r>
            <a:r>
              <a:rPr lang="it-IT" dirty="0">
                <a:solidFill>
                  <a:srgbClr val="000000"/>
                </a:solidFill>
              </a:rPr>
              <a:t> </a:t>
            </a:r>
            <a:r>
              <a:rPr lang="it-IT" dirty="0" err="1" smtClean="0">
                <a:solidFill>
                  <a:srgbClr val="000000"/>
                </a:solidFill>
              </a:rPr>
              <a:t>causes</a:t>
            </a:r>
            <a:r>
              <a:rPr lang="it-IT" dirty="0" smtClean="0">
                <a:solidFill>
                  <a:srgbClr val="000000"/>
                </a:solidFill>
              </a:rPr>
              <a:t> </a:t>
            </a:r>
            <a:r>
              <a:rPr lang="it-IT" dirty="0">
                <a:solidFill>
                  <a:srgbClr val="000000"/>
                </a:solidFill>
              </a:rPr>
              <a:t>a </a:t>
            </a:r>
            <a:r>
              <a:rPr lang="it-IT" dirty="0" err="1">
                <a:solidFill>
                  <a:srgbClr val="000000"/>
                </a:solidFill>
              </a:rPr>
              <a:t>liquid</a:t>
            </a:r>
            <a:r>
              <a:rPr lang="it-IT" dirty="0">
                <a:solidFill>
                  <a:srgbClr val="000000"/>
                </a:solidFill>
              </a:rPr>
              <a:t> to flow </a:t>
            </a:r>
            <a:r>
              <a:rPr lang="it-IT" dirty="0" err="1" smtClean="0">
                <a:solidFill>
                  <a:srgbClr val="000000"/>
                </a:solidFill>
              </a:rPr>
              <a:t>upwards</a:t>
            </a:r>
            <a:r>
              <a:rPr lang="it-IT" dirty="0" smtClean="0">
                <a:solidFill>
                  <a:srgbClr val="000000"/>
                </a:solidFill>
              </a:rPr>
              <a:t>, </a:t>
            </a:r>
            <a:r>
              <a:rPr lang="it-IT" dirty="0" err="1">
                <a:solidFill>
                  <a:srgbClr val="000000"/>
                </a:solidFill>
              </a:rPr>
              <a:t>above</a:t>
            </a:r>
            <a:r>
              <a:rPr lang="it-IT" dirty="0">
                <a:solidFill>
                  <a:srgbClr val="000000"/>
                </a:solidFill>
              </a:rPr>
              <a:t> the </a:t>
            </a:r>
            <a:r>
              <a:rPr lang="it-IT" dirty="0" err="1">
                <a:solidFill>
                  <a:srgbClr val="000000"/>
                </a:solidFill>
              </a:rPr>
              <a:t>surface</a:t>
            </a:r>
            <a:r>
              <a:rPr lang="it-IT" dirty="0">
                <a:solidFill>
                  <a:srgbClr val="000000"/>
                </a:solidFill>
              </a:rPr>
              <a:t> of the </a:t>
            </a:r>
            <a:r>
              <a:rPr lang="it-IT" dirty="0" err="1">
                <a:solidFill>
                  <a:srgbClr val="000000"/>
                </a:solidFill>
              </a:rPr>
              <a:t>reservoir</a:t>
            </a:r>
            <a:r>
              <a:rPr lang="it-IT" dirty="0">
                <a:solidFill>
                  <a:srgbClr val="000000"/>
                </a:solidFill>
              </a:rPr>
              <a:t>, </a:t>
            </a:r>
            <a:r>
              <a:rPr lang="it-IT" dirty="0" err="1">
                <a:solidFill>
                  <a:srgbClr val="000000"/>
                </a:solidFill>
              </a:rPr>
              <a:t>without</a:t>
            </a:r>
            <a:r>
              <a:rPr lang="it-IT" dirty="0">
                <a:solidFill>
                  <a:srgbClr val="000000"/>
                </a:solidFill>
              </a:rPr>
              <a:t> </a:t>
            </a:r>
            <a:r>
              <a:rPr lang="it-IT" dirty="0" err="1">
                <a:solidFill>
                  <a:srgbClr val="000000"/>
                </a:solidFill>
              </a:rPr>
              <a:t>pumps</a:t>
            </a:r>
            <a:r>
              <a:rPr lang="it-IT" dirty="0">
                <a:solidFill>
                  <a:srgbClr val="000000"/>
                </a:solidFill>
              </a:rPr>
              <a:t>, </a:t>
            </a:r>
            <a:r>
              <a:rPr lang="it-IT" dirty="0" err="1">
                <a:solidFill>
                  <a:srgbClr val="000000"/>
                </a:solidFill>
              </a:rPr>
              <a:t>powered</a:t>
            </a:r>
            <a:r>
              <a:rPr lang="it-IT" dirty="0">
                <a:solidFill>
                  <a:srgbClr val="000000"/>
                </a:solidFill>
              </a:rPr>
              <a:t> by the </a:t>
            </a:r>
            <a:r>
              <a:rPr lang="it-IT" dirty="0" err="1">
                <a:solidFill>
                  <a:srgbClr val="000000"/>
                </a:solidFill>
              </a:rPr>
              <a:t>fall</a:t>
            </a:r>
            <a:r>
              <a:rPr lang="it-IT" dirty="0">
                <a:solidFill>
                  <a:srgbClr val="000000"/>
                </a:solidFill>
              </a:rPr>
              <a:t> of the </a:t>
            </a:r>
            <a:r>
              <a:rPr lang="it-IT" dirty="0" err="1">
                <a:solidFill>
                  <a:srgbClr val="000000"/>
                </a:solidFill>
              </a:rPr>
              <a:t>liquid</a:t>
            </a:r>
            <a:r>
              <a:rPr lang="it-IT" dirty="0">
                <a:solidFill>
                  <a:srgbClr val="000000"/>
                </a:solidFill>
              </a:rPr>
              <a:t> </a:t>
            </a:r>
            <a:r>
              <a:rPr lang="it-IT" dirty="0" err="1">
                <a:solidFill>
                  <a:srgbClr val="000000"/>
                </a:solidFill>
              </a:rPr>
              <a:t>as</a:t>
            </a:r>
            <a:r>
              <a:rPr lang="it-IT" dirty="0">
                <a:solidFill>
                  <a:srgbClr val="000000"/>
                </a:solidFill>
              </a:rPr>
              <a:t> </a:t>
            </a:r>
            <a:r>
              <a:rPr lang="it-IT" dirty="0" err="1">
                <a:solidFill>
                  <a:srgbClr val="000000"/>
                </a:solidFill>
              </a:rPr>
              <a:t>it</a:t>
            </a:r>
            <a:r>
              <a:rPr lang="it-IT" dirty="0">
                <a:solidFill>
                  <a:srgbClr val="000000"/>
                </a:solidFill>
              </a:rPr>
              <a:t> </a:t>
            </a:r>
            <a:r>
              <a:rPr lang="it-IT" dirty="0" err="1">
                <a:solidFill>
                  <a:srgbClr val="000000"/>
                </a:solidFill>
              </a:rPr>
              <a:t>flows</a:t>
            </a:r>
            <a:r>
              <a:rPr lang="it-IT" dirty="0">
                <a:solidFill>
                  <a:srgbClr val="000000"/>
                </a:solidFill>
              </a:rPr>
              <a:t> down the tube under the pull of  </a:t>
            </a:r>
            <a:r>
              <a:rPr lang="it-IT" dirty="0" err="1">
                <a:solidFill>
                  <a:srgbClr val="000000"/>
                </a:solidFill>
              </a:rPr>
              <a:t>gravity</a:t>
            </a:r>
            <a:r>
              <a:rPr lang="it-IT" dirty="0">
                <a:solidFill>
                  <a:srgbClr val="000000"/>
                </a:solidFill>
              </a:rPr>
              <a:t>, and </a:t>
            </a:r>
            <a:r>
              <a:rPr lang="it-IT" dirty="0" err="1" smtClean="0">
                <a:solidFill>
                  <a:srgbClr val="000000"/>
                </a:solidFill>
              </a:rPr>
              <a:t>discharges</a:t>
            </a:r>
            <a:r>
              <a:rPr lang="it-IT" dirty="0" smtClean="0">
                <a:solidFill>
                  <a:srgbClr val="000000"/>
                </a:solidFill>
              </a:rPr>
              <a:t> </a:t>
            </a:r>
            <a:r>
              <a:rPr lang="it-IT" dirty="0" err="1">
                <a:solidFill>
                  <a:srgbClr val="000000"/>
                </a:solidFill>
              </a:rPr>
              <a:t>at</a:t>
            </a:r>
            <a:r>
              <a:rPr lang="it-IT" dirty="0">
                <a:solidFill>
                  <a:srgbClr val="000000"/>
                </a:solidFill>
              </a:rPr>
              <a:t> a </a:t>
            </a:r>
            <a:r>
              <a:rPr lang="it-IT" dirty="0" err="1">
                <a:solidFill>
                  <a:srgbClr val="000000"/>
                </a:solidFill>
              </a:rPr>
              <a:t>level</a:t>
            </a:r>
            <a:r>
              <a:rPr lang="it-IT" dirty="0">
                <a:solidFill>
                  <a:srgbClr val="000000"/>
                </a:solidFill>
              </a:rPr>
              <a:t> </a:t>
            </a:r>
            <a:r>
              <a:rPr lang="it-IT" dirty="0" err="1">
                <a:solidFill>
                  <a:srgbClr val="000000"/>
                </a:solidFill>
              </a:rPr>
              <a:t>lower</a:t>
            </a:r>
            <a:r>
              <a:rPr lang="it-IT" dirty="0">
                <a:solidFill>
                  <a:srgbClr val="000000"/>
                </a:solidFill>
              </a:rPr>
              <a:t> </a:t>
            </a:r>
            <a:r>
              <a:rPr lang="it-IT" dirty="0" err="1">
                <a:solidFill>
                  <a:srgbClr val="000000"/>
                </a:solidFill>
              </a:rPr>
              <a:t>than</a:t>
            </a:r>
            <a:r>
              <a:rPr lang="it-IT" dirty="0">
                <a:solidFill>
                  <a:srgbClr val="000000"/>
                </a:solidFill>
              </a:rPr>
              <a:t> the </a:t>
            </a:r>
            <a:r>
              <a:rPr lang="it-IT" dirty="0" err="1">
                <a:solidFill>
                  <a:srgbClr val="000000"/>
                </a:solidFill>
              </a:rPr>
              <a:t>surface</a:t>
            </a:r>
            <a:r>
              <a:rPr lang="it-IT" dirty="0">
                <a:solidFill>
                  <a:srgbClr val="000000"/>
                </a:solidFill>
              </a:rPr>
              <a:t> of the </a:t>
            </a:r>
            <a:r>
              <a:rPr lang="it-IT" dirty="0" err="1">
                <a:solidFill>
                  <a:srgbClr val="000000"/>
                </a:solidFill>
              </a:rPr>
              <a:t>reservoire</a:t>
            </a:r>
            <a:r>
              <a:rPr lang="it-IT" dirty="0">
                <a:solidFill>
                  <a:srgbClr val="000000"/>
                </a:solidFill>
              </a:rPr>
              <a:t> </a:t>
            </a:r>
            <a:r>
              <a:rPr lang="it-IT" dirty="0" err="1">
                <a:solidFill>
                  <a:srgbClr val="000000"/>
                </a:solidFill>
              </a:rPr>
              <a:t>it</a:t>
            </a:r>
            <a:r>
              <a:rPr lang="it-IT" dirty="0">
                <a:solidFill>
                  <a:srgbClr val="000000"/>
                </a:solidFill>
              </a:rPr>
              <a:t> </a:t>
            </a:r>
            <a:r>
              <a:rPr lang="it-IT" dirty="0" err="1" smtClean="0">
                <a:solidFill>
                  <a:srgbClr val="000000"/>
                </a:solidFill>
              </a:rPr>
              <a:t>comes</a:t>
            </a:r>
            <a:r>
              <a:rPr lang="it-IT" dirty="0" smtClean="0">
                <a:solidFill>
                  <a:srgbClr val="000000"/>
                </a:solidFill>
              </a:rPr>
              <a:t> from ( http</a:t>
            </a:r>
            <a:r>
              <a:rPr lang="it-IT" dirty="0">
                <a:solidFill>
                  <a:srgbClr val="000000"/>
                </a:solidFill>
              </a:rPr>
              <a:t>://</a:t>
            </a:r>
            <a:r>
              <a:rPr lang="it-IT" dirty="0" err="1">
                <a:solidFill>
                  <a:srgbClr val="000000"/>
                </a:solidFill>
              </a:rPr>
              <a:t>en.wikipedia.org</a:t>
            </a:r>
            <a:r>
              <a:rPr lang="it-IT" dirty="0">
                <a:solidFill>
                  <a:srgbClr val="000000"/>
                </a:solidFill>
              </a:rPr>
              <a:t>/</a:t>
            </a:r>
            <a:r>
              <a:rPr lang="it-IT" dirty="0" err="1">
                <a:solidFill>
                  <a:srgbClr val="000000"/>
                </a:solidFill>
              </a:rPr>
              <a:t>wiki</a:t>
            </a:r>
            <a:r>
              <a:rPr lang="it-IT" dirty="0">
                <a:solidFill>
                  <a:srgbClr val="000000"/>
                </a:solidFill>
              </a:rPr>
              <a:t>/</a:t>
            </a:r>
            <a:r>
              <a:rPr lang="it-IT" dirty="0" err="1">
                <a:solidFill>
                  <a:srgbClr val="000000"/>
                </a:solidFill>
              </a:rPr>
              <a:t>Siphon</a:t>
            </a:r>
            <a:r>
              <a:rPr lang="it-IT" dirty="0">
                <a:solidFill>
                  <a:srgbClr val="000000"/>
                </a:solidFill>
              </a:rPr>
              <a:t> </a:t>
            </a:r>
            <a:r>
              <a:rPr lang="it-IT" dirty="0" smtClean="0">
                <a:solidFill>
                  <a:srgbClr val="000000"/>
                </a:solidFill>
              </a:rPr>
              <a:t>) .</a:t>
            </a:r>
            <a:endParaRPr lang="it-IT" dirty="0">
              <a:solidFill>
                <a:srgbClr val="000000"/>
              </a:solidFill>
            </a:endParaRPr>
          </a:p>
          <a:p>
            <a:r>
              <a:rPr lang="it-IT" dirty="0" smtClean="0"/>
              <a:t>The</a:t>
            </a:r>
            <a:r>
              <a:rPr lang="it-IT" dirty="0" smtClean="0">
                <a:effectLst>
                  <a:outerShdw blurRad="50800" dist="38100" algn="tr" rotWithShape="0">
                    <a:prstClr val="black">
                      <a:alpha val="40000"/>
                    </a:prstClr>
                  </a:outerShdw>
                </a:effectLst>
              </a:rPr>
              <a:t> </a:t>
            </a:r>
            <a:r>
              <a:rPr lang="it-IT" dirty="0" err="1"/>
              <a:t>real</a:t>
            </a:r>
            <a:r>
              <a:rPr lang="it-IT" dirty="0"/>
              <a:t> </a:t>
            </a:r>
            <a:r>
              <a:rPr lang="it-IT" dirty="0" err="1" smtClean="0"/>
              <a:t>siphon</a:t>
            </a:r>
            <a:r>
              <a:rPr lang="it-IT" dirty="0" smtClean="0"/>
              <a:t> </a:t>
            </a:r>
            <a:r>
              <a:rPr lang="it-IT" dirty="0" err="1"/>
              <a:t>effect</a:t>
            </a:r>
            <a:r>
              <a:rPr lang="it-IT" dirty="0"/>
              <a:t> </a:t>
            </a:r>
            <a:r>
              <a:rPr lang="it-IT" dirty="0" err="1"/>
              <a:t>works</a:t>
            </a:r>
            <a:r>
              <a:rPr lang="it-IT" dirty="0"/>
              <a:t> in a open </a:t>
            </a:r>
            <a:r>
              <a:rPr lang="it-IT" dirty="0" err="1"/>
              <a:t>circuit</a:t>
            </a:r>
            <a:r>
              <a:rPr lang="it-IT" dirty="0"/>
              <a:t>. </a:t>
            </a:r>
            <a:r>
              <a:rPr lang="it-IT" dirty="0" smtClean="0"/>
              <a:t>In the </a:t>
            </a:r>
            <a:r>
              <a:rPr lang="it-IT" dirty="0" err="1" smtClean="0"/>
              <a:t>venous</a:t>
            </a:r>
            <a:r>
              <a:rPr lang="it-IT" dirty="0" smtClean="0"/>
              <a:t> </a:t>
            </a:r>
            <a:r>
              <a:rPr lang="it-IT" dirty="0" err="1" smtClean="0"/>
              <a:t>system</a:t>
            </a:r>
            <a:r>
              <a:rPr lang="it-IT" dirty="0" smtClean="0"/>
              <a:t> the </a:t>
            </a:r>
            <a:r>
              <a:rPr lang="it-IT" dirty="0" err="1" smtClean="0"/>
              <a:t>circuit</a:t>
            </a:r>
            <a:r>
              <a:rPr lang="it-IT" dirty="0" smtClean="0"/>
              <a:t> </a:t>
            </a:r>
            <a:r>
              <a:rPr lang="it-IT" dirty="0" err="1" smtClean="0"/>
              <a:t>is</a:t>
            </a:r>
            <a:r>
              <a:rPr lang="it-IT" dirty="0" smtClean="0"/>
              <a:t> </a:t>
            </a:r>
            <a:r>
              <a:rPr lang="it-IT" dirty="0" err="1" smtClean="0"/>
              <a:t>closed</a:t>
            </a:r>
            <a:r>
              <a:rPr lang="it-IT" dirty="0"/>
              <a:t> </a:t>
            </a:r>
            <a:r>
              <a:rPr lang="it-IT" dirty="0" smtClean="0"/>
              <a:t>and the </a:t>
            </a:r>
            <a:r>
              <a:rPr lang="it-IT" dirty="0" err="1"/>
              <a:t>effect</a:t>
            </a:r>
            <a:r>
              <a:rPr lang="it-IT" dirty="0"/>
              <a:t> of </a:t>
            </a:r>
            <a:r>
              <a:rPr lang="it-IT" dirty="0" err="1" smtClean="0"/>
              <a:t>gravity’s</a:t>
            </a:r>
            <a:r>
              <a:rPr lang="it-IT" dirty="0" smtClean="0"/>
              <a:t> </a:t>
            </a:r>
            <a:r>
              <a:rPr lang="it-IT" dirty="0" err="1"/>
              <a:t>potential</a:t>
            </a:r>
            <a:r>
              <a:rPr lang="it-IT" dirty="0"/>
              <a:t> </a:t>
            </a:r>
            <a:r>
              <a:rPr lang="it-IT" dirty="0" err="1"/>
              <a:t>energy</a:t>
            </a:r>
            <a:r>
              <a:rPr lang="it-IT" dirty="0"/>
              <a:t> </a:t>
            </a:r>
            <a:r>
              <a:rPr lang="it-IT" dirty="0" smtClean="0"/>
              <a:t> </a:t>
            </a:r>
            <a:r>
              <a:rPr lang="it-IT" dirty="0" err="1" smtClean="0"/>
              <a:t>is</a:t>
            </a:r>
            <a:r>
              <a:rPr lang="it-IT" dirty="0" smtClean="0"/>
              <a:t> </a:t>
            </a:r>
            <a:r>
              <a:rPr lang="it-IT" dirty="0" err="1"/>
              <a:t>charged</a:t>
            </a:r>
            <a:r>
              <a:rPr lang="it-IT" dirty="0"/>
              <a:t> by </a:t>
            </a:r>
            <a:r>
              <a:rPr lang="it-IT" dirty="0" err="1"/>
              <a:t>muscle</a:t>
            </a:r>
            <a:r>
              <a:rPr lang="it-IT" dirty="0"/>
              <a:t> </a:t>
            </a:r>
            <a:r>
              <a:rPr lang="it-IT" dirty="0" err="1"/>
              <a:t>pump</a:t>
            </a:r>
            <a:r>
              <a:rPr lang="it-IT" dirty="0"/>
              <a:t> </a:t>
            </a:r>
            <a:r>
              <a:rPr lang="it-IT" dirty="0" err="1"/>
              <a:t>activity</a:t>
            </a:r>
            <a:r>
              <a:rPr lang="it-IT" dirty="0" smtClean="0">
                <a:effectLst>
                  <a:outerShdw blurRad="50800" dist="38100" algn="tr" rotWithShape="0">
                    <a:prstClr val="black">
                      <a:alpha val="40000"/>
                    </a:prstClr>
                  </a:outerShdw>
                </a:effectLst>
              </a:rPr>
              <a:t>.</a:t>
            </a:r>
            <a:endParaRPr lang="it-IT" dirty="0"/>
          </a:p>
        </p:txBody>
      </p:sp>
      <p:sp>
        <p:nvSpPr>
          <p:cNvPr id="3" name="Cilindro 2"/>
          <p:cNvSpPr/>
          <p:nvPr/>
        </p:nvSpPr>
        <p:spPr>
          <a:xfrm>
            <a:off x="748632" y="3328737"/>
            <a:ext cx="1136315" cy="1082842"/>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Tank A</a:t>
            </a:r>
            <a:endParaRPr lang="it-IT" dirty="0"/>
          </a:p>
        </p:txBody>
      </p:sp>
      <p:sp>
        <p:nvSpPr>
          <p:cNvPr id="6" name="Cilindro 5"/>
          <p:cNvSpPr/>
          <p:nvPr/>
        </p:nvSpPr>
        <p:spPr>
          <a:xfrm>
            <a:off x="1980309" y="5119578"/>
            <a:ext cx="1136315" cy="1082842"/>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Tank B</a:t>
            </a:r>
            <a:endParaRPr lang="it-IT" dirty="0"/>
          </a:p>
        </p:txBody>
      </p:sp>
      <p:sp>
        <p:nvSpPr>
          <p:cNvPr id="7" name="Arco 6"/>
          <p:cNvSpPr/>
          <p:nvPr/>
        </p:nvSpPr>
        <p:spPr>
          <a:xfrm>
            <a:off x="1256631" y="2673685"/>
            <a:ext cx="1256631" cy="3930315"/>
          </a:xfrm>
          <a:prstGeom prst="arc">
            <a:avLst>
              <a:gd name="adj1" fmla="val 14559512"/>
              <a:gd name="adj2" fmla="val 149429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 name="Arco 7"/>
          <p:cNvSpPr/>
          <p:nvPr/>
        </p:nvSpPr>
        <p:spPr>
          <a:xfrm>
            <a:off x="1156367" y="2558716"/>
            <a:ext cx="1457159" cy="3930315"/>
          </a:xfrm>
          <a:prstGeom prst="arc">
            <a:avLst>
              <a:gd name="adj1" fmla="val 14189882"/>
              <a:gd name="adj2" fmla="val 179651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Figura a mano libera 9"/>
          <p:cNvSpPr/>
          <p:nvPr/>
        </p:nvSpPr>
        <p:spPr>
          <a:xfrm>
            <a:off x="2497667" y="4915997"/>
            <a:ext cx="101600" cy="45470"/>
          </a:xfrm>
          <a:custGeom>
            <a:avLst/>
            <a:gdLst>
              <a:gd name="connsiteX0" fmla="*/ 0 w 101600"/>
              <a:gd name="connsiteY0" fmla="*/ 3136 h 45470"/>
              <a:gd name="connsiteX1" fmla="*/ 50800 w 101600"/>
              <a:gd name="connsiteY1" fmla="*/ 45470 h 45470"/>
              <a:gd name="connsiteX2" fmla="*/ 93133 w 101600"/>
              <a:gd name="connsiteY2" fmla="*/ 3136 h 45470"/>
              <a:gd name="connsiteX3" fmla="*/ 101600 w 101600"/>
              <a:gd name="connsiteY3" fmla="*/ 3136 h 45470"/>
              <a:gd name="connsiteX4" fmla="*/ 101600 w 101600"/>
              <a:gd name="connsiteY4" fmla="*/ 3136 h 4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 h="45470">
                <a:moveTo>
                  <a:pt x="0" y="3136"/>
                </a:moveTo>
                <a:cubicBezTo>
                  <a:pt x="17639" y="24303"/>
                  <a:pt x="35278" y="45470"/>
                  <a:pt x="50800" y="45470"/>
                </a:cubicBezTo>
                <a:cubicBezTo>
                  <a:pt x="66322" y="45470"/>
                  <a:pt x="84666" y="10192"/>
                  <a:pt x="93133" y="3136"/>
                </a:cubicBezTo>
                <a:cubicBezTo>
                  <a:pt x="101600" y="-3920"/>
                  <a:pt x="101600" y="3136"/>
                  <a:pt x="101600" y="3136"/>
                </a:cubicBezTo>
                <a:lnTo>
                  <a:pt x="101600" y="313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Figura a mano libera 10"/>
          <p:cNvSpPr/>
          <p:nvPr/>
        </p:nvSpPr>
        <p:spPr>
          <a:xfrm>
            <a:off x="2582333" y="4953000"/>
            <a:ext cx="67794" cy="321733"/>
          </a:xfrm>
          <a:custGeom>
            <a:avLst/>
            <a:gdLst>
              <a:gd name="connsiteX0" fmla="*/ 0 w 67794"/>
              <a:gd name="connsiteY0" fmla="*/ 0 h 321733"/>
              <a:gd name="connsiteX1" fmla="*/ 8467 w 67794"/>
              <a:gd name="connsiteY1" fmla="*/ 127000 h 321733"/>
              <a:gd name="connsiteX2" fmla="*/ 16934 w 67794"/>
              <a:gd name="connsiteY2" fmla="*/ 160867 h 321733"/>
              <a:gd name="connsiteX3" fmla="*/ 25400 w 67794"/>
              <a:gd name="connsiteY3" fmla="*/ 211667 h 321733"/>
              <a:gd name="connsiteX4" fmla="*/ 42334 w 67794"/>
              <a:gd name="connsiteY4" fmla="*/ 262467 h 321733"/>
              <a:gd name="connsiteX5" fmla="*/ 50800 w 67794"/>
              <a:gd name="connsiteY5" fmla="*/ 296333 h 321733"/>
              <a:gd name="connsiteX6" fmla="*/ 67734 w 67794"/>
              <a:gd name="connsiteY6" fmla="*/ 321733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794" h="321733">
                <a:moveTo>
                  <a:pt x="0" y="0"/>
                </a:moveTo>
                <a:cubicBezTo>
                  <a:pt x="2822" y="42333"/>
                  <a:pt x="4025" y="84806"/>
                  <a:pt x="8467" y="127000"/>
                </a:cubicBezTo>
                <a:cubicBezTo>
                  <a:pt x="9685" y="138573"/>
                  <a:pt x="14652" y="149457"/>
                  <a:pt x="16934" y="160867"/>
                </a:cubicBezTo>
                <a:cubicBezTo>
                  <a:pt x="20301" y="177701"/>
                  <a:pt x="21236" y="195013"/>
                  <a:pt x="25400" y="211667"/>
                </a:cubicBezTo>
                <a:cubicBezTo>
                  <a:pt x="29729" y="228983"/>
                  <a:pt x="38005" y="245151"/>
                  <a:pt x="42334" y="262467"/>
                </a:cubicBezTo>
                <a:cubicBezTo>
                  <a:pt x="45156" y="273756"/>
                  <a:pt x="45596" y="285925"/>
                  <a:pt x="50800" y="296333"/>
                </a:cubicBezTo>
                <a:cubicBezTo>
                  <a:pt x="69729" y="334192"/>
                  <a:pt x="67734" y="298592"/>
                  <a:pt x="67734" y="321733"/>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2" name="Figura a mano libera 11"/>
          <p:cNvSpPr/>
          <p:nvPr/>
        </p:nvSpPr>
        <p:spPr>
          <a:xfrm>
            <a:off x="2540000" y="4978400"/>
            <a:ext cx="8467" cy="313267"/>
          </a:xfrm>
          <a:custGeom>
            <a:avLst/>
            <a:gdLst>
              <a:gd name="connsiteX0" fmla="*/ 0 w 8467"/>
              <a:gd name="connsiteY0" fmla="*/ 0 h 313267"/>
              <a:gd name="connsiteX1" fmla="*/ 8467 w 8467"/>
              <a:gd name="connsiteY1" fmla="*/ 42333 h 313267"/>
              <a:gd name="connsiteX2" fmla="*/ 0 w 8467"/>
              <a:gd name="connsiteY2" fmla="*/ 313267 h 313267"/>
            </a:gdLst>
            <a:ahLst/>
            <a:cxnLst>
              <a:cxn ang="0">
                <a:pos x="connsiteX0" y="connsiteY0"/>
              </a:cxn>
              <a:cxn ang="0">
                <a:pos x="connsiteX1" y="connsiteY1"/>
              </a:cxn>
              <a:cxn ang="0">
                <a:pos x="connsiteX2" y="connsiteY2"/>
              </a:cxn>
            </a:cxnLst>
            <a:rect l="l" t="t" r="r" b="b"/>
            <a:pathLst>
              <a:path w="8467" h="313267">
                <a:moveTo>
                  <a:pt x="0" y="0"/>
                </a:moveTo>
                <a:cubicBezTo>
                  <a:pt x="2822" y="14111"/>
                  <a:pt x="8467" y="27943"/>
                  <a:pt x="8467" y="42333"/>
                </a:cubicBezTo>
                <a:cubicBezTo>
                  <a:pt x="8467" y="132688"/>
                  <a:pt x="0" y="222912"/>
                  <a:pt x="0" y="313267"/>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3" name="Figura a mano libera 12"/>
          <p:cNvSpPr/>
          <p:nvPr/>
        </p:nvSpPr>
        <p:spPr>
          <a:xfrm>
            <a:off x="2404533" y="4986867"/>
            <a:ext cx="127000" cy="321733"/>
          </a:xfrm>
          <a:custGeom>
            <a:avLst/>
            <a:gdLst>
              <a:gd name="connsiteX0" fmla="*/ 127000 w 127000"/>
              <a:gd name="connsiteY0" fmla="*/ 0 h 321733"/>
              <a:gd name="connsiteX1" fmla="*/ 110067 w 127000"/>
              <a:gd name="connsiteY1" fmla="*/ 42333 h 321733"/>
              <a:gd name="connsiteX2" fmla="*/ 101600 w 127000"/>
              <a:gd name="connsiteY2" fmla="*/ 76200 h 321733"/>
              <a:gd name="connsiteX3" fmla="*/ 93134 w 127000"/>
              <a:gd name="connsiteY3" fmla="*/ 101600 h 321733"/>
              <a:gd name="connsiteX4" fmla="*/ 84667 w 127000"/>
              <a:gd name="connsiteY4" fmla="*/ 135466 h 321733"/>
              <a:gd name="connsiteX5" fmla="*/ 76200 w 127000"/>
              <a:gd name="connsiteY5" fmla="*/ 160866 h 321733"/>
              <a:gd name="connsiteX6" fmla="*/ 67734 w 127000"/>
              <a:gd name="connsiteY6" fmla="*/ 194733 h 321733"/>
              <a:gd name="connsiteX7" fmla="*/ 50800 w 127000"/>
              <a:gd name="connsiteY7" fmla="*/ 211666 h 321733"/>
              <a:gd name="connsiteX8" fmla="*/ 33867 w 127000"/>
              <a:gd name="connsiteY8" fmla="*/ 262466 h 321733"/>
              <a:gd name="connsiteX9" fmla="*/ 16934 w 127000"/>
              <a:gd name="connsiteY9" fmla="*/ 287866 h 321733"/>
              <a:gd name="connsiteX10" fmla="*/ 0 w 127000"/>
              <a:gd name="connsiteY10" fmla="*/ 321733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00" h="321733">
                <a:moveTo>
                  <a:pt x="127000" y="0"/>
                </a:moveTo>
                <a:cubicBezTo>
                  <a:pt x="121356" y="14111"/>
                  <a:pt x="114873" y="27915"/>
                  <a:pt x="110067" y="42333"/>
                </a:cubicBezTo>
                <a:cubicBezTo>
                  <a:pt x="106387" y="53372"/>
                  <a:pt x="104797" y="65011"/>
                  <a:pt x="101600" y="76200"/>
                </a:cubicBezTo>
                <a:cubicBezTo>
                  <a:pt x="99148" y="84781"/>
                  <a:pt x="95586" y="93019"/>
                  <a:pt x="93134" y="101600"/>
                </a:cubicBezTo>
                <a:cubicBezTo>
                  <a:pt x="89937" y="112788"/>
                  <a:pt x="87864" y="124278"/>
                  <a:pt x="84667" y="135466"/>
                </a:cubicBezTo>
                <a:cubicBezTo>
                  <a:pt x="82215" y="144047"/>
                  <a:pt x="78652" y="152285"/>
                  <a:pt x="76200" y="160866"/>
                </a:cubicBezTo>
                <a:cubicBezTo>
                  <a:pt x="73003" y="172055"/>
                  <a:pt x="72938" y="184325"/>
                  <a:pt x="67734" y="194733"/>
                </a:cubicBezTo>
                <a:cubicBezTo>
                  <a:pt x="64164" y="201873"/>
                  <a:pt x="56445" y="206022"/>
                  <a:pt x="50800" y="211666"/>
                </a:cubicBezTo>
                <a:cubicBezTo>
                  <a:pt x="45156" y="228599"/>
                  <a:pt x="43768" y="247614"/>
                  <a:pt x="33867" y="262466"/>
                </a:cubicBezTo>
                <a:cubicBezTo>
                  <a:pt x="28223" y="270933"/>
                  <a:pt x="21485" y="278765"/>
                  <a:pt x="16934" y="287866"/>
                </a:cubicBezTo>
                <a:cubicBezTo>
                  <a:pt x="-2523" y="326781"/>
                  <a:pt x="19128" y="302605"/>
                  <a:pt x="0" y="321733"/>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0" name="CasellaDiTesto 39"/>
          <p:cNvSpPr txBox="1"/>
          <p:nvPr/>
        </p:nvSpPr>
        <p:spPr>
          <a:xfrm>
            <a:off x="2786126" y="0"/>
            <a:ext cx="2403723" cy="461665"/>
          </a:xfrm>
          <a:prstGeom prst="rect">
            <a:avLst/>
          </a:prstGeom>
          <a:noFill/>
        </p:spPr>
        <p:txBody>
          <a:bodyPr wrap="none" rtlCol="0">
            <a:spAutoFit/>
          </a:bodyPr>
          <a:lstStyle/>
          <a:p>
            <a:r>
              <a:rPr lang="it-IT" sz="2400" b="1" dirty="0" smtClean="0"/>
              <a:t>The </a:t>
            </a:r>
            <a:r>
              <a:rPr lang="it-IT" sz="2400" b="1" dirty="0" err="1" smtClean="0"/>
              <a:t>Siphon</a:t>
            </a:r>
            <a:r>
              <a:rPr lang="it-IT" sz="2400" b="1" dirty="0" smtClean="0"/>
              <a:t> </a:t>
            </a:r>
            <a:r>
              <a:rPr lang="it-IT" sz="2400" b="1" dirty="0" err="1" smtClean="0"/>
              <a:t>Effect</a:t>
            </a:r>
            <a:endParaRPr lang="it-IT" sz="2400" b="1" dirty="0"/>
          </a:p>
        </p:txBody>
      </p:sp>
      <p:grpSp>
        <p:nvGrpSpPr>
          <p:cNvPr id="5" name="Gruppo 4"/>
          <p:cNvGrpSpPr/>
          <p:nvPr/>
        </p:nvGrpSpPr>
        <p:grpSpPr>
          <a:xfrm>
            <a:off x="4986803" y="2438363"/>
            <a:ext cx="3423660" cy="4251508"/>
            <a:chOff x="4986803" y="2438363"/>
            <a:chExt cx="3423660" cy="4251508"/>
          </a:xfrm>
        </p:grpSpPr>
        <p:cxnSp>
          <p:nvCxnSpPr>
            <p:cNvPr id="15" name="Connettore 1 14"/>
            <p:cNvCxnSpPr/>
            <p:nvPr/>
          </p:nvCxnSpPr>
          <p:spPr>
            <a:xfrm>
              <a:off x="6449160" y="2438363"/>
              <a:ext cx="0" cy="4251508"/>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14" name="Arco 13"/>
            <p:cNvSpPr/>
            <p:nvPr/>
          </p:nvSpPr>
          <p:spPr>
            <a:xfrm flipH="1">
              <a:off x="5992674" y="3026715"/>
              <a:ext cx="2391768" cy="3106872"/>
            </a:xfrm>
            <a:prstGeom prst="arc">
              <a:avLst>
                <a:gd name="adj1" fmla="val 16464403"/>
                <a:gd name="adj2" fmla="val 16286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6" name="Arco 15"/>
            <p:cNvSpPr/>
            <p:nvPr/>
          </p:nvSpPr>
          <p:spPr>
            <a:xfrm>
              <a:off x="5314599" y="2923647"/>
              <a:ext cx="2325390" cy="131870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7" name="Connettore 1 16"/>
            <p:cNvCxnSpPr>
              <a:stCxn id="16" idx="2"/>
            </p:cNvCxnSpPr>
            <p:nvPr/>
          </p:nvCxnSpPr>
          <p:spPr>
            <a:xfrm>
              <a:off x="7639989" y="3583000"/>
              <a:ext cx="0" cy="31068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5286465" y="5270944"/>
              <a:ext cx="0" cy="14189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5275805" y="6041556"/>
              <a:ext cx="117335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onnettore 2 19"/>
            <p:cNvCxnSpPr/>
            <p:nvPr/>
          </p:nvCxnSpPr>
          <p:spPr>
            <a:xfrm flipH="1">
              <a:off x="6163723" y="4731173"/>
              <a:ext cx="249094"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1" name="Arco 20"/>
            <p:cNvSpPr/>
            <p:nvPr/>
          </p:nvSpPr>
          <p:spPr>
            <a:xfrm flipH="1">
              <a:off x="5275805" y="4638272"/>
              <a:ext cx="2325390" cy="131870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2" name="Arco 21"/>
            <p:cNvSpPr/>
            <p:nvPr/>
          </p:nvSpPr>
          <p:spPr>
            <a:xfrm flipH="1">
              <a:off x="5304921" y="4643310"/>
              <a:ext cx="2277093" cy="1313668"/>
            </a:xfrm>
            <a:prstGeom prst="arc">
              <a:avLst>
                <a:gd name="adj1" fmla="val 16200000"/>
                <a:gd name="adj2" fmla="val 18692479"/>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3" name="Arco 22"/>
            <p:cNvSpPr/>
            <p:nvPr/>
          </p:nvSpPr>
          <p:spPr>
            <a:xfrm flipH="1">
              <a:off x="5975553" y="3084836"/>
              <a:ext cx="2391768" cy="3106872"/>
            </a:xfrm>
            <a:prstGeom prst="arc">
              <a:avLst>
                <a:gd name="adj1" fmla="val 19341639"/>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4" name="Connettore 2 23"/>
            <p:cNvCxnSpPr/>
            <p:nvPr/>
          </p:nvCxnSpPr>
          <p:spPr>
            <a:xfrm flipV="1">
              <a:off x="5975553" y="3799199"/>
              <a:ext cx="67388" cy="257984"/>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Connettore 2 26"/>
            <p:cNvCxnSpPr/>
            <p:nvPr/>
          </p:nvCxnSpPr>
          <p:spPr>
            <a:xfrm flipH="1" flipV="1">
              <a:off x="6678628" y="2810682"/>
              <a:ext cx="327281" cy="98909"/>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8" name="Arco 27"/>
            <p:cNvSpPr/>
            <p:nvPr/>
          </p:nvSpPr>
          <p:spPr>
            <a:xfrm flipH="1">
              <a:off x="6018695" y="3037039"/>
              <a:ext cx="2391768" cy="3106872"/>
            </a:xfrm>
            <a:prstGeom prst="arc">
              <a:avLst>
                <a:gd name="adj1" fmla="val 1959580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9" name="Arco 28"/>
            <p:cNvSpPr/>
            <p:nvPr/>
          </p:nvSpPr>
          <p:spPr>
            <a:xfrm flipH="1">
              <a:off x="5348064" y="4595513"/>
              <a:ext cx="2277093" cy="1313668"/>
            </a:xfrm>
            <a:prstGeom prst="arc">
              <a:avLst>
                <a:gd name="adj1" fmla="val 16200000"/>
                <a:gd name="adj2" fmla="val 18692479"/>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0" name="Connettore 2 29"/>
            <p:cNvCxnSpPr/>
            <p:nvPr/>
          </p:nvCxnSpPr>
          <p:spPr>
            <a:xfrm flipV="1">
              <a:off x="5890281" y="3905545"/>
              <a:ext cx="67388" cy="257984"/>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1" name="Connettore 2 30"/>
            <p:cNvCxnSpPr/>
            <p:nvPr/>
          </p:nvCxnSpPr>
          <p:spPr>
            <a:xfrm flipH="1" flipV="1">
              <a:off x="6171666" y="4830579"/>
              <a:ext cx="220424" cy="1"/>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2" name="Figura a mano libera 31"/>
            <p:cNvSpPr/>
            <p:nvPr/>
          </p:nvSpPr>
          <p:spPr>
            <a:xfrm>
              <a:off x="6166722" y="3533345"/>
              <a:ext cx="1052982" cy="1676279"/>
            </a:xfrm>
            <a:custGeom>
              <a:avLst/>
              <a:gdLst>
                <a:gd name="connsiteX0" fmla="*/ 0 w 1697999"/>
                <a:gd name="connsiteY0" fmla="*/ 427978 h 2402198"/>
                <a:gd name="connsiteX1" fmla="*/ 55220 w 1697999"/>
                <a:gd name="connsiteY1" fmla="*/ 358949 h 2402198"/>
                <a:gd name="connsiteX2" fmla="*/ 82829 w 1697999"/>
                <a:gd name="connsiteY2" fmla="*/ 317532 h 2402198"/>
                <a:gd name="connsiteX3" fmla="*/ 138049 w 1697999"/>
                <a:gd name="connsiteY3" fmla="*/ 289920 h 2402198"/>
                <a:gd name="connsiteX4" fmla="*/ 220878 w 1697999"/>
                <a:gd name="connsiteY4" fmla="*/ 262309 h 2402198"/>
                <a:gd name="connsiteX5" fmla="*/ 289903 w 1697999"/>
                <a:gd name="connsiteY5" fmla="*/ 193280 h 2402198"/>
                <a:gd name="connsiteX6" fmla="*/ 345122 w 1697999"/>
                <a:gd name="connsiteY6" fmla="*/ 69029 h 2402198"/>
                <a:gd name="connsiteX7" fmla="*/ 427951 w 1697999"/>
                <a:gd name="connsiteY7" fmla="*/ 27611 h 2402198"/>
                <a:gd name="connsiteX8" fmla="*/ 469366 w 1697999"/>
                <a:gd name="connsiteY8" fmla="*/ 0 h 2402198"/>
                <a:gd name="connsiteX9" fmla="*/ 607414 w 1697999"/>
                <a:gd name="connsiteY9" fmla="*/ 13806 h 2402198"/>
                <a:gd name="connsiteX10" fmla="*/ 648829 w 1697999"/>
                <a:gd name="connsiteY10" fmla="*/ 27611 h 2402198"/>
                <a:gd name="connsiteX11" fmla="*/ 676439 w 1697999"/>
                <a:gd name="connsiteY11" fmla="*/ 69029 h 2402198"/>
                <a:gd name="connsiteX12" fmla="*/ 717853 w 1697999"/>
                <a:gd name="connsiteY12" fmla="*/ 96640 h 2402198"/>
                <a:gd name="connsiteX13" fmla="*/ 773073 w 1697999"/>
                <a:gd name="connsiteY13" fmla="*/ 165669 h 2402198"/>
                <a:gd name="connsiteX14" fmla="*/ 814488 w 1697999"/>
                <a:gd name="connsiteY14" fmla="*/ 193280 h 2402198"/>
                <a:gd name="connsiteX15" fmla="*/ 842097 w 1697999"/>
                <a:gd name="connsiteY15" fmla="*/ 303726 h 2402198"/>
                <a:gd name="connsiteX16" fmla="*/ 855902 w 1697999"/>
                <a:gd name="connsiteY16" fmla="*/ 607452 h 2402198"/>
                <a:gd name="connsiteX17" fmla="*/ 897317 w 1697999"/>
                <a:gd name="connsiteY17" fmla="*/ 635064 h 2402198"/>
                <a:gd name="connsiteX18" fmla="*/ 1007756 w 1697999"/>
                <a:gd name="connsiteY18" fmla="*/ 690287 h 2402198"/>
                <a:gd name="connsiteX19" fmla="*/ 1187219 w 1697999"/>
                <a:gd name="connsiteY19" fmla="*/ 717898 h 2402198"/>
                <a:gd name="connsiteX20" fmla="*/ 1339073 w 1697999"/>
                <a:gd name="connsiteY20" fmla="*/ 731704 h 2402198"/>
                <a:gd name="connsiteX21" fmla="*/ 1380487 w 1697999"/>
                <a:gd name="connsiteY21" fmla="*/ 773121 h 2402198"/>
                <a:gd name="connsiteX22" fmla="*/ 1435707 w 1697999"/>
                <a:gd name="connsiteY22" fmla="*/ 855956 h 2402198"/>
                <a:gd name="connsiteX23" fmla="*/ 1408097 w 1697999"/>
                <a:gd name="connsiteY23" fmla="*/ 1021625 h 2402198"/>
                <a:gd name="connsiteX24" fmla="*/ 1394292 w 1697999"/>
                <a:gd name="connsiteY24" fmla="*/ 1090653 h 2402198"/>
                <a:gd name="connsiteX25" fmla="*/ 1366682 w 1697999"/>
                <a:gd name="connsiteY25" fmla="*/ 1132070 h 2402198"/>
                <a:gd name="connsiteX26" fmla="*/ 1408097 w 1697999"/>
                <a:gd name="connsiteY26" fmla="*/ 1242516 h 2402198"/>
                <a:gd name="connsiteX27" fmla="*/ 1490926 w 1697999"/>
                <a:gd name="connsiteY27" fmla="*/ 1352962 h 2402198"/>
                <a:gd name="connsiteX28" fmla="*/ 1546146 w 1697999"/>
                <a:gd name="connsiteY28" fmla="*/ 1435797 h 2402198"/>
                <a:gd name="connsiteX29" fmla="*/ 1656585 w 1697999"/>
                <a:gd name="connsiteY29" fmla="*/ 1629077 h 2402198"/>
                <a:gd name="connsiteX30" fmla="*/ 1684194 w 1697999"/>
                <a:gd name="connsiteY30" fmla="*/ 1670494 h 2402198"/>
                <a:gd name="connsiteX31" fmla="*/ 1670389 w 1697999"/>
                <a:gd name="connsiteY31" fmla="*/ 1739523 h 2402198"/>
                <a:gd name="connsiteX32" fmla="*/ 1601365 w 1697999"/>
                <a:gd name="connsiteY32" fmla="*/ 1836163 h 2402198"/>
                <a:gd name="connsiteX33" fmla="*/ 1559950 w 1697999"/>
                <a:gd name="connsiteY33" fmla="*/ 1918997 h 2402198"/>
                <a:gd name="connsiteX34" fmla="*/ 1573755 w 1697999"/>
                <a:gd name="connsiteY34" fmla="*/ 2070861 h 2402198"/>
                <a:gd name="connsiteX35" fmla="*/ 1601365 w 1697999"/>
                <a:gd name="connsiteY35" fmla="*/ 2153695 h 2402198"/>
                <a:gd name="connsiteX36" fmla="*/ 1642780 w 1697999"/>
                <a:gd name="connsiteY36" fmla="*/ 2181306 h 2402198"/>
                <a:gd name="connsiteX37" fmla="*/ 1656585 w 1697999"/>
                <a:gd name="connsiteY37" fmla="*/ 2222724 h 2402198"/>
                <a:gd name="connsiteX38" fmla="*/ 1628975 w 1697999"/>
                <a:gd name="connsiteY38" fmla="*/ 2319364 h 2402198"/>
                <a:gd name="connsiteX39" fmla="*/ 1642780 w 1697999"/>
                <a:gd name="connsiteY39" fmla="*/ 2360781 h 2402198"/>
                <a:gd name="connsiteX40" fmla="*/ 1697999 w 1697999"/>
                <a:gd name="connsiteY40" fmla="*/ 2402198 h 240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97999" h="2402198">
                  <a:moveTo>
                    <a:pt x="0" y="427978"/>
                  </a:moveTo>
                  <a:cubicBezTo>
                    <a:pt x="18407" y="404968"/>
                    <a:pt x="37541" y="382522"/>
                    <a:pt x="55220" y="358949"/>
                  </a:cubicBezTo>
                  <a:cubicBezTo>
                    <a:pt x="65175" y="345675"/>
                    <a:pt x="70083" y="328154"/>
                    <a:pt x="82829" y="317532"/>
                  </a:cubicBezTo>
                  <a:cubicBezTo>
                    <a:pt x="98638" y="304357"/>
                    <a:pt x="118942" y="297563"/>
                    <a:pt x="138049" y="289920"/>
                  </a:cubicBezTo>
                  <a:cubicBezTo>
                    <a:pt x="165070" y="279111"/>
                    <a:pt x="220878" y="262309"/>
                    <a:pt x="220878" y="262309"/>
                  </a:cubicBezTo>
                  <a:cubicBezTo>
                    <a:pt x="243886" y="239299"/>
                    <a:pt x="279614" y="224150"/>
                    <a:pt x="289903" y="193280"/>
                  </a:cubicBezTo>
                  <a:cubicBezTo>
                    <a:pt x="303572" y="152268"/>
                    <a:pt x="312306" y="101847"/>
                    <a:pt x="345122" y="69029"/>
                  </a:cubicBezTo>
                  <a:cubicBezTo>
                    <a:pt x="384685" y="29464"/>
                    <a:pt x="383039" y="50068"/>
                    <a:pt x="427951" y="27611"/>
                  </a:cubicBezTo>
                  <a:cubicBezTo>
                    <a:pt x="442791" y="20191"/>
                    <a:pt x="455561" y="9204"/>
                    <a:pt x="469366" y="0"/>
                  </a:cubicBezTo>
                  <a:cubicBezTo>
                    <a:pt x="515382" y="4602"/>
                    <a:pt x="561706" y="6774"/>
                    <a:pt x="607414" y="13806"/>
                  </a:cubicBezTo>
                  <a:cubicBezTo>
                    <a:pt x="621797" y="16019"/>
                    <a:pt x="637466" y="18520"/>
                    <a:pt x="648829" y="27611"/>
                  </a:cubicBezTo>
                  <a:cubicBezTo>
                    <a:pt x="661785" y="37977"/>
                    <a:pt x="664707" y="57296"/>
                    <a:pt x="676439" y="69029"/>
                  </a:cubicBezTo>
                  <a:cubicBezTo>
                    <a:pt x="688171" y="80761"/>
                    <a:pt x="704048" y="87436"/>
                    <a:pt x="717853" y="96640"/>
                  </a:cubicBezTo>
                  <a:cubicBezTo>
                    <a:pt x="738352" y="127390"/>
                    <a:pt x="744973" y="143188"/>
                    <a:pt x="773073" y="165669"/>
                  </a:cubicBezTo>
                  <a:cubicBezTo>
                    <a:pt x="786029" y="176034"/>
                    <a:pt x="800683" y="184076"/>
                    <a:pt x="814488" y="193280"/>
                  </a:cubicBezTo>
                  <a:cubicBezTo>
                    <a:pt x="823691" y="230095"/>
                    <a:pt x="840374" y="265817"/>
                    <a:pt x="842097" y="303726"/>
                  </a:cubicBezTo>
                  <a:cubicBezTo>
                    <a:pt x="846699" y="404968"/>
                    <a:pt x="839242" y="507484"/>
                    <a:pt x="855902" y="607452"/>
                  </a:cubicBezTo>
                  <a:cubicBezTo>
                    <a:pt x="858630" y="623818"/>
                    <a:pt x="882751" y="627119"/>
                    <a:pt x="897317" y="635064"/>
                  </a:cubicBezTo>
                  <a:cubicBezTo>
                    <a:pt x="933449" y="654774"/>
                    <a:pt x="967397" y="682214"/>
                    <a:pt x="1007756" y="690287"/>
                  </a:cubicBezTo>
                  <a:cubicBezTo>
                    <a:pt x="1095545" y="707846"/>
                    <a:pt x="1081347" y="706753"/>
                    <a:pt x="1187219" y="717898"/>
                  </a:cubicBezTo>
                  <a:cubicBezTo>
                    <a:pt x="1237766" y="723219"/>
                    <a:pt x="1288455" y="727102"/>
                    <a:pt x="1339073" y="731704"/>
                  </a:cubicBezTo>
                  <a:cubicBezTo>
                    <a:pt x="1352878" y="745510"/>
                    <a:pt x="1368501" y="757710"/>
                    <a:pt x="1380487" y="773121"/>
                  </a:cubicBezTo>
                  <a:cubicBezTo>
                    <a:pt x="1400859" y="799316"/>
                    <a:pt x="1435707" y="855956"/>
                    <a:pt x="1435707" y="855956"/>
                  </a:cubicBezTo>
                  <a:cubicBezTo>
                    <a:pt x="1404843" y="1133745"/>
                    <a:pt x="1440475" y="892106"/>
                    <a:pt x="1408097" y="1021625"/>
                  </a:cubicBezTo>
                  <a:cubicBezTo>
                    <a:pt x="1402406" y="1044389"/>
                    <a:pt x="1402531" y="1068682"/>
                    <a:pt x="1394292" y="1090653"/>
                  </a:cubicBezTo>
                  <a:cubicBezTo>
                    <a:pt x="1388466" y="1106189"/>
                    <a:pt x="1375885" y="1118264"/>
                    <a:pt x="1366682" y="1132070"/>
                  </a:cubicBezTo>
                  <a:cubicBezTo>
                    <a:pt x="1380487" y="1168885"/>
                    <a:pt x="1388822" y="1208246"/>
                    <a:pt x="1408097" y="1242516"/>
                  </a:cubicBezTo>
                  <a:cubicBezTo>
                    <a:pt x="1430657" y="1282625"/>
                    <a:pt x="1470347" y="1311802"/>
                    <a:pt x="1490926" y="1352962"/>
                  </a:cubicBezTo>
                  <a:cubicBezTo>
                    <a:pt x="1524357" y="1419827"/>
                    <a:pt x="1503984" y="1393632"/>
                    <a:pt x="1546146" y="1435797"/>
                  </a:cubicBezTo>
                  <a:cubicBezTo>
                    <a:pt x="1616208" y="1575931"/>
                    <a:pt x="1578531" y="1511989"/>
                    <a:pt x="1656585" y="1629077"/>
                  </a:cubicBezTo>
                  <a:lnTo>
                    <a:pt x="1684194" y="1670494"/>
                  </a:lnTo>
                  <a:cubicBezTo>
                    <a:pt x="1679592" y="1693504"/>
                    <a:pt x="1678628" y="1717552"/>
                    <a:pt x="1670389" y="1739523"/>
                  </a:cubicBezTo>
                  <a:cubicBezTo>
                    <a:pt x="1665251" y="1753225"/>
                    <a:pt x="1603874" y="1832650"/>
                    <a:pt x="1601365" y="1836163"/>
                  </a:cubicBezTo>
                  <a:cubicBezTo>
                    <a:pt x="1567913" y="1882998"/>
                    <a:pt x="1577046" y="1867707"/>
                    <a:pt x="1559950" y="1918997"/>
                  </a:cubicBezTo>
                  <a:cubicBezTo>
                    <a:pt x="1564552" y="1969618"/>
                    <a:pt x="1564922" y="2020804"/>
                    <a:pt x="1573755" y="2070861"/>
                  </a:cubicBezTo>
                  <a:cubicBezTo>
                    <a:pt x="1578813" y="2099523"/>
                    <a:pt x="1577149" y="2137550"/>
                    <a:pt x="1601365" y="2153695"/>
                  </a:cubicBezTo>
                  <a:lnTo>
                    <a:pt x="1642780" y="2181306"/>
                  </a:lnTo>
                  <a:cubicBezTo>
                    <a:pt x="1647382" y="2195112"/>
                    <a:pt x="1656585" y="2208171"/>
                    <a:pt x="1656585" y="2222724"/>
                  </a:cubicBezTo>
                  <a:cubicBezTo>
                    <a:pt x="1656585" y="2240060"/>
                    <a:pt x="1635485" y="2299832"/>
                    <a:pt x="1628975" y="2319364"/>
                  </a:cubicBezTo>
                  <a:cubicBezTo>
                    <a:pt x="1633577" y="2333170"/>
                    <a:pt x="1635293" y="2348302"/>
                    <a:pt x="1642780" y="2360781"/>
                  </a:cubicBezTo>
                  <a:cubicBezTo>
                    <a:pt x="1657732" y="2385703"/>
                    <a:pt x="1674505" y="2390451"/>
                    <a:pt x="1697999" y="2402198"/>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5" name="Ovale 34"/>
            <p:cNvSpPr/>
            <p:nvPr/>
          </p:nvSpPr>
          <p:spPr>
            <a:xfrm>
              <a:off x="7155266" y="5198434"/>
              <a:ext cx="128876" cy="145020"/>
            </a:xfrm>
            <a:prstGeom prst="ellipse">
              <a:avLst/>
            </a:prstGeom>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6" name="Arco 35"/>
            <p:cNvSpPr/>
            <p:nvPr/>
          </p:nvSpPr>
          <p:spPr>
            <a:xfrm>
              <a:off x="5311675" y="2920347"/>
              <a:ext cx="2325390" cy="1318706"/>
            </a:xfrm>
            <a:prstGeom prst="arc">
              <a:avLst>
                <a:gd name="adj1" fmla="val 16200000"/>
                <a:gd name="adj2" fmla="val 19150127"/>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8" name="CasellaDiTesto 37"/>
            <p:cNvSpPr txBox="1"/>
            <p:nvPr/>
          </p:nvSpPr>
          <p:spPr>
            <a:xfrm>
              <a:off x="4986803" y="4364385"/>
              <a:ext cx="819681" cy="369332"/>
            </a:xfrm>
            <a:prstGeom prst="rect">
              <a:avLst/>
            </a:prstGeom>
            <a:noFill/>
          </p:spPr>
          <p:txBody>
            <a:bodyPr wrap="none" rtlCol="0">
              <a:spAutoFit/>
            </a:bodyPr>
            <a:lstStyle/>
            <a:p>
              <a:r>
                <a:rPr lang="it-IT" dirty="0" smtClean="0"/>
                <a:t>Tank A</a:t>
              </a:r>
              <a:endParaRPr lang="it-IT" dirty="0"/>
            </a:p>
          </p:txBody>
        </p:sp>
        <p:sp>
          <p:nvSpPr>
            <p:cNvPr id="39" name="CasellaDiTesto 38"/>
            <p:cNvSpPr txBox="1"/>
            <p:nvPr/>
          </p:nvSpPr>
          <p:spPr>
            <a:xfrm>
              <a:off x="7406980" y="5123538"/>
              <a:ext cx="819681" cy="369332"/>
            </a:xfrm>
            <a:prstGeom prst="rect">
              <a:avLst/>
            </a:prstGeom>
            <a:solidFill>
              <a:srgbClr val="FFFFFF"/>
            </a:solidFill>
          </p:spPr>
          <p:txBody>
            <a:bodyPr wrap="none" rtlCol="0">
              <a:spAutoFit/>
            </a:bodyPr>
            <a:lstStyle/>
            <a:p>
              <a:r>
                <a:rPr lang="it-IT" dirty="0" smtClean="0"/>
                <a:t>Tank B</a:t>
              </a:r>
              <a:endParaRPr lang="it-IT" dirty="0"/>
            </a:p>
          </p:txBody>
        </p:sp>
        <p:cxnSp>
          <p:nvCxnSpPr>
            <p:cNvPr id="34" name="Connettore 2 33"/>
            <p:cNvCxnSpPr/>
            <p:nvPr/>
          </p:nvCxnSpPr>
          <p:spPr>
            <a:xfrm>
              <a:off x="6724726" y="3596975"/>
              <a:ext cx="247489" cy="257984"/>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7" name="Connettore 2 36"/>
            <p:cNvCxnSpPr/>
            <p:nvPr/>
          </p:nvCxnSpPr>
          <p:spPr>
            <a:xfrm>
              <a:off x="7155266" y="4114458"/>
              <a:ext cx="128876" cy="481055"/>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35396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1 1"/>
          <p:cNvCxnSpPr/>
          <p:nvPr/>
        </p:nvCxnSpPr>
        <p:spPr>
          <a:xfrm>
            <a:off x="2161571" y="377441"/>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27" name="Arco 26"/>
          <p:cNvSpPr/>
          <p:nvPr/>
        </p:nvSpPr>
        <p:spPr>
          <a:xfrm flipH="1">
            <a:off x="1425460" y="1220581"/>
            <a:ext cx="3856873" cy="4452315"/>
          </a:xfrm>
          <a:prstGeom prst="arc">
            <a:avLst>
              <a:gd name="adj1" fmla="val 16464403"/>
              <a:gd name="adj2" fmla="val 16286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 name="Arco 2"/>
          <p:cNvSpPr/>
          <p:nvPr/>
        </p:nvSpPr>
        <p:spPr>
          <a:xfrm>
            <a:off x="332022" y="1072878"/>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 name="Connettore 1 3"/>
          <p:cNvCxnSpPr>
            <a:stCxn id="3" idx="2"/>
          </p:cNvCxnSpPr>
          <p:nvPr/>
        </p:nvCxnSpPr>
        <p:spPr>
          <a:xfrm>
            <a:off x="4081856" y="2017767"/>
            <a:ext cx="0" cy="4452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nettore 1 4"/>
          <p:cNvCxnSpPr/>
          <p:nvPr/>
        </p:nvCxnSpPr>
        <p:spPr>
          <a:xfrm>
            <a:off x="286654" y="4436682"/>
            <a:ext cx="0" cy="2033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269464" y="5541011"/>
            <a:ext cx="18921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nettore 2 6"/>
          <p:cNvCxnSpPr/>
          <p:nvPr/>
        </p:nvCxnSpPr>
        <p:spPr>
          <a:xfrm flipH="1">
            <a:off x="1701286" y="3663161"/>
            <a:ext cx="401679"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 name="Arco 7"/>
          <p:cNvSpPr/>
          <p:nvPr/>
        </p:nvSpPr>
        <p:spPr>
          <a:xfrm flipH="1">
            <a:off x="269464" y="3530029"/>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Arco 8"/>
          <p:cNvSpPr/>
          <p:nvPr/>
        </p:nvSpPr>
        <p:spPr>
          <a:xfrm flipH="1">
            <a:off x="316416" y="3537249"/>
            <a:ext cx="3671952" cy="1882557"/>
          </a:xfrm>
          <a:prstGeom prst="arc">
            <a:avLst>
              <a:gd name="adj1" fmla="val 16200000"/>
              <a:gd name="adj2" fmla="val 18692479"/>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Arco 9"/>
          <p:cNvSpPr/>
          <p:nvPr/>
        </p:nvSpPr>
        <p:spPr>
          <a:xfrm flipH="1">
            <a:off x="1397850" y="1303871"/>
            <a:ext cx="3856873" cy="4452315"/>
          </a:xfrm>
          <a:prstGeom prst="arc">
            <a:avLst>
              <a:gd name="adj1" fmla="val 19341639"/>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1" name="Connettore 2 10"/>
          <p:cNvCxnSpPr/>
          <p:nvPr/>
        </p:nvCxnSpPr>
        <p:spPr>
          <a:xfrm flipV="1">
            <a:off x="1397850" y="2327592"/>
            <a:ext cx="108668" cy="369705"/>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2" name="Rettangolo 11"/>
          <p:cNvSpPr/>
          <p:nvPr/>
        </p:nvSpPr>
        <p:spPr>
          <a:xfrm>
            <a:off x="2378545" y="85053"/>
            <a:ext cx="1703311" cy="584776"/>
          </a:xfrm>
          <a:prstGeom prst="rect">
            <a:avLst/>
          </a:prstGeom>
        </p:spPr>
        <p:txBody>
          <a:bodyPr wrap="none">
            <a:spAutoFit/>
          </a:bodyPr>
          <a:lstStyle/>
          <a:p>
            <a:pPr algn="ctr"/>
            <a:r>
              <a:rPr lang="it-IT" sz="3200" b="1" dirty="0" err="1"/>
              <a:t>Type</a:t>
            </a:r>
            <a:r>
              <a:rPr lang="it-IT" sz="3200" b="1" dirty="0"/>
              <a:t> </a:t>
            </a:r>
            <a:r>
              <a:rPr lang="it-IT" sz="3200" b="1" dirty="0" smtClean="0"/>
              <a:t>2/C</a:t>
            </a:r>
          </a:p>
        </p:txBody>
      </p:sp>
      <p:sp>
        <p:nvSpPr>
          <p:cNvPr id="14" name="Rettangolo 13"/>
          <p:cNvSpPr/>
          <p:nvPr/>
        </p:nvSpPr>
        <p:spPr>
          <a:xfrm>
            <a:off x="1441141" y="5885305"/>
            <a:ext cx="1323650" cy="461665"/>
          </a:xfrm>
          <a:prstGeom prst="rect">
            <a:avLst/>
          </a:prstGeom>
          <a:solidFill>
            <a:srgbClr val="FFFFFF"/>
          </a:solidFill>
        </p:spPr>
        <p:txBody>
          <a:bodyPr wrap="none">
            <a:spAutoFit/>
          </a:bodyPr>
          <a:lstStyle/>
          <a:p>
            <a:pPr algn="ctr"/>
            <a:r>
              <a:rPr lang="it-IT" sz="2400" b="1" dirty="0" err="1" smtClean="0"/>
              <a:t>Type</a:t>
            </a:r>
            <a:r>
              <a:rPr lang="it-IT" sz="2400" b="1" dirty="0" smtClean="0"/>
              <a:t> 2/C</a:t>
            </a:r>
          </a:p>
        </p:txBody>
      </p:sp>
      <p:cxnSp>
        <p:nvCxnSpPr>
          <p:cNvPr id="16" name="Connettore 2 15"/>
          <p:cNvCxnSpPr/>
          <p:nvPr/>
        </p:nvCxnSpPr>
        <p:spPr>
          <a:xfrm flipH="1" flipV="1">
            <a:off x="2531602" y="910994"/>
            <a:ext cx="527760" cy="141742"/>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7" name="Arco 16"/>
          <p:cNvSpPr/>
          <p:nvPr/>
        </p:nvSpPr>
        <p:spPr>
          <a:xfrm flipH="1">
            <a:off x="1467420" y="1235375"/>
            <a:ext cx="3856873" cy="4452315"/>
          </a:xfrm>
          <a:prstGeom prst="arc">
            <a:avLst>
              <a:gd name="adj1" fmla="val 1959580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8" name="Arco 17"/>
          <p:cNvSpPr/>
          <p:nvPr/>
        </p:nvSpPr>
        <p:spPr>
          <a:xfrm flipH="1">
            <a:off x="385986" y="3468753"/>
            <a:ext cx="3671952" cy="1882557"/>
          </a:xfrm>
          <a:prstGeom prst="arc">
            <a:avLst>
              <a:gd name="adj1" fmla="val 16200000"/>
              <a:gd name="adj2" fmla="val 18692479"/>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0" name="Connettore 2 19"/>
          <p:cNvCxnSpPr/>
          <p:nvPr/>
        </p:nvCxnSpPr>
        <p:spPr>
          <a:xfrm flipV="1">
            <a:off x="1260345" y="2479992"/>
            <a:ext cx="108668" cy="369705"/>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1" name="Connettore 2 20"/>
          <p:cNvCxnSpPr/>
          <p:nvPr/>
        </p:nvCxnSpPr>
        <p:spPr>
          <a:xfrm flipH="1" flipV="1">
            <a:off x="1714095" y="3805615"/>
            <a:ext cx="355447" cy="1"/>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3" name="Figura a mano libera 22"/>
          <p:cNvSpPr/>
          <p:nvPr/>
        </p:nvSpPr>
        <p:spPr>
          <a:xfrm>
            <a:off x="1706123" y="1946609"/>
            <a:ext cx="1697999" cy="2402198"/>
          </a:xfrm>
          <a:custGeom>
            <a:avLst/>
            <a:gdLst>
              <a:gd name="connsiteX0" fmla="*/ 0 w 1697999"/>
              <a:gd name="connsiteY0" fmla="*/ 427978 h 2402198"/>
              <a:gd name="connsiteX1" fmla="*/ 55220 w 1697999"/>
              <a:gd name="connsiteY1" fmla="*/ 358949 h 2402198"/>
              <a:gd name="connsiteX2" fmla="*/ 82829 w 1697999"/>
              <a:gd name="connsiteY2" fmla="*/ 317532 h 2402198"/>
              <a:gd name="connsiteX3" fmla="*/ 138049 w 1697999"/>
              <a:gd name="connsiteY3" fmla="*/ 289920 h 2402198"/>
              <a:gd name="connsiteX4" fmla="*/ 220878 w 1697999"/>
              <a:gd name="connsiteY4" fmla="*/ 262309 h 2402198"/>
              <a:gd name="connsiteX5" fmla="*/ 289903 w 1697999"/>
              <a:gd name="connsiteY5" fmla="*/ 193280 h 2402198"/>
              <a:gd name="connsiteX6" fmla="*/ 345122 w 1697999"/>
              <a:gd name="connsiteY6" fmla="*/ 69029 h 2402198"/>
              <a:gd name="connsiteX7" fmla="*/ 427951 w 1697999"/>
              <a:gd name="connsiteY7" fmla="*/ 27611 h 2402198"/>
              <a:gd name="connsiteX8" fmla="*/ 469366 w 1697999"/>
              <a:gd name="connsiteY8" fmla="*/ 0 h 2402198"/>
              <a:gd name="connsiteX9" fmla="*/ 607414 w 1697999"/>
              <a:gd name="connsiteY9" fmla="*/ 13806 h 2402198"/>
              <a:gd name="connsiteX10" fmla="*/ 648829 w 1697999"/>
              <a:gd name="connsiteY10" fmla="*/ 27611 h 2402198"/>
              <a:gd name="connsiteX11" fmla="*/ 676439 w 1697999"/>
              <a:gd name="connsiteY11" fmla="*/ 69029 h 2402198"/>
              <a:gd name="connsiteX12" fmla="*/ 717853 w 1697999"/>
              <a:gd name="connsiteY12" fmla="*/ 96640 h 2402198"/>
              <a:gd name="connsiteX13" fmla="*/ 773073 w 1697999"/>
              <a:gd name="connsiteY13" fmla="*/ 165669 h 2402198"/>
              <a:gd name="connsiteX14" fmla="*/ 814488 w 1697999"/>
              <a:gd name="connsiteY14" fmla="*/ 193280 h 2402198"/>
              <a:gd name="connsiteX15" fmla="*/ 842097 w 1697999"/>
              <a:gd name="connsiteY15" fmla="*/ 303726 h 2402198"/>
              <a:gd name="connsiteX16" fmla="*/ 855902 w 1697999"/>
              <a:gd name="connsiteY16" fmla="*/ 607452 h 2402198"/>
              <a:gd name="connsiteX17" fmla="*/ 897317 w 1697999"/>
              <a:gd name="connsiteY17" fmla="*/ 635064 h 2402198"/>
              <a:gd name="connsiteX18" fmla="*/ 1007756 w 1697999"/>
              <a:gd name="connsiteY18" fmla="*/ 690287 h 2402198"/>
              <a:gd name="connsiteX19" fmla="*/ 1187219 w 1697999"/>
              <a:gd name="connsiteY19" fmla="*/ 717898 h 2402198"/>
              <a:gd name="connsiteX20" fmla="*/ 1339073 w 1697999"/>
              <a:gd name="connsiteY20" fmla="*/ 731704 h 2402198"/>
              <a:gd name="connsiteX21" fmla="*/ 1380487 w 1697999"/>
              <a:gd name="connsiteY21" fmla="*/ 773121 h 2402198"/>
              <a:gd name="connsiteX22" fmla="*/ 1435707 w 1697999"/>
              <a:gd name="connsiteY22" fmla="*/ 855956 h 2402198"/>
              <a:gd name="connsiteX23" fmla="*/ 1408097 w 1697999"/>
              <a:gd name="connsiteY23" fmla="*/ 1021625 h 2402198"/>
              <a:gd name="connsiteX24" fmla="*/ 1394292 w 1697999"/>
              <a:gd name="connsiteY24" fmla="*/ 1090653 h 2402198"/>
              <a:gd name="connsiteX25" fmla="*/ 1366682 w 1697999"/>
              <a:gd name="connsiteY25" fmla="*/ 1132070 h 2402198"/>
              <a:gd name="connsiteX26" fmla="*/ 1408097 w 1697999"/>
              <a:gd name="connsiteY26" fmla="*/ 1242516 h 2402198"/>
              <a:gd name="connsiteX27" fmla="*/ 1490926 w 1697999"/>
              <a:gd name="connsiteY27" fmla="*/ 1352962 h 2402198"/>
              <a:gd name="connsiteX28" fmla="*/ 1546146 w 1697999"/>
              <a:gd name="connsiteY28" fmla="*/ 1435797 h 2402198"/>
              <a:gd name="connsiteX29" fmla="*/ 1656585 w 1697999"/>
              <a:gd name="connsiteY29" fmla="*/ 1629077 h 2402198"/>
              <a:gd name="connsiteX30" fmla="*/ 1684194 w 1697999"/>
              <a:gd name="connsiteY30" fmla="*/ 1670494 h 2402198"/>
              <a:gd name="connsiteX31" fmla="*/ 1670389 w 1697999"/>
              <a:gd name="connsiteY31" fmla="*/ 1739523 h 2402198"/>
              <a:gd name="connsiteX32" fmla="*/ 1601365 w 1697999"/>
              <a:gd name="connsiteY32" fmla="*/ 1836163 h 2402198"/>
              <a:gd name="connsiteX33" fmla="*/ 1559950 w 1697999"/>
              <a:gd name="connsiteY33" fmla="*/ 1918997 h 2402198"/>
              <a:gd name="connsiteX34" fmla="*/ 1573755 w 1697999"/>
              <a:gd name="connsiteY34" fmla="*/ 2070861 h 2402198"/>
              <a:gd name="connsiteX35" fmla="*/ 1601365 w 1697999"/>
              <a:gd name="connsiteY35" fmla="*/ 2153695 h 2402198"/>
              <a:gd name="connsiteX36" fmla="*/ 1642780 w 1697999"/>
              <a:gd name="connsiteY36" fmla="*/ 2181306 h 2402198"/>
              <a:gd name="connsiteX37" fmla="*/ 1656585 w 1697999"/>
              <a:gd name="connsiteY37" fmla="*/ 2222724 h 2402198"/>
              <a:gd name="connsiteX38" fmla="*/ 1628975 w 1697999"/>
              <a:gd name="connsiteY38" fmla="*/ 2319364 h 2402198"/>
              <a:gd name="connsiteX39" fmla="*/ 1642780 w 1697999"/>
              <a:gd name="connsiteY39" fmla="*/ 2360781 h 2402198"/>
              <a:gd name="connsiteX40" fmla="*/ 1697999 w 1697999"/>
              <a:gd name="connsiteY40" fmla="*/ 2402198 h 240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97999" h="2402198">
                <a:moveTo>
                  <a:pt x="0" y="427978"/>
                </a:moveTo>
                <a:cubicBezTo>
                  <a:pt x="18407" y="404968"/>
                  <a:pt x="37541" y="382522"/>
                  <a:pt x="55220" y="358949"/>
                </a:cubicBezTo>
                <a:cubicBezTo>
                  <a:pt x="65175" y="345675"/>
                  <a:pt x="70083" y="328154"/>
                  <a:pt x="82829" y="317532"/>
                </a:cubicBezTo>
                <a:cubicBezTo>
                  <a:pt x="98638" y="304357"/>
                  <a:pt x="118942" y="297563"/>
                  <a:pt x="138049" y="289920"/>
                </a:cubicBezTo>
                <a:cubicBezTo>
                  <a:pt x="165070" y="279111"/>
                  <a:pt x="220878" y="262309"/>
                  <a:pt x="220878" y="262309"/>
                </a:cubicBezTo>
                <a:cubicBezTo>
                  <a:pt x="243886" y="239299"/>
                  <a:pt x="279614" y="224150"/>
                  <a:pt x="289903" y="193280"/>
                </a:cubicBezTo>
                <a:cubicBezTo>
                  <a:pt x="303572" y="152268"/>
                  <a:pt x="312306" y="101847"/>
                  <a:pt x="345122" y="69029"/>
                </a:cubicBezTo>
                <a:cubicBezTo>
                  <a:pt x="384685" y="29464"/>
                  <a:pt x="383039" y="50068"/>
                  <a:pt x="427951" y="27611"/>
                </a:cubicBezTo>
                <a:cubicBezTo>
                  <a:pt x="442791" y="20191"/>
                  <a:pt x="455561" y="9204"/>
                  <a:pt x="469366" y="0"/>
                </a:cubicBezTo>
                <a:cubicBezTo>
                  <a:pt x="515382" y="4602"/>
                  <a:pt x="561706" y="6774"/>
                  <a:pt x="607414" y="13806"/>
                </a:cubicBezTo>
                <a:cubicBezTo>
                  <a:pt x="621797" y="16019"/>
                  <a:pt x="637466" y="18520"/>
                  <a:pt x="648829" y="27611"/>
                </a:cubicBezTo>
                <a:cubicBezTo>
                  <a:pt x="661785" y="37977"/>
                  <a:pt x="664707" y="57296"/>
                  <a:pt x="676439" y="69029"/>
                </a:cubicBezTo>
                <a:cubicBezTo>
                  <a:pt x="688171" y="80761"/>
                  <a:pt x="704048" y="87436"/>
                  <a:pt x="717853" y="96640"/>
                </a:cubicBezTo>
                <a:cubicBezTo>
                  <a:pt x="738352" y="127390"/>
                  <a:pt x="744973" y="143188"/>
                  <a:pt x="773073" y="165669"/>
                </a:cubicBezTo>
                <a:cubicBezTo>
                  <a:pt x="786029" y="176034"/>
                  <a:pt x="800683" y="184076"/>
                  <a:pt x="814488" y="193280"/>
                </a:cubicBezTo>
                <a:cubicBezTo>
                  <a:pt x="823691" y="230095"/>
                  <a:pt x="840374" y="265817"/>
                  <a:pt x="842097" y="303726"/>
                </a:cubicBezTo>
                <a:cubicBezTo>
                  <a:pt x="846699" y="404968"/>
                  <a:pt x="839242" y="507484"/>
                  <a:pt x="855902" y="607452"/>
                </a:cubicBezTo>
                <a:cubicBezTo>
                  <a:pt x="858630" y="623818"/>
                  <a:pt x="882751" y="627119"/>
                  <a:pt x="897317" y="635064"/>
                </a:cubicBezTo>
                <a:cubicBezTo>
                  <a:pt x="933449" y="654774"/>
                  <a:pt x="967397" y="682214"/>
                  <a:pt x="1007756" y="690287"/>
                </a:cubicBezTo>
                <a:cubicBezTo>
                  <a:pt x="1095545" y="707846"/>
                  <a:pt x="1081347" y="706753"/>
                  <a:pt x="1187219" y="717898"/>
                </a:cubicBezTo>
                <a:cubicBezTo>
                  <a:pt x="1237766" y="723219"/>
                  <a:pt x="1288455" y="727102"/>
                  <a:pt x="1339073" y="731704"/>
                </a:cubicBezTo>
                <a:cubicBezTo>
                  <a:pt x="1352878" y="745510"/>
                  <a:pt x="1368501" y="757710"/>
                  <a:pt x="1380487" y="773121"/>
                </a:cubicBezTo>
                <a:cubicBezTo>
                  <a:pt x="1400859" y="799316"/>
                  <a:pt x="1435707" y="855956"/>
                  <a:pt x="1435707" y="855956"/>
                </a:cubicBezTo>
                <a:cubicBezTo>
                  <a:pt x="1404843" y="1133745"/>
                  <a:pt x="1440475" y="892106"/>
                  <a:pt x="1408097" y="1021625"/>
                </a:cubicBezTo>
                <a:cubicBezTo>
                  <a:pt x="1402406" y="1044389"/>
                  <a:pt x="1402531" y="1068682"/>
                  <a:pt x="1394292" y="1090653"/>
                </a:cubicBezTo>
                <a:cubicBezTo>
                  <a:pt x="1388466" y="1106189"/>
                  <a:pt x="1375885" y="1118264"/>
                  <a:pt x="1366682" y="1132070"/>
                </a:cubicBezTo>
                <a:cubicBezTo>
                  <a:pt x="1380487" y="1168885"/>
                  <a:pt x="1388822" y="1208246"/>
                  <a:pt x="1408097" y="1242516"/>
                </a:cubicBezTo>
                <a:cubicBezTo>
                  <a:pt x="1430657" y="1282625"/>
                  <a:pt x="1470347" y="1311802"/>
                  <a:pt x="1490926" y="1352962"/>
                </a:cubicBezTo>
                <a:cubicBezTo>
                  <a:pt x="1524357" y="1419827"/>
                  <a:pt x="1503984" y="1393632"/>
                  <a:pt x="1546146" y="1435797"/>
                </a:cubicBezTo>
                <a:cubicBezTo>
                  <a:pt x="1616208" y="1575931"/>
                  <a:pt x="1578531" y="1511989"/>
                  <a:pt x="1656585" y="1629077"/>
                </a:cubicBezTo>
                <a:lnTo>
                  <a:pt x="1684194" y="1670494"/>
                </a:lnTo>
                <a:cubicBezTo>
                  <a:pt x="1679592" y="1693504"/>
                  <a:pt x="1678628" y="1717552"/>
                  <a:pt x="1670389" y="1739523"/>
                </a:cubicBezTo>
                <a:cubicBezTo>
                  <a:pt x="1665251" y="1753225"/>
                  <a:pt x="1603874" y="1832650"/>
                  <a:pt x="1601365" y="1836163"/>
                </a:cubicBezTo>
                <a:cubicBezTo>
                  <a:pt x="1567913" y="1882998"/>
                  <a:pt x="1577046" y="1867707"/>
                  <a:pt x="1559950" y="1918997"/>
                </a:cubicBezTo>
                <a:cubicBezTo>
                  <a:pt x="1564552" y="1969618"/>
                  <a:pt x="1564922" y="2020804"/>
                  <a:pt x="1573755" y="2070861"/>
                </a:cubicBezTo>
                <a:cubicBezTo>
                  <a:pt x="1578813" y="2099523"/>
                  <a:pt x="1577149" y="2137550"/>
                  <a:pt x="1601365" y="2153695"/>
                </a:cubicBezTo>
                <a:lnTo>
                  <a:pt x="1642780" y="2181306"/>
                </a:lnTo>
                <a:cubicBezTo>
                  <a:pt x="1647382" y="2195112"/>
                  <a:pt x="1656585" y="2208171"/>
                  <a:pt x="1656585" y="2222724"/>
                </a:cubicBezTo>
                <a:cubicBezTo>
                  <a:pt x="1656585" y="2240060"/>
                  <a:pt x="1635485" y="2299832"/>
                  <a:pt x="1628975" y="2319364"/>
                </a:cubicBezTo>
                <a:cubicBezTo>
                  <a:pt x="1633577" y="2333170"/>
                  <a:pt x="1635293" y="2348302"/>
                  <a:pt x="1642780" y="2360781"/>
                </a:cubicBezTo>
                <a:cubicBezTo>
                  <a:pt x="1657732" y="2385703"/>
                  <a:pt x="1674505" y="2390451"/>
                  <a:pt x="1697999" y="2402198"/>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4" name="Ovale 23"/>
          <p:cNvSpPr/>
          <p:nvPr/>
        </p:nvSpPr>
        <p:spPr>
          <a:xfrm>
            <a:off x="327026" y="267804"/>
            <a:ext cx="207821" cy="207821"/>
          </a:xfrm>
          <a:prstGeom prst="ellipse">
            <a:avLst/>
          </a:prstGeom>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CasellaDiTesto 24"/>
          <p:cNvSpPr txBox="1"/>
          <p:nvPr/>
        </p:nvSpPr>
        <p:spPr>
          <a:xfrm>
            <a:off x="552194" y="171162"/>
            <a:ext cx="1329135" cy="369332"/>
          </a:xfrm>
          <a:prstGeom prst="rect">
            <a:avLst/>
          </a:prstGeom>
          <a:noFill/>
        </p:spPr>
        <p:txBody>
          <a:bodyPr wrap="none" rtlCol="0">
            <a:spAutoFit/>
          </a:bodyPr>
          <a:lstStyle/>
          <a:p>
            <a:r>
              <a:rPr lang="it-IT" dirty="0" smtClean="0"/>
              <a:t>= </a:t>
            </a:r>
            <a:r>
              <a:rPr lang="it-IT" dirty="0" err="1" smtClean="0"/>
              <a:t>Perforator</a:t>
            </a:r>
            <a:endParaRPr lang="it-IT" dirty="0"/>
          </a:p>
        </p:txBody>
      </p:sp>
      <p:sp>
        <p:nvSpPr>
          <p:cNvPr id="26" name="Ovale 25"/>
          <p:cNvSpPr/>
          <p:nvPr/>
        </p:nvSpPr>
        <p:spPr>
          <a:xfrm>
            <a:off x="3300211" y="4332771"/>
            <a:ext cx="207821" cy="207821"/>
          </a:xfrm>
          <a:prstGeom prst="ellipse">
            <a:avLst/>
          </a:prstGeom>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 name="Arco 27"/>
          <p:cNvSpPr/>
          <p:nvPr/>
        </p:nvSpPr>
        <p:spPr>
          <a:xfrm>
            <a:off x="327306" y="1068150"/>
            <a:ext cx="3749834" cy="1889777"/>
          </a:xfrm>
          <a:prstGeom prst="arc">
            <a:avLst>
              <a:gd name="adj1" fmla="val 16200000"/>
              <a:gd name="adj2" fmla="val 19150127"/>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5" name="CasellaDiTesto 14"/>
          <p:cNvSpPr txBox="1"/>
          <p:nvPr/>
        </p:nvSpPr>
        <p:spPr>
          <a:xfrm>
            <a:off x="4415642" y="187895"/>
            <a:ext cx="4560676" cy="6463309"/>
          </a:xfrm>
          <a:prstGeom prst="rect">
            <a:avLst/>
          </a:prstGeom>
          <a:noFill/>
        </p:spPr>
        <p:txBody>
          <a:bodyPr wrap="square" rtlCol="0">
            <a:spAutoFit/>
          </a:bodyPr>
          <a:lstStyle/>
          <a:p>
            <a:r>
              <a:rPr lang="it-IT" dirty="0" smtClean="0"/>
              <a:t>In this pattern the contraction and the relaxation flow </a:t>
            </a:r>
            <a:r>
              <a:rPr lang="it-IT" dirty="0" err="1" smtClean="0"/>
              <a:t>run</a:t>
            </a:r>
            <a:r>
              <a:rPr lang="it-IT" dirty="0" smtClean="0"/>
              <a:t> in </a:t>
            </a:r>
            <a:r>
              <a:rPr lang="it-IT" dirty="0" err="1" smtClean="0"/>
              <a:t>two</a:t>
            </a:r>
            <a:r>
              <a:rPr lang="it-IT" dirty="0" smtClean="0"/>
              <a:t> </a:t>
            </a:r>
            <a:r>
              <a:rPr lang="it-IT" dirty="0" err="1" smtClean="0"/>
              <a:t>different</a:t>
            </a:r>
            <a:r>
              <a:rPr lang="it-IT" dirty="0" smtClean="0"/>
              <a:t>  </a:t>
            </a:r>
            <a:r>
              <a:rPr lang="it-IT" dirty="0" err="1" smtClean="0"/>
              <a:t>directions</a:t>
            </a:r>
            <a:r>
              <a:rPr lang="it-IT" dirty="0" smtClean="0"/>
              <a:t>.</a:t>
            </a:r>
          </a:p>
          <a:p>
            <a:endParaRPr lang="it-IT" dirty="0" smtClean="0"/>
          </a:p>
          <a:p>
            <a:r>
              <a:rPr lang="it-IT" dirty="0" smtClean="0"/>
              <a:t>The </a:t>
            </a:r>
            <a:r>
              <a:rPr lang="it-IT" dirty="0" err="1" smtClean="0"/>
              <a:t>contractive</a:t>
            </a:r>
            <a:r>
              <a:rPr lang="it-IT" dirty="0" smtClean="0"/>
              <a:t> flow originating from the SPJ , </a:t>
            </a:r>
            <a:r>
              <a:rPr lang="it-IT" dirty="0" err="1" smtClean="0"/>
              <a:t>goes</a:t>
            </a:r>
            <a:r>
              <a:rPr lang="it-IT" dirty="0" smtClean="0"/>
              <a:t> </a:t>
            </a:r>
            <a:r>
              <a:rPr lang="it-IT" dirty="0" err="1" smtClean="0"/>
              <a:t>upwards</a:t>
            </a:r>
            <a:r>
              <a:rPr lang="it-IT" dirty="0" smtClean="0"/>
              <a:t> via the Giacomini v. and </a:t>
            </a:r>
            <a:r>
              <a:rPr lang="it-IT" dirty="0" err="1" smtClean="0"/>
              <a:t>further</a:t>
            </a:r>
            <a:r>
              <a:rPr lang="it-IT" dirty="0" smtClean="0"/>
              <a:t> more via the interpositioned  LSV, </a:t>
            </a:r>
            <a:r>
              <a:rPr lang="it-IT" dirty="0" err="1" smtClean="0"/>
              <a:t>returning</a:t>
            </a:r>
            <a:r>
              <a:rPr lang="it-IT" dirty="0" smtClean="0"/>
              <a:t> to the common </a:t>
            </a:r>
            <a:r>
              <a:rPr lang="it-IT" dirty="0" err="1" smtClean="0"/>
              <a:t>femoral</a:t>
            </a:r>
            <a:r>
              <a:rPr lang="it-IT" dirty="0" smtClean="0"/>
              <a:t> </a:t>
            </a:r>
            <a:r>
              <a:rPr lang="it-IT" dirty="0" err="1" smtClean="0"/>
              <a:t>vein</a:t>
            </a:r>
            <a:r>
              <a:rPr lang="it-IT" dirty="0" smtClean="0"/>
              <a:t> ( </a:t>
            </a:r>
            <a:r>
              <a:rPr lang="it-IT" dirty="0" err="1"/>
              <a:t>R</a:t>
            </a:r>
            <a:r>
              <a:rPr lang="it-IT" dirty="0" err="1" smtClean="0"/>
              <a:t>ed</a:t>
            </a:r>
            <a:r>
              <a:rPr lang="it-IT" dirty="0" smtClean="0"/>
              <a:t> Line).</a:t>
            </a:r>
          </a:p>
          <a:p>
            <a:endParaRPr lang="it-IT" dirty="0" smtClean="0"/>
          </a:p>
          <a:p>
            <a:r>
              <a:rPr lang="it-IT" dirty="0"/>
              <a:t>T</a:t>
            </a:r>
            <a:r>
              <a:rPr lang="it-IT" dirty="0" smtClean="0"/>
              <a:t>he </a:t>
            </a:r>
            <a:r>
              <a:rPr lang="it-IT" dirty="0" err="1" smtClean="0"/>
              <a:t>relaxation</a:t>
            </a:r>
            <a:r>
              <a:rPr lang="it-IT" dirty="0" smtClean="0"/>
              <a:t> flow </a:t>
            </a:r>
            <a:r>
              <a:rPr lang="it-IT" dirty="0" err="1" smtClean="0"/>
              <a:t>originates</a:t>
            </a:r>
            <a:r>
              <a:rPr lang="it-IT" dirty="0" smtClean="0"/>
              <a:t> from the SPJ, </a:t>
            </a:r>
            <a:r>
              <a:rPr lang="it-IT" dirty="0" err="1" smtClean="0"/>
              <a:t>goes</a:t>
            </a:r>
            <a:r>
              <a:rPr lang="it-IT" dirty="0" smtClean="0"/>
              <a:t> </a:t>
            </a:r>
            <a:r>
              <a:rPr lang="it-IT" dirty="0" err="1" smtClean="0"/>
              <a:t>upwards</a:t>
            </a:r>
            <a:r>
              <a:rPr lang="it-IT" dirty="0" smtClean="0"/>
              <a:t> </a:t>
            </a:r>
            <a:r>
              <a:rPr lang="it-IT" dirty="0" err="1" smtClean="0"/>
              <a:t>through</a:t>
            </a:r>
            <a:r>
              <a:rPr lang="it-IT" dirty="0" smtClean="0"/>
              <a:t> the </a:t>
            </a:r>
            <a:r>
              <a:rPr lang="it-IT" dirty="0" err="1" smtClean="0"/>
              <a:t>same</a:t>
            </a:r>
            <a:r>
              <a:rPr lang="it-IT" dirty="0" smtClean="0"/>
              <a:t> tract of the Giacomini vein, and </a:t>
            </a:r>
            <a:r>
              <a:rPr lang="it-IT" dirty="0" err="1" smtClean="0"/>
              <a:t>when</a:t>
            </a:r>
            <a:r>
              <a:rPr lang="it-IT" dirty="0" smtClean="0"/>
              <a:t> </a:t>
            </a:r>
            <a:r>
              <a:rPr lang="it-IT" dirty="0" err="1" smtClean="0"/>
              <a:t>it</a:t>
            </a:r>
            <a:r>
              <a:rPr lang="it-IT" dirty="0" smtClean="0"/>
              <a:t> </a:t>
            </a:r>
            <a:r>
              <a:rPr lang="it-IT" dirty="0" err="1" smtClean="0"/>
              <a:t>reaches</a:t>
            </a:r>
            <a:r>
              <a:rPr lang="it-IT" dirty="0" smtClean="0"/>
              <a:t> the tributary vein, </a:t>
            </a:r>
            <a:r>
              <a:rPr lang="it-IT" dirty="0" err="1" smtClean="0"/>
              <a:t>it</a:t>
            </a:r>
            <a:r>
              <a:rPr lang="it-IT" dirty="0" smtClean="0"/>
              <a:t>  </a:t>
            </a:r>
            <a:r>
              <a:rPr lang="it-IT" dirty="0" err="1" smtClean="0"/>
              <a:t>returns</a:t>
            </a:r>
            <a:r>
              <a:rPr lang="it-IT" dirty="0" smtClean="0"/>
              <a:t> </a:t>
            </a:r>
            <a:r>
              <a:rPr lang="it-IT" dirty="0" err="1" smtClean="0"/>
              <a:t>downwards</a:t>
            </a:r>
            <a:r>
              <a:rPr lang="it-IT" dirty="0" smtClean="0"/>
              <a:t> ( centrifugal flow) to a </a:t>
            </a:r>
            <a:r>
              <a:rPr lang="it-IT" dirty="0" err="1" smtClean="0"/>
              <a:t>perforator</a:t>
            </a:r>
            <a:r>
              <a:rPr lang="it-IT" dirty="0" smtClean="0"/>
              <a:t> </a:t>
            </a:r>
            <a:r>
              <a:rPr lang="it-IT" dirty="0" err="1" smtClean="0"/>
              <a:t>situated</a:t>
            </a:r>
            <a:r>
              <a:rPr lang="it-IT" dirty="0" smtClean="0"/>
              <a:t> </a:t>
            </a:r>
            <a:r>
              <a:rPr lang="it-IT" dirty="0" err="1" smtClean="0"/>
              <a:t>lower</a:t>
            </a:r>
            <a:r>
              <a:rPr lang="it-IT" dirty="0" smtClean="0"/>
              <a:t> than SPJ ( point of flow origin ). By way of this perforator, the flow </a:t>
            </a:r>
            <a:r>
              <a:rPr lang="it-IT" dirty="0" err="1" smtClean="0"/>
              <a:t>returns</a:t>
            </a:r>
            <a:r>
              <a:rPr lang="it-IT" dirty="0" smtClean="0"/>
              <a:t> </a:t>
            </a:r>
            <a:r>
              <a:rPr lang="it-IT" dirty="0" err="1" smtClean="0"/>
              <a:t>into</a:t>
            </a:r>
            <a:r>
              <a:rPr lang="it-IT" dirty="0" smtClean="0"/>
              <a:t> the </a:t>
            </a:r>
            <a:r>
              <a:rPr lang="it-IT" dirty="0" err="1" smtClean="0"/>
              <a:t>deep</a:t>
            </a:r>
            <a:r>
              <a:rPr lang="it-IT" dirty="0" smtClean="0"/>
              <a:t> </a:t>
            </a:r>
            <a:r>
              <a:rPr lang="it-IT" dirty="0" err="1" smtClean="0"/>
              <a:t>system</a:t>
            </a:r>
            <a:r>
              <a:rPr lang="it-IT" dirty="0" smtClean="0"/>
              <a:t> ( Blue Line).</a:t>
            </a:r>
          </a:p>
          <a:p>
            <a:endParaRPr lang="it-IT" dirty="0" smtClean="0"/>
          </a:p>
          <a:p>
            <a:r>
              <a:rPr lang="it-IT" dirty="0" smtClean="0"/>
              <a:t>This relaxation centripetal flow in the Giacomini  </a:t>
            </a:r>
            <a:r>
              <a:rPr lang="it-IT" dirty="0" err="1" smtClean="0"/>
              <a:t>vein</a:t>
            </a:r>
            <a:r>
              <a:rPr lang="it-IT" dirty="0" smtClean="0"/>
              <a:t> </a:t>
            </a:r>
            <a:r>
              <a:rPr lang="it-IT" dirty="0" err="1" smtClean="0"/>
              <a:t>results</a:t>
            </a:r>
            <a:r>
              <a:rPr lang="it-IT" dirty="0" smtClean="0"/>
              <a:t> from a “</a:t>
            </a:r>
            <a:r>
              <a:rPr lang="it-IT" dirty="0" err="1" smtClean="0"/>
              <a:t>pseudosiphon</a:t>
            </a:r>
            <a:r>
              <a:rPr lang="it-IT" dirty="0" smtClean="0"/>
              <a:t> effect” that</a:t>
            </a:r>
            <a:r>
              <a:rPr lang="it-IT" dirty="0"/>
              <a:t> </a:t>
            </a:r>
            <a:r>
              <a:rPr lang="it-IT" dirty="0" smtClean="0"/>
              <a:t>allows  the flow to pass from </a:t>
            </a:r>
            <a:r>
              <a:rPr lang="it-IT" dirty="0" err="1" smtClean="0"/>
              <a:t>its</a:t>
            </a:r>
            <a:r>
              <a:rPr lang="it-IT" dirty="0" smtClean="0"/>
              <a:t> </a:t>
            </a:r>
            <a:r>
              <a:rPr lang="it-IT" dirty="0" err="1" smtClean="0"/>
              <a:t>origin</a:t>
            </a:r>
            <a:r>
              <a:rPr lang="it-IT" dirty="0" smtClean="0"/>
              <a:t> (the SPJ) to </a:t>
            </a:r>
            <a:r>
              <a:rPr lang="it-IT" dirty="0" err="1" smtClean="0"/>
              <a:t>its</a:t>
            </a:r>
            <a:r>
              <a:rPr lang="it-IT" dirty="0" smtClean="0"/>
              <a:t> </a:t>
            </a:r>
            <a:r>
              <a:rPr lang="it-IT" dirty="0" err="1" smtClean="0"/>
              <a:t>destination</a:t>
            </a:r>
            <a:r>
              <a:rPr lang="it-IT" dirty="0" smtClean="0"/>
              <a:t> ( the </a:t>
            </a:r>
            <a:r>
              <a:rPr lang="it-IT" dirty="0" err="1" smtClean="0"/>
              <a:t>calf</a:t>
            </a:r>
            <a:r>
              <a:rPr lang="it-IT" dirty="0" smtClean="0"/>
              <a:t> </a:t>
            </a:r>
            <a:r>
              <a:rPr lang="it-IT" dirty="0" err="1" smtClean="0"/>
              <a:t>perforator</a:t>
            </a:r>
            <a:r>
              <a:rPr lang="it-IT" dirty="0" smtClean="0"/>
              <a:t>) </a:t>
            </a:r>
            <a:r>
              <a:rPr lang="it-IT" dirty="0" err="1" smtClean="0"/>
              <a:t>crossing</a:t>
            </a:r>
            <a:r>
              <a:rPr lang="it-IT" dirty="0" smtClean="0"/>
              <a:t> a </a:t>
            </a:r>
            <a:r>
              <a:rPr lang="it-IT" dirty="0" err="1" smtClean="0"/>
              <a:t>point</a:t>
            </a:r>
            <a:r>
              <a:rPr lang="it-IT" dirty="0" smtClean="0"/>
              <a:t> </a:t>
            </a:r>
            <a:r>
              <a:rPr lang="it-IT" dirty="0" err="1"/>
              <a:t>higher</a:t>
            </a:r>
            <a:r>
              <a:rPr lang="it-IT" dirty="0"/>
              <a:t> </a:t>
            </a:r>
            <a:r>
              <a:rPr lang="it-IT" dirty="0" err="1" smtClean="0"/>
              <a:t>than</a:t>
            </a:r>
            <a:r>
              <a:rPr lang="it-IT" dirty="0" smtClean="0"/>
              <a:t> </a:t>
            </a:r>
            <a:r>
              <a:rPr lang="it-IT" dirty="0" err="1" smtClean="0"/>
              <a:t>its</a:t>
            </a:r>
            <a:r>
              <a:rPr lang="it-IT" dirty="0" smtClean="0"/>
              <a:t> </a:t>
            </a:r>
            <a:r>
              <a:rPr lang="it-IT" dirty="0" err="1" smtClean="0"/>
              <a:t>origin</a:t>
            </a:r>
            <a:r>
              <a:rPr lang="it-IT" dirty="0" smtClean="0"/>
              <a:t>.</a:t>
            </a:r>
            <a:endParaRPr lang="it-IT" dirty="0"/>
          </a:p>
        </p:txBody>
      </p:sp>
      <p:cxnSp>
        <p:nvCxnSpPr>
          <p:cNvPr id="30" name="Connettore 2 29"/>
          <p:cNvCxnSpPr/>
          <p:nvPr/>
        </p:nvCxnSpPr>
        <p:spPr>
          <a:xfrm>
            <a:off x="2928672" y="3096952"/>
            <a:ext cx="239358" cy="381357"/>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1" name="Connettore 2 30"/>
          <p:cNvCxnSpPr/>
          <p:nvPr/>
        </p:nvCxnSpPr>
        <p:spPr>
          <a:xfrm>
            <a:off x="2645112" y="2136913"/>
            <a:ext cx="239358" cy="381357"/>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2426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e 34"/>
          <p:cNvSpPr/>
          <p:nvPr/>
        </p:nvSpPr>
        <p:spPr>
          <a:xfrm>
            <a:off x="5662538" y="3587717"/>
            <a:ext cx="747421" cy="2178084"/>
          </a:xfrm>
          <a:prstGeom prst="ellipse">
            <a:avLst/>
          </a:prstGeom>
          <a:pattFill prst="smCheck">
            <a:fgClr>
              <a:schemeClr val="accent2">
                <a:lumMod val="60000"/>
                <a:lumOff val="40000"/>
              </a:schemeClr>
            </a:fgClr>
            <a:bgClr>
              <a:srgbClr val="FF2929"/>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6" name="Ovale 35"/>
          <p:cNvSpPr/>
          <p:nvPr/>
        </p:nvSpPr>
        <p:spPr>
          <a:xfrm>
            <a:off x="5695177" y="1674813"/>
            <a:ext cx="572796" cy="1676400"/>
          </a:xfrm>
          <a:prstGeom prst="ellipse">
            <a:avLst/>
          </a:prstGeom>
          <a:pattFill prst="smCheck">
            <a:fgClr>
              <a:schemeClr val="accent2">
                <a:lumMod val="60000"/>
                <a:lumOff val="40000"/>
              </a:schemeClr>
            </a:fgClr>
            <a:bgClr>
              <a:srgbClr val="FF2929"/>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CasellaDiTesto 1"/>
          <p:cNvSpPr txBox="1"/>
          <p:nvPr/>
        </p:nvSpPr>
        <p:spPr>
          <a:xfrm>
            <a:off x="3343350" y="66458"/>
            <a:ext cx="1455647" cy="584776"/>
          </a:xfrm>
          <a:prstGeom prst="rect">
            <a:avLst/>
          </a:prstGeom>
          <a:noFill/>
        </p:spPr>
        <p:txBody>
          <a:bodyPr wrap="none" rtlCol="0">
            <a:spAutoFit/>
          </a:bodyPr>
          <a:lstStyle/>
          <a:p>
            <a:r>
              <a:rPr lang="it-IT" sz="3200" b="1" dirty="0" smtClean="0"/>
              <a:t>The SPJ </a:t>
            </a:r>
            <a:endParaRPr lang="it-IT" sz="3200" b="1" dirty="0"/>
          </a:p>
        </p:txBody>
      </p:sp>
      <p:sp>
        <p:nvSpPr>
          <p:cNvPr id="8" name="Arco 136"/>
          <p:cNvSpPr>
            <a:spLocks/>
          </p:cNvSpPr>
          <p:nvPr/>
        </p:nvSpPr>
        <p:spPr bwMode="auto">
          <a:xfrm flipV="1">
            <a:off x="6980163" y="912813"/>
            <a:ext cx="228600" cy="2667000"/>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sp>
        <p:nvSpPr>
          <p:cNvPr id="9" name="Arco 137"/>
          <p:cNvSpPr>
            <a:spLocks/>
          </p:cNvSpPr>
          <p:nvPr/>
        </p:nvSpPr>
        <p:spPr bwMode="auto">
          <a:xfrm flipV="1">
            <a:off x="6769026" y="3698876"/>
            <a:ext cx="233363" cy="2209800"/>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grpSp>
        <p:nvGrpSpPr>
          <p:cNvPr id="10" name="Group 138"/>
          <p:cNvGrpSpPr>
            <a:grpSpLocks/>
          </p:cNvGrpSpPr>
          <p:nvPr/>
        </p:nvGrpSpPr>
        <p:grpSpPr bwMode="auto">
          <a:xfrm>
            <a:off x="6980163" y="3579813"/>
            <a:ext cx="76200" cy="533400"/>
            <a:chOff x="3840" y="2448"/>
            <a:chExt cx="96" cy="752"/>
          </a:xfrm>
        </p:grpSpPr>
        <p:sp>
          <p:nvSpPr>
            <p:cNvPr id="32" name="Arco 139"/>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sp>
          <p:nvSpPr>
            <p:cNvPr id="33" name="Arco 140"/>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grpSp>
      <p:sp>
        <p:nvSpPr>
          <p:cNvPr id="11" name="Arco 141"/>
          <p:cNvSpPr>
            <a:spLocks/>
          </p:cNvSpPr>
          <p:nvPr/>
        </p:nvSpPr>
        <p:spPr bwMode="auto">
          <a:xfrm>
            <a:off x="6776963" y="5899151"/>
            <a:ext cx="508000" cy="347663"/>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sp>
        <p:nvSpPr>
          <p:cNvPr id="12" name="Freeform 142"/>
          <p:cNvSpPr>
            <a:spLocks/>
          </p:cNvSpPr>
          <p:nvPr/>
        </p:nvSpPr>
        <p:spPr bwMode="auto">
          <a:xfrm>
            <a:off x="5608563" y="6081713"/>
            <a:ext cx="2082800" cy="266700"/>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sp>
        <p:nvSpPr>
          <p:cNvPr id="13" name="Arco 143"/>
          <p:cNvSpPr>
            <a:spLocks/>
          </p:cNvSpPr>
          <p:nvPr/>
        </p:nvSpPr>
        <p:spPr bwMode="auto">
          <a:xfrm flipH="1" flipV="1">
            <a:off x="5456163" y="3579813"/>
            <a:ext cx="152400" cy="2438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sp>
        <p:nvSpPr>
          <p:cNvPr id="14" name="Arco 144"/>
          <p:cNvSpPr>
            <a:spLocks/>
          </p:cNvSpPr>
          <p:nvPr/>
        </p:nvSpPr>
        <p:spPr bwMode="auto">
          <a:xfrm flipH="1" flipV="1">
            <a:off x="5151363" y="1446213"/>
            <a:ext cx="304800" cy="2133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sp>
        <p:nvSpPr>
          <p:cNvPr id="16" name="Arco 146"/>
          <p:cNvSpPr>
            <a:spLocks/>
          </p:cNvSpPr>
          <p:nvPr/>
        </p:nvSpPr>
        <p:spPr bwMode="auto">
          <a:xfrm>
            <a:off x="5662538" y="3502026"/>
            <a:ext cx="182563" cy="327025"/>
          </a:xfrm>
          <a:custGeom>
            <a:avLst/>
            <a:gdLst>
              <a:gd name="T0" fmla="*/ 0 w 21600"/>
              <a:gd name="T1" fmla="*/ 2 h 21599"/>
              <a:gd name="T2" fmla="*/ 1 w 21600"/>
              <a:gd name="T3" fmla="*/ 0 h 21599"/>
              <a:gd name="T4" fmla="*/ 1 w 21600"/>
              <a:gd name="T5" fmla="*/ 2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493"/>
                </a:moveTo>
                <a:cubicBezTo>
                  <a:pt x="58" y="9686"/>
                  <a:pt x="9585" y="113"/>
                  <a:pt x="21392" y="0"/>
                </a:cubicBezTo>
              </a:path>
              <a:path w="21600" h="21599" stroke="0" extrusionOk="0">
                <a:moveTo>
                  <a:pt x="0" y="21493"/>
                </a:moveTo>
                <a:cubicBezTo>
                  <a:pt x="58" y="9686"/>
                  <a:pt x="9585" y="113"/>
                  <a:pt x="21392" y="0"/>
                </a:cubicBezTo>
                <a:lnTo>
                  <a:pt x="21600" y="21599"/>
                </a:lnTo>
                <a:lnTo>
                  <a:pt x="0" y="21493"/>
                </a:lnTo>
                <a:close/>
              </a:path>
            </a:pathLst>
          </a:custGeom>
          <a:noFill/>
          <a:ln w="7620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 name="Line 147"/>
          <p:cNvSpPr>
            <a:spLocks noChangeShapeType="1"/>
          </p:cNvSpPr>
          <p:nvPr/>
        </p:nvSpPr>
        <p:spPr bwMode="auto">
          <a:xfrm>
            <a:off x="5656188" y="3811587"/>
            <a:ext cx="0" cy="1954213"/>
          </a:xfrm>
          <a:prstGeom prst="line">
            <a:avLst/>
          </a:prstGeom>
          <a:noFill/>
          <a:ln w="76200" cmpd="sng">
            <a:solidFill>
              <a:srgbClr val="0000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8" name="Oval 148"/>
          <p:cNvSpPr>
            <a:spLocks noChangeArrowheads="1"/>
          </p:cNvSpPr>
          <p:nvPr/>
        </p:nvSpPr>
        <p:spPr bwMode="auto">
          <a:xfrm>
            <a:off x="6218163" y="5607051"/>
            <a:ext cx="158750" cy="15875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9" name="Line 149"/>
          <p:cNvSpPr>
            <a:spLocks noChangeShapeType="1"/>
          </p:cNvSpPr>
          <p:nvPr/>
        </p:nvSpPr>
        <p:spPr bwMode="auto">
          <a:xfrm>
            <a:off x="5837163" y="3351213"/>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sp>
        <p:nvSpPr>
          <p:cNvPr id="20" name="Line 150"/>
          <p:cNvSpPr>
            <a:spLocks noChangeShapeType="1"/>
          </p:cNvSpPr>
          <p:nvPr/>
        </p:nvSpPr>
        <p:spPr bwMode="auto">
          <a:xfrm>
            <a:off x="5989563" y="3351213"/>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sp>
        <p:nvSpPr>
          <p:cNvPr id="21" name="Line 151"/>
          <p:cNvSpPr>
            <a:spLocks noChangeShapeType="1"/>
          </p:cNvSpPr>
          <p:nvPr/>
        </p:nvSpPr>
        <p:spPr bwMode="auto">
          <a:xfrm>
            <a:off x="5913363" y="3198813"/>
            <a:ext cx="0" cy="388904"/>
          </a:xfrm>
          <a:prstGeom prst="line">
            <a:avLst/>
          </a:prstGeom>
          <a:noFill/>
          <a:ln w="57150" cmpd="sng">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sp>
        <p:nvSpPr>
          <p:cNvPr id="22" name="Line 152"/>
          <p:cNvSpPr>
            <a:spLocks noChangeShapeType="1"/>
          </p:cNvSpPr>
          <p:nvPr/>
        </p:nvSpPr>
        <p:spPr bwMode="auto">
          <a:xfrm>
            <a:off x="5837163" y="1293813"/>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sp>
        <p:nvSpPr>
          <p:cNvPr id="23" name="Line 153"/>
          <p:cNvSpPr>
            <a:spLocks noChangeShapeType="1"/>
          </p:cNvSpPr>
          <p:nvPr/>
        </p:nvSpPr>
        <p:spPr bwMode="auto">
          <a:xfrm>
            <a:off x="5989563" y="1293813"/>
            <a:ext cx="0" cy="3810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sp>
        <p:nvSpPr>
          <p:cNvPr id="24" name="Line 154"/>
          <p:cNvSpPr>
            <a:spLocks noChangeShapeType="1"/>
          </p:cNvSpPr>
          <p:nvPr/>
        </p:nvSpPr>
        <p:spPr bwMode="auto">
          <a:xfrm>
            <a:off x="5913363" y="1080563"/>
            <a:ext cx="0" cy="426500"/>
          </a:xfrm>
          <a:prstGeom prst="line">
            <a:avLst/>
          </a:prstGeom>
          <a:noFill/>
          <a:ln w="57150" cmpd="sng">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grpSp>
        <p:nvGrpSpPr>
          <p:cNvPr id="25" name="Group 155"/>
          <p:cNvGrpSpPr>
            <a:grpSpLocks/>
          </p:cNvGrpSpPr>
          <p:nvPr/>
        </p:nvGrpSpPr>
        <p:grpSpPr bwMode="auto">
          <a:xfrm flipH="1">
            <a:off x="5532363" y="6018213"/>
            <a:ext cx="76200" cy="304800"/>
            <a:chOff x="3840" y="2448"/>
            <a:chExt cx="96" cy="752"/>
          </a:xfrm>
        </p:grpSpPr>
        <p:sp>
          <p:nvSpPr>
            <p:cNvPr id="30" name="Arco 156"/>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sp>
          <p:nvSpPr>
            <p:cNvPr id="31" name="Arco 157"/>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Arial" charset="0"/>
              </a:endParaRPr>
            </a:p>
          </p:txBody>
        </p:sp>
      </p:grpSp>
      <p:sp>
        <p:nvSpPr>
          <p:cNvPr id="37" name="Arco 146"/>
          <p:cNvSpPr>
            <a:spLocks/>
          </p:cNvSpPr>
          <p:nvPr/>
        </p:nvSpPr>
        <p:spPr bwMode="auto">
          <a:xfrm flipH="1">
            <a:off x="5989563" y="1471425"/>
            <a:ext cx="460356" cy="327025"/>
          </a:xfrm>
          <a:custGeom>
            <a:avLst/>
            <a:gdLst>
              <a:gd name="T0" fmla="*/ 0 w 21600"/>
              <a:gd name="T1" fmla="*/ 2 h 21599"/>
              <a:gd name="T2" fmla="*/ 1 w 21600"/>
              <a:gd name="T3" fmla="*/ 0 h 21599"/>
              <a:gd name="T4" fmla="*/ 1 w 21600"/>
              <a:gd name="T5" fmla="*/ 2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493"/>
                </a:moveTo>
                <a:cubicBezTo>
                  <a:pt x="58" y="9686"/>
                  <a:pt x="9585" y="113"/>
                  <a:pt x="21392" y="0"/>
                </a:cubicBezTo>
              </a:path>
              <a:path w="21600" h="21599" stroke="0" extrusionOk="0">
                <a:moveTo>
                  <a:pt x="0" y="21493"/>
                </a:moveTo>
                <a:cubicBezTo>
                  <a:pt x="58" y="9686"/>
                  <a:pt x="9585" y="113"/>
                  <a:pt x="21392" y="0"/>
                </a:cubicBezTo>
                <a:lnTo>
                  <a:pt x="21600" y="21599"/>
                </a:lnTo>
                <a:lnTo>
                  <a:pt x="0" y="21493"/>
                </a:lnTo>
                <a:close/>
              </a:path>
            </a:pathLst>
          </a:custGeom>
          <a:noFill/>
          <a:ln w="7620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8" name="Line 147"/>
          <p:cNvSpPr>
            <a:spLocks noChangeShapeType="1"/>
          </p:cNvSpPr>
          <p:nvPr/>
        </p:nvSpPr>
        <p:spPr bwMode="auto">
          <a:xfrm flipH="1">
            <a:off x="6451507" y="1789113"/>
            <a:ext cx="0" cy="3976688"/>
          </a:xfrm>
          <a:prstGeom prst="line">
            <a:avLst/>
          </a:prstGeom>
          <a:noFill/>
          <a:ln w="76200" cmpd="sng">
            <a:solidFill>
              <a:srgbClr val="0000F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0" name="Arco 146"/>
          <p:cNvSpPr>
            <a:spLocks/>
          </p:cNvSpPr>
          <p:nvPr/>
        </p:nvSpPr>
        <p:spPr bwMode="auto">
          <a:xfrm rot="10800000" flipH="1" flipV="1">
            <a:off x="5695178" y="1728781"/>
            <a:ext cx="714782" cy="1851032"/>
          </a:xfrm>
          <a:custGeom>
            <a:avLst/>
            <a:gdLst>
              <a:gd name="T0" fmla="*/ 0 w 21600"/>
              <a:gd name="T1" fmla="*/ 2 h 21599"/>
              <a:gd name="T2" fmla="*/ 1 w 21600"/>
              <a:gd name="T3" fmla="*/ 0 h 21599"/>
              <a:gd name="T4" fmla="*/ 1 w 21600"/>
              <a:gd name="T5" fmla="*/ 2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493"/>
                </a:moveTo>
                <a:cubicBezTo>
                  <a:pt x="58" y="9686"/>
                  <a:pt x="9585" y="113"/>
                  <a:pt x="21392" y="0"/>
                </a:cubicBezTo>
              </a:path>
              <a:path w="21600" h="21599" stroke="0" extrusionOk="0">
                <a:moveTo>
                  <a:pt x="0" y="21493"/>
                </a:moveTo>
                <a:cubicBezTo>
                  <a:pt x="58" y="9686"/>
                  <a:pt x="9585" y="113"/>
                  <a:pt x="21392" y="0"/>
                </a:cubicBezTo>
                <a:lnTo>
                  <a:pt x="21600" y="21599"/>
                </a:lnTo>
                <a:lnTo>
                  <a:pt x="0" y="21493"/>
                </a:lnTo>
                <a:close/>
              </a:path>
            </a:pathLst>
          </a:custGeom>
          <a:noFill/>
          <a:ln w="7620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42" name="Ovale 41"/>
          <p:cNvSpPr/>
          <p:nvPr/>
        </p:nvSpPr>
        <p:spPr>
          <a:xfrm>
            <a:off x="5125264" y="2821727"/>
            <a:ext cx="1516171" cy="1516171"/>
          </a:xfrm>
          <a:prstGeom prst="ellipse">
            <a:avLst/>
          </a:prstGeom>
          <a:noFill/>
          <a:ln w="762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CasellaDiTesto 2"/>
          <p:cNvSpPr txBox="1"/>
          <p:nvPr/>
        </p:nvSpPr>
        <p:spPr>
          <a:xfrm>
            <a:off x="252572" y="690166"/>
            <a:ext cx="4546425" cy="5632311"/>
          </a:xfrm>
          <a:prstGeom prst="rect">
            <a:avLst/>
          </a:prstGeom>
          <a:noFill/>
        </p:spPr>
        <p:txBody>
          <a:bodyPr wrap="square" rtlCol="0">
            <a:spAutoFit/>
          </a:bodyPr>
          <a:lstStyle/>
          <a:p>
            <a:r>
              <a:rPr lang="it-IT" dirty="0">
                <a:solidFill>
                  <a:srgbClr val="000000"/>
                </a:solidFill>
              </a:rPr>
              <a:t>The SPJ is a </a:t>
            </a:r>
            <a:r>
              <a:rPr lang="it-IT" dirty="0" smtClean="0">
                <a:solidFill>
                  <a:srgbClr val="000000"/>
                </a:solidFill>
              </a:rPr>
              <a:t>junction of </a:t>
            </a:r>
            <a:r>
              <a:rPr lang="it-IT" dirty="0">
                <a:solidFill>
                  <a:srgbClr val="000000"/>
                </a:solidFill>
              </a:rPr>
              <a:t>an important converging segment for the venous returns from the lower leg located </a:t>
            </a:r>
            <a:r>
              <a:rPr lang="it-IT" dirty="0" smtClean="0">
                <a:solidFill>
                  <a:srgbClr val="000000"/>
                </a:solidFill>
              </a:rPr>
              <a:t>in the middle between </a:t>
            </a:r>
            <a:r>
              <a:rPr lang="it-IT" dirty="0">
                <a:solidFill>
                  <a:srgbClr val="000000"/>
                </a:solidFill>
              </a:rPr>
              <a:t>the calf </a:t>
            </a:r>
            <a:r>
              <a:rPr lang="it-IT" dirty="0" smtClean="0">
                <a:solidFill>
                  <a:srgbClr val="000000"/>
                </a:solidFill>
              </a:rPr>
              <a:t>and thigh muscle pump. </a:t>
            </a:r>
            <a:endParaRPr lang="it-IT" dirty="0">
              <a:solidFill>
                <a:srgbClr val="000000"/>
              </a:solidFill>
            </a:endParaRPr>
          </a:p>
          <a:p>
            <a:r>
              <a:rPr lang="it-IT" dirty="0">
                <a:solidFill>
                  <a:srgbClr val="000000"/>
                </a:solidFill>
              </a:rPr>
              <a:t>In this </a:t>
            </a:r>
            <a:r>
              <a:rPr lang="it-IT" dirty="0" smtClean="0">
                <a:solidFill>
                  <a:srgbClr val="000000"/>
                </a:solidFill>
              </a:rPr>
              <a:t>junction, </a:t>
            </a:r>
            <a:r>
              <a:rPr lang="it-IT" dirty="0">
                <a:solidFill>
                  <a:srgbClr val="000000"/>
                </a:solidFill>
              </a:rPr>
              <a:t>the </a:t>
            </a:r>
            <a:r>
              <a:rPr lang="it-IT" dirty="0" smtClean="0">
                <a:solidFill>
                  <a:srgbClr val="000000"/>
                </a:solidFill>
              </a:rPr>
              <a:t>convergence </a:t>
            </a:r>
            <a:r>
              <a:rPr lang="it-IT" dirty="0">
                <a:solidFill>
                  <a:srgbClr val="000000"/>
                </a:solidFill>
              </a:rPr>
              <a:t>of distal flow from multiple origins to the popliteal vein occurs: the flow of the tibio-peroneal  veins, </a:t>
            </a:r>
            <a:r>
              <a:rPr lang="it-IT" dirty="0" smtClean="0">
                <a:solidFill>
                  <a:srgbClr val="000000"/>
                </a:solidFill>
              </a:rPr>
              <a:t>that </a:t>
            </a:r>
            <a:r>
              <a:rPr lang="it-IT" dirty="0">
                <a:solidFill>
                  <a:srgbClr val="000000"/>
                </a:solidFill>
              </a:rPr>
              <a:t>of the </a:t>
            </a:r>
            <a:r>
              <a:rPr lang="it-IT" dirty="0" smtClean="0">
                <a:solidFill>
                  <a:srgbClr val="000000"/>
                </a:solidFill>
              </a:rPr>
              <a:t>soleal-gastrocnemius </a:t>
            </a:r>
            <a:r>
              <a:rPr lang="it-IT" dirty="0">
                <a:solidFill>
                  <a:srgbClr val="000000"/>
                </a:solidFill>
              </a:rPr>
              <a:t>venous system and of the SSV. </a:t>
            </a:r>
          </a:p>
          <a:p>
            <a:r>
              <a:rPr lang="it-IT" dirty="0">
                <a:solidFill>
                  <a:srgbClr val="000000"/>
                </a:solidFill>
              </a:rPr>
              <a:t>The flow goes </a:t>
            </a:r>
            <a:r>
              <a:rPr lang="it-IT" dirty="0" smtClean="0">
                <a:solidFill>
                  <a:srgbClr val="000000"/>
                </a:solidFill>
              </a:rPr>
              <a:t>upward </a:t>
            </a:r>
            <a:r>
              <a:rPr lang="it-IT" dirty="0">
                <a:solidFill>
                  <a:srgbClr val="000000"/>
                </a:solidFill>
              </a:rPr>
              <a:t>into the </a:t>
            </a:r>
            <a:r>
              <a:rPr lang="it-IT" dirty="0" smtClean="0">
                <a:solidFill>
                  <a:srgbClr val="000000"/>
                </a:solidFill>
              </a:rPr>
              <a:t>deep </a:t>
            </a:r>
            <a:r>
              <a:rPr lang="it-IT" dirty="0">
                <a:solidFill>
                  <a:srgbClr val="000000"/>
                </a:solidFill>
              </a:rPr>
              <a:t>thigh veins and also in the Giacomini vein at the same time. </a:t>
            </a:r>
          </a:p>
          <a:p>
            <a:r>
              <a:rPr lang="en-US" dirty="0">
                <a:solidFill>
                  <a:srgbClr val="000000"/>
                </a:solidFill>
              </a:rPr>
              <a:t> </a:t>
            </a:r>
            <a:endParaRPr lang="it-IT" dirty="0">
              <a:solidFill>
                <a:srgbClr val="000000"/>
              </a:solidFill>
            </a:endParaRPr>
          </a:p>
          <a:p>
            <a:r>
              <a:rPr lang="it-IT" dirty="0">
                <a:solidFill>
                  <a:srgbClr val="000000"/>
                </a:solidFill>
              </a:rPr>
              <a:t>In this </a:t>
            </a:r>
            <a:r>
              <a:rPr lang="it-IT" dirty="0" smtClean="0">
                <a:solidFill>
                  <a:srgbClr val="000000"/>
                </a:solidFill>
              </a:rPr>
              <a:t>junction area</a:t>
            </a:r>
            <a:r>
              <a:rPr lang="it-IT" dirty="0">
                <a:solidFill>
                  <a:srgbClr val="000000"/>
                </a:solidFill>
              </a:rPr>
              <a:t>, different hemodynamic </a:t>
            </a:r>
            <a:r>
              <a:rPr lang="it-IT" dirty="0" smtClean="0">
                <a:solidFill>
                  <a:srgbClr val="000000"/>
                </a:solidFill>
              </a:rPr>
              <a:t>/flow patterns </a:t>
            </a:r>
            <a:r>
              <a:rPr lang="it-IT" dirty="0">
                <a:solidFill>
                  <a:srgbClr val="000000"/>
                </a:solidFill>
              </a:rPr>
              <a:t>may develop  during </a:t>
            </a:r>
            <a:r>
              <a:rPr lang="it-IT" dirty="0" smtClean="0">
                <a:solidFill>
                  <a:srgbClr val="000000"/>
                </a:solidFill>
              </a:rPr>
              <a:t>the walking </a:t>
            </a:r>
            <a:r>
              <a:rPr lang="it-IT" dirty="0">
                <a:solidFill>
                  <a:srgbClr val="000000"/>
                </a:solidFill>
              </a:rPr>
              <a:t>by the synchronism of the muscle activity between calf and thigh and by the stretching of the popliteal </a:t>
            </a:r>
            <a:r>
              <a:rPr lang="it-IT" dirty="0" smtClean="0">
                <a:solidFill>
                  <a:srgbClr val="000000"/>
                </a:solidFill>
              </a:rPr>
              <a:t>vein, as demonstarted through the following slides. </a:t>
            </a:r>
            <a:endParaRPr lang="it-IT" dirty="0">
              <a:solidFill>
                <a:srgbClr val="000000"/>
              </a:solidFill>
            </a:endParaRPr>
          </a:p>
          <a:p>
            <a:endParaRPr lang="it-IT" dirty="0"/>
          </a:p>
        </p:txBody>
      </p:sp>
    </p:spTree>
    <p:extLst>
      <p:ext uri="{BB962C8B-B14F-4D97-AF65-F5344CB8AC3E}">
        <p14:creationId xmlns:p14="http://schemas.microsoft.com/office/powerpoint/2010/main" val="2662789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1 2"/>
          <p:cNvCxnSpPr/>
          <p:nvPr/>
        </p:nvCxnSpPr>
        <p:spPr>
          <a:xfrm>
            <a:off x="2954129" y="377441"/>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4" name="Arco 3"/>
          <p:cNvSpPr/>
          <p:nvPr/>
        </p:nvSpPr>
        <p:spPr>
          <a:xfrm>
            <a:off x="1124580" y="1072878"/>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 name="Connettore 1 4"/>
          <p:cNvCxnSpPr>
            <a:stCxn id="4" idx="2"/>
          </p:cNvCxnSpPr>
          <p:nvPr/>
        </p:nvCxnSpPr>
        <p:spPr>
          <a:xfrm>
            <a:off x="4874414" y="2017767"/>
            <a:ext cx="0" cy="4452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1079212" y="4436682"/>
            <a:ext cx="0" cy="2033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1062022" y="5541011"/>
            <a:ext cx="18921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ttore 2 7"/>
          <p:cNvCxnSpPr/>
          <p:nvPr/>
        </p:nvCxnSpPr>
        <p:spPr>
          <a:xfrm flipH="1">
            <a:off x="2493844" y="3663161"/>
            <a:ext cx="401679"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9" name="Arco 8"/>
          <p:cNvSpPr/>
          <p:nvPr/>
        </p:nvSpPr>
        <p:spPr>
          <a:xfrm flipH="1">
            <a:off x="1062022" y="3530029"/>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Arco 9"/>
          <p:cNvSpPr/>
          <p:nvPr/>
        </p:nvSpPr>
        <p:spPr>
          <a:xfrm flipH="1">
            <a:off x="1108974" y="3537249"/>
            <a:ext cx="3671952" cy="1882557"/>
          </a:xfrm>
          <a:prstGeom prst="arc">
            <a:avLst>
              <a:gd name="adj1" fmla="val 16200000"/>
              <a:gd name="adj2" fmla="val 18692479"/>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Arco 10"/>
          <p:cNvSpPr/>
          <p:nvPr/>
        </p:nvSpPr>
        <p:spPr>
          <a:xfrm flipH="1">
            <a:off x="2190408" y="1303871"/>
            <a:ext cx="3856873" cy="4452315"/>
          </a:xfrm>
          <a:prstGeom prst="arc">
            <a:avLst>
              <a:gd name="adj1" fmla="val 16201178"/>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2" name="Connettore 2 11"/>
          <p:cNvCxnSpPr/>
          <p:nvPr/>
        </p:nvCxnSpPr>
        <p:spPr>
          <a:xfrm flipV="1">
            <a:off x="2190408" y="2327592"/>
            <a:ext cx="108668" cy="369705"/>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3" name="Rettangolo 12"/>
          <p:cNvSpPr/>
          <p:nvPr/>
        </p:nvSpPr>
        <p:spPr>
          <a:xfrm>
            <a:off x="3745994" y="85053"/>
            <a:ext cx="1652015" cy="584776"/>
          </a:xfrm>
          <a:prstGeom prst="rect">
            <a:avLst/>
          </a:prstGeom>
        </p:spPr>
        <p:txBody>
          <a:bodyPr wrap="none">
            <a:spAutoFit/>
          </a:bodyPr>
          <a:lstStyle/>
          <a:p>
            <a:pPr algn="ctr"/>
            <a:r>
              <a:rPr lang="it-IT" sz="3200" b="1" dirty="0" smtClean="0"/>
              <a:t>Type2/D</a:t>
            </a:r>
          </a:p>
        </p:txBody>
      </p:sp>
      <p:sp>
        <p:nvSpPr>
          <p:cNvPr id="15" name="Rettangolo 14"/>
          <p:cNvSpPr/>
          <p:nvPr/>
        </p:nvSpPr>
        <p:spPr>
          <a:xfrm>
            <a:off x="2218144" y="5885305"/>
            <a:ext cx="1354758" cy="461665"/>
          </a:xfrm>
          <a:prstGeom prst="rect">
            <a:avLst/>
          </a:prstGeom>
          <a:solidFill>
            <a:srgbClr val="FFFFFF"/>
          </a:solidFill>
        </p:spPr>
        <p:txBody>
          <a:bodyPr wrap="none">
            <a:spAutoFit/>
          </a:bodyPr>
          <a:lstStyle/>
          <a:p>
            <a:pPr algn="ctr"/>
            <a:r>
              <a:rPr lang="it-IT" sz="2400" b="1" dirty="0" err="1" smtClean="0"/>
              <a:t>Type</a:t>
            </a:r>
            <a:r>
              <a:rPr lang="it-IT" sz="2400" b="1" dirty="0" smtClean="0"/>
              <a:t> 2/D</a:t>
            </a:r>
          </a:p>
        </p:txBody>
      </p:sp>
      <p:cxnSp>
        <p:nvCxnSpPr>
          <p:cNvPr id="16" name="Connettore 2 15"/>
          <p:cNvCxnSpPr/>
          <p:nvPr/>
        </p:nvCxnSpPr>
        <p:spPr>
          <a:xfrm flipH="1" flipV="1">
            <a:off x="3324160" y="910994"/>
            <a:ext cx="527760" cy="141742"/>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7" name="Arco 16"/>
          <p:cNvSpPr/>
          <p:nvPr/>
        </p:nvSpPr>
        <p:spPr>
          <a:xfrm flipH="1">
            <a:off x="2259978" y="1235375"/>
            <a:ext cx="3856873" cy="4452315"/>
          </a:xfrm>
          <a:prstGeom prst="arc">
            <a:avLst>
              <a:gd name="adj1" fmla="val 1959580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8" name="Arco 17"/>
          <p:cNvSpPr/>
          <p:nvPr/>
        </p:nvSpPr>
        <p:spPr>
          <a:xfrm flipH="1">
            <a:off x="1178544" y="3468753"/>
            <a:ext cx="3671952" cy="1882557"/>
          </a:xfrm>
          <a:prstGeom prst="arc">
            <a:avLst>
              <a:gd name="adj1" fmla="val 16200000"/>
              <a:gd name="adj2" fmla="val 18692479"/>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9" name="Connettore 2 18"/>
          <p:cNvCxnSpPr/>
          <p:nvPr/>
        </p:nvCxnSpPr>
        <p:spPr>
          <a:xfrm flipV="1">
            <a:off x="2052903" y="2479992"/>
            <a:ext cx="108668" cy="369705"/>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Connettore 2 19"/>
          <p:cNvCxnSpPr/>
          <p:nvPr/>
        </p:nvCxnSpPr>
        <p:spPr>
          <a:xfrm flipH="1" flipV="1">
            <a:off x="2506653" y="3805615"/>
            <a:ext cx="355447" cy="1"/>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2" name="Ovale 21"/>
          <p:cNvSpPr/>
          <p:nvPr/>
        </p:nvSpPr>
        <p:spPr>
          <a:xfrm>
            <a:off x="327026" y="865057"/>
            <a:ext cx="207821" cy="207821"/>
          </a:xfrm>
          <a:prstGeom prst="ellipse">
            <a:avLst/>
          </a:prstGeom>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CasellaDiTesto 22"/>
          <p:cNvSpPr txBox="1"/>
          <p:nvPr/>
        </p:nvSpPr>
        <p:spPr>
          <a:xfrm>
            <a:off x="552194" y="768415"/>
            <a:ext cx="1329135" cy="369332"/>
          </a:xfrm>
          <a:prstGeom prst="rect">
            <a:avLst/>
          </a:prstGeom>
          <a:noFill/>
        </p:spPr>
        <p:txBody>
          <a:bodyPr wrap="none" rtlCol="0">
            <a:spAutoFit/>
          </a:bodyPr>
          <a:lstStyle/>
          <a:p>
            <a:r>
              <a:rPr lang="it-IT" dirty="0" smtClean="0"/>
              <a:t>= </a:t>
            </a:r>
            <a:r>
              <a:rPr lang="it-IT" dirty="0" err="1" smtClean="0"/>
              <a:t>Perforator</a:t>
            </a:r>
            <a:endParaRPr lang="it-IT" dirty="0"/>
          </a:p>
        </p:txBody>
      </p:sp>
      <p:sp>
        <p:nvSpPr>
          <p:cNvPr id="24" name="Ovale 23"/>
          <p:cNvSpPr/>
          <p:nvPr/>
        </p:nvSpPr>
        <p:spPr>
          <a:xfrm>
            <a:off x="4196679" y="4653806"/>
            <a:ext cx="207821" cy="207821"/>
          </a:xfrm>
          <a:prstGeom prst="ellipse">
            <a:avLst/>
          </a:prstGeom>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Figura a mano libera 24"/>
          <p:cNvSpPr/>
          <p:nvPr/>
        </p:nvSpPr>
        <p:spPr>
          <a:xfrm>
            <a:off x="2484876" y="2029443"/>
            <a:ext cx="2416818" cy="994013"/>
          </a:xfrm>
          <a:custGeom>
            <a:avLst/>
            <a:gdLst>
              <a:gd name="connsiteX0" fmla="*/ 0 w 2416818"/>
              <a:gd name="connsiteY0" fmla="*/ 331338 h 994013"/>
              <a:gd name="connsiteX1" fmla="*/ 82830 w 2416818"/>
              <a:gd name="connsiteY1" fmla="*/ 289921 h 994013"/>
              <a:gd name="connsiteX2" fmla="*/ 110439 w 2416818"/>
              <a:gd name="connsiteY2" fmla="*/ 262309 h 994013"/>
              <a:gd name="connsiteX3" fmla="*/ 179464 w 2416818"/>
              <a:gd name="connsiteY3" fmla="*/ 207086 h 994013"/>
              <a:gd name="connsiteX4" fmla="*/ 303708 w 2416818"/>
              <a:gd name="connsiteY4" fmla="*/ 220892 h 994013"/>
              <a:gd name="connsiteX5" fmla="*/ 331317 w 2416818"/>
              <a:gd name="connsiteY5" fmla="*/ 248504 h 994013"/>
              <a:gd name="connsiteX6" fmla="*/ 386537 w 2416818"/>
              <a:gd name="connsiteY6" fmla="*/ 262309 h 994013"/>
              <a:gd name="connsiteX7" fmla="*/ 414146 w 2416818"/>
              <a:gd name="connsiteY7" fmla="*/ 289921 h 994013"/>
              <a:gd name="connsiteX8" fmla="*/ 538390 w 2416818"/>
              <a:gd name="connsiteY8" fmla="*/ 289921 h 994013"/>
              <a:gd name="connsiteX9" fmla="*/ 566000 w 2416818"/>
              <a:gd name="connsiteY9" fmla="*/ 262309 h 994013"/>
              <a:gd name="connsiteX10" fmla="*/ 621219 w 2416818"/>
              <a:gd name="connsiteY10" fmla="*/ 179475 h 994013"/>
              <a:gd name="connsiteX11" fmla="*/ 648829 w 2416818"/>
              <a:gd name="connsiteY11" fmla="*/ 138058 h 994013"/>
              <a:gd name="connsiteX12" fmla="*/ 676439 w 2416818"/>
              <a:gd name="connsiteY12" fmla="*/ 96641 h 994013"/>
              <a:gd name="connsiteX13" fmla="*/ 717854 w 2416818"/>
              <a:gd name="connsiteY13" fmla="*/ 69029 h 994013"/>
              <a:gd name="connsiteX14" fmla="*/ 759268 w 2416818"/>
              <a:gd name="connsiteY14" fmla="*/ 27612 h 994013"/>
              <a:gd name="connsiteX15" fmla="*/ 855902 w 2416818"/>
              <a:gd name="connsiteY15" fmla="*/ 0 h 994013"/>
              <a:gd name="connsiteX16" fmla="*/ 993951 w 2416818"/>
              <a:gd name="connsiteY16" fmla="*/ 41418 h 994013"/>
              <a:gd name="connsiteX17" fmla="*/ 1007756 w 2416818"/>
              <a:gd name="connsiteY17" fmla="*/ 82835 h 994013"/>
              <a:gd name="connsiteX18" fmla="*/ 1035366 w 2416818"/>
              <a:gd name="connsiteY18" fmla="*/ 124252 h 994013"/>
              <a:gd name="connsiteX19" fmla="*/ 1090585 w 2416818"/>
              <a:gd name="connsiteY19" fmla="*/ 220892 h 994013"/>
              <a:gd name="connsiteX20" fmla="*/ 1104390 w 2416818"/>
              <a:gd name="connsiteY20" fmla="*/ 276115 h 994013"/>
              <a:gd name="connsiteX21" fmla="*/ 1118195 w 2416818"/>
              <a:gd name="connsiteY21" fmla="*/ 358950 h 994013"/>
              <a:gd name="connsiteX22" fmla="*/ 1145805 w 2416818"/>
              <a:gd name="connsiteY22" fmla="*/ 400367 h 994013"/>
              <a:gd name="connsiteX23" fmla="*/ 1214829 w 2416818"/>
              <a:gd name="connsiteY23" fmla="*/ 510813 h 994013"/>
              <a:gd name="connsiteX24" fmla="*/ 1270048 w 2416818"/>
              <a:gd name="connsiteY24" fmla="*/ 552230 h 994013"/>
              <a:gd name="connsiteX25" fmla="*/ 1311463 w 2416818"/>
              <a:gd name="connsiteY25" fmla="*/ 593647 h 994013"/>
              <a:gd name="connsiteX26" fmla="*/ 1435707 w 2416818"/>
              <a:gd name="connsiteY26" fmla="*/ 635064 h 994013"/>
              <a:gd name="connsiteX27" fmla="*/ 1532341 w 2416818"/>
              <a:gd name="connsiteY27" fmla="*/ 662676 h 994013"/>
              <a:gd name="connsiteX28" fmla="*/ 1615170 w 2416818"/>
              <a:gd name="connsiteY28" fmla="*/ 648870 h 994013"/>
              <a:gd name="connsiteX29" fmla="*/ 1697999 w 2416818"/>
              <a:gd name="connsiteY29" fmla="*/ 621259 h 994013"/>
              <a:gd name="connsiteX30" fmla="*/ 1753219 w 2416818"/>
              <a:gd name="connsiteY30" fmla="*/ 635064 h 994013"/>
              <a:gd name="connsiteX31" fmla="*/ 1780828 w 2416818"/>
              <a:gd name="connsiteY31" fmla="*/ 717899 h 994013"/>
              <a:gd name="connsiteX32" fmla="*/ 1808438 w 2416818"/>
              <a:gd name="connsiteY32" fmla="*/ 814539 h 994013"/>
              <a:gd name="connsiteX33" fmla="*/ 1836048 w 2416818"/>
              <a:gd name="connsiteY33" fmla="*/ 855956 h 994013"/>
              <a:gd name="connsiteX34" fmla="*/ 1877463 w 2416818"/>
              <a:gd name="connsiteY34" fmla="*/ 924985 h 994013"/>
              <a:gd name="connsiteX35" fmla="*/ 1974097 w 2416818"/>
              <a:gd name="connsiteY35" fmla="*/ 952596 h 994013"/>
              <a:gd name="connsiteX36" fmla="*/ 2112145 w 2416818"/>
              <a:gd name="connsiteY36" fmla="*/ 938791 h 994013"/>
              <a:gd name="connsiteX37" fmla="*/ 2153560 w 2416818"/>
              <a:gd name="connsiteY37" fmla="*/ 924985 h 994013"/>
              <a:gd name="connsiteX38" fmla="*/ 2222584 w 2416818"/>
              <a:gd name="connsiteY38" fmla="*/ 938791 h 994013"/>
              <a:gd name="connsiteX39" fmla="*/ 2263999 w 2416818"/>
              <a:gd name="connsiteY39" fmla="*/ 966402 h 994013"/>
              <a:gd name="connsiteX40" fmla="*/ 2346828 w 2416818"/>
              <a:gd name="connsiteY40" fmla="*/ 994013 h 994013"/>
              <a:gd name="connsiteX41" fmla="*/ 2374438 w 2416818"/>
              <a:gd name="connsiteY41" fmla="*/ 980208 h 99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16818" h="994013">
                <a:moveTo>
                  <a:pt x="0" y="331338"/>
                </a:moveTo>
                <a:cubicBezTo>
                  <a:pt x="27610" y="317532"/>
                  <a:pt x="56653" y="306282"/>
                  <a:pt x="82830" y="289921"/>
                </a:cubicBezTo>
                <a:cubicBezTo>
                  <a:pt x="93867" y="283022"/>
                  <a:pt x="100276" y="270440"/>
                  <a:pt x="110439" y="262309"/>
                </a:cubicBezTo>
                <a:cubicBezTo>
                  <a:pt x="197519" y="192640"/>
                  <a:pt x="112795" y="273760"/>
                  <a:pt x="179464" y="207086"/>
                </a:cubicBezTo>
                <a:cubicBezTo>
                  <a:pt x="220879" y="211688"/>
                  <a:pt x="263507" y="209927"/>
                  <a:pt x="303708" y="220892"/>
                </a:cubicBezTo>
                <a:cubicBezTo>
                  <a:pt x="316265" y="224317"/>
                  <a:pt x="319676" y="242683"/>
                  <a:pt x="331317" y="248504"/>
                </a:cubicBezTo>
                <a:cubicBezTo>
                  <a:pt x="348287" y="256989"/>
                  <a:pt x="368130" y="257707"/>
                  <a:pt x="386537" y="262309"/>
                </a:cubicBezTo>
                <a:cubicBezTo>
                  <a:pt x="395740" y="271513"/>
                  <a:pt x="402985" y="283224"/>
                  <a:pt x="414146" y="289921"/>
                </a:cubicBezTo>
                <a:cubicBezTo>
                  <a:pt x="458473" y="316520"/>
                  <a:pt x="486682" y="298540"/>
                  <a:pt x="538390" y="289921"/>
                </a:cubicBezTo>
                <a:cubicBezTo>
                  <a:pt x="547593" y="280717"/>
                  <a:pt x="558191" y="272722"/>
                  <a:pt x="566000" y="262309"/>
                </a:cubicBezTo>
                <a:cubicBezTo>
                  <a:pt x="585910" y="235761"/>
                  <a:pt x="602813" y="207086"/>
                  <a:pt x="621219" y="179475"/>
                </a:cubicBezTo>
                <a:lnTo>
                  <a:pt x="648829" y="138058"/>
                </a:lnTo>
                <a:cubicBezTo>
                  <a:pt x="658032" y="124252"/>
                  <a:pt x="662634" y="105845"/>
                  <a:pt x="676439" y="96641"/>
                </a:cubicBezTo>
                <a:cubicBezTo>
                  <a:pt x="690244" y="87437"/>
                  <a:pt x="705108" y="79651"/>
                  <a:pt x="717854" y="69029"/>
                </a:cubicBezTo>
                <a:cubicBezTo>
                  <a:pt x="732852" y="56530"/>
                  <a:pt x="743024" y="38442"/>
                  <a:pt x="759268" y="27612"/>
                </a:cubicBezTo>
                <a:cubicBezTo>
                  <a:pt x="771150" y="19690"/>
                  <a:pt x="848538" y="1841"/>
                  <a:pt x="855902" y="0"/>
                </a:cubicBezTo>
                <a:cubicBezTo>
                  <a:pt x="893537" y="6273"/>
                  <a:pt x="961848" y="9314"/>
                  <a:pt x="993951" y="41418"/>
                </a:cubicBezTo>
                <a:cubicBezTo>
                  <a:pt x="1004241" y="51708"/>
                  <a:pt x="1001248" y="69819"/>
                  <a:pt x="1007756" y="82835"/>
                </a:cubicBezTo>
                <a:cubicBezTo>
                  <a:pt x="1015176" y="97676"/>
                  <a:pt x="1027134" y="109846"/>
                  <a:pt x="1035366" y="124252"/>
                </a:cubicBezTo>
                <a:cubicBezTo>
                  <a:pt x="1105425" y="246863"/>
                  <a:pt x="1023318" y="119986"/>
                  <a:pt x="1090585" y="220892"/>
                </a:cubicBezTo>
                <a:cubicBezTo>
                  <a:pt x="1095187" y="239300"/>
                  <a:pt x="1100669" y="257509"/>
                  <a:pt x="1104390" y="276115"/>
                </a:cubicBezTo>
                <a:cubicBezTo>
                  <a:pt x="1109879" y="303564"/>
                  <a:pt x="1109343" y="332394"/>
                  <a:pt x="1118195" y="358950"/>
                </a:cubicBezTo>
                <a:cubicBezTo>
                  <a:pt x="1123442" y="374691"/>
                  <a:pt x="1137573" y="385961"/>
                  <a:pt x="1145805" y="400367"/>
                </a:cubicBezTo>
                <a:cubicBezTo>
                  <a:pt x="1174967" y="451404"/>
                  <a:pt x="1170834" y="466815"/>
                  <a:pt x="1214829" y="510813"/>
                </a:cubicBezTo>
                <a:cubicBezTo>
                  <a:pt x="1231098" y="527083"/>
                  <a:pt x="1252579" y="537256"/>
                  <a:pt x="1270048" y="552230"/>
                </a:cubicBezTo>
                <a:cubicBezTo>
                  <a:pt x="1284871" y="564936"/>
                  <a:pt x="1294907" y="583299"/>
                  <a:pt x="1311463" y="593647"/>
                </a:cubicBezTo>
                <a:cubicBezTo>
                  <a:pt x="1351550" y="618703"/>
                  <a:pt x="1392089" y="622601"/>
                  <a:pt x="1435707" y="635064"/>
                </a:cubicBezTo>
                <a:cubicBezTo>
                  <a:pt x="1574380" y="674687"/>
                  <a:pt x="1359660" y="619503"/>
                  <a:pt x="1532341" y="662676"/>
                </a:cubicBezTo>
                <a:cubicBezTo>
                  <a:pt x="1559951" y="658074"/>
                  <a:pt x="1588015" y="655659"/>
                  <a:pt x="1615170" y="648870"/>
                </a:cubicBezTo>
                <a:cubicBezTo>
                  <a:pt x="1643404" y="641811"/>
                  <a:pt x="1697999" y="621259"/>
                  <a:pt x="1697999" y="621259"/>
                </a:cubicBezTo>
                <a:cubicBezTo>
                  <a:pt x="1716406" y="625861"/>
                  <a:pt x="1740872" y="620658"/>
                  <a:pt x="1753219" y="635064"/>
                </a:cubicBezTo>
                <a:cubicBezTo>
                  <a:pt x="1772160" y="657163"/>
                  <a:pt x="1773769" y="689663"/>
                  <a:pt x="1780828" y="717899"/>
                </a:cubicBezTo>
                <a:cubicBezTo>
                  <a:pt x="1785251" y="735593"/>
                  <a:pt x="1798535" y="794733"/>
                  <a:pt x="1808438" y="814539"/>
                </a:cubicBezTo>
                <a:cubicBezTo>
                  <a:pt x="1815858" y="829380"/>
                  <a:pt x="1828628" y="841115"/>
                  <a:pt x="1836048" y="855956"/>
                </a:cubicBezTo>
                <a:cubicBezTo>
                  <a:pt x="1854663" y="893187"/>
                  <a:pt x="1838943" y="901871"/>
                  <a:pt x="1877463" y="924985"/>
                </a:cubicBezTo>
                <a:cubicBezTo>
                  <a:pt x="1891612" y="933475"/>
                  <a:pt x="1963778" y="950016"/>
                  <a:pt x="1974097" y="952596"/>
                </a:cubicBezTo>
                <a:cubicBezTo>
                  <a:pt x="2020113" y="947994"/>
                  <a:pt x="2066437" y="945823"/>
                  <a:pt x="2112145" y="938791"/>
                </a:cubicBezTo>
                <a:cubicBezTo>
                  <a:pt x="2126528" y="936578"/>
                  <a:pt x="2139008" y="924985"/>
                  <a:pt x="2153560" y="924985"/>
                </a:cubicBezTo>
                <a:cubicBezTo>
                  <a:pt x="2177024" y="924985"/>
                  <a:pt x="2199576" y="934189"/>
                  <a:pt x="2222584" y="938791"/>
                </a:cubicBezTo>
                <a:cubicBezTo>
                  <a:pt x="2236389" y="947995"/>
                  <a:pt x="2248837" y="959663"/>
                  <a:pt x="2263999" y="966402"/>
                </a:cubicBezTo>
                <a:cubicBezTo>
                  <a:pt x="2290594" y="978222"/>
                  <a:pt x="2346828" y="994013"/>
                  <a:pt x="2346828" y="994013"/>
                </a:cubicBezTo>
                <a:cubicBezTo>
                  <a:pt x="2429389" y="977501"/>
                  <a:pt x="2439316" y="980208"/>
                  <a:pt x="2374438" y="980208"/>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7" name="Connettore 1 26"/>
          <p:cNvCxnSpPr>
            <a:stCxn id="25" idx="41"/>
          </p:cNvCxnSpPr>
          <p:nvPr/>
        </p:nvCxnSpPr>
        <p:spPr>
          <a:xfrm>
            <a:off x="4859314" y="3009651"/>
            <a:ext cx="15100" cy="1644155"/>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8" name="Figura a mano libera 27"/>
          <p:cNvSpPr/>
          <p:nvPr/>
        </p:nvSpPr>
        <p:spPr>
          <a:xfrm>
            <a:off x="4348534" y="4578879"/>
            <a:ext cx="510780" cy="184100"/>
          </a:xfrm>
          <a:custGeom>
            <a:avLst/>
            <a:gdLst>
              <a:gd name="connsiteX0" fmla="*/ 510780 w 510780"/>
              <a:gd name="connsiteY0" fmla="*/ 46043 h 184100"/>
              <a:gd name="connsiteX1" fmla="*/ 441755 w 510780"/>
              <a:gd name="connsiteY1" fmla="*/ 59849 h 184100"/>
              <a:gd name="connsiteX2" fmla="*/ 331317 w 510780"/>
              <a:gd name="connsiteY2" fmla="*/ 32237 h 184100"/>
              <a:gd name="connsiteX3" fmla="*/ 248487 w 510780"/>
              <a:gd name="connsiteY3" fmla="*/ 18432 h 184100"/>
              <a:gd name="connsiteX4" fmla="*/ 262292 w 510780"/>
              <a:gd name="connsiteY4" fmla="*/ 87460 h 184100"/>
              <a:gd name="connsiteX5" fmla="*/ 248487 w 510780"/>
              <a:gd name="connsiteY5" fmla="*/ 170295 h 184100"/>
              <a:gd name="connsiteX6" fmla="*/ 207073 w 510780"/>
              <a:gd name="connsiteY6" fmla="*/ 184100 h 184100"/>
              <a:gd name="connsiteX7" fmla="*/ 69024 w 510780"/>
              <a:gd name="connsiteY7" fmla="*/ 170295 h 184100"/>
              <a:gd name="connsiteX8" fmla="*/ 0 w 510780"/>
              <a:gd name="connsiteY8" fmla="*/ 156489 h 1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780" h="184100">
                <a:moveTo>
                  <a:pt x="510780" y="46043"/>
                </a:moveTo>
                <a:cubicBezTo>
                  <a:pt x="487772" y="50645"/>
                  <a:pt x="465150" y="61649"/>
                  <a:pt x="441755" y="59849"/>
                </a:cubicBezTo>
                <a:cubicBezTo>
                  <a:pt x="403921" y="56938"/>
                  <a:pt x="331317" y="32237"/>
                  <a:pt x="331317" y="32237"/>
                </a:cubicBezTo>
                <a:cubicBezTo>
                  <a:pt x="325189" y="28151"/>
                  <a:pt x="264075" y="-28334"/>
                  <a:pt x="248487" y="18432"/>
                </a:cubicBezTo>
                <a:cubicBezTo>
                  <a:pt x="241067" y="40693"/>
                  <a:pt x="257690" y="64451"/>
                  <a:pt x="262292" y="87460"/>
                </a:cubicBezTo>
                <a:cubicBezTo>
                  <a:pt x="257690" y="115072"/>
                  <a:pt x="262374" y="145990"/>
                  <a:pt x="248487" y="170295"/>
                </a:cubicBezTo>
                <a:cubicBezTo>
                  <a:pt x="241268" y="182929"/>
                  <a:pt x="221624" y="184100"/>
                  <a:pt x="207073" y="184100"/>
                </a:cubicBezTo>
                <a:cubicBezTo>
                  <a:pt x="160827" y="184100"/>
                  <a:pt x="115040" y="174897"/>
                  <a:pt x="69024" y="170295"/>
                </a:cubicBezTo>
                <a:cubicBezTo>
                  <a:pt x="9341" y="155373"/>
                  <a:pt x="32778" y="156489"/>
                  <a:pt x="0" y="156489"/>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9" name="Arco 28"/>
          <p:cNvSpPr/>
          <p:nvPr/>
        </p:nvSpPr>
        <p:spPr>
          <a:xfrm>
            <a:off x="1111320" y="1087218"/>
            <a:ext cx="3749834" cy="1889777"/>
          </a:xfrm>
          <a:prstGeom prst="arc">
            <a:avLst>
              <a:gd name="adj1" fmla="val 16200000"/>
              <a:gd name="adj2" fmla="val 19523643"/>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1" name="Connettore 2 30"/>
          <p:cNvCxnSpPr/>
          <p:nvPr/>
        </p:nvCxnSpPr>
        <p:spPr>
          <a:xfrm>
            <a:off x="3556693" y="2595638"/>
            <a:ext cx="395718" cy="2540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2" name="Connettore 2 31"/>
          <p:cNvCxnSpPr/>
          <p:nvPr/>
        </p:nvCxnSpPr>
        <p:spPr>
          <a:xfrm>
            <a:off x="4744252" y="3537249"/>
            <a:ext cx="0" cy="556582"/>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5267231" y="1038297"/>
            <a:ext cx="3637734" cy="4524316"/>
          </a:xfrm>
          <a:prstGeom prst="rect">
            <a:avLst/>
          </a:prstGeom>
          <a:noFill/>
        </p:spPr>
        <p:txBody>
          <a:bodyPr wrap="square" rtlCol="0">
            <a:spAutoFit/>
          </a:bodyPr>
          <a:lstStyle/>
          <a:p>
            <a:r>
              <a:rPr lang="it-IT" dirty="0" err="1" smtClean="0">
                <a:solidFill>
                  <a:srgbClr val="000000"/>
                </a:solidFill>
              </a:rPr>
              <a:t>There</a:t>
            </a:r>
            <a:r>
              <a:rPr lang="it-IT" dirty="0" smtClean="0">
                <a:solidFill>
                  <a:srgbClr val="000000"/>
                </a:solidFill>
              </a:rPr>
              <a:t> </a:t>
            </a:r>
            <a:r>
              <a:rPr lang="it-IT" dirty="0">
                <a:solidFill>
                  <a:srgbClr val="000000"/>
                </a:solidFill>
              </a:rPr>
              <a:t>are the </a:t>
            </a:r>
            <a:r>
              <a:rPr lang="it-IT" dirty="0" err="1">
                <a:solidFill>
                  <a:srgbClr val="000000"/>
                </a:solidFill>
              </a:rPr>
              <a:t>same</a:t>
            </a:r>
            <a:r>
              <a:rPr lang="it-IT" dirty="0">
                <a:solidFill>
                  <a:srgbClr val="000000"/>
                </a:solidFill>
              </a:rPr>
              <a:t> </a:t>
            </a:r>
            <a:r>
              <a:rPr lang="it-IT" dirty="0" err="1">
                <a:solidFill>
                  <a:srgbClr val="000000"/>
                </a:solidFill>
              </a:rPr>
              <a:t>hemodynamic</a:t>
            </a:r>
            <a:r>
              <a:rPr lang="it-IT" dirty="0">
                <a:solidFill>
                  <a:srgbClr val="000000"/>
                </a:solidFill>
              </a:rPr>
              <a:t> </a:t>
            </a:r>
            <a:r>
              <a:rPr lang="it-IT" dirty="0" err="1">
                <a:solidFill>
                  <a:srgbClr val="000000"/>
                </a:solidFill>
              </a:rPr>
              <a:t>conditions</a:t>
            </a:r>
            <a:r>
              <a:rPr lang="it-IT" dirty="0">
                <a:solidFill>
                  <a:srgbClr val="000000"/>
                </a:solidFill>
              </a:rPr>
              <a:t> of </a:t>
            </a:r>
            <a:r>
              <a:rPr lang="it-IT" dirty="0" err="1" smtClean="0">
                <a:solidFill>
                  <a:srgbClr val="000000"/>
                </a:solidFill>
              </a:rPr>
              <a:t>Type</a:t>
            </a:r>
            <a:r>
              <a:rPr lang="it-IT" dirty="0" smtClean="0">
                <a:solidFill>
                  <a:srgbClr val="000000"/>
                </a:solidFill>
              </a:rPr>
              <a:t> </a:t>
            </a:r>
            <a:r>
              <a:rPr lang="it-IT" dirty="0">
                <a:solidFill>
                  <a:srgbClr val="000000"/>
                </a:solidFill>
              </a:rPr>
              <a:t>2/C </a:t>
            </a:r>
            <a:r>
              <a:rPr lang="it-IT" dirty="0" smtClean="0">
                <a:solidFill>
                  <a:srgbClr val="000000"/>
                </a:solidFill>
              </a:rPr>
              <a:t>in </a:t>
            </a:r>
            <a:r>
              <a:rPr lang="it-IT" dirty="0" err="1">
                <a:solidFill>
                  <a:srgbClr val="000000"/>
                </a:solidFill>
              </a:rPr>
              <a:t>this</a:t>
            </a:r>
            <a:r>
              <a:rPr lang="it-IT" dirty="0">
                <a:solidFill>
                  <a:srgbClr val="000000"/>
                </a:solidFill>
              </a:rPr>
              <a:t> </a:t>
            </a:r>
            <a:r>
              <a:rPr lang="it-IT" dirty="0" smtClean="0">
                <a:solidFill>
                  <a:srgbClr val="000000"/>
                </a:solidFill>
              </a:rPr>
              <a:t>and </a:t>
            </a:r>
            <a:r>
              <a:rPr lang="it-IT" dirty="0">
                <a:solidFill>
                  <a:srgbClr val="000000"/>
                </a:solidFill>
              </a:rPr>
              <a:t>the </a:t>
            </a:r>
            <a:r>
              <a:rPr lang="it-IT" dirty="0" err="1">
                <a:solidFill>
                  <a:srgbClr val="000000"/>
                </a:solidFill>
              </a:rPr>
              <a:t>following</a:t>
            </a:r>
            <a:r>
              <a:rPr lang="it-IT" dirty="0">
                <a:solidFill>
                  <a:srgbClr val="000000"/>
                </a:solidFill>
              </a:rPr>
              <a:t> </a:t>
            </a:r>
            <a:r>
              <a:rPr lang="it-IT" dirty="0" err="1" smtClean="0">
                <a:solidFill>
                  <a:srgbClr val="000000"/>
                </a:solidFill>
              </a:rPr>
              <a:t>patterns</a:t>
            </a:r>
            <a:r>
              <a:rPr lang="it-IT" dirty="0" smtClean="0">
                <a:solidFill>
                  <a:srgbClr val="000000"/>
                </a:solidFill>
              </a:rPr>
              <a:t>.  </a:t>
            </a:r>
          </a:p>
          <a:p>
            <a:endParaRPr lang="it-IT" dirty="0">
              <a:solidFill>
                <a:srgbClr val="000000"/>
              </a:solidFill>
            </a:endParaRPr>
          </a:p>
          <a:p>
            <a:r>
              <a:rPr lang="it-IT" dirty="0" smtClean="0">
                <a:solidFill>
                  <a:srgbClr val="000000"/>
                </a:solidFill>
              </a:rPr>
              <a:t>The </a:t>
            </a:r>
            <a:r>
              <a:rPr lang="it-IT" dirty="0" err="1">
                <a:solidFill>
                  <a:srgbClr val="000000"/>
                </a:solidFill>
              </a:rPr>
              <a:t>presence</a:t>
            </a:r>
            <a:r>
              <a:rPr lang="it-IT" dirty="0">
                <a:solidFill>
                  <a:srgbClr val="000000"/>
                </a:solidFill>
              </a:rPr>
              <a:t> of a </a:t>
            </a:r>
            <a:r>
              <a:rPr lang="it-IT" dirty="0" err="1">
                <a:solidFill>
                  <a:srgbClr val="000000"/>
                </a:solidFill>
              </a:rPr>
              <a:t>perforator</a:t>
            </a:r>
            <a:r>
              <a:rPr lang="it-IT" dirty="0">
                <a:solidFill>
                  <a:srgbClr val="000000"/>
                </a:solidFill>
              </a:rPr>
              <a:t> </a:t>
            </a:r>
            <a:r>
              <a:rPr lang="it-IT" dirty="0" smtClean="0">
                <a:solidFill>
                  <a:srgbClr val="000000"/>
                </a:solidFill>
              </a:rPr>
              <a:t> </a:t>
            </a:r>
            <a:r>
              <a:rPr lang="it-IT" dirty="0" err="1" smtClean="0">
                <a:solidFill>
                  <a:srgbClr val="000000"/>
                </a:solidFill>
              </a:rPr>
              <a:t>allows</a:t>
            </a:r>
            <a:r>
              <a:rPr lang="it-IT" dirty="0" smtClean="0">
                <a:solidFill>
                  <a:srgbClr val="000000"/>
                </a:solidFill>
              </a:rPr>
              <a:t> </a:t>
            </a:r>
            <a:r>
              <a:rPr lang="it-IT" dirty="0">
                <a:solidFill>
                  <a:srgbClr val="000000"/>
                </a:solidFill>
              </a:rPr>
              <a:t>the </a:t>
            </a:r>
            <a:r>
              <a:rPr lang="it-IT" dirty="0" err="1" smtClean="0">
                <a:solidFill>
                  <a:srgbClr val="000000"/>
                </a:solidFill>
              </a:rPr>
              <a:t>relaxation</a:t>
            </a:r>
            <a:r>
              <a:rPr lang="it-IT" dirty="0" smtClean="0">
                <a:solidFill>
                  <a:srgbClr val="000000"/>
                </a:solidFill>
              </a:rPr>
              <a:t> flow to </a:t>
            </a:r>
            <a:r>
              <a:rPr lang="it-IT" dirty="0" err="1" smtClean="0">
                <a:solidFill>
                  <a:srgbClr val="000000"/>
                </a:solidFill>
              </a:rPr>
              <a:t>return</a:t>
            </a:r>
            <a:r>
              <a:rPr lang="it-IT" dirty="0" smtClean="0">
                <a:solidFill>
                  <a:srgbClr val="000000"/>
                </a:solidFill>
              </a:rPr>
              <a:t> </a:t>
            </a:r>
            <a:r>
              <a:rPr lang="it-IT" dirty="0">
                <a:solidFill>
                  <a:srgbClr val="000000"/>
                </a:solidFill>
              </a:rPr>
              <a:t>to the </a:t>
            </a:r>
            <a:r>
              <a:rPr lang="it-IT" dirty="0" err="1">
                <a:solidFill>
                  <a:srgbClr val="000000"/>
                </a:solidFill>
              </a:rPr>
              <a:t>deep</a:t>
            </a:r>
            <a:r>
              <a:rPr lang="it-IT" dirty="0">
                <a:solidFill>
                  <a:srgbClr val="000000"/>
                </a:solidFill>
              </a:rPr>
              <a:t> </a:t>
            </a:r>
            <a:r>
              <a:rPr lang="it-IT" dirty="0" err="1">
                <a:solidFill>
                  <a:srgbClr val="000000"/>
                </a:solidFill>
              </a:rPr>
              <a:t>system</a:t>
            </a:r>
            <a:r>
              <a:rPr lang="it-IT" dirty="0">
                <a:solidFill>
                  <a:srgbClr val="000000"/>
                </a:solidFill>
              </a:rPr>
              <a:t> by </a:t>
            </a:r>
            <a:r>
              <a:rPr lang="it-IT" dirty="0" smtClean="0">
                <a:solidFill>
                  <a:srgbClr val="000000"/>
                </a:solidFill>
              </a:rPr>
              <a:t>a re-entry </a:t>
            </a:r>
            <a:r>
              <a:rPr lang="it-IT" dirty="0" err="1" smtClean="0">
                <a:solidFill>
                  <a:srgbClr val="000000"/>
                </a:solidFill>
              </a:rPr>
              <a:t>perforator</a:t>
            </a:r>
            <a:r>
              <a:rPr lang="it-IT" dirty="0" smtClean="0">
                <a:solidFill>
                  <a:srgbClr val="000000"/>
                </a:solidFill>
              </a:rPr>
              <a:t> </a:t>
            </a:r>
            <a:r>
              <a:rPr lang="it-IT" dirty="0" err="1" smtClean="0">
                <a:solidFill>
                  <a:srgbClr val="000000"/>
                </a:solidFill>
              </a:rPr>
              <a:t>situated</a:t>
            </a:r>
            <a:r>
              <a:rPr lang="it-IT" dirty="0" smtClean="0">
                <a:solidFill>
                  <a:srgbClr val="000000"/>
                </a:solidFill>
              </a:rPr>
              <a:t> </a:t>
            </a:r>
            <a:r>
              <a:rPr lang="it-IT" dirty="0" err="1" smtClean="0">
                <a:solidFill>
                  <a:srgbClr val="000000"/>
                </a:solidFill>
              </a:rPr>
              <a:t>below</a:t>
            </a:r>
            <a:r>
              <a:rPr lang="it-IT" dirty="0" smtClean="0">
                <a:solidFill>
                  <a:srgbClr val="000000"/>
                </a:solidFill>
              </a:rPr>
              <a:t> the </a:t>
            </a:r>
            <a:r>
              <a:rPr lang="it-IT" dirty="0" err="1" smtClean="0">
                <a:solidFill>
                  <a:srgbClr val="000000"/>
                </a:solidFill>
              </a:rPr>
              <a:t>escape</a:t>
            </a:r>
            <a:r>
              <a:rPr lang="it-IT" dirty="0" smtClean="0">
                <a:solidFill>
                  <a:srgbClr val="000000"/>
                </a:solidFill>
              </a:rPr>
              <a:t> </a:t>
            </a:r>
            <a:r>
              <a:rPr lang="it-IT" dirty="0" err="1" smtClean="0">
                <a:solidFill>
                  <a:srgbClr val="000000"/>
                </a:solidFill>
              </a:rPr>
              <a:t>point</a:t>
            </a:r>
            <a:r>
              <a:rPr lang="it-IT" dirty="0" smtClean="0">
                <a:solidFill>
                  <a:srgbClr val="000000"/>
                </a:solidFill>
              </a:rPr>
              <a:t>. </a:t>
            </a:r>
          </a:p>
          <a:p>
            <a:endParaRPr lang="it-IT" dirty="0" smtClean="0">
              <a:solidFill>
                <a:srgbClr val="000000"/>
              </a:solidFill>
            </a:endParaRPr>
          </a:p>
          <a:p>
            <a:r>
              <a:rPr lang="it-IT" dirty="0" err="1" smtClean="0">
                <a:solidFill>
                  <a:srgbClr val="000000"/>
                </a:solidFill>
              </a:rPr>
              <a:t>Whether</a:t>
            </a:r>
            <a:r>
              <a:rPr lang="it-IT" dirty="0" smtClean="0">
                <a:solidFill>
                  <a:srgbClr val="000000"/>
                </a:solidFill>
              </a:rPr>
              <a:t> or </a:t>
            </a:r>
            <a:r>
              <a:rPr lang="it-IT" dirty="0" err="1" smtClean="0">
                <a:solidFill>
                  <a:srgbClr val="000000"/>
                </a:solidFill>
              </a:rPr>
              <a:t>not</a:t>
            </a:r>
            <a:r>
              <a:rPr lang="it-IT" dirty="0" smtClean="0">
                <a:solidFill>
                  <a:srgbClr val="000000"/>
                </a:solidFill>
              </a:rPr>
              <a:t> the </a:t>
            </a:r>
            <a:r>
              <a:rPr lang="it-IT" dirty="0" err="1">
                <a:solidFill>
                  <a:srgbClr val="000000"/>
                </a:solidFill>
              </a:rPr>
              <a:t>saphenous</a:t>
            </a:r>
            <a:r>
              <a:rPr lang="it-IT" dirty="0">
                <a:solidFill>
                  <a:srgbClr val="000000"/>
                </a:solidFill>
              </a:rPr>
              <a:t> </a:t>
            </a:r>
            <a:r>
              <a:rPr lang="it-IT" dirty="0" err="1" smtClean="0">
                <a:solidFill>
                  <a:srgbClr val="000000"/>
                </a:solidFill>
              </a:rPr>
              <a:t>axe</a:t>
            </a:r>
            <a:r>
              <a:rPr lang="it-IT" dirty="0" smtClean="0">
                <a:solidFill>
                  <a:srgbClr val="000000"/>
                </a:solidFill>
              </a:rPr>
              <a:t> </a:t>
            </a:r>
            <a:r>
              <a:rPr lang="it-IT" dirty="0" err="1" smtClean="0">
                <a:solidFill>
                  <a:srgbClr val="000000"/>
                </a:solidFill>
              </a:rPr>
              <a:t>is</a:t>
            </a:r>
            <a:r>
              <a:rPr lang="it-IT" dirty="0" smtClean="0">
                <a:solidFill>
                  <a:srgbClr val="000000"/>
                </a:solidFill>
              </a:rPr>
              <a:t>   </a:t>
            </a:r>
            <a:r>
              <a:rPr lang="it-IT" dirty="0" err="1">
                <a:solidFill>
                  <a:srgbClr val="000000"/>
                </a:solidFill>
              </a:rPr>
              <a:t>interposed</a:t>
            </a:r>
            <a:r>
              <a:rPr lang="it-IT" dirty="0" smtClean="0">
                <a:solidFill>
                  <a:srgbClr val="000000"/>
                </a:solidFill>
              </a:rPr>
              <a:t> and the </a:t>
            </a:r>
            <a:r>
              <a:rPr lang="it-IT" dirty="0" err="1" smtClean="0">
                <a:solidFill>
                  <a:srgbClr val="000000"/>
                </a:solidFill>
              </a:rPr>
              <a:t>perforator</a:t>
            </a:r>
            <a:r>
              <a:rPr lang="it-IT" dirty="0" smtClean="0">
                <a:solidFill>
                  <a:srgbClr val="000000"/>
                </a:solidFill>
              </a:rPr>
              <a:t> </a:t>
            </a:r>
            <a:r>
              <a:rPr lang="it-IT" dirty="0" err="1" smtClean="0">
                <a:solidFill>
                  <a:srgbClr val="000000"/>
                </a:solidFill>
              </a:rPr>
              <a:t>is</a:t>
            </a:r>
            <a:r>
              <a:rPr lang="it-IT" dirty="0" smtClean="0">
                <a:solidFill>
                  <a:srgbClr val="000000"/>
                </a:solidFill>
              </a:rPr>
              <a:t> </a:t>
            </a:r>
            <a:r>
              <a:rPr lang="it-IT" dirty="0" err="1" smtClean="0">
                <a:solidFill>
                  <a:srgbClr val="000000"/>
                </a:solidFill>
              </a:rPr>
              <a:t>disposed</a:t>
            </a:r>
            <a:r>
              <a:rPr lang="it-IT" dirty="0" smtClean="0">
                <a:solidFill>
                  <a:srgbClr val="000000"/>
                </a:solidFill>
              </a:rPr>
              <a:t> </a:t>
            </a:r>
            <a:r>
              <a:rPr lang="it-IT" dirty="0" err="1" smtClean="0">
                <a:solidFill>
                  <a:srgbClr val="000000"/>
                </a:solidFill>
              </a:rPr>
              <a:t>will</a:t>
            </a:r>
            <a:r>
              <a:rPr lang="it-IT" dirty="0" smtClean="0">
                <a:solidFill>
                  <a:srgbClr val="000000"/>
                </a:solidFill>
              </a:rPr>
              <a:t> </a:t>
            </a:r>
            <a:r>
              <a:rPr lang="it-IT" dirty="0" err="1" smtClean="0">
                <a:solidFill>
                  <a:srgbClr val="000000"/>
                </a:solidFill>
              </a:rPr>
              <a:t>determine</a:t>
            </a:r>
            <a:r>
              <a:rPr lang="it-IT" dirty="0" smtClean="0">
                <a:solidFill>
                  <a:srgbClr val="000000"/>
                </a:solidFill>
              </a:rPr>
              <a:t> </a:t>
            </a:r>
            <a:r>
              <a:rPr lang="it-IT" dirty="0" err="1" smtClean="0">
                <a:solidFill>
                  <a:srgbClr val="000000"/>
                </a:solidFill>
              </a:rPr>
              <a:t>different</a:t>
            </a:r>
            <a:r>
              <a:rPr lang="it-IT" dirty="0" smtClean="0">
                <a:solidFill>
                  <a:srgbClr val="000000"/>
                </a:solidFill>
              </a:rPr>
              <a:t> </a:t>
            </a:r>
            <a:r>
              <a:rPr lang="it-IT" dirty="0" err="1" smtClean="0">
                <a:solidFill>
                  <a:srgbClr val="000000"/>
                </a:solidFill>
              </a:rPr>
              <a:t>hemodynamic</a:t>
            </a:r>
            <a:r>
              <a:rPr lang="it-IT" dirty="0" smtClean="0">
                <a:solidFill>
                  <a:srgbClr val="000000"/>
                </a:solidFill>
              </a:rPr>
              <a:t> </a:t>
            </a:r>
            <a:r>
              <a:rPr lang="it-IT" dirty="0" err="1" smtClean="0">
                <a:solidFill>
                  <a:srgbClr val="000000"/>
                </a:solidFill>
              </a:rPr>
              <a:t>situations</a:t>
            </a:r>
            <a:r>
              <a:rPr lang="it-IT" dirty="0" smtClean="0">
                <a:solidFill>
                  <a:srgbClr val="000000"/>
                </a:solidFill>
              </a:rPr>
              <a:t>.</a:t>
            </a:r>
          </a:p>
          <a:p>
            <a:endParaRPr lang="it-IT" dirty="0">
              <a:solidFill>
                <a:srgbClr val="000000"/>
              </a:solidFill>
            </a:endParaRPr>
          </a:p>
          <a:p>
            <a:r>
              <a:rPr lang="it-IT" dirty="0" smtClean="0">
                <a:solidFill>
                  <a:srgbClr val="000000"/>
                </a:solidFill>
              </a:rPr>
              <a:t> In </a:t>
            </a:r>
            <a:r>
              <a:rPr lang="it-IT" dirty="0" err="1" smtClean="0">
                <a:solidFill>
                  <a:srgbClr val="000000"/>
                </a:solidFill>
              </a:rPr>
              <a:t>each</a:t>
            </a:r>
            <a:r>
              <a:rPr lang="it-IT" dirty="0" smtClean="0">
                <a:solidFill>
                  <a:srgbClr val="000000"/>
                </a:solidFill>
              </a:rPr>
              <a:t> of </a:t>
            </a:r>
            <a:r>
              <a:rPr lang="it-IT" dirty="0" err="1" smtClean="0">
                <a:solidFill>
                  <a:srgbClr val="000000"/>
                </a:solidFill>
              </a:rPr>
              <a:t>these</a:t>
            </a:r>
            <a:r>
              <a:rPr lang="it-IT" dirty="0" smtClean="0">
                <a:solidFill>
                  <a:srgbClr val="000000"/>
                </a:solidFill>
              </a:rPr>
              <a:t> </a:t>
            </a:r>
            <a:r>
              <a:rPr lang="it-IT" dirty="0" err="1" smtClean="0">
                <a:solidFill>
                  <a:srgbClr val="000000"/>
                </a:solidFill>
              </a:rPr>
              <a:t>conditions</a:t>
            </a:r>
            <a:r>
              <a:rPr lang="it-IT" dirty="0" smtClean="0">
                <a:solidFill>
                  <a:srgbClr val="000000"/>
                </a:solidFill>
              </a:rPr>
              <a:t>, the </a:t>
            </a:r>
            <a:r>
              <a:rPr lang="it-IT" dirty="0">
                <a:solidFill>
                  <a:srgbClr val="000000"/>
                </a:solidFill>
              </a:rPr>
              <a:t>“pseudo </a:t>
            </a:r>
            <a:r>
              <a:rPr lang="it-IT" dirty="0" err="1">
                <a:solidFill>
                  <a:srgbClr val="000000"/>
                </a:solidFill>
              </a:rPr>
              <a:t>siphon</a:t>
            </a:r>
            <a:r>
              <a:rPr lang="it-IT" dirty="0">
                <a:solidFill>
                  <a:srgbClr val="000000"/>
                </a:solidFill>
              </a:rPr>
              <a:t> </a:t>
            </a:r>
            <a:r>
              <a:rPr lang="it-IT" dirty="0" err="1">
                <a:solidFill>
                  <a:srgbClr val="000000"/>
                </a:solidFill>
              </a:rPr>
              <a:t>effect</a:t>
            </a:r>
            <a:r>
              <a:rPr lang="it-IT" dirty="0" err="1" smtClean="0">
                <a:solidFill>
                  <a:srgbClr val="000000"/>
                </a:solidFill>
              </a:rPr>
              <a:t>”is</a:t>
            </a:r>
            <a:r>
              <a:rPr lang="it-IT" dirty="0" smtClean="0">
                <a:solidFill>
                  <a:srgbClr val="000000"/>
                </a:solidFill>
              </a:rPr>
              <a:t> </a:t>
            </a:r>
            <a:r>
              <a:rPr lang="it-IT" dirty="0" err="1" smtClean="0">
                <a:solidFill>
                  <a:srgbClr val="000000"/>
                </a:solidFill>
              </a:rPr>
              <a:t>present</a:t>
            </a:r>
            <a:r>
              <a:rPr lang="it-IT" dirty="0" smtClean="0">
                <a:solidFill>
                  <a:srgbClr val="000000"/>
                </a:solidFill>
              </a:rPr>
              <a:t>.</a:t>
            </a:r>
            <a:endParaRPr lang="it-IT" dirty="0">
              <a:solidFill>
                <a:srgbClr val="000000"/>
              </a:solidFill>
            </a:endParaRPr>
          </a:p>
        </p:txBody>
      </p:sp>
    </p:spTree>
    <p:extLst>
      <p:ext uri="{BB962C8B-B14F-4D97-AF65-F5344CB8AC3E}">
        <p14:creationId xmlns:p14="http://schemas.microsoft.com/office/powerpoint/2010/main" val="107147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o 1"/>
          <p:cNvSpPr/>
          <p:nvPr/>
        </p:nvSpPr>
        <p:spPr>
          <a:xfrm flipH="1">
            <a:off x="2218018" y="1220581"/>
            <a:ext cx="3856873" cy="4452315"/>
          </a:xfrm>
          <a:prstGeom prst="arc">
            <a:avLst>
              <a:gd name="adj1" fmla="val 16464403"/>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 name="Connettore 1 2"/>
          <p:cNvCxnSpPr/>
          <p:nvPr/>
        </p:nvCxnSpPr>
        <p:spPr>
          <a:xfrm>
            <a:off x="2954129" y="377441"/>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4" name="Arco 3"/>
          <p:cNvSpPr/>
          <p:nvPr/>
        </p:nvSpPr>
        <p:spPr>
          <a:xfrm>
            <a:off x="1124580" y="1072878"/>
            <a:ext cx="3749834" cy="1889777"/>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 name="Connettore 1 4"/>
          <p:cNvCxnSpPr>
            <a:stCxn id="4" idx="2"/>
          </p:cNvCxnSpPr>
          <p:nvPr/>
        </p:nvCxnSpPr>
        <p:spPr>
          <a:xfrm>
            <a:off x="4874414" y="2017767"/>
            <a:ext cx="0" cy="4452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1079212" y="4436682"/>
            <a:ext cx="0" cy="2033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1062022" y="5541011"/>
            <a:ext cx="18921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ttore 2 7"/>
          <p:cNvCxnSpPr/>
          <p:nvPr/>
        </p:nvCxnSpPr>
        <p:spPr>
          <a:xfrm flipH="1">
            <a:off x="2493844" y="3663161"/>
            <a:ext cx="401679"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9" name="Arco 8"/>
          <p:cNvSpPr/>
          <p:nvPr/>
        </p:nvSpPr>
        <p:spPr>
          <a:xfrm flipH="1">
            <a:off x="1062022" y="3530029"/>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Arco 9"/>
          <p:cNvSpPr/>
          <p:nvPr/>
        </p:nvSpPr>
        <p:spPr>
          <a:xfrm flipH="1">
            <a:off x="1108974" y="3537249"/>
            <a:ext cx="3671952" cy="1882557"/>
          </a:xfrm>
          <a:prstGeom prst="arc">
            <a:avLst>
              <a:gd name="adj1" fmla="val 16200000"/>
              <a:gd name="adj2" fmla="val 18692479"/>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Arco 10"/>
          <p:cNvSpPr/>
          <p:nvPr/>
        </p:nvSpPr>
        <p:spPr>
          <a:xfrm flipH="1">
            <a:off x="2216790" y="1234387"/>
            <a:ext cx="3856873" cy="4549945"/>
          </a:xfrm>
          <a:prstGeom prst="arc">
            <a:avLst>
              <a:gd name="adj1" fmla="val 16370959"/>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2" name="Connettore 2 11"/>
          <p:cNvCxnSpPr/>
          <p:nvPr/>
        </p:nvCxnSpPr>
        <p:spPr>
          <a:xfrm flipV="1">
            <a:off x="2190408" y="2327592"/>
            <a:ext cx="108668" cy="369705"/>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3" name="Rettangolo 12"/>
          <p:cNvSpPr/>
          <p:nvPr/>
        </p:nvSpPr>
        <p:spPr>
          <a:xfrm>
            <a:off x="3728862" y="85053"/>
            <a:ext cx="1686279" cy="584776"/>
          </a:xfrm>
          <a:prstGeom prst="rect">
            <a:avLst/>
          </a:prstGeom>
        </p:spPr>
        <p:txBody>
          <a:bodyPr wrap="none">
            <a:spAutoFit/>
          </a:bodyPr>
          <a:lstStyle/>
          <a:p>
            <a:pPr algn="ctr"/>
            <a:r>
              <a:rPr lang="it-IT" sz="3200" b="1" dirty="0" err="1" smtClean="0"/>
              <a:t>Type</a:t>
            </a:r>
            <a:r>
              <a:rPr lang="it-IT" sz="3200" b="1" dirty="0" smtClean="0"/>
              <a:t> 2/E</a:t>
            </a:r>
          </a:p>
        </p:txBody>
      </p:sp>
      <p:sp>
        <p:nvSpPr>
          <p:cNvPr id="15" name="Rettangolo 14"/>
          <p:cNvSpPr/>
          <p:nvPr/>
        </p:nvSpPr>
        <p:spPr>
          <a:xfrm>
            <a:off x="2240086" y="5885305"/>
            <a:ext cx="1310876" cy="461665"/>
          </a:xfrm>
          <a:prstGeom prst="rect">
            <a:avLst/>
          </a:prstGeom>
          <a:solidFill>
            <a:srgbClr val="FFFFFF"/>
          </a:solidFill>
        </p:spPr>
        <p:txBody>
          <a:bodyPr wrap="none">
            <a:spAutoFit/>
          </a:bodyPr>
          <a:lstStyle/>
          <a:p>
            <a:pPr algn="ctr"/>
            <a:r>
              <a:rPr lang="it-IT" sz="2400" b="1" dirty="0" err="1" smtClean="0"/>
              <a:t>Type</a:t>
            </a:r>
            <a:r>
              <a:rPr lang="it-IT" sz="2400" b="1" dirty="0" smtClean="0"/>
              <a:t> 2/E</a:t>
            </a:r>
          </a:p>
        </p:txBody>
      </p:sp>
      <p:cxnSp>
        <p:nvCxnSpPr>
          <p:cNvPr id="16" name="Connettore 2 15"/>
          <p:cNvCxnSpPr/>
          <p:nvPr/>
        </p:nvCxnSpPr>
        <p:spPr>
          <a:xfrm flipH="1" flipV="1">
            <a:off x="3324160" y="910994"/>
            <a:ext cx="527760" cy="141742"/>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7" name="Arco 16"/>
          <p:cNvSpPr/>
          <p:nvPr/>
        </p:nvSpPr>
        <p:spPr>
          <a:xfrm flipH="1">
            <a:off x="2287043" y="1303871"/>
            <a:ext cx="3898832" cy="4383819"/>
          </a:xfrm>
          <a:prstGeom prst="arc">
            <a:avLst>
              <a:gd name="adj1" fmla="val 16421616"/>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8" name="Arco 17"/>
          <p:cNvSpPr/>
          <p:nvPr/>
        </p:nvSpPr>
        <p:spPr>
          <a:xfrm flipH="1">
            <a:off x="1178544" y="3468753"/>
            <a:ext cx="3671952" cy="1882557"/>
          </a:xfrm>
          <a:prstGeom prst="arc">
            <a:avLst>
              <a:gd name="adj1" fmla="val 16200000"/>
              <a:gd name="adj2" fmla="val 18692479"/>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9" name="Connettore 2 18"/>
          <p:cNvCxnSpPr/>
          <p:nvPr/>
        </p:nvCxnSpPr>
        <p:spPr>
          <a:xfrm flipV="1">
            <a:off x="2052903" y="2479992"/>
            <a:ext cx="108668" cy="369705"/>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Connettore 2 19"/>
          <p:cNvCxnSpPr/>
          <p:nvPr/>
        </p:nvCxnSpPr>
        <p:spPr>
          <a:xfrm flipH="1" flipV="1">
            <a:off x="2506653" y="3805615"/>
            <a:ext cx="355447" cy="1"/>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1" name="Ovale 20"/>
          <p:cNvSpPr/>
          <p:nvPr/>
        </p:nvSpPr>
        <p:spPr>
          <a:xfrm>
            <a:off x="327026" y="865057"/>
            <a:ext cx="207821" cy="207821"/>
          </a:xfrm>
          <a:prstGeom prst="ellipse">
            <a:avLst/>
          </a:prstGeom>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CasellaDiTesto 21"/>
          <p:cNvSpPr txBox="1"/>
          <p:nvPr/>
        </p:nvSpPr>
        <p:spPr>
          <a:xfrm>
            <a:off x="552194" y="768415"/>
            <a:ext cx="1329135" cy="369332"/>
          </a:xfrm>
          <a:prstGeom prst="rect">
            <a:avLst/>
          </a:prstGeom>
          <a:noFill/>
        </p:spPr>
        <p:txBody>
          <a:bodyPr wrap="none" rtlCol="0">
            <a:spAutoFit/>
          </a:bodyPr>
          <a:lstStyle/>
          <a:p>
            <a:r>
              <a:rPr lang="it-IT" dirty="0" smtClean="0"/>
              <a:t>= </a:t>
            </a:r>
            <a:r>
              <a:rPr lang="it-IT" dirty="0" err="1" smtClean="0"/>
              <a:t>Perforator</a:t>
            </a:r>
            <a:endParaRPr lang="it-IT" dirty="0"/>
          </a:p>
        </p:txBody>
      </p:sp>
      <p:sp>
        <p:nvSpPr>
          <p:cNvPr id="23" name="Ovale 22"/>
          <p:cNvSpPr/>
          <p:nvPr/>
        </p:nvSpPr>
        <p:spPr>
          <a:xfrm>
            <a:off x="4196679" y="4653806"/>
            <a:ext cx="207821" cy="207821"/>
          </a:xfrm>
          <a:prstGeom prst="ellipse">
            <a:avLst/>
          </a:prstGeom>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5" name="Connettore 1 24"/>
          <p:cNvCxnSpPr>
            <a:stCxn id="27" idx="2"/>
          </p:cNvCxnSpPr>
          <p:nvPr/>
        </p:nvCxnSpPr>
        <p:spPr>
          <a:xfrm flipH="1">
            <a:off x="4874414" y="2032107"/>
            <a:ext cx="14350" cy="2621699"/>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6" name="Figura a mano libera 25"/>
          <p:cNvSpPr/>
          <p:nvPr/>
        </p:nvSpPr>
        <p:spPr>
          <a:xfrm>
            <a:off x="4348534" y="4578879"/>
            <a:ext cx="510780" cy="184100"/>
          </a:xfrm>
          <a:custGeom>
            <a:avLst/>
            <a:gdLst>
              <a:gd name="connsiteX0" fmla="*/ 510780 w 510780"/>
              <a:gd name="connsiteY0" fmla="*/ 46043 h 184100"/>
              <a:gd name="connsiteX1" fmla="*/ 441755 w 510780"/>
              <a:gd name="connsiteY1" fmla="*/ 59849 h 184100"/>
              <a:gd name="connsiteX2" fmla="*/ 331317 w 510780"/>
              <a:gd name="connsiteY2" fmla="*/ 32237 h 184100"/>
              <a:gd name="connsiteX3" fmla="*/ 248487 w 510780"/>
              <a:gd name="connsiteY3" fmla="*/ 18432 h 184100"/>
              <a:gd name="connsiteX4" fmla="*/ 262292 w 510780"/>
              <a:gd name="connsiteY4" fmla="*/ 87460 h 184100"/>
              <a:gd name="connsiteX5" fmla="*/ 248487 w 510780"/>
              <a:gd name="connsiteY5" fmla="*/ 170295 h 184100"/>
              <a:gd name="connsiteX6" fmla="*/ 207073 w 510780"/>
              <a:gd name="connsiteY6" fmla="*/ 184100 h 184100"/>
              <a:gd name="connsiteX7" fmla="*/ 69024 w 510780"/>
              <a:gd name="connsiteY7" fmla="*/ 170295 h 184100"/>
              <a:gd name="connsiteX8" fmla="*/ 0 w 510780"/>
              <a:gd name="connsiteY8" fmla="*/ 156489 h 1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780" h="184100">
                <a:moveTo>
                  <a:pt x="510780" y="46043"/>
                </a:moveTo>
                <a:cubicBezTo>
                  <a:pt x="487772" y="50645"/>
                  <a:pt x="465150" y="61649"/>
                  <a:pt x="441755" y="59849"/>
                </a:cubicBezTo>
                <a:cubicBezTo>
                  <a:pt x="403921" y="56938"/>
                  <a:pt x="331317" y="32237"/>
                  <a:pt x="331317" y="32237"/>
                </a:cubicBezTo>
                <a:cubicBezTo>
                  <a:pt x="325189" y="28151"/>
                  <a:pt x="264075" y="-28334"/>
                  <a:pt x="248487" y="18432"/>
                </a:cubicBezTo>
                <a:cubicBezTo>
                  <a:pt x="241067" y="40693"/>
                  <a:pt x="257690" y="64451"/>
                  <a:pt x="262292" y="87460"/>
                </a:cubicBezTo>
                <a:cubicBezTo>
                  <a:pt x="257690" y="115072"/>
                  <a:pt x="262374" y="145990"/>
                  <a:pt x="248487" y="170295"/>
                </a:cubicBezTo>
                <a:cubicBezTo>
                  <a:pt x="241268" y="182929"/>
                  <a:pt x="221624" y="184100"/>
                  <a:pt x="207073" y="184100"/>
                </a:cubicBezTo>
                <a:cubicBezTo>
                  <a:pt x="160827" y="184100"/>
                  <a:pt x="115040" y="174897"/>
                  <a:pt x="69024" y="170295"/>
                </a:cubicBezTo>
                <a:cubicBezTo>
                  <a:pt x="9341" y="155373"/>
                  <a:pt x="32778" y="156489"/>
                  <a:pt x="0" y="156489"/>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7" name="Arco 26"/>
          <p:cNvSpPr/>
          <p:nvPr/>
        </p:nvSpPr>
        <p:spPr>
          <a:xfrm>
            <a:off x="1138930" y="1087218"/>
            <a:ext cx="3749834" cy="1889777"/>
          </a:xfrm>
          <a:prstGeom prst="arc">
            <a:avLst>
              <a:gd name="adj1" fmla="val 19446499"/>
              <a:gd name="adj2" fmla="val 0"/>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9" name="Connettore 2 28"/>
          <p:cNvCxnSpPr/>
          <p:nvPr/>
        </p:nvCxnSpPr>
        <p:spPr>
          <a:xfrm>
            <a:off x="4472947" y="1303871"/>
            <a:ext cx="338909" cy="242826"/>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1" name="Connettore 2 30"/>
          <p:cNvCxnSpPr/>
          <p:nvPr/>
        </p:nvCxnSpPr>
        <p:spPr>
          <a:xfrm>
            <a:off x="4996853" y="2962655"/>
            <a:ext cx="0" cy="567374"/>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4" name="CasellaDiTesto 23"/>
          <p:cNvSpPr txBox="1"/>
          <p:nvPr/>
        </p:nvSpPr>
        <p:spPr>
          <a:xfrm>
            <a:off x="5415141" y="2052701"/>
            <a:ext cx="3337146" cy="2308324"/>
          </a:xfrm>
          <a:prstGeom prst="rect">
            <a:avLst/>
          </a:prstGeom>
          <a:noFill/>
        </p:spPr>
        <p:txBody>
          <a:bodyPr wrap="square" rtlCol="0">
            <a:spAutoFit/>
          </a:bodyPr>
          <a:lstStyle/>
          <a:p>
            <a:r>
              <a:rPr lang="it-IT" dirty="0" smtClean="0">
                <a:solidFill>
                  <a:srgbClr val="000000"/>
                </a:solidFill>
              </a:rPr>
              <a:t>The </a:t>
            </a:r>
            <a:r>
              <a:rPr lang="it-IT" dirty="0" err="1" smtClean="0">
                <a:solidFill>
                  <a:srgbClr val="000000"/>
                </a:solidFill>
              </a:rPr>
              <a:t>only</a:t>
            </a:r>
            <a:r>
              <a:rPr lang="it-IT" dirty="0" smtClean="0">
                <a:solidFill>
                  <a:srgbClr val="000000"/>
                </a:solidFill>
              </a:rPr>
              <a:t> </a:t>
            </a:r>
            <a:r>
              <a:rPr lang="it-IT" dirty="0" err="1" smtClean="0">
                <a:solidFill>
                  <a:srgbClr val="000000"/>
                </a:solidFill>
              </a:rPr>
              <a:t>difference</a:t>
            </a:r>
            <a:r>
              <a:rPr lang="it-IT" dirty="0" smtClean="0">
                <a:solidFill>
                  <a:srgbClr val="000000"/>
                </a:solidFill>
              </a:rPr>
              <a:t> </a:t>
            </a:r>
            <a:r>
              <a:rPr lang="it-IT" dirty="0" err="1" smtClean="0">
                <a:solidFill>
                  <a:srgbClr val="000000"/>
                </a:solidFill>
              </a:rPr>
              <a:t>between</a:t>
            </a:r>
            <a:r>
              <a:rPr lang="it-IT" dirty="0" smtClean="0">
                <a:solidFill>
                  <a:srgbClr val="000000"/>
                </a:solidFill>
              </a:rPr>
              <a:t> </a:t>
            </a:r>
            <a:r>
              <a:rPr lang="it-IT" dirty="0" err="1">
                <a:solidFill>
                  <a:srgbClr val="000000"/>
                </a:solidFill>
              </a:rPr>
              <a:t>t</a:t>
            </a:r>
            <a:r>
              <a:rPr lang="it-IT" dirty="0" err="1" smtClean="0">
                <a:solidFill>
                  <a:srgbClr val="000000"/>
                </a:solidFill>
              </a:rPr>
              <a:t>hese</a:t>
            </a:r>
            <a:r>
              <a:rPr lang="it-IT" dirty="0" smtClean="0">
                <a:solidFill>
                  <a:srgbClr val="000000"/>
                </a:solidFill>
              </a:rPr>
              <a:t> 3 </a:t>
            </a:r>
            <a:r>
              <a:rPr lang="it-IT" dirty="0" err="1" smtClean="0">
                <a:solidFill>
                  <a:srgbClr val="000000"/>
                </a:solidFill>
              </a:rPr>
              <a:t>patterns</a:t>
            </a:r>
            <a:r>
              <a:rPr lang="it-IT" dirty="0" smtClean="0">
                <a:solidFill>
                  <a:srgbClr val="000000"/>
                </a:solidFill>
              </a:rPr>
              <a:t> ( 2/C , 2/D , 2/E ) </a:t>
            </a:r>
            <a:r>
              <a:rPr lang="it-IT" dirty="0" err="1" smtClean="0">
                <a:solidFill>
                  <a:srgbClr val="000000"/>
                </a:solidFill>
              </a:rPr>
              <a:t>is</a:t>
            </a:r>
            <a:r>
              <a:rPr lang="it-IT" dirty="0" smtClean="0">
                <a:solidFill>
                  <a:srgbClr val="000000"/>
                </a:solidFill>
              </a:rPr>
              <a:t> the </a:t>
            </a:r>
            <a:r>
              <a:rPr lang="it-IT" dirty="0" err="1" smtClean="0">
                <a:solidFill>
                  <a:srgbClr val="000000"/>
                </a:solidFill>
              </a:rPr>
              <a:t>blood</a:t>
            </a:r>
            <a:r>
              <a:rPr lang="it-IT" dirty="0" smtClean="0">
                <a:solidFill>
                  <a:srgbClr val="000000"/>
                </a:solidFill>
              </a:rPr>
              <a:t> flow </a:t>
            </a:r>
            <a:r>
              <a:rPr lang="it-IT" dirty="0" err="1" smtClean="0">
                <a:solidFill>
                  <a:srgbClr val="000000"/>
                </a:solidFill>
              </a:rPr>
              <a:t>circuit</a:t>
            </a:r>
            <a:r>
              <a:rPr lang="it-IT" dirty="0" smtClean="0">
                <a:solidFill>
                  <a:srgbClr val="000000"/>
                </a:solidFill>
              </a:rPr>
              <a:t> from the </a:t>
            </a:r>
            <a:r>
              <a:rPr lang="it-IT" dirty="0" err="1" smtClean="0">
                <a:solidFill>
                  <a:srgbClr val="000000"/>
                </a:solidFill>
              </a:rPr>
              <a:t>escape</a:t>
            </a:r>
            <a:r>
              <a:rPr lang="it-IT" dirty="0" smtClean="0">
                <a:solidFill>
                  <a:srgbClr val="000000"/>
                </a:solidFill>
              </a:rPr>
              <a:t> </a:t>
            </a:r>
            <a:r>
              <a:rPr lang="it-IT" dirty="0" err="1" smtClean="0">
                <a:solidFill>
                  <a:srgbClr val="000000"/>
                </a:solidFill>
              </a:rPr>
              <a:t>point</a:t>
            </a:r>
            <a:r>
              <a:rPr lang="it-IT" dirty="0" smtClean="0">
                <a:solidFill>
                  <a:srgbClr val="000000"/>
                </a:solidFill>
              </a:rPr>
              <a:t> to the re-entry </a:t>
            </a:r>
            <a:r>
              <a:rPr lang="it-IT" dirty="0" err="1" smtClean="0">
                <a:solidFill>
                  <a:srgbClr val="000000"/>
                </a:solidFill>
              </a:rPr>
              <a:t>point</a:t>
            </a:r>
            <a:r>
              <a:rPr lang="it-IT" dirty="0" smtClean="0">
                <a:solidFill>
                  <a:srgbClr val="000000"/>
                </a:solidFill>
              </a:rPr>
              <a:t> and the </a:t>
            </a:r>
            <a:r>
              <a:rPr lang="it-IT" dirty="0" err="1" smtClean="0">
                <a:solidFill>
                  <a:srgbClr val="000000"/>
                </a:solidFill>
              </a:rPr>
              <a:t>consequent</a:t>
            </a:r>
            <a:r>
              <a:rPr lang="it-IT" dirty="0" smtClean="0">
                <a:solidFill>
                  <a:srgbClr val="000000"/>
                </a:solidFill>
              </a:rPr>
              <a:t> </a:t>
            </a:r>
            <a:r>
              <a:rPr lang="it-IT" dirty="0" err="1" smtClean="0">
                <a:solidFill>
                  <a:srgbClr val="000000"/>
                </a:solidFill>
              </a:rPr>
              <a:t>distribution</a:t>
            </a:r>
            <a:r>
              <a:rPr lang="it-IT" dirty="0" smtClean="0">
                <a:solidFill>
                  <a:srgbClr val="000000"/>
                </a:solidFill>
              </a:rPr>
              <a:t> of </a:t>
            </a:r>
            <a:r>
              <a:rPr lang="it-IT" dirty="0" err="1" smtClean="0">
                <a:solidFill>
                  <a:srgbClr val="000000"/>
                </a:solidFill>
              </a:rPr>
              <a:t>visible</a:t>
            </a:r>
            <a:r>
              <a:rPr lang="it-IT" dirty="0" smtClean="0">
                <a:solidFill>
                  <a:srgbClr val="000000"/>
                </a:solidFill>
              </a:rPr>
              <a:t> varicose </a:t>
            </a:r>
            <a:r>
              <a:rPr lang="it-IT" dirty="0" err="1" smtClean="0">
                <a:solidFill>
                  <a:srgbClr val="000000"/>
                </a:solidFill>
              </a:rPr>
              <a:t>veins</a:t>
            </a:r>
            <a:r>
              <a:rPr lang="it-IT" dirty="0" smtClean="0">
                <a:solidFill>
                  <a:srgbClr val="000000"/>
                </a:solidFill>
              </a:rPr>
              <a:t>.</a:t>
            </a:r>
          </a:p>
          <a:p>
            <a:r>
              <a:rPr lang="it-IT" dirty="0" err="1" smtClean="0">
                <a:solidFill>
                  <a:srgbClr val="000000"/>
                </a:solidFill>
              </a:rPr>
              <a:t>This</a:t>
            </a:r>
            <a:r>
              <a:rPr lang="it-IT" dirty="0" smtClean="0">
                <a:solidFill>
                  <a:srgbClr val="000000"/>
                </a:solidFill>
              </a:rPr>
              <a:t> </a:t>
            </a:r>
            <a:r>
              <a:rPr lang="it-IT" dirty="0" err="1" smtClean="0">
                <a:solidFill>
                  <a:srgbClr val="000000"/>
                </a:solidFill>
              </a:rPr>
              <a:t>circuit</a:t>
            </a:r>
            <a:r>
              <a:rPr lang="it-IT" dirty="0" smtClean="0">
                <a:solidFill>
                  <a:srgbClr val="000000"/>
                </a:solidFill>
              </a:rPr>
              <a:t>  </a:t>
            </a:r>
            <a:r>
              <a:rPr lang="it-IT" dirty="0" err="1" smtClean="0">
                <a:solidFill>
                  <a:srgbClr val="000000"/>
                </a:solidFill>
              </a:rPr>
              <a:t>will</a:t>
            </a:r>
            <a:r>
              <a:rPr lang="it-IT" dirty="0" smtClean="0">
                <a:solidFill>
                  <a:srgbClr val="000000"/>
                </a:solidFill>
              </a:rPr>
              <a:t> </a:t>
            </a:r>
            <a:r>
              <a:rPr lang="it-IT" dirty="0" err="1" smtClean="0">
                <a:solidFill>
                  <a:srgbClr val="000000"/>
                </a:solidFill>
              </a:rPr>
              <a:t>condition</a:t>
            </a:r>
            <a:r>
              <a:rPr lang="it-IT" dirty="0" smtClean="0">
                <a:solidFill>
                  <a:srgbClr val="000000"/>
                </a:solidFill>
              </a:rPr>
              <a:t> the </a:t>
            </a:r>
            <a:r>
              <a:rPr lang="it-IT" dirty="0" err="1" smtClean="0">
                <a:solidFill>
                  <a:srgbClr val="000000"/>
                </a:solidFill>
              </a:rPr>
              <a:t>strategy</a:t>
            </a:r>
            <a:r>
              <a:rPr lang="it-IT" dirty="0" smtClean="0">
                <a:solidFill>
                  <a:srgbClr val="000000"/>
                </a:solidFill>
              </a:rPr>
              <a:t> treatment.</a:t>
            </a:r>
            <a:endParaRPr lang="it-IT" dirty="0">
              <a:solidFill>
                <a:srgbClr val="000000"/>
              </a:solidFill>
            </a:endParaRPr>
          </a:p>
        </p:txBody>
      </p:sp>
    </p:spTree>
    <p:extLst>
      <p:ext uri="{BB962C8B-B14F-4D97-AF65-F5344CB8AC3E}">
        <p14:creationId xmlns:p14="http://schemas.microsoft.com/office/powerpoint/2010/main" val="3164160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o 1"/>
          <p:cNvSpPr/>
          <p:nvPr/>
        </p:nvSpPr>
        <p:spPr>
          <a:xfrm flipH="1">
            <a:off x="2218018" y="1220581"/>
            <a:ext cx="3856873" cy="4452315"/>
          </a:xfrm>
          <a:prstGeom prst="arc">
            <a:avLst>
              <a:gd name="adj1" fmla="val 16464403"/>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 name="Connettore 1 2"/>
          <p:cNvCxnSpPr/>
          <p:nvPr/>
        </p:nvCxnSpPr>
        <p:spPr>
          <a:xfrm>
            <a:off x="2954129" y="377441"/>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 name="Connettore 1 3"/>
          <p:cNvCxnSpPr/>
          <p:nvPr/>
        </p:nvCxnSpPr>
        <p:spPr>
          <a:xfrm>
            <a:off x="4874414" y="2017767"/>
            <a:ext cx="0" cy="4452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nettore 1 4"/>
          <p:cNvCxnSpPr/>
          <p:nvPr/>
        </p:nvCxnSpPr>
        <p:spPr>
          <a:xfrm>
            <a:off x="1079212" y="4436682"/>
            <a:ext cx="0" cy="2033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1062022" y="5541011"/>
            <a:ext cx="189210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Arco 7"/>
          <p:cNvSpPr/>
          <p:nvPr/>
        </p:nvSpPr>
        <p:spPr>
          <a:xfrm flipH="1">
            <a:off x="1062022" y="3530029"/>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Arco 9"/>
          <p:cNvSpPr/>
          <p:nvPr/>
        </p:nvSpPr>
        <p:spPr>
          <a:xfrm flipH="1">
            <a:off x="2216790" y="1234387"/>
            <a:ext cx="3856873" cy="4549945"/>
          </a:xfrm>
          <a:prstGeom prst="arc">
            <a:avLst>
              <a:gd name="adj1" fmla="val 19116388"/>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1" name="Connettore 2 10"/>
          <p:cNvCxnSpPr/>
          <p:nvPr/>
        </p:nvCxnSpPr>
        <p:spPr>
          <a:xfrm flipV="1">
            <a:off x="2190408" y="2327592"/>
            <a:ext cx="108668" cy="369705"/>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2" name="Rettangolo 11"/>
          <p:cNvSpPr/>
          <p:nvPr/>
        </p:nvSpPr>
        <p:spPr>
          <a:xfrm>
            <a:off x="3915411" y="85053"/>
            <a:ext cx="1313180" cy="584776"/>
          </a:xfrm>
          <a:prstGeom prst="rect">
            <a:avLst/>
          </a:prstGeom>
        </p:spPr>
        <p:txBody>
          <a:bodyPr wrap="none">
            <a:spAutoFit/>
          </a:bodyPr>
          <a:lstStyle/>
          <a:p>
            <a:pPr algn="ctr"/>
            <a:r>
              <a:rPr lang="it-IT" sz="3200" b="1" dirty="0" err="1" smtClean="0"/>
              <a:t>Type</a:t>
            </a:r>
            <a:r>
              <a:rPr lang="it-IT" sz="3200" b="1" dirty="0" smtClean="0"/>
              <a:t> 3</a:t>
            </a:r>
          </a:p>
        </p:txBody>
      </p:sp>
      <p:sp>
        <p:nvSpPr>
          <p:cNvPr id="13" name="CasellaDiTesto 12"/>
          <p:cNvSpPr txBox="1"/>
          <p:nvPr/>
        </p:nvSpPr>
        <p:spPr>
          <a:xfrm>
            <a:off x="5128696" y="2895238"/>
            <a:ext cx="3837753" cy="2308324"/>
          </a:xfrm>
          <a:prstGeom prst="rect">
            <a:avLst/>
          </a:prstGeom>
          <a:noFill/>
        </p:spPr>
        <p:txBody>
          <a:bodyPr wrap="square" rtlCol="0">
            <a:spAutoFit/>
          </a:bodyPr>
          <a:lstStyle/>
          <a:p>
            <a:r>
              <a:rPr lang="it-IT" dirty="0" smtClean="0"/>
              <a:t>The </a:t>
            </a:r>
            <a:r>
              <a:rPr lang="it-IT" dirty="0" err="1" smtClean="0"/>
              <a:t>characteristic</a:t>
            </a:r>
            <a:r>
              <a:rPr lang="it-IT" dirty="0" smtClean="0"/>
              <a:t> of </a:t>
            </a:r>
            <a:r>
              <a:rPr lang="it-IT" dirty="0" err="1" smtClean="0"/>
              <a:t>this</a:t>
            </a:r>
            <a:r>
              <a:rPr lang="it-IT" dirty="0" smtClean="0"/>
              <a:t> pattern </a:t>
            </a:r>
            <a:r>
              <a:rPr lang="it-IT" dirty="0" err="1" smtClean="0"/>
              <a:t>is</a:t>
            </a:r>
            <a:r>
              <a:rPr lang="it-IT" dirty="0" smtClean="0"/>
              <a:t> </a:t>
            </a:r>
            <a:r>
              <a:rPr lang="it-IT" dirty="0" err="1" smtClean="0"/>
              <a:t>that</a:t>
            </a:r>
            <a:r>
              <a:rPr lang="it-IT" dirty="0" smtClean="0"/>
              <a:t> the </a:t>
            </a:r>
            <a:r>
              <a:rPr lang="it-IT" dirty="0" err="1" smtClean="0"/>
              <a:t>contractive</a:t>
            </a:r>
            <a:r>
              <a:rPr lang="it-IT" dirty="0" smtClean="0"/>
              <a:t> flow </a:t>
            </a:r>
            <a:r>
              <a:rPr lang="it-IT" dirty="0" err="1" smtClean="0"/>
              <a:t>does</a:t>
            </a:r>
            <a:r>
              <a:rPr lang="it-IT" dirty="0" smtClean="0"/>
              <a:t> </a:t>
            </a:r>
            <a:r>
              <a:rPr lang="it-IT" dirty="0" err="1" smtClean="0"/>
              <a:t>not</a:t>
            </a:r>
            <a:r>
              <a:rPr lang="it-IT" dirty="0" smtClean="0"/>
              <a:t> originate from the SPJ, </a:t>
            </a:r>
            <a:r>
              <a:rPr lang="it-IT" dirty="0" err="1" smtClean="0"/>
              <a:t>but</a:t>
            </a:r>
            <a:r>
              <a:rPr lang="it-IT" dirty="0" smtClean="0"/>
              <a:t> from a </a:t>
            </a:r>
            <a:r>
              <a:rPr lang="it-IT" dirty="0" err="1" smtClean="0"/>
              <a:t>gastrocnemious</a:t>
            </a:r>
            <a:r>
              <a:rPr lang="it-IT" dirty="0" smtClean="0"/>
              <a:t> </a:t>
            </a:r>
            <a:r>
              <a:rPr lang="it-IT" dirty="0" err="1" smtClean="0"/>
              <a:t>vein</a:t>
            </a:r>
            <a:r>
              <a:rPr lang="it-IT" dirty="0" smtClean="0"/>
              <a:t>.</a:t>
            </a:r>
          </a:p>
          <a:p>
            <a:endParaRPr lang="it-IT" dirty="0" smtClean="0"/>
          </a:p>
          <a:p>
            <a:r>
              <a:rPr lang="it-IT" dirty="0" smtClean="0"/>
              <a:t>The </a:t>
            </a:r>
            <a:r>
              <a:rPr lang="it-IT" dirty="0" err="1" smtClean="0"/>
              <a:t>various</a:t>
            </a:r>
            <a:r>
              <a:rPr lang="it-IT" dirty="0" smtClean="0"/>
              <a:t> </a:t>
            </a:r>
            <a:r>
              <a:rPr lang="it-IT" dirty="0" err="1" smtClean="0"/>
              <a:t>destinations</a:t>
            </a:r>
            <a:r>
              <a:rPr lang="it-IT" dirty="0" smtClean="0"/>
              <a:t> of this flow are the </a:t>
            </a:r>
            <a:r>
              <a:rPr lang="it-IT" dirty="0" err="1" smtClean="0"/>
              <a:t>ones</a:t>
            </a:r>
            <a:r>
              <a:rPr lang="it-IT" dirty="0" smtClean="0"/>
              <a:t> </a:t>
            </a:r>
            <a:r>
              <a:rPr lang="it-IT" dirty="0" err="1" smtClean="0"/>
              <a:t>shown</a:t>
            </a:r>
            <a:r>
              <a:rPr lang="it-IT" dirty="0" smtClean="0"/>
              <a:t> in the </a:t>
            </a:r>
            <a:r>
              <a:rPr lang="it-IT" dirty="0" err="1" smtClean="0"/>
              <a:t>previous</a:t>
            </a:r>
            <a:r>
              <a:rPr lang="it-IT" dirty="0" smtClean="0"/>
              <a:t> </a:t>
            </a:r>
            <a:r>
              <a:rPr lang="it-IT" dirty="0" err="1" smtClean="0"/>
              <a:t>slides</a:t>
            </a:r>
            <a:r>
              <a:rPr lang="it-IT" dirty="0" smtClean="0"/>
              <a:t>.</a:t>
            </a:r>
            <a:endParaRPr lang="it-IT" dirty="0"/>
          </a:p>
        </p:txBody>
      </p:sp>
      <p:sp>
        <p:nvSpPr>
          <p:cNvPr id="14" name="Rettangolo 13"/>
          <p:cNvSpPr/>
          <p:nvPr/>
        </p:nvSpPr>
        <p:spPr>
          <a:xfrm>
            <a:off x="2381275" y="5885305"/>
            <a:ext cx="1028497" cy="461665"/>
          </a:xfrm>
          <a:prstGeom prst="rect">
            <a:avLst/>
          </a:prstGeom>
          <a:solidFill>
            <a:srgbClr val="FFFFFF"/>
          </a:solidFill>
        </p:spPr>
        <p:txBody>
          <a:bodyPr wrap="none">
            <a:spAutoFit/>
          </a:bodyPr>
          <a:lstStyle/>
          <a:p>
            <a:pPr algn="ctr"/>
            <a:r>
              <a:rPr lang="it-IT" sz="2400" b="1" dirty="0" err="1" smtClean="0"/>
              <a:t>Type</a:t>
            </a:r>
            <a:r>
              <a:rPr lang="it-IT" sz="2400" b="1" dirty="0" smtClean="0"/>
              <a:t> 3</a:t>
            </a:r>
          </a:p>
        </p:txBody>
      </p:sp>
      <p:sp>
        <p:nvSpPr>
          <p:cNvPr id="19" name="Arco 18"/>
          <p:cNvSpPr/>
          <p:nvPr/>
        </p:nvSpPr>
        <p:spPr>
          <a:xfrm>
            <a:off x="1124580" y="1072878"/>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6" name="Arco 45"/>
          <p:cNvSpPr/>
          <p:nvPr/>
        </p:nvSpPr>
        <p:spPr>
          <a:xfrm flipH="1">
            <a:off x="1062022" y="3495403"/>
            <a:ext cx="3671952" cy="1882557"/>
          </a:xfrm>
          <a:prstGeom prst="arc">
            <a:avLst>
              <a:gd name="adj1" fmla="val 17462504"/>
              <a:gd name="adj2" fmla="val 18498547"/>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8" name="Ovale 47"/>
          <p:cNvSpPr/>
          <p:nvPr/>
        </p:nvSpPr>
        <p:spPr>
          <a:xfrm>
            <a:off x="1985559" y="3983355"/>
            <a:ext cx="378544" cy="906653"/>
          </a:xfrm>
          <a:prstGeom prst="ellipse">
            <a:avLst/>
          </a:prstGeom>
          <a:pattFill prst="dkDnDiag">
            <a:fgClr>
              <a:srgbClr val="FF0000"/>
            </a:fgClr>
            <a:bgClr>
              <a:schemeClr val="bg1">
                <a:lumMod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9" name="Ovale 48"/>
          <p:cNvSpPr/>
          <p:nvPr/>
        </p:nvSpPr>
        <p:spPr>
          <a:xfrm>
            <a:off x="2367574" y="3969549"/>
            <a:ext cx="378544" cy="906653"/>
          </a:xfrm>
          <a:prstGeom prst="ellipse">
            <a:avLst/>
          </a:prstGeom>
          <a:pattFill prst="dkDnDiag">
            <a:fgClr>
              <a:srgbClr val="FF0000"/>
            </a:fgClr>
            <a:bgClr>
              <a:schemeClr val="bg1">
                <a:lumMod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0" name="Figura a mano libera 49"/>
          <p:cNvSpPr/>
          <p:nvPr/>
        </p:nvSpPr>
        <p:spPr>
          <a:xfrm>
            <a:off x="2346702" y="3548074"/>
            <a:ext cx="165784" cy="704093"/>
          </a:xfrm>
          <a:custGeom>
            <a:avLst/>
            <a:gdLst>
              <a:gd name="connsiteX0" fmla="*/ 165784 w 165784"/>
              <a:gd name="connsiteY0" fmla="*/ 0 h 704093"/>
              <a:gd name="connsiteX1" fmla="*/ 41540 w 165784"/>
              <a:gd name="connsiteY1" fmla="*/ 220892 h 704093"/>
              <a:gd name="connsiteX2" fmla="*/ 126 w 165784"/>
              <a:gd name="connsiteY2" fmla="*/ 524619 h 704093"/>
              <a:gd name="connsiteX3" fmla="*/ 27735 w 165784"/>
              <a:gd name="connsiteY3" fmla="*/ 704093 h 704093"/>
            </a:gdLst>
            <a:ahLst/>
            <a:cxnLst>
              <a:cxn ang="0">
                <a:pos x="connsiteX0" y="connsiteY0"/>
              </a:cxn>
              <a:cxn ang="0">
                <a:pos x="connsiteX1" y="connsiteY1"/>
              </a:cxn>
              <a:cxn ang="0">
                <a:pos x="connsiteX2" y="connsiteY2"/>
              </a:cxn>
              <a:cxn ang="0">
                <a:pos x="connsiteX3" y="connsiteY3"/>
              </a:cxn>
            </a:cxnLst>
            <a:rect l="l" t="t" r="r" b="b"/>
            <a:pathLst>
              <a:path w="165784" h="704093">
                <a:moveTo>
                  <a:pt x="165784" y="0"/>
                </a:moveTo>
                <a:cubicBezTo>
                  <a:pt x="117467" y="66728"/>
                  <a:pt x="69150" y="133456"/>
                  <a:pt x="41540" y="220892"/>
                </a:cubicBezTo>
                <a:cubicBezTo>
                  <a:pt x="13930" y="308329"/>
                  <a:pt x="2427" y="444086"/>
                  <a:pt x="126" y="524619"/>
                </a:cubicBezTo>
                <a:cubicBezTo>
                  <a:pt x="-2175" y="605152"/>
                  <a:pt x="27735" y="704093"/>
                  <a:pt x="27735" y="704093"/>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1" name="Connettore 2 50"/>
          <p:cNvCxnSpPr/>
          <p:nvPr/>
        </p:nvCxnSpPr>
        <p:spPr>
          <a:xfrm flipV="1">
            <a:off x="2430808" y="3660245"/>
            <a:ext cx="108668" cy="369705"/>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94374" y="402619"/>
            <a:ext cx="2476248" cy="923330"/>
          </a:xfrm>
          <a:prstGeom prst="rect">
            <a:avLst/>
          </a:prstGeom>
          <a:solidFill>
            <a:srgbClr val="FFFFFF"/>
          </a:solidFill>
        </p:spPr>
        <p:txBody>
          <a:bodyPr wrap="square" rtlCol="0">
            <a:spAutoFit/>
          </a:bodyPr>
          <a:lstStyle/>
          <a:p>
            <a:r>
              <a:rPr lang="it-IT" dirty="0" smtClean="0"/>
              <a:t>The </a:t>
            </a:r>
            <a:r>
              <a:rPr lang="it-IT" dirty="0" err="1" smtClean="0"/>
              <a:t>destination</a:t>
            </a:r>
            <a:r>
              <a:rPr lang="it-IT" dirty="0" smtClean="0"/>
              <a:t> of </a:t>
            </a:r>
            <a:r>
              <a:rPr lang="it-IT" dirty="0" err="1" smtClean="0"/>
              <a:t>this</a:t>
            </a:r>
            <a:r>
              <a:rPr lang="it-IT" dirty="0" smtClean="0"/>
              <a:t> flow </a:t>
            </a:r>
            <a:r>
              <a:rPr lang="it-IT" dirty="0" err="1" smtClean="0"/>
              <a:t>is</a:t>
            </a:r>
            <a:r>
              <a:rPr lang="it-IT" dirty="0" smtClean="0"/>
              <a:t> </a:t>
            </a:r>
            <a:r>
              <a:rPr lang="it-IT" dirty="0" err="1" smtClean="0"/>
              <a:t>shown</a:t>
            </a:r>
            <a:r>
              <a:rPr lang="it-IT" dirty="0" smtClean="0"/>
              <a:t> in the </a:t>
            </a:r>
            <a:r>
              <a:rPr lang="it-IT" dirty="0" err="1" smtClean="0"/>
              <a:t>previous</a:t>
            </a:r>
            <a:r>
              <a:rPr lang="it-IT" dirty="0" smtClean="0"/>
              <a:t> </a:t>
            </a:r>
            <a:r>
              <a:rPr lang="it-IT" dirty="0" err="1" smtClean="0"/>
              <a:t>slides</a:t>
            </a:r>
            <a:endParaRPr lang="it-IT" dirty="0"/>
          </a:p>
        </p:txBody>
      </p:sp>
      <p:cxnSp>
        <p:nvCxnSpPr>
          <p:cNvPr id="21" name="Connettore 2 20"/>
          <p:cNvCxnSpPr/>
          <p:nvPr/>
        </p:nvCxnSpPr>
        <p:spPr>
          <a:xfrm>
            <a:off x="1569785" y="1325949"/>
            <a:ext cx="942702" cy="5016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Ovale 21"/>
          <p:cNvSpPr/>
          <p:nvPr/>
        </p:nvSpPr>
        <p:spPr>
          <a:xfrm>
            <a:off x="2190408" y="1485188"/>
            <a:ext cx="911179" cy="911179"/>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949269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21664" y="25916"/>
            <a:ext cx="3918110" cy="646331"/>
          </a:xfrm>
          <a:prstGeom prst="rect">
            <a:avLst/>
          </a:prstGeom>
          <a:noFill/>
        </p:spPr>
        <p:txBody>
          <a:bodyPr wrap="none" rtlCol="0">
            <a:spAutoFit/>
          </a:bodyPr>
          <a:lstStyle/>
          <a:p>
            <a:r>
              <a:rPr lang="it-IT" sz="3600" b="1" dirty="0" smtClean="0">
                <a:solidFill>
                  <a:srgbClr val="000000"/>
                </a:solidFill>
              </a:rPr>
              <a:t>Strategy </a:t>
            </a:r>
            <a:r>
              <a:rPr lang="it-IT" sz="3600" b="1" dirty="0" smtClean="0"/>
              <a:t>Treatment</a:t>
            </a:r>
            <a:endParaRPr lang="it-IT" sz="3600" b="1" dirty="0"/>
          </a:p>
        </p:txBody>
      </p:sp>
      <p:sp>
        <p:nvSpPr>
          <p:cNvPr id="4" name="CasellaDiTesto 3"/>
          <p:cNvSpPr txBox="1"/>
          <p:nvPr/>
        </p:nvSpPr>
        <p:spPr>
          <a:xfrm>
            <a:off x="357109" y="650717"/>
            <a:ext cx="8345733" cy="2862323"/>
          </a:xfrm>
          <a:prstGeom prst="rect">
            <a:avLst/>
          </a:prstGeom>
          <a:noFill/>
        </p:spPr>
        <p:txBody>
          <a:bodyPr wrap="square" rtlCol="0">
            <a:spAutoFit/>
          </a:bodyPr>
          <a:lstStyle/>
          <a:p>
            <a:r>
              <a:rPr lang="en-US" dirty="0"/>
              <a:t>The recurrence of an escape point generally leads to the recurrence of varicose veins, and this is what occurs following the recurrences of a </a:t>
            </a:r>
            <a:r>
              <a:rPr lang="en-US" dirty="0" err="1"/>
              <a:t>crossectomy</a:t>
            </a:r>
            <a:r>
              <a:rPr lang="en-US" dirty="0"/>
              <a:t> in LSV insufficiency. Fortunately, the recurrence of reflux in a correctly performed </a:t>
            </a:r>
            <a:r>
              <a:rPr lang="en-US" dirty="0" err="1"/>
              <a:t>crossectomy</a:t>
            </a:r>
            <a:r>
              <a:rPr lang="en-US" dirty="0"/>
              <a:t> is a rare occurrence. </a:t>
            </a:r>
            <a:endParaRPr lang="it-IT" dirty="0"/>
          </a:p>
          <a:p>
            <a:r>
              <a:rPr lang="en-US" dirty="0"/>
              <a:t>The SFJ has the following 2 features:</a:t>
            </a:r>
            <a:endParaRPr lang="it-IT" dirty="0"/>
          </a:p>
          <a:p>
            <a:pPr marL="342900" lvl="0" indent="-342900">
              <a:buFont typeface="+mj-lt"/>
              <a:buAutoNum type="arabicParenR"/>
            </a:pPr>
            <a:r>
              <a:rPr lang="en-US" dirty="0"/>
              <a:t>It is easy to perform a flush ligation </a:t>
            </a:r>
            <a:endParaRPr lang="it-IT" dirty="0"/>
          </a:p>
          <a:p>
            <a:pPr marL="342900" lvl="0" indent="-342900">
              <a:buFont typeface="+mj-lt"/>
              <a:buAutoNum type="arabicParenR"/>
            </a:pPr>
            <a:r>
              <a:rPr lang="en-US" dirty="0"/>
              <a:t>The blood refluxes during the relaxation phase of the muscle pump resulting from a decrease in pressure in the calf, therefore there is no pathologic increase in pressure in the SFJ, neither during muscle contraction nor relaxation. </a:t>
            </a:r>
            <a:endParaRPr lang="it-IT" dirty="0"/>
          </a:p>
          <a:p>
            <a:endParaRPr lang="it-IT" dirty="0"/>
          </a:p>
        </p:txBody>
      </p:sp>
      <p:sp>
        <p:nvSpPr>
          <p:cNvPr id="5" name="Arco 4"/>
          <p:cNvSpPr/>
          <p:nvPr/>
        </p:nvSpPr>
        <p:spPr>
          <a:xfrm flipH="1">
            <a:off x="1419512" y="3877395"/>
            <a:ext cx="1014878" cy="815072"/>
          </a:xfrm>
          <a:prstGeom prst="arc">
            <a:avLst>
              <a:gd name="adj1" fmla="val 15728660"/>
              <a:gd name="adj2" fmla="val 0"/>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6" name="Gruppo 5"/>
          <p:cNvGrpSpPr/>
          <p:nvPr/>
        </p:nvGrpSpPr>
        <p:grpSpPr>
          <a:xfrm>
            <a:off x="572537" y="3616875"/>
            <a:ext cx="2104049" cy="2754126"/>
            <a:chOff x="457200" y="685800"/>
            <a:chExt cx="2540000" cy="5435600"/>
          </a:xfrm>
        </p:grpSpPr>
        <p:sp>
          <p:nvSpPr>
            <p:cNvPr id="7" name="Arco 428"/>
            <p:cNvSpPr>
              <a:spLocks/>
            </p:cNvSpPr>
            <p:nvPr/>
          </p:nvSpPr>
          <p:spPr bwMode="auto">
            <a:xfrm flipH="1" flipV="1">
              <a:off x="939800" y="685800"/>
              <a:ext cx="228600" cy="2667000"/>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 name="Arco 429"/>
            <p:cNvSpPr>
              <a:spLocks/>
            </p:cNvSpPr>
            <p:nvPr/>
          </p:nvSpPr>
          <p:spPr bwMode="auto">
            <a:xfrm flipH="1" flipV="1">
              <a:off x="1146175" y="3471863"/>
              <a:ext cx="233363" cy="2209800"/>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9" name="Group 430"/>
            <p:cNvGrpSpPr>
              <a:grpSpLocks/>
            </p:cNvGrpSpPr>
            <p:nvPr/>
          </p:nvGrpSpPr>
          <p:grpSpPr bwMode="auto">
            <a:xfrm flipH="1">
              <a:off x="1092200" y="3352800"/>
              <a:ext cx="76200" cy="533400"/>
              <a:chOff x="3840" y="2448"/>
              <a:chExt cx="96" cy="752"/>
            </a:xfrm>
          </p:grpSpPr>
          <p:sp>
            <p:nvSpPr>
              <p:cNvPr id="24"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5"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0" name="Arco 433"/>
            <p:cNvSpPr>
              <a:spLocks/>
            </p:cNvSpPr>
            <p:nvPr/>
          </p:nvSpPr>
          <p:spPr bwMode="auto">
            <a:xfrm flipH="1">
              <a:off x="863600" y="5672138"/>
              <a:ext cx="508000" cy="347662"/>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1" name="Freeform 434"/>
            <p:cNvSpPr>
              <a:spLocks/>
            </p:cNvSpPr>
            <p:nvPr/>
          </p:nvSpPr>
          <p:spPr bwMode="auto">
            <a:xfrm flipH="1">
              <a:off x="457200" y="5854700"/>
              <a:ext cx="2082800" cy="266700"/>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2" name="Arco 435"/>
            <p:cNvSpPr>
              <a:spLocks/>
            </p:cNvSpPr>
            <p:nvPr/>
          </p:nvSpPr>
          <p:spPr bwMode="auto">
            <a:xfrm flipV="1">
              <a:off x="2540000" y="3352800"/>
              <a:ext cx="152400" cy="2438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3" name="Arco 436"/>
            <p:cNvSpPr>
              <a:spLocks/>
            </p:cNvSpPr>
            <p:nvPr/>
          </p:nvSpPr>
          <p:spPr bwMode="auto">
            <a:xfrm flipV="1">
              <a:off x="2692400" y="1219200"/>
              <a:ext cx="304800" cy="2133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4" name="Oval 441"/>
            <p:cNvSpPr>
              <a:spLocks noChangeArrowheads="1"/>
            </p:cNvSpPr>
            <p:nvPr/>
          </p:nvSpPr>
          <p:spPr bwMode="auto">
            <a:xfrm flipH="1">
              <a:off x="1746250" y="5380038"/>
              <a:ext cx="158750" cy="15875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5" name="Line 448"/>
            <p:cNvSpPr>
              <a:spLocks noChangeShapeType="1"/>
            </p:cNvSpPr>
            <p:nvPr/>
          </p:nvSpPr>
          <p:spPr bwMode="auto">
            <a:xfrm flipH="1">
              <a:off x="2311400" y="3124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6" name="Line 449"/>
            <p:cNvSpPr>
              <a:spLocks noChangeShapeType="1"/>
            </p:cNvSpPr>
            <p:nvPr/>
          </p:nvSpPr>
          <p:spPr bwMode="auto">
            <a:xfrm flipH="1">
              <a:off x="2159000" y="3124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7" name="Line 450"/>
            <p:cNvSpPr>
              <a:spLocks noChangeShapeType="1"/>
            </p:cNvSpPr>
            <p:nvPr/>
          </p:nvSpPr>
          <p:spPr bwMode="auto">
            <a:xfrm flipH="1">
              <a:off x="2235200" y="2971800"/>
              <a:ext cx="0" cy="3048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8" name="Line 451"/>
            <p:cNvSpPr>
              <a:spLocks noChangeShapeType="1"/>
            </p:cNvSpPr>
            <p:nvPr/>
          </p:nvSpPr>
          <p:spPr bwMode="auto">
            <a:xfrm flipH="1">
              <a:off x="2311400" y="1066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9" name="Line 452"/>
            <p:cNvSpPr>
              <a:spLocks noChangeShapeType="1"/>
            </p:cNvSpPr>
            <p:nvPr/>
          </p:nvSpPr>
          <p:spPr bwMode="auto">
            <a:xfrm flipH="1">
              <a:off x="2159000" y="1066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0" name="Line 453"/>
            <p:cNvSpPr>
              <a:spLocks noChangeShapeType="1"/>
            </p:cNvSpPr>
            <p:nvPr/>
          </p:nvSpPr>
          <p:spPr bwMode="auto">
            <a:xfrm flipH="1">
              <a:off x="2235200" y="914400"/>
              <a:ext cx="0" cy="3048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21" name="Group 454"/>
            <p:cNvGrpSpPr>
              <a:grpSpLocks/>
            </p:cNvGrpSpPr>
            <p:nvPr/>
          </p:nvGrpSpPr>
          <p:grpSpPr bwMode="auto">
            <a:xfrm>
              <a:off x="2540000" y="5791200"/>
              <a:ext cx="76200" cy="304800"/>
              <a:chOff x="3840" y="2448"/>
              <a:chExt cx="96" cy="752"/>
            </a:xfrm>
          </p:grpSpPr>
          <p:sp>
            <p:nvSpPr>
              <p:cNvPr id="22"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3"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grpSp>
      <p:sp>
        <p:nvSpPr>
          <p:cNvPr id="26" name="Arco 25"/>
          <p:cNvSpPr/>
          <p:nvPr/>
        </p:nvSpPr>
        <p:spPr>
          <a:xfrm flipH="1">
            <a:off x="1428623" y="3887140"/>
            <a:ext cx="1014878" cy="815072"/>
          </a:xfrm>
          <a:prstGeom prst="arc">
            <a:avLst>
              <a:gd name="adj1" fmla="val 15915169"/>
              <a:gd name="adj2" fmla="val 0"/>
            </a:avLst>
          </a:prstGeom>
          <a:ln w="1270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7" name="Connettore 2 26"/>
          <p:cNvCxnSpPr/>
          <p:nvPr/>
        </p:nvCxnSpPr>
        <p:spPr>
          <a:xfrm flipV="1">
            <a:off x="1321902" y="5504773"/>
            <a:ext cx="0" cy="263749"/>
          </a:xfrm>
          <a:prstGeom prst="straightConnector1">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flipH="1">
            <a:off x="1433364" y="4227109"/>
            <a:ext cx="1" cy="184869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Connettore 2 29"/>
          <p:cNvCxnSpPr/>
          <p:nvPr/>
        </p:nvCxnSpPr>
        <p:spPr>
          <a:xfrm>
            <a:off x="1242923" y="4334613"/>
            <a:ext cx="0" cy="434470"/>
          </a:xfrm>
          <a:prstGeom prst="straightConnector1">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1428625" y="4263164"/>
            <a:ext cx="4740" cy="1109735"/>
          </a:xfrm>
          <a:prstGeom prst="line">
            <a:avLst/>
          </a:prstGeom>
          <a:ln w="1270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Figura a mano libera 42"/>
          <p:cNvSpPr/>
          <p:nvPr/>
        </p:nvSpPr>
        <p:spPr>
          <a:xfrm>
            <a:off x="1415965" y="5295230"/>
            <a:ext cx="570184" cy="816352"/>
          </a:xfrm>
          <a:custGeom>
            <a:avLst/>
            <a:gdLst>
              <a:gd name="connsiteX0" fmla="*/ 0 w 570184"/>
              <a:gd name="connsiteY0" fmla="*/ 64790 h 816352"/>
              <a:gd name="connsiteX1" fmla="*/ 77752 w 570184"/>
              <a:gd name="connsiteY1" fmla="*/ 77748 h 816352"/>
              <a:gd name="connsiteX2" fmla="*/ 116629 w 570184"/>
              <a:gd name="connsiteY2" fmla="*/ 64790 h 816352"/>
              <a:gd name="connsiteX3" fmla="*/ 194381 w 570184"/>
              <a:gd name="connsiteY3" fmla="*/ 0 h 816352"/>
              <a:gd name="connsiteX4" fmla="*/ 233257 w 570184"/>
              <a:gd name="connsiteY4" fmla="*/ 25916 h 816352"/>
              <a:gd name="connsiteX5" fmla="*/ 246216 w 570184"/>
              <a:gd name="connsiteY5" fmla="*/ 64790 h 816352"/>
              <a:gd name="connsiteX6" fmla="*/ 285092 w 570184"/>
              <a:gd name="connsiteY6" fmla="*/ 103664 h 816352"/>
              <a:gd name="connsiteX7" fmla="*/ 298051 w 570184"/>
              <a:gd name="connsiteY7" fmla="*/ 142538 h 816352"/>
              <a:gd name="connsiteX8" fmla="*/ 440597 w 570184"/>
              <a:gd name="connsiteY8" fmla="*/ 90706 h 816352"/>
              <a:gd name="connsiteX9" fmla="*/ 479473 w 570184"/>
              <a:gd name="connsiteY9" fmla="*/ 64790 h 816352"/>
              <a:gd name="connsiteX10" fmla="*/ 531308 w 570184"/>
              <a:gd name="connsiteY10" fmla="*/ 181412 h 816352"/>
              <a:gd name="connsiteX11" fmla="*/ 544267 w 570184"/>
              <a:gd name="connsiteY11" fmla="*/ 220286 h 816352"/>
              <a:gd name="connsiteX12" fmla="*/ 479473 w 570184"/>
              <a:gd name="connsiteY12" fmla="*/ 285075 h 816352"/>
              <a:gd name="connsiteX13" fmla="*/ 492432 w 570184"/>
              <a:gd name="connsiteY13" fmla="*/ 336907 h 816352"/>
              <a:gd name="connsiteX14" fmla="*/ 570184 w 570184"/>
              <a:gd name="connsiteY14" fmla="*/ 401697 h 816352"/>
              <a:gd name="connsiteX15" fmla="*/ 557225 w 570184"/>
              <a:gd name="connsiteY15" fmla="*/ 492403 h 816352"/>
              <a:gd name="connsiteX16" fmla="*/ 466514 w 570184"/>
              <a:gd name="connsiteY16" fmla="*/ 583108 h 816352"/>
              <a:gd name="connsiteX17" fmla="*/ 453555 w 570184"/>
              <a:gd name="connsiteY17" fmla="*/ 621982 h 816352"/>
              <a:gd name="connsiteX18" fmla="*/ 479473 w 570184"/>
              <a:gd name="connsiteY18" fmla="*/ 647898 h 816352"/>
              <a:gd name="connsiteX19" fmla="*/ 505390 w 570184"/>
              <a:gd name="connsiteY19" fmla="*/ 686772 h 816352"/>
              <a:gd name="connsiteX20" fmla="*/ 518349 w 570184"/>
              <a:gd name="connsiteY20" fmla="*/ 816352 h 81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0184" h="816352">
                <a:moveTo>
                  <a:pt x="0" y="64790"/>
                </a:moveTo>
                <a:cubicBezTo>
                  <a:pt x="25917" y="69109"/>
                  <a:pt x="51477" y="77748"/>
                  <a:pt x="77752" y="77748"/>
                </a:cubicBezTo>
                <a:cubicBezTo>
                  <a:pt x="91412" y="77748"/>
                  <a:pt x="104411" y="70899"/>
                  <a:pt x="116629" y="64790"/>
                </a:cubicBezTo>
                <a:cubicBezTo>
                  <a:pt x="152711" y="46750"/>
                  <a:pt x="165722" y="28658"/>
                  <a:pt x="194381" y="0"/>
                </a:cubicBezTo>
                <a:cubicBezTo>
                  <a:pt x="207340" y="8639"/>
                  <a:pt x="223528" y="13755"/>
                  <a:pt x="233257" y="25916"/>
                </a:cubicBezTo>
                <a:cubicBezTo>
                  <a:pt x="241790" y="36582"/>
                  <a:pt x="238639" y="53425"/>
                  <a:pt x="246216" y="64790"/>
                </a:cubicBezTo>
                <a:cubicBezTo>
                  <a:pt x="256382" y="80038"/>
                  <a:pt x="272133" y="90706"/>
                  <a:pt x="285092" y="103664"/>
                </a:cubicBezTo>
                <a:cubicBezTo>
                  <a:pt x="289412" y="116622"/>
                  <a:pt x="284657" y="139859"/>
                  <a:pt x="298051" y="142538"/>
                </a:cubicBezTo>
                <a:cubicBezTo>
                  <a:pt x="445735" y="172073"/>
                  <a:pt x="386778" y="144521"/>
                  <a:pt x="440597" y="90706"/>
                </a:cubicBezTo>
                <a:cubicBezTo>
                  <a:pt x="451610" y="79694"/>
                  <a:pt x="466514" y="73429"/>
                  <a:pt x="479473" y="64790"/>
                </a:cubicBezTo>
                <a:cubicBezTo>
                  <a:pt x="520544" y="126394"/>
                  <a:pt x="500465" y="88890"/>
                  <a:pt x="531308" y="181412"/>
                </a:cubicBezTo>
                <a:lnTo>
                  <a:pt x="544267" y="220286"/>
                </a:lnTo>
                <a:cubicBezTo>
                  <a:pt x="522669" y="241882"/>
                  <a:pt x="472065" y="255444"/>
                  <a:pt x="479473" y="285075"/>
                </a:cubicBezTo>
                <a:cubicBezTo>
                  <a:pt x="483793" y="302352"/>
                  <a:pt x="483596" y="321445"/>
                  <a:pt x="492432" y="336907"/>
                </a:cubicBezTo>
                <a:cubicBezTo>
                  <a:pt x="507783" y="363769"/>
                  <a:pt x="545412" y="385183"/>
                  <a:pt x="570184" y="401697"/>
                </a:cubicBezTo>
                <a:cubicBezTo>
                  <a:pt x="565864" y="431932"/>
                  <a:pt x="568973" y="464210"/>
                  <a:pt x="557225" y="492403"/>
                </a:cubicBezTo>
                <a:cubicBezTo>
                  <a:pt x="536506" y="542126"/>
                  <a:pt x="505404" y="557184"/>
                  <a:pt x="466514" y="583108"/>
                </a:cubicBezTo>
                <a:cubicBezTo>
                  <a:pt x="462194" y="596066"/>
                  <a:pt x="450876" y="608588"/>
                  <a:pt x="453555" y="621982"/>
                </a:cubicBezTo>
                <a:cubicBezTo>
                  <a:pt x="455951" y="633962"/>
                  <a:pt x="471841" y="638358"/>
                  <a:pt x="479473" y="647898"/>
                </a:cubicBezTo>
                <a:cubicBezTo>
                  <a:pt x="489202" y="660059"/>
                  <a:pt x="498425" y="672843"/>
                  <a:pt x="505390" y="686772"/>
                </a:cubicBezTo>
                <a:cubicBezTo>
                  <a:pt x="527911" y="731812"/>
                  <a:pt x="518349" y="761832"/>
                  <a:pt x="518349" y="816352"/>
                </a:cubicBezTo>
              </a:path>
            </a:pathLst>
          </a:custGeom>
          <a:ln w="12700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4" name="Connettore 2 43"/>
          <p:cNvCxnSpPr/>
          <p:nvPr/>
        </p:nvCxnSpPr>
        <p:spPr>
          <a:xfrm flipH="1">
            <a:off x="1414575" y="3732703"/>
            <a:ext cx="299340" cy="219271"/>
          </a:xfrm>
          <a:prstGeom prst="straightConnector1">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103" name="Gruppo 102"/>
          <p:cNvGrpSpPr/>
          <p:nvPr/>
        </p:nvGrpSpPr>
        <p:grpSpPr>
          <a:xfrm>
            <a:off x="3405281" y="3651549"/>
            <a:ext cx="2104049" cy="2754126"/>
            <a:chOff x="3015167" y="3682040"/>
            <a:chExt cx="2104049" cy="2754126"/>
          </a:xfrm>
        </p:grpSpPr>
        <p:grpSp>
          <p:nvGrpSpPr>
            <p:cNvPr id="48" name="Gruppo 47"/>
            <p:cNvGrpSpPr/>
            <p:nvPr/>
          </p:nvGrpSpPr>
          <p:grpSpPr>
            <a:xfrm>
              <a:off x="3015167" y="3682040"/>
              <a:ext cx="2104049" cy="2754126"/>
              <a:chOff x="457200" y="685800"/>
              <a:chExt cx="2540000" cy="5435600"/>
            </a:xfrm>
          </p:grpSpPr>
          <p:sp>
            <p:nvSpPr>
              <p:cNvPr id="49" name="Arco 428"/>
              <p:cNvSpPr>
                <a:spLocks/>
              </p:cNvSpPr>
              <p:nvPr/>
            </p:nvSpPr>
            <p:spPr bwMode="auto">
              <a:xfrm flipH="1" flipV="1">
                <a:off x="939800" y="685800"/>
                <a:ext cx="228600" cy="2667000"/>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0" name="Arco 429"/>
              <p:cNvSpPr>
                <a:spLocks/>
              </p:cNvSpPr>
              <p:nvPr/>
            </p:nvSpPr>
            <p:spPr bwMode="auto">
              <a:xfrm flipH="1" flipV="1">
                <a:off x="1146175" y="3471863"/>
                <a:ext cx="233363" cy="2209800"/>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51" name="Group 430"/>
              <p:cNvGrpSpPr>
                <a:grpSpLocks/>
              </p:cNvGrpSpPr>
              <p:nvPr/>
            </p:nvGrpSpPr>
            <p:grpSpPr bwMode="auto">
              <a:xfrm flipH="1">
                <a:off x="1092200" y="3352800"/>
                <a:ext cx="76200" cy="533400"/>
                <a:chOff x="3840" y="2448"/>
                <a:chExt cx="96" cy="752"/>
              </a:xfrm>
            </p:grpSpPr>
            <p:sp>
              <p:nvSpPr>
                <p:cNvPr id="66"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7"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52" name="Arco 433"/>
              <p:cNvSpPr>
                <a:spLocks/>
              </p:cNvSpPr>
              <p:nvPr/>
            </p:nvSpPr>
            <p:spPr bwMode="auto">
              <a:xfrm flipH="1">
                <a:off x="863600" y="5672138"/>
                <a:ext cx="508000" cy="347662"/>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3" name="Freeform 434"/>
              <p:cNvSpPr>
                <a:spLocks/>
              </p:cNvSpPr>
              <p:nvPr/>
            </p:nvSpPr>
            <p:spPr bwMode="auto">
              <a:xfrm flipH="1">
                <a:off x="457200" y="5854700"/>
                <a:ext cx="2082800" cy="266700"/>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4" name="Arco 435"/>
              <p:cNvSpPr>
                <a:spLocks/>
              </p:cNvSpPr>
              <p:nvPr/>
            </p:nvSpPr>
            <p:spPr bwMode="auto">
              <a:xfrm flipV="1">
                <a:off x="2540000" y="3352800"/>
                <a:ext cx="152400" cy="2438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5" name="Arco 436"/>
              <p:cNvSpPr>
                <a:spLocks/>
              </p:cNvSpPr>
              <p:nvPr/>
            </p:nvSpPr>
            <p:spPr bwMode="auto">
              <a:xfrm flipV="1">
                <a:off x="2692400" y="1219200"/>
                <a:ext cx="304800" cy="2133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6" name="Oval 441"/>
              <p:cNvSpPr>
                <a:spLocks noChangeArrowheads="1"/>
              </p:cNvSpPr>
              <p:nvPr/>
            </p:nvSpPr>
            <p:spPr bwMode="auto">
              <a:xfrm flipH="1">
                <a:off x="1746250" y="5380038"/>
                <a:ext cx="158750" cy="15875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57" name="Line 448"/>
              <p:cNvSpPr>
                <a:spLocks noChangeShapeType="1"/>
              </p:cNvSpPr>
              <p:nvPr/>
            </p:nvSpPr>
            <p:spPr bwMode="auto">
              <a:xfrm flipH="1">
                <a:off x="2311400" y="3124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8" name="Line 449"/>
              <p:cNvSpPr>
                <a:spLocks noChangeShapeType="1"/>
              </p:cNvSpPr>
              <p:nvPr/>
            </p:nvSpPr>
            <p:spPr bwMode="auto">
              <a:xfrm flipH="1">
                <a:off x="2159000" y="3124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9" name="Line 450"/>
              <p:cNvSpPr>
                <a:spLocks noChangeShapeType="1"/>
              </p:cNvSpPr>
              <p:nvPr/>
            </p:nvSpPr>
            <p:spPr bwMode="auto">
              <a:xfrm flipH="1">
                <a:off x="2235200" y="2971800"/>
                <a:ext cx="0" cy="3048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0" name="Line 451"/>
              <p:cNvSpPr>
                <a:spLocks noChangeShapeType="1"/>
              </p:cNvSpPr>
              <p:nvPr/>
            </p:nvSpPr>
            <p:spPr bwMode="auto">
              <a:xfrm flipH="1">
                <a:off x="2311400" y="1066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1" name="Line 452"/>
              <p:cNvSpPr>
                <a:spLocks noChangeShapeType="1"/>
              </p:cNvSpPr>
              <p:nvPr/>
            </p:nvSpPr>
            <p:spPr bwMode="auto">
              <a:xfrm flipH="1">
                <a:off x="2159000" y="1066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2" name="Line 453"/>
              <p:cNvSpPr>
                <a:spLocks noChangeShapeType="1"/>
              </p:cNvSpPr>
              <p:nvPr/>
            </p:nvSpPr>
            <p:spPr bwMode="auto">
              <a:xfrm flipH="1">
                <a:off x="2235200" y="914400"/>
                <a:ext cx="0" cy="3048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63" name="Group 454"/>
              <p:cNvGrpSpPr>
                <a:grpSpLocks/>
              </p:cNvGrpSpPr>
              <p:nvPr/>
            </p:nvGrpSpPr>
            <p:grpSpPr bwMode="auto">
              <a:xfrm>
                <a:off x="2540000" y="5791200"/>
                <a:ext cx="76200" cy="304800"/>
                <a:chOff x="3840" y="2448"/>
                <a:chExt cx="96" cy="752"/>
              </a:xfrm>
            </p:grpSpPr>
            <p:sp>
              <p:nvSpPr>
                <p:cNvPr id="64"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5"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grpSp>
        <p:cxnSp>
          <p:nvCxnSpPr>
            <p:cNvPr id="69" name="Connettore 2 68"/>
            <p:cNvCxnSpPr/>
            <p:nvPr/>
          </p:nvCxnSpPr>
          <p:spPr>
            <a:xfrm flipV="1">
              <a:off x="3779200" y="5701812"/>
              <a:ext cx="0" cy="263749"/>
            </a:xfrm>
            <a:prstGeom prst="straightConnector1">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0" name="Connettore 1 69"/>
            <p:cNvCxnSpPr/>
            <p:nvPr/>
          </p:nvCxnSpPr>
          <p:spPr>
            <a:xfrm>
              <a:off x="3858595" y="5425185"/>
              <a:ext cx="17400" cy="71578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2" name="Gruppo 101"/>
          <p:cNvGrpSpPr/>
          <p:nvPr/>
        </p:nvGrpSpPr>
        <p:grpSpPr>
          <a:xfrm>
            <a:off x="5995147" y="3610200"/>
            <a:ext cx="2104049" cy="2754126"/>
            <a:chOff x="5939848" y="3640691"/>
            <a:chExt cx="2104049" cy="2754126"/>
          </a:xfrm>
        </p:grpSpPr>
        <p:grpSp>
          <p:nvGrpSpPr>
            <p:cNvPr id="77" name="Gruppo 76"/>
            <p:cNvGrpSpPr/>
            <p:nvPr/>
          </p:nvGrpSpPr>
          <p:grpSpPr>
            <a:xfrm>
              <a:off x="5939848" y="3640691"/>
              <a:ext cx="2104049" cy="2754126"/>
              <a:chOff x="457200" y="685800"/>
              <a:chExt cx="2540000" cy="5435600"/>
            </a:xfrm>
          </p:grpSpPr>
          <p:sp>
            <p:nvSpPr>
              <p:cNvPr id="78" name="Arco 428"/>
              <p:cNvSpPr>
                <a:spLocks/>
              </p:cNvSpPr>
              <p:nvPr/>
            </p:nvSpPr>
            <p:spPr bwMode="auto">
              <a:xfrm flipH="1" flipV="1">
                <a:off x="939800" y="685800"/>
                <a:ext cx="228600" cy="2667000"/>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9" name="Arco 429"/>
              <p:cNvSpPr>
                <a:spLocks/>
              </p:cNvSpPr>
              <p:nvPr/>
            </p:nvSpPr>
            <p:spPr bwMode="auto">
              <a:xfrm flipH="1" flipV="1">
                <a:off x="1146175" y="3471863"/>
                <a:ext cx="233363" cy="2209800"/>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80" name="Group 430"/>
              <p:cNvGrpSpPr>
                <a:grpSpLocks/>
              </p:cNvGrpSpPr>
              <p:nvPr/>
            </p:nvGrpSpPr>
            <p:grpSpPr bwMode="auto">
              <a:xfrm flipH="1">
                <a:off x="1092200" y="3352800"/>
                <a:ext cx="76200" cy="533400"/>
                <a:chOff x="3840" y="2448"/>
                <a:chExt cx="96" cy="752"/>
              </a:xfrm>
            </p:grpSpPr>
            <p:sp>
              <p:nvSpPr>
                <p:cNvPr id="95"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6"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81" name="Arco 433"/>
              <p:cNvSpPr>
                <a:spLocks/>
              </p:cNvSpPr>
              <p:nvPr/>
            </p:nvSpPr>
            <p:spPr bwMode="auto">
              <a:xfrm flipH="1">
                <a:off x="863600" y="5672138"/>
                <a:ext cx="508000" cy="347662"/>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2" name="Freeform 434"/>
              <p:cNvSpPr>
                <a:spLocks/>
              </p:cNvSpPr>
              <p:nvPr/>
            </p:nvSpPr>
            <p:spPr bwMode="auto">
              <a:xfrm flipH="1">
                <a:off x="457200" y="5854700"/>
                <a:ext cx="2082800" cy="266700"/>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3" name="Arco 435"/>
              <p:cNvSpPr>
                <a:spLocks/>
              </p:cNvSpPr>
              <p:nvPr/>
            </p:nvSpPr>
            <p:spPr bwMode="auto">
              <a:xfrm flipV="1">
                <a:off x="2540000" y="3352800"/>
                <a:ext cx="152400" cy="2438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4" name="Arco 436"/>
              <p:cNvSpPr>
                <a:spLocks/>
              </p:cNvSpPr>
              <p:nvPr/>
            </p:nvSpPr>
            <p:spPr bwMode="auto">
              <a:xfrm flipV="1">
                <a:off x="2692400" y="1219200"/>
                <a:ext cx="304800" cy="2133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5" name="Oval 441"/>
              <p:cNvSpPr>
                <a:spLocks noChangeArrowheads="1"/>
              </p:cNvSpPr>
              <p:nvPr/>
            </p:nvSpPr>
            <p:spPr bwMode="auto">
              <a:xfrm flipH="1">
                <a:off x="1746250" y="5380038"/>
                <a:ext cx="158750" cy="15875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86" name="Line 448"/>
              <p:cNvSpPr>
                <a:spLocks noChangeShapeType="1"/>
              </p:cNvSpPr>
              <p:nvPr/>
            </p:nvSpPr>
            <p:spPr bwMode="auto">
              <a:xfrm flipH="1">
                <a:off x="2311400" y="3124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7" name="Line 449"/>
              <p:cNvSpPr>
                <a:spLocks noChangeShapeType="1"/>
              </p:cNvSpPr>
              <p:nvPr/>
            </p:nvSpPr>
            <p:spPr bwMode="auto">
              <a:xfrm flipH="1">
                <a:off x="2159000" y="31242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8" name="Line 450"/>
              <p:cNvSpPr>
                <a:spLocks noChangeShapeType="1"/>
              </p:cNvSpPr>
              <p:nvPr/>
            </p:nvSpPr>
            <p:spPr bwMode="auto">
              <a:xfrm flipH="1">
                <a:off x="2235200" y="2971800"/>
                <a:ext cx="0" cy="3048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9" name="Line 451"/>
              <p:cNvSpPr>
                <a:spLocks noChangeShapeType="1"/>
              </p:cNvSpPr>
              <p:nvPr/>
            </p:nvSpPr>
            <p:spPr bwMode="auto">
              <a:xfrm flipH="1">
                <a:off x="2311400" y="1066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0" name="Line 452"/>
              <p:cNvSpPr>
                <a:spLocks noChangeShapeType="1"/>
              </p:cNvSpPr>
              <p:nvPr/>
            </p:nvSpPr>
            <p:spPr bwMode="auto">
              <a:xfrm flipH="1">
                <a:off x="2159000" y="1066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1" name="Line 453"/>
              <p:cNvSpPr>
                <a:spLocks noChangeShapeType="1"/>
              </p:cNvSpPr>
              <p:nvPr/>
            </p:nvSpPr>
            <p:spPr bwMode="auto">
              <a:xfrm flipH="1">
                <a:off x="2235200" y="914400"/>
                <a:ext cx="0" cy="30480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92" name="Group 454"/>
              <p:cNvGrpSpPr>
                <a:grpSpLocks/>
              </p:cNvGrpSpPr>
              <p:nvPr/>
            </p:nvGrpSpPr>
            <p:grpSpPr bwMode="auto">
              <a:xfrm>
                <a:off x="2540000" y="5791200"/>
                <a:ext cx="76200" cy="304800"/>
                <a:chOff x="3840" y="2448"/>
                <a:chExt cx="96" cy="752"/>
              </a:xfrm>
            </p:grpSpPr>
            <p:sp>
              <p:nvSpPr>
                <p:cNvPr id="93"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4"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grpSp>
        <p:cxnSp>
          <p:nvCxnSpPr>
            <p:cNvPr id="97" name="Connettore 2 96"/>
            <p:cNvCxnSpPr/>
            <p:nvPr/>
          </p:nvCxnSpPr>
          <p:spPr>
            <a:xfrm flipV="1">
              <a:off x="6703881" y="5660463"/>
              <a:ext cx="0" cy="263749"/>
            </a:xfrm>
            <a:prstGeom prst="straightConnector1">
              <a:avLst/>
            </a:prstGeom>
            <a:ln w="571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8" name="Connettore 1 97"/>
            <p:cNvCxnSpPr/>
            <p:nvPr/>
          </p:nvCxnSpPr>
          <p:spPr>
            <a:xfrm>
              <a:off x="6783276" y="5383836"/>
              <a:ext cx="17400" cy="71578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99" name="Figura a mano libera 98"/>
            <p:cNvSpPr/>
            <p:nvPr/>
          </p:nvSpPr>
          <p:spPr>
            <a:xfrm>
              <a:off x="6736768" y="3861462"/>
              <a:ext cx="584026" cy="2112147"/>
            </a:xfrm>
            <a:custGeom>
              <a:avLst/>
              <a:gdLst>
                <a:gd name="connsiteX0" fmla="*/ 584026 w 584026"/>
                <a:gd name="connsiteY0" fmla="*/ 90706 h 2112147"/>
                <a:gd name="connsiteX1" fmla="*/ 506273 w 584026"/>
                <a:gd name="connsiteY1" fmla="*/ 38874 h 2112147"/>
                <a:gd name="connsiteX2" fmla="*/ 415562 w 584026"/>
                <a:gd name="connsiteY2" fmla="*/ 0 h 2112147"/>
                <a:gd name="connsiteX3" fmla="*/ 324851 w 584026"/>
                <a:gd name="connsiteY3" fmla="*/ 12958 h 2112147"/>
                <a:gd name="connsiteX4" fmla="*/ 311893 w 584026"/>
                <a:gd name="connsiteY4" fmla="*/ 51832 h 2112147"/>
                <a:gd name="connsiteX5" fmla="*/ 324851 w 584026"/>
                <a:gd name="connsiteY5" fmla="*/ 155495 h 2112147"/>
                <a:gd name="connsiteX6" fmla="*/ 363727 w 584026"/>
                <a:gd name="connsiteY6" fmla="*/ 181411 h 2112147"/>
                <a:gd name="connsiteX7" fmla="*/ 402604 w 584026"/>
                <a:gd name="connsiteY7" fmla="*/ 220285 h 2112147"/>
                <a:gd name="connsiteX8" fmla="*/ 441480 w 584026"/>
                <a:gd name="connsiteY8" fmla="*/ 233243 h 2112147"/>
                <a:gd name="connsiteX9" fmla="*/ 480356 w 584026"/>
                <a:gd name="connsiteY9" fmla="*/ 259159 h 2112147"/>
                <a:gd name="connsiteX10" fmla="*/ 493315 w 584026"/>
                <a:gd name="connsiteY10" fmla="*/ 414655 h 2112147"/>
                <a:gd name="connsiteX11" fmla="*/ 415562 w 584026"/>
                <a:gd name="connsiteY11" fmla="*/ 440571 h 2112147"/>
                <a:gd name="connsiteX12" fmla="*/ 363727 w 584026"/>
                <a:gd name="connsiteY12" fmla="*/ 466486 h 2112147"/>
                <a:gd name="connsiteX13" fmla="*/ 130470 w 584026"/>
                <a:gd name="connsiteY13" fmla="*/ 505360 h 2112147"/>
                <a:gd name="connsiteX14" fmla="*/ 91594 w 584026"/>
                <a:gd name="connsiteY14" fmla="*/ 518318 h 2112147"/>
                <a:gd name="connsiteX15" fmla="*/ 104553 w 584026"/>
                <a:gd name="connsiteY15" fmla="*/ 686772 h 2112147"/>
                <a:gd name="connsiteX16" fmla="*/ 130470 w 584026"/>
                <a:gd name="connsiteY16" fmla="*/ 725646 h 2112147"/>
                <a:gd name="connsiteX17" fmla="*/ 143429 w 584026"/>
                <a:gd name="connsiteY17" fmla="*/ 764520 h 2112147"/>
                <a:gd name="connsiteX18" fmla="*/ 130470 w 584026"/>
                <a:gd name="connsiteY18" fmla="*/ 907057 h 2112147"/>
                <a:gd name="connsiteX19" fmla="*/ 52718 w 584026"/>
                <a:gd name="connsiteY19" fmla="*/ 984805 h 2112147"/>
                <a:gd name="connsiteX20" fmla="*/ 26801 w 584026"/>
                <a:gd name="connsiteY20" fmla="*/ 1023679 h 2112147"/>
                <a:gd name="connsiteX21" fmla="*/ 13842 w 584026"/>
                <a:gd name="connsiteY21" fmla="*/ 1075511 h 2112147"/>
                <a:gd name="connsiteX22" fmla="*/ 13842 w 584026"/>
                <a:gd name="connsiteY22" fmla="*/ 1153258 h 2112147"/>
                <a:gd name="connsiteX23" fmla="*/ 65677 w 584026"/>
                <a:gd name="connsiteY23" fmla="*/ 1179174 h 2112147"/>
                <a:gd name="connsiteX24" fmla="*/ 104553 w 584026"/>
                <a:gd name="connsiteY24" fmla="*/ 1192132 h 2112147"/>
                <a:gd name="connsiteX25" fmla="*/ 143429 w 584026"/>
                <a:gd name="connsiteY25" fmla="*/ 1269880 h 2112147"/>
                <a:gd name="connsiteX26" fmla="*/ 91594 w 584026"/>
                <a:gd name="connsiteY26" fmla="*/ 1347628 h 2112147"/>
                <a:gd name="connsiteX27" fmla="*/ 65677 w 584026"/>
                <a:gd name="connsiteY27" fmla="*/ 1386502 h 2112147"/>
                <a:gd name="connsiteX28" fmla="*/ 52718 w 584026"/>
                <a:gd name="connsiteY28" fmla="*/ 1541997 h 2112147"/>
                <a:gd name="connsiteX29" fmla="*/ 91594 w 584026"/>
                <a:gd name="connsiteY29" fmla="*/ 1554955 h 2112147"/>
                <a:gd name="connsiteX30" fmla="*/ 156388 w 584026"/>
                <a:gd name="connsiteY30" fmla="*/ 1567913 h 2112147"/>
                <a:gd name="connsiteX31" fmla="*/ 247099 w 584026"/>
                <a:gd name="connsiteY31" fmla="*/ 1580871 h 2112147"/>
                <a:gd name="connsiteX32" fmla="*/ 221181 w 584026"/>
                <a:gd name="connsiteY32" fmla="*/ 1710451 h 2112147"/>
                <a:gd name="connsiteX33" fmla="*/ 195264 w 584026"/>
                <a:gd name="connsiteY33" fmla="*/ 1749324 h 2112147"/>
                <a:gd name="connsiteX34" fmla="*/ 208223 w 584026"/>
                <a:gd name="connsiteY34" fmla="*/ 1788198 h 2112147"/>
                <a:gd name="connsiteX35" fmla="*/ 208223 w 584026"/>
                <a:gd name="connsiteY35" fmla="*/ 2060315 h 2112147"/>
                <a:gd name="connsiteX36" fmla="*/ 195264 w 584026"/>
                <a:gd name="connsiteY36" fmla="*/ 2112147 h 211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4026" h="2112147">
                  <a:moveTo>
                    <a:pt x="584026" y="90706"/>
                  </a:moveTo>
                  <a:cubicBezTo>
                    <a:pt x="558108" y="73429"/>
                    <a:pt x="532983" y="54899"/>
                    <a:pt x="506273" y="38874"/>
                  </a:cubicBezTo>
                  <a:cubicBezTo>
                    <a:pt x="466240" y="14856"/>
                    <a:pt x="455780" y="13405"/>
                    <a:pt x="415562" y="0"/>
                  </a:cubicBezTo>
                  <a:cubicBezTo>
                    <a:pt x="385325" y="4319"/>
                    <a:pt x="352171" y="-701"/>
                    <a:pt x="324851" y="12958"/>
                  </a:cubicBezTo>
                  <a:cubicBezTo>
                    <a:pt x="312634" y="19066"/>
                    <a:pt x="311893" y="38173"/>
                    <a:pt x="311893" y="51832"/>
                  </a:cubicBezTo>
                  <a:cubicBezTo>
                    <a:pt x="311893" y="86655"/>
                    <a:pt x="311917" y="123163"/>
                    <a:pt x="324851" y="155495"/>
                  </a:cubicBezTo>
                  <a:cubicBezTo>
                    <a:pt x="330635" y="169955"/>
                    <a:pt x="351762" y="171441"/>
                    <a:pt x="363727" y="181411"/>
                  </a:cubicBezTo>
                  <a:cubicBezTo>
                    <a:pt x="377806" y="193143"/>
                    <a:pt x="387355" y="210120"/>
                    <a:pt x="402604" y="220285"/>
                  </a:cubicBezTo>
                  <a:cubicBezTo>
                    <a:pt x="413970" y="227862"/>
                    <a:pt x="429262" y="227135"/>
                    <a:pt x="441480" y="233243"/>
                  </a:cubicBezTo>
                  <a:cubicBezTo>
                    <a:pt x="455410" y="240208"/>
                    <a:pt x="467397" y="250520"/>
                    <a:pt x="480356" y="259159"/>
                  </a:cubicBezTo>
                  <a:cubicBezTo>
                    <a:pt x="505522" y="309489"/>
                    <a:pt x="538099" y="350681"/>
                    <a:pt x="493315" y="414655"/>
                  </a:cubicBezTo>
                  <a:cubicBezTo>
                    <a:pt x="477648" y="437036"/>
                    <a:pt x="439998" y="428354"/>
                    <a:pt x="415562" y="440571"/>
                  </a:cubicBezTo>
                  <a:cubicBezTo>
                    <a:pt x="398284" y="449209"/>
                    <a:pt x="382301" y="461179"/>
                    <a:pt x="363727" y="466486"/>
                  </a:cubicBezTo>
                  <a:cubicBezTo>
                    <a:pt x="287314" y="488317"/>
                    <a:pt x="208816" y="495567"/>
                    <a:pt x="130470" y="505360"/>
                  </a:cubicBezTo>
                  <a:cubicBezTo>
                    <a:pt x="117511" y="509679"/>
                    <a:pt x="93526" y="504796"/>
                    <a:pt x="91594" y="518318"/>
                  </a:cubicBezTo>
                  <a:cubicBezTo>
                    <a:pt x="83629" y="574069"/>
                    <a:pt x="94174" y="631419"/>
                    <a:pt x="104553" y="686772"/>
                  </a:cubicBezTo>
                  <a:cubicBezTo>
                    <a:pt x="107423" y="702079"/>
                    <a:pt x="123505" y="711717"/>
                    <a:pt x="130470" y="725646"/>
                  </a:cubicBezTo>
                  <a:cubicBezTo>
                    <a:pt x="136579" y="737863"/>
                    <a:pt x="139109" y="751562"/>
                    <a:pt x="143429" y="764520"/>
                  </a:cubicBezTo>
                  <a:cubicBezTo>
                    <a:pt x="139109" y="812032"/>
                    <a:pt x="148636" y="862943"/>
                    <a:pt x="130470" y="907057"/>
                  </a:cubicBezTo>
                  <a:cubicBezTo>
                    <a:pt x="116514" y="940948"/>
                    <a:pt x="73049" y="954309"/>
                    <a:pt x="52718" y="984805"/>
                  </a:cubicBezTo>
                  <a:lnTo>
                    <a:pt x="26801" y="1023679"/>
                  </a:lnTo>
                  <a:cubicBezTo>
                    <a:pt x="22481" y="1040956"/>
                    <a:pt x="18735" y="1058387"/>
                    <a:pt x="13842" y="1075511"/>
                  </a:cubicBezTo>
                  <a:cubicBezTo>
                    <a:pt x="6162" y="1102387"/>
                    <a:pt x="-13036" y="1126382"/>
                    <a:pt x="13842" y="1153258"/>
                  </a:cubicBezTo>
                  <a:cubicBezTo>
                    <a:pt x="27502" y="1166917"/>
                    <a:pt x="47921" y="1171565"/>
                    <a:pt x="65677" y="1179174"/>
                  </a:cubicBezTo>
                  <a:cubicBezTo>
                    <a:pt x="78232" y="1184555"/>
                    <a:pt x="91594" y="1187813"/>
                    <a:pt x="104553" y="1192132"/>
                  </a:cubicBezTo>
                  <a:cubicBezTo>
                    <a:pt x="117656" y="1211785"/>
                    <a:pt x="143429" y="1243057"/>
                    <a:pt x="143429" y="1269880"/>
                  </a:cubicBezTo>
                  <a:cubicBezTo>
                    <a:pt x="143429" y="1310870"/>
                    <a:pt x="114966" y="1319583"/>
                    <a:pt x="91594" y="1347628"/>
                  </a:cubicBezTo>
                  <a:cubicBezTo>
                    <a:pt x="81624" y="1359592"/>
                    <a:pt x="74316" y="1373544"/>
                    <a:pt x="65677" y="1386502"/>
                  </a:cubicBezTo>
                  <a:cubicBezTo>
                    <a:pt x="58066" y="1416945"/>
                    <a:pt x="19806" y="1500860"/>
                    <a:pt x="52718" y="1541997"/>
                  </a:cubicBezTo>
                  <a:cubicBezTo>
                    <a:pt x="61251" y="1552663"/>
                    <a:pt x="78342" y="1551642"/>
                    <a:pt x="91594" y="1554955"/>
                  </a:cubicBezTo>
                  <a:cubicBezTo>
                    <a:pt x="112962" y="1560297"/>
                    <a:pt x="134662" y="1564292"/>
                    <a:pt x="156388" y="1567913"/>
                  </a:cubicBezTo>
                  <a:cubicBezTo>
                    <a:pt x="186516" y="1572934"/>
                    <a:pt x="216862" y="1576552"/>
                    <a:pt x="247099" y="1580871"/>
                  </a:cubicBezTo>
                  <a:cubicBezTo>
                    <a:pt x="242323" y="1614301"/>
                    <a:pt x="239276" y="1674264"/>
                    <a:pt x="221181" y="1710451"/>
                  </a:cubicBezTo>
                  <a:cubicBezTo>
                    <a:pt x="214216" y="1724380"/>
                    <a:pt x="203903" y="1736366"/>
                    <a:pt x="195264" y="1749324"/>
                  </a:cubicBezTo>
                  <a:cubicBezTo>
                    <a:pt x="199584" y="1762282"/>
                    <a:pt x="206418" y="1774659"/>
                    <a:pt x="208223" y="1788198"/>
                  </a:cubicBezTo>
                  <a:cubicBezTo>
                    <a:pt x="224305" y="1908806"/>
                    <a:pt x="227018" y="1947548"/>
                    <a:pt x="208223" y="2060315"/>
                  </a:cubicBezTo>
                  <a:cubicBezTo>
                    <a:pt x="193898" y="2146261"/>
                    <a:pt x="195264" y="2071940"/>
                    <a:pt x="195264" y="2112147"/>
                  </a:cubicBezTo>
                </a:path>
              </a:pathLst>
            </a:custGeom>
            <a:ln w="127000">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00" name="Connettore 2 99"/>
            <p:cNvCxnSpPr/>
            <p:nvPr/>
          </p:nvCxnSpPr>
          <p:spPr>
            <a:xfrm flipH="1">
              <a:off x="6783276" y="3975421"/>
              <a:ext cx="530382" cy="39984"/>
            </a:xfrm>
            <a:prstGeom prst="straightConnector1">
              <a:avLst/>
            </a:pr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104" name="CasellaDiTesto 103"/>
          <p:cNvSpPr txBox="1"/>
          <p:nvPr/>
        </p:nvSpPr>
        <p:spPr>
          <a:xfrm>
            <a:off x="2567717" y="3282207"/>
            <a:ext cx="3770383" cy="461665"/>
          </a:xfrm>
          <a:prstGeom prst="rect">
            <a:avLst/>
          </a:prstGeom>
          <a:noFill/>
        </p:spPr>
        <p:txBody>
          <a:bodyPr wrap="none" rtlCol="0">
            <a:spAutoFit/>
          </a:bodyPr>
          <a:lstStyle/>
          <a:p>
            <a:r>
              <a:rPr lang="it-IT" sz="2400" dirty="0" err="1" smtClean="0"/>
              <a:t>Effects</a:t>
            </a:r>
            <a:r>
              <a:rPr lang="it-IT" sz="2400" dirty="0" smtClean="0"/>
              <a:t> of the SFJ </a:t>
            </a:r>
            <a:r>
              <a:rPr lang="it-IT" sz="2400" dirty="0" err="1" smtClean="0"/>
              <a:t>recurrence</a:t>
            </a:r>
            <a:endParaRPr lang="it-IT" sz="2400" dirty="0"/>
          </a:p>
        </p:txBody>
      </p:sp>
      <p:sp>
        <p:nvSpPr>
          <p:cNvPr id="105" name="CasellaDiTesto 104"/>
          <p:cNvSpPr txBox="1"/>
          <p:nvPr/>
        </p:nvSpPr>
        <p:spPr>
          <a:xfrm>
            <a:off x="617360" y="6351456"/>
            <a:ext cx="1826141" cy="369332"/>
          </a:xfrm>
          <a:prstGeom prst="rect">
            <a:avLst/>
          </a:prstGeom>
          <a:noFill/>
        </p:spPr>
        <p:txBody>
          <a:bodyPr wrap="none" rtlCol="0">
            <a:spAutoFit/>
          </a:bodyPr>
          <a:lstStyle/>
          <a:p>
            <a:r>
              <a:rPr lang="it-IT" dirty="0" err="1" smtClean="0"/>
              <a:t>Before</a:t>
            </a:r>
            <a:r>
              <a:rPr lang="it-IT" dirty="0" smtClean="0"/>
              <a:t> treatment</a:t>
            </a:r>
            <a:endParaRPr lang="it-IT" dirty="0"/>
          </a:p>
        </p:txBody>
      </p:sp>
      <p:sp>
        <p:nvSpPr>
          <p:cNvPr id="106" name="CasellaDiTesto 105"/>
          <p:cNvSpPr txBox="1"/>
          <p:nvPr/>
        </p:nvSpPr>
        <p:spPr>
          <a:xfrm>
            <a:off x="3320085" y="6312124"/>
            <a:ext cx="2306002" cy="369332"/>
          </a:xfrm>
          <a:prstGeom prst="rect">
            <a:avLst/>
          </a:prstGeom>
          <a:noFill/>
        </p:spPr>
        <p:txBody>
          <a:bodyPr wrap="none" rtlCol="0">
            <a:spAutoFit/>
          </a:bodyPr>
          <a:lstStyle/>
          <a:p>
            <a:r>
              <a:rPr lang="it-IT" dirty="0" smtClean="0"/>
              <a:t>SFJ </a:t>
            </a:r>
            <a:r>
              <a:rPr lang="it-IT" dirty="0" err="1" smtClean="0"/>
              <a:t>flush</a:t>
            </a:r>
            <a:r>
              <a:rPr lang="it-IT" dirty="0" smtClean="0"/>
              <a:t> </a:t>
            </a:r>
            <a:r>
              <a:rPr lang="it-IT" dirty="0" err="1" smtClean="0"/>
              <a:t>lig</a:t>
            </a:r>
            <a:r>
              <a:rPr lang="it-IT" dirty="0" smtClean="0"/>
              <a:t> + Stripping</a:t>
            </a:r>
            <a:endParaRPr lang="it-IT" dirty="0"/>
          </a:p>
        </p:txBody>
      </p:sp>
      <p:sp>
        <p:nvSpPr>
          <p:cNvPr id="107" name="CasellaDiTesto 106"/>
          <p:cNvSpPr txBox="1"/>
          <p:nvPr/>
        </p:nvSpPr>
        <p:spPr>
          <a:xfrm>
            <a:off x="5719381" y="6282704"/>
            <a:ext cx="2950147" cy="369332"/>
          </a:xfrm>
          <a:prstGeom prst="rect">
            <a:avLst/>
          </a:prstGeom>
          <a:noFill/>
        </p:spPr>
        <p:txBody>
          <a:bodyPr wrap="none" rtlCol="0">
            <a:spAutoFit/>
          </a:bodyPr>
          <a:lstStyle/>
          <a:p>
            <a:r>
              <a:rPr lang="it-IT" dirty="0" err="1" smtClean="0"/>
              <a:t>Recurrence</a:t>
            </a:r>
            <a:r>
              <a:rPr lang="it-IT" dirty="0" smtClean="0"/>
              <a:t> of the SFJ </a:t>
            </a:r>
            <a:r>
              <a:rPr lang="it-IT" dirty="0" err="1" smtClean="0"/>
              <a:t>ligation</a:t>
            </a:r>
            <a:r>
              <a:rPr lang="it-IT" dirty="0" smtClean="0"/>
              <a:t> </a:t>
            </a:r>
            <a:endParaRPr lang="it-IT" dirty="0"/>
          </a:p>
        </p:txBody>
      </p:sp>
    </p:spTree>
    <p:extLst>
      <p:ext uri="{BB962C8B-B14F-4D97-AF65-F5344CB8AC3E}">
        <p14:creationId xmlns:p14="http://schemas.microsoft.com/office/powerpoint/2010/main" val="3276015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81614" y="211079"/>
            <a:ext cx="7592334" cy="2308324"/>
          </a:xfrm>
          <a:prstGeom prst="rect">
            <a:avLst/>
          </a:prstGeom>
          <a:noFill/>
        </p:spPr>
        <p:txBody>
          <a:bodyPr wrap="square" rtlCol="0">
            <a:spAutoFit/>
          </a:bodyPr>
          <a:lstStyle/>
          <a:p>
            <a:r>
              <a:rPr lang="en-US" dirty="0"/>
              <a:t>In the popliteal fossa these two conditions are different:</a:t>
            </a:r>
            <a:endParaRPr lang="it-IT" dirty="0"/>
          </a:p>
          <a:p>
            <a:pPr marL="342900" lvl="0" indent="-342900">
              <a:buFont typeface="+mj-lt"/>
              <a:buAutoNum type="arabicParenR"/>
            </a:pPr>
            <a:r>
              <a:rPr lang="en-US" dirty="0"/>
              <a:t>It is not simple to perform a flush ligation </a:t>
            </a:r>
            <a:endParaRPr lang="it-IT" dirty="0"/>
          </a:p>
          <a:p>
            <a:pPr marL="342900" lvl="0" indent="-342900">
              <a:buFont typeface="+mj-lt"/>
              <a:buAutoNum type="arabicParenR"/>
            </a:pPr>
            <a:r>
              <a:rPr lang="en-US" dirty="0"/>
              <a:t>A reflux resulting from an increase in pressure in the escape point during the contraction phase of the muscle pump is possible.</a:t>
            </a:r>
            <a:endParaRPr lang="it-IT" dirty="0"/>
          </a:p>
          <a:p>
            <a:r>
              <a:rPr lang="en-US" dirty="0"/>
              <a:t>This means that the general treatment principles usually applied to the most common varicose veins, i.e. escape point treatment and saphenous ablation, is not usable in these patterns, because the pressure gradient and the absence of a flush ligation are two conditions that lead to a high frequency of recurrence</a:t>
            </a:r>
            <a:r>
              <a:rPr lang="en-US" dirty="0" smtClean="0"/>
              <a:t>.</a:t>
            </a:r>
            <a:endParaRPr lang="it-IT" dirty="0"/>
          </a:p>
        </p:txBody>
      </p:sp>
      <p:sp>
        <p:nvSpPr>
          <p:cNvPr id="3" name="Arco 2"/>
          <p:cNvSpPr/>
          <p:nvPr/>
        </p:nvSpPr>
        <p:spPr>
          <a:xfrm flipH="1">
            <a:off x="6351783" y="4483760"/>
            <a:ext cx="2633266" cy="1961007"/>
          </a:xfrm>
          <a:prstGeom prst="arc">
            <a:avLst>
              <a:gd name="adj1" fmla="val 16200000"/>
              <a:gd name="adj2" fmla="val 1757346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4" name="Gruppo 3"/>
          <p:cNvGrpSpPr/>
          <p:nvPr/>
        </p:nvGrpSpPr>
        <p:grpSpPr>
          <a:xfrm>
            <a:off x="7226798" y="3411807"/>
            <a:ext cx="1088947" cy="2648235"/>
            <a:chOff x="3717469" y="3814023"/>
            <a:chExt cx="1088947" cy="2648235"/>
          </a:xfrm>
        </p:grpSpPr>
        <p:cxnSp>
          <p:nvCxnSpPr>
            <p:cNvPr id="5" name="Connettore 1 4"/>
            <p:cNvCxnSpPr/>
            <p:nvPr/>
          </p:nvCxnSpPr>
          <p:spPr>
            <a:xfrm>
              <a:off x="4806415" y="3849042"/>
              <a:ext cx="0" cy="2547558"/>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4174092" y="5284779"/>
              <a:ext cx="0" cy="1111821"/>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4184773" y="3849042"/>
              <a:ext cx="0" cy="998013"/>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8" name="Ovale 7"/>
            <p:cNvSpPr/>
            <p:nvPr/>
          </p:nvSpPr>
          <p:spPr>
            <a:xfrm>
              <a:off x="4184773" y="3814023"/>
              <a:ext cx="621643" cy="131317"/>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Ovale 8"/>
            <p:cNvSpPr/>
            <p:nvPr/>
          </p:nvSpPr>
          <p:spPr>
            <a:xfrm>
              <a:off x="4174092" y="6330941"/>
              <a:ext cx="621643" cy="131317"/>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Figura a mano libera 9"/>
            <p:cNvSpPr/>
            <p:nvPr/>
          </p:nvSpPr>
          <p:spPr>
            <a:xfrm>
              <a:off x="3717469" y="4910263"/>
              <a:ext cx="197413" cy="500750"/>
            </a:xfrm>
            <a:custGeom>
              <a:avLst/>
              <a:gdLst>
                <a:gd name="connsiteX0" fmla="*/ 53388 w 197413"/>
                <a:gd name="connsiteY0" fmla="*/ 0 h 500750"/>
                <a:gd name="connsiteX1" fmla="*/ 14108 w 197413"/>
                <a:gd name="connsiteY1" fmla="*/ 117846 h 500750"/>
                <a:gd name="connsiteX2" fmla="*/ 66481 w 197413"/>
                <a:gd name="connsiteY2" fmla="*/ 196410 h 500750"/>
                <a:gd name="connsiteX3" fmla="*/ 79574 w 197413"/>
                <a:gd name="connsiteY3" fmla="*/ 353538 h 500750"/>
                <a:gd name="connsiteX4" fmla="*/ 79574 w 197413"/>
                <a:gd name="connsiteY4" fmla="*/ 432103 h 500750"/>
                <a:gd name="connsiteX5" fmla="*/ 118854 w 197413"/>
                <a:gd name="connsiteY5" fmla="*/ 458291 h 500750"/>
                <a:gd name="connsiteX6" fmla="*/ 184320 w 197413"/>
                <a:gd name="connsiteY6" fmla="*/ 484479 h 500750"/>
                <a:gd name="connsiteX7" fmla="*/ 197413 w 197413"/>
                <a:gd name="connsiteY7" fmla="*/ 458291 h 5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413" h="500750">
                  <a:moveTo>
                    <a:pt x="53388" y="0"/>
                  </a:moveTo>
                  <a:cubicBezTo>
                    <a:pt x="8764" y="55784"/>
                    <a:pt x="-17991" y="53644"/>
                    <a:pt x="14108" y="117846"/>
                  </a:cubicBezTo>
                  <a:cubicBezTo>
                    <a:pt x="28183" y="145997"/>
                    <a:pt x="66481" y="196410"/>
                    <a:pt x="66481" y="196410"/>
                  </a:cubicBezTo>
                  <a:cubicBezTo>
                    <a:pt x="70845" y="248786"/>
                    <a:pt x="72628" y="301441"/>
                    <a:pt x="79574" y="353538"/>
                  </a:cubicBezTo>
                  <a:cubicBezTo>
                    <a:pt x="89550" y="428361"/>
                    <a:pt x="104513" y="357281"/>
                    <a:pt x="79574" y="432103"/>
                  </a:cubicBezTo>
                  <a:cubicBezTo>
                    <a:pt x="92667" y="440832"/>
                    <a:pt x="107727" y="447163"/>
                    <a:pt x="118854" y="458291"/>
                  </a:cubicBezTo>
                  <a:cubicBezTo>
                    <a:pt x="147648" y="487087"/>
                    <a:pt x="134537" y="521818"/>
                    <a:pt x="184320" y="484479"/>
                  </a:cubicBezTo>
                  <a:cubicBezTo>
                    <a:pt x="192127" y="478623"/>
                    <a:pt x="193049" y="467020"/>
                    <a:pt x="197413" y="458291"/>
                  </a:cubicBezTo>
                </a:path>
              </a:pathLst>
            </a:cu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11" name="Figura a mano libera 10"/>
          <p:cNvSpPr/>
          <p:nvPr/>
        </p:nvSpPr>
        <p:spPr>
          <a:xfrm>
            <a:off x="6664803" y="4311636"/>
            <a:ext cx="995087" cy="351372"/>
          </a:xfrm>
          <a:custGeom>
            <a:avLst/>
            <a:gdLst>
              <a:gd name="connsiteX0" fmla="*/ 995087 w 995087"/>
              <a:gd name="connsiteY0" fmla="*/ 301163 h 351372"/>
              <a:gd name="connsiteX1" fmla="*/ 680849 w 995087"/>
              <a:gd name="connsiteY1" fmla="*/ 327351 h 351372"/>
              <a:gd name="connsiteX2" fmla="*/ 0 w 995087"/>
              <a:gd name="connsiteY2" fmla="*/ 0 h 351372"/>
            </a:gdLst>
            <a:ahLst/>
            <a:cxnLst>
              <a:cxn ang="0">
                <a:pos x="connsiteX0" y="connsiteY0"/>
              </a:cxn>
              <a:cxn ang="0">
                <a:pos x="connsiteX1" y="connsiteY1"/>
              </a:cxn>
              <a:cxn ang="0">
                <a:pos x="connsiteX2" y="connsiteY2"/>
              </a:cxn>
            </a:cxnLst>
            <a:rect l="l" t="t" r="r" b="b"/>
            <a:pathLst>
              <a:path w="995087" h="351372">
                <a:moveTo>
                  <a:pt x="995087" y="301163"/>
                </a:moveTo>
                <a:cubicBezTo>
                  <a:pt x="920892" y="339354"/>
                  <a:pt x="846697" y="377545"/>
                  <a:pt x="680849" y="327351"/>
                </a:cubicBezTo>
                <a:cubicBezTo>
                  <a:pt x="515001" y="277157"/>
                  <a:pt x="106928" y="54558"/>
                  <a:pt x="0" y="0"/>
                </a:cubicBezTo>
              </a:path>
            </a:pathLst>
          </a:cu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2" name="Connettore 2 11"/>
          <p:cNvCxnSpPr/>
          <p:nvPr/>
        </p:nvCxnSpPr>
        <p:spPr>
          <a:xfrm flipH="1">
            <a:off x="6664803" y="4754228"/>
            <a:ext cx="759408" cy="12573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3" name="Figura a mano libera 12"/>
          <p:cNvSpPr/>
          <p:nvPr/>
        </p:nvSpPr>
        <p:spPr>
          <a:xfrm>
            <a:off x="6756456" y="4796115"/>
            <a:ext cx="811781" cy="497574"/>
          </a:xfrm>
          <a:custGeom>
            <a:avLst/>
            <a:gdLst>
              <a:gd name="connsiteX0" fmla="*/ 811781 w 811781"/>
              <a:gd name="connsiteY0" fmla="*/ 0 h 497574"/>
              <a:gd name="connsiteX1" fmla="*/ 445170 w 811781"/>
              <a:gd name="connsiteY1" fmla="*/ 144035 h 497574"/>
              <a:gd name="connsiteX2" fmla="*/ 0 w 811781"/>
              <a:gd name="connsiteY2" fmla="*/ 497574 h 497574"/>
            </a:gdLst>
            <a:ahLst/>
            <a:cxnLst>
              <a:cxn ang="0">
                <a:pos x="connsiteX0" y="connsiteY0"/>
              </a:cxn>
              <a:cxn ang="0">
                <a:pos x="connsiteX1" y="connsiteY1"/>
              </a:cxn>
              <a:cxn ang="0">
                <a:pos x="connsiteX2" y="connsiteY2"/>
              </a:cxn>
            </a:cxnLst>
            <a:rect l="l" t="t" r="r" b="b"/>
            <a:pathLst>
              <a:path w="811781" h="497574">
                <a:moveTo>
                  <a:pt x="811781" y="0"/>
                </a:moveTo>
                <a:cubicBezTo>
                  <a:pt x="696124" y="30553"/>
                  <a:pt x="580467" y="61106"/>
                  <a:pt x="445170" y="144035"/>
                </a:cubicBezTo>
                <a:cubicBezTo>
                  <a:pt x="309873" y="226964"/>
                  <a:pt x="0" y="497574"/>
                  <a:pt x="0" y="497574"/>
                </a:cubicBezTo>
              </a:path>
            </a:pathLst>
          </a:cu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4" name="Arco 13"/>
          <p:cNvSpPr/>
          <p:nvPr/>
        </p:nvSpPr>
        <p:spPr>
          <a:xfrm flipH="1">
            <a:off x="6768187" y="4912812"/>
            <a:ext cx="2341082" cy="1768408"/>
          </a:xfrm>
          <a:prstGeom prst="arc">
            <a:avLst>
              <a:gd name="adj1" fmla="val 17133377"/>
              <a:gd name="adj2" fmla="val 1832653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5" name="Arco 14"/>
          <p:cNvSpPr/>
          <p:nvPr/>
        </p:nvSpPr>
        <p:spPr>
          <a:xfrm flipH="1">
            <a:off x="401433" y="4399707"/>
            <a:ext cx="2633266" cy="1961007"/>
          </a:xfrm>
          <a:prstGeom prst="arc">
            <a:avLst>
              <a:gd name="adj1" fmla="val 16200000"/>
              <a:gd name="adj2" fmla="val 20275514"/>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7" name="Connettore 1 16"/>
          <p:cNvCxnSpPr/>
          <p:nvPr/>
        </p:nvCxnSpPr>
        <p:spPr>
          <a:xfrm>
            <a:off x="2350389" y="3401695"/>
            <a:ext cx="0" cy="2547558"/>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1718066" y="4837432"/>
            <a:ext cx="0" cy="1111821"/>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a:off x="1728747" y="3401695"/>
            <a:ext cx="0" cy="998013"/>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20" name="Ovale 19"/>
          <p:cNvSpPr/>
          <p:nvPr/>
        </p:nvSpPr>
        <p:spPr>
          <a:xfrm>
            <a:off x="1728747" y="3366676"/>
            <a:ext cx="621643" cy="131317"/>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Ovale 20"/>
          <p:cNvSpPr/>
          <p:nvPr/>
        </p:nvSpPr>
        <p:spPr>
          <a:xfrm>
            <a:off x="1718066" y="5883594"/>
            <a:ext cx="621643" cy="131317"/>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Arco 25"/>
          <p:cNvSpPr/>
          <p:nvPr/>
        </p:nvSpPr>
        <p:spPr>
          <a:xfrm flipH="1">
            <a:off x="791101" y="4829579"/>
            <a:ext cx="2341082" cy="1768408"/>
          </a:xfrm>
          <a:prstGeom prst="arc">
            <a:avLst>
              <a:gd name="adj1" fmla="val 17133377"/>
              <a:gd name="adj2" fmla="val 2012974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49" name="Gruppo 48"/>
          <p:cNvGrpSpPr/>
          <p:nvPr/>
        </p:nvGrpSpPr>
        <p:grpSpPr>
          <a:xfrm>
            <a:off x="1484258" y="4061835"/>
            <a:ext cx="1023739" cy="1023739"/>
            <a:chOff x="4335177" y="3887838"/>
            <a:chExt cx="1023739" cy="1023739"/>
          </a:xfrm>
        </p:grpSpPr>
        <p:cxnSp>
          <p:nvCxnSpPr>
            <p:cNvPr id="28" name="Connettore 2 27"/>
            <p:cNvCxnSpPr/>
            <p:nvPr/>
          </p:nvCxnSpPr>
          <p:spPr>
            <a:xfrm flipH="1" flipV="1">
              <a:off x="4847047" y="3887838"/>
              <a:ext cx="6963" cy="50168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Connettore 2 28"/>
            <p:cNvCxnSpPr/>
            <p:nvPr/>
          </p:nvCxnSpPr>
          <p:spPr>
            <a:xfrm flipV="1">
              <a:off x="4854010" y="4037761"/>
              <a:ext cx="354983" cy="3517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Connettore 2 32"/>
            <p:cNvCxnSpPr/>
            <p:nvPr/>
          </p:nvCxnSpPr>
          <p:spPr>
            <a:xfrm flipH="1" flipV="1">
              <a:off x="4485100" y="4037761"/>
              <a:ext cx="365429" cy="3517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Connettore 2 34"/>
            <p:cNvCxnSpPr/>
            <p:nvPr/>
          </p:nvCxnSpPr>
          <p:spPr>
            <a:xfrm flipH="1">
              <a:off x="4335177" y="4389525"/>
              <a:ext cx="515353" cy="1018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Connettore 2 38"/>
            <p:cNvCxnSpPr/>
            <p:nvPr/>
          </p:nvCxnSpPr>
          <p:spPr>
            <a:xfrm flipH="1">
              <a:off x="4485100" y="4399708"/>
              <a:ext cx="361948" cy="3619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Connettore 2 41"/>
            <p:cNvCxnSpPr/>
            <p:nvPr/>
          </p:nvCxnSpPr>
          <p:spPr>
            <a:xfrm flipH="1">
              <a:off x="4847047" y="4426750"/>
              <a:ext cx="6963" cy="4848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Connettore 2 43"/>
            <p:cNvCxnSpPr/>
            <p:nvPr/>
          </p:nvCxnSpPr>
          <p:spPr>
            <a:xfrm>
              <a:off x="4866555" y="4389523"/>
              <a:ext cx="342438" cy="37213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7" name="Connettore 2 46"/>
            <p:cNvCxnSpPr/>
            <p:nvPr/>
          </p:nvCxnSpPr>
          <p:spPr>
            <a:xfrm>
              <a:off x="4847047" y="4389523"/>
              <a:ext cx="511869" cy="1018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4" name="Gruppo 33"/>
          <p:cNvGrpSpPr/>
          <p:nvPr/>
        </p:nvGrpSpPr>
        <p:grpSpPr>
          <a:xfrm>
            <a:off x="4139289" y="3378977"/>
            <a:ext cx="1088947" cy="2648235"/>
            <a:chOff x="3717469" y="3814023"/>
            <a:chExt cx="1088947" cy="2648235"/>
          </a:xfrm>
        </p:grpSpPr>
        <p:cxnSp>
          <p:nvCxnSpPr>
            <p:cNvPr id="36" name="Connettore 1 35"/>
            <p:cNvCxnSpPr/>
            <p:nvPr/>
          </p:nvCxnSpPr>
          <p:spPr>
            <a:xfrm>
              <a:off x="4806415" y="3849042"/>
              <a:ext cx="0" cy="2547558"/>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4174092" y="5284779"/>
              <a:ext cx="0" cy="1111821"/>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38" name="Connettore 1 37"/>
            <p:cNvCxnSpPr/>
            <p:nvPr/>
          </p:nvCxnSpPr>
          <p:spPr>
            <a:xfrm>
              <a:off x="4184773" y="3849042"/>
              <a:ext cx="0" cy="998013"/>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40" name="Ovale 39"/>
            <p:cNvSpPr/>
            <p:nvPr/>
          </p:nvSpPr>
          <p:spPr>
            <a:xfrm>
              <a:off x="4184773" y="3814023"/>
              <a:ext cx="621643" cy="131317"/>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1" name="Ovale 40"/>
            <p:cNvSpPr/>
            <p:nvPr/>
          </p:nvSpPr>
          <p:spPr>
            <a:xfrm>
              <a:off x="4174092" y="6330941"/>
              <a:ext cx="621643" cy="131317"/>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3" name="Figura a mano libera 42"/>
            <p:cNvSpPr/>
            <p:nvPr/>
          </p:nvSpPr>
          <p:spPr>
            <a:xfrm>
              <a:off x="3717469" y="4910263"/>
              <a:ext cx="197413" cy="500750"/>
            </a:xfrm>
            <a:custGeom>
              <a:avLst/>
              <a:gdLst>
                <a:gd name="connsiteX0" fmla="*/ 53388 w 197413"/>
                <a:gd name="connsiteY0" fmla="*/ 0 h 500750"/>
                <a:gd name="connsiteX1" fmla="*/ 14108 w 197413"/>
                <a:gd name="connsiteY1" fmla="*/ 117846 h 500750"/>
                <a:gd name="connsiteX2" fmla="*/ 66481 w 197413"/>
                <a:gd name="connsiteY2" fmla="*/ 196410 h 500750"/>
                <a:gd name="connsiteX3" fmla="*/ 79574 w 197413"/>
                <a:gd name="connsiteY3" fmla="*/ 353538 h 500750"/>
                <a:gd name="connsiteX4" fmla="*/ 79574 w 197413"/>
                <a:gd name="connsiteY4" fmla="*/ 432103 h 500750"/>
                <a:gd name="connsiteX5" fmla="*/ 118854 w 197413"/>
                <a:gd name="connsiteY5" fmla="*/ 458291 h 500750"/>
                <a:gd name="connsiteX6" fmla="*/ 184320 w 197413"/>
                <a:gd name="connsiteY6" fmla="*/ 484479 h 500750"/>
                <a:gd name="connsiteX7" fmla="*/ 197413 w 197413"/>
                <a:gd name="connsiteY7" fmla="*/ 458291 h 50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413" h="500750">
                  <a:moveTo>
                    <a:pt x="53388" y="0"/>
                  </a:moveTo>
                  <a:cubicBezTo>
                    <a:pt x="8764" y="55784"/>
                    <a:pt x="-17991" y="53644"/>
                    <a:pt x="14108" y="117846"/>
                  </a:cubicBezTo>
                  <a:cubicBezTo>
                    <a:pt x="28183" y="145997"/>
                    <a:pt x="66481" y="196410"/>
                    <a:pt x="66481" y="196410"/>
                  </a:cubicBezTo>
                  <a:cubicBezTo>
                    <a:pt x="70845" y="248786"/>
                    <a:pt x="72628" y="301441"/>
                    <a:pt x="79574" y="353538"/>
                  </a:cubicBezTo>
                  <a:cubicBezTo>
                    <a:pt x="89550" y="428361"/>
                    <a:pt x="104513" y="357281"/>
                    <a:pt x="79574" y="432103"/>
                  </a:cubicBezTo>
                  <a:cubicBezTo>
                    <a:pt x="92667" y="440832"/>
                    <a:pt x="107727" y="447163"/>
                    <a:pt x="118854" y="458291"/>
                  </a:cubicBezTo>
                  <a:cubicBezTo>
                    <a:pt x="147648" y="487087"/>
                    <a:pt x="134537" y="521818"/>
                    <a:pt x="184320" y="484479"/>
                  </a:cubicBezTo>
                  <a:cubicBezTo>
                    <a:pt x="192127" y="478623"/>
                    <a:pt x="193049" y="467020"/>
                    <a:pt x="197413" y="458291"/>
                  </a:cubicBezTo>
                </a:path>
              </a:pathLst>
            </a:cu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51" name="Arco 50"/>
          <p:cNvSpPr/>
          <p:nvPr/>
        </p:nvSpPr>
        <p:spPr>
          <a:xfrm flipH="1">
            <a:off x="3255748" y="4412009"/>
            <a:ext cx="2633266" cy="1961007"/>
          </a:xfrm>
          <a:prstGeom prst="arc">
            <a:avLst>
              <a:gd name="adj1" fmla="val 16200000"/>
              <a:gd name="adj2" fmla="val 1757346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2" name="Arco 51"/>
          <p:cNvSpPr/>
          <p:nvPr/>
        </p:nvSpPr>
        <p:spPr>
          <a:xfrm flipH="1">
            <a:off x="3655579" y="4876496"/>
            <a:ext cx="2341082" cy="1768408"/>
          </a:xfrm>
          <a:prstGeom prst="arc">
            <a:avLst>
              <a:gd name="adj1" fmla="val 17133377"/>
              <a:gd name="adj2" fmla="val 1832653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6" name="CasellaDiTesto 15"/>
          <p:cNvSpPr txBox="1"/>
          <p:nvPr/>
        </p:nvSpPr>
        <p:spPr>
          <a:xfrm>
            <a:off x="2759127" y="5470656"/>
            <a:ext cx="3619392" cy="923330"/>
          </a:xfrm>
          <a:prstGeom prst="rect">
            <a:avLst/>
          </a:prstGeom>
          <a:solidFill>
            <a:schemeClr val="bg1"/>
          </a:solidFill>
        </p:spPr>
        <p:txBody>
          <a:bodyPr wrap="square" rtlCol="0">
            <a:spAutoFit/>
          </a:bodyPr>
          <a:lstStyle/>
          <a:p>
            <a:pPr algn="just"/>
            <a:r>
              <a:rPr lang="it-IT" dirty="0"/>
              <a:t>W</a:t>
            </a:r>
            <a:r>
              <a:rPr lang="it-IT" dirty="0" smtClean="0"/>
              <a:t>ith </a:t>
            </a:r>
            <a:r>
              <a:rPr lang="it-IT" dirty="0" err="1"/>
              <a:t>every</a:t>
            </a:r>
            <a:r>
              <a:rPr lang="it-IT" dirty="0"/>
              <a:t> </a:t>
            </a:r>
            <a:r>
              <a:rPr lang="it-IT" dirty="0" err="1"/>
              <a:t>increase</a:t>
            </a:r>
            <a:r>
              <a:rPr lang="it-IT" dirty="0"/>
              <a:t> of vessel </a:t>
            </a:r>
            <a:r>
              <a:rPr lang="it-IT" dirty="0" err="1" smtClean="0"/>
              <a:t>diameter</a:t>
            </a:r>
            <a:r>
              <a:rPr lang="it-IT" dirty="0" smtClean="0"/>
              <a:t> the </a:t>
            </a:r>
            <a:r>
              <a:rPr lang="it-IT" dirty="0" err="1" smtClean="0"/>
              <a:t>radial</a:t>
            </a:r>
            <a:r>
              <a:rPr lang="it-IT" dirty="0" smtClean="0"/>
              <a:t> </a:t>
            </a:r>
            <a:r>
              <a:rPr lang="it-IT" dirty="0" err="1"/>
              <a:t>tension</a:t>
            </a:r>
            <a:r>
              <a:rPr lang="it-IT" dirty="0"/>
              <a:t> </a:t>
            </a:r>
            <a:r>
              <a:rPr lang="it-IT" dirty="0" smtClean="0"/>
              <a:t>on </a:t>
            </a:r>
            <a:r>
              <a:rPr lang="it-IT" dirty="0"/>
              <a:t>the </a:t>
            </a:r>
            <a:r>
              <a:rPr lang="it-IT" dirty="0" err="1" smtClean="0"/>
              <a:t>wall</a:t>
            </a:r>
            <a:r>
              <a:rPr lang="it-IT" dirty="0" smtClean="0"/>
              <a:t> </a:t>
            </a:r>
            <a:r>
              <a:rPr lang="it-IT" dirty="0" err="1" smtClean="0"/>
              <a:t>increase</a:t>
            </a:r>
            <a:r>
              <a:rPr lang="it-IT" dirty="0" smtClean="0"/>
              <a:t> (</a:t>
            </a:r>
            <a:r>
              <a:rPr lang="it-IT" dirty="0" err="1"/>
              <a:t>Laplace's</a:t>
            </a:r>
            <a:r>
              <a:rPr lang="it-IT" dirty="0"/>
              <a:t> law)</a:t>
            </a:r>
          </a:p>
        </p:txBody>
      </p:sp>
      <p:cxnSp>
        <p:nvCxnSpPr>
          <p:cNvPr id="23" name="Connettore 2 22"/>
          <p:cNvCxnSpPr/>
          <p:nvPr/>
        </p:nvCxnSpPr>
        <p:spPr>
          <a:xfrm>
            <a:off x="4595912" y="3890211"/>
            <a:ext cx="614948"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3" name="Connettore 2 52"/>
          <p:cNvCxnSpPr/>
          <p:nvPr/>
        </p:nvCxnSpPr>
        <p:spPr>
          <a:xfrm>
            <a:off x="4139289" y="4695093"/>
            <a:ext cx="1071571"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 name="CasellaDiTesto 24"/>
          <p:cNvSpPr txBox="1"/>
          <p:nvPr/>
        </p:nvSpPr>
        <p:spPr>
          <a:xfrm>
            <a:off x="3255748" y="3543124"/>
            <a:ext cx="1062122" cy="369332"/>
          </a:xfrm>
          <a:prstGeom prst="rect">
            <a:avLst/>
          </a:prstGeom>
          <a:noFill/>
        </p:spPr>
        <p:txBody>
          <a:bodyPr wrap="none" rtlCol="0">
            <a:spAutoFit/>
          </a:bodyPr>
          <a:lstStyle/>
          <a:p>
            <a:r>
              <a:rPr lang="it-IT" dirty="0" err="1" smtClean="0"/>
              <a:t>Diameter</a:t>
            </a:r>
            <a:endParaRPr lang="it-IT" dirty="0"/>
          </a:p>
        </p:txBody>
      </p:sp>
      <p:cxnSp>
        <p:nvCxnSpPr>
          <p:cNvPr id="30" name="Connettore 2 29"/>
          <p:cNvCxnSpPr/>
          <p:nvPr/>
        </p:nvCxnSpPr>
        <p:spPr>
          <a:xfrm>
            <a:off x="3916947" y="4061835"/>
            <a:ext cx="222342" cy="2498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Connettore 2 53"/>
          <p:cNvCxnSpPr/>
          <p:nvPr/>
        </p:nvCxnSpPr>
        <p:spPr>
          <a:xfrm>
            <a:off x="3916947" y="3988656"/>
            <a:ext cx="4708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8620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rco 33"/>
          <p:cNvSpPr/>
          <p:nvPr/>
        </p:nvSpPr>
        <p:spPr>
          <a:xfrm flipH="1">
            <a:off x="7619490" y="3524483"/>
            <a:ext cx="1896718" cy="1975026"/>
          </a:xfrm>
          <a:prstGeom prst="arc">
            <a:avLst>
              <a:gd name="adj1" fmla="val 1620000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 name="Rettangolo 2"/>
          <p:cNvSpPr/>
          <p:nvPr/>
        </p:nvSpPr>
        <p:spPr>
          <a:xfrm>
            <a:off x="952334" y="526477"/>
            <a:ext cx="7471920" cy="1754327"/>
          </a:xfrm>
          <a:prstGeom prst="rect">
            <a:avLst/>
          </a:prstGeom>
        </p:spPr>
        <p:txBody>
          <a:bodyPr wrap="square">
            <a:spAutoFit/>
          </a:bodyPr>
          <a:lstStyle/>
          <a:p>
            <a:r>
              <a:rPr lang="en-US" dirty="0"/>
              <a:t>The refluxes that originate from the popliteal fossa during the muscle pump contraction phase describe various patterns that are summarized in:</a:t>
            </a:r>
            <a:endParaRPr lang="it-IT" dirty="0"/>
          </a:p>
          <a:p>
            <a:pPr marL="342900" lvl="0" indent="-342900">
              <a:buFont typeface="+mj-lt"/>
              <a:buAutoNum type="arabicParenR"/>
            </a:pPr>
            <a:r>
              <a:rPr lang="en-US" dirty="0"/>
              <a:t>A contractive flow that can be:</a:t>
            </a:r>
            <a:endParaRPr lang="it-IT" dirty="0"/>
          </a:p>
          <a:p>
            <a:pPr marL="800100" lvl="1" indent="-342900">
              <a:buFont typeface="+mj-lt"/>
              <a:buAutoNum type="alphaLcPeriod"/>
            </a:pPr>
            <a:r>
              <a:rPr lang="en-US" dirty="0"/>
              <a:t>Centrifugal</a:t>
            </a:r>
            <a:endParaRPr lang="it-IT" dirty="0"/>
          </a:p>
          <a:p>
            <a:pPr marL="800100" lvl="1" indent="-342900">
              <a:buFont typeface="+mj-lt"/>
              <a:buAutoNum type="alphaLcPeriod"/>
            </a:pPr>
            <a:r>
              <a:rPr lang="en-US" dirty="0"/>
              <a:t>Centripetal</a:t>
            </a:r>
            <a:endParaRPr lang="it-IT" dirty="0"/>
          </a:p>
          <a:p>
            <a:pPr marL="342900" lvl="0" indent="-342900">
              <a:buFont typeface="+mj-lt"/>
              <a:buAutoNum type="arabicParenR"/>
            </a:pPr>
            <a:r>
              <a:rPr lang="en-US" dirty="0"/>
              <a:t>A relaxation flow whose final destination is always </a:t>
            </a:r>
            <a:r>
              <a:rPr lang="en-US" dirty="0" smtClean="0"/>
              <a:t>centrifugal</a:t>
            </a:r>
            <a:endParaRPr lang="it-IT" dirty="0"/>
          </a:p>
        </p:txBody>
      </p:sp>
      <p:grpSp>
        <p:nvGrpSpPr>
          <p:cNvPr id="109" name="Gruppo 108"/>
          <p:cNvGrpSpPr/>
          <p:nvPr/>
        </p:nvGrpSpPr>
        <p:grpSpPr>
          <a:xfrm>
            <a:off x="4640348" y="3125379"/>
            <a:ext cx="4878847" cy="2754404"/>
            <a:chOff x="170929" y="2718674"/>
            <a:chExt cx="4878847" cy="2754404"/>
          </a:xfrm>
        </p:grpSpPr>
        <p:sp>
          <p:nvSpPr>
            <p:cNvPr id="42" name="Arco 41"/>
            <p:cNvSpPr/>
            <p:nvPr/>
          </p:nvSpPr>
          <p:spPr>
            <a:xfrm flipH="1">
              <a:off x="3153058" y="3112673"/>
              <a:ext cx="1896718" cy="1975026"/>
            </a:xfrm>
            <a:prstGeom prst="arc">
              <a:avLst>
                <a:gd name="adj1" fmla="val 19408882"/>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108" name="Gruppo 107"/>
            <p:cNvGrpSpPr/>
            <p:nvPr/>
          </p:nvGrpSpPr>
          <p:grpSpPr>
            <a:xfrm>
              <a:off x="170929" y="2718674"/>
              <a:ext cx="4296573" cy="2754404"/>
              <a:chOff x="170929" y="2718674"/>
              <a:chExt cx="4296573" cy="2754404"/>
            </a:xfrm>
          </p:grpSpPr>
          <p:sp>
            <p:nvSpPr>
              <p:cNvPr id="40" name="Arco 39"/>
              <p:cNvSpPr/>
              <p:nvPr/>
            </p:nvSpPr>
            <p:spPr>
              <a:xfrm flipH="1">
                <a:off x="2601111" y="4105989"/>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8" name="Arco 17"/>
              <p:cNvSpPr/>
              <p:nvPr/>
            </p:nvSpPr>
            <p:spPr>
              <a:xfrm flipH="1">
                <a:off x="731329" y="3164410"/>
                <a:ext cx="1896718" cy="1975026"/>
              </a:xfrm>
              <a:prstGeom prst="arc">
                <a:avLst>
                  <a:gd name="adj1" fmla="val 1620000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43" name="Gruppo 42"/>
              <p:cNvGrpSpPr/>
              <p:nvPr/>
            </p:nvGrpSpPr>
            <p:grpSpPr>
              <a:xfrm>
                <a:off x="170929" y="2770411"/>
                <a:ext cx="1874844" cy="2702667"/>
                <a:chOff x="170929" y="2770411"/>
                <a:chExt cx="1874844" cy="2702667"/>
              </a:xfrm>
            </p:grpSpPr>
            <p:cxnSp>
              <p:nvCxnSpPr>
                <p:cNvPr id="6" name="Connettore 1 5"/>
                <p:cNvCxnSpPr/>
                <p:nvPr/>
              </p:nvCxnSpPr>
              <p:spPr>
                <a:xfrm>
                  <a:off x="1109321" y="2770411"/>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7" name="Arco 6"/>
                <p:cNvSpPr/>
                <p:nvPr/>
              </p:nvSpPr>
              <p:spPr>
                <a:xfrm>
                  <a:off x="201693" y="3078904"/>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8" name="Connettore 1 7"/>
                <p:cNvCxnSpPr>
                  <a:stCxn id="7" idx="2"/>
                </p:cNvCxnSpPr>
                <p:nvPr/>
              </p:nvCxnSpPr>
              <p:spPr>
                <a:xfrm>
                  <a:off x="2045773" y="3498052"/>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9" name="Arco 8"/>
                <p:cNvSpPr/>
                <p:nvPr/>
              </p:nvSpPr>
              <p:spPr>
                <a:xfrm flipH="1">
                  <a:off x="179383" y="4151923"/>
                  <a:ext cx="1844079" cy="838296"/>
                </a:xfrm>
                <a:prstGeom prst="arc">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0" name="Connettore 1 9"/>
                <p:cNvCxnSpPr>
                  <a:stCxn id="9" idx="2"/>
                </p:cNvCxnSpPr>
                <p:nvPr/>
              </p:nvCxnSpPr>
              <p:spPr>
                <a:xfrm>
                  <a:off x="179383" y="4571072"/>
                  <a:ext cx="0" cy="902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a:off x="170929" y="5060947"/>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flipH="1" flipV="1">
                  <a:off x="768325" y="4328976"/>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194019" y="4569836"/>
                  <a:ext cx="0" cy="471312"/>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170929" y="5063321"/>
                  <a:ext cx="901673" cy="0"/>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Connettore 2 20"/>
                <p:cNvCxnSpPr/>
                <p:nvPr/>
              </p:nvCxnSpPr>
              <p:spPr>
                <a:xfrm>
                  <a:off x="332546" y="4569836"/>
                  <a:ext cx="1" cy="274363"/>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3" name="Connettore 2 22"/>
                <p:cNvCxnSpPr/>
                <p:nvPr/>
              </p:nvCxnSpPr>
              <p:spPr>
                <a:xfrm>
                  <a:off x="484738" y="4964303"/>
                  <a:ext cx="322465" cy="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grpSp>
          <p:cxnSp>
            <p:nvCxnSpPr>
              <p:cNvPr id="25" name="Connettore 1 24"/>
              <p:cNvCxnSpPr/>
              <p:nvPr/>
            </p:nvCxnSpPr>
            <p:spPr>
              <a:xfrm>
                <a:off x="3531050" y="2718674"/>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26" name="Arco 25"/>
              <p:cNvSpPr/>
              <p:nvPr/>
            </p:nvSpPr>
            <p:spPr>
              <a:xfrm>
                <a:off x="2623422" y="3027167"/>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7" name="Connettore 1 26"/>
              <p:cNvCxnSpPr>
                <a:stCxn id="26" idx="2"/>
              </p:cNvCxnSpPr>
              <p:nvPr/>
            </p:nvCxnSpPr>
            <p:spPr>
              <a:xfrm>
                <a:off x="4467502" y="3446315"/>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28" name="Arco 27"/>
              <p:cNvSpPr/>
              <p:nvPr/>
            </p:nvSpPr>
            <p:spPr>
              <a:xfrm flipH="1">
                <a:off x="2601112" y="4100186"/>
                <a:ext cx="1844079" cy="838296"/>
              </a:xfrm>
              <a:prstGeom prst="arc">
                <a:avLst>
                  <a:gd name="adj1" fmla="val 16200000"/>
                  <a:gd name="adj2" fmla="val 18750254"/>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9" name="Connettore 1 28"/>
              <p:cNvCxnSpPr>
                <a:stCxn id="40" idx="2"/>
              </p:cNvCxnSpPr>
              <p:nvPr/>
            </p:nvCxnSpPr>
            <p:spPr>
              <a:xfrm>
                <a:off x="2601111" y="4520644"/>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2592658" y="5009210"/>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nettore 2 30"/>
              <p:cNvCxnSpPr/>
              <p:nvPr/>
            </p:nvCxnSpPr>
            <p:spPr>
              <a:xfrm flipH="1" flipV="1">
                <a:off x="3190054" y="4238365"/>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4" name="Figura a mano libera 43"/>
              <p:cNvSpPr/>
              <p:nvPr/>
            </p:nvSpPr>
            <p:spPr>
              <a:xfrm>
                <a:off x="3330392" y="3563302"/>
                <a:ext cx="868235" cy="1321849"/>
              </a:xfrm>
              <a:custGeom>
                <a:avLst/>
                <a:gdLst>
                  <a:gd name="connsiteX0" fmla="*/ 0 w 868235"/>
                  <a:gd name="connsiteY0" fmla="*/ 13095 h 1321849"/>
                  <a:gd name="connsiteX1" fmla="*/ 103670 w 868235"/>
                  <a:gd name="connsiteY1" fmla="*/ 26053 h 1321849"/>
                  <a:gd name="connsiteX2" fmla="*/ 129587 w 868235"/>
                  <a:gd name="connsiteY2" fmla="*/ 103801 h 1321849"/>
                  <a:gd name="connsiteX3" fmla="*/ 168464 w 868235"/>
                  <a:gd name="connsiteY3" fmla="*/ 129716 h 1321849"/>
                  <a:gd name="connsiteX4" fmla="*/ 220299 w 868235"/>
                  <a:gd name="connsiteY4" fmla="*/ 142674 h 1321849"/>
                  <a:gd name="connsiteX5" fmla="*/ 259175 w 868235"/>
                  <a:gd name="connsiteY5" fmla="*/ 155632 h 1321849"/>
                  <a:gd name="connsiteX6" fmla="*/ 362844 w 868235"/>
                  <a:gd name="connsiteY6" fmla="*/ 142674 h 1321849"/>
                  <a:gd name="connsiteX7" fmla="*/ 440597 w 868235"/>
                  <a:gd name="connsiteY7" fmla="*/ 90843 h 1321849"/>
                  <a:gd name="connsiteX8" fmla="*/ 466514 w 868235"/>
                  <a:gd name="connsiteY8" fmla="*/ 51969 h 1321849"/>
                  <a:gd name="connsiteX9" fmla="*/ 596102 w 868235"/>
                  <a:gd name="connsiteY9" fmla="*/ 51969 h 1321849"/>
                  <a:gd name="connsiteX10" fmla="*/ 634978 w 868235"/>
                  <a:gd name="connsiteY10" fmla="*/ 64927 h 1321849"/>
                  <a:gd name="connsiteX11" fmla="*/ 673854 w 868235"/>
                  <a:gd name="connsiteY11" fmla="*/ 142674 h 1321849"/>
                  <a:gd name="connsiteX12" fmla="*/ 647936 w 868235"/>
                  <a:gd name="connsiteY12" fmla="*/ 298170 h 1321849"/>
                  <a:gd name="connsiteX13" fmla="*/ 609060 w 868235"/>
                  <a:gd name="connsiteY13" fmla="*/ 350002 h 1321849"/>
                  <a:gd name="connsiteX14" fmla="*/ 570184 w 868235"/>
                  <a:gd name="connsiteY14" fmla="*/ 375918 h 1321849"/>
                  <a:gd name="connsiteX15" fmla="*/ 583143 w 868235"/>
                  <a:gd name="connsiteY15" fmla="*/ 427749 h 1321849"/>
                  <a:gd name="connsiteX16" fmla="*/ 622019 w 868235"/>
                  <a:gd name="connsiteY16" fmla="*/ 466623 h 1321849"/>
                  <a:gd name="connsiteX17" fmla="*/ 712730 w 868235"/>
                  <a:gd name="connsiteY17" fmla="*/ 518455 h 1321849"/>
                  <a:gd name="connsiteX18" fmla="*/ 790482 w 868235"/>
                  <a:gd name="connsiteY18" fmla="*/ 557329 h 1321849"/>
                  <a:gd name="connsiteX19" fmla="*/ 829359 w 868235"/>
                  <a:gd name="connsiteY19" fmla="*/ 544371 h 1321849"/>
                  <a:gd name="connsiteX20" fmla="*/ 868235 w 868235"/>
                  <a:gd name="connsiteY20" fmla="*/ 648035 h 1321849"/>
                  <a:gd name="connsiteX21" fmla="*/ 855276 w 868235"/>
                  <a:gd name="connsiteY21" fmla="*/ 790572 h 1321849"/>
                  <a:gd name="connsiteX22" fmla="*/ 816400 w 868235"/>
                  <a:gd name="connsiteY22" fmla="*/ 816488 h 1321849"/>
                  <a:gd name="connsiteX23" fmla="*/ 725689 w 868235"/>
                  <a:gd name="connsiteY23" fmla="*/ 868320 h 1321849"/>
                  <a:gd name="connsiteX24" fmla="*/ 686813 w 868235"/>
                  <a:gd name="connsiteY24" fmla="*/ 894236 h 1321849"/>
                  <a:gd name="connsiteX25" fmla="*/ 738648 w 868235"/>
                  <a:gd name="connsiteY25" fmla="*/ 984942 h 1321849"/>
                  <a:gd name="connsiteX26" fmla="*/ 764565 w 868235"/>
                  <a:gd name="connsiteY26" fmla="*/ 1062689 h 1321849"/>
                  <a:gd name="connsiteX27" fmla="*/ 777524 w 868235"/>
                  <a:gd name="connsiteY27" fmla="*/ 1101563 h 1321849"/>
                  <a:gd name="connsiteX28" fmla="*/ 764565 w 868235"/>
                  <a:gd name="connsiteY28" fmla="*/ 1140437 h 1321849"/>
                  <a:gd name="connsiteX29" fmla="*/ 725689 w 868235"/>
                  <a:gd name="connsiteY29" fmla="*/ 1179311 h 1321849"/>
                  <a:gd name="connsiteX30" fmla="*/ 738648 w 868235"/>
                  <a:gd name="connsiteY30" fmla="*/ 1257059 h 1321849"/>
                  <a:gd name="connsiteX31" fmla="*/ 712730 w 868235"/>
                  <a:gd name="connsiteY31" fmla="*/ 1321849 h 132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8235" h="1321849">
                    <a:moveTo>
                      <a:pt x="0" y="13095"/>
                    </a:moveTo>
                    <a:cubicBezTo>
                      <a:pt x="38118" y="5472"/>
                      <a:pt x="76128" y="-18012"/>
                      <a:pt x="103670" y="26053"/>
                    </a:cubicBezTo>
                    <a:cubicBezTo>
                      <a:pt x="118149" y="49218"/>
                      <a:pt x="106856" y="88649"/>
                      <a:pt x="129587" y="103801"/>
                    </a:cubicBezTo>
                    <a:cubicBezTo>
                      <a:pt x="142546" y="112439"/>
                      <a:pt x="154149" y="123581"/>
                      <a:pt x="168464" y="129716"/>
                    </a:cubicBezTo>
                    <a:cubicBezTo>
                      <a:pt x="184834" y="136731"/>
                      <a:pt x="203174" y="137781"/>
                      <a:pt x="220299" y="142674"/>
                    </a:cubicBezTo>
                    <a:cubicBezTo>
                      <a:pt x="233433" y="146426"/>
                      <a:pt x="246216" y="151313"/>
                      <a:pt x="259175" y="155632"/>
                    </a:cubicBezTo>
                    <a:cubicBezTo>
                      <a:pt x="293731" y="151313"/>
                      <a:pt x="330047" y="154386"/>
                      <a:pt x="362844" y="142674"/>
                    </a:cubicBezTo>
                    <a:cubicBezTo>
                      <a:pt x="392178" y="132198"/>
                      <a:pt x="440597" y="90843"/>
                      <a:pt x="440597" y="90843"/>
                    </a:cubicBezTo>
                    <a:cubicBezTo>
                      <a:pt x="449236" y="77885"/>
                      <a:pt x="454353" y="61698"/>
                      <a:pt x="466514" y="51969"/>
                    </a:cubicBezTo>
                    <a:cubicBezTo>
                      <a:pt x="500783" y="24555"/>
                      <a:pt x="566965" y="47807"/>
                      <a:pt x="596102" y="51969"/>
                    </a:cubicBezTo>
                    <a:cubicBezTo>
                      <a:pt x="609061" y="56288"/>
                      <a:pt x="624311" y="56394"/>
                      <a:pt x="634978" y="64927"/>
                    </a:cubicBezTo>
                    <a:cubicBezTo>
                      <a:pt x="657814" y="83195"/>
                      <a:pt x="665317" y="117066"/>
                      <a:pt x="673854" y="142674"/>
                    </a:cubicBezTo>
                    <a:cubicBezTo>
                      <a:pt x="672638" y="152404"/>
                      <a:pt x="662206" y="269631"/>
                      <a:pt x="647936" y="298170"/>
                    </a:cubicBezTo>
                    <a:cubicBezTo>
                      <a:pt x="638277" y="317487"/>
                      <a:pt x="624332" y="334731"/>
                      <a:pt x="609060" y="350002"/>
                    </a:cubicBezTo>
                    <a:cubicBezTo>
                      <a:pt x="598047" y="361014"/>
                      <a:pt x="583143" y="367279"/>
                      <a:pt x="570184" y="375918"/>
                    </a:cubicBezTo>
                    <a:cubicBezTo>
                      <a:pt x="574504" y="393195"/>
                      <a:pt x="574307" y="412287"/>
                      <a:pt x="583143" y="427749"/>
                    </a:cubicBezTo>
                    <a:cubicBezTo>
                      <a:pt x="592236" y="443660"/>
                      <a:pt x="607940" y="454891"/>
                      <a:pt x="622019" y="466623"/>
                    </a:cubicBezTo>
                    <a:cubicBezTo>
                      <a:pt x="656461" y="495323"/>
                      <a:pt x="672401" y="495411"/>
                      <a:pt x="712730" y="518455"/>
                    </a:cubicBezTo>
                    <a:cubicBezTo>
                      <a:pt x="783069" y="558646"/>
                      <a:pt x="719204" y="533571"/>
                      <a:pt x="790482" y="557329"/>
                    </a:cubicBezTo>
                    <a:cubicBezTo>
                      <a:pt x="803441" y="553010"/>
                      <a:pt x="816676" y="539298"/>
                      <a:pt x="829359" y="544371"/>
                    </a:cubicBezTo>
                    <a:cubicBezTo>
                      <a:pt x="858374" y="555976"/>
                      <a:pt x="865118" y="632453"/>
                      <a:pt x="868235" y="648035"/>
                    </a:cubicBezTo>
                    <a:cubicBezTo>
                      <a:pt x="863915" y="695547"/>
                      <a:pt x="869307" y="744974"/>
                      <a:pt x="855276" y="790572"/>
                    </a:cubicBezTo>
                    <a:cubicBezTo>
                      <a:pt x="850696" y="805457"/>
                      <a:pt x="828365" y="806518"/>
                      <a:pt x="816400" y="816488"/>
                    </a:cubicBezTo>
                    <a:cubicBezTo>
                      <a:pt x="750224" y="871631"/>
                      <a:pt x="809594" y="847345"/>
                      <a:pt x="725689" y="868320"/>
                    </a:cubicBezTo>
                    <a:cubicBezTo>
                      <a:pt x="712730" y="876959"/>
                      <a:pt x="689374" y="878874"/>
                      <a:pt x="686813" y="894236"/>
                    </a:cubicBezTo>
                    <a:cubicBezTo>
                      <a:pt x="684621" y="907390"/>
                      <a:pt x="730293" y="972410"/>
                      <a:pt x="738648" y="984942"/>
                    </a:cubicBezTo>
                    <a:lnTo>
                      <a:pt x="764565" y="1062689"/>
                    </a:lnTo>
                    <a:lnTo>
                      <a:pt x="777524" y="1101563"/>
                    </a:lnTo>
                    <a:cubicBezTo>
                      <a:pt x="773204" y="1114521"/>
                      <a:pt x="772142" y="1129072"/>
                      <a:pt x="764565" y="1140437"/>
                    </a:cubicBezTo>
                    <a:cubicBezTo>
                      <a:pt x="754399" y="1155685"/>
                      <a:pt x="729665" y="1161422"/>
                      <a:pt x="725689" y="1179311"/>
                    </a:cubicBezTo>
                    <a:cubicBezTo>
                      <a:pt x="719989" y="1204959"/>
                      <a:pt x="734328" y="1231143"/>
                      <a:pt x="738648" y="1257059"/>
                    </a:cubicBezTo>
                    <a:cubicBezTo>
                      <a:pt x="722635" y="1305096"/>
                      <a:pt x="731798" y="1283716"/>
                      <a:pt x="712730" y="1321849"/>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5" name="Ovale 44"/>
              <p:cNvSpPr/>
              <p:nvPr/>
            </p:nvSpPr>
            <p:spPr>
              <a:xfrm>
                <a:off x="3978328" y="4844199"/>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46" name="Connettore 2 45"/>
              <p:cNvCxnSpPr/>
              <p:nvPr/>
            </p:nvCxnSpPr>
            <p:spPr>
              <a:xfrm flipV="1">
                <a:off x="3057926" y="3563302"/>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8" name="Connettore 2 47"/>
              <p:cNvCxnSpPr/>
              <p:nvPr/>
            </p:nvCxnSpPr>
            <p:spPr>
              <a:xfrm>
                <a:off x="4098430" y="3657834"/>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0" name="Connettore 2 49"/>
              <p:cNvCxnSpPr/>
              <p:nvPr/>
            </p:nvCxnSpPr>
            <p:spPr>
              <a:xfrm>
                <a:off x="4198627" y="4434814"/>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grpSp>
      </p:grpSp>
      <p:sp>
        <p:nvSpPr>
          <p:cNvPr id="98" name="Arco 97"/>
          <p:cNvSpPr/>
          <p:nvPr/>
        </p:nvSpPr>
        <p:spPr>
          <a:xfrm flipH="1">
            <a:off x="2496706" y="4610284"/>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1" name="Arco 50"/>
          <p:cNvSpPr/>
          <p:nvPr/>
        </p:nvSpPr>
        <p:spPr>
          <a:xfrm flipH="1">
            <a:off x="1028739" y="3607755"/>
            <a:ext cx="1896718" cy="1975026"/>
          </a:xfrm>
          <a:prstGeom prst="arc">
            <a:avLst>
              <a:gd name="adj1" fmla="val 1620000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3" name="Connettore 1 52"/>
          <p:cNvCxnSpPr/>
          <p:nvPr/>
        </p:nvCxnSpPr>
        <p:spPr>
          <a:xfrm>
            <a:off x="1293330" y="3180327"/>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54" name="Arco 53"/>
          <p:cNvSpPr/>
          <p:nvPr/>
        </p:nvSpPr>
        <p:spPr>
          <a:xfrm>
            <a:off x="385702" y="3488820"/>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5" name="Connettore 1 54"/>
          <p:cNvCxnSpPr>
            <a:stCxn id="54" idx="2"/>
          </p:cNvCxnSpPr>
          <p:nvPr/>
        </p:nvCxnSpPr>
        <p:spPr>
          <a:xfrm>
            <a:off x="2229782" y="3907968"/>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56" name="Arco 55"/>
          <p:cNvSpPr/>
          <p:nvPr/>
        </p:nvSpPr>
        <p:spPr>
          <a:xfrm flipH="1">
            <a:off x="363392" y="4561839"/>
            <a:ext cx="1844079" cy="838296"/>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7" name="Connettore 1 56"/>
          <p:cNvCxnSpPr>
            <a:stCxn id="56" idx="2"/>
          </p:cNvCxnSpPr>
          <p:nvPr/>
        </p:nvCxnSpPr>
        <p:spPr>
          <a:xfrm>
            <a:off x="363392" y="4980988"/>
            <a:ext cx="0" cy="902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Connettore 1 57"/>
          <p:cNvCxnSpPr/>
          <p:nvPr/>
        </p:nvCxnSpPr>
        <p:spPr>
          <a:xfrm>
            <a:off x="354938" y="5470863"/>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Connettore 2 58"/>
          <p:cNvCxnSpPr/>
          <p:nvPr/>
        </p:nvCxnSpPr>
        <p:spPr>
          <a:xfrm flipH="1" flipV="1">
            <a:off x="952334" y="4738892"/>
            <a:ext cx="226629" cy="203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0" name="Connettore 1 59"/>
          <p:cNvCxnSpPr/>
          <p:nvPr/>
        </p:nvCxnSpPr>
        <p:spPr>
          <a:xfrm>
            <a:off x="378028" y="4979752"/>
            <a:ext cx="0" cy="471312"/>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1" name="Connettore 1 60"/>
          <p:cNvCxnSpPr/>
          <p:nvPr/>
        </p:nvCxnSpPr>
        <p:spPr>
          <a:xfrm>
            <a:off x="354938" y="5473237"/>
            <a:ext cx="901673"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2" name="Connettore 2 61"/>
          <p:cNvCxnSpPr/>
          <p:nvPr/>
        </p:nvCxnSpPr>
        <p:spPr>
          <a:xfrm>
            <a:off x="516555" y="4979752"/>
            <a:ext cx="1" cy="274363"/>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3" name="Connettore 2 62"/>
          <p:cNvCxnSpPr/>
          <p:nvPr/>
        </p:nvCxnSpPr>
        <p:spPr>
          <a:xfrm>
            <a:off x="668747" y="5374219"/>
            <a:ext cx="322465" cy="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4" name="Arco 83"/>
          <p:cNvSpPr/>
          <p:nvPr/>
        </p:nvSpPr>
        <p:spPr>
          <a:xfrm flipH="1">
            <a:off x="3057439" y="3622771"/>
            <a:ext cx="1896718" cy="1975026"/>
          </a:xfrm>
          <a:prstGeom prst="arc">
            <a:avLst>
              <a:gd name="adj1" fmla="val 1620000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85" name="Connettore 1 84"/>
          <p:cNvCxnSpPr/>
          <p:nvPr/>
        </p:nvCxnSpPr>
        <p:spPr>
          <a:xfrm>
            <a:off x="3435431" y="3228772"/>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86" name="Arco 85"/>
          <p:cNvSpPr/>
          <p:nvPr/>
        </p:nvSpPr>
        <p:spPr>
          <a:xfrm>
            <a:off x="2527803" y="3537265"/>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87" name="Connettore 1 86"/>
          <p:cNvCxnSpPr>
            <a:stCxn id="86" idx="2"/>
          </p:cNvCxnSpPr>
          <p:nvPr/>
        </p:nvCxnSpPr>
        <p:spPr>
          <a:xfrm>
            <a:off x="4371883" y="3956413"/>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88" name="Arco 87"/>
          <p:cNvSpPr/>
          <p:nvPr/>
        </p:nvSpPr>
        <p:spPr>
          <a:xfrm flipH="1">
            <a:off x="2505493" y="4610284"/>
            <a:ext cx="1844079" cy="838296"/>
          </a:xfrm>
          <a:prstGeom prst="arc">
            <a:avLst>
              <a:gd name="adj1" fmla="val 16200000"/>
              <a:gd name="adj2" fmla="val 18790896"/>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89" name="Connettore 1 88"/>
          <p:cNvCxnSpPr>
            <a:stCxn id="98" idx="2"/>
          </p:cNvCxnSpPr>
          <p:nvPr/>
        </p:nvCxnSpPr>
        <p:spPr>
          <a:xfrm>
            <a:off x="2496706" y="5024939"/>
            <a:ext cx="8787" cy="906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Connettore 1 89"/>
          <p:cNvCxnSpPr/>
          <p:nvPr/>
        </p:nvCxnSpPr>
        <p:spPr>
          <a:xfrm>
            <a:off x="2497039" y="5519308"/>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Connettore 2 90"/>
          <p:cNvCxnSpPr/>
          <p:nvPr/>
        </p:nvCxnSpPr>
        <p:spPr>
          <a:xfrm flipH="1" flipV="1">
            <a:off x="3094435" y="4761421"/>
            <a:ext cx="226629" cy="203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00" name="Arco 99"/>
          <p:cNvSpPr/>
          <p:nvPr/>
        </p:nvSpPr>
        <p:spPr>
          <a:xfrm flipH="1">
            <a:off x="3057439" y="3582622"/>
            <a:ext cx="1896718" cy="1975026"/>
          </a:xfrm>
          <a:prstGeom prst="arc">
            <a:avLst>
              <a:gd name="adj1" fmla="val 16648172"/>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1" name="Arco 100"/>
          <p:cNvSpPr/>
          <p:nvPr/>
        </p:nvSpPr>
        <p:spPr>
          <a:xfrm>
            <a:off x="2513391" y="3522190"/>
            <a:ext cx="1844079" cy="838296"/>
          </a:xfrm>
          <a:prstGeom prst="arc">
            <a:avLst>
              <a:gd name="adj1" fmla="val 16200000"/>
              <a:gd name="adj2" fmla="val 19262439"/>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02" name="Connettore 2 101"/>
          <p:cNvCxnSpPr/>
          <p:nvPr/>
        </p:nvCxnSpPr>
        <p:spPr>
          <a:xfrm flipV="1">
            <a:off x="2981258" y="3817345"/>
            <a:ext cx="212282" cy="385682"/>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06" name="Connettore 2 105"/>
          <p:cNvCxnSpPr/>
          <p:nvPr/>
        </p:nvCxnSpPr>
        <p:spPr>
          <a:xfrm flipH="1" flipV="1">
            <a:off x="3504547" y="3400613"/>
            <a:ext cx="322478" cy="51179"/>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11" name="CasellaDiTesto 110"/>
          <p:cNvSpPr txBox="1"/>
          <p:nvPr/>
        </p:nvSpPr>
        <p:spPr>
          <a:xfrm>
            <a:off x="1394625" y="2859440"/>
            <a:ext cx="1798915" cy="369332"/>
          </a:xfrm>
          <a:prstGeom prst="rect">
            <a:avLst/>
          </a:prstGeom>
          <a:noFill/>
        </p:spPr>
        <p:txBody>
          <a:bodyPr wrap="none" rtlCol="0">
            <a:spAutoFit/>
          </a:bodyPr>
          <a:lstStyle/>
          <a:p>
            <a:r>
              <a:rPr lang="it-IT" b="1" dirty="0" err="1" smtClean="0">
                <a:solidFill>
                  <a:srgbClr val="FF0000"/>
                </a:solidFill>
              </a:rPr>
              <a:t>Contractive</a:t>
            </a:r>
            <a:r>
              <a:rPr lang="it-IT" b="1" dirty="0" smtClean="0">
                <a:solidFill>
                  <a:srgbClr val="FF0000"/>
                </a:solidFill>
              </a:rPr>
              <a:t> Flow</a:t>
            </a:r>
            <a:endParaRPr lang="it-IT" b="1" dirty="0">
              <a:solidFill>
                <a:srgbClr val="FF0000"/>
              </a:solidFill>
            </a:endParaRPr>
          </a:p>
        </p:txBody>
      </p:sp>
      <p:sp>
        <p:nvSpPr>
          <p:cNvPr id="112" name="CasellaDiTesto 111"/>
          <p:cNvSpPr txBox="1"/>
          <p:nvPr/>
        </p:nvSpPr>
        <p:spPr>
          <a:xfrm>
            <a:off x="516556" y="5931439"/>
            <a:ext cx="1218565" cy="369332"/>
          </a:xfrm>
          <a:prstGeom prst="rect">
            <a:avLst/>
          </a:prstGeom>
          <a:noFill/>
        </p:spPr>
        <p:txBody>
          <a:bodyPr wrap="none" rtlCol="0">
            <a:spAutoFit/>
          </a:bodyPr>
          <a:lstStyle/>
          <a:p>
            <a:r>
              <a:rPr lang="it-IT" dirty="0" err="1"/>
              <a:t>C</a:t>
            </a:r>
            <a:r>
              <a:rPr lang="it-IT" dirty="0" err="1" smtClean="0"/>
              <a:t>entrifugal</a:t>
            </a:r>
            <a:endParaRPr lang="it-IT" dirty="0"/>
          </a:p>
        </p:txBody>
      </p:sp>
      <p:sp>
        <p:nvSpPr>
          <p:cNvPr id="113" name="CasellaDiTesto 112"/>
          <p:cNvSpPr txBox="1"/>
          <p:nvPr/>
        </p:nvSpPr>
        <p:spPr>
          <a:xfrm>
            <a:off x="2895264" y="5931439"/>
            <a:ext cx="1231640" cy="369332"/>
          </a:xfrm>
          <a:prstGeom prst="rect">
            <a:avLst/>
          </a:prstGeom>
          <a:noFill/>
        </p:spPr>
        <p:txBody>
          <a:bodyPr wrap="none" rtlCol="0">
            <a:spAutoFit/>
          </a:bodyPr>
          <a:lstStyle/>
          <a:p>
            <a:r>
              <a:rPr lang="it-IT" dirty="0" err="1" smtClean="0"/>
              <a:t>Centripetal</a:t>
            </a:r>
            <a:endParaRPr lang="it-IT" dirty="0"/>
          </a:p>
        </p:txBody>
      </p:sp>
      <p:sp>
        <p:nvSpPr>
          <p:cNvPr id="114" name="CasellaDiTesto 113"/>
          <p:cNvSpPr txBox="1"/>
          <p:nvPr/>
        </p:nvSpPr>
        <p:spPr>
          <a:xfrm>
            <a:off x="6111621" y="5892565"/>
            <a:ext cx="1218565" cy="369332"/>
          </a:xfrm>
          <a:prstGeom prst="rect">
            <a:avLst/>
          </a:prstGeom>
          <a:noFill/>
        </p:spPr>
        <p:txBody>
          <a:bodyPr wrap="none" rtlCol="0">
            <a:spAutoFit/>
          </a:bodyPr>
          <a:lstStyle/>
          <a:p>
            <a:r>
              <a:rPr lang="it-IT" dirty="0" err="1"/>
              <a:t>C</a:t>
            </a:r>
            <a:r>
              <a:rPr lang="it-IT" dirty="0" err="1" smtClean="0"/>
              <a:t>entrifugal</a:t>
            </a:r>
            <a:endParaRPr lang="it-IT" dirty="0"/>
          </a:p>
        </p:txBody>
      </p:sp>
      <p:sp>
        <p:nvSpPr>
          <p:cNvPr id="115" name="CasellaDiTesto 114"/>
          <p:cNvSpPr txBox="1"/>
          <p:nvPr/>
        </p:nvSpPr>
        <p:spPr>
          <a:xfrm>
            <a:off x="5820575" y="2827174"/>
            <a:ext cx="1715509" cy="369332"/>
          </a:xfrm>
          <a:prstGeom prst="rect">
            <a:avLst/>
          </a:prstGeom>
          <a:noFill/>
        </p:spPr>
        <p:txBody>
          <a:bodyPr wrap="none" rtlCol="0">
            <a:spAutoFit/>
          </a:bodyPr>
          <a:lstStyle/>
          <a:p>
            <a:r>
              <a:rPr lang="it-IT" b="1" dirty="0" err="1" smtClean="0">
                <a:solidFill>
                  <a:srgbClr val="0000FF"/>
                </a:solidFill>
              </a:rPr>
              <a:t>Relaxation</a:t>
            </a:r>
            <a:r>
              <a:rPr lang="it-IT" b="1" dirty="0" smtClean="0">
                <a:solidFill>
                  <a:srgbClr val="0000FF"/>
                </a:solidFill>
              </a:rPr>
              <a:t> Flow</a:t>
            </a:r>
            <a:endParaRPr lang="it-IT" b="1" dirty="0">
              <a:solidFill>
                <a:srgbClr val="0000FF"/>
              </a:solidFill>
            </a:endParaRPr>
          </a:p>
        </p:txBody>
      </p:sp>
    </p:spTree>
    <p:extLst>
      <p:ext uri="{BB962C8B-B14F-4D97-AF65-F5344CB8AC3E}">
        <p14:creationId xmlns:p14="http://schemas.microsoft.com/office/powerpoint/2010/main" val="3633523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90372" y="326638"/>
            <a:ext cx="8586354" cy="2031325"/>
          </a:xfrm>
          <a:prstGeom prst="rect">
            <a:avLst/>
          </a:prstGeom>
          <a:noFill/>
        </p:spPr>
        <p:txBody>
          <a:bodyPr wrap="square" rtlCol="0">
            <a:spAutoFit/>
          </a:bodyPr>
          <a:lstStyle/>
          <a:p>
            <a:r>
              <a:rPr lang="en-US" dirty="0"/>
              <a:t>Even if it is pathologic, every centripetal flow in the </a:t>
            </a:r>
            <a:r>
              <a:rPr lang="en-US" dirty="0" err="1"/>
              <a:t>Giacomini</a:t>
            </a:r>
            <a:r>
              <a:rPr lang="en-US" dirty="0"/>
              <a:t> v., independently from its original cause, compensative to a venous obstruction or derivative of an increase in the functional pathological pressure inside the popliteal fossa, is never pathogenic and must be conserved. Its suppression will lead to a venous stasis below its original point and to an increase in pressure at the SPJ and below it.</a:t>
            </a:r>
            <a:endParaRPr lang="it-IT" dirty="0"/>
          </a:p>
          <a:p>
            <a:r>
              <a:rPr lang="en-US" dirty="0"/>
              <a:t> A centripetal flow is always supported by a contractive flow.</a:t>
            </a:r>
            <a:endParaRPr lang="it-IT" dirty="0"/>
          </a:p>
          <a:p>
            <a:endParaRPr lang="it-IT" dirty="0"/>
          </a:p>
        </p:txBody>
      </p:sp>
      <p:grpSp>
        <p:nvGrpSpPr>
          <p:cNvPr id="129" name="Gruppo 128"/>
          <p:cNvGrpSpPr/>
          <p:nvPr/>
        </p:nvGrpSpPr>
        <p:grpSpPr>
          <a:xfrm flipH="1">
            <a:off x="437733" y="2128754"/>
            <a:ext cx="2465021" cy="4335289"/>
            <a:chOff x="437733" y="2128754"/>
            <a:chExt cx="2465021" cy="4335289"/>
          </a:xfrm>
        </p:grpSpPr>
        <p:sp>
          <p:nvSpPr>
            <p:cNvPr id="35" name="Arco 428"/>
            <p:cNvSpPr>
              <a:spLocks/>
            </p:cNvSpPr>
            <p:nvPr/>
          </p:nvSpPr>
          <p:spPr bwMode="auto">
            <a:xfrm flipH="1" flipV="1">
              <a:off x="906087" y="2128754"/>
              <a:ext cx="221852" cy="2127128"/>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6" name="Arco 429"/>
            <p:cNvSpPr>
              <a:spLocks/>
            </p:cNvSpPr>
            <p:nvPr/>
          </p:nvSpPr>
          <p:spPr bwMode="auto">
            <a:xfrm flipH="1" flipV="1">
              <a:off x="1106370" y="4350843"/>
              <a:ext cx="226474" cy="1762477"/>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37" name="Group 430"/>
            <p:cNvGrpSpPr>
              <a:grpSpLocks/>
            </p:cNvGrpSpPr>
            <p:nvPr/>
          </p:nvGrpSpPr>
          <p:grpSpPr bwMode="auto">
            <a:xfrm flipH="1">
              <a:off x="1053988" y="4255882"/>
              <a:ext cx="73951" cy="425426"/>
              <a:chOff x="3840" y="2448"/>
              <a:chExt cx="96" cy="752"/>
            </a:xfrm>
          </p:grpSpPr>
          <p:sp>
            <p:nvSpPr>
              <p:cNvPr id="52"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3"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38" name="Arco 433"/>
            <p:cNvSpPr>
              <a:spLocks/>
            </p:cNvSpPr>
            <p:nvPr/>
          </p:nvSpPr>
          <p:spPr bwMode="auto">
            <a:xfrm flipH="1">
              <a:off x="832136" y="6105724"/>
              <a:ext cx="493004" cy="277286"/>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9" name="Freeform 434"/>
            <p:cNvSpPr>
              <a:spLocks/>
            </p:cNvSpPr>
            <p:nvPr/>
          </p:nvSpPr>
          <p:spPr bwMode="auto">
            <a:xfrm flipH="1">
              <a:off x="437733" y="6251330"/>
              <a:ext cx="2021317" cy="212713"/>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dirty="0">
                <a:cs typeface="+mn-cs"/>
              </a:endParaRPr>
            </a:p>
          </p:txBody>
        </p:sp>
        <p:sp>
          <p:nvSpPr>
            <p:cNvPr id="40" name="Arco 435"/>
            <p:cNvSpPr>
              <a:spLocks/>
            </p:cNvSpPr>
            <p:nvPr/>
          </p:nvSpPr>
          <p:spPr bwMode="auto">
            <a:xfrm flipV="1">
              <a:off x="2459050" y="4255882"/>
              <a:ext cx="147901" cy="19448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1" name="Arco 436"/>
            <p:cNvSpPr>
              <a:spLocks/>
            </p:cNvSpPr>
            <p:nvPr/>
          </p:nvSpPr>
          <p:spPr bwMode="auto">
            <a:xfrm flipV="1">
              <a:off x="2606951" y="2554180"/>
              <a:ext cx="295803" cy="170170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2" name="Oval 441"/>
            <p:cNvSpPr>
              <a:spLocks noChangeArrowheads="1"/>
            </p:cNvSpPr>
            <p:nvPr/>
          </p:nvSpPr>
          <p:spPr bwMode="auto">
            <a:xfrm flipH="1">
              <a:off x="1688731" y="5872753"/>
              <a:ext cx="154064" cy="126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43" name="Line 448"/>
            <p:cNvSpPr>
              <a:spLocks noChangeShapeType="1"/>
            </p:cNvSpPr>
            <p:nvPr/>
          </p:nvSpPr>
          <p:spPr bwMode="auto">
            <a:xfrm flipH="1">
              <a:off x="2068731" y="4574160"/>
              <a:ext cx="0" cy="14252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4" name="Line 449"/>
            <p:cNvSpPr>
              <a:spLocks noChangeShapeType="1"/>
            </p:cNvSpPr>
            <p:nvPr/>
          </p:nvSpPr>
          <p:spPr bwMode="auto">
            <a:xfrm flipH="1">
              <a:off x="1861561" y="2601847"/>
              <a:ext cx="0" cy="33975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49" name="Group 454"/>
            <p:cNvGrpSpPr>
              <a:grpSpLocks/>
            </p:cNvGrpSpPr>
            <p:nvPr/>
          </p:nvGrpSpPr>
          <p:grpSpPr bwMode="auto">
            <a:xfrm>
              <a:off x="2459050" y="6200684"/>
              <a:ext cx="73951" cy="243100"/>
              <a:chOff x="3840" y="2448"/>
              <a:chExt cx="96" cy="752"/>
            </a:xfrm>
          </p:grpSpPr>
          <p:sp>
            <p:nvSpPr>
              <p:cNvPr id="50"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1"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54" name="Line 448"/>
            <p:cNvSpPr>
              <a:spLocks noChangeShapeType="1"/>
            </p:cNvSpPr>
            <p:nvPr/>
          </p:nvSpPr>
          <p:spPr bwMode="auto">
            <a:xfrm flipH="1">
              <a:off x="2077638" y="2601848"/>
              <a:ext cx="0" cy="174899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5" name="Arco 54"/>
            <p:cNvSpPr/>
            <p:nvPr/>
          </p:nvSpPr>
          <p:spPr>
            <a:xfrm>
              <a:off x="1726348" y="4323137"/>
              <a:ext cx="702579" cy="689129"/>
            </a:xfrm>
            <a:prstGeom prst="arc">
              <a:avLst>
                <a:gd name="adj1" fmla="val 16200000"/>
                <a:gd name="adj2" fmla="val 1874819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56" name="Arco 55"/>
            <p:cNvSpPr/>
            <p:nvPr/>
          </p:nvSpPr>
          <p:spPr>
            <a:xfrm>
              <a:off x="1726349" y="4574160"/>
              <a:ext cx="635852" cy="689129"/>
            </a:xfrm>
            <a:prstGeom prst="arc">
              <a:avLst>
                <a:gd name="adj1" fmla="val 16200000"/>
                <a:gd name="adj2" fmla="val 19345961"/>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grpSp>
          <p:nvGrpSpPr>
            <p:cNvPr id="57" name="Gruppo 56"/>
            <p:cNvGrpSpPr/>
            <p:nvPr/>
          </p:nvGrpSpPr>
          <p:grpSpPr>
            <a:xfrm>
              <a:off x="1615985" y="4064359"/>
              <a:ext cx="653777" cy="693890"/>
              <a:chOff x="4335177" y="3887838"/>
              <a:chExt cx="1023739" cy="1023739"/>
            </a:xfrm>
          </p:grpSpPr>
          <p:cxnSp>
            <p:nvCxnSpPr>
              <p:cNvPr id="58" name="Connettore 2 57"/>
              <p:cNvCxnSpPr/>
              <p:nvPr/>
            </p:nvCxnSpPr>
            <p:spPr>
              <a:xfrm flipH="1" flipV="1">
                <a:off x="4847047" y="3887838"/>
                <a:ext cx="6963" cy="50168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9" name="Connettore 2 58"/>
              <p:cNvCxnSpPr/>
              <p:nvPr/>
            </p:nvCxnSpPr>
            <p:spPr>
              <a:xfrm flipV="1">
                <a:off x="4854010" y="4037761"/>
                <a:ext cx="354983" cy="351762"/>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0" name="Connettore 2 59"/>
              <p:cNvCxnSpPr/>
              <p:nvPr/>
            </p:nvCxnSpPr>
            <p:spPr>
              <a:xfrm flipH="1" flipV="1">
                <a:off x="4485100" y="4037761"/>
                <a:ext cx="365429" cy="351763"/>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Connettore 2 60"/>
              <p:cNvCxnSpPr/>
              <p:nvPr/>
            </p:nvCxnSpPr>
            <p:spPr>
              <a:xfrm flipH="1">
                <a:off x="4335177" y="4389525"/>
                <a:ext cx="515353" cy="10183"/>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2" name="Connettore 2 61"/>
              <p:cNvCxnSpPr/>
              <p:nvPr/>
            </p:nvCxnSpPr>
            <p:spPr>
              <a:xfrm flipH="1">
                <a:off x="4485100" y="4399708"/>
                <a:ext cx="361948" cy="36194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3" name="Connettore 2 62"/>
              <p:cNvCxnSpPr/>
              <p:nvPr/>
            </p:nvCxnSpPr>
            <p:spPr>
              <a:xfrm flipH="1">
                <a:off x="4847047" y="4426750"/>
                <a:ext cx="6963" cy="484827"/>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4" name="Connettore 2 63"/>
              <p:cNvCxnSpPr/>
              <p:nvPr/>
            </p:nvCxnSpPr>
            <p:spPr>
              <a:xfrm>
                <a:off x="4866555" y="4389523"/>
                <a:ext cx="342438" cy="372131"/>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5" name="Connettore 2 64"/>
              <p:cNvCxnSpPr/>
              <p:nvPr/>
            </p:nvCxnSpPr>
            <p:spPr>
              <a:xfrm>
                <a:off x="4847047" y="4389523"/>
                <a:ext cx="511869" cy="1018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66" name="Ovale 65"/>
            <p:cNvSpPr/>
            <p:nvPr/>
          </p:nvSpPr>
          <p:spPr>
            <a:xfrm>
              <a:off x="1998191" y="4681308"/>
              <a:ext cx="327585" cy="1293842"/>
            </a:xfrm>
            <a:prstGeom prst="ellipse">
              <a:avLst/>
            </a:prstGeom>
            <a:pattFill prst="wdDnDiag">
              <a:fgClr>
                <a:srgbClr val="FF0000"/>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7" name="Ovale 66"/>
            <p:cNvSpPr/>
            <p:nvPr/>
          </p:nvSpPr>
          <p:spPr>
            <a:xfrm>
              <a:off x="1622449" y="4681308"/>
              <a:ext cx="327585" cy="1293842"/>
            </a:xfrm>
            <a:prstGeom prst="ellipse">
              <a:avLst/>
            </a:prstGeom>
            <a:pattFill prst="wdDnDiag">
              <a:fgClr>
                <a:srgbClr val="FF0000"/>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130" name="Gruppo 129"/>
          <p:cNvGrpSpPr/>
          <p:nvPr/>
        </p:nvGrpSpPr>
        <p:grpSpPr>
          <a:xfrm flipH="1">
            <a:off x="3316861" y="2169091"/>
            <a:ext cx="2465021" cy="4335289"/>
            <a:chOff x="3316861" y="2169091"/>
            <a:chExt cx="2465021" cy="4335289"/>
          </a:xfrm>
        </p:grpSpPr>
        <p:sp>
          <p:nvSpPr>
            <p:cNvPr id="68" name="Arco 428"/>
            <p:cNvSpPr>
              <a:spLocks/>
            </p:cNvSpPr>
            <p:nvPr/>
          </p:nvSpPr>
          <p:spPr bwMode="auto">
            <a:xfrm flipH="1" flipV="1">
              <a:off x="3785215" y="2169091"/>
              <a:ext cx="221852" cy="2127128"/>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9" name="Arco 429"/>
            <p:cNvSpPr>
              <a:spLocks/>
            </p:cNvSpPr>
            <p:nvPr/>
          </p:nvSpPr>
          <p:spPr bwMode="auto">
            <a:xfrm flipH="1" flipV="1">
              <a:off x="3985498" y="4391180"/>
              <a:ext cx="226474" cy="1762477"/>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70" name="Group 430"/>
            <p:cNvGrpSpPr>
              <a:grpSpLocks/>
            </p:cNvGrpSpPr>
            <p:nvPr/>
          </p:nvGrpSpPr>
          <p:grpSpPr bwMode="auto">
            <a:xfrm flipH="1">
              <a:off x="3933116" y="4296219"/>
              <a:ext cx="73951" cy="425426"/>
              <a:chOff x="3840" y="2448"/>
              <a:chExt cx="96" cy="752"/>
            </a:xfrm>
          </p:grpSpPr>
          <p:sp>
            <p:nvSpPr>
              <p:cNvPr id="71"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2"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73" name="Arco 433"/>
            <p:cNvSpPr>
              <a:spLocks/>
            </p:cNvSpPr>
            <p:nvPr/>
          </p:nvSpPr>
          <p:spPr bwMode="auto">
            <a:xfrm flipH="1">
              <a:off x="3711264" y="6146061"/>
              <a:ext cx="493004" cy="277286"/>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4" name="Freeform 434"/>
            <p:cNvSpPr>
              <a:spLocks/>
            </p:cNvSpPr>
            <p:nvPr/>
          </p:nvSpPr>
          <p:spPr bwMode="auto">
            <a:xfrm flipH="1">
              <a:off x="3316861" y="6291667"/>
              <a:ext cx="2021317" cy="212713"/>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5" name="Arco 435"/>
            <p:cNvSpPr>
              <a:spLocks/>
            </p:cNvSpPr>
            <p:nvPr/>
          </p:nvSpPr>
          <p:spPr bwMode="auto">
            <a:xfrm flipV="1">
              <a:off x="5338178" y="4296219"/>
              <a:ext cx="147901" cy="19448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6" name="Arco 436"/>
            <p:cNvSpPr>
              <a:spLocks/>
            </p:cNvSpPr>
            <p:nvPr/>
          </p:nvSpPr>
          <p:spPr bwMode="auto">
            <a:xfrm flipV="1">
              <a:off x="5486079" y="2594517"/>
              <a:ext cx="295803" cy="170170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7" name="Oval 441"/>
            <p:cNvSpPr>
              <a:spLocks noChangeArrowheads="1"/>
            </p:cNvSpPr>
            <p:nvPr/>
          </p:nvSpPr>
          <p:spPr bwMode="auto">
            <a:xfrm flipH="1">
              <a:off x="4567859" y="5913090"/>
              <a:ext cx="154064" cy="126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78" name="Line 448"/>
            <p:cNvSpPr>
              <a:spLocks noChangeShapeType="1"/>
            </p:cNvSpPr>
            <p:nvPr/>
          </p:nvSpPr>
          <p:spPr bwMode="auto">
            <a:xfrm flipH="1">
              <a:off x="4947859" y="4614497"/>
              <a:ext cx="0" cy="14252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9" name="Line 449"/>
            <p:cNvSpPr>
              <a:spLocks noChangeShapeType="1"/>
            </p:cNvSpPr>
            <p:nvPr/>
          </p:nvSpPr>
          <p:spPr bwMode="auto">
            <a:xfrm flipH="1">
              <a:off x="4740689" y="2642184"/>
              <a:ext cx="0" cy="33975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80" name="Group 454"/>
            <p:cNvGrpSpPr>
              <a:grpSpLocks/>
            </p:cNvGrpSpPr>
            <p:nvPr/>
          </p:nvGrpSpPr>
          <p:grpSpPr bwMode="auto">
            <a:xfrm>
              <a:off x="5338178" y="6241021"/>
              <a:ext cx="73951" cy="243100"/>
              <a:chOff x="3840" y="2448"/>
              <a:chExt cx="96" cy="752"/>
            </a:xfrm>
          </p:grpSpPr>
          <p:sp>
            <p:nvSpPr>
              <p:cNvPr id="81"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2"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83" name="Line 448"/>
            <p:cNvSpPr>
              <a:spLocks noChangeShapeType="1"/>
            </p:cNvSpPr>
            <p:nvPr/>
          </p:nvSpPr>
          <p:spPr bwMode="auto">
            <a:xfrm flipH="1">
              <a:off x="4956766" y="2642185"/>
              <a:ext cx="0" cy="174899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4" name="Arco 83"/>
            <p:cNvSpPr/>
            <p:nvPr/>
          </p:nvSpPr>
          <p:spPr>
            <a:xfrm>
              <a:off x="4605476" y="4363474"/>
              <a:ext cx="702579" cy="689129"/>
            </a:xfrm>
            <a:prstGeom prst="arc">
              <a:avLst>
                <a:gd name="adj1" fmla="val 16200000"/>
                <a:gd name="adj2" fmla="val 1874819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85" name="Arco 84"/>
            <p:cNvSpPr/>
            <p:nvPr/>
          </p:nvSpPr>
          <p:spPr>
            <a:xfrm>
              <a:off x="4605477" y="4614497"/>
              <a:ext cx="635852" cy="689129"/>
            </a:xfrm>
            <a:prstGeom prst="arc">
              <a:avLst>
                <a:gd name="adj1" fmla="val 16200000"/>
                <a:gd name="adj2" fmla="val 19345961"/>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95" name="Ovale 94"/>
            <p:cNvSpPr/>
            <p:nvPr/>
          </p:nvSpPr>
          <p:spPr>
            <a:xfrm>
              <a:off x="4877319" y="4721645"/>
              <a:ext cx="327585" cy="1293842"/>
            </a:xfrm>
            <a:prstGeom prst="ellipse">
              <a:avLst/>
            </a:prstGeom>
            <a:pattFill prst="wdDnDiag">
              <a:fgClr>
                <a:srgbClr val="FF0000"/>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6" name="Ovale 95"/>
            <p:cNvSpPr/>
            <p:nvPr/>
          </p:nvSpPr>
          <p:spPr>
            <a:xfrm>
              <a:off x="4501577" y="4721645"/>
              <a:ext cx="327585" cy="1293842"/>
            </a:xfrm>
            <a:prstGeom prst="ellipse">
              <a:avLst/>
            </a:prstGeom>
            <a:pattFill prst="wdDnDiag">
              <a:fgClr>
                <a:srgbClr val="FF0000"/>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7" name="Figura a mano libera 96"/>
            <p:cNvSpPr/>
            <p:nvPr/>
          </p:nvSpPr>
          <p:spPr>
            <a:xfrm>
              <a:off x="4834134" y="4494293"/>
              <a:ext cx="440353" cy="260841"/>
            </a:xfrm>
            <a:custGeom>
              <a:avLst/>
              <a:gdLst>
                <a:gd name="connsiteX0" fmla="*/ 9261 w 440353"/>
                <a:gd name="connsiteY0" fmla="*/ 260841 h 260841"/>
                <a:gd name="connsiteX1" fmla="*/ 17728 w 440353"/>
                <a:gd name="connsiteY1" fmla="*/ 23774 h 260841"/>
                <a:gd name="connsiteX2" fmla="*/ 170128 w 440353"/>
                <a:gd name="connsiteY2" fmla="*/ 32241 h 260841"/>
                <a:gd name="connsiteX3" fmla="*/ 424128 w 440353"/>
                <a:gd name="connsiteY3" fmla="*/ 235441 h 260841"/>
                <a:gd name="connsiteX4" fmla="*/ 415661 w 440353"/>
                <a:gd name="connsiteY4" fmla="*/ 235441 h 260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353" h="260841">
                  <a:moveTo>
                    <a:pt x="9261" y="260841"/>
                  </a:moveTo>
                  <a:cubicBezTo>
                    <a:pt x="89" y="161357"/>
                    <a:pt x="-9083" y="61874"/>
                    <a:pt x="17728" y="23774"/>
                  </a:cubicBezTo>
                  <a:cubicBezTo>
                    <a:pt x="44539" y="-14326"/>
                    <a:pt x="102395" y="-3037"/>
                    <a:pt x="170128" y="32241"/>
                  </a:cubicBezTo>
                  <a:cubicBezTo>
                    <a:pt x="237861" y="67519"/>
                    <a:pt x="383206" y="201574"/>
                    <a:pt x="424128" y="235441"/>
                  </a:cubicBezTo>
                  <a:cubicBezTo>
                    <a:pt x="465050" y="269308"/>
                    <a:pt x="415661" y="235441"/>
                    <a:pt x="415661" y="235441"/>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8" name="Figura a mano libera 97"/>
            <p:cNvSpPr/>
            <p:nvPr/>
          </p:nvSpPr>
          <p:spPr>
            <a:xfrm rot="19898207">
              <a:off x="4955054" y="4322437"/>
              <a:ext cx="414867" cy="190788"/>
            </a:xfrm>
            <a:custGeom>
              <a:avLst/>
              <a:gdLst>
                <a:gd name="connsiteX0" fmla="*/ 0 w 414867"/>
                <a:gd name="connsiteY0" fmla="*/ 50800 h 119725"/>
                <a:gd name="connsiteX1" fmla="*/ 270933 w 414867"/>
                <a:gd name="connsiteY1" fmla="*/ 118533 h 119725"/>
                <a:gd name="connsiteX2" fmla="*/ 414867 w 414867"/>
                <a:gd name="connsiteY2" fmla="*/ 0 h 119725"/>
              </a:gdLst>
              <a:ahLst/>
              <a:cxnLst>
                <a:cxn ang="0">
                  <a:pos x="connsiteX0" y="connsiteY0"/>
                </a:cxn>
                <a:cxn ang="0">
                  <a:pos x="connsiteX1" y="connsiteY1"/>
                </a:cxn>
                <a:cxn ang="0">
                  <a:pos x="connsiteX2" y="connsiteY2"/>
                </a:cxn>
              </a:cxnLst>
              <a:rect l="l" t="t" r="r" b="b"/>
              <a:pathLst>
                <a:path w="414867" h="119725">
                  <a:moveTo>
                    <a:pt x="0" y="50800"/>
                  </a:moveTo>
                  <a:cubicBezTo>
                    <a:pt x="100894" y="88900"/>
                    <a:pt x="201789" y="127000"/>
                    <a:pt x="270933" y="118533"/>
                  </a:cubicBezTo>
                  <a:cubicBezTo>
                    <a:pt x="340077" y="110066"/>
                    <a:pt x="414867" y="0"/>
                    <a:pt x="414867" y="0"/>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131" name="Gruppo 130"/>
          <p:cNvGrpSpPr/>
          <p:nvPr/>
        </p:nvGrpSpPr>
        <p:grpSpPr>
          <a:xfrm flipH="1">
            <a:off x="6223156" y="2169091"/>
            <a:ext cx="2465021" cy="4335289"/>
            <a:chOff x="6223156" y="2169091"/>
            <a:chExt cx="2465021" cy="4335289"/>
          </a:xfrm>
        </p:grpSpPr>
        <p:sp>
          <p:nvSpPr>
            <p:cNvPr id="99" name="Arco 428"/>
            <p:cNvSpPr>
              <a:spLocks/>
            </p:cNvSpPr>
            <p:nvPr/>
          </p:nvSpPr>
          <p:spPr bwMode="auto">
            <a:xfrm flipH="1" flipV="1">
              <a:off x="6691510" y="2169091"/>
              <a:ext cx="221852" cy="2127128"/>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0" name="Arco 429"/>
            <p:cNvSpPr>
              <a:spLocks/>
            </p:cNvSpPr>
            <p:nvPr/>
          </p:nvSpPr>
          <p:spPr bwMode="auto">
            <a:xfrm flipH="1" flipV="1">
              <a:off x="6891793" y="4391180"/>
              <a:ext cx="226474" cy="1762477"/>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101" name="Group 430"/>
            <p:cNvGrpSpPr>
              <a:grpSpLocks/>
            </p:cNvGrpSpPr>
            <p:nvPr/>
          </p:nvGrpSpPr>
          <p:grpSpPr bwMode="auto">
            <a:xfrm flipH="1">
              <a:off x="6839411" y="4296219"/>
              <a:ext cx="73951" cy="425426"/>
              <a:chOff x="3840" y="2448"/>
              <a:chExt cx="96" cy="752"/>
            </a:xfrm>
          </p:grpSpPr>
          <p:sp>
            <p:nvSpPr>
              <p:cNvPr id="102"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3"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04" name="Arco 433"/>
            <p:cNvSpPr>
              <a:spLocks/>
            </p:cNvSpPr>
            <p:nvPr/>
          </p:nvSpPr>
          <p:spPr bwMode="auto">
            <a:xfrm flipH="1">
              <a:off x="6617559" y="6146061"/>
              <a:ext cx="493004" cy="277286"/>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5" name="Freeform 434"/>
            <p:cNvSpPr>
              <a:spLocks/>
            </p:cNvSpPr>
            <p:nvPr/>
          </p:nvSpPr>
          <p:spPr bwMode="auto">
            <a:xfrm flipH="1">
              <a:off x="6223156" y="6291667"/>
              <a:ext cx="2021317" cy="212713"/>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6" name="Arco 435"/>
            <p:cNvSpPr>
              <a:spLocks/>
            </p:cNvSpPr>
            <p:nvPr/>
          </p:nvSpPr>
          <p:spPr bwMode="auto">
            <a:xfrm flipV="1">
              <a:off x="8244473" y="4296219"/>
              <a:ext cx="147901" cy="19448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7" name="Arco 436"/>
            <p:cNvSpPr>
              <a:spLocks/>
            </p:cNvSpPr>
            <p:nvPr/>
          </p:nvSpPr>
          <p:spPr bwMode="auto">
            <a:xfrm flipV="1">
              <a:off x="8392374" y="2594517"/>
              <a:ext cx="295803" cy="170170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8" name="Oval 441"/>
            <p:cNvSpPr>
              <a:spLocks noChangeArrowheads="1"/>
            </p:cNvSpPr>
            <p:nvPr/>
          </p:nvSpPr>
          <p:spPr bwMode="auto">
            <a:xfrm flipH="1">
              <a:off x="7474154" y="5913090"/>
              <a:ext cx="154064" cy="126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09" name="Line 448"/>
            <p:cNvSpPr>
              <a:spLocks noChangeShapeType="1"/>
            </p:cNvSpPr>
            <p:nvPr/>
          </p:nvSpPr>
          <p:spPr bwMode="auto">
            <a:xfrm flipH="1">
              <a:off x="7854154" y="4614497"/>
              <a:ext cx="0" cy="14252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10" name="Line 449"/>
            <p:cNvSpPr>
              <a:spLocks noChangeShapeType="1"/>
            </p:cNvSpPr>
            <p:nvPr/>
          </p:nvSpPr>
          <p:spPr bwMode="auto">
            <a:xfrm flipH="1">
              <a:off x="7646984" y="2642184"/>
              <a:ext cx="0" cy="33975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111" name="Group 454"/>
            <p:cNvGrpSpPr>
              <a:grpSpLocks/>
            </p:cNvGrpSpPr>
            <p:nvPr/>
          </p:nvGrpSpPr>
          <p:grpSpPr bwMode="auto">
            <a:xfrm>
              <a:off x="8244473" y="6241021"/>
              <a:ext cx="73951" cy="243100"/>
              <a:chOff x="3840" y="2448"/>
              <a:chExt cx="96" cy="752"/>
            </a:xfrm>
          </p:grpSpPr>
          <p:sp>
            <p:nvSpPr>
              <p:cNvPr id="112"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13"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14" name="Line 448"/>
            <p:cNvSpPr>
              <a:spLocks noChangeShapeType="1"/>
            </p:cNvSpPr>
            <p:nvPr/>
          </p:nvSpPr>
          <p:spPr bwMode="auto">
            <a:xfrm flipH="1">
              <a:off x="7863061" y="2642185"/>
              <a:ext cx="0" cy="174899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15" name="Arco 114"/>
            <p:cNvSpPr/>
            <p:nvPr/>
          </p:nvSpPr>
          <p:spPr>
            <a:xfrm>
              <a:off x="7511771" y="4363474"/>
              <a:ext cx="702579" cy="689129"/>
            </a:xfrm>
            <a:prstGeom prst="arc">
              <a:avLst>
                <a:gd name="adj1" fmla="val 16200000"/>
                <a:gd name="adj2" fmla="val 1874819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116" name="Arco 115"/>
            <p:cNvSpPr/>
            <p:nvPr/>
          </p:nvSpPr>
          <p:spPr>
            <a:xfrm>
              <a:off x="7511772" y="4614497"/>
              <a:ext cx="635852" cy="689129"/>
            </a:xfrm>
            <a:prstGeom prst="arc">
              <a:avLst>
                <a:gd name="adj1" fmla="val 16200000"/>
                <a:gd name="adj2" fmla="val 19345961"/>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117" name="Ovale 116"/>
            <p:cNvSpPr/>
            <p:nvPr/>
          </p:nvSpPr>
          <p:spPr>
            <a:xfrm>
              <a:off x="7783614" y="4721645"/>
              <a:ext cx="327585" cy="1293842"/>
            </a:xfrm>
            <a:prstGeom prst="ellipse">
              <a:avLst/>
            </a:prstGeom>
            <a:pattFill prst="wdDnDiag">
              <a:fgClr>
                <a:srgbClr val="FF0000"/>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8" name="Ovale 117"/>
            <p:cNvSpPr/>
            <p:nvPr/>
          </p:nvSpPr>
          <p:spPr>
            <a:xfrm>
              <a:off x="7407872" y="4721645"/>
              <a:ext cx="327585" cy="1293842"/>
            </a:xfrm>
            <a:prstGeom prst="ellipse">
              <a:avLst/>
            </a:prstGeom>
            <a:pattFill prst="wdDnDiag">
              <a:fgClr>
                <a:srgbClr val="FF0000"/>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1" name="Arrotonda singolo angolo rettangolo 120"/>
            <p:cNvSpPr/>
            <p:nvPr/>
          </p:nvSpPr>
          <p:spPr>
            <a:xfrm>
              <a:off x="7941710" y="4235345"/>
              <a:ext cx="169489" cy="502367"/>
            </a:xfrm>
            <a:prstGeom prst="round1Rect">
              <a:avLst/>
            </a:prstGeom>
            <a:solidFill>
              <a:srgbClr val="0000FF"/>
            </a:solidFill>
            <a:ln w="38100" cmpd="sng">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23" name="Connettore 2 122"/>
            <p:cNvCxnSpPr/>
            <p:nvPr/>
          </p:nvCxnSpPr>
          <p:spPr>
            <a:xfrm>
              <a:off x="7447746" y="4494293"/>
              <a:ext cx="616255"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125" name="CasellaDiTesto 124"/>
          <p:cNvSpPr txBox="1"/>
          <p:nvPr/>
        </p:nvSpPr>
        <p:spPr>
          <a:xfrm>
            <a:off x="233147" y="2199028"/>
            <a:ext cx="3552068" cy="369332"/>
          </a:xfrm>
          <a:prstGeom prst="rect">
            <a:avLst/>
          </a:prstGeom>
          <a:solidFill>
            <a:schemeClr val="bg1"/>
          </a:solidFill>
        </p:spPr>
        <p:txBody>
          <a:bodyPr wrap="square" rtlCol="0">
            <a:spAutoFit/>
          </a:bodyPr>
          <a:lstStyle/>
          <a:p>
            <a:r>
              <a:rPr lang="it-IT" dirty="0" err="1" smtClean="0"/>
              <a:t>Muscle</a:t>
            </a:r>
            <a:r>
              <a:rPr lang="it-IT" dirty="0" smtClean="0"/>
              <a:t> </a:t>
            </a:r>
            <a:r>
              <a:rPr lang="it-IT" dirty="0" err="1" smtClean="0"/>
              <a:t>Pump</a:t>
            </a:r>
            <a:r>
              <a:rPr lang="it-IT" dirty="0" smtClean="0"/>
              <a:t> </a:t>
            </a:r>
            <a:r>
              <a:rPr lang="it-IT" dirty="0" err="1" smtClean="0"/>
              <a:t>Contraction</a:t>
            </a:r>
            <a:endParaRPr lang="it-IT" dirty="0"/>
          </a:p>
        </p:txBody>
      </p:sp>
      <p:sp>
        <p:nvSpPr>
          <p:cNvPr id="126" name="CasellaDiTesto 125"/>
          <p:cNvSpPr txBox="1"/>
          <p:nvPr/>
        </p:nvSpPr>
        <p:spPr>
          <a:xfrm>
            <a:off x="61764" y="3674679"/>
            <a:ext cx="1104704" cy="646331"/>
          </a:xfrm>
          <a:prstGeom prst="rect">
            <a:avLst/>
          </a:prstGeom>
          <a:solidFill>
            <a:schemeClr val="bg1"/>
          </a:solidFill>
        </p:spPr>
        <p:txBody>
          <a:bodyPr wrap="square" rtlCol="0">
            <a:spAutoFit/>
          </a:bodyPr>
          <a:lstStyle/>
          <a:p>
            <a:r>
              <a:rPr lang="it-IT" dirty="0" smtClean="0"/>
              <a:t>Pressure </a:t>
            </a:r>
            <a:r>
              <a:rPr lang="it-IT" dirty="0" err="1" smtClean="0"/>
              <a:t>increase</a:t>
            </a:r>
            <a:endParaRPr lang="it-IT" dirty="0"/>
          </a:p>
        </p:txBody>
      </p:sp>
      <p:sp>
        <p:nvSpPr>
          <p:cNvPr id="127" name="CasellaDiTesto 126"/>
          <p:cNvSpPr txBox="1"/>
          <p:nvPr/>
        </p:nvSpPr>
        <p:spPr>
          <a:xfrm>
            <a:off x="3469310" y="2918101"/>
            <a:ext cx="2255711" cy="646331"/>
          </a:xfrm>
          <a:prstGeom prst="rect">
            <a:avLst/>
          </a:prstGeom>
          <a:solidFill>
            <a:schemeClr val="bg1"/>
          </a:solidFill>
        </p:spPr>
        <p:txBody>
          <a:bodyPr wrap="square" rtlCol="0">
            <a:spAutoFit/>
          </a:bodyPr>
          <a:lstStyle/>
          <a:p>
            <a:r>
              <a:rPr lang="it-IT" dirty="0" smtClean="0"/>
              <a:t>Derivative flow</a:t>
            </a:r>
          </a:p>
          <a:p>
            <a:r>
              <a:rPr lang="it-IT" dirty="0" smtClean="0"/>
              <a:t> -&gt;Pressure </a:t>
            </a:r>
            <a:r>
              <a:rPr lang="it-IT" dirty="0" err="1" smtClean="0"/>
              <a:t>d</a:t>
            </a:r>
            <a:r>
              <a:rPr lang="it-IT" dirty="0" err="1"/>
              <a:t>e</a:t>
            </a:r>
            <a:r>
              <a:rPr lang="it-IT" dirty="0" err="1" smtClean="0"/>
              <a:t>crease</a:t>
            </a:r>
            <a:endParaRPr lang="it-IT" dirty="0"/>
          </a:p>
        </p:txBody>
      </p:sp>
      <p:sp>
        <p:nvSpPr>
          <p:cNvPr id="128" name="CasellaDiTesto 127"/>
          <p:cNvSpPr txBox="1"/>
          <p:nvPr/>
        </p:nvSpPr>
        <p:spPr>
          <a:xfrm>
            <a:off x="6346298" y="2628996"/>
            <a:ext cx="2255711" cy="646331"/>
          </a:xfrm>
          <a:prstGeom prst="rect">
            <a:avLst/>
          </a:prstGeom>
          <a:solidFill>
            <a:schemeClr val="bg1"/>
          </a:solidFill>
        </p:spPr>
        <p:txBody>
          <a:bodyPr wrap="square" rtlCol="0">
            <a:spAutoFit/>
          </a:bodyPr>
          <a:lstStyle/>
          <a:p>
            <a:r>
              <a:rPr lang="it-IT" dirty="0" smtClean="0"/>
              <a:t>Stop Derivative flow</a:t>
            </a:r>
          </a:p>
          <a:p>
            <a:r>
              <a:rPr lang="it-IT" dirty="0" smtClean="0"/>
              <a:t> -&gt;Pressure </a:t>
            </a:r>
            <a:r>
              <a:rPr lang="it-IT" dirty="0" err="1" smtClean="0"/>
              <a:t>Increase</a:t>
            </a:r>
            <a:endParaRPr lang="it-IT" dirty="0"/>
          </a:p>
        </p:txBody>
      </p:sp>
    </p:spTree>
    <p:extLst>
      <p:ext uri="{BB962C8B-B14F-4D97-AF65-F5344CB8AC3E}">
        <p14:creationId xmlns:p14="http://schemas.microsoft.com/office/powerpoint/2010/main" val="3350429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662689" y="174889"/>
            <a:ext cx="7083158" cy="1754327"/>
          </a:xfrm>
          <a:prstGeom prst="rect">
            <a:avLst/>
          </a:prstGeom>
        </p:spPr>
        <p:txBody>
          <a:bodyPr wrap="square">
            <a:spAutoFit/>
          </a:bodyPr>
          <a:lstStyle/>
          <a:p>
            <a:r>
              <a:rPr lang="en-US" dirty="0"/>
              <a:t>A centrifugal flow instead gives origin to a private circulation, overloads the pump function, and leads to the development of CVI, and is therefore pathogenic.</a:t>
            </a:r>
            <a:endParaRPr lang="it-IT" dirty="0"/>
          </a:p>
          <a:p>
            <a:r>
              <a:rPr lang="en-US" dirty="0"/>
              <a:t>A centrifugal flow is always supported by a relaxation flow, which can also be accompanied by a contractive flow.</a:t>
            </a:r>
            <a:endParaRPr lang="it-IT" dirty="0"/>
          </a:p>
          <a:p>
            <a:r>
              <a:rPr lang="en-US" dirty="0"/>
              <a:t> </a:t>
            </a:r>
            <a:endParaRPr lang="it-IT" dirty="0"/>
          </a:p>
        </p:txBody>
      </p:sp>
      <p:sp>
        <p:nvSpPr>
          <p:cNvPr id="32" name="CasellaDiTesto 31"/>
          <p:cNvSpPr txBox="1"/>
          <p:nvPr/>
        </p:nvSpPr>
        <p:spPr>
          <a:xfrm>
            <a:off x="1057107" y="1963621"/>
            <a:ext cx="2888912" cy="369332"/>
          </a:xfrm>
          <a:prstGeom prst="rect">
            <a:avLst/>
          </a:prstGeom>
          <a:solidFill>
            <a:schemeClr val="bg1"/>
          </a:solidFill>
        </p:spPr>
        <p:txBody>
          <a:bodyPr wrap="square" rtlCol="0">
            <a:spAutoFit/>
          </a:bodyPr>
          <a:lstStyle/>
          <a:p>
            <a:r>
              <a:rPr lang="it-IT" dirty="0" err="1" smtClean="0"/>
              <a:t>Muscle</a:t>
            </a:r>
            <a:r>
              <a:rPr lang="it-IT" dirty="0" smtClean="0"/>
              <a:t> </a:t>
            </a:r>
            <a:r>
              <a:rPr lang="it-IT" dirty="0" err="1"/>
              <a:t>P</a:t>
            </a:r>
            <a:r>
              <a:rPr lang="it-IT" dirty="0" err="1" smtClean="0"/>
              <a:t>ump</a:t>
            </a:r>
            <a:r>
              <a:rPr lang="it-IT" dirty="0" smtClean="0"/>
              <a:t> </a:t>
            </a:r>
            <a:r>
              <a:rPr lang="it-IT" dirty="0" err="1" smtClean="0"/>
              <a:t>Contraction</a:t>
            </a:r>
            <a:endParaRPr lang="it-IT" dirty="0"/>
          </a:p>
        </p:txBody>
      </p:sp>
      <p:grpSp>
        <p:nvGrpSpPr>
          <p:cNvPr id="65" name="Gruppo 64"/>
          <p:cNvGrpSpPr/>
          <p:nvPr/>
        </p:nvGrpSpPr>
        <p:grpSpPr>
          <a:xfrm flipH="1">
            <a:off x="984290" y="2193309"/>
            <a:ext cx="2465021" cy="4335289"/>
            <a:chOff x="984290" y="2193309"/>
            <a:chExt cx="2465021" cy="4335289"/>
          </a:xfrm>
        </p:grpSpPr>
        <p:sp>
          <p:nvSpPr>
            <p:cNvPr id="10" name="Arco 428"/>
            <p:cNvSpPr>
              <a:spLocks/>
            </p:cNvSpPr>
            <p:nvPr/>
          </p:nvSpPr>
          <p:spPr bwMode="auto">
            <a:xfrm flipH="1" flipV="1">
              <a:off x="1452644" y="2193309"/>
              <a:ext cx="221852" cy="2127128"/>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1" name="Arco 429"/>
            <p:cNvSpPr>
              <a:spLocks/>
            </p:cNvSpPr>
            <p:nvPr/>
          </p:nvSpPr>
          <p:spPr bwMode="auto">
            <a:xfrm flipH="1" flipV="1">
              <a:off x="1652927" y="4415398"/>
              <a:ext cx="226474" cy="1762477"/>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12" name="Group 430"/>
            <p:cNvGrpSpPr>
              <a:grpSpLocks/>
            </p:cNvGrpSpPr>
            <p:nvPr/>
          </p:nvGrpSpPr>
          <p:grpSpPr bwMode="auto">
            <a:xfrm flipH="1">
              <a:off x="1600545" y="4320437"/>
              <a:ext cx="73951" cy="425426"/>
              <a:chOff x="3840" y="2448"/>
              <a:chExt cx="96" cy="752"/>
            </a:xfrm>
          </p:grpSpPr>
          <p:sp>
            <p:nvSpPr>
              <p:cNvPr id="13"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4"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5" name="Arco 433"/>
            <p:cNvSpPr>
              <a:spLocks/>
            </p:cNvSpPr>
            <p:nvPr/>
          </p:nvSpPr>
          <p:spPr bwMode="auto">
            <a:xfrm flipH="1">
              <a:off x="1378693" y="6170279"/>
              <a:ext cx="493004" cy="277286"/>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6" name="Freeform 434"/>
            <p:cNvSpPr>
              <a:spLocks/>
            </p:cNvSpPr>
            <p:nvPr/>
          </p:nvSpPr>
          <p:spPr bwMode="auto">
            <a:xfrm flipH="1">
              <a:off x="984290" y="6315885"/>
              <a:ext cx="2021317" cy="212713"/>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7" name="Arco 435"/>
            <p:cNvSpPr>
              <a:spLocks/>
            </p:cNvSpPr>
            <p:nvPr/>
          </p:nvSpPr>
          <p:spPr bwMode="auto">
            <a:xfrm flipV="1">
              <a:off x="3005607" y="4320437"/>
              <a:ext cx="147901" cy="19448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8" name="Arco 436"/>
            <p:cNvSpPr>
              <a:spLocks/>
            </p:cNvSpPr>
            <p:nvPr/>
          </p:nvSpPr>
          <p:spPr bwMode="auto">
            <a:xfrm flipV="1">
              <a:off x="3153508" y="2618735"/>
              <a:ext cx="295803" cy="170170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9" name="Oval 441"/>
            <p:cNvSpPr>
              <a:spLocks noChangeArrowheads="1"/>
            </p:cNvSpPr>
            <p:nvPr/>
          </p:nvSpPr>
          <p:spPr bwMode="auto">
            <a:xfrm flipH="1">
              <a:off x="2235288" y="5937308"/>
              <a:ext cx="154064" cy="126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0" name="Line 448"/>
            <p:cNvSpPr>
              <a:spLocks noChangeShapeType="1"/>
            </p:cNvSpPr>
            <p:nvPr/>
          </p:nvSpPr>
          <p:spPr bwMode="auto">
            <a:xfrm flipH="1">
              <a:off x="2615288" y="4638715"/>
              <a:ext cx="0" cy="14252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1" name="Line 449"/>
            <p:cNvSpPr>
              <a:spLocks noChangeShapeType="1"/>
            </p:cNvSpPr>
            <p:nvPr/>
          </p:nvSpPr>
          <p:spPr bwMode="auto">
            <a:xfrm flipH="1">
              <a:off x="2408118" y="2666402"/>
              <a:ext cx="0" cy="33975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22" name="Group 454"/>
            <p:cNvGrpSpPr>
              <a:grpSpLocks/>
            </p:cNvGrpSpPr>
            <p:nvPr/>
          </p:nvGrpSpPr>
          <p:grpSpPr bwMode="auto">
            <a:xfrm>
              <a:off x="3005607" y="6265239"/>
              <a:ext cx="73951" cy="243100"/>
              <a:chOff x="3840" y="2448"/>
              <a:chExt cx="96" cy="752"/>
            </a:xfrm>
          </p:grpSpPr>
          <p:sp>
            <p:nvSpPr>
              <p:cNvPr id="23"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4"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25" name="Line 448"/>
            <p:cNvSpPr>
              <a:spLocks noChangeShapeType="1"/>
            </p:cNvSpPr>
            <p:nvPr/>
          </p:nvSpPr>
          <p:spPr bwMode="auto">
            <a:xfrm flipH="1">
              <a:off x="2624195" y="2666403"/>
              <a:ext cx="0" cy="174899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6" name="Arco 25"/>
            <p:cNvSpPr/>
            <p:nvPr/>
          </p:nvSpPr>
          <p:spPr>
            <a:xfrm>
              <a:off x="2272905" y="4387692"/>
              <a:ext cx="702579" cy="689129"/>
            </a:xfrm>
            <a:prstGeom prst="arc">
              <a:avLst>
                <a:gd name="adj1" fmla="val 16200000"/>
                <a:gd name="adj2" fmla="val 1874819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27" name="Arco 26"/>
            <p:cNvSpPr/>
            <p:nvPr/>
          </p:nvSpPr>
          <p:spPr>
            <a:xfrm>
              <a:off x="2272906" y="4638715"/>
              <a:ext cx="635852" cy="689129"/>
            </a:xfrm>
            <a:prstGeom prst="arc">
              <a:avLst>
                <a:gd name="adj1" fmla="val 16200000"/>
                <a:gd name="adj2" fmla="val 19345961"/>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28" name="Ovale 27"/>
            <p:cNvSpPr/>
            <p:nvPr/>
          </p:nvSpPr>
          <p:spPr>
            <a:xfrm>
              <a:off x="2544748" y="4745863"/>
              <a:ext cx="327585" cy="1293842"/>
            </a:xfrm>
            <a:prstGeom prst="ellipse">
              <a:avLst/>
            </a:prstGeom>
            <a:pattFill prst="wdDnDiag">
              <a:fgClr>
                <a:srgbClr val="FF0000"/>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9" name="Ovale 28"/>
            <p:cNvSpPr/>
            <p:nvPr/>
          </p:nvSpPr>
          <p:spPr>
            <a:xfrm>
              <a:off x="2169006" y="4745863"/>
              <a:ext cx="327585" cy="1293842"/>
            </a:xfrm>
            <a:prstGeom prst="ellipse">
              <a:avLst/>
            </a:prstGeom>
            <a:pattFill prst="wdDnDiag">
              <a:fgClr>
                <a:srgbClr val="FF0000"/>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4" name="Connettore 2 33"/>
            <p:cNvCxnSpPr/>
            <p:nvPr/>
          </p:nvCxnSpPr>
          <p:spPr>
            <a:xfrm flipV="1">
              <a:off x="2505871" y="4298990"/>
              <a:ext cx="0" cy="1764934"/>
            </a:xfrm>
            <a:prstGeom prst="straightConnector1">
              <a:avLst/>
            </a:prstGeom>
            <a:ln w="1016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56" name="CasellaDiTesto 55"/>
          <p:cNvSpPr txBox="1"/>
          <p:nvPr/>
        </p:nvSpPr>
        <p:spPr>
          <a:xfrm>
            <a:off x="5148959" y="1942174"/>
            <a:ext cx="2888912" cy="369332"/>
          </a:xfrm>
          <a:prstGeom prst="rect">
            <a:avLst/>
          </a:prstGeom>
          <a:solidFill>
            <a:schemeClr val="bg1"/>
          </a:solidFill>
        </p:spPr>
        <p:txBody>
          <a:bodyPr wrap="square" rtlCol="0">
            <a:spAutoFit/>
          </a:bodyPr>
          <a:lstStyle/>
          <a:p>
            <a:r>
              <a:rPr lang="it-IT" dirty="0" err="1" smtClean="0"/>
              <a:t>Muscle</a:t>
            </a:r>
            <a:r>
              <a:rPr lang="it-IT" dirty="0" smtClean="0"/>
              <a:t> </a:t>
            </a:r>
            <a:r>
              <a:rPr lang="it-IT" dirty="0" err="1"/>
              <a:t>P</a:t>
            </a:r>
            <a:r>
              <a:rPr lang="it-IT" dirty="0" err="1" smtClean="0"/>
              <a:t>ump</a:t>
            </a:r>
            <a:r>
              <a:rPr lang="it-IT" dirty="0" smtClean="0"/>
              <a:t> </a:t>
            </a:r>
            <a:r>
              <a:rPr lang="it-IT" dirty="0" err="1" smtClean="0"/>
              <a:t>Relaxation</a:t>
            </a:r>
            <a:endParaRPr lang="it-IT" dirty="0"/>
          </a:p>
        </p:txBody>
      </p:sp>
      <p:grpSp>
        <p:nvGrpSpPr>
          <p:cNvPr id="64" name="Gruppo 63"/>
          <p:cNvGrpSpPr/>
          <p:nvPr/>
        </p:nvGrpSpPr>
        <p:grpSpPr>
          <a:xfrm flipH="1">
            <a:off x="5076142" y="2171862"/>
            <a:ext cx="2465021" cy="4335289"/>
            <a:chOff x="5076142" y="2171862"/>
            <a:chExt cx="2465021" cy="4335289"/>
          </a:xfrm>
        </p:grpSpPr>
        <p:sp>
          <p:nvSpPr>
            <p:cNvPr id="36" name="Arco 428"/>
            <p:cNvSpPr>
              <a:spLocks/>
            </p:cNvSpPr>
            <p:nvPr/>
          </p:nvSpPr>
          <p:spPr bwMode="auto">
            <a:xfrm flipH="1" flipV="1">
              <a:off x="5446591" y="2171862"/>
              <a:ext cx="221852" cy="2127128"/>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7" name="Arco 429"/>
            <p:cNvSpPr>
              <a:spLocks/>
            </p:cNvSpPr>
            <p:nvPr/>
          </p:nvSpPr>
          <p:spPr bwMode="auto">
            <a:xfrm flipH="1" flipV="1">
              <a:off x="5744779" y="4393951"/>
              <a:ext cx="226474" cy="1762477"/>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38" name="Group 430"/>
            <p:cNvGrpSpPr>
              <a:grpSpLocks/>
            </p:cNvGrpSpPr>
            <p:nvPr/>
          </p:nvGrpSpPr>
          <p:grpSpPr bwMode="auto">
            <a:xfrm flipH="1">
              <a:off x="5692397" y="4298990"/>
              <a:ext cx="73951" cy="425426"/>
              <a:chOff x="3840" y="2448"/>
              <a:chExt cx="96" cy="752"/>
            </a:xfrm>
          </p:grpSpPr>
          <p:sp>
            <p:nvSpPr>
              <p:cNvPr id="39"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0"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41" name="Arco 433"/>
            <p:cNvSpPr>
              <a:spLocks/>
            </p:cNvSpPr>
            <p:nvPr/>
          </p:nvSpPr>
          <p:spPr bwMode="auto">
            <a:xfrm flipH="1">
              <a:off x="5470545" y="6148832"/>
              <a:ext cx="493004" cy="277286"/>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2" name="Freeform 434"/>
            <p:cNvSpPr>
              <a:spLocks/>
            </p:cNvSpPr>
            <p:nvPr/>
          </p:nvSpPr>
          <p:spPr bwMode="auto">
            <a:xfrm flipH="1">
              <a:off x="5076142" y="6294438"/>
              <a:ext cx="2021317" cy="212713"/>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3" name="Arco 435"/>
            <p:cNvSpPr>
              <a:spLocks/>
            </p:cNvSpPr>
            <p:nvPr/>
          </p:nvSpPr>
          <p:spPr bwMode="auto">
            <a:xfrm flipV="1">
              <a:off x="7097459" y="4298990"/>
              <a:ext cx="147901" cy="194480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4" name="Arco 436"/>
            <p:cNvSpPr>
              <a:spLocks/>
            </p:cNvSpPr>
            <p:nvPr/>
          </p:nvSpPr>
          <p:spPr bwMode="auto">
            <a:xfrm flipV="1">
              <a:off x="7245360" y="2597288"/>
              <a:ext cx="295803" cy="170170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5" name="Oval 441"/>
            <p:cNvSpPr>
              <a:spLocks noChangeArrowheads="1"/>
            </p:cNvSpPr>
            <p:nvPr/>
          </p:nvSpPr>
          <p:spPr bwMode="auto">
            <a:xfrm flipH="1">
              <a:off x="6327140" y="5915861"/>
              <a:ext cx="154064" cy="12661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46" name="Line 448"/>
            <p:cNvSpPr>
              <a:spLocks noChangeShapeType="1"/>
            </p:cNvSpPr>
            <p:nvPr/>
          </p:nvSpPr>
          <p:spPr bwMode="auto">
            <a:xfrm flipH="1">
              <a:off x="6707140" y="4617268"/>
              <a:ext cx="0" cy="14252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7" name="Line 449"/>
            <p:cNvSpPr>
              <a:spLocks noChangeShapeType="1"/>
            </p:cNvSpPr>
            <p:nvPr/>
          </p:nvSpPr>
          <p:spPr bwMode="auto">
            <a:xfrm flipH="1">
              <a:off x="6499970" y="2644955"/>
              <a:ext cx="0" cy="33975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48" name="Group 454"/>
            <p:cNvGrpSpPr>
              <a:grpSpLocks/>
            </p:cNvGrpSpPr>
            <p:nvPr/>
          </p:nvGrpSpPr>
          <p:grpSpPr bwMode="auto">
            <a:xfrm>
              <a:off x="7097459" y="6243792"/>
              <a:ext cx="73951" cy="243100"/>
              <a:chOff x="3840" y="2448"/>
              <a:chExt cx="96" cy="752"/>
            </a:xfrm>
          </p:grpSpPr>
          <p:sp>
            <p:nvSpPr>
              <p:cNvPr id="49"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0"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51" name="Line 448"/>
            <p:cNvSpPr>
              <a:spLocks noChangeShapeType="1"/>
            </p:cNvSpPr>
            <p:nvPr/>
          </p:nvSpPr>
          <p:spPr bwMode="auto">
            <a:xfrm flipH="1">
              <a:off x="6716047" y="2644956"/>
              <a:ext cx="0" cy="174899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2" name="Arco 51"/>
            <p:cNvSpPr/>
            <p:nvPr/>
          </p:nvSpPr>
          <p:spPr>
            <a:xfrm>
              <a:off x="6364757" y="4366245"/>
              <a:ext cx="702579" cy="689129"/>
            </a:xfrm>
            <a:prstGeom prst="arc">
              <a:avLst>
                <a:gd name="adj1" fmla="val 16200000"/>
                <a:gd name="adj2" fmla="val 1874819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53" name="Arco 52"/>
            <p:cNvSpPr/>
            <p:nvPr/>
          </p:nvSpPr>
          <p:spPr>
            <a:xfrm>
              <a:off x="6364758" y="4617268"/>
              <a:ext cx="635852" cy="689129"/>
            </a:xfrm>
            <a:prstGeom prst="arc">
              <a:avLst>
                <a:gd name="adj1" fmla="val 16200000"/>
                <a:gd name="adj2" fmla="val 19345961"/>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54" name="Ovale 53"/>
            <p:cNvSpPr/>
            <p:nvPr/>
          </p:nvSpPr>
          <p:spPr>
            <a:xfrm>
              <a:off x="6740272" y="4724416"/>
              <a:ext cx="327585" cy="1293842"/>
            </a:xfrm>
            <a:prstGeom prst="ellipse">
              <a:avLst/>
            </a:prstGeom>
            <a:pattFill prst="wdDnDiag">
              <a:fgClr>
                <a:srgbClr val="FF0000"/>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5" name="Ovale 54"/>
            <p:cNvSpPr/>
            <p:nvPr/>
          </p:nvSpPr>
          <p:spPr>
            <a:xfrm>
              <a:off x="6157186" y="4724416"/>
              <a:ext cx="327585" cy="1293842"/>
            </a:xfrm>
            <a:prstGeom prst="ellipse">
              <a:avLst/>
            </a:prstGeom>
            <a:pattFill prst="wdDnDiag">
              <a:fgClr>
                <a:srgbClr val="FF0000"/>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57" name="Connettore 2 56"/>
            <p:cNvCxnSpPr/>
            <p:nvPr/>
          </p:nvCxnSpPr>
          <p:spPr>
            <a:xfrm flipV="1">
              <a:off x="6597723" y="4617268"/>
              <a:ext cx="0" cy="1425209"/>
            </a:xfrm>
            <a:prstGeom prst="straightConnector1">
              <a:avLst/>
            </a:prstGeom>
            <a:ln w="38100" cmpd="sng">
              <a:gradFill flip="none" rotWithShape="1">
                <a:gsLst>
                  <a:gs pos="0">
                    <a:srgbClr val="FF0000"/>
                  </a:gs>
                  <a:gs pos="69000">
                    <a:prstClr val="white"/>
                  </a:gs>
                </a:gsLst>
                <a:path path="circle">
                  <a:fillToRect l="100000" t="100000"/>
                </a:path>
                <a:tileRect r="-100000" b="-100000"/>
              </a:gradFill>
              <a:tailEnd type="arrow"/>
            </a:ln>
          </p:spPr>
          <p:style>
            <a:lnRef idx="2">
              <a:schemeClr val="accent1"/>
            </a:lnRef>
            <a:fillRef idx="0">
              <a:schemeClr val="accent1"/>
            </a:fillRef>
            <a:effectRef idx="1">
              <a:schemeClr val="accent1"/>
            </a:effectRef>
            <a:fontRef idx="minor">
              <a:schemeClr val="tx1"/>
            </a:fontRef>
          </p:style>
        </p:cxnSp>
        <p:grpSp>
          <p:nvGrpSpPr>
            <p:cNvPr id="61" name="Gruppo 60"/>
            <p:cNvGrpSpPr/>
            <p:nvPr/>
          </p:nvGrpSpPr>
          <p:grpSpPr>
            <a:xfrm rot="290363">
              <a:off x="5660370" y="4465679"/>
              <a:ext cx="1643727" cy="1439571"/>
              <a:chOff x="3946226" y="2889625"/>
              <a:chExt cx="1409365" cy="1409365"/>
            </a:xfrm>
          </p:grpSpPr>
          <p:sp>
            <p:nvSpPr>
              <p:cNvPr id="59" name="Arco 58"/>
              <p:cNvSpPr/>
              <p:nvPr/>
            </p:nvSpPr>
            <p:spPr>
              <a:xfrm>
                <a:off x="4133833" y="2889625"/>
                <a:ext cx="1205162" cy="1409365"/>
              </a:xfrm>
              <a:prstGeom prst="arc">
                <a:avLst/>
              </a:prstGeom>
              <a:ln w="1016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0" name="Arco 59"/>
              <p:cNvSpPr/>
              <p:nvPr/>
            </p:nvSpPr>
            <p:spPr>
              <a:xfrm rot="4421366">
                <a:off x="4048328" y="2987729"/>
                <a:ext cx="1205162" cy="1409365"/>
              </a:xfrm>
              <a:prstGeom prst="arc">
                <a:avLst/>
              </a:prstGeom>
              <a:ln w="1016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spTree>
    <p:extLst>
      <p:ext uri="{BB962C8B-B14F-4D97-AF65-F5344CB8AC3E}">
        <p14:creationId xmlns:p14="http://schemas.microsoft.com/office/powerpoint/2010/main" val="33275023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10654" y="0"/>
            <a:ext cx="8353114" cy="3139321"/>
          </a:xfrm>
          <a:prstGeom prst="rect">
            <a:avLst/>
          </a:prstGeom>
        </p:spPr>
        <p:txBody>
          <a:bodyPr wrap="square">
            <a:spAutoFit/>
          </a:bodyPr>
          <a:lstStyle/>
          <a:p>
            <a:r>
              <a:rPr lang="en-US" dirty="0"/>
              <a:t> </a:t>
            </a:r>
            <a:endParaRPr lang="it-IT" dirty="0"/>
          </a:p>
          <a:p>
            <a:r>
              <a:rPr lang="en-US" b="1" dirty="0"/>
              <a:t>Contractive and relaxation centrifugal flow in the SSV axe.</a:t>
            </a:r>
            <a:endParaRPr lang="it-IT" dirty="0"/>
          </a:p>
          <a:p>
            <a:r>
              <a:rPr lang="en-US" dirty="0"/>
              <a:t> </a:t>
            </a:r>
            <a:endParaRPr lang="it-IT" dirty="0"/>
          </a:p>
          <a:p>
            <a:r>
              <a:rPr lang="en-US" dirty="0"/>
              <a:t>A centrifugal flow can be supported by both a relaxation flow and by a contractive flow.</a:t>
            </a:r>
            <a:endParaRPr lang="it-IT" dirty="0"/>
          </a:p>
          <a:p>
            <a:r>
              <a:rPr lang="en-US" dirty="0"/>
              <a:t>A centrifugal contractive flow always originates from the escape point N1-&gt;N2, which is also the origin of the centrifugal relaxation flow. In this case both relaxation and contraction flows contribute to a private circulation and are pathogenic. </a:t>
            </a:r>
            <a:endParaRPr lang="it-IT" dirty="0"/>
          </a:p>
          <a:p>
            <a:r>
              <a:rPr lang="en-US" dirty="0"/>
              <a:t> </a:t>
            </a:r>
            <a:endParaRPr lang="it-IT" dirty="0"/>
          </a:p>
          <a:p>
            <a:r>
              <a:rPr lang="en-US" dirty="0"/>
              <a:t>The pathogenicity of this flow results from:</a:t>
            </a:r>
            <a:endParaRPr lang="it-IT" dirty="0"/>
          </a:p>
          <a:p>
            <a:pPr marL="342900" lvl="0" indent="-342900">
              <a:buFont typeface="+mj-lt"/>
              <a:buAutoNum type="arabicParenR"/>
            </a:pPr>
            <a:r>
              <a:rPr lang="en-US" dirty="0"/>
              <a:t>The </a:t>
            </a:r>
            <a:r>
              <a:rPr lang="en-US" dirty="0">
                <a:solidFill>
                  <a:srgbClr val="000000"/>
                </a:solidFill>
              </a:rPr>
              <a:t>presence of </a:t>
            </a:r>
            <a:r>
              <a:rPr lang="en-US" dirty="0" smtClean="0">
                <a:solidFill>
                  <a:srgbClr val="000000"/>
                </a:solidFill>
              </a:rPr>
              <a:t>a vicious recirculation </a:t>
            </a:r>
            <a:r>
              <a:rPr lang="en-US" dirty="0"/>
              <a:t>and its flow rate</a:t>
            </a:r>
            <a:endParaRPr lang="it-IT" dirty="0"/>
          </a:p>
          <a:p>
            <a:pPr marL="342900" lvl="0" indent="-342900">
              <a:buFont typeface="+mj-lt"/>
              <a:buAutoNum type="arabicParenR"/>
            </a:pPr>
            <a:r>
              <a:rPr lang="en-US" dirty="0"/>
              <a:t>The height of the hydrodynamic column</a:t>
            </a:r>
            <a:endParaRPr lang="it-IT" dirty="0"/>
          </a:p>
        </p:txBody>
      </p:sp>
      <p:sp>
        <p:nvSpPr>
          <p:cNvPr id="4" name="Arco 428"/>
          <p:cNvSpPr>
            <a:spLocks/>
          </p:cNvSpPr>
          <p:nvPr/>
        </p:nvSpPr>
        <p:spPr bwMode="auto">
          <a:xfrm flipV="1">
            <a:off x="2413482" y="2946580"/>
            <a:ext cx="199766" cy="1736864"/>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8" name="Arco 428"/>
          <p:cNvSpPr>
            <a:spLocks/>
          </p:cNvSpPr>
          <p:nvPr/>
        </p:nvSpPr>
        <p:spPr bwMode="auto">
          <a:xfrm flipV="1">
            <a:off x="5164900" y="3051076"/>
            <a:ext cx="199766" cy="1736864"/>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9" name="Arco 429"/>
          <p:cNvSpPr>
            <a:spLocks/>
          </p:cNvSpPr>
          <p:nvPr/>
        </p:nvSpPr>
        <p:spPr bwMode="auto">
          <a:xfrm flipV="1">
            <a:off x="4992664" y="4842980"/>
            <a:ext cx="203928" cy="1439115"/>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30" name="Group 430"/>
          <p:cNvGrpSpPr>
            <a:grpSpLocks/>
          </p:cNvGrpSpPr>
          <p:nvPr/>
        </p:nvGrpSpPr>
        <p:grpSpPr bwMode="auto">
          <a:xfrm>
            <a:off x="5177170" y="4765442"/>
            <a:ext cx="66589" cy="347373"/>
            <a:chOff x="3840" y="2448"/>
            <a:chExt cx="96" cy="752"/>
          </a:xfrm>
        </p:grpSpPr>
        <p:sp>
          <p:nvSpPr>
            <p:cNvPr id="31"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2"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33" name="Arco 433"/>
          <p:cNvSpPr>
            <a:spLocks/>
          </p:cNvSpPr>
          <p:nvPr/>
        </p:nvSpPr>
        <p:spPr bwMode="auto">
          <a:xfrm>
            <a:off x="4999601" y="6275893"/>
            <a:ext cx="443924" cy="226412"/>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4" name="Freeform 434"/>
          <p:cNvSpPr>
            <a:spLocks/>
          </p:cNvSpPr>
          <p:nvPr/>
        </p:nvSpPr>
        <p:spPr bwMode="auto">
          <a:xfrm>
            <a:off x="3978575" y="6394784"/>
            <a:ext cx="1820089" cy="173687"/>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5" name="Arco 435"/>
          <p:cNvSpPr>
            <a:spLocks/>
          </p:cNvSpPr>
          <p:nvPr/>
        </p:nvSpPr>
        <p:spPr bwMode="auto">
          <a:xfrm flipH="1" flipV="1">
            <a:off x="3821169" y="4735097"/>
            <a:ext cx="133177" cy="15879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6" name="Arco 436"/>
          <p:cNvSpPr>
            <a:spLocks/>
          </p:cNvSpPr>
          <p:nvPr/>
        </p:nvSpPr>
        <p:spPr bwMode="auto">
          <a:xfrm flipH="1" flipV="1">
            <a:off x="3554814" y="3345606"/>
            <a:ext cx="266355" cy="13894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7" name="Oval 441"/>
          <p:cNvSpPr>
            <a:spLocks noChangeArrowheads="1"/>
          </p:cNvSpPr>
          <p:nvPr/>
        </p:nvSpPr>
        <p:spPr bwMode="auto">
          <a:xfrm>
            <a:off x="4533480" y="6085665"/>
            <a:ext cx="138726" cy="10338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8" name="Line 448"/>
          <p:cNvSpPr>
            <a:spLocks noChangeShapeType="1"/>
          </p:cNvSpPr>
          <p:nvPr/>
        </p:nvSpPr>
        <p:spPr bwMode="auto">
          <a:xfrm>
            <a:off x="4330037" y="5025325"/>
            <a:ext cx="0" cy="1163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9" name="Line 449"/>
          <p:cNvSpPr>
            <a:spLocks noChangeShapeType="1"/>
          </p:cNvSpPr>
          <p:nvPr/>
        </p:nvSpPr>
        <p:spPr bwMode="auto">
          <a:xfrm>
            <a:off x="4516582" y="3414873"/>
            <a:ext cx="0" cy="277417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3" name="Line 448"/>
          <p:cNvSpPr>
            <a:spLocks noChangeShapeType="1"/>
          </p:cNvSpPr>
          <p:nvPr/>
        </p:nvSpPr>
        <p:spPr bwMode="auto">
          <a:xfrm>
            <a:off x="4322016" y="3414873"/>
            <a:ext cx="0" cy="14281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4" name="Arco 43"/>
          <p:cNvSpPr/>
          <p:nvPr/>
        </p:nvSpPr>
        <p:spPr>
          <a:xfrm flipH="1">
            <a:off x="4005699" y="4820357"/>
            <a:ext cx="632635" cy="562694"/>
          </a:xfrm>
          <a:prstGeom prst="arc">
            <a:avLst>
              <a:gd name="adj1" fmla="val 16200000"/>
              <a:gd name="adj2" fmla="val 1874819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45" name="Arco 44"/>
          <p:cNvSpPr/>
          <p:nvPr/>
        </p:nvSpPr>
        <p:spPr>
          <a:xfrm flipH="1">
            <a:off x="4065782" y="5025325"/>
            <a:ext cx="572551" cy="562694"/>
          </a:xfrm>
          <a:prstGeom prst="arc">
            <a:avLst>
              <a:gd name="adj1" fmla="val 16200000"/>
              <a:gd name="adj2" fmla="val 19345961"/>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46" name="Ovale 45"/>
          <p:cNvSpPr/>
          <p:nvPr/>
        </p:nvSpPr>
        <p:spPr>
          <a:xfrm flipH="1">
            <a:off x="4005230" y="5112815"/>
            <a:ext cx="294973" cy="1056461"/>
          </a:xfrm>
          <a:prstGeom prst="ellipse">
            <a:avLst/>
          </a:prstGeom>
          <a:pattFill prst="wdDnDiag">
            <a:fgClr>
              <a:schemeClr val="accent2">
                <a:lumMod val="60000"/>
                <a:lumOff val="40000"/>
              </a:schemeClr>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7" name="Ovale 46"/>
          <p:cNvSpPr/>
          <p:nvPr/>
        </p:nvSpPr>
        <p:spPr>
          <a:xfrm flipH="1">
            <a:off x="4530268" y="5112815"/>
            <a:ext cx="294973" cy="1056461"/>
          </a:xfrm>
          <a:prstGeom prst="ellipse">
            <a:avLst/>
          </a:prstGeom>
          <a:pattFill prst="wdDnDiag">
            <a:fgClr>
              <a:schemeClr val="accent2">
                <a:lumMod val="60000"/>
                <a:lumOff val="40000"/>
              </a:schemeClr>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49" name="Gruppo 48"/>
          <p:cNvGrpSpPr/>
          <p:nvPr/>
        </p:nvGrpSpPr>
        <p:grpSpPr>
          <a:xfrm rot="21309637" flipH="1">
            <a:off x="3792508" y="4901548"/>
            <a:ext cx="1480089" cy="1175453"/>
            <a:chOff x="3946226" y="2889625"/>
            <a:chExt cx="1409365" cy="1409365"/>
          </a:xfrm>
        </p:grpSpPr>
        <p:sp>
          <p:nvSpPr>
            <p:cNvPr id="50" name="Arco 49"/>
            <p:cNvSpPr/>
            <p:nvPr/>
          </p:nvSpPr>
          <p:spPr>
            <a:xfrm>
              <a:off x="4133833" y="2889625"/>
              <a:ext cx="1205162" cy="1409365"/>
            </a:xfrm>
            <a:prstGeom prst="arc">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1" name="Arco 50"/>
            <p:cNvSpPr/>
            <p:nvPr/>
          </p:nvSpPr>
          <p:spPr>
            <a:xfrm rot="4421366">
              <a:off x="4048328" y="2987729"/>
              <a:ext cx="1205162" cy="1409365"/>
            </a:xfrm>
            <a:prstGeom prst="arc">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5" name="Arco 429"/>
          <p:cNvSpPr>
            <a:spLocks/>
          </p:cNvSpPr>
          <p:nvPr/>
        </p:nvSpPr>
        <p:spPr bwMode="auto">
          <a:xfrm flipV="1">
            <a:off x="2228976" y="4791016"/>
            <a:ext cx="203928" cy="1439115"/>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6" name="Group 430"/>
          <p:cNvGrpSpPr>
            <a:grpSpLocks/>
          </p:cNvGrpSpPr>
          <p:nvPr/>
        </p:nvGrpSpPr>
        <p:grpSpPr bwMode="auto">
          <a:xfrm>
            <a:off x="2413482" y="4713478"/>
            <a:ext cx="66589" cy="347373"/>
            <a:chOff x="3840" y="2448"/>
            <a:chExt cx="96" cy="752"/>
          </a:xfrm>
        </p:grpSpPr>
        <p:sp>
          <p:nvSpPr>
            <p:cNvPr id="26"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7"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7" name="Arco 433"/>
          <p:cNvSpPr>
            <a:spLocks/>
          </p:cNvSpPr>
          <p:nvPr/>
        </p:nvSpPr>
        <p:spPr bwMode="auto">
          <a:xfrm>
            <a:off x="2235913" y="6223929"/>
            <a:ext cx="443924" cy="226412"/>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 name="Freeform 434"/>
          <p:cNvSpPr>
            <a:spLocks/>
          </p:cNvSpPr>
          <p:nvPr/>
        </p:nvSpPr>
        <p:spPr bwMode="auto">
          <a:xfrm>
            <a:off x="1214887" y="6342820"/>
            <a:ext cx="1820089" cy="173687"/>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 name="Arco 435"/>
          <p:cNvSpPr>
            <a:spLocks/>
          </p:cNvSpPr>
          <p:nvPr/>
        </p:nvSpPr>
        <p:spPr bwMode="auto">
          <a:xfrm flipH="1" flipV="1">
            <a:off x="1081710" y="4713478"/>
            <a:ext cx="133177" cy="15879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 name="Arco 436"/>
          <p:cNvSpPr>
            <a:spLocks/>
          </p:cNvSpPr>
          <p:nvPr/>
        </p:nvSpPr>
        <p:spPr bwMode="auto">
          <a:xfrm flipH="1" flipV="1">
            <a:off x="815355" y="3323987"/>
            <a:ext cx="266355" cy="13894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1" name="Oval 441"/>
          <p:cNvSpPr>
            <a:spLocks noChangeArrowheads="1"/>
          </p:cNvSpPr>
          <p:nvPr/>
        </p:nvSpPr>
        <p:spPr bwMode="auto">
          <a:xfrm>
            <a:off x="1769792" y="6033701"/>
            <a:ext cx="138726" cy="10338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2" name="Line 448"/>
          <p:cNvSpPr>
            <a:spLocks noChangeShapeType="1"/>
          </p:cNvSpPr>
          <p:nvPr/>
        </p:nvSpPr>
        <p:spPr bwMode="auto">
          <a:xfrm>
            <a:off x="1566349" y="4973361"/>
            <a:ext cx="0" cy="1163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3" name="Line 449"/>
          <p:cNvSpPr>
            <a:spLocks noChangeShapeType="1"/>
          </p:cNvSpPr>
          <p:nvPr/>
        </p:nvSpPr>
        <p:spPr bwMode="auto">
          <a:xfrm>
            <a:off x="1752894" y="3362909"/>
            <a:ext cx="0" cy="277417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14" name="Group 454"/>
          <p:cNvGrpSpPr>
            <a:grpSpLocks/>
          </p:cNvGrpSpPr>
          <p:nvPr/>
        </p:nvGrpSpPr>
        <p:grpSpPr bwMode="auto">
          <a:xfrm flipH="1">
            <a:off x="1148298" y="6301467"/>
            <a:ext cx="66589" cy="198498"/>
            <a:chOff x="3840" y="2448"/>
            <a:chExt cx="96" cy="752"/>
          </a:xfrm>
        </p:grpSpPr>
        <p:sp>
          <p:nvSpPr>
            <p:cNvPr id="24"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5"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5" name="Line 448"/>
          <p:cNvSpPr>
            <a:spLocks noChangeShapeType="1"/>
          </p:cNvSpPr>
          <p:nvPr/>
        </p:nvSpPr>
        <p:spPr bwMode="auto">
          <a:xfrm>
            <a:off x="1558328" y="3362909"/>
            <a:ext cx="0" cy="14281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6" name="Arco 15"/>
          <p:cNvSpPr/>
          <p:nvPr/>
        </p:nvSpPr>
        <p:spPr>
          <a:xfrm flipH="1">
            <a:off x="1242011" y="4768393"/>
            <a:ext cx="632635" cy="562694"/>
          </a:xfrm>
          <a:prstGeom prst="arc">
            <a:avLst>
              <a:gd name="adj1" fmla="val 16200000"/>
              <a:gd name="adj2" fmla="val 1874819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17" name="Arco 16"/>
          <p:cNvSpPr/>
          <p:nvPr/>
        </p:nvSpPr>
        <p:spPr>
          <a:xfrm flipH="1">
            <a:off x="1302094" y="4973361"/>
            <a:ext cx="572551" cy="562694"/>
          </a:xfrm>
          <a:prstGeom prst="arc">
            <a:avLst>
              <a:gd name="adj1" fmla="val 16200000"/>
              <a:gd name="adj2" fmla="val 19345961"/>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18" name="Ovale 17"/>
          <p:cNvSpPr/>
          <p:nvPr/>
        </p:nvSpPr>
        <p:spPr>
          <a:xfrm flipH="1">
            <a:off x="1241542" y="5060851"/>
            <a:ext cx="294973" cy="1056461"/>
          </a:xfrm>
          <a:prstGeom prst="ellipse">
            <a:avLst/>
          </a:prstGeom>
          <a:pattFill prst="wdDnDiag">
            <a:fgClr>
              <a:schemeClr val="accent2">
                <a:lumMod val="60000"/>
                <a:lumOff val="40000"/>
              </a:schemeClr>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Ovale 18"/>
          <p:cNvSpPr/>
          <p:nvPr/>
        </p:nvSpPr>
        <p:spPr>
          <a:xfrm flipH="1">
            <a:off x="1766580" y="5060851"/>
            <a:ext cx="294973" cy="1056461"/>
          </a:xfrm>
          <a:prstGeom prst="ellipse">
            <a:avLst/>
          </a:prstGeom>
          <a:pattFill prst="wdDnDiag">
            <a:fgClr>
              <a:schemeClr val="accent2">
                <a:lumMod val="60000"/>
                <a:lumOff val="40000"/>
              </a:schemeClr>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0" name="Connettore 2 19"/>
          <p:cNvCxnSpPr/>
          <p:nvPr/>
        </p:nvCxnSpPr>
        <p:spPr>
          <a:xfrm flipV="1">
            <a:off x="1647623" y="4891322"/>
            <a:ext cx="0" cy="974917"/>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21" name="Gruppo 20"/>
          <p:cNvGrpSpPr/>
          <p:nvPr/>
        </p:nvGrpSpPr>
        <p:grpSpPr>
          <a:xfrm rot="21309637" flipH="1">
            <a:off x="1028820" y="4849584"/>
            <a:ext cx="1480089" cy="1175453"/>
            <a:chOff x="3946226" y="2889625"/>
            <a:chExt cx="1409365" cy="1409365"/>
          </a:xfrm>
        </p:grpSpPr>
        <p:sp>
          <p:nvSpPr>
            <p:cNvPr id="22" name="Arco 21"/>
            <p:cNvSpPr/>
            <p:nvPr/>
          </p:nvSpPr>
          <p:spPr>
            <a:xfrm>
              <a:off x="4133833" y="2889625"/>
              <a:ext cx="1205162" cy="1409365"/>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3" name="Arco 22"/>
            <p:cNvSpPr/>
            <p:nvPr/>
          </p:nvSpPr>
          <p:spPr>
            <a:xfrm rot="4421366">
              <a:off x="4048328" y="2987729"/>
              <a:ext cx="1205162" cy="1409365"/>
            </a:xfrm>
            <a:prstGeom prst="arc">
              <a:avLst/>
            </a:pr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40" name="Group 454"/>
          <p:cNvGrpSpPr>
            <a:grpSpLocks/>
          </p:cNvGrpSpPr>
          <p:nvPr/>
        </p:nvGrpSpPr>
        <p:grpSpPr bwMode="auto">
          <a:xfrm flipH="1">
            <a:off x="3913675" y="6336469"/>
            <a:ext cx="66589" cy="198498"/>
            <a:chOff x="3840" y="2448"/>
            <a:chExt cx="96" cy="752"/>
          </a:xfrm>
        </p:grpSpPr>
        <p:sp>
          <p:nvSpPr>
            <p:cNvPr id="41"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2"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53" name="CasellaDiTesto 52"/>
          <p:cNvSpPr txBox="1"/>
          <p:nvPr/>
        </p:nvSpPr>
        <p:spPr>
          <a:xfrm>
            <a:off x="1149043" y="3139321"/>
            <a:ext cx="1264439" cy="369332"/>
          </a:xfrm>
          <a:prstGeom prst="rect">
            <a:avLst/>
          </a:prstGeom>
          <a:solidFill>
            <a:srgbClr val="FFFFFF"/>
          </a:solidFill>
        </p:spPr>
        <p:txBody>
          <a:bodyPr wrap="none" rtlCol="0">
            <a:spAutoFit/>
          </a:bodyPr>
          <a:lstStyle/>
          <a:p>
            <a:r>
              <a:rPr lang="it-IT" dirty="0" err="1" smtClean="0"/>
              <a:t>Contractive</a:t>
            </a:r>
            <a:endParaRPr lang="it-IT" dirty="0"/>
          </a:p>
        </p:txBody>
      </p:sp>
      <p:sp>
        <p:nvSpPr>
          <p:cNvPr id="54" name="CasellaDiTesto 53"/>
          <p:cNvSpPr txBox="1"/>
          <p:nvPr/>
        </p:nvSpPr>
        <p:spPr>
          <a:xfrm>
            <a:off x="3978575" y="3137132"/>
            <a:ext cx="1170550" cy="369332"/>
          </a:xfrm>
          <a:prstGeom prst="rect">
            <a:avLst/>
          </a:prstGeom>
          <a:solidFill>
            <a:srgbClr val="FFFFFF"/>
          </a:solidFill>
        </p:spPr>
        <p:txBody>
          <a:bodyPr wrap="none" rtlCol="0">
            <a:spAutoFit/>
          </a:bodyPr>
          <a:lstStyle/>
          <a:p>
            <a:r>
              <a:rPr lang="it-IT" dirty="0" err="1" smtClean="0"/>
              <a:t>Relaxation</a:t>
            </a:r>
            <a:endParaRPr lang="it-IT" dirty="0"/>
          </a:p>
        </p:txBody>
      </p:sp>
      <p:sp>
        <p:nvSpPr>
          <p:cNvPr id="55" name="Arco 429"/>
          <p:cNvSpPr>
            <a:spLocks/>
          </p:cNvSpPr>
          <p:nvPr/>
        </p:nvSpPr>
        <p:spPr bwMode="auto">
          <a:xfrm flipV="1">
            <a:off x="7840478" y="4787940"/>
            <a:ext cx="203928" cy="1439115"/>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56" name="Group 430"/>
          <p:cNvGrpSpPr>
            <a:grpSpLocks/>
          </p:cNvGrpSpPr>
          <p:nvPr/>
        </p:nvGrpSpPr>
        <p:grpSpPr bwMode="auto">
          <a:xfrm>
            <a:off x="8024984" y="4710402"/>
            <a:ext cx="66589" cy="347373"/>
            <a:chOff x="3840" y="2448"/>
            <a:chExt cx="96" cy="752"/>
          </a:xfrm>
        </p:grpSpPr>
        <p:sp>
          <p:nvSpPr>
            <p:cNvPr id="57"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8"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59" name="Arco 433"/>
          <p:cNvSpPr>
            <a:spLocks/>
          </p:cNvSpPr>
          <p:nvPr/>
        </p:nvSpPr>
        <p:spPr bwMode="auto">
          <a:xfrm>
            <a:off x="7847415" y="6220853"/>
            <a:ext cx="443924" cy="226412"/>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0" name="Freeform 434"/>
          <p:cNvSpPr>
            <a:spLocks/>
          </p:cNvSpPr>
          <p:nvPr/>
        </p:nvSpPr>
        <p:spPr bwMode="auto">
          <a:xfrm>
            <a:off x="6826389" y="6339744"/>
            <a:ext cx="1820089" cy="173687"/>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1" name="Arco 435"/>
          <p:cNvSpPr>
            <a:spLocks/>
          </p:cNvSpPr>
          <p:nvPr/>
        </p:nvSpPr>
        <p:spPr bwMode="auto">
          <a:xfrm flipH="1" flipV="1">
            <a:off x="6693212" y="4710402"/>
            <a:ext cx="133177" cy="15879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2" name="Arco 436"/>
          <p:cNvSpPr>
            <a:spLocks/>
          </p:cNvSpPr>
          <p:nvPr/>
        </p:nvSpPr>
        <p:spPr bwMode="auto">
          <a:xfrm flipH="1" flipV="1">
            <a:off x="6426857" y="3320911"/>
            <a:ext cx="266355" cy="13894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3" name="Oval 441"/>
          <p:cNvSpPr>
            <a:spLocks noChangeArrowheads="1"/>
          </p:cNvSpPr>
          <p:nvPr/>
        </p:nvSpPr>
        <p:spPr bwMode="auto">
          <a:xfrm>
            <a:off x="7381294" y="6030625"/>
            <a:ext cx="138726" cy="10338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64" name="Line 448"/>
          <p:cNvSpPr>
            <a:spLocks noChangeShapeType="1"/>
          </p:cNvSpPr>
          <p:nvPr/>
        </p:nvSpPr>
        <p:spPr bwMode="auto">
          <a:xfrm>
            <a:off x="7177851" y="4970285"/>
            <a:ext cx="0" cy="1163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5" name="Line 449"/>
          <p:cNvSpPr>
            <a:spLocks noChangeShapeType="1"/>
          </p:cNvSpPr>
          <p:nvPr/>
        </p:nvSpPr>
        <p:spPr bwMode="auto">
          <a:xfrm>
            <a:off x="7364396" y="3359833"/>
            <a:ext cx="0" cy="277417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66" name="Group 454"/>
          <p:cNvGrpSpPr>
            <a:grpSpLocks/>
          </p:cNvGrpSpPr>
          <p:nvPr/>
        </p:nvGrpSpPr>
        <p:grpSpPr bwMode="auto">
          <a:xfrm flipH="1">
            <a:off x="6759800" y="6298391"/>
            <a:ext cx="66589" cy="198498"/>
            <a:chOff x="3840" y="2448"/>
            <a:chExt cx="96" cy="752"/>
          </a:xfrm>
        </p:grpSpPr>
        <p:sp>
          <p:nvSpPr>
            <p:cNvPr id="67"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8"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69" name="Line 448"/>
          <p:cNvSpPr>
            <a:spLocks noChangeShapeType="1"/>
          </p:cNvSpPr>
          <p:nvPr/>
        </p:nvSpPr>
        <p:spPr bwMode="auto">
          <a:xfrm>
            <a:off x="7169830" y="3359833"/>
            <a:ext cx="0" cy="14281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0" name="Arco 69"/>
          <p:cNvSpPr/>
          <p:nvPr/>
        </p:nvSpPr>
        <p:spPr>
          <a:xfrm flipH="1">
            <a:off x="6853513" y="4765317"/>
            <a:ext cx="632635" cy="562694"/>
          </a:xfrm>
          <a:prstGeom prst="arc">
            <a:avLst>
              <a:gd name="adj1" fmla="val 16200000"/>
              <a:gd name="adj2" fmla="val 1874819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71" name="Arco 70"/>
          <p:cNvSpPr/>
          <p:nvPr/>
        </p:nvSpPr>
        <p:spPr>
          <a:xfrm flipH="1">
            <a:off x="6913596" y="4970285"/>
            <a:ext cx="572551" cy="562694"/>
          </a:xfrm>
          <a:prstGeom prst="arc">
            <a:avLst>
              <a:gd name="adj1" fmla="val 16200000"/>
              <a:gd name="adj2" fmla="val 19345961"/>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72" name="Ovale 71"/>
          <p:cNvSpPr/>
          <p:nvPr/>
        </p:nvSpPr>
        <p:spPr>
          <a:xfrm flipH="1">
            <a:off x="6853044" y="5057775"/>
            <a:ext cx="294973" cy="1056461"/>
          </a:xfrm>
          <a:prstGeom prst="ellipse">
            <a:avLst/>
          </a:prstGeom>
          <a:pattFill prst="wdDnDiag">
            <a:fgClr>
              <a:schemeClr val="accent2">
                <a:lumMod val="60000"/>
                <a:lumOff val="40000"/>
              </a:schemeClr>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3" name="Ovale 72"/>
          <p:cNvSpPr/>
          <p:nvPr/>
        </p:nvSpPr>
        <p:spPr>
          <a:xfrm flipH="1">
            <a:off x="7378082" y="5057775"/>
            <a:ext cx="294973" cy="1056461"/>
          </a:xfrm>
          <a:prstGeom prst="ellipse">
            <a:avLst/>
          </a:prstGeom>
          <a:pattFill prst="wdDnDiag">
            <a:fgClr>
              <a:schemeClr val="accent2">
                <a:lumMod val="60000"/>
                <a:lumOff val="40000"/>
              </a:schemeClr>
            </a:fgClr>
            <a:bgClr>
              <a:schemeClr val="tx1">
                <a:lumMod val="50000"/>
                <a:lumOff val="5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74" name="Gruppo 73"/>
          <p:cNvGrpSpPr/>
          <p:nvPr/>
        </p:nvGrpSpPr>
        <p:grpSpPr>
          <a:xfrm rot="21309637" flipH="1">
            <a:off x="6640322" y="4846508"/>
            <a:ext cx="1480089" cy="1175453"/>
            <a:chOff x="3946226" y="2889625"/>
            <a:chExt cx="1409365" cy="1409365"/>
          </a:xfrm>
        </p:grpSpPr>
        <p:sp>
          <p:nvSpPr>
            <p:cNvPr id="75" name="Arco 74"/>
            <p:cNvSpPr/>
            <p:nvPr/>
          </p:nvSpPr>
          <p:spPr>
            <a:xfrm>
              <a:off x="4133833" y="2889625"/>
              <a:ext cx="1205162" cy="1409365"/>
            </a:xfrm>
            <a:prstGeom prst="arc">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6" name="Arco 75"/>
            <p:cNvSpPr/>
            <p:nvPr/>
          </p:nvSpPr>
          <p:spPr>
            <a:xfrm rot="4421366">
              <a:off x="4048328" y="2987729"/>
              <a:ext cx="1205162" cy="1409365"/>
            </a:xfrm>
            <a:prstGeom prst="arc">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78" name="Arco 428"/>
          <p:cNvSpPr>
            <a:spLocks/>
          </p:cNvSpPr>
          <p:nvPr/>
        </p:nvSpPr>
        <p:spPr bwMode="auto">
          <a:xfrm flipV="1">
            <a:off x="7991690" y="2973538"/>
            <a:ext cx="199766" cy="1736864"/>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79" name="Gruppo 78"/>
          <p:cNvGrpSpPr/>
          <p:nvPr/>
        </p:nvGrpSpPr>
        <p:grpSpPr>
          <a:xfrm rot="21309637" flipH="1">
            <a:off x="6641249" y="4727161"/>
            <a:ext cx="1480089" cy="1175453"/>
            <a:chOff x="3946226" y="2889625"/>
            <a:chExt cx="1409365" cy="1409365"/>
          </a:xfrm>
        </p:grpSpPr>
        <p:sp>
          <p:nvSpPr>
            <p:cNvPr id="80" name="Arco 79"/>
            <p:cNvSpPr/>
            <p:nvPr/>
          </p:nvSpPr>
          <p:spPr>
            <a:xfrm>
              <a:off x="4133833" y="2889625"/>
              <a:ext cx="1205162" cy="1409365"/>
            </a:xfrm>
            <a:prstGeom prst="arc">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1" name="Arco 80"/>
            <p:cNvSpPr/>
            <p:nvPr/>
          </p:nvSpPr>
          <p:spPr>
            <a:xfrm rot="4421366">
              <a:off x="4048328" y="2987729"/>
              <a:ext cx="1205162" cy="1409365"/>
            </a:xfrm>
            <a:prstGeom prst="arc">
              <a:avLst/>
            </a:pr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cxnSp>
        <p:nvCxnSpPr>
          <p:cNvPr id="82" name="Connettore 2 81"/>
          <p:cNvCxnSpPr/>
          <p:nvPr/>
        </p:nvCxnSpPr>
        <p:spPr>
          <a:xfrm flipV="1">
            <a:off x="7249255" y="4797152"/>
            <a:ext cx="0" cy="974917"/>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7" name="CasellaDiTesto 76"/>
          <p:cNvSpPr txBox="1"/>
          <p:nvPr/>
        </p:nvSpPr>
        <p:spPr>
          <a:xfrm>
            <a:off x="6221751" y="3175167"/>
            <a:ext cx="2339478" cy="369332"/>
          </a:xfrm>
          <a:prstGeom prst="rect">
            <a:avLst/>
          </a:prstGeom>
          <a:solidFill>
            <a:srgbClr val="FFFFFF"/>
          </a:solidFill>
        </p:spPr>
        <p:txBody>
          <a:bodyPr wrap="none" rtlCol="0">
            <a:spAutoFit/>
          </a:bodyPr>
          <a:lstStyle/>
          <a:p>
            <a:r>
              <a:rPr lang="it-IT" dirty="0" err="1" smtClean="0"/>
              <a:t>Contractive</a:t>
            </a:r>
            <a:r>
              <a:rPr lang="it-IT" dirty="0" smtClean="0"/>
              <a:t>/</a:t>
            </a:r>
            <a:r>
              <a:rPr lang="it-IT" dirty="0" err="1" smtClean="0"/>
              <a:t>Relaxation</a:t>
            </a:r>
            <a:endParaRPr lang="it-IT" dirty="0"/>
          </a:p>
        </p:txBody>
      </p:sp>
    </p:spTree>
    <p:extLst>
      <p:ext uri="{BB962C8B-B14F-4D97-AF65-F5344CB8AC3E}">
        <p14:creationId xmlns:p14="http://schemas.microsoft.com/office/powerpoint/2010/main" val="8953362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7168" y="560170"/>
            <a:ext cx="7471919" cy="4247317"/>
          </a:xfrm>
          <a:prstGeom prst="rect">
            <a:avLst/>
          </a:prstGeom>
        </p:spPr>
        <p:txBody>
          <a:bodyPr wrap="square">
            <a:spAutoFit/>
          </a:bodyPr>
          <a:lstStyle/>
          <a:p>
            <a:r>
              <a:rPr lang="en-US" dirty="0" smtClean="0">
                <a:solidFill>
                  <a:srgbClr val="000000"/>
                </a:solidFill>
              </a:rPr>
              <a:t>A vicious recirculation supported </a:t>
            </a:r>
            <a:r>
              <a:rPr lang="en-US" dirty="0">
                <a:solidFill>
                  <a:srgbClr val="000000"/>
                </a:solidFill>
              </a:rPr>
              <a:t>by a </a:t>
            </a:r>
            <a:r>
              <a:rPr lang="en-US" dirty="0" smtClean="0">
                <a:solidFill>
                  <a:srgbClr val="000000"/>
                </a:solidFill>
              </a:rPr>
              <a:t>contraction/relaxation </a:t>
            </a:r>
            <a:r>
              <a:rPr lang="en-US" dirty="0">
                <a:solidFill>
                  <a:srgbClr val="000000"/>
                </a:solidFill>
              </a:rPr>
              <a:t>centrifugal flow can only be cured by closing the escape point. </a:t>
            </a:r>
            <a:endParaRPr lang="it-IT" dirty="0">
              <a:solidFill>
                <a:srgbClr val="000000"/>
              </a:solidFill>
            </a:endParaRPr>
          </a:p>
          <a:p>
            <a:r>
              <a:rPr lang="en-US" dirty="0">
                <a:solidFill>
                  <a:srgbClr val="000000"/>
                </a:solidFill>
              </a:rPr>
              <a:t>As we have explained, this surgical procedure has a high recurrence rate, and must be carefully </a:t>
            </a:r>
            <a:r>
              <a:rPr lang="en-US" dirty="0" smtClean="0">
                <a:solidFill>
                  <a:srgbClr val="000000"/>
                </a:solidFill>
              </a:rPr>
              <a:t>evaluated. </a:t>
            </a:r>
            <a:endParaRPr lang="it-IT" dirty="0">
              <a:solidFill>
                <a:srgbClr val="000000"/>
              </a:solidFill>
            </a:endParaRPr>
          </a:p>
          <a:p>
            <a:r>
              <a:rPr lang="en-US" dirty="0">
                <a:solidFill>
                  <a:srgbClr val="000000"/>
                </a:solidFill>
              </a:rPr>
              <a:t>The elements that must be checked by US at the SPJ level are:</a:t>
            </a:r>
            <a:endParaRPr lang="it-IT" dirty="0">
              <a:solidFill>
                <a:srgbClr val="000000"/>
              </a:solidFill>
            </a:endParaRPr>
          </a:p>
          <a:p>
            <a:pPr marL="342900" lvl="0" indent="-342900">
              <a:buFont typeface="+mj-lt"/>
              <a:buAutoNum type="arabicParenR"/>
            </a:pPr>
            <a:r>
              <a:rPr lang="en-US" dirty="0">
                <a:solidFill>
                  <a:srgbClr val="000000"/>
                </a:solidFill>
              </a:rPr>
              <a:t>The anatomy of the junction and the possibility of a flush ligation</a:t>
            </a:r>
            <a:endParaRPr lang="it-IT" dirty="0">
              <a:solidFill>
                <a:srgbClr val="000000"/>
              </a:solidFill>
            </a:endParaRPr>
          </a:p>
          <a:p>
            <a:pPr marL="342900" lvl="0" indent="-342900">
              <a:buFont typeface="+mj-lt"/>
              <a:buAutoNum type="arabicParenR"/>
            </a:pPr>
            <a:r>
              <a:rPr lang="en-US" dirty="0">
                <a:solidFill>
                  <a:srgbClr val="000000"/>
                </a:solidFill>
              </a:rPr>
              <a:t>The presence of a common trunk with the gastrocnemius veins</a:t>
            </a:r>
            <a:endParaRPr lang="it-IT" dirty="0">
              <a:solidFill>
                <a:srgbClr val="000000"/>
              </a:solidFill>
            </a:endParaRPr>
          </a:p>
          <a:p>
            <a:pPr marL="342900" lvl="0" indent="-342900">
              <a:buFont typeface="+mj-lt"/>
              <a:buAutoNum type="arabicParenR"/>
            </a:pPr>
            <a:r>
              <a:rPr lang="en-US" dirty="0">
                <a:solidFill>
                  <a:srgbClr val="000000"/>
                </a:solidFill>
              </a:rPr>
              <a:t>The presence of the </a:t>
            </a:r>
            <a:r>
              <a:rPr lang="en-US" dirty="0" err="1">
                <a:solidFill>
                  <a:srgbClr val="000000"/>
                </a:solidFill>
              </a:rPr>
              <a:t>Giacomini</a:t>
            </a:r>
            <a:r>
              <a:rPr lang="en-US" dirty="0">
                <a:solidFill>
                  <a:srgbClr val="000000"/>
                </a:solidFill>
              </a:rPr>
              <a:t> vein, its caliber and the direction of its flow</a:t>
            </a:r>
            <a:endParaRPr lang="it-IT" dirty="0">
              <a:solidFill>
                <a:srgbClr val="000000"/>
              </a:solidFill>
            </a:endParaRPr>
          </a:p>
          <a:p>
            <a:pPr marL="342900" lvl="0" indent="-342900">
              <a:buFont typeface="+mj-lt"/>
              <a:buAutoNum type="arabicParenR"/>
            </a:pPr>
            <a:r>
              <a:rPr lang="en-US" dirty="0">
                <a:solidFill>
                  <a:srgbClr val="000000"/>
                </a:solidFill>
              </a:rPr>
              <a:t>The flow rate (speed and time) of the contractive reflux</a:t>
            </a:r>
            <a:endParaRPr lang="it-IT" dirty="0">
              <a:solidFill>
                <a:srgbClr val="000000"/>
              </a:solidFill>
            </a:endParaRPr>
          </a:p>
          <a:p>
            <a:pPr marL="342900" lvl="0" indent="-342900">
              <a:buFont typeface="+mj-lt"/>
              <a:buAutoNum type="arabicParenR"/>
            </a:pPr>
            <a:r>
              <a:rPr lang="en-US" dirty="0">
                <a:solidFill>
                  <a:srgbClr val="000000"/>
                </a:solidFill>
              </a:rPr>
              <a:t>The origin site of the </a:t>
            </a:r>
            <a:r>
              <a:rPr lang="en-US" dirty="0" smtClean="0">
                <a:solidFill>
                  <a:srgbClr val="000000"/>
                </a:solidFill>
              </a:rPr>
              <a:t>contraction </a:t>
            </a:r>
            <a:r>
              <a:rPr lang="en-US" dirty="0">
                <a:solidFill>
                  <a:srgbClr val="000000"/>
                </a:solidFill>
              </a:rPr>
              <a:t>reflux</a:t>
            </a:r>
            <a:endParaRPr lang="it-IT" dirty="0">
              <a:solidFill>
                <a:srgbClr val="000000"/>
              </a:solidFill>
            </a:endParaRPr>
          </a:p>
          <a:p>
            <a:pPr marL="800100" lvl="1" indent="-342900">
              <a:buFont typeface="+mj-lt"/>
              <a:buAutoNum type="alphaLcParenR"/>
            </a:pPr>
            <a:r>
              <a:rPr lang="en-US" dirty="0">
                <a:solidFill>
                  <a:srgbClr val="000000"/>
                </a:solidFill>
              </a:rPr>
              <a:t>The SPJ</a:t>
            </a:r>
            <a:endParaRPr lang="it-IT" dirty="0">
              <a:solidFill>
                <a:srgbClr val="000000"/>
              </a:solidFill>
            </a:endParaRPr>
          </a:p>
          <a:p>
            <a:pPr marL="800100" lvl="1" indent="-342900">
              <a:buFont typeface="+mj-lt"/>
              <a:buAutoNum type="alphaLcParenR"/>
            </a:pPr>
            <a:r>
              <a:rPr lang="en-US" dirty="0">
                <a:solidFill>
                  <a:srgbClr val="000000"/>
                </a:solidFill>
              </a:rPr>
              <a:t>A popliteal perforator</a:t>
            </a:r>
            <a:endParaRPr lang="it-IT" dirty="0">
              <a:solidFill>
                <a:srgbClr val="000000"/>
              </a:solidFill>
            </a:endParaRPr>
          </a:p>
          <a:p>
            <a:pPr marL="800100" lvl="1" indent="-342900">
              <a:buFont typeface="+mj-lt"/>
              <a:buAutoNum type="alphaLcParenR"/>
            </a:pPr>
            <a:r>
              <a:rPr lang="en-US" dirty="0">
                <a:solidFill>
                  <a:srgbClr val="000000"/>
                </a:solidFill>
              </a:rPr>
              <a:t>A gastrocnemius vein</a:t>
            </a:r>
            <a:endParaRPr lang="it-IT" dirty="0">
              <a:solidFill>
                <a:srgbClr val="000000"/>
              </a:solidFill>
            </a:endParaRPr>
          </a:p>
          <a:p>
            <a:r>
              <a:rPr lang="en-US" dirty="0">
                <a:solidFill>
                  <a:srgbClr val="000000"/>
                </a:solidFill>
              </a:rPr>
              <a:t>With all these elements we can have an idea of the risk of recurrence and consequently create a treatment strategy.</a:t>
            </a:r>
            <a:endParaRPr lang="it-IT" dirty="0">
              <a:solidFill>
                <a:srgbClr val="000000"/>
              </a:solidFill>
            </a:endParaRPr>
          </a:p>
        </p:txBody>
      </p:sp>
    </p:spTree>
    <p:extLst>
      <p:ext uri="{BB962C8B-B14F-4D97-AF65-F5344CB8AC3E}">
        <p14:creationId xmlns:p14="http://schemas.microsoft.com/office/powerpoint/2010/main" val="884595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ttore 1 7"/>
          <p:cNvCxnSpPr>
            <a:stCxn id="6" idx="2"/>
          </p:cNvCxnSpPr>
          <p:nvPr/>
        </p:nvCxnSpPr>
        <p:spPr>
          <a:xfrm>
            <a:off x="7906870" y="1742817"/>
            <a:ext cx="0" cy="4452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ttore 1 9"/>
          <p:cNvCxnSpPr>
            <a:stCxn id="9" idx="2"/>
          </p:cNvCxnSpPr>
          <p:nvPr/>
        </p:nvCxnSpPr>
        <p:spPr>
          <a:xfrm>
            <a:off x="4111668" y="4161732"/>
            <a:ext cx="0" cy="2033399"/>
          </a:xfrm>
          <a:prstGeom prst="line">
            <a:avLst/>
          </a:prstGeom>
        </p:spPr>
        <p:style>
          <a:lnRef idx="2">
            <a:schemeClr val="accent1"/>
          </a:lnRef>
          <a:fillRef idx="0">
            <a:schemeClr val="accent1"/>
          </a:fillRef>
          <a:effectRef idx="1">
            <a:schemeClr val="accent1"/>
          </a:effectRef>
          <a:fontRef idx="minor">
            <a:schemeClr val="tx1"/>
          </a:fontRef>
        </p:style>
      </p:cxnSp>
      <p:grpSp>
        <p:nvGrpSpPr>
          <p:cNvPr id="12" name="Gruppo 11"/>
          <p:cNvGrpSpPr/>
          <p:nvPr/>
        </p:nvGrpSpPr>
        <p:grpSpPr>
          <a:xfrm>
            <a:off x="4094478" y="102491"/>
            <a:ext cx="5038325" cy="6092640"/>
            <a:chOff x="2311336" y="317483"/>
            <a:chExt cx="5038325" cy="6092640"/>
          </a:xfrm>
        </p:grpSpPr>
        <p:cxnSp>
          <p:nvCxnSpPr>
            <p:cNvPr id="5" name="Connettore 1 4"/>
            <p:cNvCxnSpPr/>
            <p:nvPr/>
          </p:nvCxnSpPr>
          <p:spPr>
            <a:xfrm>
              <a:off x="4203443" y="317483"/>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6" name="Arco 5"/>
            <p:cNvSpPr/>
            <p:nvPr/>
          </p:nvSpPr>
          <p:spPr>
            <a:xfrm>
              <a:off x="2373894" y="1012920"/>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Arco 8"/>
            <p:cNvSpPr/>
            <p:nvPr/>
          </p:nvSpPr>
          <p:spPr>
            <a:xfrm flipH="1">
              <a:off x="2328526" y="3431835"/>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4" name="Arco 13"/>
            <p:cNvSpPr/>
            <p:nvPr/>
          </p:nvSpPr>
          <p:spPr>
            <a:xfrm flipH="1">
              <a:off x="3492788" y="1205677"/>
              <a:ext cx="3856873" cy="4452315"/>
            </a:xfrm>
            <a:prstGeom prst="arc">
              <a:avLst>
                <a:gd name="adj1" fmla="val 1620000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6" name="CasellaDiTesto 15"/>
            <p:cNvSpPr txBox="1"/>
            <p:nvPr/>
          </p:nvSpPr>
          <p:spPr>
            <a:xfrm>
              <a:off x="5604986" y="3247169"/>
              <a:ext cx="518091" cy="369332"/>
            </a:xfrm>
            <a:prstGeom prst="rect">
              <a:avLst/>
            </a:prstGeom>
            <a:noFill/>
          </p:spPr>
          <p:txBody>
            <a:bodyPr wrap="none" rtlCol="0">
              <a:spAutoFit/>
            </a:bodyPr>
            <a:lstStyle/>
            <a:p>
              <a:r>
                <a:rPr lang="it-IT" dirty="0" smtClean="0"/>
                <a:t>LSV</a:t>
              </a:r>
              <a:endParaRPr lang="it-IT" dirty="0"/>
            </a:p>
          </p:txBody>
        </p:sp>
        <p:sp>
          <p:nvSpPr>
            <p:cNvPr id="17" name="CasellaDiTesto 16"/>
            <p:cNvSpPr txBox="1"/>
            <p:nvPr/>
          </p:nvSpPr>
          <p:spPr>
            <a:xfrm>
              <a:off x="2373894" y="4582948"/>
              <a:ext cx="530915" cy="369332"/>
            </a:xfrm>
            <a:prstGeom prst="rect">
              <a:avLst/>
            </a:prstGeom>
            <a:noFill/>
          </p:spPr>
          <p:txBody>
            <a:bodyPr wrap="none" rtlCol="0">
              <a:spAutoFit/>
            </a:bodyPr>
            <a:lstStyle/>
            <a:p>
              <a:r>
                <a:rPr lang="it-IT" dirty="0"/>
                <a:t>S</a:t>
              </a:r>
              <a:r>
                <a:rPr lang="it-IT" dirty="0" smtClean="0"/>
                <a:t>SV</a:t>
              </a:r>
              <a:endParaRPr lang="it-IT" dirty="0"/>
            </a:p>
          </p:txBody>
        </p:sp>
        <p:sp>
          <p:nvSpPr>
            <p:cNvPr id="18" name="CasellaDiTesto 17"/>
            <p:cNvSpPr txBox="1"/>
            <p:nvPr/>
          </p:nvSpPr>
          <p:spPr>
            <a:xfrm>
              <a:off x="2658167" y="1942308"/>
              <a:ext cx="1124790" cy="369332"/>
            </a:xfrm>
            <a:prstGeom prst="rect">
              <a:avLst/>
            </a:prstGeom>
            <a:noFill/>
          </p:spPr>
          <p:txBody>
            <a:bodyPr wrap="none" rtlCol="0">
              <a:spAutoFit/>
            </a:bodyPr>
            <a:lstStyle/>
            <a:p>
              <a:r>
                <a:rPr lang="it-IT" dirty="0" smtClean="0"/>
                <a:t>Giacomini</a:t>
              </a:r>
              <a:endParaRPr lang="it-IT" dirty="0"/>
            </a:p>
          </p:txBody>
        </p:sp>
        <p:sp>
          <p:nvSpPr>
            <p:cNvPr id="19" name="CasellaDiTesto 18"/>
            <p:cNvSpPr txBox="1"/>
            <p:nvPr/>
          </p:nvSpPr>
          <p:spPr>
            <a:xfrm>
              <a:off x="4203443" y="4373186"/>
              <a:ext cx="1240206" cy="369332"/>
            </a:xfrm>
            <a:prstGeom prst="rect">
              <a:avLst/>
            </a:prstGeom>
            <a:noFill/>
          </p:spPr>
          <p:txBody>
            <a:bodyPr wrap="none" rtlCol="0">
              <a:spAutoFit/>
            </a:bodyPr>
            <a:lstStyle/>
            <a:p>
              <a:r>
                <a:rPr lang="it-IT" dirty="0" err="1" smtClean="0"/>
                <a:t>Deep</a:t>
              </a:r>
              <a:r>
                <a:rPr lang="it-IT" dirty="0" smtClean="0"/>
                <a:t> </a:t>
              </a:r>
              <a:r>
                <a:rPr lang="it-IT" dirty="0" err="1" smtClean="0"/>
                <a:t>Veins</a:t>
              </a:r>
              <a:endParaRPr lang="it-IT" dirty="0"/>
            </a:p>
          </p:txBody>
        </p:sp>
        <p:cxnSp>
          <p:nvCxnSpPr>
            <p:cNvPr id="24" name="Connettore 1 23"/>
            <p:cNvCxnSpPr/>
            <p:nvPr/>
          </p:nvCxnSpPr>
          <p:spPr>
            <a:xfrm>
              <a:off x="2311336" y="5481053"/>
              <a:ext cx="1892107"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CasellaDiTesto 24"/>
            <p:cNvSpPr txBox="1"/>
            <p:nvPr/>
          </p:nvSpPr>
          <p:spPr>
            <a:xfrm>
              <a:off x="2658167" y="5509866"/>
              <a:ext cx="1161984" cy="369332"/>
            </a:xfrm>
            <a:prstGeom prst="rect">
              <a:avLst/>
            </a:prstGeom>
            <a:noFill/>
          </p:spPr>
          <p:txBody>
            <a:bodyPr wrap="none" rtlCol="0">
              <a:spAutoFit/>
            </a:bodyPr>
            <a:lstStyle/>
            <a:p>
              <a:r>
                <a:rPr lang="it-IT" dirty="0" err="1" smtClean="0"/>
                <a:t>Perforator</a:t>
              </a:r>
              <a:endParaRPr lang="it-IT" dirty="0"/>
            </a:p>
          </p:txBody>
        </p:sp>
        <p:sp>
          <p:nvSpPr>
            <p:cNvPr id="26" name="Figura a mano libera 25"/>
            <p:cNvSpPr/>
            <p:nvPr/>
          </p:nvSpPr>
          <p:spPr>
            <a:xfrm>
              <a:off x="6122737" y="2580105"/>
              <a:ext cx="1216526" cy="1804737"/>
            </a:xfrm>
            <a:custGeom>
              <a:avLst/>
              <a:gdLst>
                <a:gd name="connsiteX0" fmla="*/ 0 w 1216526"/>
                <a:gd name="connsiteY0" fmla="*/ 53474 h 1804737"/>
                <a:gd name="connsiteX1" fmla="*/ 93579 w 1216526"/>
                <a:gd name="connsiteY1" fmla="*/ 80211 h 1804737"/>
                <a:gd name="connsiteX2" fmla="*/ 147052 w 1216526"/>
                <a:gd name="connsiteY2" fmla="*/ 93579 h 1804737"/>
                <a:gd name="connsiteX3" fmla="*/ 254000 w 1216526"/>
                <a:gd name="connsiteY3" fmla="*/ 80211 h 1804737"/>
                <a:gd name="connsiteX4" fmla="*/ 334210 w 1216526"/>
                <a:gd name="connsiteY4" fmla="*/ 13369 h 1804737"/>
                <a:gd name="connsiteX5" fmla="*/ 387684 w 1216526"/>
                <a:gd name="connsiteY5" fmla="*/ 0 h 1804737"/>
                <a:gd name="connsiteX6" fmla="*/ 441158 w 1216526"/>
                <a:gd name="connsiteY6" fmla="*/ 26737 h 1804737"/>
                <a:gd name="connsiteX7" fmla="*/ 454526 w 1216526"/>
                <a:gd name="connsiteY7" fmla="*/ 66842 h 1804737"/>
                <a:gd name="connsiteX8" fmla="*/ 521368 w 1216526"/>
                <a:gd name="connsiteY8" fmla="*/ 213895 h 1804737"/>
                <a:gd name="connsiteX9" fmla="*/ 548105 w 1216526"/>
                <a:gd name="connsiteY9" fmla="*/ 307474 h 1804737"/>
                <a:gd name="connsiteX10" fmla="*/ 574842 w 1216526"/>
                <a:gd name="connsiteY10" fmla="*/ 347579 h 1804737"/>
                <a:gd name="connsiteX11" fmla="*/ 909052 w 1216526"/>
                <a:gd name="connsiteY11" fmla="*/ 360948 h 1804737"/>
                <a:gd name="connsiteX12" fmla="*/ 962526 w 1216526"/>
                <a:gd name="connsiteY12" fmla="*/ 467895 h 1804737"/>
                <a:gd name="connsiteX13" fmla="*/ 935789 w 1216526"/>
                <a:gd name="connsiteY13" fmla="*/ 668421 h 1804737"/>
                <a:gd name="connsiteX14" fmla="*/ 909052 w 1216526"/>
                <a:gd name="connsiteY14" fmla="*/ 788737 h 1804737"/>
                <a:gd name="connsiteX15" fmla="*/ 922421 w 1216526"/>
                <a:gd name="connsiteY15" fmla="*/ 842211 h 1804737"/>
                <a:gd name="connsiteX16" fmla="*/ 975895 w 1216526"/>
                <a:gd name="connsiteY16" fmla="*/ 868948 h 1804737"/>
                <a:gd name="connsiteX17" fmla="*/ 1016000 w 1216526"/>
                <a:gd name="connsiteY17" fmla="*/ 909053 h 1804737"/>
                <a:gd name="connsiteX18" fmla="*/ 1069474 w 1216526"/>
                <a:gd name="connsiteY18" fmla="*/ 1002632 h 1804737"/>
                <a:gd name="connsiteX19" fmla="*/ 1056105 w 1216526"/>
                <a:gd name="connsiteY19" fmla="*/ 1136316 h 1804737"/>
                <a:gd name="connsiteX20" fmla="*/ 1029368 w 1216526"/>
                <a:gd name="connsiteY20" fmla="*/ 1176421 h 1804737"/>
                <a:gd name="connsiteX21" fmla="*/ 989263 w 1216526"/>
                <a:gd name="connsiteY21" fmla="*/ 1270000 h 1804737"/>
                <a:gd name="connsiteX22" fmla="*/ 989263 w 1216526"/>
                <a:gd name="connsiteY22" fmla="*/ 1417053 h 1804737"/>
                <a:gd name="connsiteX23" fmla="*/ 1042737 w 1216526"/>
                <a:gd name="connsiteY23" fmla="*/ 1457158 h 1804737"/>
                <a:gd name="connsiteX24" fmla="*/ 1109579 w 1216526"/>
                <a:gd name="connsiteY24" fmla="*/ 1524000 h 1804737"/>
                <a:gd name="connsiteX25" fmla="*/ 1189789 w 1216526"/>
                <a:gd name="connsiteY25" fmla="*/ 1577474 h 1804737"/>
                <a:gd name="connsiteX26" fmla="*/ 1216526 w 1216526"/>
                <a:gd name="connsiteY26" fmla="*/ 1617579 h 1804737"/>
                <a:gd name="connsiteX27" fmla="*/ 1189789 w 1216526"/>
                <a:gd name="connsiteY27" fmla="*/ 1751263 h 1804737"/>
                <a:gd name="connsiteX28" fmla="*/ 1176421 w 1216526"/>
                <a:gd name="connsiteY28" fmla="*/ 1804737 h 180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6526" h="1804737">
                  <a:moveTo>
                    <a:pt x="0" y="53474"/>
                  </a:moveTo>
                  <a:lnTo>
                    <a:pt x="93579" y="80211"/>
                  </a:lnTo>
                  <a:cubicBezTo>
                    <a:pt x="111304" y="85045"/>
                    <a:pt x="128679" y="93579"/>
                    <a:pt x="147052" y="93579"/>
                  </a:cubicBezTo>
                  <a:cubicBezTo>
                    <a:pt x="182979" y="93579"/>
                    <a:pt x="218351" y="84667"/>
                    <a:pt x="254000" y="80211"/>
                  </a:cubicBezTo>
                  <a:cubicBezTo>
                    <a:pt x="365151" y="43159"/>
                    <a:pt x="206737" y="104421"/>
                    <a:pt x="334210" y="13369"/>
                  </a:cubicBezTo>
                  <a:cubicBezTo>
                    <a:pt x="349161" y="2690"/>
                    <a:pt x="369859" y="4456"/>
                    <a:pt x="387684" y="0"/>
                  </a:cubicBezTo>
                  <a:cubicBezTo>
                    <a:pt x="405509" y="8912"/>
                    <a:pt x="427066" y="12645"/>
                    <a:pt x="441158" y="26737"/>
                  </a:cubicBezTo>
                  <a:cubicBezTo>
                    <a:pt x="451122" y="36701"/>
                    <a:pt x="448695" y="54014"/>
                    <a:pt x="454526" y="66842"/>
                  </a:cubicBezTo>
                  <a:cubicBezTo>
                    <a:pt x="495250" y="156434"/>
                    <a:pt x="502132" y="146570"/>
                    <a:pt x="521368" y="213895"/>
                  </a:cubicBezTo>
                  <a:cubicBezTo>
                    <a:pt x="527077" y="233877"/>
                    <a:pt x="537423" y="286110"/>
                    <a:pt x="548105" y="307474"/>
                  </a:cubicBezTo>
                  <a:cubicBezTo>
                    <a:pt x="555290" y="321845"/>
                    <a:pt x="558949" y="345224"/>
                    <a:pt x="574842" y="347579"/>
                  </a:cubicBezTo>
                  <a:cubicBezTo>
                    <a:pt x="685131" y="363918"/>
                    <a:pt x="797649" y="356492"/>
                    <a:pt x="909052" y="360948"/>
                  </a:cubicBezTo>
                  <a:cubicBezTo>
                    <a:pt x="926877" y="396597"/>
                    <a:pt x="967794" y="428388"/>
                    <a:pt x="962526" y="467895"/>
                  </a:cubicBezTo>
                  <a:cubicBezTo>
                    <a:pt x="953614" y="534737"/>
                    <a:pt x="945792" y="601734"/>
                    <a:pt x="935789" y="668421"/>
                  </a:cubicBezTo>
                  <a:cubicBezTo>
                    <a:pt x="929423" y="710859"/>
                    <a:pt x="919356" y="747522"/>
                    <a:pt x="909052" y="788737"/>
                  </a:cubicBezTo>
                  <a:cubicBezTo>
                    <a:pt x="913508" y="806562"/>
                    <a:pt x="910659" y="828096"/>
                    <a:pt x="922421" y="842211"/>
                  </a:cubicBezTo>
                  <a:cubicBezTo>
                    <a:pt x="935179" y="857521"/>
                    <a:pt x="959678" y="857365"/>
                    <a:pt x="975895" y="868948"/>
                  </a:cubicBezTo>
                  <a:cubicBezTo>
                    <a:pt x="991279" y="879937"/>
                    <a:pt x="1003897" y="894529"/>
                    <a:pt x="1016000" y="909053"/>
                  </a:cubicBezTo>
                  <a:cubicBezTo>
                    <a:pt x="1039620" y="937397"/>
                    <a:pt x="1053129" y="969942"/>
                    <a:pt x="1069474" y="1002632"/>
                  </a:cubicBezTo>
                  <a:cubicBezTo>
                    <a:pt x="1065018" y="1047193"/>
                    <a:pt x="1066175" y="1092679"/>
                    <a:pt x="1056105" y="1136316"/>
                  </a:cubicBezTo>
                  <a:cubicBezTo>
                    <a:pt x="1052492" y="1151971"/>
                    <a:pt x="1035697" y="1161653"/>
                    <a:pt x="1029368" y="1176421"/>
                  </a:cubicBezTo>
                  <a:cubicBezTo>
                    <a:pt x="977573" y="1297277"/>
                    <a:pt x="1056388" y="1169314"/>
                    <a:pt x="989263" y="1270000"/>
                  </a:cubicBezTo>
                  <a:cubicBezTo>
                    <a:pt x="971148" y="1324348"/>
                    <a:pt x="957287" y="1346706"/>
                    <a:pt x="989263" y="1417053"/>
                  </a:cubicBezTo>
                  <a:cubicBezTo>
                    <a:pt x="998483" y="1437337"/>
                    <a:pt x="1026084" y="1442356"/>
                    <a:pt x="1042737" y="1457158"/>
                  </a:cubicBezTo>
                  <a:cubicBezTo>
                    <a:pt x="1066288" y="1478092"/>
                    <a:pt x="1085192" y="1504047"/>
                    <a:pt x="1109579" y="1524000"/>
                  </a:cubicBezTo>
                  <a:cubicBezTo>
                    <a:pt x="1134449" y="1544348"/>
                    <a:pt x="1189789" y="1577474"/>
                    <a:pt x="1189789" y="1577474"/>
                  </a:cubicBezTo>
                  <a:cubicBezTo>
                    <a:pt x="1198701" y="1590842"/>
                    <a:pt x="1216526" y="1601512"/>
                    <a:pt x="1216526" y="1617579"/>
                  </a:cubicBezTo>
                  <a:cubicBezTo>
                    <a:pt x="1216526" y="1663023"/>
                    <a:pt x="1204159" y="1708151"/>
                    <a:pt x="1189789" y="1751263"/>
                  </a:cubicBezTo>
                  <a:cubicBezTo>
                    <a:pt x="1175012" y="1795596"/>
                    <a:pt x="1176421" y="1777277"/>
                    <a:pt x="1176421" y="180473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7" name="CasellaDiTesto 26"/>
            <p:cNvSpPr txBox="1"/>
            <p:nvPr/>
          </p:nvSpPr>
          <p:spPr>
            <a:xfrm>
              <a:off x="6182379" y="4029661"/>
              <a:ext cx="1029513" cy="369332"/>
            </a:xfrm>
            <a:prstGeom prst="rect">
              <a:avLst/>
            </a:prstGeom>
            <a:noFill/>
          </p:spPr>
          <p:txBody>
            <a:bodyPr wrap="none" rtlCol="0">
              <a:spAutoFit/>
            </a:bodyPr>
            <a:lstStyle/>
            <a:p>
              <a:r>
                <a:rPr lang="it-IT" dirty="0" smtClean="0"/>
                <a:t>Tributary</a:t>
              </a:r>
              <a:endParaRPr lang="it-IT" dirty="0"/>
            </a:p>
          </p:txBody>
        </p:sp>
      </p:grpSp>
      <p:sp>
        <p:nvSpPr>
          <p:cNvPr id="15" name="CasellaDiTesto 14"/>
          <p:cNvSpPr txBox="1"/>
          <p:nvPr/>
        </p:nvSpPr>
        <p:spPr>
          <a:xfrm>
            <a:off x="545813" y="199308"/>
            <a:ext cx="3483245" cy="584776"/>
          </a:xfrm>
          <a:prstGeom prst="rect">
            <a:avLst/>
          </a:prstGeom>
          <a:noFill/>
        </p:spPr>
        <p:txBody>
          <a:bodyPr wrap="none" rtlCol="0">
            <a:spAutoFit/>
          </a:bodyPr>
          <a:lstStyle/>
          <a:p>
            <a:r>
              <a:rPr lang="it-IT" sz="3200" b="1" dirty="0" smtClean="0"/>
              <a:t>The Giacomini </a:t>
            </a:r>
            <a:r>
              <a:rPr lang="it-IT" sz="3200" b="1" dirty="0" err="1" smtClean="0"/>
              <a:t>Vein</a:t>
            </a:r>
            <a:endParaRPr lang="it-IT" sz="3200" b="1" dirty="0"/>
          </a:p>
        </p:txBody>
      </p:sp>
      <p:sp>
        <p:nvSpPr>
          <p:cNvPr id="4" name="Rettangolo 3"/>
          <p:cNvSpPr/>
          <p:nvPr/>
        </p:nvSpPr>
        <p:spPr>
          <a:xfrm>
            <a:off x="247368" y="1029208"/>
            <a:ext cx="3484958" cy="4801314"/>
          </a:xfrm>
          <a:prstGeom prst="rect">
            <a:avLst/>
          </a:prstGeom>
        </p:spPr>
        <p:txBody>
          <a:bodyPr wrap="square">
            <a:spAutoFit/>
          </a:bodyPr>
          <a:lstStyle/>
          <a:p>
            <a:r>
              <a:rPr lang="en-US" dirty="0" smtClean="0"/>
              <a:t>The </a:t>
            </a:r>
            <a:r>
              <a:rPr lang="en-US" dirty="0" err="1" smtClean="0"/>
              <a:t>Giacomini</a:t>
            </a:r>
            <a:r>
              <a:rPr lang="en-US" dirty="0" smtClean="0"/>
              <a:t> Vein </a:t>
            </a:r>
            <a:r>
              <a:rPr lang="en-US" dirty="0" smtClean="0">
                <a:solidFill>
                  <a:srgbClr val="000000"/>
                </a:solidFill>
              </a:rPr>
              <a:t>(GV) is one of superficial veins together with LSV and SSV.</a:t>
            </a:r>
            <a:r>
              <a:rPr lang="en-US" dirty="0" smtClean="0">
                <a:solidFill>
                  <a:srgbClr val="FF0000"/>
                </a:solidFill>
              </a:rPr>
              <a:t> </a:t>
            </a:r>
            <a:r>
              <a:rPr lang="en-US" dirty="0" smtClean="0"/>
              <a:t>The GV starts from the arc of the SSV and runs upward,  being connected to the upper third of the GSV; it therefore runs obliquely along the posterior aspect of  the upper leg/thigh.  The valves are normally oriented for a centripetal flow , but its diameter is small and flow volume is low in general so that it would need the experiences to check with the ECD properly. However, it becomes visible in various pathological conditions (e.g. compensatory flow for deep veins obstruction).</a:t>
            </a:r>
            <a:endParaRPr lang="en-US" dirty="0"/>
          </a:p>
        </p:txBody>
      </p:sp>
    </p:spTree>
    <p:extLst>
      <p:ext uri="{BB962C8B-B14F-4D97-AF65-F5344CB8AC3E}">
        <p14:creationId xmlns:p14="http://schemas.microsoft.com/office/powerpoint/2010/main" val="2822526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magine 35" descr="Schermata 04-2456395 alle 23.06.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02749" flipH="1">
            <a:off x="4840747" y="4776017"/>
            <a:ext cx="1196365" cy="950957"/>
          </a:xfrm>
          <a:prstGeom prst="rect">
            <a:avLst/>
          </a:prstGeom>
        </p:spPr>
      </p:pic>
      <p:sp>
        <p:nvSpPr>
          <p:cNvPr id="2" name="Rettangolo 1"/>
          <p:cNvSpPr/>
          <p:nvPr/>
        </p:nvSpPr>
        <p:spPr>
          <a:xfrm>
            <a:off x="575448" y="359412"/>
            <a:ext cx="7692218" cy="2862323"/>
          </a:xfrm>
          <a:prstGeom prst="rect">
            <a:avLst/>
          </a:prstGeom>
        </p:spPr>
        <p:txBody>
          <a:bodyPr wrap="square">
            <a:spAutoFit/>
          </a:bodyPr>
          <a:lstStyle/>
          <a:p>
            <a:r>
              <a:rPr lang="en-US" b="1" dirty="0"/>
              <a:t>Possibility for controlling the SPJ reflux:</a:t>
            </a:r>
            <a:endParaRPr lang="it-IT" b="1" dirty="0"/>
          </a:p>
          <a:p>
            <a:pPr marL="342900" lvl="0" indent="-342900">
              <a:buFont typeface="+mj-lt"/>
              <a:buAutoNum type="arabicParenR"/>
            </a:pPr>
            <a:r>
              <a:rPr lang="en-US" dirty="0"/>
              <a:t>A flush ligation</a:t>
            </a:r>
            <a:endParaRPr lang="it-IT" dirty="0"/>
          </a:p>
          <a:p>
            <a:pPr marL="342900" lvl="0" indent="-342900">
              <a:buFont typeface="+mj-lt"/>
              <a:buAutoNum type="arabicParenR"/>
            </a:pPr>
            <a:r>
              <a:rPr lang="en-US" dirty="0"/>
              <a:t>A proximal ligation with an intraoperative </a:t>
            </a:r>
            <a:r>
              <a:rPr lang="en-US" dirty="0" err="1"/>
              <a:t>sclerotherapy</a:t>
            </a:r>
            <a:r>
              <a:rPr lang="en-US" dirty="0"/>
              <a:t> of the stump</a:t>
            </a:r>
            <a:endParaRPr lang="it-IT" dirty="0"/>
          </a:p>
          <a:p>
            <a:pPr marL="342900" lvl="0" indent="-342900">
              <a:buFont typeface="+mj-lt"/>
              <a:buAutoNum type="arabicParenR"/>
            </a:pPr>
            <a:r>
              <a:rPr lang="en-US" dirty="0"/>
              <a:t>Ligation below the </a:t>
            </a:r>
            <a:r>
              <a:rPr lang="en-US" dirty="0" err="1"/>
              <a:t>Giacomini</a:t>
            </a:r>
            <a:r>
              <a:rPr lang="en-US" dirty="0"/>
              <a:t> vein. This forces the flow into the </a:t>
            </a:r>
            <a:r>
              <a:rPr lang="en-US" dirty="0" err="1"/>
              <a:t>Giacomini</a:t>
            </a:r>
            <a:r>
              <a:rPr lang="en-US" dirty="0"/>
              <a:t> v. from the SPJ therefore absorbing the contractive pressure. Prior to this surgical procedure, a close checkup of the </a:t>
            </a:r>
            <a:r>
              <a:rPr lang="en-US" dirty="0" err="1"/>
              <a:t>Giacomini</a:t>
            </a:r>
            <a:r>
              <a:rPr lang="en-US" dirty="0"/>
              <a:t> v.  flow must be performed with a dynamic test. We can evaluate the outcome of this procedure by finger compressing the projected ligation point and rechecking the flow in the SPJ with the ECD while simultaneously performing a dynamic test.</a:t>
            </a:r>
            <a:endParaRPr lang="it-IT" dirty="0"/>
          </a:p>
        </p:txBody>
      </p:sp>
      <p:sp>
        <p:nvSpPr>
          <p:cNvPr id="3" name="Arco 429"/>
          <p:cNvSpPr>
            <a:spLocks/>
          </p:cNvSpPr>
          <p:nvPr/>
        </p:nvSpPr>
        <p:spPr bwMode="auto">
          <a:xfrm flipV="1">
            <a:off x="7057657" y="4802683"/>
            <a:ext cx="203928" cy="1439115"/>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4" name="Group 430"/>
          <p:cNvGrpSpPr>
            <a:grpSpLocks/>
          </p:cNvGrpSpPr>
          <p:nvPr/>
        </p:nvGrpSpPr>
        <p:grpSpPr bwMode="auto">
          <a:xfrm>
            <a:off x="7242163" y="4725145"/>
            <a:ext cx="66589" cy="347373"/>
            <a:chOff x="3840" y="2448"/>
            <a:chExt cx="96" cy="752"/>
          </a:xfrm>
        </p:grpSpPr>
        <p:sp>
          <p:nvSpPr>
            <p:cNvPr id="5"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7" name="Arco 433"/>
          <p:cNvSpPr>
            <a:spLocks/>
          </p:cNvSpPr>
          <p:nvPr/>
        </p:nvSpPr>
        <p:spPr bwMode="auto">
          <a:xfrm>
            <a:off x="7064594" y="6235596"/>
            <a:ext cx="443924" cy="226412"/>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 name="Freeform 434"/>
          <p:cNvSpPr>
            <a:spLocks/>
          </p:cNvSpPr>
          <p:nvPr/>
        </p:nvSpPr>
        <p:spPr bwMode="auto">
          <a:xfrm>
            <a:off x="6043568" y="6354487"/>
            <a:ext cx="1820089" cy="173687"/>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 name="Arco 435"/>
          <p:cNvSpPr>
            <a:spLocks/>
          </p:cNvSpPr>
          <p:nvPr/>
        </p:nvSpPr>
        <p:spPr bwMode="auto">
          <a:xfrm flipH="1" flipV="1">
            <a:off x="5910390" y="5314991"/>
            <a:ext cx="133177" cy="998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 name="Arco 436"/>
          <p:cNvSpPr>
            <a:spLocks/>
          </p:cNvSpPr>
          <p:nvPr/>
        </p:nvSpPr>
        <p:spPr bwMode="auto">
          <a:xfrm flipH="1" flipV="1">
            <a:off x="5644036" y="3335654"/>
            <a:ext cx="266355" cy="13894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1" name="Oval 441"/>
          <p:cNvSpPr>
            <a:spLocks noChangeArrowheads="1"/>
          </p:cNvSpPr>
          <p:nvPr/>
        </p:nvSpPr>
        <p:spPr bwMode="auto">
          <a:xfrm>
            <a:off x="6598473" y="6045368"/>
            <a:ext cx="138726" cy="10338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2" name="Line 448"/>
          <p:cNvSpPr>
            <a:spLocks noChangeShapeType="1"/>
          </p:cNvSpPr>
          <p:nvPr/>
        </p:nvSpPr>
        <p:spPr bwMode="auto">
          <a:xfrm>
            <a:off x="6395030" y="4985028"/>
            <a:ext cx="0" cy="1163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3" name="Line 449"/>
          <p:cNvSpPr>
            <a:spLocks noChangeShapeType="1"/>
          </p:cNvSpPr>
          <p:nvPr/>
        </p:nvSpPr>
        <p:spPr bwMode="auto">
          <a:xfrm>
            <a:off x="6581575" y="3374576"/>
            <a:ext cx="0" cy="277417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14" name="Group 454"/>
          <p:cNvGrpSpPr>
            <a:grpSpLocks/>
          </p:cNvGrpSpPr>
          <p:nvPr/>
        </p:nvGrpSpPr>
        <p:grpSpPr bwMode="auto">
          <a:xfrm flipH="1">
            <a:off x="5976979" y="6313134"/>
            <a:ext cx="66589" cy="198498"/>
            <a:chOff x="3840" y="2448"/>
            <a:chExt cx="96" cy="752"/>
          </a:xfrm>
        </p:grpSpPr>
        <p:sp>
          <p:nvSpPr>
            <p:cNvPr id="15"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6"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7" name="Line 448"/>
          <p:cNvSpPr>
            <a:spLocks noChangeShapeType="1"/>
          </p:cNvSpPr>
          <p:nvPr/>
        </p:nvSpPr>
        <p:spPr bwMode="auto">
          <a:xfrm>
            <a:off x="6387009" y="3374576"/>
            <a:ext cx="0" cy="14281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8" name="Arco 17"/>
          <p:cNvSpPr/>
          <p:nvPr/>
        </p:nvSpPr>
        <p:spPr>
          <a:xfrm flipH="1">
            <a:off x="6070692" y="4780060"/>
            <a:ext cx="632635" cy="562694"/>
          </a:xfrm>
          <a:prstGeom prst="arc">
            <a:avLst>
              <a:gd name="adj1" fmla="val 16200000"/>
              <a:gd name="adj2" fmla="val 1874819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19" name="Arco 18"/>
          <p:cNvSpPr/>
          <p:nvPr/>
        </p:nvSpPr>
        <p:spPr>
          <a:xfrm flipH="1">
            <a:off x="6130775" y="4985028"/>
            <a:ext cx="572551" cy="562694"/>
          </a:xfrm>
          <a:prstGeom prst="arc">
            <a:avLst>
              <a:gd name="adj1" fmla="val 16200000"/>
              <a:gd name="adj2" fmla="val 778013"/>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25" name="Arco 428"/>
          <p:cNvSpPr>
            <a:spLocks/>
          </p:cNvSpPr>
          <p:nvPr/>
        </p:nvSpPr>
        <p:spPr bwMode="auto">
          <a:xfrm flipV="1">
            <a:off x="7208869" y="2988281"/>
            <a:ext cx="199766" cy="1736864"/>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0" name="CasellaDiTesto 29"/>
          <p:cNvSpPr txBox="1"/>
          <p:nvPr/>
        </p:nvSpPr>
        <p:spPr>
          <a:xfrm>
            <a:off x="5438931" y="3127271"/>
            <a:ext cx="2828736" cy="646331"/>
          </a:xfrm>
          <a:prstGeom prst="rect">
            <a:avLst/>
          </a:prstGeom>
          <a:solidFill>
            <a:srgbClr val="FFFFFF"/>
          </a:solidFill>
        </p:spPr>
        <p:txBody>
          <a:bodyPr wrap="square" rtlCol="0">
            <a:spAutoFit/>
          </a:bodyPr>
          <a:lstStyle/>
          <a:p>
            <a:r>
              <a:rPr lang="it-IT" dirty="0" err="1" smtClean="0"/>
              <a:t>Contractive</a:t>
            </a:r>
            <a:r>
              <a:rPr lang="it-IT" dirty="0" smtClean="0"/>
              <a:t> Flow </a:t>
            </a:r>
            <a:r>
              <a:rPr lang="it-IT" dirty="0" err="1" smtClean="0"/>
              <a:t>after</a:t>
            </a:r>
            <a:r>
              <a:rPr lang="it-IT" dirty="0" smtClean="0"/>
              <a:t> finger </a:t>
            </a:r>
            <a:r>
              <a:rPr lang="it-IT" dirty="0" err="1" smtClean="0"/>
              <a:t>compression</a:t>
            </a:r>
            <a:endParaRPr lang="it-IT" dirty="0"/>
          </a:p>
        </p:txBody>
      </p:sp>
      <p:sp>
        <p:nvSpPr>
          <p:cNvPr id="31" name="Arco 30"/>
          <p:cNvSpPr/>
          <p:nvPr/>
        </p:nvSpPr>
        <p:spPr>
          <a:xfrm flipH="1">
            <a:off x="6193540" y="3940979"/>
            <a:ext cx="803441" cy="1723408"/>
          </a:xfrm>
          <a:prstGeom prst="arc">
            <a:avLst>
              <a:gd name="adj1" fmla="val 17658346"/>
              <a:gd name="adj2" fmla="val 199198"/>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32" name="Arco 31"/>
          <p:cNvSpPr/>
          <p:nvPr/>
        </p:nvSpPr>
        <p:spPr>
          <a:xfrm flipH="1">
            <a:off x="6049570" y="3940979"/>
            <a:ext cx="653756" cy="1815399"/>
          </a:xfrm>
          <a:prstGeom prst="arc">
            <a:avLst>
              <a:gd name="adj1" fmla="val 16854850"/>
              <a:gd name="adj2" fmla="val 199198"/>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33" name="Line 448"/>
          <p:cNvSpPr>
            <a:spLocks noChangeShapeType="1"/>
          </p:cNvSpPr>
          <p:nvPr/>
        </p:nvSpPr>
        <p:spPr bwMode="auto">
          <a:xfrm>
            <a:off x="6130775" y="5149410"/>
            <a:ext cx="0" cy="99934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4" name="Arco 33"/>
          <p:cNvSpPr/>
          <p:nvPr/>
        </p:nvSpPr>
        <p:spPr>
          <a:xfrm flipH="1">
            <a:off x="5996899" y="4752297"/>
            <a:ext cx="572551" cy="562694"/>
          </a:xfrm>
          <a:prstGeom prst="arc">
            <a:avLst>
              <a:gd name="adj1" fmla="val 19526180"/>
              <a:gd name="adj2" fmla="val 778013"/>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39" name="Line 448"/>
          <p:cNvSpPr>
            <a:spLocks noChangeShapeType="1"/>
          </p:cNvSpPr>
          <p:nvPr/>
        </p:nvSpPr>
        <p:spPr bwMode="auto">
          <a:xfrm>
            <a:off x="5882070" y="4684973"/>
            <a:ext cx="17374" cy="36307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0" name="Line 448"/>
          <p:cNvSpPr>
            <a:spLocks noChangeShapeType="1"/>
          </p:cNvSpPr>
          <p:nvPr/>
        </p:nvSpPr>
        <p:spPr bwMode="auto">
          <a:xfrm>
            <a:off x="5996899" y="5251495"/>
            <a:ext cx="68270" cy="10616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1" name="Figura a mano libera 40"/>
          <p:cNvSpPr/>
          <p:nvPr/>
        </p:nvSpPr>
        <p:spPr>
          <a:xfrm>
            <a:off x="5996071" y="5084278"/>
            <a:ext cx="101600" cy="171678"/>
          </a:xfrm>
          <a:custGeom>
            <a:avLst/>
            <a:gdLst>
              <a:gd name="connsiteX0" fmla="*/ 0 w 101600"/>
              <a:gd name="connsiteY0" fmla="*/ 0 h 171678"/>
              <a:gd name="connsiteX1" fmla="*/ 44450 w 101600"/>
              <a:gd name="connsiteY1" fmla="*/ 25400 h 171678"/>
              <a:gd name="connsiteX2" fmla="*/ 63500 w 101600"/>
              <a:gd name="connsiteY2" fmla="*/ 31750 h 171678"/>
              <a:gd name="connsiteX3" fmla="*/ 82550 w 101600"/>
              <a:gd name="connsiteY3" fmla="*/ 44450 h 171678"/>
              <a:gd name="connsiteX4" fmla="*/ 101600 w 101600"/>
              <a:gd name="connsiteY4" fmla="*/ 82550 h 171678"/>
              <a:gd name="connsiteX5" fmla="*/ 95250 w 101600"/>
              <a:gd name="connsiteY5" fmla="*/ 120650 h 171678"/>
              <a:gd name="connsiteX6" fmla="*/ 76200 w 101600"/>
              <a:gd name="connsiteY6" fmla="*/ 139700 h 171678"/>
              <a:gd name="connsiteX7" fmla="*/ 19050 w 101600"/>
              <a:gd name="connsiteY7" fmla="*/ 171450 h 171678"/>
              <a:gd name="connsiteX8" fmla="*/ 12700 w 101600"/>
              <a:gd name="connsiteY8" fmla="*/ 171450 h 17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00" h="171678">
                <a:moveTo>
                  <a:pt x="0" y="0"/>
                </a:moveTo>
                <a:cubicBezTo>
                  <a:pt x="70065" y="14013"/>
                  <a:pt x="3962" y="-6991"/>
                  <a:pt x="44450" y="25400"/>
                </a:cubicBezTo>
                <a:cubicBezTo>
                  <a:pt x="49677" y="29581"/>
                  <a:pt x="57513" y="28757"/>
                  <a:pt x="63500" y="31750"/>
                </a:cubicBezTo>
                <a:cubicBezTo>
                  <a:pt x="70326" y="35163"/>
                  <a:pt x="76200" y="40217"/>
                  <a:pt x="82550" y="44450"/>
                </a:cubicBezTo>
                <a:cubicBezTo>
                  <a:pt x="88971" y="54082"/>
                  <a:pt x="101600" y="69405"/>
                  <a:pt x="101600" y="82550"/>
                </a:cubicBezTo>
                <a:cubicBezTo>
                  <a:pt x="101600" y="95425"/>
                  <a:pt x="100479" y="108885"/>
                  <a:pt x="95250" y="120650"/>
                </a:cubicBezTo>
                <a:cubicBezTo>
                  <a:pt x="91603" y="128856"/>
                  <a:pt x="83289" y="134187"/>
                  <a:pt x="76200" y="139700"/>
                </a:cubicBezTo>
                <a:cubicBezTo>
                  <a:pt x="53797" y="157125"/>
                  <a:pt x="43254" y="165399"/>
                  <a:pt x="19050" y="171450"/>
                </a:cubicBezTo>
                <a:cubicBezTo>
                  <a:pt x="16997" y="171963"/>
                  <a:pt x="14817" y="171450"/>
                  <a:pt x="12700" y="17145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pic>
        <p:nvPicPr>
          <p:cNvPr id="42" name="Immagine 41" descr="Schermata 04-2456395 alle 23.06.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02749" flipH="1">
            <a:off x="337349" y="4713378"/>
            <a:ext cx="1196365" cy="950957"/>
          </a:xfrm>
          <a:prstGeom prst="rect">
            <a:avLst/>
          </a:prstGeom>
        </p:spPr>
      </p:pic>
      <p:sp>
        <p:nvSpPr>
          <p:cNvPr id="43" name="Arco 429"/>
          <p:cNvSpPr>
            <a:spLocks/>
          </p:cNvSpPr>
          <p:nvPr/>
        </p:nvSpPr>
        <p:spPr bwMode="auto">
          <a:xfrm flipV="1">
            <a:off x="2941931" y="4740044"/>
            <a:ext cx="203928" cy="1439115"/>
          </a:xfrm>
          <a:custGeom>
            <a:avLst/>
            <a:gdLst>
              <a:gd name="G0" fmla="+- 553 0 0"/>
              <a:gd name="G1" fmla="+- 21600 0 0"/>
              <a:gd name="G2" fmla="+- 21600 0 0"/>
              <a:gd name="T0" fmla="*/ 0 w 21764"/>
              <a:gd name="T1" fmla="*/ 8 h 21600"/>
              <a:gd name="T2" fmla="*/ 21764 w 21764"/>
              <a:gd name="T3" fmla="*/ 17520 h 21600"/>
              <a:gd name="T4" fmla="*/ 553 w 21764"/>
              <a:gd name="T5" fmla="*/ 21600 h 21600"/>
            </a:gdLst>
            <a:ahLst/>
            <a:cxnLst>
              <a:cxn ang="0">
                <a:pos x="T0" y="T1"/>
              </a:cxn>
              <a:cxn ang="0">
                <a:pos x="T2" y="T3"/>
              </a:cxn>
              <a:cxn ang="0">
                <a:pos x="T4" y="T5"/>
              </a:cxn>
            </a:cxnLst>
            <a:rect l="0" t="0" r="r" b="b"/>
            <a:pathLst>
              <a:path w="21764" h="21600" fill="none" extrusionOk="0">
                <a:moveTo>
                  <a:pt x="-1" y="7"/>
                </a:moveTo>
                <a:cubicBezTo>
                  <a:pt x="184" y="2"/>
                  <a:pt x="368" y="-1"/>
                  <a:pt x="553" y="-1"/>
                </a:cubicBezTo>
                <a:cubicBezTo>
                  <a:pt x="10909" y="-1"/>
                  <a:pt x="19807" y="7350"/>
                  <a:pt x="21764" y="17519"/>
                </a:cubicBezTo>
              </a:path>
              <a:path w="21764" h="21600" stroke="0" extrusionOk="0">
                <a:moveTo>
                  <a:pt x="-1" y="7"/>
                </a:moveTo>
                <a:cubicBezTo>
                  <a:pt x="184" y="2"/>
                  <a:pt x="368" y="-1"/>
                  <a:pt x="553" y="-1"/>
                </a:cubicBezTo>
                <a:cubicBezTo>
                  <a:pt x="10909" y="-1"/>
                  <a:pt x="19807" y="7350"/>
                  <a:pt x="21764" y="17519"/>
                </a:cubicBezTo>
                <a:lnTo>
                  <a:pt x="553"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44" name="Group 430"/>
          <p:cNvGrpSpPr>
            <a:grpSpLocks/>
          </p:cNvGrpSpPr>
          <p:nvPr/>
        </p:nvGrpSpPr>
        <p:grpSpPr bwMode="auto">
          <a:xfrm>
            <a:off x="3126437" y="4662506"/>
            <a:ext cx="66589" cy="347373"/>
            <a:chOff x="3840" y="2448"/>
            <a:chExt cx="96" cy="752"/>
          </a:xfrm>
        </p:grpSpPr>
        <p:sp>
          <p:nvSpPr>
            <p:cNvPr id="45" name="Arco 431"/>
            <p:cNvSpPr>
              <a:spLocks/>
            </p:cNvSpPr>
            <p:nvPr/>
          </p:nvSpPr>
          <p:spPr bwMode="auto">
            <a:xfrm>
              <a:off x="3840" y="2448"/>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6" name="Arco 432"/>
            <p:cNvSpPr>
              <a:spLocks/>
            </p:cNvSpPr>
            <p:nvPr/>
          </p:nvSpPr>
          <p:spPr bwMode="auto">
            <a:xfrm flipV="1">
              <a:off x="3840" y="2815"/>
              <a:ext cx="96" cy="3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47" name="Arco 433"/>
          <p:cNvSpPr>
            <a:spLocks/>
          </p:cNvSpPr>
          <p:nvPr/>
        </p:nvSpPr>
        <p:spPr bwMode="auto">
          <a:xfrm>
            <a:off x="2948868" y="6172957"/>
            <a:ext cx="443924" cy="226412"/>
          </a:xfrm>
          <a:custGeom>
            <a:avLst/>
            <a:gdLst>
              <a:gd name="G0" fmla="+- 0 0 0"/>
              <a:gd name="G1" fmla="+- 21600 0 0"/>
              <a:gd name="G2" fmla="+- 21600 0 0"/>
              <a:gd name="T0" fmla="*/ 0 w 19611"/>
              <a:gd name="T1" fmla="*/ 0 h 21600"/>
              <a:gd name="T2" fmla="*/ 19611 w 19611"/>
              <a:gd name="T3" fmla="*/ 12549 h 21600"/>
              <a:gd name="T4" fmla="*/ 0 w 19611"/>
              <a:gd name="T5" fmla="*/ 21600 h 21600"/>
            </a:gdLst>
            <a:ahLst/>
            <a:cxnLst>
              <a:cxn ang="0">
                <a:pos x="T0" y="T1"/>
              </a:cxn>
              <a:cxn ang="0">
                <a:pos x="T2" y="T3"/>
              </a:cxn>
              <a:cxn ang="0">
                <a:pos x="T4" y="T5"/>
              </a:cxn>
            </a:cxnLst>
            <a:rect l="0" t="0" r="r" b="b"/>
            <a:pathLst>
              <a:path w="19611" h="21600" fill="none" extrusionOk="0">
                <a:moveTo>
                  <a:pt x="0" y="-1"/>
                </a:moveTo>
                <a:cubicBezTo>
                  <a:pt x="8425" y="-1"/>
                  <a:pt x="16081" y="4898"/>
                  <a:pt x="19612" y="12548"/>
                </a:cubicBezTo>
              </a:path>
              <a:path w="19611" h="21600" stroke="0" extrusionOk="0">
                <a:moveTo>
                  <a:pt x="0" y="-1"/>
                </a:moveTo>
                <a:cubicBezTo>
                  <a:pt x="8425" y="-1"/>
                  <a:pt x="16081" y="4898"/>
                  <a:pt x="19612" y="12548"/>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8" name="Freeform 434"/>
          <p:cNvSpPr>
            <a:spLocks/>
          </p:cNvSpPr>
          <p:nvPr/>
        </p:nvSpPr>
        <p:spPr bwMode="auto">
          <a:xfrm>
            <a:off x="1927842" y="6291848"/>
            <a:ext cx="1820089" cy="173687"/>
          </a:xfrm>
          <a:custGeom>
            <a:avLst/>
            <a:gdLst>
              <a:gd name="T0" fmla="*/ 0 w 1312"/>
              <a:gd name="T1" fmla="*/ 152 h 168"/>
              <a:gd name="T2" fmla="*/ 1104 w 1312"/>
              <a:gd name="T3" fmla="*/ 152 h 168"/>
              <a:gd name="T4" fmla="*/ 1248 w 1312"/>
              <a:gd name="T5" fmla="*/ 56 h 168"/>
              <a:gd name="T6" fmla="*/ 1152 w 1312"/>
              <a:gd name="T7" fmla="*/ 8 h 168"/>
              <a:gd name="T8" fmla="*/ 1056 w 1312"/>
              <a:gd name="T9" fmla="*/ 8 h 168"/>
            </a:gdLst>
            <a:ahLst/>
            <a:cxnLst>
              <a:cxn ang="0">
                <a:pos x="T0" y="T1"/>
              </a:cxn>
              <a:cxn ang="0">
                <a:pos x="T2" y="T3"/>
              </a:cxn>
              <a:cxn ang="0">
                <a:pos x="T4" y="T5"/>
              </a:cxn>
              <a:cxn ang="0">
                <a:pos x="T6" y="T7"/>
              </a:cxn>
              <a:cxn ang="0">
                <a:pos x="T8" y="T9"/>
              </a:cxn>
            </a:cxnLst>
            <a:rect l="0" t="0" r="r" b="b"/>
            <a:pathLst>
              <a:path w="1312" h="168">
                <a:moveTo>
                  <a:pt x="0" y="152"/>
                </a:moveTo>
                <a:cubicBezTo>
                  <a:pt x="448" y="160"/>
                  <a:pt x="896" y="168"/>
                  <a:pt x="1104" y="152"/>
                </a:cubicBezTo>
                <a:cubicBezTo>
                  <a:pt x="1312" y="136"/>
                  <a:pt x="1240" y="80"/>
                  <a:pt x="1248" y="56"/>
                </a:cubicBezTo>
                <a:cubicBezTo>
                  <a:pt x="1256" y="32"/>
                  <a:pt x="1184" y="16"/>
                  <a:pt x="1152" y="8"/>
                </a:cubicBezTo>
                <a:cubicBezTo>
                  <a:pt x="1120" y="0"/>
                  <a:pt x="1088" y="4"/>
                  <a:pt x="1056" y="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9" name="Arco 435"/>
          <p:cNvSpPr>
            <a:spLocks/>
          </p:cNvSpPr>
          <p:nvPr/>
        </p:nvSpPr>
        <p:spPr bwMode="auto">
          <a:xfrm flipH="1" flipV="1">
            <a:off x="1794663" y="4662506"/>
            <a:ext cx="133177" cy="15879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0" name="Arco 436"/>
          <p:cNvSpPr>
            <a:spLocks/>
          </p:cNvSpPr>
          <p:nvPr/>
        </p:nvSpPr>
        <p:spPr bwMode="auto">
          <a:xfrm flipH="1" flipV="1">
            <a:off x="1528310" y="3273015"/>
            <a:ext cx="266355" cy="13894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1" name="Oval 441"/>
          <p:cNvSpPr>
            <a:spLocks noChangeArrowheads="1"/>
          </p:cNvSpPr>
          <p:nvPr/>
        </p:nvSpPr>
        <p:spPr bwMode="auto">
          <a:xfrm>
            <a:off x="2482747" y="5982729"/>
            <a:ext cx="138726" cy="10338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52" name="Line 448"/>
          <p:cNvSpPr>
            <a:spLocks noChangeShapeType="1"/>
          </p:cNvSpPr>
          <p:nvPr/>
        </p:nvSpPr>
        <p:spPr bwMode="auto">
          <a:xfrm>
            <a:off x="2279304" y="4922389"/>
            <a:ext cx="0" cy="1163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3" name="Line 449"/>
          <p:cNvSpPr>
            <a:spLocks noChangeShapeType="1"/>
          </p:cNvSpPr>
          <p:nvPr/>
        </p:nvSpPr>
        <p:spPr bwMode="auto">
          <a:xfrm>
            <a:off x="2465849" y="3311937"/>
            <a:ext cx="0" cy="277417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nvGrpSpPr>
          <p:cNvPr id="54" name="Group 454"/>
          <p:cNvGrpSpPr>
            <a:grpSpLocks/>
          </p:cNvGrpSpPr>
          <p:nvPr/>
        </p:nvGrpSpPr>
        <p:grpSpPr bwMode="auto">
          <a:xfrm flipH="1">
            <a:off x="1861253" y="6250495"/>
            <a:ext cx="66589" cy="198498"/>
            <a:chOff x="3840" y="2448"/>
            <a:chExt cx="96" cy="752"/>
          </a:xfrm>
        </p:grpSpPr>
        <p:sp>
          <p:nvSpPr>
            <p:cNvPr id="55" name="Arco 455"/>
            <p:cNvSpPr>
              <a:spLocks/>
            </p:cNvSpPr>
            <p:nvPr/>
          </p:nvSpPr>
          <p:spPr bwMode="auto">
            <a:xfrm>
              <a:off x="3840" y="2448"/>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6" name="Arco 456"/>
            <p:cNvSpPr>
              <a:spLocks/>
            </p:cNvSpPr>
            <p:nvPr/>
          </p:nvSpPr>
          <p:spPr bwMode="auto">
            <a:xfrm flipV="1">
              <a:off x="3840" y="2816"/>
              <a:ext cx="96"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57" name="Line 448"/>
          <p:cNvSpPr>
            <a:spLocks noChangeShapeType="1"/>
          </p:cNvSpPr>
          <p:nvPr/>
        </p:nvSpPr>
        <p:spPr bwMode="auto">
          <a:xfrm>
            <a:off x="2271283" y="3311937"/>
            <a:ext cx="0" cy="14281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8" name="Arco 57"/>
          <p:cNvSpPr/>
          <p:nvPr/>
        </p:nvSpPr>
        <p:spPr>
          <a:xfrm flipH="1">
            <a:off x="1954966" y="4717421"/>
            <a:ext cx="632635" cy="562694"/>
          </a:xfrm>
          <a:prstGeom prst="arc">
            <a:avLst>
              <a:gd name="adj1" fmla="val 16200000"/>
              <a:gd name="adj2" fmla="val 18748199"/>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59" name="Arco 58"/>
          <p:cNvSpPr/>
          <p:nvPr/>
        </p:nvSpPr>
        <p:spPr>
          <a:xfrm flipH="1">
            <a:off x="2015049" y="4922389"/>
            <a:ext cx="572551" cy="562694"/>
          </a:xfrm>
          <a:prstGeom prst="arc">
            <a:avLst>
              <a:gd name="adj1" fmla="val 16200000"/>
              <a:gd name="adj2" fmla="val 778013"/>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60" name="Arco 428"/>
          <p:cNvSpPr>
            <a:spLocks/>
          </p:cNvSpPr>
          <p:nvPr/>
        </p:nvSpPr>
        <p:spPr bwMode="auto">
          <a:xfrm flipV="1">
            <a:off x="3093143" y="2925642"/>
            <a:ext cx="199766" cy="1736864"/>
          </a:xfrm>
          <a:custGeom>
            <a:avLst/>
            <a:gdLst>
              <a:gd name="G0" fmla="+- 0 0 0"/>
              <a:gd name="G1" fmla="+- 21600 0 0"/>
              <a:gd name="G2" fmla="+- 21600 0 0"/>
              <a:gd name="T0" fmla="*/ 0 w 21211"/>
              <a:gd name="T1" fmla="*/ 0 h 21600"/>
              <a:gd name="T2" fmla="*/ 21211 w 21211"/>
              <a:gd name="T3" fmla="*/ 17520 h 21600"/>
              <a:gd name="T4" fmla="*/ 0 w 21211"/>
              <a:gd name="T5" fmla="*/ 21600 h 21600"/>
            </a:gdLst>
            <a:ahLst/>
            <a:cxnLst>
              <a:cxn ang="0">
                <a:pos x="T0" y="T1"/>
              </a:cxn>
              <a:cxn ang="0">
                <a:pos x="T2" y="T3"/>
              </a:cxn>
              <a:cxn ang="0">
                <a:pos x="T4" y="T5"/>
              </a:cxn>
            </a:cxnLst>
            <a:rect l="0" t="0" r="r" b="b"/>
            <a:pathLst>
              <a:path w="21211" h="21600" fill="none" extrusionOk="0">
                <a:moveTo>
                  <a:pt x="0" y="-1"/>
                </a:moveTo>
                <a:cubicBezTo>
                  <a:pt x="10356" y="-1"/>
                  <a:pt x="19254" y="7350"/>
                  <a:pt x="21211" y="17519"/>
                </a:cubicBezTo>
              </a:path>
              <a:path w="21211" h="21600" stroke="0" extrusionOk="0">
                <a:moveTo>
                  <a:pt x="0" y="-1"/>
                </a:moveTo>
                <a:cubicBezTo>
                  <a:pt x="10356" y="-1"/>
                  <a:pt x="19254" y="7350"/>
                  <a:pt x="21211" y="17519"/>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1" name="CasellaDiTesto 60"/>
          <p:cNvSpPr txBox="1"/>
          <p:nvPr/>
        </p:nvSpPr>
        <p:spPr>
          <a:xfrm>
            <a:off x="1323204" y="3127271"/>
            <a:ext cx="1762397" cy="369332"/>
          </a:xfrm>
          <a:prstGeom prst="rect">
            <a:avLst/>
          </a:prstGeom>
          <a:solidFill>
            <a:srgbClr val="FFFFFF"/>
          </a:solidFill>
        </p:spPr>
        <p:txBody>
          <a:bodyPr wrap="none" rtlCol="0">
            <a:spAutoFit/>
          </a:bodyPr>
          <a:lstStyle/>
          <a:p>
            <a:r>
              <a:rPr lang="it-IT" dirty="0" err="1" smtClean="0"/>
              <a:t>Contractive</a:t>
            </a:r>
            <a:r>
              <a:rPr lang="it-IT" dirty="0"/>
              <a:t> </a:t>
            </a:r>
            <a:r>
              <a:rPr lang="it-IT" dirty="0" smtClean="0"/>
              <a:t>Flow</a:t>
            </a:r>
            <a:endParaRPr lang="it-IT" dirty="0"/>
          </a:p>
        </p:txBody>
      </p:sp>
      <p:sp>
        <p:nvSpPr>
          <p:cNvPr id="62" name="Arco 61"/>
          <p:cNvSpPr/>
          <p:nvPr/>
        </p:nvSpPr>
        <p:spPr>
          <a:xfrm flipH="1">
            <a:off x="2077814" y="3878340"/>
            <a:ext cx="803441" cy="1723408"/>
          </a:xfrm>
          <a:prstGeom prst="arc">
            <a:avLst>
              <a:gd name="adj1" fmla="val 17658346"/>
              <a:gd name="adj2" fmla="val 199198"/>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63" name="Arco 62"/>
          <p:cNvSpPr/>
          <p:nvPr/>
        </p:nvSpPr>
        <p:spPr>
          <a:xfrm flipH="1">
            <a:off x="1933844" y="3878340"/>
            <a:ext cx="653756" cy="1815399"/>
          </a:xfrm>
          <a:prstGeom prst="arc">
            <a:avLst>
              <a:gd name="adj1" fmla="val 16854850"/>
              <a:gd name="adj2" fmla="val 199198"/>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64" name="Line 448"/>
          <p:cNvSpPr>
            <a:spLocks noChangeShapeType="1"/>
          </p:cNvSpPr>
          <p:nvPr/>
        </p:nvSpPr>
        <p:spPr bwMode="auto">
          <a:xfrm>
            <a:off x="2015049" y="5086771"/>
            <a:ext cx="0" cy="99934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5" name="Arco 64"/>
          <p:cNvSpPr/>
          <p:nvPr/>
        </p:nvSpPr>
        <p:spPr>
          <a:xfrm flipH="1">
            <a:off x="1881173" y="4689658"/>
            <a:ext cx="572551" cy="562694"/>
          </a:xfrm>
          <a:prstGeom prst="arc">
            <a:avLst>
              <a:gd name="adj1" fmla="val 19526180"/>
              <a:gd name="adj2" fmla="val 778013"/>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dirty="0"/>
          </a:p>
        </p:txBody>
      </p:sp>
      <p:sp>
        <p:nvSpPr>
          <p:cNvPr id="67" name="Line 448"/>
          <p:cNvSpPr>
            <a:spLocks noChangeShapeType="1"/>
          </p:cNvSpPr>
          <p:nvPr/>
        </p:nvSpPr>
        <p:spPr bwMode="auto">
          <a:xfrm>
            <a:off x="1861253" y="5009879"/>
            <a:ext cx="88190" cy="124061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9" name="Figura a mano libera 68"/>
          <p:cNvSpPr/>
          <p:nvPr/>
        </p:nvSpPr>
        <p:spPr>
          <a:xfrm>
            <a:off x="1945746" y="4802062"/>
            <a:ext cx="397404" cy="512888"/>
          </a:xfrm>
          <a:custGeom>
            <a:avLst/>
            <a:gdLst>
              <a:gd name="connsiteX0" fmla="*/ 397404 w 397404"/>
              <a:gd name="connsiteY0" fmla="*/ 4888 h 512888"/>
              <a:gd name="connsiteX1" fmla="*/ 295804 w 397404"/>
              <a:gd name="connsiteY1" fmla="*/ 4888 h 512888"/>
              <a:gd name="connsiteX2" fmla="*/ 111654 w 397404"/>
              <a:gd name="connsiteY2" fmla="*/ 55688 h 512888"/>
              <a:gd name="connsiteX3" fmla="*/ 10054 w 397404"/>
              <a:gd name="connsiteY3" fmla="*/ 227138 h 512888"/>
              <a:gd name="connsiteX4" fmla="*/ 3704 w 397404"/>
              <a:gd name="connsiteY4" fmla="*/ 512888 h 512888"/>
              <a:gd name="connsiteX5" fmla="*/ 3704 w 397404"/>
              <a:gd name="connsiteY5" fmla="*/ 512888 h 51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404" h="512888">
                <a:moveTo>
                  <a:pt x="397404" y="4888"/>
                </a:moveTo>
                <a:cubicBezTo>
                  <a:pt x="370416" y="654"/>
                  <a:pt x="343429" y="-3579"/>
                  <a:pt x="295804" y="4888"/>
                </a:cubicBezTo>
                <a:cubicBezTo>
                  <a:pt x="248179" y="13355"/>
                  <a:pt x="159279" y="18646"/>
                  <a:pt x="111654" y="55688"/>
                </a:cubicBezTo>
                <a:cubicBezTo>
                  <a:pt x="64029" y="92730"/>
                  <a:pt x="28046" y="150938"/>
                  <a:pt x="10054" y="227138"/>
                </a:cubicBezTo>
                <a:cubicBezTo>
                  <a:pt x="-7938" y="303338"/>
                  <a:pt x="3704" y="512888"/>
                  <a:pt x="3704" y="512888"/>
                </a:cubicBezTo>
                <a:lnTo>
                  <a:pt x="3704" y="512888"/>
                </a:lnTo>
              </a:path>
            </a:pathLst>
          </a:cu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0" name="Figura a mano libera 69"/>
          <p:cNvSpPr/>
          <p:nvPr/>
        </p:nvSpPr>
        <p:spPr>
          <a:xfrm>
            <a:off x="6094980" y="4330700"/>
            <a:ext cx="375670" cy="654540"/>
          </a:xfrm>
          <a:custGeom>
            <a:avLst/>
            <a:gdLst>
              <a:gd name="connsiteX0" fmla="*/ 375670 w 375670"/>
              <a:gd name="connsiteY0" fmla="*/ 457200 h 571990"/>
              <a:gd name="connsiteX1" fmla="*/ 248670 w 375670"/>
              <a:gd name="connsiteY1" fmla="*/ 463550 h 571990"/>
              <a:gd name="connsiteX2" fmla="*/ 140720 w 375670"/>
              <a:gd name="connsiteY2" fmla="*/ 565150 h 571990"/>
              <a:gd name="connsiteX3" fmla="*/ 70870 w 375670"/>
              <a:gd name="connsiteY3" fmla="*/ 558800 h 571990"/>
              <a:gd name="connsiteX4" fmla="*/ 13720 w 375670"/>
              <a:gd name="connsiteY4" fmla="*/ 527050 h 571990"/>
              <a:gd name="connsiteX5" fmla="*/ 1020 w 375670"/>
              <a:gd name="connsiteY5" fmla="*/ 457200 h 571990"/>
              <a:gd name="connsiteX6" fmla="*/ 32770 w 375670"/>
              <a:gd name="connsiteY6" fmla="*/ 311150 h 571990"/>
              <a:gd name="connsiteX7" fmla="*/ 39120 w 375670"/>
              <a:gd name="connsiteY7" fmla="*/ 101600 h 571990"/>
              <a:gd name="connsiteX8" fmla="*/ 70870 w 375670"/>
              <a:gd name="connsiteY8" fmla="*/ 0 h 57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670" h="571990">
                <a:moveTo>
                  <a:pt x="375670" y="457200"/>
                </a:moveTo>
                <a:cubicBezTo>
                  <a:pt x="331749" y="451379"/>
                  <a:pt x="287828" y="445558"/>
                  <a:pt x="248670" y="463550"/>
                </a:cubicBezTo>
                <a:cubicBezTo>
                  <a:pt x="209512" y="481542"/>
                  <a:pt x="170353" y="549275"/>
                  <a:pt x="140720" y="565150"/>
                </a:cubicBezTo>
                <a:cubicBezTo>
                  <a:pt x="111087" y="581025"/>
                  <a:pt x="92037" y="565150"/>
                  <a:pt x="70870" y="558800"/>
                </a:cubicBezTo>
                <a:cubicBezTo>
                  <a:pt x="49703" y="552450"/>
                  <a:pt x="25362" y="543983"/>
                  <a:pt x="13720" y="527050"/>
                </a:cubicBezTo>
                <a:cubicBezTo>
                  <a:pt x="2078" y="510117"/>
                  <a:pt x="-2155" y="493183"/>
                  <a:pt x="1020" y="457200"/>
                </a:cubicBezTo>
                <a:cubicBezTo>
                  <a:pt x="4195" y="421217"/>
                  <a:pt x="26420" y="370417"/>
                  <a:pt x="32770" y="311150"/>
                </a:cubicBezTo>
                <a:cubicBezTo>
                  <a:pt x="39120" y="251883"/>
                  <a:pt x="32770" y="153458"/>
                  <a:pt x="39120" y="101600"/>
                </a:cubicBezTo>
                <a:cubicBezTo>
                  <a:pt x="45470" y="49742"/>
                  <a:pt x="70870" y="0"/>
                  <a:pt x="70870" y="0"/>
                </a:cubicBezTo>
              </a:path>
            </a:pathLst>
          </a:cu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4753605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787187218"/>
              </p:ext>
            </p:extLst>
          </p:nvPr>
        </p:nvGraphicFramePr>
        <p:xfrm>
          <a:off x="1313022" y="1057665"/>
          <a:ext cx="6192922" cy="2437300"/>
        </p:xfrm>
        <a:graphic>
          <a:graphicData uri="http://schemas.openxmlformats.org/drawingml/2006/table">
            <a:tbl>
              <a:tblPr firstRow="1" bandRow="1">
                <a:tableStyleId>{5C22544A-7EE6-4342-B048-85BDC9FD1C3A}</a:tableStyleId>
              </a:tblPr>
              <a:tblGrid>
                <a:gridCol w="3096461"/>
                <a:gridCol w="3096461"/>
              </a:tblGrid>
              <a:tr h="517060">
                <a:tc>
                  <a:txBody>
                    <a:bodyPr/>
                    <a:lstStyle/>
                    <a:p>
                      <a:r>
                        <a:rPr lang="it-IT" dirty="0" smtClean="0"/>
                        <a:t>Pro Flush </a:t>
                      </a:r>
                      <a:r>
                        <a:rPr lang="it-IT" dirty="0" err="1" smtClean="0"/>
                        <a:t>Ligation</a:t>
                      </a:r>
                      <a:endParaRPr lang="it-IT" dirty="0"/>
                    </a:p>
                  </a:txBody>
                  <a:tcPr/>
                </a:tc>
                <a:tc>
                  <a:txBody>
                    <a:bodyPr/>
                    <a:lstStyle/>
                    <a:p>
                      <a:r>
                        <a:rPr lang="it-IT" dirty="0" smtClean="0"/>
                        <a:t>Pro </a:t>
                      </a:r>
                      <a:r>
                        <a:rPr lang="it-IT" dirty="0" err="1" smtClean="0"/>
                        <a:t>below</a:t>
                      </a:r>
                      <a:r>
                        <a:rPr lang="it-IT" dirty="0" smtClean="0"/>
                        <a:t> the Giacomini</a:t>
                      </a:r>
                      <a:endParaRPr lang="it-IT" dirty="0"/>
                    </a:p>
                  </a:txBody>
                  <a:tcPr/>
                </a:tc>
              </a:tr>
              <a:tr h="517060">
                <a:tc>
                  <a:txBody>
                    <a:bodyPr/>
                    <a:lstStyle/>
                    <a:p>
                      <a:r>
                        <a:rPr lang="it-IT" dirty="0" smtClean="0"/>
                        <a:t>Feable/weak Systolic (</a:t>
                      </a:r>
                      <a:r>
                        <a:rPr lang="it-IT" baseline="0" dirty="0" smtClean="0"/>
                        <a:t>outward) flow</a:t>
                      </a:r>
                      <a:endParaRPr lang="it-IT" dirty="0"/>
                    </a:p>
                  </a:txBody>
                  <a:tcPr/>
                </a:tc>
                <a:tc>
                  <a:txBody>
                    <a:bodyPr/>
                    <a:lstStyle/>
                    <a:p>
                      <a:r>
                        <a:rPr lang="it-IT" dirty="0" smtClean="0"/>
                        <a:t>Strong systolic</a:t>
                      </a:r>
                      <a:r>
                        <a:rPr lang="it-IT" baseline="0" dirty="0" smtClean="0"/>
                        <a:t> reflux</a:t>
                      </a:r>
                      <a:endParaRPr lang="it-IT" dirty="0"/>
                    </a:p>
                  </a:txBody>
                  <a:tcPr/>
                </a:tc>
              </a:tr>
              <a:tr h="517060">
                <a:tc>
                  <a:txBody>
                    <a:bodyPr/>
                    <a:lstStyle/>
                    <a:p>
                      <a:r>
                        <a:rPr lang="it-IT" baseline="0" dirty="0" err="1" smtClean="0"/>
                        <a:t>Functional</a:t>
                      </a:r>
                      <a:r>
                        <a:rPr lang="it-IT" baseline="0" dirty="0" smtClean="0"/>
                        <a:t> absence of the Giacomini v.</a:t>
                      </a:r>
                      <a:endParaRPr lang="it-IT" dirty="0"/>
                    </a:p>
                  </a:txBody>
                  <a:tcPr/>
                </a:tc>
                <a:tc>
                  <a:txBody>
                    <a:bodyPr/>
                    <a:lstStyle/>
                    <a:p>
                      <a:r>
                        <a:rPr lang="it-IT" dirty="0" smtClean="0"/>
                        <a:t>Big Giacomini </a:t>
                      </a:r>
                      <a:r>
                        <a:rPr lang="it-IT" dirty="0" err="1" smtClean="0"/>
                        <a:t>Vein</a:t>
                      </a:r>
                      <a:r>
                        <a:rPr lang="it-IT" dirty="0" smtClean="0"/>
                        <a:t> with </a:t>
                      </a:r>
                      <a:r>
                        <a:rPr lang="it-IT" dirty="0" err="1" smtClean="0"/>
                        <a:t>detectable</a:t>
                      </a:r>
                      <a:r>
                        <a:rPr lang="it-IT" dirty="0" smtClean="0"/>
                        <a:t> flow</a:t>
                      </a:r>
                      <a:endParaRPr lang="it-IT" dirty="0"/>
                    </a:p>
                  </a:txBody>
                  <a:tcPr/>
                </a:tc>
              </a:tr>
              <a:tr h="517060">
                <a:tc>
                  <a:txBody>
                    <a:bodyPr/>
                    <a:lstStyle/>
                    <a:p>
                      <a:r>
                        <a:rPr lang="it-IT" dirty="0" err="1" smtClean="0"/>
                        <a:t>Surgical</a:t>
                      </a:r>
                      <a:r>
                        <a:rPr lang="it-IT" dirty="0" smtClean="0"/>
                        <a:t> </a:t>
                      </a:r>
                      <a:r>
                        <a:rPr lang="it-IT" dirty="0" err="1" smtClean="0"/>
                        <a:t>anatomy</a:t>
                      </a:r>
                      <a:r>
                        <a:rPr lang="it-IT" dirty="0" smtClean="0"/>
                        <a:t> of the SPJ (*)</a:t>
                      </a:r>
                      <a:endParaRPr lang="it-IT" dirty="0"/>
                    </a:p>
                  </a:txBody>
                  <a:tcPr/>
                </a:tc>
                <a:tc>
                  <a:txBody>
                    <a:bodyPr/>
                    <a:lstStyle/>
                    <a:p>
                      <a:r>
                        <a:rPr lang="it-IT" dirty="0" err="1" smtClean="0"/>
                        <a:t>Surgical</a:t>
                      </a:r>
                      <a:r>
                        <a:rPr lang="it-IT" dirty="0" smtClean="0"/>
                        <a:t> </a:t>
                      </a:r>
                      <a:r>
                        <a:rPr lang="it-IT" dirty="0" err="1" smtClean="0"/>
                        <a:t>anatomy</a:t>
                      </a:r>
                      <a:r>
                        <a:rPr lang="it-IT" dirty="0" smtClean="0"/>
                        <a:t> of the SPJ  (**)</a:t>
                      </a:r>
                      <a:endParaRPr lang="it-IT" dirty="0"/>
                    </a:p>
                  </a:txBody>
                  <a:tcPr/>
                </a:tc>
              </a:tr>
            </a:tbl>
          </a:graphicData>
        </a:graphic>
      </p:graphicFrame>
      <p:sp>
        <p:nvSpPr>
          <p:cNvPr id="4" name="CasellaDiTesto 3"/>
          <p:cNvSpPr txBox="1"/>
          <p:nvPr/>
        </p:nvSpPr>
        <p:spPr>
          <a:xfrm>
            <a:off x="1541869" y="5166013"/>
            <a:ext cx="4516832" cy="923330"/>
          </a:xfrm>
          <a:prstGeom prst="rect">
            <a:avLst/>
          </a:prstGeom>
          <a:noFill/>
        </p:spPr>
        <p:txBody>
          <a:bodyPr wrap="none" rtlCol="0">
            <a:spAutoFit/>
          </a:bodyPr>
          <a:lstStyle/>
          <a:p>
            <a:r>
              <a:rPr lang="it-IT" dirty="0" smtClean="0"/>
              <a:t>(*)   </a:t>
            </a:r>
            <a:r>
              <a:rPr lang="it-IT" dirty="0" err="1" smtClean="0"/>
              <a:t>possibility</a:t>
            </a:r>
            <a:r>
              <a:rPr lang="it-IT" dirty="0" smtClean="0"/>
              <a:t> to </a:t>
            </a:r>
            <a:r>
              <a:rPr lang="it-IT" dirty="0" err="1" smtClean="0"/>
              <a:t>perform</a:t>
            </a:r>
            <a:r>
              <a:rPr lang="it-IT" dirty="0" smtClean="0"/>
              <a:t> a </a:t>
            </a:r>
            <a:r>
              <a:rPr lang="it-IT" dirty="0" err="1" smtClean="0"/>
              <a:t>real</a:t>
            </a:r>
            <a:r>
              <a:rPr lang="it-IT" dirty="0" smtClean="0"/>
              <a:t> </a:t>
            </a:r>
            <a:r>
              <a:rPr lang="it-IT" dirty="0" err="1" smtClean="0"/>
              <a:t>flush</a:t>
            </a:r>
            <a:r>
              <a:rPr lang="it-IT" dirty="0" smtClean="0"/>
              <a:t> </a:t>
            </a:r>
            <a:r>
              <a:rPr lang="it-IT" dirty="0" err="1" smtClean="0"/>
              <a:t>ligation</a:t>
            </a:r>
            <a:endParaRPr lang="it-IT" dirty="0" smtClean="0"/>
          </a:p>
          <a:p>
            <a:r>
              <a:rPr lang="it-IT" dirty="0" smtClean="0"/>
              <a:t>(**) </a:t>
            </a:r>
            <a:r>
              <a:rPr lang="it-IT" dirty="0" err="1" smtClean="0"/>
              <a:t>impossible</a:t>
            </a:r>
            <a:r>
              <a:rPr lang="it-IT" dirty="0" smtClean="0"/>
              <a:t> to </a:t>
            </a:r>
            <a:r>
              <a:rPr lang="it-IT" dirty="0" err="1" smtClean="0"/>
              <a:t>perform</a:t>
            </a:r>
            <a:r>
              <a:rPr lang="it-IT" dirty="0" smtClean="0"/>
              <a:t> a </a:t>
            </a:r>
            <a:r>
              <a:rPr lang="it-IT" dirty="0" err="1" smtClean="0"/>
              <a:t>real</a:t>
            </a:r>
            <a:r>
              <a:rPr lang="it-IT" dirty="0" smtClean="0"/>
              <a:t> </a:t>
            </a:r>
            <a:r>
              <a:rPr lang="it-IT" dirty="0" err="1" smtClean="0"/>
              <a:t>flush</a:t>
            </a:r>
            <a:r>
              <a:rPr lang="it-IT" dirty="0" smtClean="0"/>
              <a:t> </a:t>
            </a:r>
            <a:r>
              <a:rPr lang="it-IT" dirty="0" err="1" smtClean="0"/>
              <a:t>ligation</a:t>
            </a:r>
            <a:endParaRPr lang="it-IT" dirty="0" smtClean="0"/>
          </a:p>
          <a:p>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3933731073"/>
              </p:ext>
            </p:extLst>
          </p:nvPr>
        </p:nvGraphicFramePr>
        <p:xfrm>
          <a:off x="1409944" y="3742785"/>
          <a:ext cx="6096000" cy="741680"/>
        </p:xfrm>
        <a:graphic>
          <a:graphicData uri="http://schemas.openxmlformats.org/drawingml/2006/table">
            <a:tbl>
              <a:tblPr firstRow="1" bandRow="1">
                <a:tableStyleId>{5C22544A-7EE6-4342-B048-85BDC9FD1C3A}</a:tableStyleId>
              </a:tblPr>
              <a:tblGrid>
                <a:gridCol w="6096000"/>
              </a:tblGrid>
              <a:tr h="370840">
                <a:tc>
                  <a:txBody>
                    <a:bodyPr/>
                    <a:lstStyle/>
                    <a:p>
                      <a:r>
                        <a:rPr lang="it-IT" dirty="0" smtClean="0"/>
                        <a:t>Third  possibility</a:t>
                      </a:r>
                      <a:endParaRPr lang="it-IT" dirty="0"/>
                    </a:p>
                  </a:txBody>
                  <a:tcPr/>
                </a:tc>
              </a:tr>
              <a:tr h="370840">
                <a:tc>
                  <a:txBody>
                    <a:bodyPr/>
                    <a:lstStyle/>
                    <a:p>
                      <a:r>
                        <a:rPr lang="it-IT" dirty="0" smtClean="0"/>
                        <a:t>SPJ ligation and retrograde sclerotherapy</a:t>
                      </a:r>
                      <a:endParaRPr lang="it-IT" dirty="0"/>
                    </a:p>
                  </a:txBody>
                  <a:tcPr/>
                </a:tc>
              </a:tr>
            </a:tbl>
          </a:graphicData>
        </a:graphic>
      </p:graphicFrame>
    </p:spTree>
    <p:extLst>
      <p:ext uri="{BB962C8B-B14F-4D97-AF65-F5344CB8AC3E}">
        <p14:creationId xmlns:p14="http://schemas.microsoft.com/office/powerpoint/2010/main" val="1900941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5447" y="188607"/>
            <a:ext cx="7795889" cy="1815882"/>
          </a:xfrm>
          <a:prstGeom prst="rect">
            <a:avLst/>
          </a:prstGeom>
        </p:spPr>
        <p:txBody>
          <a:bodyPr wrap="square">
            <a:spAutoFit/>
          </a:bodyPr>
          <a:lstStyle/>
          <a:p>
            <a:r>
              <a:rPr lang="en-US" sz="2000" b="1" u="sng" dirty="0"/>
              <a:t>How to reduce the </a:t>
            </a:r>
            <a:r>
              <a:rPr lang="en-US" sz="2000" b="1" u="sng" dirty="0" smtClean="0">
                <a:solidFill>
                  <a:srgbClr val="000000"/>
                </a:solidFill>
              </a:rPr>
              <a:t>vicious recirculation </a:t>
            </a:r>
            <a:r>
              <a:rPr lang="en-US" sz="2000" b="1" u="sng" dirty="0"/>
              <a:t>pathogenicity without interrupting the </a:t>
            </a:r>
            <a:r>
              <a:rPr lang="en-US" sz="2000" b="1" u="sng" dirty="0" smtClean="0"/>
              <a:t>SPJ reflux</a:t>
            </a:r>
            <a:r>
              <a:rPr lang="en-US" sz="2000" b="1" dirty="0" smtClean="0"/>
              <a:t>:</a:t>
            </a:r>
            <a:endParaRPr lang="it-IT" sz="2000" b="1" dirty="0"/>
          </a:p>
          <a:p>
            <a:r>
              <a:rPr lang="en-US" dirty="0"/>
              <a:t> </a:t>
            </a:r>
            <a:endParaRPr lang="it-IT" dirty="0"/>
          </a:p>
          <a:p>
            <a:r>
              <a:rPr lang="en-US" dirty="0"/>
              <a:t>There are various possibilities, related to the </a:t>
            </a:r>
            <a:r>
              <a:rPr lang="en-US" dirty="0">
                <a:solidFill>
                  <a:srgbClr val="000000"/>
                </a:solidFill>
              </a:rPr>
              <a:t>type of </a:t>
            </a:r>
            <a:r>
              <a:rPr lang="en-US" dirty="0" smtClean="0">
                <a:solidFill>
                  <a:srgbClr val="000000"/>
                </a:solidFill>
              </a:rPr>
              <a:t>vicious recirculation</a:t>
            </a:r>
            <a:r>
              <a:rPr lang="en-US" dirty="0"/>
              <a:t>, to partially reduce the energy of the hydrodynamic flow rate. These are demonstrated in the following diagrams.</a:t>
            </a:r>
            <a:endParaRPr lang="it-IT" dirty="0"/>
          </a:p>
        </p:txBody>
      </p:sp>
      <p:sp>
        <p:nvSpPr>
          <p:cNvPr id="34" name="Arco 33"/>
          <p:cNvSpPr/>
          <p:nvPr/>
        </p:nvSpPr>
        <p:spPr>
          <a:xfrm flipH="1">
            <a:off x="3886111" y="3687861"/>
            <a:ext cx="2128183" cy="1400206"/>
          </a:xfrm>
          <a:prstGeom prst="arc">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6" name="Connettore 1 35"/>
          <p:cNvCxnSpPr/>
          <p:nvPr/>
        </p:nvCxnSpPr>
        <p:spPr>
          <a:xfrm>
            <a:off x="4951223" y="2768302"/>
            <a:ext cx="0" cy="3076035"/>
          </a:xfrm>
          <a:prstGeom prst="line">
            <a:avLst/>
          </a:prstGeom>
          <a:ln w="76200"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Connettore 2 36"/>
          <p:cNvCxnSpPr/>
          <p:nvPr/>
        </p:nvCxnSpPr>
        <p:spPr>
          <a:xfrm flipH="1" flipV="1">
            <a:off x="4599083" y="3832333"/>
            <a:ext cx="261544" cy="3392"/>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8" name="Figura a mano libera 37"/>
          <p:cNvSpPr/>
          <p:nvPr/>
        </p:nvSpPr>
        <p:spPr>
          <a:xfrm>
            <a:off x="3584125" y="4730753"/>
            <a:ext cx="1355425" cy="601895"/>
          </a:xfrm>
          <a:custGeom>
            <a:avLst/>
            <a:gdLst>
              <a:gd name="connsiteX0" fmla="*/ 510780 w 2388242"/>
              <a:gd name="connsiteY0" fmla="*/ 39222 h 812343"/>
              <a:gd name="connsiteX1" fmla="*/ 289902 w 2388242"/>
              <a:gd name="connsiteY1" fmla="*/ 25416 h 812343"/>
              <a:gd name="connsiteX2" fmla="*/ 248488 w 2388242"/>
              <a:gd name="connsiteY2" fmla="*/ 163473 h 812343"/>
              <a:gd name="connsiteX3" fmla="*/ 124244 w 2388242"/>
              <a:gd name="connsiteY3" fmla="*/ 218696 h 812343"/>
              <a:gd name="connsiteX4" fmla="*/ 0 w 2388242"/>
              <a:gd name="connsiteY4" fmla="*/ 287725 h 812343"/>
              <a:gd name="connsiteX5" fmla="*/ 27610 w 2388242"/>
              <a:gd name="connsiteY5" fmla="*/ 384365 h 812343"/>
              <a:gd name="connsiteX6" fmla="*/ 41415 w 2388242"/>
              <a:gd name="connsiteY6" fmla="*/ 425782 h 812343"/>
              <a:gd name="connsiteX7" fmla="*/ 82829 w 2388242"/>
              <a:gd name="connsiteY7" fmla="*/ 522422 h 812343"/>
              <a:gd name="connsiteX8" fmla="*/ 124244 w 2388242"/>
              <a:gd name="connsiteY8" fmla="*/ 550034 h 812343"/>
              <a:gd name="connsiteX9" fmla="*/ 179463 w 2388242"/>
              <a:gd name="connsiteY9" fmla="*/ 591451 h 812343"/>
              <a:gd name="connsiteX10" fmla="*/ 220878 w 2388242"/>
              <a:gd name="connsiteY10" fmla="*/ 619062 h 812343"/>
              <a:gd name="connsiteX11" fmla="*/ 289902 w 2388242"/>
              <a:gd name="connsiteY11" fmla="*/ 674285 h 812343"/>
              <a:gd name="connsiteX12" fmla="*/ 372731 w 2388242"/>
              <a:gd name="connsiteY12" fmla="*/ 701897 h 812343"/>
              <a:gd name="connsiteX13" fmla="*/ 621219 w 2388242"/>
              <a:gd name="connsiteY13" fmla="*/ 688091 h 812343"/>
              <a:gd name="connsiteX14" fmla="*/ 662634 w 2388242"/>
              <a:gd name="connsiteY14" fmla="*/ 660480 h 812343"/>
              <a:gd name="connsiteX15" fmla="*/ 704048 w 2388242"/>
              <a:gd name="connsiteY15" fmla="*/ 646674 h 812343"/>
              <a:gd name="connsiteX16" fmla="*/ 759268 w 2388242"/>
              <a:gd name="connsiteY16" fmla="*/ 660480 h 812343"/>
              <a:gd name="connsiteX17" fmla="*/ 786878 w 2388242"/>
              <a:gd name="connsiteY17" fmla="*/ 701897 h 812343"/>
              <a:gd name="connsiteX18" fmla="*/ 897317 w 2388242"/>
              <a:gd name="connsiteY18" fmla="*/ 784731 h 812343"/>
              <a:gd name="connsiteX19" fmla="*/ 1131999 w 2388242"/>
              <a:gd name="connsiteY19" fmla="*/ 770926 h 812343"/>
              <a:gd name="connsiteX20" fmla="*/ 1214828 w 2388242"/>
              <a:gd name="connsiteY20" fmla="*/ 743314 h 812343"/>
              <a:gd name="connsiteX21" fmla="*/ 1339072 w 2388242"/>
              <a:gd name="connsiteY21" fmla="*/ 715703 h 812343"/>
              <a:gd name="connsiteX22" fmla="*/ 1380487 w 2388242"/>
              <a:gd name="connsiteY22" fmla="*/ 701897 h 812343"/>
              <a:gd name="connsiteX23" fmla="*/ 1477121 w 2388242"/>
              <a:gd name="connsiteY23" fmla="*/ 743314 h 812343"/>
              <a:gd name="connsiteX24" fmla="*/ 1504731 w 2388242"/>
              <a:gd name="connsiteY24" fmla="*/ 770926 h 812343"/>
              <a:gd name="connsiteX25" fmla="*/ 1642779 w 2388242"/>
              <a:gd name="connsiteY25" fmla="*/ 812343 h 812343"/>
              <a:gd name="connsiteX26" fmla="*/ 1932682 w 2388242"/>
              <a:gd name="connsiteY26" fmla="*/ 798537 h 812343"/>
              <a:gd name="connsiteX27" fmla="*/ 2181169 w 2388242"/>
              <a:gd name="connsiteY27" fmla="*/ 784731 h 812343"/>
              <a:gd name="connsiteX28" fmla="*/ 2263999 w 2388242"/>
              <a:gd name="connsiteY28" fmla="*/ 729508 h 812343"/>
              <a:gd name="connsiteX29" fmla="*/ 2305413 w 2388242"/>
              <a:gd name="connsiteY29" fmla="*/ 715703 h 812343"/>
              <a:gd name="connsiteX30" fmla="*/ 2388242 w 2388242"/>
              <a:gd name="connsiteY30" fmla="*/ 701897 h 81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8242" h="812343">
                <a:moveTo>
                  <a:pt x="510780" y="39222"/>
                </a:moveTo>
                <a:cubicBezTo>
                  <a:pt x="435611" y="9152"/>
                  <a:pt x="382247" y="-24312"/>
                  <a:pt x="289902" y="25416"/>
                </a:cubicBezTo>
                <a:cubicBezTo>
                  <a:pt x="259127" y="41988"/>
                  <a:pt x="267504" y="134947"/>
                  <a:pt x="248488" y="163473"/>
                </a:cubicBezTo>
                <a:cubicBezTo>
                  <a:pt x="226009" y="197193"/>
                  <a:pt x="147124" y="203442"/>
                  <a:pt x="124244" y="218696"/>
                </a:cubicBezTo>
                <a:cubicBezTo>
                  <a:pt x="29307" y="281991"/>
                  <a:pt x="72895" y="263425"/>
                  <a:pt x="0" y="287725"/>
                </a:cubicBezTo>
                <a:cubicBezTo>
                  <a:pt x="33100" y="387029"/>
                  <a:pt x="-7059" y="263019"/>
                  <a:pt x="27610" y="384365"/>
                </a:cubicBezTo>
                <a:cubicBezTo>
                  <a:pt x="31608" y="398358"/>
                  <a:pt x="37417" y="411789"/>
                  <a:pt x="41415" y="425782"/>
                </a:cubicBezTo>
                <a:cubicBezTo>
                  <a:pt x="54088" y="470138"/>
                  <a:pt x="49205" y="488795"/>
                  <a:pt x="82829" y="522422"/>
                </a:cubicBezTo>
                <a:cubicBezTo>
                  <a:pt x="94561" y="534155"/>
                  <a:pt x="110743" y="540390"/>
                  <a:pt x="124244" y="550034"/>
                </a:cubicBezTo>
                <a:cubicBezTo>
                  <a:pt x="142966" y="563408"/>
                  <a:pt x="160741" y="578077"/>
                  <a:pt x="179463" y="591451"/>
                </a:cubicBezTo>
                <a:cubicBezTo>
                  <a:pt x="192964" y="601095"/>
                  <a:pt x="207922" y="608697"/>
                  <a:pt x="220878" y="619062"/>
                </a:cubicBezTo>
                <a:cubicBezTo>
                  <a:pt x="256736" y="647750"/>
                  <a:pt x="242099" y="653038"/>
                  <a:pt x="289902" y="674285"/>
                </a:cubicBezTo>
                <a:cubicBezTo>
                  <a:pt x="316497" y="686106"/>
                  <a:pt x="372731" y="701897"/>
                  <a:pt x="372731" y="701897"/>
                </a:cubicBezTo>
                <a:cubicBezTo>
                  <a:pt x="455560" y="697295"/>
                  <a:pt x="539096" y="699824"/>
                  <a:pt x="621219" y="688091"/>
                </a:cubicBezTo>
                <a:cubicBezTo>
                  <a:pt x="637644" y="685744"/>
                  <a:pt x="647794" y="667900"/>
                  <a:pt x="662634" y="660480"/>
                </a:cubicBezTo>
                <a:cubicBezTo>
                  <a:pt x="675649" y="653972"/>
                  <a:pt x="690243" y="651276"/>
                  <a:pt x="704048" y="646674"/>
                </a:cubicBezTo>
                <a:cubicBezTo>
                  <a:pt x="722455" y="651276"/>
                  <a:pt x="743482" y="649955"/>
                  <a:pt x="759268" y="660480"/>
                </a:cubicBezTo>
                <a:cubicBezTo>
                  <a:pt x="773073" y="669684"/>
                  <a:pt x="775952" y="689410"/>
                  <a:pt x="786878" y="701897"/>
                </a:cubicBezTo>
                <a:cubicBezTo>
                  <a:pt x="852196" y="776551"/>
                  <a:pt x="831291" y="762722"/>
                  <a:pt x="897317" y="784731"/>
                </a:cubicBezTo>
                <a:cubicBezTo>
                  <a:pt x="975544" y="780129"/>
                  <a:pt x="1054295" y="781062"/>
                  <a:pt x="1131999" y="770926"/>
                </a:cubicBezTo>
                <a:cubicBezTo>
                  <a:pt x="1160858" y="767162"/>
                  <a:pt x="1186290" y="749022"/>
                  <a:pt x="1214828" y="743314"/>
                </a:cubicBezTo>
                <a:cubicBezTo>
                  <a:pt x="1262263" y="733826"/>
                  <a:pt x="1293591" y="728698"/>
                  <a:pt x="1339072" y="715703"/>
                </a:cubicBezTo>
                <a:cubicBezTo>
                  <a:pt x="1353064" y="711705"/>
                  <a:pt x="1366682" y="706499"/>
                  <a:pt x="1380487" y="701897"/>
                </a:cubicBezTo>
                <a:cubicBezTo>
                  <a:pt x="1435943" y="715762"/>
                  <a:pt x="1433788" y="708646"/>
                  <a:pt x="1477121" y="743314"/>
                </a:cubicBezTo>
                <a:cubicBezTo>
                  <a:pt x="1487285" y="751445"/>
                  <a:pt x="1493089" y="765105"/>
                  <a:pt x="1504731" y="770926"/>
                </a:cubicBezTo>
                <a:cubicBezTo>
                  <a:pt x="1538337" y="787730"/>
                  <a:pt x="1603149" y="802435"/>
                  <a:pt x="1642779" y="812343"/>
                </a:cubicBezTo>
                <a:lnTo>
                  <a:pt x="1932682" y="798537"/>
                </a:lnTo>
                <a:cubicBezTo>
                  <a:pt x="2015530" y="794288"/>
                  <a:pt x="2099956" y="801651"/>
                  <a:pt x="2181169" y="784731"/>
                </a:cubicBezTo>
                <a:cubicBezTo>
                  <a:pt x="2213655" y="777963"/>
                  <a:pt x="2232518" y="740002"/>
                  <a:pt x="2263999" y="729508"/>
                </a:cubicBezTo>
                <a:cubicBezTo>
                  <a:pt x="2277804" y="724906"/>
                  <a:pt x="2291208" y="718860"/>
                  <a:pt x="2305413" y="715703"/>
                </a:cubicBezTo>
                <a:cubicBezTo>
                  <a:pt x="2332737" y="709631"/>
                  <a:pt x="2388242" y="701897"/>
                  <a:pt x="2388242" y="701897"/>
                </a:cubicBezTo>
              </a:path>
            </a:pathLst>
          </a:cu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9" name="Connettore 1 38"/>
          <p:cNvCxnSpPr/>
          <p:nvPr/>
        </p:nvCxnSpPr>
        <p:spPr>
          <a:xfrm>
            <a:off x="3886111" y="5332648"/>
            <a:ext cx="0" cy="511689"/>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3886111" y="4337716"/>
            <a:ext cx="0" cy="403703"/>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1" name="Connettore 2 40"/>
          <p:cNvCxnSpPr/>
          <p:nvPr/>
        </p:nvCxnSpPr>
        <p:spPr>
          <a:xfrm>
            <a:off x="3974749" y="4179164"/>
            <a:ext cx="0" cy="317105"/>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2" name="Connettore 2 41"/>
          <p:cNvCxnSpPr/>
          <p:nvPr/>
        </p:nvCxnSpPr>
        <p:spPr>
          <a:xfrm>
            <a:off x="4186233" y="5187058"/>
            <a:ext cx="308245" cy="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3" name="Connettore 2 42"/>
          <p:cNvCxnSpPr/>
          <p:nvPr/>
        </p:nvCxnSpPr>
        <p:spPr>
          <a:xfrm flipV="1">
            <a:off x="4860627" y="4119432"/>
            <a:ext cx="0" cy="337563"/>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a:off x="3886111" y="4730753"/>
            <a:ext cx="0" cy="357315"/>
          </a:xfrm>
          <a:prstGeom prst="line">
            <a:avLst/>
          </a:prstGeom>
        </p:spPr>
        <p:style>
          <a:lnRef idx="2">
            <a:schemeClr val="accent1"/>
          </a:lnRef>
          <a:fillRef idx="0">
            <a:schemeClr val="accent1"/>
          </a:fillRef>
          <a:effectRef idx="1">
            <a:schemeClr val="accent1"/>
          </a:effectRef>
          <a:fontRef idx="minor">
            <a:schemeClr val="tx1"/>
          </a:fontRef>
        </p:style>
      </p:cxnSp>
      <p:grpSp>
        <p:nvGrpSpPr>
          <p:cNvPr id="70" name="Gruppo 69"/>
          <p:cNvGrpSpPr/>
          <p:nvPr/>
        </p:nvGrpSpPr>
        <p:grpSpPr>
          <a:xfrm>
            <a:off x="498318" y="2768302"/>
            <a:ext cx="2387358" cy="3076035"/>
            <a:chOff x="498318" y="2820530"/>
            <a:chExt cx="2387358" cy="3076035"/>
          </a:xfrm>
        </p:grpSpPr>
        <p:sp>
          <p:nvSpPr>
            <p:cNvPr id="3" name="Arco 2"/>
            <p:cNvSpPr/>
            <p:nvPr/>
          </p:nvSpPr>
          <p:spPr>
            <a:xfrm flipH="1">
              <a:off x="757493" y="3740089"/>
              <a:ext cx="2128183" cy="1400206"/>
            </a:xfrm>
            <a:prstGeom prst="arc">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 name="Connettore 1 4"/>
            <p:cNvCxnSpPr/>
            <p:nvPr/>
          </p:nvCxnSpPr>
          <p:spPr>
            <a:xfrm>
              <a:off x="1822605" y="2820530"/>
              <a:ext cx="0" cy="3076035"/>
            </a:xfrm>
            <a:prstGeom prst="line">
              <a:avLst/>
            </a:prstGeom>
            <a:ln w="76200"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7" name="Connettore 2 6"/>
            <p:cNvCxnSpPr/>
            <p:nvPr/>
          </p:nvCxnSpPr>
          <p:spPr>
            <a:xfrm flipH="1" flipV="1">
              <a:off x="1470465" y="3884561"/>
              <a:ext cx="261544" cy="3392"/>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757493" y="5239286"/>
              <a:ext cx="0" cy="65727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757493" y="4389944"/>
              <a:ext cx="0" cy="1506621"/>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a:off x="846131" y="4231392"/>
              <a:ext cx="0" cy="317105"/>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flipV="1">
              <a:off x="1732009" y="4171660"/>
              <a:ext cx="0" cy="337563"/>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a:off x="1144108" y="4996458"/>
              <a:ext cx="308245" cy="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0" name="Connettore 1 29"/>
            <p:cNvCxnSpPr/>
            <p:nvPr/>
          </p:nvCxnSpPr>
          <p:spPr>
            <a:xfrm>
              <a:off x="781288" y="5140295"/>
              <a:ext cx="1053439" cy="0"/>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65" name="Rettangolo 64"/>
            <p:cNvSpPr/>
            <p:nvPr/>
          </p:nvSpPr>
          <p:spPr>
            <a:xfrm>
              <a:off x="498318" y="5188656"/>
              <a:ext cx="518349" cy="202903"/>
            </a:xfrm>
            <a:prstGeom prst="rect">
              <a:avLst/>
            </a:prstGeom>
            <a:solidFill>
              <a:schemeClr val="tx1"/>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44" name="Connettore 2 43"/>
            <p:cNvCxnSpPr/>
            <p:nvPr/>
          </p:nvCxnSpPr>
          <p:spPr>
            <a:xfrm>
              <a:off x="875761" y="5483691"/>
              <a:ext cx="0" cy="317105"/>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69" name="Gruppo 68"/>
          <p:cNvGrpSpPr/>
          <p:nvPr/>
        </p:nvGrpSpPr>
        <p:grpSpPr>
          <a:xfrm>
            <a:off x="6498599" y="2768302"/>
            <a:ext cx="2430169" cy="3076035"/>
            <a:chOff x="6472681" y="2617627"/>
            <a:chExt cx="2430169" cy="3076035"/>
          </a:xfrm>
        </p:grpSpPr>
        <p:grpSp>
          <p:nvGrpSpPr>
            <p:cNvPr id="47" name="Gruppo 46"/>
            <p:cNvGrpSpPr/>
            <p:nvPr/>
          </p:nvGrpSpPr>
          <p:grpSpPr>
            <a:xfrm>
              <a:off x="6472681" y="2617627"/>
              <a:ext cx="2430169" cy="3076035"/>
              <a:chOff x="4943554" y="2423138"/>
              <a:chExt cx="4281929" cy="4151546"/>
            </a:xfrm>
          </p:grpSpPr>
          <p:sp>
            <p:nvSpPr>
              <p:cNvPr id="48" name="Arco 47"/>
              <p:cNvSpPr/>
              <p:nvPr/>
            </p:nvSpPr>
            <p:spPr>
              <a:xfrm flipH="1">
                <a:off x="5475649" y="3664214"/>
                <a:ext cx="3749834" cy="1889777"/>
              </a:xfrm>
              <a:prstGeom prst="arc">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49" name="Gruppo 48"/>
              <p:cNvGrpSpPr/>
              <p:nvPr/>
            </p:nvGrpSpPr>
            <p:grpSpPr>
              <a:xfrm>
                <a:off x="4943554" y="2423138"/>
                <a:ext cx="2430169" cy="4151546"/>
                <a:chOff x="4943554" y="2423138"/>
                <a:chExt cx="2430169" cy="4151546"/>
              </a:xfrm>
            </p:grpSpPr>
            <p:cxnSp>
              <p:nvCxnSpPr>
                <p:cNvPr id="50" name="Connettore 1 49"/>
                <p:cNvCxnSpPr/>
                <p:nvPr/>
              </p:nvCxnSpPr>
              <p:spPr>
                <a:xfrm>
                  <a:off x="7352364" y="2423138"/>
                  <a:ext cx="0" cy="4151546"/>
                </a:xfrm>
                <a:prstGeom prst="line">
                  <a:avLst/>
                </a:prstGeom>
                <a:ln w="76200"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51" name="Connettore 2 50"/>
                <p:cNvCxnSpPr/>
                <p:nvPr/>
              </p:nvCxnSpPr>
              <p:spPr>
                <a:xfrm flipH="1" flipV="1">
                  <a:off x="6731898" y="3859199"/>
                  <a:ext cx="460838" cy="457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2" name="Figura a mano libera 51"/>
                <p:cNvSpPr/>
                <p:nvPr/>
              </p:nvSpPr>
              <p:spPr>
                <a:xfrm>
                  <a:off x="4943554" y="5071744"/>
                  <a:ext cx="2388242" cy="812343"/>
                </a:xfrm>
                <a:custGeom>
                  <a:avLst/>
                  <a:gdLst>
                    <a:gd name="connsiteX0" fmla="*/ 510780 w 2388242"/>
                    <a:gd name="connsiteY0" fmla="*/ 39222 h 812343"/>
                    <a:gd name="connsiteX1" fmla="*/ 289902 w 2388242"/>
                    <a:gd name="connsiteY1" fmla="*/ 25416 h 812343"/>
                    <a:gd name="connsiteX2" fmla="*/ 248488 w 2388242"/>
                    <a:gd name="connsiteY2" fmla="*/ 163473 h 812343"/>
                    <a:gd name="connsiteX3" fmla="*/ 124244 w 2388242"/>
                    <a:gd name="connsiteY3" fmla="*/ 218696 h 812343"/>
                    <a:gd name="connsiteX4" fmla="*/ 0 w 2388242"/>
                    <a:gd name="connsiteY4" fmla="*/ 287725 h 812343"/>
                    <a:gd name="connsiteX5" fmla="*/ 27610 w 2388242"/>
                    <a:gd name="connsiteY5" fmla="*/ 384365 h 812343"/>
                    <a:gd name="connsiteX6" fmla="*/ 41415 w 2388242"/>
                    <a:gd name="connsiteY6" fmla="*/ 425782 h 812343"/>
                    <a:gd name="connsiteX7" fmla="*/ 82829 w 2388242"/>
                    <a:gd name="connsiteY7" fmla="*/ 522422 h 812343"/>
                    <a:gd name="connsiteX8" fmla="*/ 124244 w 2388242"/>
                    <a:gd name="connsiteY8" fmla="*/ 550034 h 812343"/>
                    <a:gd name="connsiteX9" fmla="*/ 179463 w 2388242"/>
                    <a:gd name="connsiteY9" fmla="*/ 591451 h 812343"/>
                    <a:gd name="connsiteX10" fmla="*/ 220878 w 2388242"/>
                    <a:gd name="connsiteY10" fmla="*/ 619062 h 812343"/>
                    <a:gd name="connsiteX11" fmla="*/ 289902 w 2388242"/>
                    <a:gd name="connsiteY11" fmla="*/ 674285 h 812343"/>
                    <a:gd name="connsiteX12" fmla="*/ 372731 w 2388242"/>
                    <a:gd name="connsiteY12" fmla="*/ 701897 h 812343"/>
                    <a:gd name="connsiteX13" fmla="*/ 621219 w 2388242"/>
                    <a:gd name="connsiteY13" fmla="*/ 688091 h 812343"/>
                    <a:gd name="connsiteX14" fmla="*/ 662634 w 2388242"/>
                    <a:gd name="connsiteY14" fmla="*/ 660480 h 812343"/>
                    <a:gd name="connsiteX15" fmla="*/ 704048 w 2388242"/>
                    <a:gd name="connsiteY15" fmla="*/ 646674 h 812343"/>
                    <a:gd name="connsiteX16" fmla="*/ 759268 w 2388242"/>
                    <a:gd name="connsiteY16" fmla="*/ 660480 h 812343"/>
                    <a:gd name="connsiteX17" fmla="*/ 786878 w 2388242"/>
                    <a:gd name="connsiteY17" fmla="*/ 701897 h 812343"/>
                    <a:gd name="connsiteX18" fmla="*/ 897317 w 2388242"/>
                    <a:gd name="connsiteY18" fmla="*/ 784731 h 812343"/>
                    <a:gd name="connsiteX19" fmla="*/ 1131999 w 2388242"/>
                    <a:gd name="connsiteY19" fmla="*/ 770926 h 812343"/>
                    <a:gd name="connsiteX20" fmla="*/ 1214828 w 2388242"/>
                    <a:gd name="connsiteY20" fmla="*/ 743314 h 812343"/>
                    <a:gd name="connsiteX21" fmla="*/ 1339072 w 2388242"/>
                    <a:gd name="connsiteY21" fmla="*/ 715703 h 812343"/>
                    <a:gd name="connsiteX22" fmla="*/ 1380487 w 2388242"/>
                    <a:gd name="connsiteY22" fmla="*/ 701897 h 812343"/>
                    <a:gd name="connsiteX23" fmla="*/ 1477121 w 2388242"/>
                    <a:gd name="connsiteY23" fmla="*/ 743314 h 812343"/>
                    <a:gd name="connsiteX24" fmla="*/ 1504731 w 2388242"/>
                    <a:gd name="connsiteY24" fmla="*/ 770926 h 812343"/>
                    <a:gd name="connsiteX25" fmla="*/ 1642779 w 2388242"/>
                    <a:gd name="connsiteY25" fmla="*/ 812343 h 812343"/>
                    <a:gd name="connsiteX26" fmla="*/ 1932682 w 2388242"/>
                    <a:gd name="connsiteY26" fmla="*/ 798537 h 812343"/>
                    <a:gd name="connsiteX27" fmla="*/ 2181169 w 2388242"/>
                    <a:gd name="connsiteY27" fmla="*/ 784731 h 812343"/>
                    <a:gd name="connsiteX28" fmla="*/ 2263999 w 2388242"/>
                    <a:gd name="connsiteY28" fmla="*/ 729508 h 812343"/>
                    <a:gd name="connsiteX29" fmla="*/ 2305413 w 2388242"/>
                    <a:gd name="connsiteY29" fmla="*/ 715703 h 812343"/>
                    <a:gd name="connsiteX30" fmla="*/ 2388242 w 2388242"/>
                    <a:gd name="connsiteY30" fmla="*/ 701897 h 81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8242" h="812343">
                      <a:moveTo>
                        <a:pt x="510780" y="39222"/>
                      </a:moveTo>
                      <a:cubicBezTo>
                        <a:pt x="435611" y="9152"/>
                        <a:pt x="382247" y="-24312"/>
                        <a:pt x="289902" y="25416"/>
                      </a:cubicBezTo>
                      <a:cubicBezTo>
                        <a:pt x="259127" y="41988"/>
                        <a:pt x="267504" y="134947"/>
                        <a:pt x="248488" y="163473"/>
                      </a:cubicBezTo>
                      <a:cubicBezTo>
                        <a:pt x="226009" y="197193"/>
                        <a:pt x="147124" y="203442"/>
                        <a:pt x="124244" y="218696"/>
                      </a:cubicBezTo>
                      <a:cubicBezTo>
                        <a:pt x="29307" y="281991"/>
                        <a:pt x="72895" y="263425"/>
                        <a:pt x="0" y="287725"/>
                      </a:cubicBezTo>
                      <a:cubicBezTo>
                        <a:pt x="33100" y="387029"/>
                        <a:pt x="-7059" y="263019"/>
                        <a:pt x="27610" y="384365"/>
                      </a:cubicBezTo>
                      <a:cubicBezTo>
                        <a:pt x="31608" y="398358"/>
                        <a:pt x="37417" y="411789"/>
                        <a:pt x="41415" y="425782"/>
                      </a:cubicBezTo>
                      <a:cubicBezTo>
                        <a:pt x="54088" y="470138"/>
                        <a:pt x="49205" y="488795"/>
                        <a:pt x="82829" y="522422"/>
                      </a:cubicBezTo>
                      <a:cubicBezTo>
                        <a:pt x="94561" y="534155"/>
                        <a:pt x="110743" y="540390"/>
                        <a:pt x="124244" y="550034"/>
                      </a:cubicBezTo>
                      <a:cubicBezTo>
                        <a:pt x="142966" y="563408"/>
                        <a:pt x="160741" y="578077"/>
                        <a:pt x="179463" y="591451"/>
                      </a:cubicBezTo>
                      <a:cubicBezTo>
                        <a:pt x="192964" y="601095"/>
                        <a:pt x="207922" y="608697"/>
                        <a:pt x="220878" y="619062"/>
                      </a:cubicBezTo>
                      <a:cubicBezTo>
                        <a:pt x="256736" y="647750"/>
                        <a:pt x="242099" y="653038"/>
                        <a:pt x="289902" y="674285"/>
                      </a:cubicBezTo>
                      <a:cubicBezTo>
                        <a:pt x="316497" y="686106"/>
                        <a:pt x="372731" y="701897"/>
                        <a:pt x="372731" y="701897"/>
                      </a:cubicBezTo>
                      <a:cubicBezTo>
                        <a:pt x="455560" y="697295"/>
                        <a:pt x="539096" y="699824"/>
                        <a:pt x="621219" y="688091"/>
                      </a:cubicBezTo>
                      <a:cubicBezTo>
                        <a:pt x="637644" y="685744"/>
                        <a:pt x="647794" y="667900"/>
                        <a:pt x="662634" y="660480"/>
                      </a:cubicBezTo>
                      <a:cubicBezTo>
                        <a:pt x="675649" y="653972"/>
                        <a:pt x="690243" y="651276"/>
                        <a:pt x="704048" y="646674"/>
                      </a:cubicBezTo>
                      <a:cubicBezTo>
                        <a:pt x="722455" y="651276"/>
                        <a:pt x="743482" y="649955"/>
                        <a:pt x="759268" y="660480"/>
                      </a:cubicBezTo>
                      <a:cubicBezTo>
                        <a:pt x="773073" y="669684"/>
                        <a:pt x="775952" y="689410"/>
                        <a:pt x="786878" y="701897"/>
                      </a:cubicBezTo>
                      <a:cubicBezTo>
                        <a:pt x="852196" y="776551"/>
                        <a:pt x="831291" y="762722"/>
                        <a:pt x="897317" y="784731"/>
                      </a:cubicBezTo>
                      <a:cubicBezTo>
                        <a:pt x="975544" y="780129"/>
                        <a:pt x="1054295" y="781062"/>
                        <a:pt x="1131999" y="770926"/>
                      </a:cubicBezTo>
                      <a:cubicBezTo>
                        <a:pt x="1160858" y="767162"/>
                        <a:pt x="1186290" y="749022"/>
                        <a:pt x="1214828" y="743314"/>
                      </a:cubicBezTo>
                      <a:cubicBezTo>
                        <a:pt x="1262263" y="733826"/>
                        <a:pt x="1293591" y="728698"/>
                        <a:pt x="1339072" y="715703"/>
                      </a:cubicBezTo>
                      <a:cubicBezTo>
                        <a:pt x="1353064" y="711705"/>
                        <a:pt x="1366682" y="706499"/>
                        <a:pt x="1380487" y="701897"/>
                      </a:cubicBezTo>
                      <a:cubicBezTo>
                        <a:pt x="1435943" y="715762"/>
                        <a:pt x="1433788" y="708646"/>
                        <a:pt x="1477121" y="743314"/>
                      </a:cubicBezTo>
                      <a:cubicBezTo>
                        <a:pt x="1487285" y="751445"/>
                        <a:pt x="1493089" y="765105"/>
                        <a:pt x="1504731" y="770926"/>
                      </a:cubicBezTo>
                      <a:cubicBezTo>
                        <a:pt x="1538337" y="787730"/>
                        <a:pt x="1603149" y="802435"/>
                        <a:pt x="1642779" y="812343"/>
                      </a:cubicBezTo>
                      <a:lnTo>
                        <a:pt x="1932682" y="798537"/>
                      </a:lnTo>
                      <a:cubicBezTo>
                        <a:pt x="2015530" y="794288"/>
                        <a:pt x="2099956" y="801651"/>
                        <a:pt x="2181169" y="784731"/>
                      </a:cubicBezTo>
                      <a:cubicBezTo>
                        <a:pt x="2213655" y="777963"/>
                        <a:pt x="2232518" y="740002"/>
                        <a:pt x="2263999" y="729508"/>
                      </a:cubicBezTo>
                      <a:cubicBezTo>
                        <a:pt x="2277804" y="724906"/>
                        <a:pt x="2291208" y="718860"/>
                        <a:pt x="2305413" y="715703"/>
                      </a:cubicBezTo>
                      <a:cubicBezTo>
                        <a:pt x="2332737" y="709631"/>
                        <a:pt x="2388242" y="701897"/>
                        <a:pt x="2388242" y="701897"/>
                      </a:cubicBezTo>
                    </a:path>
                  </a:pathLst>
                </a:cu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3" name="Connettore 1 52"/>
                <p:cNvCxnSpPr/>
                <p:nvPr/>
              </p:nvCxnSpPr>
              <p:spPr>
                <a:xfrm>
                  <a:off x="5475649" y="5884087"/>
                  <a:ext cx="0" cy="69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Connettore 1 53"/>
                <p:cNvCxnSpPr/>
                <p:nvPr/>
              </p:nvCxnSpPr>
              <p:spPr>
                <a:xfrm>
                  <a:off x="5475649" y="4541285"/>
                  <a:ext cx="0" cy="544854"/>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5" name="Connettore 2 54"/>
                <p:cNvCxnSpPr/>
                <p:nvPr/>
              </p:nvCxnSpPr>
              <p:spPr>
                <a:xfrm>
                  <a:off x="5631829" y="4327296"/>
                  <a:ext cx="0" cy="42797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6" name="Connettore 2 55"/>
                <p:cNvCxnSpPr/>
                <p:nvPr/>
              </p:nvCxnSpPr>
              <p:spPr>
                <a:xfrm>
                  <a:off x="6004461" y="5687592"/>
                  <a:ext cx="543124" cy="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7" name="Connettore 2 56"/>
                <p:cNvCxnSpPr/>
                <p:nvPr/>
              </p:nvCxnSpPr>
              <p:spPr>
                <a:xfrm flipV="1">
                  <a:off x="7192736" y="4246680"/>
                  <a:ext cx="0" cy="45558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8" name="Connettore 2 57"/>
                <p:cNvCxnSpPr/>
                <p:nvPr/>
              </p:nvCxnSpPr>
              <p:spPr>
                <a:xfrm>
                  <a:off x="6156861" y="4945889"/>
                  <a:ext cx="543124" cy="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9" name="Connettore 1 58"/>
                <p:cNvCxnSpPr/>
                <p:nvPr/>
              </p:nvCxnSpPr>
              <p:spPr>
                <a:xfrm>
                  <a:off x="5475649" y="5071744"/>
                  <a:ext cx="0" cy="482247"/>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Connettore 1 59"/>
                <p:cNvCxnSpPr/>
                <p:nvPr/>
              </p:nvCxnSpPr>
              <p:spPr>
                <a:xfrm>
                  <a:off x="5517576" y="5071744"/>
                  <a:ext cx="1856147" cy="0"/>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grpSp>
        </p:grpSp>
        <p:sp>
          <p:nvSpPr>
            <p:cNvPr id="67" name="Rettangolo 66"/>
            <p:cNvSpPr/>
            <p:nvPr/>
          </p:nvSpPr>
          <p:spPr>
            <a:xfrm rot="5400000">
              <a:off x="6340876" y="4521751"/>
              <a:ext cx="518349" cy="202903"/>
            </a:xfrm>
            <a:prstGeom prst="rect">
              <a:avLst/>
            </a:prstGeom>
            <a:solidFill>
              <a:schemeClr val="tx1"/>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68" name="Rettangolo 67"/>
          <p:cNvSpPr/>
          <p:nvPr/>
        </p:nvSpPr>
        <p:spPr>
          <a:xfrm rot="5400000">
            <a:off x="3447733" y="4706220"/>
            <a:ext cx="518349" cy="202903"/>
          </a:xfrm>
          <a:prstGeom prst="rect">
            <a:avLst/>
          </a:prstGeom>
          <a:solidFill>
            <a:schemeClr val="tx1"/>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002837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1663" y="557819"/>
            <a:ext cx="7731095" cy="3416320"/>
          </a:xfrm>
          <a:prstGeom prst="rect">
            <a:avLst/>
          </a:prstGeom>
        </p:spPr>
        <p:txBody>
          <a:bodyPr wrap="square">
            <a:spAutoFit/>
          </a:bodyPr>
          <a:lstStyle/>
          <a:p>
            <a:r>
              <a:rPr lang="en-US" b="1" dirty="0"/>
              <a:t>Strategy treatment of the contractive centripetal flow in the </a:t>
            </a:r>
            <a:r>
              <a:rPr lang="en-US" b="1" dirty="0" err="1"/>
              <a:t>Giacomini</a:t>
            </a:r>
            <a:r>
              <a:rPr lang="en-US" b="1" dirty="0"/>
              <a:t> vein ( Type 2) :</a:t>
            </a:r>
            <a:endParaRPr lang="it-IT" dirty="0"/>
          </a:p>
          <a:p>
            <a:r>
              <a:rPr lang="en-US" b="1" dirty="0"/>
              <a:t> </a:t>
            </a:r>
            <a:endParaRPr lang="it-IT" dirty="0"/>
          </a:p>
          <a:p>
            <a:r>
              <a:rPr lang="en-US" dirty="0"/>
              <a:t>The strategy of this type of contractive reflux is simpler and gives good results because in this situation the contractive centripetal flow is not pathogenic but is a compensative/derivative flow, and must be conserved. </a:t>
            </a:r>
            <a:endParaRPr lang="it-IT" dirty="0"/>
          </a:p>
          <a:p>
            <a:r>
              <a:rPr lang="en-US" dirty="0"/>
              <a:t>The strategy has 3 goals:</a:t>
            </a:r>
            <a:endParaRPr lang="it-IT" dirty="0"/>
          </a:p>
          <a:p>
            <a:pPr marL="342900" lvl="0" indent="-342900">
              <a:buFont typeface="+mj-lt"/>
              <a:buAutoNum type="arabicParenR"/>
            </a:pPr>
            <a:r>
              <a:rPr lang="en-US" dirty="0"/>
              <a:t>The mandatory conservation of the contractive flow </a:t>
            </a:r>
            <a:endParaRPr lang="it-IT" dirty="0"/>
          </a:p>
          <a:p>
            <a:pPr marL="342900" lvl="0" indent="-342900">
              <a:buFont typeface="+mj-lt"/>
              <a:buAutoNum type="arabicParenR"/>
            </a:pPr>
            <a:r>
              <a:rPr lang="en-US" dirty="0"/>
              <a:t>The treatment of the varicose veins included in the contractive centripetal circuit</a:t>
            </a:r>
            <a:endParaRPr lang="it-IT" dirty="0"/>
          </a:p>
          <a:p>
            <a:pPr marL="342900" lvl="0" indent="-342900">
              <a:buFont typeface="+mj-lt"/>
              <a:buAutoNum type="arabicParenR"/>
            </a:pPr>
            <a:r>
              <a:rPr lang="en-US" dirty="0"/>
              <a:t>The treatment of the </a:t>
            </a:r>
            <a:r>
              <a:rPr lang="en-US" dirty="0" smtClean="0">
                <a:solidFill>
                  <a:srgbClr val="000000"/>
                </a:solidFill>
              </a:rPr>
              <a:t>private</a:t>
            </a:r>
            <a:r>
              <a:rPr lang="en-US" dirty="0" smtClean="0">
                <a:solidFill>
                  <a:schemeClr val="accent2"/>
                </a:solidFill>
              </a:rPr>
              <a:t> </a:t>
            </a:r>
            <a:r>
              <a:rPr lang="en-US" dirty="0" smtClean="0"/>
              <a:t>circulation </a:t>
            </a:r>
            <a:r>
              <a:rPr lang="en-US" dirty="0"/>
              <a:t>that originates during the relaxation phase </a:t>
            </a:r>
            <a:endParaRPr lang="it-IT" dirty="0"/>
          </a:p>
        </p:txBody>
      </p:sp>
      <p:grpSp>
        <p:nvGrpSpPr>
          <p:cNvPr id="30" name="Gruppo 29"/>
          <p:cNvGrpSpPr/>
          <p:nvPr/>
        </p:nvGrpSpPr>
        <p:grpSpPr>
          <a:xfrm>
            <a:off x="658318" y="3894182"/>
            <a:ext cx="2494447" cy="2702667"/>
            <a:chOff x="658318" y="3956413"/>
            <a:chExt cx="2494447" cy="2702667"/>
          </a:xfrm>
        </p:grpSpPr>
        <p:sp>
          <p:nvSpPr>
            <p:cNvPr id="3" name="Arco 2"/>
            <p:cNvSpPr/>
            <p:nvPr/>
          </p:nvSpPr>
          <p:spPr>
            <a:xfrm flipH="1">
              <a:off x="658318" y="5337925"/>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 name="Connettore 1 3"/>
            <p:cNvCxnSpPr/>
            <p:nvPr/>
          </p:nvCxnSpPr>
          <p:spPr>
            <a:xfrm>
              <a:off x="1597043" y="3956413"/>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5" name="Arco 4"/>
            <p:cNvSpPr/>
            <p:nvPr/>
          </p:nvSpPr>
          <p:spPr>
            <a:xfrm>
              <a:off x="689415" y="4264906"/>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 name="Connettore 1 5"/>
            <p:cNvCxnSpPr>
              <a:stCxn id="5" idx="2"/>
            </p:cNvCxnSpPr>
            <p:nvPr/>
          </p:nvCxnSpPr>
          <p:spPr>
            <a:xfrm>
              <a:off x="2533495" y="4684054"/>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7" name="Arco 6"/>
            <p:cNvSpPr/>
            <p:nvPr/>
          </p:nvSpPr>
          <p:spPr>
            <a:xfrm flipH="1">
              <a:off x="667105" y="5337925"/>
              <a:ext cx="1844079" cy="838296"/>
            </a:xfrm>
            <a:prstGeom prst="arc">
              <a:avLst>
                <a:gd name="adj1" fmla="val 16200000"/>
                <a:gd name="adj2" fmla="val 18790896"/>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8" name="Connettore 1 7"/>
            <p:cNvCxnSpPr>
              <a:stCxn id="3" idx="2"/>
            </p:cNvCxnSpPr>
            <p:nvPr/>
          </p:nvCxnSpPr>
          <p:spPr>
            <a:xfrm>
              <a:off x="658318" y="5752580"/>
              <a:ext cx="8787" cy="906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658651" y="6246949"/>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flipH="1" flipV="1">
              <a:off x="1256047" y="5489062"/>
              <a:ext cx="226629" cy="203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1" name="Arco 10"/>
            <p:cNvSpPr/>
            <p:nvPr/>
          </p:nvSpPr>
          <p:spPr>
            <a:xfrm>
              <a:off x="675003" y="4249831"/>
              <a:ext cx="1844079" cy="838296"/>
            </a:xfrm>
            <a:prstGeom prst="arc">
              <a:avLst>
                <a:gd name="adj1" fmla="val 16200000"/>
                <a:gd name="adj2" fmla="val 19262439"/>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2" name="Connettore 2 11"/>
            <p:cNvCxnSpPr/>
            <p:nvPr/>
          </p:nvCxnSpPr>
          <p:spPr>
            <a:xfrm flipV="1">
              <a:off x="1246542" y="4447959"/>
              <a:ext cx="236134" cy="379046"/>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flipH="1" flipV="1">
              <a:off x="1666159" y="4128254"/>
              <a:ext cx="322478" cy="51179"/>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6" name="Arco 15"/>
            <p:cNvSpPr/>
            <p:nvPr/>
          </p:nvSpPr>
          <p:spPr>
            <a:xfrm flipH="1">
              <a:off x="1256047" y="4310797"/>
              <a:ext cx="1896718" cy="1975026"/>
            </a:xfrm>
            <a:prstGeom prst="arc">
              <a:avLst>
                <a:gd name="adj1" fmla="val 16648172"/>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38" name="Gruppo 37"/>
          <p:cNvGrpSpPr/>
          <p:nvPr/>
        </p:nvGrpSpPr>
        <p:grpSpPr>
          <a:xfrm>
            <a:off x="3570893" y="3864004"/>
            <a:ext cx="2494447" cy="2702667"/>
            <a:chOff x="4737212" y="3956413"/>
            <a:chExt cx="2494447" cy="2702667"/>
          </a:xfrm>
        </p:grpSpPr>
        <p:sp>
          <p:nvSpPr>
            <p:cNvPr id="31" name="Arco 30"/>
            <p:cNvSpPr/>
            <p:nvPr/>
          </p:nvSpPr>
          <p:spPr>
            <a:xfrm flipH="1">
              <a:off x="5334941" y="4310797"/>
              <a:ext cx="1896718" cy="1975026"/>
            </a:xfrm>
            <a:prstGeom prst="arc">
              <a:avLst>
                <a:gd name="adj1" fmla="val 16648172"/>
                <a:gd name="adj2" fmla="val 162860"/>
              </a:avLst>
            </a:prstGeom>
            <a:ln w="28575" cmpd="sng">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8" name="Arco 17"/>
            <p:cNvSpPr/>
            <p:nvPr/>
          </p:nvSpPr>
          <p:spPr>
            <a:xfrm flipH="1">
              <a:off x="4737212" y="5337925"/>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9" name="Connettore 1 18"/>
            <p:cNvCxnSpPr/>
            <p:nvPr/>
          </p:nvCxnSpPr>
          <p:spPr>
            <a:xfrm>
              <a:off x="5675937" y="3956413"/>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20" name="Arco 19"/>
            <p:cNvSpPr/>
            <p:nvPr/>
          </p:nvSpPr>
          <p:spPr>
            <a:xfrm>
              <a:off x="4768309" y="4264906"/>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1" name="Connettore 1 20"/>
            <p:cNvCxnSpPr>
              <a:stCxn id="20" idx="2"/>
            </p:cNvCxnSpPr>
            <p:nvPr/>
          </p:nvCxnSpPr>
          <p:spPr>
            <a:xfrm>
              <a:off x="6612389" y="4684054"/>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22" name="Arco 21"/>
            <p:cNvSpPr/>
            <p:nvPr/>
          </p:nvSpPr>
          <p:spPr>
            <a:xfrm flipH="1">
              <a:off x="4745999" y="5337925"/>
              <a:ext cx="1844079" cy="838296"/>
            </a:xfrm>
            <a:prstGeom prst="arc">
              <a:avLst>
                <a:gd name="adj1" fmla="val 16200000"/>
                <a:gd name="adj2" fmla="val 18790896"/>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3" name="Connettore 1 22"/>
            <p:cNvCxnSpPr>
              <a:stCxn id="18" idx="2"/>
            </p:cNvCxnSpPr>
            <p:nvPr/>
          </p:nvCxnSpPr>
          <p:spPr>
            <a:xfrm>
              <a:off x="4737212" y="5752580"/>
              <a:ext cx="8787" cy="906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4737545" y="6246949"/>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nettore 2 24"/>
            <p:cNvCxnSpPr/>
            <p:nvPr/>
          </p:nvCxnSpPr>
          <p:spPr>
            <a:xfrm flipH="1" flipV="1">
              <a:off x="5334941" y="5489062"/>
              <a:ext cx="226629" cy="203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6" name="Arco 25"/>
            <p:cNvSpPr/>
            <p:nvPr/>
          </p:nvSpPr>
          <p:spPr>
            <a:xfrm>
              <a:off x="4753897" y="4249831"/>
              <a:ext cx="1844079" cy="838296"/>
            </a:xfrm>
            <a:prstGeom prst="arc">
              <a:avLst>
                <a:gd name="adj1" fmla="val 16200000"/>
                <a:gd name="adj2" fmla="val 19262439"/>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7" name="Connettore 2 26"/>
            <p:cNvCxnSpPr/>
            <p:nvPr/>
          </p:nvCxnSpPr>
          <p:spPr>
            <a:xfrm flipV="1">
              <a:off x="5220072" y="4930668"/>
              <a:ext cx="71939" cy="28467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8" name="Connettore 2 27"/>
            <p:cNvCxnSpPr/>
            <p:nvPr/>
          </p:nvCxnSpPr>
          <p:spPr>
            <a:xfrm flipH="1" flipV="1">
              <a:off x="5745053" y="4128254"/>
              <a:ext cx="322478" cy="51179"/>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9" name="Arco 28"/>
            <p:cNvSpPr/>
            <p:nvPr/>
          </p:nvSpPr>
          <p:spPr>
            <a:xfrm flipH="1">
              <a:off x="5334941" y="4310797"/>
              <a:ext cx="1896718" cy="1975026"/>
            </a:xfrm>
            <a:prstGeom prst="arc">
              <a:avLst>
                <a:gd name="adj1" fmla="val 20177199"/>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2" name="Arco 31"/>
            <p:cNvSpPr/>
            <p:nvPr/>
          </p:nvSpPr>
          <p:spPr>
            <a:xfrm flipH="1">
              <a:off x="5334941" y="4298580"/>
              <a:ext cx="1896718" cy="1975026"/>
            </a:xfrm>
            <a:prstGeom prst="arc">
              <a:avLst>
                <a:gd name="adj1" fmla="val 16648172"/>
                <a:gd name="adj2" fmla="val 17879605"/>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5" name="Figura a mano libera 34"/>
            <p:cNvSpPr/>
            <p:nvPr/>
          </p:nvSpPr>
          <p:spPr>
            <a:xfrm>
              <a:off x="5429250" y="4432300"/>
              <a:ext cx="469900" cy="558800"/>
            </a:xfrm>
            <a:custGeom>
              <a:avLst/>
              <a:gdLst>
                <a:gd name="connsiteX0" fmla="*/ 0 w 469900"/>
                <a:gd name="connsiteY0" fmla="*/ 508000 h 558800"/>
                <a:gd name="connsiteX1" fmla="*/ 120650 w 469900"/>
                <a:gd name="connsiteY1" fmla="*/ 508000 h 558800"/>
                <a:gd name="connsiteX2" fmla="*/ 158750 w 469900"/>
                <a:gd name="connsiteY2" fmla="*/ 546100 h 558800"/>
                <a:gd name="connsiteX3" fmla="*/ 196850 w 469900"/>
                <a:gd name="connsiteY3" fmla="*/ 558800 h 558800"/>
                <a:gd name="connsiteX4" fmla="*/ 222250 w 469900"/>
                <a:gd name="connsiteY4" fmla="*/ 552450 h 558800"/>
                <a:gd name="connsiteX5" fmla="*/ 260350 w 469900"/>
                <a:gd name="connsiteY5" fmla="*/ 520700 h 558800"/>
                <a:gd name="connsiteX6" fmla="*/ 298450 w 469900"/>
                <a:gd name="connsiteY6" fmla="*/ 508000 h 558800"/>
                <a:gd name="connsiteX7" fmla="*/ 368300 w 469900"/>
                <a:gd name="connsiteY7" fmla="*/ 514350 h 558800"/>
                <a:gd name="connsiteX8" fmla="*/ 374650 w 469900"/>
                <a:gd name="connsiteY8" fmla="*/ 495300 h 558800"/>
                <a:gd name="connsiteX9" fmla="*/ 387350 w 469900"/>
                <a:gd name="connsiteY9" fmla="*/ 406400 h 558800"/>
                <a:gd name="connsiteX10" fmla="*/ 406400 w 469900"/>
                <a:gd name="connsiteY10" fmla="*/ 400050 h 558800"/>
                <a:gd name="connsiteX11" fmla="*/ 425450 w 469900"/>
                <a:gd name="connsiteY11" fmla="*/ 330200 h 558800"/>
                <a:gd name="connsiteX12" fmla="*/ 438150 w 469900"/>
                <a:gd name="connsiteY12" fmla="*/ 292100 h 558800"/>
                <a:gd name="connsiteX13" fmla="*/ 444500 w 469900"/>
                <a:gd name="connsiteY13" fmla="*/ 273050 h 558800"/>
                <a:gd name="connsiteX14" fmla="*/ 469900 w 469900"/>
                <a:gd name="connsiteY14" fmla="*/ 234950 h 558800"/>
                <a:gd name="connsiteX15" fmla="*/ 450850 w 469900"/>
                <a:gd name="connsiteY15" fmla="*/ 146050 h 558800"/>
                <a:gd name="connsiteX16" fmla="*/ 431800 w 469900"/>
                <a:gd name="connsiteY16" fmla="*/ 127000 h 558800"/>
                <a:gd name="connsiteX17" fmla="*/ 400050 w 469900"/>
                <a:gd name="connsiteY17" fmla="*/ 82550 h 558800"/>
                <a:gd name="connsiteX18" fmla="*/ 412750 w 469900"/>
                <a:gd name="connsiteY18"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9900" h="558800">
                  <a:moveTo>
                    <a:pt x="0" y="508000"/>
                  </a:moveTo>
                  <a:cubicBezTo>
                    <a:pt x="43472" y="503170"/>
                    <a:pt x="76722" y="495449"/>
                    <a:pt x="120650" y="508000"/>
                  </a:cubicBezTo>
                  <a:cubicBezTo>
                    <a:pt x="175458" y="523659"/>
                    <a:pt x="123376" y="523991"/>
                    <a:pt x="158750" y="546100"/>
                  </a:cubicBezTo>
                  <a:cubicBezTo>
                    <a:pt x="170102" y="553195"/>
                    <a:pt x="196850" y="558800"/>
                    <a:pt x="196850" y="558800"/>
                  </a:cubicBezTo>
                  <a:cubicBezTo>
                    <a:pt x="205317" y="556683"/>
                    <a:pt x="214673" y="556780"/>
                    <a:pt x="222250" y="552450"/>
                  </a:cubicBezTo>
                  <a:cubicBezTo>
                    <a:pt x="274589" y="522542"/>
                    <a:pt x="210124" y="543023"/>
                    <a:pt x="260350" y="520700"/>
                  </a:cubicBezTo>
                  <a:cubicBezTo>
                    <a:pt x="272583" y="515263"/>
                    <a:pt x="298450" y="508000"/>
                    <a:pt x="298450" y="508000"/>
                  </a:cubicBezTo>
                  <a:cubicBezTo>
                    <a:pt x="355744" y="522323"/>
                    <a:pt x="332691" y="526220"/>
                    <a:pt x="368300" y="514350"/>
                  </a:cubicBezTo>
                  <a:cubicBezTo>
                    <a:pt x="370417" y="508000"/>
                    <a:pt x="373487" y="501892"/>
                    <a:pt x="374650" y="495300"/>
                  </a:cubicBezTo>
                  <a:cubicBezTo>
                    <a:pt x="379852" y="465821"/>
                    <a:pt x="377884" y="434798"/>
                    <a:pt x="387350" y="406400"/>
                  </a:cubicBezTo>
                  <a:cubicBezTo>
                    <a:pt x="389467" y="400050"/>
                    <a:pt x="400050" y="402167"/>
                    <a:pt x="406400" y="400050"/>
                  </a:cubicBezTo>
                  <a:cubicBezTo>
                    <a:pt x="432001" y="361649"/>
                    <a:pt x="410473" y="400094"/>
                    <a:pt x="425450" y="330200"/>
                  </a:cubicBezTo>
                  <a:cubicBezTo>
                    <a:pt x="428255" y="317110"/>
                    <a:pt x="433917" y="304800"/>
                    <a:pt x="438150" y="292100"/>
                  </a:cubicBezTo>
                  <a:cubicBezTo>
                    <a:pt x="440267" y="285750"/>
                    <a:pt x="440787" y="278619"/>
                    <a:pt x="444500" y="273050"/>
                  </a:cubicBezTo>
                  <a:lnTo>
                    <a:pt x="469900" y="234950"/>
                  </a:lnTo>
                  <a:cubicBezTo>
                    <a:pt x="468481" y="223595"/>
                    <a:pt x="463776" y="158976"/>
                    <a:pt x="450850" y="146050"/>
                  </a:cubicBezTo>
                  <a:cubicBezTo>
                    <a:pt x="444500" y="139700"/>
                    <a:pt x="437020" y="134308"/>
                    <a:pt x="431800" y="127000"/>
                  </a:cubicBezTo>
                  <a:cubicBezTo>
                    <a:pt x="390010" y="68494"/>
                    <a:pt x="449581" y="132081"/>
                    <a:pt x="400050" y="82550"/>
                  </a:cubicBezTo>
                  <a:cubicBezTo>
                    <a:pt x="406829" y="7986"/>
                    <a:pt x="395944" y="33611"/>
                    <a:pt x="412750" y="0"/>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7" name="Connettore 2 36"/>
            <p:cNvCxnSpPr/>
            <p:nvPr/>
          </p:nvCxnSpPr>
          <p:spPr>
            <a:xfrm flipV="1">
              <a:off x="5899150" y="4684054"/>
              <a:ext cx="71939" cy="28467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70" name="Gruppo 69"/>
          <p:cNvGrpSpPr/>
          <p:nvPr/>
        </p:nvGrpSpPr>
        <p:grpSpPr>
          <a:xfrm>
            <a:off x="6372853" y="3864004"/>
            <a:ext cx="2480049" cy="2702667"/>
            <a:chOff x="6372853" y="3864004"/>
            <a:chExt cx="2480049" cy="2702667"/>
          </a:xfrm>
        </p:grpSpPr>
        <p:sp>
          <p:nvSpPr>
            <p:cNvPr id="69" name="Arco 68"/>
            <p:cNvSpPr/>
            <p:nvPr/>
          </p:nvSpPr>
          <p:spPr>
            <a:xfrm flipH="1">
              <a:off x="6956184" y="4244304"/>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68" name="Gruppo 67"/>
            <p:cNvGrpSpPr/>
            <p:nvPr/>
          </p:nvGrpSpPr>
          <p:grpSpPr>
            <a:xfrm>
              <a:off x="6372853" y="3864004"/>
              <a:ext cx="2457118" cy="2702667"/>
              <a:chOff x="7062077" y="3125379"/>
              <a:chExt cx="2457118" cy="2702667"/>
            </a:xfrm>
          </p:grpSpPr>
          <p:sp>
            <p:nvSpPr>
              <p:cNvPr id="40" name="Arco 39"/>
              <p:cNvSpPr/>
              <p:nvPr/>
            </p:nvSpPr>
            <p:spPr>
              <a:xfrm flipH="1">
                <a:off x="7622477" y="3519378"/>
                <a:ext cx="1896718" cy="1975026"/>
              </a:xfrm>
              <a:prstGeom prst="arc">
                <a:avLst>
                  <a:gd name="adj1" fmla="val 19408882"/>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2" name="Arco 41"/>
              <p:cNvSpPr/>
              <p:nvPr/>
            </p:nvSpPr>
            <p:spPr>
              <a:xfrm flipH="1">
                <a:off x="7070530" y="4512694"/>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5" name="Connettore 1 44"/>
              <p:cNvCxnSpPr/>
              <p:nvPr/>
            </p:nvCxnSpPr>
            <p:spPr>
              <a:xfrm>
                <a:off x="8000469" y="3125379"/>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46" name="Arco 45"/>
              <p:cNvSpPr/>
              <p:nvPr/>
            </p:nvSpPr>
            <p:spPr>
              <a:xfrm>
                <a:off x="7092841" y="3433872"/>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7" name="Connettore 1 46"/>
              <p:cNvCxnSpPr>
                <a:stCxn id="46" idx="2"/>
              </p:cNvCxnSpPr>
              <p:nvPr/>
            </p:nvCxnSpPr>
            <p:spPr>
              <a:xfrm>
                <a:off x="8936921" y="3853020"/>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48" name="Arco 47"/>
              <p:cNvSpPr/>
              <p:nvPr/>
            </p:nvSpPr>
            <p:spPr>
              <a:xfrm flipH="1">
                <a:off x="7070531" y="4506891"/>
                <a:ext cx="1844079" cy="838296"/>
              </a:xfrm>
              <a:prstGeom prst="arc">
                <a:avLst>
                  <a:gd name="adj1" fmla="val 16200000"/>
                  <a:gd name="adj2" fmla="val 18750254"/>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9" name="Connettore 1 48"/>
              <p:cNvCxnSpPr>
                <a:stCxn id="42" idx="2"/>
              </p:cNvCxnSpPr>
              <p:nvPr/>
            </p:nvCxnSpPr>
            <p:spPr>
              <a:xfrm>
                <a:off x="7070530" y="4927349"/>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Connettore 1 49"/>
              <p:cNvCxnSpPr/>
              <p:nvPr/>
            </p:nvCxnSpPr>
            <p:spPr>
              <a:xfrm>
                <a:off x="7062077" y="5415915"/>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Connettore 2 50"/>
              <p:cNvCxnSpPr/>
              <p:nvPr/>
            </p:nvCxnSpPr>
            <p:spPr>
              <a:xfrm flipH="1" flipV="1">
                <a:off x="7659473" y="4645070"/>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2" name="Figura a mano libera 51"/>
              <p:cNvSpPr/>
              <p:nvPr/>
            </p:nvSpPr>
            <p:spPr>
              <a:xfrm>
                <a:off x="7799811" y="3970007"/>
                <a:ext cx="868235" cy="1321849"/>
              </a:xfrm>
              <a:custGeom>
                <a:avLst/>
                <a:gdLst>
                  <a:gd name="connsiteX0" fmla="*/ 0 w 868235"/>
                  <a:gd name="connsiteY0" fmla="*/ 13095 h 1321849"/>
                  <a:gd name="connsiteX1" fmla="*/ 103670 w 868235"/>
                  <a:gd name="connsiteY1" fmla="*/ 26053 h 1321849"/>
                  <a:gd name="connsiteX2" fmla="*/ 129587 w 868235"/>
                  <a:gd name="connsiteY2" fmla="*/ 103801 h 1321849"/>
                  <a:gd name="connsiteX3" fmla="*/ 168464 w 868235"/>
                  <a:gd name="connsiteY3" fmla="*/ 129716 h 1321849"/>
                  <a:gd name="connsiteX4" fmla="*/ 220299 w 868235"/>
                  <a:gd name="connsiteY4" fmla="*/ 142674 h 1321849"/>
                  <a:gd name="connsiteX5" fmla="*/ 259175 w 868235"/>
                  <a:gd name="connsiteY5" fmla="*/ 155632 h 1321849"/>
                  <a:gd name="connsiteX6" fmla="*/ 362844 w 868235"/>
                  <a:gd name="connsiteY6" fmla="*/ 142674 h 1321849"/>
                  <a:gd name="connsiteX7" fmla="*/ 440597 w 868235"/>
                  <a:gd name="connsiteY7" fmla="*/ 90843 h 1321849"/>
                  <a:gd name="connsiteX8" fmla="*/ 466514 w 868235"/>
                  <a:gd name="connsiteY8" fmla="*/ 51969 h 1321849"/>
                  <a:gd name="connsiteX9" fmla="*/ 596102 w 868235"/>
                  <a:gd name="connsiteY9" fmla="*/ 51969 h 1321849"/>
                  <a:gd name="connsiteX10" fmla="*/ 634978 w 868235"/>
                  <a:gd name="connsiteY10" fmla="*/ 64927 h 1321849"/>
                  <a:gd name="connsiteX11" fmla="*/ 673854 w 868235"/>
                  <a:gd name="connsiteY11" fmla="*/ 142674 h 1321849"/>
                  <a:gd name="connsiteX12" fmla="*/ 647936 w 868235"/>
                  <a:gd name="connsiteY12" fmla="*/ 298170 h 1321849"/>
                  <a:gd name="connsiteX13" fmla="*/ 609060 w 868235"/>
                  <a:gd name="connsiteY13" fmla="*/ 350002 h 1321849"/>
                  <a:gd name="connsiteX14" fmla="*/ 570184 w 868235"/>
                  <a:gd name="connsiteY14" fmla="*/ 375918 h 1321849"/>
                  <a:gd name="connsiteX15" fmla="*/ 583143 w 868235"/>
                  <a:gd name="connsiteY15" fmla="*/ 427749 h 1321849"/>
                  <a:gd name="connsiteX16" fmla="*/ 622019 w 868235"/>
                  <a:gd name="connsiteY16" fmla="*/ 466623 h 1321849"/>
                  <a:gd name="connsiteX17" fmla="*/ 712730 w 868235"/>
                  <a:gd name="connsiteY17" fmla="*/ 518455 h 1321849"/>
                  <a:gd name="connsiteX18" fmla="*/ 790482 w 868235"/>
                  <a:gd name="connsiteY18" fmla="*/ 557329 h 1321849"/>
                  <a:gd name="connsiteX19" fmla="*/ 829359 w 868235"/>
                  <a:gd name="connsiteY19" fmla="*/ 544371 h 1321849"/>
                  <a:gd name="connsiteX20" fmla="*/ 868235 w 868235"/>
                  <a:gd name="connsiteY20" fmla="*/ 648035 h 1321849"/>
                  <a:gd name="connsiteX21" fmla="*/ 855276 w 868235"/>
                  <a:gd name="connsiteY21" fmla="*/ 790572 h 1321849"/>
                  <a:gd name="connsiteX22" fmla="*/ 816400 w 868235"/>
                  <a:gd name="connsiteY22" fmla="*/ 816488 h 1321849"/>
                  <a:gd name="connsiteX23" fmla="*/ 725689 w 868235"/>
                  <a:gd name="connsiteY23" fmla="*/ 868320 h 1321849"/>
                  <a:gd name="connsiteX24" fmla="*/ 686813 w 868235"/>
                  <a:gd name="connsiteY24" fmla="*/ 894236 h 1321849"/>
                  <a:gd name="connsiteX25" fmla="*/ 738648 w 868235"/>
                  <a:gd name="connsiteY25" fmla="*/ 984942 h 1321849"/>
                  <a:gd name="connsiteX26" fmla="*/ 764565 w 868235"/>
                  <a:gd name="connsiteY26" fmla="*/ 1062689 h 1321849"/>
                  <a:gd name="connsiteX27" fmla="*/ 777524 w 868235"/>
                  <a:gd name="connsiteY27" fmla="*/ 1101563 h 1321849"/>
                  <a:gd name="connsiteX28" fmla="*/ 764565 w 868235"/>
                  <a:gd name="connsiteY28" fmla="*/ 1140437 h 1321849"/>
                  <a:gd name="connsiteX29" fmla="*/ 725689 w 868235"/>
                  <a:gd name="connsiteY29" fmla="*/ 1179311 h 1321849"/>
                  <a:gd name="connsiteX30" fmla="*/ 738648 w 868235"/>
                  <a:gd name="connsiteY30" fmla="*/ 1257059 h 1321849"/>
                  <a:gd name="connsiteX31" fmla="*/ 712730 w 868235"/>
                  <a:gd name="connsiteY31" fmla="*/ 1321849 h 132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8235" h="1321849">
                    <a:moveTo>
                      <a:pt x="0" y="13095"/>
                    </a:moveTo>
                    <a:cubicBezTo>
                      <a:pt x="38118" y="5472"/>
                      <a:pt x="76128" y="-18012"/>
                      <a:pt x="103670" y="26053"/>
                    </a:cubicBezTo>
                    <a:cubicBezTo>
                      <a:pt x="118149" y="49218"/>
                      <a:pt x="106856" y="88649"/>
                      <a:pt x="129587" y="103801"/>
                    </a:cubicBezTo>
                    <a:cubicBezTo>
                      <a:pt x="142546" y="112439"/>
                      <a:pt x="154149" y="123581"/>
                      <a:pt x="168464" y="129716"/>
                    </a:cubicBezTo>
                    <a:cubicBezTo>
                      <a:pt x="184834" y="136731"/>
                      <a:pt x="203174" y="137781"/>
                      <a:pt x="220299" y="142674"/>
                    </a:cubicBezTo>
                    <a:cubicBezTo>
                      <a:pt x="233433" y="146426"/>
                      <a:pt x="246216" y="151313"/>
                      <a:pt x="259175" y="155632"/>
                    </a:cubicBezTo>
                    <a:cubicBezTo>
                      <a:pt x="293731" y="151313"/>
                      <a:pt x="330047" y="154386"/>
                      <a:pt x="362844" y="142674"/>
                    </a:cubicBezTo>
                    <a:cubicBezTo>
                      <a:pt x="392178" y="132198"/>
                      <a:pt x="440597" y="90843"/>
                      <a:pt x="440597" y="90843"/>
                    </a:cubicBezTo>
                    <a:cubicBezTo>
                      <a:pt x="449236" y="77885"/>
                      <a:pt x="454353" y="61698"/>
                      <a:pt x="466514" y="51969"/>
                    </a:cubicBezTo>
                    <a:cubicBezTo>
                      <a:pt x="500783" y="24555"/>
                      <a:pt x="566965" y="47807"/>
                      <a:pt x="596102" y="51969"/>
                    </a:cubicBezTo>
                    <a:cubicBezTo>
                      <a:pt x="609061" y="56288"/>
                      <a:pt x="624311" y="56394"/>
                      <a:pt x="634978" y="64927"/>
                    </a:cubicBezTo>
                    <a:cubicBezTo>
                      <a:pt x="657814" y="83195"/>
                      <a:pt x="665317" y="117066"/>
                      <a:pt x="673854" y="142674"/>
                    </a:cubicBezTo>
                    <a:cubicBezTo>
                      <a:pt x="672638" y="152404"/>
                      <a:pt x="662206" y="269631"/>
                      <a:pt x="647936" y="298170"/>
                    </a:cubicBezTo>
                    <a:cubicBezTo>
                      <a:pt x="638277" y="317487"/>
                      <a:pt x="624332" y="334731"/>
                      <a:pt x="609060" y="350002"/>
                    </a:cubicBezTo>
                    <a:cubicBezTo>
                      <a:pt x="598047" y="361014"/>
                      <a:pt x="583143" y="367279"/>
                      <a:pt x="570184" y="375918"/>
                    </a:cubicBezTo>
                    <a:cubicBezTo>
                      <a:pt x="574504" y="393195"/>
                      <a:pt x="574307" y="412287"/>
                      <a:pt x="583143" y="427749"/>
                    </a:cubicBezTo>
                    <a:cubicBezTo>
                      <a:pt x="592236" y="443660"/>
                      <a:pt x="607940" y="454891"/>
                      <a:pt x="622019" y="466623"/>
                    </a:cubicBezTo>
                    <a:cubicBezTo>
                      <a:pt x="656461" y="495323"/>
                      <a:pt x="672401" y="495411"/>
                      <a:pt x="712730" y="518455"/>
                    </a:cubicBezTo>
                    <a:cubicBezTo>
                      <a:pt x="783069" y="558646"/>
                      <a:pt x="719204" y="533571"/>
                      <a:pt x="790482" y="557329"/>
                    </a:cubicBezTo>
                    <a:cubicBezTo>
                      <a:pt x="803441" y="553010"/>
                      <a:pt x="816676" y="539298"/>
                      <a:pt x="829359" y="544371"/>
                    </a:cubicBezTo>
                    <a:cubicBezTo>
                      <a:pt x="858374" y="555976"/>
                      <a:pt x="865118" y="632453"/>
                      <a:pt x="868235" y="648035"/>
                    </a:cubicBezTo>
                    <a:cubicBezTo>
                      <a:pt x="863915" y="695547"/>
                      <a:pt x="869307" y="744974"/>
                      <a:pt x="855276" y="790572"/>
                    </a:cubicBezTo>
                    <a:cubicBezTo>
                      <a:pt x="850696" y="805457"/>
                      <a:pt x="828365" y="806518"/>
                      <a:pt x="816400" y="816488"/>
                    </a:cubicBezTo>
                    <a:cubicBezTo>
                      <a:pt x="750224" y="871631"/>
                      <a:pt x="809594" y="847345"/>
                      <a:pt x="725689" y="868320"/>
                    </a:cubicBezTo>
                    <a:cubicBezTo>
                      <a:pt x="712730" y="876959"/>
                      <a:pt x="689374" y="878874"/>
                      <a:pt x="686813" y="894236"/>
                    </a:cubicBezTo>
                    <a:cubicBezTo>
                      <a:pt x="684621" y="907390"/>
                      <a:pt x="730293" y="972410"/>
                      <a:pt x="738648" y="984942"/>
                    </a:cubicBezTo>
                    <a:lnTo>
                      <a:pt x="764565" y="1062689"/>
                    </a:lnTo>
                    <a:lnTo>
                      <a:pt x="777524" y="1101563"/>
                    </a:lnTo>
                    <a:cubicBezTo>
                      <a:pt x="773204" y="1114521"/>
                      <a:pt x="772142" y="1129072"/>
                      <a:pt x="764565" y="1140437"/>
                    </a:cubicBezTo>
                    <a:cubicBezTo>
                      <a:pt x="754399" y="1155685"/>
                      <a:pt x="729665" y="1161422"/>
                      <a:pt x="725689" y="1179311"/>
                    </a:cubicBezTo>
                    <a:cubicBezTo>
                      <a:pt x="719989" y="1204959"/>
                      <a:pt x="734328" y="1231143"/>
                      <a:pt x="738648" y="1257059"/>
                    </a:cubicBezTo>
                    <a:cubicBezTo>
                      <a:pt x="722635" y="1305096"/>
                      <a:pt x="731798" y="1283716"/>
                      <a:pt x="712730" y="1321849"/>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3" name="Ovale 52"/>
              <p:cNvSpPr/>
              <p:nvPr/>
            </p:nvSpPr>
            <p:spPr>
              <a:xfrm>
                <a:off x="8447747" y="5250904"/>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54" name="Connettore 2 53"/>
              <p:cNvCxnSpPr/>
              <p:nvPr/>
            </p:nvCxnSpPr>
            <p:spPr>
              <a:xfrm flipV="1">
                <a:off x="7527345" y="3970007"/>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5" name="Connettore 2 54"/>
              <p:cNvCxnSpPr/>
              <p:nvPr/>
            </p:nvCxnSpPr>
            <p:spPr>
              <a:xfrm>
                <a:off x="8567849" y="4064539"/>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6" name="Connettore 2 55"/>
              <p:cNvCxnSpPr/>
              <p:nvPr/>
            </p:nvCxnSpPr>
            <p:spPr>
              <a:xfrm>
                <a:off x="8668046" y="4841519"/>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grpSp>
      </p:grpSp>
      <p:sp>
        <p:nvSpPr>
          <p:cNvPr id="71" name="Ovale 70"/>
          <p:cNvSpPr/>
          <p:nvPr/>
        </p:nvSpPr>
        <p:spPr>
          <a:xfrm>
            <a:off x="629907" y="4452150"/>
            <a:ext cx="512963" cy="512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1</a:t>
            </a:r>
            <a:endParaRPr lang="it-IT" dirty="0"/>
          </a:p>
        </p:txBody>
      </p:sp>
      <p:sp>
        <p:nvSpPr>
          <p:cNvPr id="72" name="Ovale 71"/>
          <p:cNvSpPr/>
          <p:nvPr/>
        </p:nvSpPr>
        <p:spPr>
          <a:xfrm>
            <a:off x="3540790" y="4385728"/>
            <a:ext cx="512963" cy="512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2</a:t>
            </a:r>
          </a:p>
        </p:txBody>
      </p:sp>
      <p:sp>
        <p:nvSpPr>
          <p:cNvPr id="73" name="Ovale 72"/>
          <p:cNvSpPr/>
          <p:nvPr/>
        </p:nvSpPr>
        <p:spPr>
          <a:xfrm>
            <a:off x="6372853" y="4385728"/>
            <a:ext cx="512963" cy="512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3</a:t>
            </a:r>
          </a:p>
        </p:txBody>
      </p:sp>
    </p:spTree>
    <p:extLst>
      <p:ext uri="{BB962C8B-B14F-4D97-AF65-F5344CB8AC3E}">
        <p14:creationId xmlns:p14="http://schemas.microsoft.com/office/powerpoint/2010/main" val="32108520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62489" y="442042"/>
            <a:ext cx="7679260" cy="2585323"/>
          </a:xfrm>
          <a:prstGeom prst="rect">
            <a:avLst/>
          </a:prstGeom>
        </p:spPr>
        <p:txBody>
          <a:bodyPr wrap="square">
            <a:spAutoFit/>
          </a:bodyPr>
          <a:lstStyle/>
          <a:p>
            <a:r>
              <a:rPr lang="en-US" b="1" u="sng" dirty="0"/>
              <a:t>Treatment of the varicose veins included in the centripetal </a:t>
            </a:r>
            <a:r>
              <a:rPr lang="en-US" b="1" u="sng" dirty="0" smtClean="0"/>
              <a:t>circuit</a:t>
            </a:r>
          </a:p>
          <a:p>
            <a:endParaRPr lang="it-IT" b="1" dirty="0"/>
          </a:p>
          <a:p>
            <a:r>
              <a:rPr lang="en-US" dirty="0"/>
              <a:t>This tributary diverges from the previous situation because it does not directly give origin to a private circulation, but is a part of the centripetal flow circuit. Before its disconnection we must control the destination of the centripetal contractive flow, e.g. after repetition of the dynamic test with a finger compression of the tributary origin. This flow depends on the </a:t>
            </a:r>
            <a:r>
              <a:rPr lang="en-US" dirty="0" smtClean="0"/>
              <a:t>presence (a) </a:t>
            </a:r>
            <a:r>
              <a:rPr lang="en-US" dirty="0"/>
              <a:t>or </a:t>
            </a:r>
            <a:r>
              <a:rPr lang="en-US" dirty="0" smtClean="0"/>
              <a:t>absence(b) </a:t>
            </a:r>
            <a:r>
              <a:rPr lang="en-US" dirty="0"/>
              <a:t>of an N2 network above this origin or of a perforator </a:t>
            </a:r>
            <a:r>
              <a:rPr lang="en-US" dirty="0" smtClean="0"/>
              <a:t>( c &amp; d) that </a:t>
            </a:r>
            <a:r>
              <a:rPr lang="en-US" dirty="0"/>
              <a:t>can ensure a centripetal flow.</a:t>
            </a:r>
            <a:endParaRPr lang="it-IT" dirty="0"/>
          </a:p>
        </p:txBody>
      </p:sp>
      <p:sp>
        <p:nvSpPr>
          <p:cNvPr id="3" name="Arco 2"/>
          <p:cNvSpPr/>
          <p:nvPr/>
        </p:nvSpPr>
        <p:spPr>
          <a:xfrm flipH="1">
            <a:off x="829332" y="4728838"/>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 name="Arco 5"/>
          <p:cNvSpPr/>
          <p:nvPr/>
        </p:nvSpPr>
        <p:spPr>
          <a:xfrm flipH="1">
            <a:off x="1390065" y="3741325"/>
            <a:ext cx="1896718" cy="1975026"/>
          </a:xfrm>
          <a:prstGeom prst="arc">
            <a:avLst>
              <a:gd name="adj1" fmla="val 1714364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7" name="Connettore 1 6"/>
          <p:cNvCxnSpPr/>
          <p:nvPr/>
        </p:nvCxnSpPr>
        <p:spPr>
          <a:xfrm>
            <a:off x="1768057" y="3347326"/>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8" name="Arco 7"/>
          <p:cNvSpPr/>
          <p:nvPr/>
        </p:nvSpPr>
        <p:spPr>
          <a:xfrm>
            <a:off x="860429" y="3655819"/>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9" name="Connettore 1 8"/>
          <p:cNvCxnSpPr>
            <a:stCxn id="8" idx="2"/>
          </p:cNvCxnSpPr>
          <p:nvPr/>
        </p:nvCxnSpPr>
        <p:spPr>
          <a:xfrm>
            <a:off x="2704509" y="4074967"/>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10" name="Arco 9"/>
          <p:cNvSpPr/>
          <p:nvPr/>
        </p:nvSpPr>
        <p:spPr>
          <a:xfrm flipH="1">
            <a:off x="838119" y="4728838"/>
            <a:ext cx="1844079" cy="838296"/>
          </a:xfrm>
          <a:prstGeom prst="arc">
            <a:avLst>
              <a:gd name="adj1" fmla="val 16200000"/>
              <a:gd name="adj2" fmla="val 18790896"/>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1" name="Connettore 1 10"/>
          <p:cNvCxnSpPr>
            <a:stCxn id="3" idx="2"/>
          </p:cNvCxnSpPr>
          <p:nvPr/>
        </p:nvCxnSpPr>
        <p:spPr>
          <a:xfrm>
            <a:off x="829332" y="5143493"/>
            <a:ext cx="8787" cy="906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829665" y="5637862"/>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flipH="1" flipV="1">
            <a:off x="1427061" y="4879975"/>
            <a:ext cx="226629" cy="203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4" name="Arco 13"/>
          <p:cNvSpPr/>
          <p:nvPr/>
        </p:nvSpPr>
        <p:spPr>
          <a:xfrm flipH="1">
            <a:off x="1390065" y="3701176"/>
            <a:ext cx="1896718" cy="1975026"/>
          </a:xfrm>
          <a:prstGeom prst="arc">
            <a:avLst>
              <a:gd name="adj1" fmla="val 19867802"/>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5" name="Arco 14"/>
          <p:cNvSpPr/>
          <p:nvPr/>
        </p:nvSpPr>
        <p:spPr>
          <a:xfrm>
            <a:off x="846017" y="3640744"/>
            <a:ext cx="1844079" cy="838296"/>
          </a:xfrm>
          <a:prstGeom prst="arc">
            <a:avLst>
              <a:gd name="adj1" fmla="val 16200000"/>
              <a:gd name="adj2" fmla="val 19262439"/>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6" name="Connettore 2 15"/>
          <p:cNvCxnSpPr/>
          <p:nvPr/>
        </p:nvCxnSpPr>
        <p:spPr>
          <a:xfrm flipV="1">
            <a:off x="1285422" y="4187849"/>
            <a:ext cx="104643" cy="400686"/>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Connettore 2 16"/>
          <p:cNvCxnSpPr/>
          <p:nvPr/>
        </p:nvCxnSpPr>
        <p:spPr>
          <a:xfrm flipH="1" flipV="1">
            <a:off x="1837173" y="3519167"/>
            <a:ext cx="322478" cy="51179"/>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0" name="Arco 19"/>
          <p:cNvSpPr/>
          <p:nvPr/>
        </p:nvSpPr>
        <p:spPr>
          <a:xfrm flipH="1">
            <a:off x="1385242" y="3717211"/>
            <a:ext cx="1896718" cy="1975026"/>
          </a:xfrm>
          <a:prstGeom prst="arc">
            <a:avLst>
              <a:gd name="adj1" fmla="val 16551720"/>
              <a:gd name="adj2" fmla="val 17797055"/>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4" name="Figura a mano libera 23"/>
          <p:cNvSpPr/>
          <p:nvPr/>
        </p:nvSpPr>
        <p:spPr>
          <a:xfrm>
            <a:off x="1397000" y="3724202"/>
            <a:ext cx="516467" cy="526065"/>
          </a:xfrm>
          <a:custGeom>
            <a:avLst/>
            <a:gdLst>
              <a:gd name="connsiteX0" fmla="*/ 93133 w 516467"/>
              <a:gd name="connsiteY0" fmla="*/ 526065 h 526065"/>
              <a:gd name="connsiteX1" fmla="*/ 84667 w 516467"/>
              <a:gd name="connsiteY1" fmla="*/ 466798 h 526065"/>
              <a:gd name="connsiteX2" fmla="*/ 33867 w 516467"/>
              <a:gd name="connsiteY2" fmla="*/ 441398 h 526065"/>
              <a:gd name="connsiteX3" fmla="*/ 25400 w 516467"/>
              <a:gd name="connsiteY3" fmla="*/ 415998 h 526065"/>
              <a:gd name="connsiteX4" fmla="*/ 42333 w 516467"/>
              <a:gd name="connsiteY4" fmla="*/ 356731 h 526065"/>
              <a:gd name="connsiteX5" fmla="*/ 59267 w 516467"/>
              <a:gd name="connsiteY5" fmla="*/ 339798 h 526065"/>
              <a:gd name="connsiteX6" fmla="*/ 67733 w 516467"/>
              <a:gd name="connsiteY6" fmla="*/ 314398 h 526065"/>
              <a:gd name="connsiteX7" fmla="*/ 42333 w 516467"/>
              <a:gd name="connsiteY7" fmla="*/ 221265 h 526065"/>
              <a:gd name="connsiteX8" fmla="*/ 33867 w 516467"/>
              <a:gd name="connsiteY8" fmla="*/ 195865 h 526065"/>
              <a:gd name="connsiteX9" fmla="*/ 0 w 516467"/>
              <a:gd name="connsiteY9" fmla="*/ 145065 h 526065"/>
              <a:gd name="connsiteX10" fmla="*/ 8467 w 516467"/>
              <a:gd name="connsiteY10" fmla="*/ 85798 h 526065"/>
              <a:gd name="connsiteX11" fmla="*/ 33867 w 516467"/>
              <a:gd name="connsiteY11" fmla="*/ 68865 h 526065"/>
              <a:gd name="connsiteX12" fmla="*/ 50800 w 516467"/>
              <a:gd name="connsiteY12" fmla="*/ 51931 h 526065"/>
              <a:gd name="connsiteX13" fmla="*/ 76200 w 516467"/>
              <a:gd name="connsiteY13" fmla="*/ 43465 h 526065"/>
              <a:gd name="connsiteX14" fmla="*/ 211667 w 516467"/>
              <a:gd name="connsiteY14" fmla="*/ 34998 h 526065"/>
              <a:gd name="connsiteX15" fmla="*/ 237067 w 516467"/>
              <a:gd name="connsiteY15" fmla="*/ 26531 h 526065"/>
              <a:gd name="connsiteX16" fmla="*/ 262467 w 516467"/>
              <a:gd name="connsiteY16" fmla="*/ 1131 h 526065"/>
              <a:gd name="connsiteX17" fmla="*/ 364067 w 516467"/>
              <a:gd name="connsiteY17" fmla="*/ 9598 h 526065"/>
              <a:gd name="connsiteX18" fmla="*/ 440267 w 516467"/>
              <a:gd name="connsiteY18" fmla="*/ 60398 h 526065"/>
              <a:gd name="connsiteX19" fmla="*/ 465667 w 516467"/>
              <a:gd name="connsiteY19" fmla="*/ 77331 h 526065"/>
              <a:gd name="connsiteX20" fmla="*/ 482600 w 516467"/>
              <a:gd name="connsiteY20" fmla="*/ 94265 h 526065"/>
              <a:gd name="connsiteX21" fmla="*/ 516467 w 516467"/>
              <a:gd name="connsiteY21" fmla="*/ 94265 h 52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6467" h="526065">
                <a:moveTo>
                  <a:pt x="93133" y="526065"/>
                </a:moveTo>
                <a:cubicBezTo>
                  <a:pt x="90311" y="506309"/>
                  <a:pt x="92772" y="485034"/>
                  <a:pt x="84667" y="466798"/>
                </a:cubicBezTo>
                <a:cubicBezTo>
                  <a:pt x="78959" y="453954"/>
                  <a:pt x="45137" y="445155"/>
                  <a:pt x="33867" y="441398"/>
                </a:cubicBezTo>
                <a:cubicBezTo>
                  <a:pt x="31045" y="432931"/>
                  <a:pt x="25400" y="424923"/>
                  <a:pt x="25400" y="415998"/>
                </a:cubicBezTo>
                <a:cubicBezTo>
                  <a:pt x="25400" y="412311"/>
                  <a:pt x="38341" y="363384"/>
                  <a:pt x="42333" y="356731"/>
                </a:cubicBezTo>
                <a:cubicBezTo>
                  <a:pt x="46440" y="349886"/>
                  <a:pt x="53622" y="345442"/>
                  <a:pt x="59267" y="339798"/>
                </a:cubicBezTo>
                <a:cubicBezTo>
                  <a:pt x="62089" y="331331"/>
                  <a:pt x="67733" y="323323"/>
                  <a:pt x="67733" y="314398"/>
                </a:cubicBezTo>
                <a:cubicBezTo>
                  <a:pt x="67733" y="290459"/>
                  <a:pt x="48975" y="241192"/>
                  <a:pt x="42333" y="221265"/>
                </a:cubicBezTo>
                <a:cubicBezTo>
                  <a:pt x="39511" y="212798"/>
                  <a:pt x="38818" y="203291"/>
                  <a:pt x="33867" y="195865"/>
                </a:cubicBezTo>
                <a:lnTo>
                  <a:pt x="0" y="145065"/>
                </a:lnTo>
                <a:cubicBezTo>
                  <a:pt x="2822" y="125309"/>
                  <a:pt x="362" y="104034"/>
                  <a:pt x="8467" y="85798"/>
                </a:cubicBezTo>
                <a:cubicBezTo>
                  <a:pt x="12600" y="76499"/>
                  <a:pt x="25921" y="75222"/>
                  <a:pt x="33867" y="68865"/>
                </a:cubicBezTo>
                <a:cubicBezTo>
                  <a:pt x="40100" y="63878"/>
                  <a:pt x="43955" y="56038"/>
                  <a:pt x="50800" y="51931"/>
                </a:cubicBezTo>
                <a:cubicBezTo>
                  <a:pt x="58453" y="47339"/>
                  <a:pt x="67324" y="44399"/>
                  <a:pt x="76200" y="43465"/>
                </a:cubicBezTo>
                <a:cubicBezTo>
                  <a:pt x="121195" y="38729"/>
                  <a:pt x="166511" y="37820"/>
                  <a:pt x="211667" y="34998"/>
                </a:cubicBezTo>
                <a:cubicBezTo>
                  <a:pt x="220134" y="32176"/>
                  <a:pt x="229641" y="31482"/>
                  <a:pt x="237067" y="26531"/>
                </a:cubicBezTo>
                <a:cubicBezTo>
                  <a:pt x="247030" y="19889"/>
                  <a:pt x="250598" y="2713"/>
                  <a:pt x="262467" y="1131"/>
                </a:cubicBezTo>
                <a:cubicBezTo>
                  <a:pt x="296153" y="-3360"/>
                  <a:pt x="330200" y="6776"/>
                  <a:pt x="364067" y="9598"/>
                </a:cubicBezTo>
                <a:lnTo>
                  <a:pt x="440267" y="60398"/>
                </a:lnTo>
                <a:cubicBezTo>
                  <a:pt x="448734" y="66042"/>
                  <a:pt x="458472" y="70136"/>
                  <a:pt x="465667" y="77331"/>
                </a:cubicBezTo>
                <a:cubicBezTo>
                  <a:pt x="471311" y="82976"/>
                  <a:pt x="475027" y="91741"/>
                  <a:pt x="482600" y="94265"/>
                </a:cubicBezTo>
                <a:cubicBezTo>
                  <a:pt x="493310" y="97835"/>
                  <a:pt x="505178" y="94265"/>
                  <a:pt x="516467" y="9426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5" name="Arco 24"/>
          <p:cNvSpPr/>
          <p:nvPr/>
        </p:nvSpPr>
        <p:spPr>
          <a:xfrm flipH="1">
            <a:off x="2996800" y="4723410"/>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7" name="Connettore 1 26"/>
          <p:cNvCxnSpPr/>
          <p:nvPr/>
        </p:nvCxnSpPr>
        <p:spPr>
          <a:xfrm>
            <a:off x="3935525" y="3341898"/>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28" name="Arco 27"/>
          <p:cNvSpPr/>
          <p:nvPr/>
        </p:nvSpPr>
        <p:spPr>
          <a:xfrm>
            <a:off x="3027897" y="3650391"/>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9" name="Connettore 1 28"/>
          <p:cNvCxnSpPr>
            <a:stCxn id="28" idx="2"/>
          </p:cNvCxnSpPr>
          <p:nvPr/>
        </p:nvCxnSpPr>
        <p:spPr>
          <a:xfrm>
            <a:off x="4871977" y="4069539"/>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30" name="Arco 29"/>
          <p:cNvSpPr/>
          <p:nvPr/>
        </p:nvSpPr>
        <p:spPr>
          <a:xfrm flipH="1">
            <a:off x="3005587" y="4723410"/>
            <a:ext cx="1844079" cy="838296"/>
          </a:xfrm>
          <a:prstGeom prst="arc">
            <a:avLst>
              <a:gd name="adj1" fmla="val 16200000"/>
              <a:gd name="adj2" fmla="val 18790896"/>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1" name="Connettore 1 30"/>
          <p:cNvCxnSpPr>
            <a:stCxn id="25" idx="2"/>
          </p:cNvCxnSpPr>
          <p:nvPr/>
        </p:nvCxnSpPr>
        <p:spPr>
          <a:xfrm>
            <a:off x="2996800" y="5138065"/>
            <a:ext cx="8787" cy="906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nettore 1 31"/>
          <p:cNvCxnSpPr/>
          <p:nvPr/>
        </p:nvCxnSpPr>
        <p:spPr>
          <a:xfrm>
            <a:off x="2997133" y="5632434"/>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Connettore 2 32"/>
          <p:cNvCxnSpPr/>
          <p:nvPr/>
        </p:nvCxnSpPr>
        <p:spPr>
          <a:xfrm flipH="1" flipV="1">
            <a:off x="3594529" y="4874547"/>
            <a:ext cx="226629" cy="203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4" name="Arco 33"/>
          <p:cNvSpPr/>
          <p:nvPr/>
        </p:nvSpPr>
        <p:spPr>
          <a:xfrm flipH="1">
            <a:off x="3557533" y="3695748"/>
            <a:ext cx="1896718" cy="1975026"/>
          </a:xfrm>
          <a:prstGeom prst="arc">
            <a:avLst>
              <a:gd name="adj1" fmla="val 19867802"/>
              <a:gd name="adj2" fmla="val 162860"/>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5" name="Arco 34"/>
          <p:cNvSpPr/>
          <p:nvPr/>
        </p:nvSpPr>
        <p:spPr>
          <a:xfrm>
            <a:off x="3013485" y="3635316"/>
            <a:ext cx="1844079" cy="838296"/>
          </a:xfrm>
          <a:prstGeom prst="arc">
            <a:avLst>
              <a:gd name="adj1" fmla="val 16200000"/>
              <a:gd name="adj2" fmla="val 19262439"/>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6" name="Connettore 2 35"/>
          <p:cNvCxnSpPr/>
          <p:nvPr/>
        </p:nvCxnSpPr>
        <p:spPr>
          <a:xfrm flipV="1">
            <a:off x="3452890" y="4187676"/>
            <a:ext cx="104643" cy="400686"/>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7" name="Connettore 2 36"/>
          <p:cNvCxnSpPr/>
          <p:nvPr/>
        </p:nvCxnSpPr>
        <p:spPr>
          <a:xfrm flipH="1" flipV="1">
            <a:off x="4004641" y="3513739"/>
            <a:ext cx="322478" cy="51179"/>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8" name="Arco 37"/>
          <p:cNvSpPr/>
          <p:nvPr/>
        </p:nvSpPr>
        <p:spPr>
          <a:xfrm flipH="1">
            <a:off x="3552710" y="3711783"/>
            <a:ext cx="1896718" cy="1975026"/>
          </a:xfrm>
          <a:prstGeom prst="arc">
            <a:avLst>
              <a:gd name="adj1" fmla="val 16551720"/>
              <a:gd name="adj2" fmla="val 17797055"/>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9" name="Figura a mano libera 38"/>
          <p:cNvSpPr/>
          <p:nvPr/>
        </p:nvSpPr>
        <p:spPr>
          <a:xfrm>
            <a:off x="3564468" y="3718774"/>
            <a:ext cx="516467" cy="526065"/>
          </a:xfrm>
          <a:custGeom>
            <a:avLst/>
            <a:gdLst>
              <a:gd name="connsiteX0" fmla="*/ 93133 w 516467"/>
              <a:gd name="connsiteY0" fmla="*/ 526065 h 526065"/>
              <a:gd name="connsiteX1" fmla="*/ 84667 w 516467"/>
              <a:gd name="connsiteY1" fmla="*/ 466798 h 526065"/>
              <a:gd name="connsiteX2" fmla="*/ 33867 w 516467"/>
              <a:gd name="connsiteY2" fmla="*/ 441398 h 526065"/>
              <a:gd name="connsiteX3" fmla="*/ 25400 w 516467"/>
              <a:gd name="connsiteY3" fmla="*/ 415998 h 526065"/>
              <a:gd name="connsiteX4" fmla="*/ 42333 w 516467"/>
              <a:gd name="connsiteY4" fmla="*/ 356731 h 526065"/>
              <a:gd name="connsiteX5" fmla="*/ 59267 w 516467"/>
              <a:gd name="connsiteY5" fmla="*/ 339798 h 526065"/>
              <a:gd name="connsiteX6" fmla="*/ 67733 w 516467"/>
              <a:gd name="connsiteY6" fmla="*/ 314398 h 526065"/>
              <a:gd name="connsiteX7" fmla="*/ 42333 w 516467"/>
              <a:gd name="connsiteY7" fmla="*/ 221265 h 526065"/>
              <a:gd name="connsiteX8" fmla="*/ 33867 w 516467"/>
              <a:gd name="connsiteY8" fmla="*/ 195865 h 526065"/>
              <a:gd name="connsiteX9" fmla="*/ 0 w 516467"/>
              <a:gd name="connsiteY9" fmla="*/ 145065 h 526065"/>
              <a:gd name="connsiteX10" fmla="*/ 8467 w 516467"/>
              <a:gd name="connsiteY10" fmla="*/ 85798 h 526065"/>
              <a:gd name="connsiteX11" fmla="*/ 33867 w 516467"/>
              <a:gd name="connsiteY11" fmla="*/ 68865 h 526065"/>
              <a:gd name="connsiteX12" fmla="*/ 50800 w 516467"/>
              <a:gd name="connsiteY12" fmla="*/ 51931 h 526065"/>
              <a:gd name="connsiteX13" fmla="*/ 76200 w 516467"/>
              <a:gd name="connsiteY13" fmla="*/ 43465 h 526065"/>
              <a:gd name="connsiteX14" fmla="*/ 211667 w 516467"/>
              <a:gd name="connsiteY14" fmla="*/ 34998 h 526065"/>
              <a:gd name="connsiteX15" fmla="*/ 237067 w 516467"/>
              <a:gd name="connsiteY15" fmla="*/ 26531 h 526065"/>
              <a:gd name="connsiteX16" fmla="*/ 262467 w 516467"/>
              <a:gd name="connsiteY16" fmla="*/ 1131 h 526065"/>
              <a:gd name="connsiteX17" fmla="*/ 364067 w 516467"/>
              <a:gd name="connsiteY17" fmla="*/ 9598 h 526065"/>
              <a:gd name="connsiteX18" fmla="*/ 440267 w 516467"/>
              <a:gd name="connsiteY18" fmla="*/ 60398 h 526065"/>
              <a:gd name="connsiteX19" fmla="*/ 465667 w 516467"/>
              <a:gd name="connsiteY19" fmla="*/ 77331 h 526065"/>
              <a:gd name="connsiteX20" fmla="*/ 482600 w 516467"/>
              <a:gd name="connsiteY20" fmla="*/ 94265 h 526065"/>
              <a:gd name="connsiteX21" fmla="*/ 516467 w 516467"/>
              <a:gd name="connsiteY21" fmla="*/ 94265 h 52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6467" h="526065">
                <a:moveTo>
                  <a:pt x="93133" y="526065"/>
                </a:moveTo>
                <a:cubicBezTo>
                  <a:pt x="90311" y="506309"/>
                  <a:pt x="92772" y="485034"/>
                  <a:pt x="84667" y="466798"/>
                </a:cubicBezTo>
                <a:cubicBezTo>
                  <a:pt x="78959" y="453954"/>
                  <a:pt x="45137" y="445155"/>
                  <a:pt x="33867" y="441398"/>
                </a:cubicBezTo>
                <a:cubicBezTo>
                  <a:pt x="31045" y="432931"/>
                  <a:pt x="25400" y="424923"/>
                  <a:pt x="25400" y="415998"/>
                </a:cubicBezTo>
                <a:cubicBezTo>
                  <a:pt x="25400" y="412311"/>
                  <a:pt x="38341" y="363384"/>
                  <a:pt x="42333" y="356731"/>
                </a:cubicBezTo>
                <a:cubicBezTo>
                  <a:pt x="46440" y="349886"/>
                  <a:pt x="53622" y="345442"/>
                  <a:pt x="59267" y="339798"/>
                </a:cubicBezTo>
                <a:cubicBezTo>
                  <a:pt x="62089" y="331331"/>
                  <a:pt x="67733" y="323323"/>
                  <a:pt x="67733" y="314398"/>
                </a:cubicBezTo>
                <a:cubicBezTo>
                  <a:pt x="67733" y="290459"/>
                  <a:pt x="48975" y="241192"/>
                  <a:pt x="42333" y="221265"/>
                </a:cubicBezTo>
                <a:cubicBezTo>
                  <a:pt x="39511" y="212798"/>
                  <a:pt x="38818" y="203291"/>
                  <a:pt x="33867" y="195865"/>
                </a:cubicBezTo>
                <a:lnTo>
                  <a:pt x="0" y="145065"/>
                </a:lnTo>
                <a:cubicBezTo>
                  <a:pt x="2822" y="125309"/>
                  <a:pt x="362" y="104034"/>
                  <a:pt x="8467" y="85798"/>
                </a:cubicBezTo>
                <a:cubicBezTo>
                  <a:pt x="12600" y="76499"/>
                  <a:pt x="25921" y="75222"/>
                  <a:pt x="33867" y="68865"/>
                </a:cubicBezTo>
                <a:cubicBezTo>
                  <a:pt x="40100" y="63878"/>
                  <a:pt x="43955" y="56038"/>
                  <a:pt x="50800" y="51931"/>
                </a:cubicBezTo>
                <a:cubicBezTo>
                  <a:pt x="58453" y="47339"/>
                  <a:pt x="67324" y="44399"/>
                  <a:pt x="76200" y="43465"/>
                </a:cubicBezTo>
                <a:cubicBezTo>
                  <a:pt x="121195" y="38729"/>
                  <a:pt x="166511" y="37820"/>
                  <a:pt x="211667" y="34998"/>
                </a:cubicBezTo>
                <a:cubicBezTo>
                  <a:pt x="220134" y="32176"/>
                  <a:pt x="229641" y="31482"/>
                  <a:pt x="237067" y="26531"/>
                </a:cubicBezTo>
                <a:cubicBezTo>
                  <a:pt x="247030" y="19889"/>
                  <a:pt x="250598" y="2713"/>
                  <a:pt x="262467" y="1131"/>
                </a:cubicBezTo>
                <a:cubicBezTo>
                  <a:pt x="296153" y="-3360"/>
                  <a:pt x="330200" y="6776"/>
                  <a:pt x="364067" y="9598"/>
                </a:cubicBezTo>
                <a:lnTo>
                  <a:pt x="440267" y="60398"/>
                </a:lnTo>
                <a:cubicBezTo>
                  <a:pt x="448734" y="66042"/>
                  <a:pt x="458472" y="70136"/>
                  <a:pt x="465667" y="77331"/>
                </a:cubicBezTo>
                <a:cubicBezTo>
                  <a:pt x="471311" y="82976"/>
                  <a:pt x="475027" y="91741"/>
                  <a:pt x="482600" y="94265"/>
                </a:cubicBezTo>
                <a:cubicBezTo>
                  <a:pt x="493310" y="97835"/>
                  <a:pt x="505178" y="94265"/>
                  <a:pt x="516467" y="9426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0" name="Arco 39"/>
          <p:cNvSpPr/>
          <p:nvPr/>
        </p:nvSpPr>
        <p:spPr>
          <a:xfrm flipH="1">
            <a:off x="5181198" y="4734907"/>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1" name="Connettore 1 40"/>
          <p:cNvCxnSpPr/>
          <p:nvPr/>
        </p:nvCxnSpPr>
        <p:spPr>
          <a:xfrm>
            <a:off x="6119923" y="3353395"/>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42" name="Arco 41"/>
          <p:cNvSpPr/>
          <p:nvPr/>
        </p:nvSpPr>
        <p:spPr>
          <a:xfrm>
            <a:off x="5212295" y="3661888"/>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3" name="Connettore 1 42"/>
          <p:cNvCxnSpPr>
            <a:stCxn id="42" idx="2"/>
          </p:cNvCxnSpPr>
          <p:nvPr/>
        </p:nvCxnSpPr>
        <p:spPr>
          <a:xfrm>
            <a:off x="7056375" y="4081036"/>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44" name="Arco 43"/>
          <p:cNvSpPr/>
          <p:nvPr/>
        </p:nvSpPr>
        <p:spPr>
          <a:xfrm flipH="1">
            <a:off x="5189985" y="4734907"/>
            <a:ext cx="1844079" cy="838296"/>
          </a:xfrm>
          <a:prstGeom prst="arc">
            <a:avLst>
              <a:gd name="adj1" fmla="val 16200000"/>
              <a:gd name="adj2" fmla="val 18790896"/>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5" name="Connettore 1 44"/>
          <p:cNvCxnSpPr>
            <a:stCxn id="40" idx="2"/>
          </p:cNvCxnSpPr>
          <p:nvPr/>
        </p:nvCxnSpPr>
        <p:spPr>
          <a:xfrm>
            <a:off x="5181198" y="5149562"/>
            <a:ext cx="8787" cy="906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a:off x="5181531" y="5643931"/>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Connettore 2 46"/>
          <p:cNvCxnSpPr/>
          <p:nvPr/>
        </p:nvCxnSpPr>
        <p:spPr>
          <a:xfrm flipH="1" flipV="1">
            <a:off x="5778927" y="4886044"/>
            <a:ext cx="226629" cy="203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8" name="Arco 47"/>
          <p:cNvSpPr/>
          <p:nvPr/>
        </p:nvSpPr>
        <p:spPr>
          <a:xfrm>
            <a:off x="5197883" y="3646813"/>
            <a:ext cx="1844079" cy="838296"/>
          </a:xfrm>
          <a:prstGeom prst="arc">
            <a:avLst>
              <a:gd name="adj1" fmla="val 16324859"/>
              <a:gd name="adj2" fmla="val 19262439"/>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9" name="Connettore 2 48"/>
          <p:cNvCxnSpPr/>
          <p:nvPr/>
        </p:nvCxnSpPr>
        <p:spPr>
          <a:xfrm flipV="1">
            <a:off x="5663819" y="4381855"/>
            <a:ext cx="43365" cy="292102"/>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0" name="Connettore 2 49"/>
          <p:cNvCxnSpPr/>
          <p:nvPr/>
        </p:nvCxnSpPr>
        <p:spPr>
          <a:xfrm flipH="1" flipV="1">
            <a:off x="6189039" y="3525236"/>
            <a:ext cx="322478" cy="51179"/>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1" name="Figura a mano libera 50"/>
          <p:cNvSpPr/>
          <p:nvPr/>
        </p:nvSpPr>
        <p:spPr>
          <a:xfrm>
            <a:off x="5748866" y="3730271"/>
            <a:ext cx="516467" cy="526065"/>
          </a:xfrm>
          <a:custGeom>
            <a:avLst/>
            <a:gdLst>
              <a:gd name="connsiteX0" fmla="*/ 93133 w 516467"/>
              <a:gd name="connsiteY0" fmla="*/ 526065 h 526065"/>
              <a:gd name="connsiteX1" fmla="*/ 84667 w 516467"/>
              <a:gd name="connsiteY1" fmla="*/ 466798 h 526065"/>
              <a:gd name="connsiteX2" fmla="*/ 33867 w 516467"/>
              <a:gd name="connsiteY2" fmla="*/ 441398 h 526065"/>
              <a:gd name="connsiteX3" fmla="*/ 25400 w 516467"/>
              <a:gd name="connsiteY3" fmla="*/ 415998 h 526065"/>
              <a:gd name="connsiteX4" fmla="*/ 42333 w 516467"/>
              <a:gd name="connsiteY4" fmla="*/ 356731 h 526065"/>
              <a:gd name="connsiteX5" fmla="*/ 59267 w 516467"/>
              <a:gd name="connsiteY5" fmla="*/ 339798 h 526065"/>
              <a:gd name="connsiteX6" fmla="*/ 67733 w 516467"/>
              <a:gd name="connsiteY6" fmla="*/ 314398 h 526065"/>
              <a:gd name="connsiteX7" fmla="*/ 42333 w 516467"/>
              <a:gd name="connsiteY7" fmla="*/ 221265 h 526065"/>
              <a:gd name="connsiteX8" fmla="*/ 33867 w 516467"/>
              <a:gd name="connsiteY8" fmla="*/ 195865 h 526065"/>
              <a:gd name="connsiteX9" fmla="*/ 0 w 516467"/>
              <a:gd name="connsiteY9" fmla="*/ 145065 h 526065"/>
              <a:gd name="connsiteX10" fmla="*/ 8467 w 516467"/>
              <a:gd name="connsiteY10" fmla="*/ 85798 h 526065"/>
              <a:gd name="connsiteX11" fmla="*/ 33867 w 516467"/>
              <a:gd name="connsiteY11" fmla="*/ 68865 h 526065"/>
              <a:gd name="connsiteX12" fmla="*/ 50800 w 516467"/>
              <a:gd name="connsiteY12" fmla="*/ 51931 h 526065"/>
              <a:gd name="connsiteX13" fmla="*/ 76200 w 516467"/>
              <a:gd name="connsiteY13" fmla="*/ 43465 h 526065"/>
              <a:gd name="connsiteX14" fmla="*/ 211667 w 516467"/>
              <a:gd name="connsiteY14" fmla="*/ 34998 h 526065"/>
              <a:gd name="connsiteX15" fmla="*/ 237067 w 516467"/>
              <a:gd name="connsiteY15" fmla="*/ 26531 h 526065"/>
              <a:gd name="connsiteX16" fmla="*/ 262467 w 516467"/>
              <a:gd name="connsiteY16" fmla="*/ 1131 h 526065"/>
              <a:gd name="connsiteX17" fmla="*/ 364067 w 516467"/>
              <a:gd name="connsiteY17" fmla="*/ 9598 h 526065"/>
              <a:gd name="connsiteX18" fmla="*/ 440267 w 516467"/>
              <a:gd name="connsiteY18" fmla="*/ 60398 h 526065"/>
              <a:gd name="connsiteX19" fmla="*/ 465667 w 516467"/>
              <a:gd name="connsiteY19" fmla="*/ 77331 h 526065"/>
              <a:gd name="connsiteX20" fmla="*/ 482600 w 516467"/>
              <a:gd name="connsiteY20" fmla="*/ 94265 h 526065"/>
              <a:gd name="connsiteX21" fmla="*/ 516467 w 516467"/>
              <a:gd name="connsiteY21" fmla="*/ 94265 h 52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6467" h="526065">
                <a:moveTo>
                  <a:pt x="93133" y="526065"/>
                </a:moveTo>
                <a:cubicBezTo>
                  <a:pt x="90311" y="506309"/>
                  <a:pt x="92772" y="485034"/>
                  <a:pt x="84667" y="466798"/>
                </a:cubicBezTo>
                <a:cubicBezTo>
                  <a:pt x="78959" y="453954"/>
                  <a:pt x="45137" y="445155"/>
                  <a:pt x="33867" y="441398"/>
                </a:cubicBezTo>
                <a:cubicBezTo>
                  <a:pt x="31045" y="432931"/>
                  <a:pt x="25400" y="424923"/>
                  <a:pt x="25400" y="415998"/>
                </a:cubicBezTo>
                <a:cubicBezTo>
                  <a:pt x="25400" y="412311"/>
                  <a:pt x="38341" y="363384"/>
                  <a:pt x="42333" y="356731"/>
                </a:cubicBezTo>
                <a:cubicBezTo>
                  <a:pt x="46440" y="349886"/>
                  <a:pt x="53622" y="345442"/>
                  <a:pt x="59267" y="339798"/>
                </a:cubicBezTo>
                <a:cubicBezTo>
                  <a:pt x="62089" y="331331"/>
                  <a:pt x="67733" y="323323"/>
                  <a:pt x="67733" y="314398"/>
                </a:cubicBezTo>
                <a:cubicBezTo>
                  <a:pt x="67733" y="290459"/>
                  <a:pt x="48975" y="241192"/>
                  <a:pt x="42333" y="221265"/>
                </a:cubicBezTo>
                <a:cubicBezTo>
                  <a:pt x="39511" y="212798"/>
                  <a:pt x="38818" y="203291"/>
                  <a:pt x="33867" y="195865"/>
                </a:cubicBezTo>
                <a:lnTo>
                  <a:pt x="0" y="145065"/>
                </a:lnTo>
                <a:cubicBezTo>
                  <a:pt x="2822" y="125309"/>
                  <a:pt x="362" y="104034"/>
                  <a:pt x="8467" y="85798"/>
                </a:cubicBezTo>
                <a:cubicBezTo>
                  <a:pt x="12600" y="76499"/>
                  <a:pt x="25921" y="75222"/>
                  <a:pt x="33867" y="68865"/>
                </a:cubicBezTo>
                <a:cubicBezTo>
                  <a:pt x="40100" y="63878"/>
                  <a:pt x="43955" y="56038"/>
                  <a:pt x="50800" y="51931"/>
                </a:cubicBezTo>
                <a:cubicBezTo>
                  <a:pt x="58453" y="47339"/>
                  <a:pt x="67324" y="44399"/>
                  <a:pt x="76200" y="43465"/>
                </a:cubicBezTo>
                <a:cubicBezTo>
                  <a:pt x="121195" y="38729"/>
                  <a:pt x="166511" y="37820"/>
                  <a:pt x="211667" y="34998"/>
                </a:cubicBezTo>
                <a:cubicBezTo>
                  <a:pt x="220134" y="32176"/>
                  <a:pt x="229641" y="31482"/>
                  <a:pt x="237067" y="26531"/>
                </a:cubicBezTo>
                <a:cubicBezTo>
                  <a:pt x="247030" y="19889"/>
                  <a:pt x="250598" y="2713"/>
                  <a:pt x="262467" y="1131"/>
                </a:cubicBezTo>
                <a:cubicBezTo>
                  <a:pt x="296153" y="-3360"/>
                  <a:pt x="330200" y="6776"/>
                  <a:pt x="364067" y="9598"/>
                </a:cubicBezTo>
                <a:lnTo>
                  <a:pt x="440267" y="60398"/>
                </a:lnTo>
                <a:cubicBezTo>
                  <a:pt x="448734" y="66042"/>
                  <a:pt x="458472" y="70136"/>
                  <a:pt x="465667" y="77331"/>
                </a:cubicBezTo>
                <a:cubicBezTo>
                  <a:pt x="471311" y="82976"/>
                  <a:pt x="475027" y="91741"/>
                  <a:pt x="482600" y="94265"/>
                </a:cubicBezTo>
                <a:cubicBezTo>
                  <a:pt x="493310" y="97835"/>
                  <a:pt x="505178" y="94265"/>
                  <a:pt x="516467" y="9426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3" name="Arco 52"/>
          <p:cNvSpPr/>
          <p:nvPr/>
        </p:nvSpPr>
        <p:spPr>
          <a:xfrm flipH="1">
            <a:off x="5778927" y="3690643"/>
            <a:ext cx="1896718" cy="1975026"/>
          </a:xfrm>
          <a:prstGeom prst="arc">
            <a:avLst>
              <a:gd name="adj1" fmla="val 1714364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4" name="Arco 53"/>
          <p:cNvSpPr/>
          <p:nvPr/>
        </p:nvSpPr>
        <p:spPr>
          <a:xfrm flipH="1">
            <a:off x="5778927" y="3650494"/>
            <a:ext cx="1896718" cy="1975026"/>
          </a:xfrm>
          <a:prstGeom prst="arc">
            <a:avLst>
              <a:gd name="adj1" fmla="val 19867802"/>
              <a:gd name="adj2" fmla="val 488816"/>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5" name="Arco 54"/>
          <p:cNvSpPr/>
          <p:nvPr/>
        </p:nvSpPr>
        <p:spPr>
          <a:xfrm flipH="1">
            <a:off x="5707184" y="3711783"/>
            <a:ext cx="1896718" cy="1975026"/>
          </a:xfrm>
          <a:prstGeom prst="arc">
            <a:avLst>
              <a:gd name="adj1" fmla="val 16551720"/>
              <a:gd name="adj2" fmla="val 17797055"/>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6" name="Ovale 55"/>
          <p:cNvSpPr/>
          <p:nvPr/>
        </p:nvSpPr>
        <p:spPr>
          <a:xfrm>
            <a:off x="5748866" y="4187676"/>
            <a:ext cx="194179" cy="194179"/>
          </a:xfrm>
          <a:prstGeom prst="ellipse">
            <a:avLst/>
          </a:prstGeom>
          <a:solidFill>
            <a:srgbClr val="0000FF"/>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7" name="Arco 56"/>
          <p:cNvSpPr/>
          <p:nvPr/>
        </p:nvSpPr>
        <p:spPr>
          <a:xfrm flipH="1">
            <a:off x="7220127" y="4734907"/>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8" name="Connettore 1 57"/>
          <p:cNvCxnSpPr/>
          <p:nvPr/>
        </p:nvCxnSpPr>
        <p:spPr>
          <a:xfrm>
            <a:off x="8158852" y="3353395"/>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59" name="Arco 58"/>
          <p:cNvSpPr/>
          <p:nvPr/>
        </p:nvSpPr>
        <p:spPr>
          <a:xfrm>
            <a:off x="7251224" y="3661888"/>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0" name="Connettore 1 59"/>
          <p:cNvCxnSpPr>
            <a:stCxn id="59" idx="2"/>
          </p:cNvCxnSpPr>
          <p:nvPr/>
        </p:nvCxnSpPr>
        <p:spPr>
          <a:xfrm>
            <a:off x="9095304" y="4081036"/>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61" name="Arco 60"/>
          <p:cNvSpPr/>
          <p:nvPr/>
        </p:nvSpPr>
        <p:spPr>
          <a:xfrm flipH="1">
            <a:off x="7228914" y="4734907"/>
            <a:ext cx="1844079" cy="838296"/>
          </a:xfrm>
          <a:prstGeom prst="arc">
            <a:avLst>
              <a:gd name="adj1" fmla="val 16200000"/>
              <a:gd name="adj2" fmla="val 18790896"/>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2" name="Connettore 1 61"/>
          <p:cNvCxnSpPr>
            <a:stCxn id="57" idx="2"/>
          </p:cNvCxnSpPr>
          <p:nvPr/>
        </p:nvCxnSpPr>
        <p:spPr>
          <a:xfrm>
            <a:off x="7220127" y="5149562"/>
            <a:ext cx="8787" cy="906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Connettore 1 62"/>
          <p:cNvCxnSpPr/>
          <p:nvPr/>
        </p:nvCxnSpPr>
        <p:spPr>
          <a:xfrm>
            <a:off x="7220460" y="5643931"/>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Connettore 2 63"/>
          <p:cNvCxnSpPr/>
          <p:nvPr/>
        </p:nvCxnSpPr>
        <p:spPr>
          <a:xfrm flipH="1" flipV="1">
            <a:off x="7817856" y="4886044"/>
            <a:ext cx="226629" cy="2030"/>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5" name="Arco 64"/>
          <p:cNvSpPr/>
          <p:nvPr/>
        </p:nvSpPr>
        <p:spPr>
          <a:xfrm>
            <a:off x="7236812" y="3646813"/>
            <a:ext cx="1844079" cy="838296"/>
          </a:xfrm>
          <a:prstGeom prst="arc">
            <a:avLst>
              <a:gd name="adj1" fmla="val 16463731"/>
              <a:gd name="adj2" fmla="val 19262439"/>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6" name="Connettore 2 65"/>
          <p:cNvCxnSpPr/>
          <p:nvPr/>
        </p:nvCxnSpPr>
        <p:spPr>
          <a:xfrm flipV="1">
            <a:off x="7725459" y="4244839"/>
            <a:ext cx="54829" cy="393497"/>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7" name="Connettore 2 66"/>
          <p:cNvCxnSpPr/>
          <p:nvPr/>
        </p:nvCxnSpPr>
        <p:spPr>
          <a:xfrm flipH="1" flipV="1">
            <a:off x="8227968" y="3525236"/>
            <a:ext cx="322478" cy="51179"/>
          </a:xfrm>
          <a:prstGeom prst="straightConnector1">
            <a:avLst/>
          </a:prstGeom>
          <a:ln w="381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8" name="Figura a mano libera 67"/>
          <p:cNvSpPr/>
          <p:nvPr/>
        </p:nvSpPr>
        <p:spPr>
          <a:xfrm>
            <a:off x="7787795" y="3730271"/>
            <a:ext cx="516467" cy="526065"/>
          </a:xfrm>
          <a:custGeom>
            <a:avLst/>
            <a:gdLst>
              <a:gd name="connsiteX0" fmla="*/ 93133 w 516467"/>
              <a:gd name="connsiteY0" fmla="*/ 526065 h 526065"/>
              <a:gd name="connsiteX1" fmla="*/ 84667 w 516467"/>
              <a:gd name="connsiteY1" fmla="*/ 466798 h 526065"/>
              <a:gd name="connsiteX2" fmla="*/ 33867 w 516467"/>
              <a:gd name="connsiteY2" fmla="*/ 441398 h 526065"/>
              <a:gd name="connsiteX3" fmla="*/ 25400 w 516467"/>
              <a:gd name="connsiteY3" fmla="*/ 415998 h 526065"/>
              <a:gd name="connsiteX4" fmla="*/ 42333 w 516467"/>
              <a:gd name="connsiteY4" fmla="*/ 356731 h 526065"/>
              <a:gd name="connsiteX5" fmla="*/ 59267 w 516467"/>
              <a:gd name="connsiteY5" fmla="*/ 339798 h 526065"/>
              <a:gd name="connsiteX6" fmla="*/ 67733 w 516467"/>
              <a:gd name="connsiteY6" fmla="*/ 314398 h 526065"/>
              <a:gd name="connsiteX7" fmla="*/ 42333 w 516467"/>
              <a:gd name="connsiteY7" fmla="*/ 221265 h 526065"/>
              <a:gd name="connsiteX8" fmla="*/ 33867 w 516467"/>
              <a:gd name="connsiteY8" fmla="*/ 195865 h 526065"/>
              <a:gd name="connsiteX9" fmla="*/ 0 w 516467"/>
              <a:gd name="connsiteY9" fmla="*/ 145065 h 526065"/>
              <a:gd name="connsiteX10" fmla="*/ 8467 w 516467"/>
              <a:gd name="connsiteY10" fmla="*/ 85798 h 526065"/>
              <a:gd name="connsiteX11" fmla="*/ 33867 w 516467"/>
              <a:gd name="connsiteY11" fmla="*/ 68865 h 526065"/>
              <a:gd name="connsiteX12" fmla="*/ 50800 w 516467"/>
              <a:gd name="connsiteY12" fmla="*/ 51931 h 526065"/>
              <a:gd name="connsiteX13" fmla="*/ 76200 w 516467"/>
              <a:gd name="connsiteY13" fmla="*/ 43465 h 526065"/>
              <a:gd name="connsiteX14" fmla="*/ 211667 w 516467"/>
              <a:gd name="connsiteY14" fmla="*/ 34998 h 526065"/>
              <a:gd name="connsiteX15" fmla="*/ 237067 w 516467"/>
              <a:gd name="connsiteY15" fmla="*/ 26531 h 526065"/>
              <a:gd name="connsiteX16" fmla="*/ 262467 w 516467"/>
              <a:gd name="connsiteY16" fmla="*/ 1131 h 526065"/>
              <a:gd name="connsiteX17" fmla="*/ 364067 w 516467"/>
              <a:gd name="connsiteY17" fmla="*/ 9598 h 526065"/>
              <a:gd name="connsiteX18" fmla="*/ 440267 w 516467"/>
              <a:gd name="connsiteY18" fmla="*/ 60398 h 526065"/>
              <a:gd name="connsiteX19" fmla="*/ 465667 w 516467"/>
              <a:gd name="connsiteY19" fmla="*/ 77331 h 526065"/>
              <a:gd name="connsiteX20" fmla="*/ 482600 w 516467"/>
              <a:gd name="connsiteY20" fmla="*/ 94265 h 526065"/>
              <a:gd name="connsiteX21" fmla="*/ 516467 w 516467"/>
              <a:gd name="connsiteY21" fmla="*/ 94265 h 52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6467" h="526065">
                <a:moveTo>
                  <a:pt x="93133" y="526065"/>
                </a:moveTo>
                <a:cubicBezTo>
                  <a:pt x="90311" y="506309"/>
                  <a:pt x="92772" y="485034"/>
                  <a:pt x="84667" y="466798"/>
                </a:cubicBezTo>
                <a:cubicBezTo>
                  <a:pt x="78959" y="453954"/>
                  <a:pt x="45137" y="445155"/>
                  <a:pt x="33867" y="441398"/>
                </a:cubicBezTo>
                <a:cubicBezTo>
                  <a:pt x="31045" y="432931"/>
                  <a:pt x="25400" y="424923"/>
                  <a:pt x="25400" y="415998"/>
                </a:cubicBezTo>
                <a:cubicBezTo>
                  <a:pt x="25400" y="412311"/>
                  <a:pt x="38341" y="363384"/>
                  <a:pt x="42333" y="356731"/>
                </a:cubicBezTo>
                <a:cubicBezTo>
                  <a:pt x="46440" y="349886"/>
                  <a:pt x="53622" y="345442"/>
                  <a:pt x="59267" y="339798"/>
                </a:cubicBezTo>
                <a:cubicBezTo>
                  <a:pt x="62089" y="331331"/>
                  <a:pt x="67733" y="323323"/>
                  <a:pt x="67733" y="314398"/>
                </a:cubicBezTo>
                <a:cubicBezTo>
                  <a:pt x="67733" y="290459"/>
                  <a:pt x="48975" y="241192"/>
                  <a:pt x="42333" y="221265"/>
                </a:cubicBezTo>
                <a:cubicBezTo>
                  <a:pt x="39511" y="212798"/>
                  <a:pt x="38818" y="203291"/>
                  <a:pt x="33867" y="195865"/>
                </a:cubicBezTo>
                <a:lnTo>
                  <a:pt x="0" y="145065"/>
                </a:lnTo>
                <a:cubicBezTo>
                  <a:pt x="2822" y="125309"/>
                  <a:pt x="362" y="104034"/>
                  <a:pt x="8467" y="85798"/>
                </a:cubicBezTo>
                <a:cubicBezTo>
                  <a:pt x="12600" y="76499"/>
                  <a:pt x="25921" y="75222"/>
                  <a:pt x="33867" y="68865"/>
                </a:cubicBezTo>
                <a:cubicBezTo>
                  <a:pt x="40100" y="63878"/>
                  <a:pt x="43955" y="56038"/>
                  <a:pt x="50800" y="51931"/>
                </a:cubicBezTo>
                <a:cubicBezTo>
                  <a:pt x="58453" y="47339"/>
                  <a:pt x="67324" y="44399"/>
                  <a:pt x="76200" y="43465"/>
                </a:cubicBezTo>
                <a:cubicBezTo>
                  <a:pt x="121195" y="38729"/>
                  <a:pt x="166511" y="37820"/>
                  <a:pt x="211667" y="34998"/>
                </a:cubicBezTo>
                <a:cubicBezTo>
                  <a:pt x="220134" y="32176"/>
                  <a:pt x="229641" y="31482"/>
                  <a:pt x="237067" y="26531"/>
                </a:cubicBezTo>
                <a:cubicBezTo>
                  <a:pt x="247030" y="19889"/>
                  <a:pt x="250598" y="2713"/>
                  <a:pt x="262467" y="1131"/>
                </a:cubicBezTo>
                <a:cubicBezTo>
                  <a:pt x="296153" y="-3360"/>
                  <a:pt x="330200" y="6776"/>
                  <a:pt x="364067" y="9598"/>
                </a:cubicBezTo>
                <a:lnTo>
                  <a:pt x="440267" y="60398"/>
                </a:lnTo>
                <a:cubicBezTo>
                  <a:pt x="448734" y="66042"/>
                  <a:pt x="458472" y="70136"/>
                  <a:pt x="465667" y="77331"/>
                </a:cubicBezTo>
                <a:cubicBezTo>
                  <a:pt x="471311" y="82976"/>
                  <a:pt x="475027" y="91741"/>
                  <a:pt x="482600" y="94265"/>
                </a:cubicBezTo>
                <a:cubicBezTo>
                  <a:pt x="493310" y="97835"/>
                  <a:pt x="505178" y="94265"/>
                  <a:pt x="516467" y="9426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9" name="Arco 68"/>
          <p:cNvSpPr/>
          <p:nvPr/>
        </p:nvSpPr>
        <p:spPr>
          <a:xfrm flipH="1">
            <a:off x="7817856" y="3690643"/>
            <a:ext cx="1896718" cy="1975026"/>
          </a:xfrm>
          <a:prstGeom prst="arc">
            <a:avLst>
              <a:gd name="adj1" fmla="val 1714364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0" name="Arco 69"/>
          <p:cNvSpPr/>
          <p:nvPr/>
        </p:nvSpPr>
        <p:spPr>
          <a:xfrm flipH="1">
            <a:off x="7817856" y="3650494"/>
            <a:ext cx="1896718" cy="1975026"/>
          </a:xfrm>
          <a:prstGeom prst="arc">
            <a:avLst>
              <a:gd name="adj1" fmla="val 19867802"/>
              <a:gd name="adj2" fmla="val 488816"/>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1" name="Arco 70"/>
          <p:cNvSpPr/>
          <p:nvPr/>
        </p:nvSpPr>
        <p:spPr>
          <a:xfrm flipH="1">
            <a:off x="7746113" y="3711783"/>
            <a:ext cx="1896718" cy="1975026"/>
          </a:xfrm>
          <a:prstGeom prst="arc">
            <a:avLst>
              <a:gd name="adj1" fmla="val 16551720"/>
              <a:gd name="adj2" fmla="val 17797055"/>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2" name="Ovale 71"/>
          <p:cNvSpPr/>
          <p:nvPr/>
        </p:nvSpPr>
        <p:spPr>
          <a:xfrm>
            <a:off x="7964329" y="3947048"/>
            <a:ext cx="194179" cy="194179"/>
          </a:xfrm>
          <a:prstGeom prst="ellipse">
            <a:avLst/>
          </a:prstGeom>
          <a:solidFill>
            <a:srgbClr val="0000FF"/>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6" name="Ovale 75"/>
          <p:cNvSpPr/>
          <p:nvPr/>
        </p:nvSpPr>
        <p:spPr>
          <a:xfrm>
            <a:off x="738592" y="4178622"/>
            <a:ext cx="512963" cy="512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a</a:t>
            </a:r>
          </a:p>
        </p:txBody>
      </p:sp>
      <p:sp>
        <p:nvSpPr>
          <p:cNvPr id="77" name="Ovale 76"/>
          <p:cNvSpPr/>
          <p:nvPr/>
        </p:nvSpPr>
        <p:spPr>
          <a:xfrm>
            <a:off x="2939927" y="4161372"/>
            <a:ext cx="512963" cy="512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b</a:t>
            </a:r>
            <a:endParaRPr lang="it-IT" dirty="0"/>
          </a:p>
        </p:txBody>
      </p:sp>
      <p:sp>
        <p:nvSpPr>
          <p:cNvPr id="78" name="Ovale 77"/>
          <p:cNvSpPr/>
          <p:nvPr/>
        </p:nvSpPr>
        <p:spPr>
          <a:xfrm>
            <a:off x="5123946" y="4161372"/>
            <a:ext cx="512963" cy="512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c</a:t>
            </a:r>
            <a:endParaRPr lang="it-IT" dirty="0"/>
          </a:p>
        </p:txBody>
      </p:sp>
      <p:sp>
        <p:nvSpPr>
          <p:cNvPr id="79" name="Ovale 78"/>
          <p:cNvSpPr/>
          <p:nvPr/>
        </p:nvSpPr>
        <p:spPr>
          <a:xfrm>
            <a:off x="7212496" y="4125373"/>
            <a:ext cx="512963" cy="512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d</a:t>
            </a:r>
          </a:p>
        </p:txBody>
      </p:sp>
    </p:spTree>
    <p:extLst>
      <p:ext uri="{BB962C8B-B14F-4D97-AF65-F5344CB8AC3E}">
        <p14:creationId xmlns:p14="http://schemas.microsoft.com/office/powerpoint/2010/main" val="35167659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Connettore 1 25"/>
          <p:cNvCxnSpPr/>
          <p:nvPr/>
        </p:nvCxnSpPr>
        <p:spPr>
          <a:xfrm>
            <a:off x="7028538" y="3560967"/>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3" name="Rettangolo 2"/>
          <p:cNvSpPr/>
          <p:nvPr/>
        </p:nvSpPr>
        <p:spPr>
          <a:xfrm>
            <a:off x="562488" y="182038"/>
            <a:ext cx="7990269" cy="3139321"/>
          </a:xfrm>
          <a:prstGeom prst="rect">
            <a:avLst/>
          </a:prstGeom>
        </p:spPr>
        <p:txBody>
          <a:bodyPr wrap="square">
            <a:spAutoFit/>
          </a:bodyPr>
          <a:lstStyle/>
          <a:p>
            <a:r>
              <a:rPr lang="it-IT" b="1" u="sng" dirty="0">
                <a:solidFill>
                  <a:srgbClr val="000000"/>
                </a:solidFill>
              </a:rPr>
              <a:t>Treatment of the </a:t>
            </a:r>
            <a:r>
              <a:rPr lang="it-IT" b="1" u="sng" dirty="0" err="1" smtClean="0">
                <a:solidFill>
                  <a:srgbClr val="000000"/>
                </a:solidFill>
              </a:rPr>
              <a:t>viciuos</a:t>
            </a:r>
            <a:r>
              <a:rPr lang="it-IT" b="1" u="sng" dirty="0" smtClean="0">
                <a:solidFill>
                  <a:srgbClr val="000000"/>
                </a:solidFill>
              </a:rPr>
              <a:t> </a:t>
            </a:r>
            <a:r>
              <a:rPr lang="it-IT" b="1" u="sng" dirty="0" err="1" smtClean="0">
                <a:solidFill>
                  <a:srgbClr val="000000"/>
                </a:solidFill>
              </a:rPr>
              <a:t>recirculation</a:t>
            </a:r>
            <a:r>
              <a:rPr lang="it-IT" b="1" u="sng" dirty="0" smtClean="0">
                <a:solidFill>
                  <a:srgbClr val="000000"/>
                </a:solidFill>
              </a:rPr>
              <a:t> </a:t>
            </a:r>
            <a:r>
              <a:rPr lang="it-IT" b="1" u="sng" dirty="0" err="1" smtClean="0">
                <a:solidFill>
                  <a:srgbClr val="000000"/>
                </a:solidFill>
              </a:rPr>
              <a:t>loop</a:t>
            </a:r>
            <a:endParaRPr lang="it-IT" b="1" u="sng" dirty="0">
              <a:solidFill>
                <a:srgbClr val="000000"/>
              </a:solidFill>
            </a:endParaRPr>
          </a:p>
          <a:p>
            <a:endParaRPr lang="it-IT" u="sng" dirty="0">
              <a:solidFill>
                <a:srgbClr val="000000"/>
              </a:solidFill>
            </a:endParaRPr>
          </a:p>
          <a:p>
            <a:r>
              <a:rPr lang="it-IT" dirty="0" err="1">
                <a:solidFill>
                  <a:srgbClr val="000000"/>
                </a:solidFill>
              </a:rPr>
              <a:t>This</a:t>
            </a:r>
            <a:r>
              <a:rPr lang="it-IT" dirty="0">
                <a:solidFill>
                  <a:srgbClr val="000000"/>
                </a:solidFill>
              </a:rPr>
              <a:t> </a:t>
            </a:r>
            <a:r>
              <a:rPr lang="it-IT" dirty="0" smtClean="0">
                <a:solidFill>
                  <a:srgbClr val="000000"/>
                </a:solidFill>
              </a:rPr>
              <a:t>private </a:t>
            </a:r>
            <a:r>
              <a:rPr lang="it-IT" dirty="0" err="1" smtClean="0">
                <a:solidFill>
                  <a:srgbClr val="000000"/>
                </a:solidFill>
              </a:rPr>
              <a:t>circulation</a:t>
            </a:r>
            <a:r>
              <a:rPr lang="it-IT" dirty="0" smtClean="0">
                <a:solidFill>
                  <a:srgbClr val="000000"/>
                </a:solidFill>
              </a:rPr>
              <a:t> </a:t>
            </a:r>
            <a:r>
              <a:rPr lang="it-IT" dirty="0">
                <a:solidFill>
                  <a:srgbClr val="000000"/>
                </a:solidFill>
              </a:rPr>
              <a:t>does not originate directly from the escape point, but from the centripetal </a:t>
            </a:r>
            <a:r>
              <a:rPr lang="it-IT" dirty="0" smtClean="0">
                <a:solidFill>
                  <a:srgbClr val="000000"/>
                </a:solidFill>
              </a:rPr>
              <a:t>contraction </a:t>
            </a:r>
            <a:r>
              <a:rPr lang="it-IT" dirty="0">
                <a:solidFill>
                  <a:srgbClr val="000000"/>
                </a:solidFill>
              </a:rPr>
              <a:t>circuit, i.e. from the Giacomini v.</a:t>
            </a:r>
          </a:p>
          <a:p>
            <a:r>
              <a:rPr lang="it-IT" dirty="0">
                <a:solidFill>
                  <a:srgbClr val="000000"/>
                </a:solidFill>
              </a:rPr>
              <a:t>The flow in the Giacomini v. can give </a:t>
            </a:r>
            <a:r>
              <a:rPr lang="it-IT" dirty="0" smtClean="0">
                <a:solidFill>
                  <a:srgbClr val="000000"/>
                </a:solidFill>
              </a:rPr>
              <a:t>an origin </a:t>
            </a:r>
            <a:r>
              <a:rPr lang="it-IT" dirty="0">
                <a:solidFill>
                  <a:srgbClr val="000000"/>
                </a:solidFill>
              </a:rPr>
              <a:t>to </a:t>
            </a:r>
            <a:r>
              <a:rPr lang="it-IT" dirty="0" smtClean="0">
                <a:solidFill>
                  <a:srgbClr val="000000"/>
                </a:solidFill>
              </a:rPr>
              <a:t>a private </a:t>
            </a:r>
            <a:r>
              <a:rPr lang="it-IT" dirty="0" err="1" smtClean="0">
                <a:solidFill>
                  <a:srgbClr val="000000"/>
                </a:solidFill>
              </a:rPr>
              <a:t>circulation</a:t>
            </a:r>
            <a:r>
              <a:rPr lang="it-IT" dirty="0" smtClean="0">
                <a:solidFill>
                  <a:srgbClr val="000000"/>
                </a:solidFill>
              </a:rPr>
              <a:t> loop with </a:t>
            </a:r>
            <a:r>
              <a:rPr lang="it-IT" dirty="0">
                <a:solidFill>
                  <a:srgbClr val="000000"/>
                </a:solidFill>
              </a:rPr>
              <a:t>2 different hemodynamic patterns:</a:t>
            </a:r>
          </a:p>
          <a:p>
            <a:r>
              <a:rPr lang="it-IT" dirty="0">
                <a:solidFill>
                  <a:srgbClr val="000000"/>
                </a:solidFill>
              </a:rPr>
              <a:t>1)	By the way of a </a:t>
            </a:r>
            <a:r>
              <a:rPr lang="it-IT" dirty="0" err="1">
                <a:solidFill>
                  <a:srgbClr val="000000"/>
                </a:solidFill>
              </a:rPr>
              <a:t>tributary</a:t>
            </a:r>
            <a:r>
              <a:rPr lang="it-IT" dirty="0">
                <a:solidFill>
                  <a:srgbClr val="000000"/>
                </a:solidFill>
              </a:rPr>
              <a:t> </a:t>
            </a:r>
            <a:r>
              <a:rPr lang="it-IT" dirty="0" err="1">
                <a:solidFill>
                  <a:srgbClr val="000000"/>
                </a:solidFill>
              </a:rPr>
              <a:t>that</a:t>
            </a:r>
            <a:r>
              <a:rPr lang="it-IT" dirty="0">
                <a:solidFill>
                  <a:srgbClr val="000000"/>
                </a:solidFill>
              </a:rPr>
              <a:t> </a:t>
            </a:r>
            <a:r>
              <a:rPr lang="it-IT" dirty="0" err="1">
                <a:solidFill>
                  <a:srgbClr val="000000"/>
                </a:solidFill>
              </a:rPr>
              <a:t>originates</a:t>
            </a:r>
            <a:r>
              <a:rPr lang="it-IT" dirty="0">
                <a:solidFill>
                  <a:srgbClr val="000000"/>
                </a:solidFill>
              </a:rPr>
              <a:t> </a:t>
            </a:r>
            <a:r>
              <a:rPr lang="it-IT" dirty="0" err="1">
                <a:solidFill>
                  <a:srgbClr val="000000"/>
                </a:solidFill>
              </a:rPr>
              <a:t>directly</a:t>
            </a:r>
            <a:r>
              <a:rPr lang="it-IT" dirty="0">
                <a:solidFill>
                  <a:srgbClr val="000000"/>
                </a:solidFill>
              </a:rPr>
              <a:t> from the Giacomini v. and </a:t>
            </a:r>
            <a:r>
              <a:rPr lang="it-IT" dirty="0" err="1">
                <a:solidFill>
                  <a:srgbClr val="000000"/>
                </a:solidFill>
              </a:rPr>
              <a:t>that</a:t>
            </a:r>
            <a:r>
              <a:rPr lang="it-IT" dirty="0">
                <a:solidFill>
                  <a:srgbClr val="000000"/>
                </a:solidFill>
              </a:rPr>
              <a:t> can </a:t>
            </a:r>
            <a:r>
              <a:rPr lang="it-IT" dirty="0" err="1">
                <a:solidFill>
                  <a:srgbClr val="000000"/>
                </a:solidFill>
              </a:rPr>
              <a:t>feed</a:t>
            </a:r>
            <a:r>
              <a:rPr lang="it-IT" dirty="0">
                <a:solidFill>
                  <a:srgbClr val="000000"/>
                </a:solidFill>
              </a:rPr>
              <a:t>:</a:t>
            </a:r>
          </a:p>
          <a:p>
            <a:r>
              <a:rPr lang="it-IT" dirty="0" smtClean="0">
                <a:solidFill>
                  <a:srgbClr val="000000"/>
                </a:solidFill>
              </a:rPr>
              <a:t>	a</a:t>
            </a:r>
            <a:r>
              <a:rPr lang="it-IT" dirty="0">
                <a:solidFill>
                  <a:srgbClr val="000000"/>
                </a:solidFill>
              </a:rPr>
              <a:t>)	The </a:t>
            </a:r>
            <a:r>
              <a:rPr lang="it-IT" dirty="0" err="1">
                <a:solidFill>
                  <a:srgbClr val="000000"/>
                </a:solidFill>
              </a:rPr>
              <a:t>saphenous</a:t>
            </a:r>
            <a:r>
              <a:rPr lang="it-IT" dirty="0">
                <a:solidFill>
                  <a:srgbClr val="000000"/>
                </a:solidFill>
              </a:rPr>
              <a:t> </a:t>
            </a:r>
            <a:r>
              <a:rPr lang="it-IT" dirty="0" err="1">
                <a:solidFill>
                  <a:srgbClr val="000000"/>
                </a:solidFill>
              </a:rPr>
              <a:t>axe</a:t>
            </a:r>
            <a:endParaRPr lang="it-IT" dirty="0">
              <a:solidFill>
                <a:srgbClr val="000000"/>
              </a:solidFill>
            </a:endParaRPr>
          </a:p>
          <a:p>
            <a:r>
              <a:rPr lang="it-IT" dirty="0" smtClean="0">
                <a:solidFill>
                  <a:srgbClr val="000000"/>
                </a:solidFill>
              </a:rPr>
              <a:t>	b</a:t>
            </a:r>
            <a:r>
              <a:rPr lang="it-IT" dirty="0">
                <a:solidFill>
                  <a:srgbClr val="000000"/>
                </a:solidFill>
              </a:rPr>
              <a:t>)	A </a:t>
            </a:r>
            <a:r>
              <a:rPr lang="it-IT" dirty="0" err="1">
                <a:solidFill>
                  <a:srgbClr val="000000"/>
                </a:solidFill>
              </a:rPr>
              <a:t>posterior</a:t>
            </a:r>
            <a:r>
              <a:rPr lang="it-IT" dirty="0">
                <a:solidFill>
                  <a:srgbClr val="000000"/>
                </a:solidFill>
              </a:rPr>
              <a:t> </a:t>
            </a:r>
            <a:r>
              <a:rPr lang="it-IT" dirty="0" err="1">
                <a:solidFill>
                  <a:srgbClr val="000000"/>
                </a:solidFill>
              </a:rPr>
              <a:t>thigh</a:t>
            </a:r>
            <a:r>
              <a:rPr lang="it-IT" dirty="0">
                <a:solidFill>
                  <a:srgbClr val="000000"/>
                </a:solidFill>
              </a:rPr>
              <a:t> </a:t>
            </a:r>
            <a:r>
              <a:rPr lang="it-IT" dirty="0" err="1" smtClean="0">
                <a:solidFill>
                  <a:srgbClr val="000000"/>
                </a:solidFill>
              </a:rPr>
              <a:t>tributary</a:t>
            </a:r>
            <a:endParaRPr lang="it-IT" dirty="0">
              <a:solidFill>
                <a:srgbClr val="000000"/>
              </a:solidFill>
            </a:endParaRPr>
          </a:p>
          <a:p>
            <a:r>
              <a:rPr lang="it-IT" dirty="0">
                <a:solidFill>
                  <a:srgbClr val="000000"/>
                </a:solidFill>
              </a:rPr>
              <a:t>2)	For a </a:t>
            </a:r>
            <a:r>
              <a:rPr lang="it-IT" dirty="0" err="1">
                <a:solidFill>
                  <a:srgbClr val="000000"/>
                </a:solidFill>
              </a:rPr>
              <a:t>direct</a:t>
            </a:r>
            <a:r>
              <a:rPr lang="it-IT" dirty="0">
                <a:solidFill>
                  <a:srgbClr val="000000"/>
                </a:solidFill>
              </a:rPr>
              <a:t> </a:t>
            </a:r>
            <a:r>
              <a:rPr lang="it-IT" dirty="0" err="1">
                <a:solidFill>
                  <a:srgbClr val="000000"/>
                </a:solidFill>
              </a:rPr>
              <a:t>drainage</a:t>
            </a:r>
            <a:r>
              <a:rPr lang="it-IT" dirty="0">
                <a:solidFill>
                  <a:srgbClr val="000000"/>
                </a:solidFill>
              </a:rPr>
              <a:t> of the Giacomini v. in an </a:t>
            </a:r>
            <a:r>
              <a:rPr lang="it-IT" dirty="0" err="1">
                <a:solidFill>
                  <a:srgbClr val="000000"/>
                </a:solidFill>
              </a:rPr>
              <a:t>incompetent</a:t>
            </a:r>
            <a:r>
              <a:rPr lang="it-IT" dirty="0">
                <a:solidFill>
                  <a:srgbClr val="000000"/>
                </a:solidFill>
              </a:rPr>
              <a:t> LSV.</a:t>
            </a:r>
          </a:p>
        </p:txBody>
      </p:sp>
      <p:sp>
        <p:nvSpPr>
          <p:cNvPr id="5" name="Arco 4"/>
          <p:cNvSpPr/>
          <p:nvPr/>
        </p:nvSpPr>
        <p:spPr>
          <a:xfrm flipH="1">
            <a:off x="4069709" y="3879645"/>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 name="Arco 6"/>
          <p:cNvSpPr/>
          <p:nvPr/>
        </p:nvSpPr>
        <p:spPr>
          <a:xfrm flipH="1">
            <a:off x="4046778" y="3893344"/>
            <a:ext cx="1896718" cy="1975026"/>
          </a:xfrm>
          <a:prstGeom prst="arc">
            <a:avLst>
              <a:gd name="adj1" fmla="val 19408882"/>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 name="Arco 7"/>
          <p:cNvSpPr/>
          <p:nvPr/>
        </p:nvSpPr>
        <p:spPr>
          <a:xfrm flipH="1">
            <a:off x="3494831" y="4886660"/>
            <a:ext cx="1801927" cy="829310"/>
          </a:xfrm>
          <a:prstGeom prst="arc">
            <a:avLst>
              <a:gd name="adj1" fmla="val 16200000"/>
              <a:gd name="adj2" fmla="val 19829932"/>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9" name="Connettore 1 8"/>
          <p:cNvCxnSpPr/>
          <p:nvPr/>
        </p:nvCxnSpPr>
        <p:spPr>
          <a:xfrm>
            <a:off x="4424770" y="3499345"/>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10" name="Arco 9"/>
          <p:cNvSpPr/>
          <p:nvPr/>
        </p:nvSpPr>
        <p:spPr>
          <a:xfrm>
            <a:off x="3517142" y="3807838"/>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1" name="Connettore 1 10"/>
          <p:cNvCxnSpPr>
            <a:stCxn id="10" idx="2"/>
          </p:cNvCxnSpPr>
          <p:nvPr/>
        </p:nvCxnSpPr>
        <p:spPr>
          <a:xfrm>
            <a:off x="5361222" y="4226986"/>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12" name="Arco 11"/>
          <p:cNvSpPr/>
          <p:nvPr/>
        </p:nvSpPr>
        <p:spPr>
          <a:xfrm flipH="1">
            <a:off x="3494832" y="4880857"/>
            <a:ext cx="1844079" cy="838296"/>
          </a:xfrm>
          <a:prstGeom prst="arc">
            <a:avLst>
              <a:gd name="adj1" fmla="val 16200000"/>
              <a:gd name="adj2" fmla="val 18750254"/>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3" name="Connettore 1 12"/>
          <p:cNvCxnSpPr/>
          <p:nvPr/>
        </p:nvCxnSpPr>
        <p:spPr>
          <a:xfrm>
            <a:off x="3486378" y="5277107"/>
            <a:ext cx="8454" cy="9249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3486378" y="5789881"/>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ttore 2 14"/>
          <p:cNvCxnSpPr/>
          <p:nvPr/>
        </p:nvCxnSpPr>
        <p:spPr>
          <a:xfrm flipH="1" flipV="1">
            <a:off x="4083774" y="5019036"/>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7" name="Ovale 16"/>
          <p:cNvSpPr/>
          <p:nvPr/>
        </p:nvSpPr>
        <p:spPr>
          <a:xfrm>
            <a:off x="3923689" y="5487671"/>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8" name="Connettore 2 17"/>
          <p:cNvCxnSpPr/>
          <p:nvPr/>
        </p:nvCxnSpPr>
        <p:spPr>
          <a:xfrm flipV="1">
            <a:off x="3951646" y="4343973"/>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 name="Connettore 2 18"/>
          <p:cNvCxnSpPr/>
          <p:nvPr/>
        </p:nvCxnSpPr>
        <p:spPr>
          <a:xfrm>
            <a:off x="3517142" y="4153421"/>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0" name="Connettore 2 19"/>
          <p:cNvCxnSpPr/>
          <p:nvPr/>
        </p:nvCxnSpPr>
        <p:spPr>
          <a:xfrm>
            <a:off x="3923689" y="5158873"/>
            <a:ext cx="123089" cy="290125"/>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2" name="Arco 21"/>
          <p:cNvSpPr/>
          <p:nvPr/>
        </p:nvSpPr>
        <p:spPr>
          <a:xfrm flipH="1">
            <a:off x="6673477" y="3941267"/>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4" name="Arco 23"/>
          <p:cNvSpPr/>
          <p:nvPr/>
        </p:nvSpPr>
        <p:spPr>
          <a:xfrm flipH="1">
            <a:off x="6650546" y="3954966"/>
            <a:ext cx="1896718" cy="1975026"/>
          </a:xfrm>
          <a:prstGeom prst="arc">
            <a:avLst>
              <a:gd name="adj1" fmla="val 1639562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5" name="Arco 24"/>
          <p:cNvSpPr/>
          <p:nvPr/>
        </p:nvSpPr>
        <p:spPr>
          <a:xfrm flipH="1">
            <a:off x="6098599" y="4948282"/>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7" name="Arco 26"/>
          <p:cNvSpPr/>
          <p:nvPr/>
        </p:nvSpPr>
        <p:spPr>
          <a:xfrm>
            <a:off x="6120910" y="3869460"/>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8" name="Connettore 1 27"/>
          <p:cNvCxnSpPr>
            <a:stCxn id="27" idx="2"/>
          </p:cNvCxnSpPr>
          <p:nvPr/>
        </p:nvCxnSpPr>
        <p:spPr>
          <a:xfrm>
            <a:off x="7964990" y="4288608"/>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29" name="Arco 28"/>
          <p:cNvSpPr/>
          <p:nvPr/>
        </p:nvSpPr>
        <p:spPr>
          <a:xfrm flipH="1">
            <a:off x="6098600" y="4942479"/>
            <a:ext cx="1844079" cy="838296"/>
          </a:xfrm>
          <a:prstGeom prst="arc">
            <a:avLst>
              <a:gd name="adj1" fmla="val 16200000"/>
              <a:gd name="adj2" fmla="val 18750254"/>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0" name="Connettore 1 29"/>
          <p:cNvCxnSpPr>
            <a:stCxn id="25" idx="2"/>
          </p:cNvCxnSpPr>
          <p:nvPr/>
        </p:nvCxnSpPr>
        <p:spPr>
          <a:xfrm>
            <a:off x="6098599" y="5362937"/>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6090146" y="5851503"/>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nettore 2 31"/>
          <p:cNvCxnSpPr/>
          <p:nvPr/>
        </p:nvCxnSpPr>
        <p:spPr>
          <a:xfrm flipH="1" flipV="1">
            <a:off x="6687542" y="5080658"/>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4" name="Ovale 33"/>
          <p:cNvSpPr/>
          <p:nvPr/>
        </p:nvSpPr>
        <p:spPr>
          <a:xfrm>
            <a:off x="7900526" y="5658249"/>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5" name="Connettore 2 34"/>
          <p:cNvCxnSpPr/>
          <p:nvPr/>
        </p:nvCxnSpPr>
        <p:spPr>
          <a:xfrm flipV="1">
            <a:off x="6555414" y="4405595"/>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6" name="Connettore 2 35"/>
          <p:cNvCxnSpPr/>
          <p:nvPr/>
        </p:nvCxnSpPr>
        <p:spPr>
          <a:xfrm>
            <a:off x="7900526" y="4343973"/>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7" name="Connettore 2 36"/>
          <p:cNvCxnSpPr/>
          <p:nvPr/>
        </p:nvCxnSpPr>
        <p:spPr>
          <a:xfrm>
            <a:off x="7900526" y="5082688"/>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9" name="Arco 38"/>
          <p:cNvSpPr/>
          <p:nvPr/>
        </p:nvSpPr>
        <p:spPr>
          <a:xfrm flipH="1">
            <a:off x="1258686" y="4019482"/>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1" name="Arco 40"/>
          <p:cNvSpPr/>
          <p:nvPr/>
        </p:nvSpPr>
        <p:spPr>
          <a:xfrm flipH="1">
            <a:off x="1235755" y="4033181"/>
            <a:ext cx="1896718" cy="1975026"/>
          </a:xfrm>
          <a:prstGeom prst="arc">
            <a:avLst>
              <a:gd name="adj1" fmla="val 19408882"/>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2" name="Arco 41"/>
          <p:cNvSpPr/>
          <p:nvPr/>
        </p:nvSpPr>
        <p:spPr>
          <a:xfrm flipH="1">
            <a:off x="683808" y="5026497"/>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3" name="Connettore 1 42"/>
          <p:cNvCxnSpPr/>
          <p:nvPr/>
        </p:nvCxnSpPr>
        <p:spPr>
          <a:xfrm>
            <a:off x="1613747" y="3639182"/>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44" name="Arco 43"/>
          <p:cNvSpPr/>
          <p:nvPr/>
        </p:nvSpPr>
        <p:spPr>
          <a:xfrm>
            <a:off x="706119" y="3947675"/>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5" name="Connettore 1 44"/>
          <p:cNvCxnSpPr>
            <a:stCxn id="44" idx="2"/>
          </p:cNvCxnSpPr>
          <p:nvPr/>
        </p:nvCxnSpPr>
        <p:spPr>
          <a:xfrm>
            <a:off x="2550199" y="4366823"/>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46" name="Arco 45"/>
          <p:cNvSpPr/>
          <p:nvPr/>
        </p:nvSpPr>
        <p:spPr>
          <a:xfrm flipH="1">
            <a:off x="683809" y="5020694"/>
            <a:ext cx="1844079" cy="838296"/>
          </a:xfrm>
          <a:prstGeom prst="arc">
            <a:avLst>
              <a:gd name="adj1" fmla="val 16200000"/>
              <a:gd name="adj2" fmla="val 18750254"/>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7" name="Connettore 1 46"/>
          <p:cNvCxnSpPr>
            <a:stCxn id="42" idx="2"/>
          </p:cNvCxnSpPr>
          <p:nvPr/>
        </p:nvCxnSpPr>
        <p:spPr>
          <a:xfrm>
            <a:off x="683808" y="5441152"/>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Connettore 1 47"/>
          <p:cNvCxnSpPr/>
          <p:nvPr/>
        </p:nvCxnSpPr>
        <p:spPr>
          <a:xfrm>
            <a:off x="675355" y="5929718"/>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Connettore 2 48"/>
          <p:cNvCxnSpPr/>
          <p:nvPr/>
        </p:nvCxnSpPr>
        <p:spPr>
          <a:xfrm flipH="1" flipV="1">
            <a:off x="1272751" y="5158873"/>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1" name="Ovale 50"/>
          <p:cNvSpPr/>
          <p:nvPr/>
        </p:nvSpPr>
        <p:spPr>
          <a:xfrm>
            <a:off x="2477188" y="5592812"/>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52" name="Connettore 2 51"/>
          <p:cNvCxnSpPr/>
          <p:nvPr/>
        </p:nvCxnSpPr>
        <p:spPr>
          <a:xfrm flipV="1">
            <a:off x="1140623" y="4483810"/>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3" name="Connettore 2 52"/>
          <p:cNvCxnSpPr/>
          <p:nvPr/>
        </p:nvCxnSpPr>
        <p:spPr>
          <a:xfrm>
            <a:off x="2384993" y="4918162"/>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4" name="Connettore 2 53"/>
          <p:cNvCxnSpPr/>
          <p:nvPr/>
        </p:nvCxnSpPr>
        <p:spPr>
          <a:xfrm>
            <a:off x="1846572" y="4552701"/>
            <a:ext cx="356411" cy="93433"/>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6" name="Connettore 1 55"/>
          <p:cNvCxnSpPr/>
          <p:nvPr/>
        </p:nvCxnSpPr>
        <p:spPr>
          <a:xfrm>
            <a:off x="2550199" y="4699901"/>
            <a:ext cx="0" cy="989380"/>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59" name="Figura a mano libera 58"/>
          <p:cNvSpPr/>
          <p:nvPr/>
        </p:nvSpPr>
        <p:spPr>
          <a:xfrm>
            <a:off x="1425460" y="4366427"/>
            <a:ext cx="1101491" cy="337312"/>
          </a:xfrm>
          <a:custGeom>
            <a:avLst/>
            <a:gdLst>
              <a:gd name="connsiteX0" fmla="*/ 0 w 1101491"/>
              <a:gd name="connsiteY0" fmla="*/ 129985 h 337312"/>
              <a:gd name="connsiteX1" fmla="*/ 77752 w 1101491"/>
              <a:gd name="connsiteY1" fmla="*/ 117027 h 337312"/>
              <a:gd name="connsiteX2" fmla="*/ 336927 w 1101491"/>
              <a:gd name="connsiteY2" fmla="*/ 78153 h 337312"/>
              <a:gd name="connsiteX3" fmla="*/ 375803 w 1101491"/>
              <a:gd name="connsiteY3" fmla="*/ 405 h 337312"/>
              <a:gd name="connsiteX4" fmla="*/ 414679 w 1101491"/>
              <a:gd name="connsiteY4" fmla="*/ 13363 h 337312"/>
              <a:gd name="connsiteX5" fmla="*/ 440596 w 1101491"/>
              <a:gd name="connsiteY5" fmla="*/ 52237 h 337312"/>
              <a:gd name="connsiteX6" fmla="*/ 544266 w 1101491"/>
              <a:gd name="connsiteY6" fmla="*/ 129985 h 337312"/>
              <a:gd name="connsiteX7" fmla="*/ 583142 w 1101491"/>
              <a:gd name="connsiteY7" fmla="*/ 142943 h 337312"/>
              <a:gd name="connsiteX8" fmla="*/ 660895 w 1101491"/>
              <a:gd name="connsiteY8" fmla="*/ 129985 h 337312"/>
              <a:gd name="connsiteX9" fmla="*/ 725688 w 1101491"/>
              <a:gd name="connsiteY9" fmla="*/ 52237 h 337312"/>
              <a:gd name="connsiteX10" fmla="*/ 764564 w 1101491"/>
              <a:gd name="connsiteY10" fmla="*/ 39279 h 337312"/>
              <a:gd name="connsiteX11" fmla="*/ 868234 w 1101491"/>
              <a:gd name="connsiteY11" fmla="*/ 52237 h 337312"/>
              <a:gd name="connsiteX12" fmla="*/ 894152 w 1101491"/>
              <a:gd name="connsiteY12" fmla="*/ 129985 h 337312"/>
              <a:gd name="connsiteX13" fmla="*/ 907110 w 1101491"/>
              <a:gd name="connsiteY13" fmla="*/ 168859 h 337312"/>
              <a:gd name="connsiteX14" fmla="*/ 933028 w 1101491"/>
              <a:gd name="connsiteY14" fmla="*/ 272522 h 337312"/>
              <a:gd name="connsiteX15" fmla="*/ 971904 w 1101491"/>
              <a:gd name="connsiteY15" fmla="*/ 311396 h 337312"/>
              <a:gd name="connsiteX16" fmla="*/ 1062615 w 1101491"/>
              <a:gd name="connsiteY16" fmla="*/ 324354 h 337312"/>
              <a:gd name="connsiteX17" fmla="*/ 1101491 w 1101491"/>
              <a:gd name="connsiteY17" fmla="*/ 337312 h 33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1491" h="337312">
                <a:moveTo>
                  <a:pt x="0" y="129985"/>
                </a:moveTo>
                <a:cubicBezTo>
                  <a:pt x="25917" y="125666"/>
                  <a:pt x="51568" y="119209"/>
                  <a:pt x="77752" y="117027"/>
                </a:cubicBezTo>
                <a:cubicBezTo>
                  <a:pt x="330646" y="95954"/>
                  <a:pt x="254776" y="160298"/>
                  <a:pt x="336927" y="78153"/>
                </a:cubicBezTo>
                <a:cubicBezTo>
                  <a:pt x="341031" y="61738"/>
                  <a:pt x="345399" y="6486"/>
                  <a:pt x="375803" y="405"/>
                </a:cubicBezTo>
                <a:cubicBezTo>
                  <a:pt x="389197" y="-2274"/>
                  <a:pt x="401720" y="9044"/>
                  <a:pt x="414679" y="13363"/>
                </a:cubicBezTo>
                <a:cubicBezTo>
                  <a:pt x="423318" y="26321"/>
                  <a:pt x="430867" y="40076"/>
                  <a:pt x="440596" y="52237"/>
                </a:cubicBezTo>
                <a:cubicBezTo>
                  <a:pt x="462923" y="80145"/>
                  <a:pt x="521658" y="122449"/>
                  <a:pt x="544266" y="129985"/>
                </a:cubicBezTo>
                <a:lnTo>
                  <a:pt x="583142" y="142943"/>
                </a:lnTo>
                <a:cubicBezTo>
                  <a:pt x="609060" y="138624"/>
                  <a:pt x="636884" y="140656"/>
                  <a:pt x="660895" y="129985"/>
                </a:cubicBezTo>
                <a:cubicBezTo>
                  <a:pt x="716425" y="105307"/>
                  <a:pt x="684811" y="84937"/>
                  <a:pt x="725688" y="52237"/>
                </a:cubicBezTo>
                <a:cubicBezTo>
                  <a:pt x="736355" y="43704"/>
                  <a:pt x="751605" y="43598"/>
                  <a:pt x="764564" y="39279"/>
                </a:cubicBezTo>
                <a:cubicBezTo>
                  <a:pt x="799121" y="43598"/>
                  <a:pt x="839703" y="32267"/>
                  <a:pt x="868234" y="52237"/>
                </a:cubicBezTo>
                <a:cubicBezTo>
                  <a:pt x="890614" y="67902"/>
                  <a:pt x="885513" y="104069"/>
                  <a:pt x="894152" y="129985"/>
                </a:cubicBezTo>
                <a:cubicBezTo>
                  <a:pt x="898472" y="142943"/>
                  <a:pt x="903797" y="155608"/>
                  <a:pt x="907110" y="168859"/>
                </a:cubicBezTo>
                <a:cubicBezTo>
                  <a:pt x="915749" y="203413"/>
                  <a:pt x="907842" y="247337"/>
                  <a:pt x="933028" y="272522"/>
                </a:cubicBezTo>
                <a:cubicBezTo>
                  <a:pt x="945987" y="285480"/>
                  <a:pt x="954889" y="304590"/>
                  <a:pt x="971904" y="311396"/>
                </a:cubicBezTo>
                <a:cubicBezTo>
                  <a:pt x="1000264" y="322739"/>
                  <a:pt x="1032378" y="320035"/>
                  <a:pt x="1062615" y="324354"/>
                </a:cubicBezTo>
                <a:lnTo>
                  <a:pt x="1101491" y="337312"/>
                </a:ln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2" name="Arco 61"/>
          <p:cNvSpPr/>
          <p:nvPr/>
        </p:nvSpPr>
        <p:spPr>
          <a:xfrm flipH="1">
            <a:off x="3491224" y="4864118"/>
            <a:ext cx="1801927" cy="829310"/>
          </a:xfrm>
          <a:prstGeom prst="arc">
            <a:avLst>
              <a:gd name="adj1" fmla="val 20790592"/>
              <a:gd name="adj2" fmla="val 0"/>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6" name="Figura a mano libera 65"/>
          <p:cNvSpPr/>
          <p:nvPr/>
        </p:nvSpPr>
        <p:spPr>
          <a:xfrm>
            <a:off x="3615484" y="4026564"/>
            <a:ext cx="596101" cy="1534117"/>
          </a:xfrm>
          <a:custGeom>
            <a:avLst/>
            <a:gdLst>
              <a:gd name="connsiteX0" fmla="*/ 596101 w 596101"/>
              <a:gd name="connsiteY0" fmla="*/ 288436 h 1534117"/>
              <a:gd name="connsiteX1" fmla="*/ 583143 w 596101"/>
              <a:gd name="connsiteY1" fmla="*/ 132941 h 1534117"/>
              <a:gd name="connsiteX2" fmla="*/ 544267 w 596101"/>
              <a:gd name="connsiteY2" fmla="*/ 81109 h 1534117"/>
              <a:gd name="connsiteX3" fmla="*/ 466514 w 596101"/>
              <a:gd name="connsiteY3" fmla="*/ 16319 h 1534117"/>
              <a:gd name="connsiteX4" fmla="*/ 440597 w 596101"/>
              <a:gd name="connsiteY4" fmla="*/ 55193 h 1534117"/>
              <a:gd name="connsiteX5" fmla="*/ 349886 w 596101"/>
              <a:gd name="connsiteY5" fmla="*/ 29277 h 1534117"/>
              <a:gd name="connsiteX6" fmla="*/ 246216 w 596101"/>
              <a:gd name="connsiteY6" fmla="*/ 16319 h 1534117"/>
              <a:gd name="connsiteX7" fmla="*/ 155505 w 596101"/>
              <a:gd name="connsiteY7" fmla="*/ 42235 h 1534117"/>
              <a:gd name="connsiteX8" fmla="*/ 64794 w 596101"/>
              <a:gd name="connsiteY8" fmla="*/ 132941 h 1534117"/>
              <a:gd name="connsiteX9" fmla="*/ 51835 w 596101"/>
              <a:gd name="connsiteY9" fmla="*/ 171815 h 1534117"/>
              <a:gd name="connsiteX10" fmla="*/ 64794 w 596101"/>
              <a:gd name="connsiteY10" fmla="*/ 249563 h 1534117"/>
              <a:gd name="connsiteX11" fmla="*/ 90711 w 596101"/>
              <a:gd name="connsiteY11" fmla="*/ 327310 h 1534117"/>
              <a:gd name="connsiteX12" fmla="*/ 77752 w 596101"/>
              <a:gd name="connsiteY12" fmla="*/ 405058 h 1534117"/>
              <a:gd name="connsiteX13" fmla="*/ 38876 w 596101"/>
              <a:gd name="connsiteY13" fmla="*/ 430974 h 1534117"/>
              <a:gd name="connsiteX14" fmla="*/ 0 w 596101"/>
              <a:gd name="connsiteY14" fmla="*/ 573512 h 1534117"/>
              <a:gd name="connsiteX15" fmla="*/ 12959 w 596101"/>
              <a:gd name="connsiteY15" fmla="*/ 677175 h 1534117"/>
              <a:gd name="connsiteX16" fmla="*/ 51835 w 596101"/>
              <a:gd name="connsiteY16" fmla="*/ 716049 h 1534117"/>
              <a:gd name="connsiteX17" fmla="*/ 77752 w 596101"/>
              <a:gd name="connsiteY17" fmla="*/ 754923 h 1534117"/>
              <a:gd name="connsiteX18" fmla="*/ 103670 w 596101"/>
              <a:gd name="connsiteY18" fmla="*/ 832671 h 1534117"/>
              <a:gd name="connsiteX19" fmla="*/ 77752 w 596101"/>
              <a:gd name="connsiteY19" fmla="*/ 936334 h 1534117"/>
              <a:gd name="connsiteX20" fmla="*/ 90711 w 596101"/>
              <a:gd name="connsiteY20" fmla="*/ 1014082 h 1534117"/>
              <a:gd name="connsiteX21" fmla="*/ 116629 w 596101"/>
              <a:gd name="connsiteY21" fmla="*/ 1117746 h 1534117"/>
              <a:gd name="connsiteX22" fmla="*/ 181422 w 596101"/>
              <a:gd name="connsiteY22" fmla="*/ 1195494 h 1534117"/>
              <a:gd name="connsiteX23" fmla="*/ 194381 w 596101"/>
              <a:gd name="connsiteY23" fmla="*/ 1234368 h 1534117"/>
              <a:gd name="connsiteX24" fmla="*/ 233257 w 596101"/>
              <a:gd name="connsiteY24" fmla="*/ 1260283 h 1534117"/>
              <a:gd name="connsiteX25" fmla="*/ 259175 w 596101"/>
              <a:gd name="connsiteY25" fmla="*/ 1286199 h 1534117"/>
              <a:gd name="connsiteX26" fmla="*/ 311010 w 596101"/>
              <a:gd name="connsiteY26" fmla="*/ 1389863 h 1534117"/>
              <a:gd name="connsiteX27" fmla="*/ 349886 w 596101"/>
              <a:gd name="connsiteY27" fmla="*/ 1402821 h 1534117"/>
              <a:gd name="connsiteX28" fmla="*/ 362844 w 596101"/>
              <a:gd name="connsiteY28" fmla="*/ 1532401 h 1534117"/>
              <a:gd name="connsiteX29" fmla="*/ 349886 w 596101"/>
              <a:gd name="connsiteY29" fmla="*/ 1532401 h 153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6101" h="1534117">
                <a:moveTo>
                  <a:pt x="596101" y="288436"/>
                </a:moveTo>
                <a:cubicBezTo>
                  <a:pt x="591782" y="236604"/>
                  <a:pt x="595758" y="183399"/>
                  <a:pt x="583143" y="132941"/>
                </a:cubicBezTo>
                <a:cubicBezTo>
                  <a:pt x="577905" y="111989"/>
                  <a:pt x="558094" y="97700"/>
                  <a:pt x="544267" y="81109"/>
                </a:cubicBezTo>
                <a:cubicBezTo>
                  <a:pt x="521385" y="53652"/>
                  <a:pt x="495758" y="38251"/>
                  <a:pt x="466514" y="16319"/>
                </a:cubicBezTo>
                <a:cubicBezTo>
                  <a:pt x="457875" y="29277"/>
                  <a:pt x="455372" y="50268"/>
                  <a:pt x="440597" y="55193"/>
                </a:cubicBezTo>
                <a:cubicBezTo>
                  <a:pt x="432461" y="57905"/>
                  <a:pt x="361979" y="33308"/>
                  <a:pt x="349886" y="29277"/>
                </a:cubicBezTo>
                <a:cubicBezTo>
                  <a:pt x="306548" y="-14058"/>
                  <a:pt x="333525" y="-1142"/>
                  <a:pt x="246216" y="16319"/>
                </a:cubicBezTo>
                <a:cubicBezTo>
                  <a:pt x="232376" y="19087"/>
                  <a:pt x="171973" y="34001"/>
                  <a:pt x="155505" y="42235"/>
                </a:cubicBezTo>
                <a:cubicBezTo>
                  <a:pt x="117710" y="61132"/>
                  <a:pt x="83692" y="95147"/>
                  <a:pt x="64794" y="132941"/>
                </a:cubicBezTo>
                <a:cubicBezTo>
                  <a:pt x="58685" y="145158"/>
                  <a:pt x="56155" y="158857"/>
                  <a:pt x="51835" y="171815"/>
                </a:cubicBezTo>
                <a:cubicBezTo>
                  <a:pt x="56155" y="197731"/>
                  <a:pt x="58421" y="224074"/>
                  <a:pt x="64794" y="249563"/>
                </a:cubicBezTo>
                <a:cubicBezTo>
                  <a:pt x="71420" y="276065"/>
                  <a:pt x="90711" y="327310"/>
                  <a:pt x="90711" y="327310"/>
                </a:cubicBezTo>
                <a:cubicBezTo>
                  <a:pt x="86391" y="353226"/>
                  <a:pt x="89502" y="381559"/>
                  <a:pt x="77752" y="405058"/>
                </a:cubicBezTo>
                <a:cubicBezTo>
                  <a:pt x="70787" y="418988"/>
                  <a:pt x="47131" y="417767"/>
                  <a:pt x="38876" y="430974"/>
                </a:cubicBezTo>
                <a:cubicBezTo>
                  <a:pt x="19534" y="461919"/>
                  <a:pt x="7400" y="536514"/>
                  <a:pt x="0" y="573512"/>
                </a:cubicBezTo>
                <a:cubicBezTo>
                  <a:pt x="4320" y="608066"/>
                  <a:pt x="1058" y="644449"/>
                  <a:pt x="12959" y="677175"/>
                </a:cubicBezTo>
                <a:cubicBezTo>
                  <a:pt x="19222" y="694397"/>
                  <a:pt x="40103" y="701971"/>
                  <a:pt x="51835" y="716049"/>
                </a:cubicBezTo>
                <a:cubicBezTo>
                  <a:pt x="61805" y="728013"/>
                  <a:pt x="71427" y="740692"/>
                  <a:pt x="77752" y="754923"/>
                </a:cubicBezTo>
                <a:cubicBezTo>
                  <a:pt x="88847" y="779886"/>
                  <a:pt x="103670" y="832671"/>
                  <a:pt x="103670" y="832671"/>
                </a:cubicBezTo>
                <a:cubicBezTo>
                  <a:pt x="93444" y="863346"/>
                  <a:pt x="77752" y="905062"/>
                  <a:pt x="77752" y="936334"/>
                </a:cubicBezTo>
                <a:cubicBezTo>
                  <a:pt x="77752" y="962608"/>
                  <a:pt x="85206" y="988392"/>
                  <a:pt x="90711" y="1014082"/>
                </a:cubicBezTo>
                <a:cubicBezTo>
                  <a:pt x="98175" y="1048910"/>
                  <a:pt x="91442" y="1092561"/>
                  <a:pt x="116629" y="1117746"/>
                </a:cubicBezTo>
                <a:cubicBezTo>
                  <a:pt x="145289" y="1146404"/>
                  <a:pt x="163380" y="1159412"/>
                  <a:pt x="181422" y="1195494"/>
                </a:cubicBezTo>
                <a:cubicBezTo>
                  <a:pt x="187531" y="1207711"/>
                  <a:pt x="185848" y="1223702"/>
                  <a:pt x="194381" y="1234368"/>
                </a:cubicBezTo>
                <a:cubicBezTo>
                  <a:pt x="204110" y="1246529"/>
                  <a:pt x="221095" y="1250555"/>
                  <a:pt x="233257" y="1260283"/>
                </a:cubicBezTo>
                <a:cubicBezTo>
                  <a:pt x="242797" y="1267915"/>
                  <a:pt x="250536" y="1277560"/>
                  <a:pt x="259175" y="1286199"/>
                </a:cubicBezTo>
                <a:cubicBezTo>
                  <a:pt x="272099" y="1324970"/>
                  <a:pt x="273313" y="1367246"/>
                  <a:pt x="311010" y="1389863"/>
                </a:cubicBezTo>
                <a:cubicBezTo>
                  <a:pt x="322723" y="1396890"/>
                  <a:pt x="336927" y="1398502"/>
                  <a:pt x="349886" y="1402821"/>
                </a:cubicBezTo>
                <a:cubicBezTo>
                  <a:pt x="369419" y="1461418"/>
                  <a:pt x="390262" y="1477566"/>
                  <a:pt x="362844" y="1532401"/>
                </a:cubicBezTo>
                <a:cubicBezTo>
                  <a:pt x="360912" y="1536264"/>
                  <a:pt x="354205" y="1532401"/>
                  <a:pt x="349886" y="1532401"/>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8" name="Arco 67"/>
          <p:cNvSpPr/>
          <p:nvPr/>
        </p:nvSpPr>
        <p:spPr>
          <a:xfrm>
            <a:off x="6148933" y="3879645"/>
            <a:ext cx="1844079" cy="838296"/>
          </a:xfrm>
          <a:prstGeom prst="arc">
            <a:avLst>
              <a:gd name="adj1" fmla="val 19348461"/>
              <a:gd name="adj2" fmla="val 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9" name="Connettore 1 68"/>
          <p:cNvCxnSpPr/>
          <p:nvPr/>
        </p:nvCxnSpPr>
        <p:spPr>
          <a:xfrm>
            <a:off x="7987238" y="4283395"/>
            <a:ext cx="0" cy="1410033"/>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1" name="Connettore 2 70"/>
          <p:cNvCxnSpPr/>
          <p:nvPr/>
        </p:nvCxnSpPr>
        <p:spPr>
          <a:xfrm flipV="1">
            <a:off x="6901212" y="3916092"/>
            <a:ext cx="264962"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79" name="Gruppo 78"/>
          <p:cNvGrpSpPr/>
          <p:nvPr/>
        </p:nvGrpSpPr>
        <p:grpSpPr>
          <a:xfrm>
            <a:off x="563989" y="4422585"/>
            <a:ext cx="512963" cy="512963"/>
            <a:chOff x="616909" y="4087491"/>
            <a:chExt cx="512963" cy="512963"/>
          </a:xfrm>
        </p:grpSpPr>
        <p:sp>
          <p:nvSpPr>
            <p:cNvPr id="75" name="Ovale 74"/>
            <p:cNvSpPr/>
            <p:nvPr/>
          </p:nvSpPr>
          <p:spPr>
            <a:xfrm>
              <a:off x="616909" y="4087491"/>
              <a:ext cx="512963" cy="512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4" name="Rettangolo 73"/>
            <p:cNvSpPr/>
            <p:nvPr/>
          </p:nvSpPr>
          <p:spPr>
            <a:xfrm>
              <a:off x="616909" y="4153421"/>
              <a:ext cx="501384" cy="369332"/>
            </a:xfrm>
            <a:prstGeom prst="rect">
              <a:avLst/>
            </a:prstGeom>
          </p:spPr>
          <p:txBody>
            <a:bodyPr wrap="none">
              <a:spAutoFit/>
            </a:bodyPr>
            <a:lstStyle/>
            <a:p>
              <a:pPr algn="ctr"/>
              <a:r>
                <a:rPr lang="it-IT" dirty="0">
                  <a:solidFill>
                    <a:schemeClr val="bg1"/>
                  </a:solidFill>
                </a:rPr>
                <a:t>1/a</a:t>
              </a:r>
            </a:p>
          </p:txBody>
        </p:sp>
      </p:grpSp>
      <p:sp>
        <p:nvSpPr>
          <p:cNvPr id="76" name="Ovale 75"/>
          <p:cNvSpPr/>
          <p:nvPr/>
        </p:nvSpPr>
        <p:spPr>
          <a:xfrm>
            <a:off x="2984994" y="4486771"/>
            <a:ext cx="512963" cy="512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7" name="Rettangolo 76"/>
          <p:cNvSpPr/>
          <p:nvPr/>
        </p:nvSpPr>
        <p:spPr>
          <a:xfrm>
            <a:off x="2979640" y="4487911"/>
            <a:ext cx="512092" cy="369332"/>
          </a:xfrm>
          <a:prstGeom prst="rect">
            <a:avLst/>
          </a:prstGeom>
        </p:spPr>
        <p:txBody>
          <a:bodyPr wrap="none">
            <a:spAutoFit/>
          </a:bodyPr>
          <a:lstStyle/>
          <a:p>
            <a:pPr algn="ctr"/>
            <a:r>
              <a:rPr lang="it-IT" dirty="0">
                <a:solidFill>
                  <a:schemeClr val="bg1"/>
                </a:solidFill>
              </a:rPr>
              <a:t>1</a:t>
            </a:r>
            <a:r>
              <a:rPr lang="it-IT" dirty="0" smtClean="0">
                <a:solidFill>
                  <a:schemeClr val="bg1"/>
                </a:solidFill>
              </a:rPr>
              <a:t>/b</a:t>
            </a:r>
            <a:endParaRPr lang="it-IT" dirty="0">
              <a:solidFill>
                <a:schemeClr val="bg1"/>
              </a:solidFill>
            </a:endParaRPr>
          </a:p>
        </p:txBody>
      </p:sp>
      <p:sp>
        <p:nvSpPr>
          <p:cNvPr id="78" name="Ovale 77"/>
          <p:cNvSpPr/>
          <p:nvPr/>
        </p:nvSpPr>
        <p:spPr>
          <a:xfrm>
            <a:off x="5943496" y="4435104"/>
            <a:ext cx="512963" cy="512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2</a:t>
            </a:r>
          </a:p>
        </p:txBody>
      </p:sp>
    </p:spTree>
    <p:extLst>
      <p:ext uri="{BB962C8B-B14F-4D97-AF65-F5344CB8AC3E}">
        <p14:creationId xmlns:p14="http://schemas.microsoft.com/office/powerpoint/2010/main" val="21793218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90771" y="339849"/>
            <a:ext cx="8586371" cy="3139321"/>
          </a:xfrm>
          <a:prstGeom prst="rect">
            <a:avLst/>
          </a:prstGeom>
        </p:spPr>
        <p:txBody>
          <a:bodyPr wrap="square">
            <a:spAutoFit/>
          </a:bodyPr>
          <a:lstStyle/>
          <a:p>
            <a:r>
              <a:rPr lang="it-IT" b="1" u="sng" dirty="0" err="1">
                <a:solidFill>
                  <a:srgbClr val="000000"/>
                </a:solidFill>
              </a:rPr>
              <a:t>Origin</a:t>
            </a:r>
            <a:r>
              <a:rPr lang="it-IT" b="1" u="sng" dirty="0">
                <a:solidFill>
                  <a:srgbClr val="000000"/>
                </a:solidFill>
              </a:rPr>
              <a:t> of a </a:t>
            </a:r>
            <a:r>
              <a:rPr lang="it-IT" b="1" u="sng" dirty="0" err="1">
                <a:solidFill>
                  <a:srgbClr val="000000"/>
                </a:solidFill>
              </a:rPr>
              <a:t>tributary</a:t>
            </a:r>
            <a:r>
              <a:rPr lang="it-IT" b="1" u="sng" dirty="0">
                <a:solidFill>
                  <a:srgbClr val="000000"/>
                </a:solidFill>
              </a:rPr>
              <a:t> from the Giacomini v.</a:t>
            </a:r>
          </a:p>
          <a:p>
            <a:endParaRPr lang="it-IT" u="sng" dirty="0">
              <a:solidFill>
                <a:srgbClr val="000000"/>
              </a:solidFill>
            </a:endParaRPr>
          </a:p>
          <a:p>
            <a:r>
              <a:rPr lang="it-IT" dirty="0" err="1">
                <a:solidFill>
                  <a:srgbClr val="000000"/>
                </a:solidFill>
              </a:rPr>
              <a:t>This</a:t>
            </a:r>
            <a:r>
              <a:rPr lang="it-IT" dirty="0">
                <a:solidFill>
                  <a:srgbClr val="000000"/>
                </a:solidFill>
              </a:rPr>
              <a:t> </a:t>
            </a:r>
            <a:r>
              <a:rPr lang="it-IT" dirty="0" smtClean="0">
                <a:solidFill>
                  <a:srgbClr val="000000"/>
                </a:solidFill>
              </a:rPr>
              <a:t>private </a:t>
            </a:r>
            <a:r>
              <a:rPr lang="it-IT" dirty="0" err="1" smtClean="0">
                <a:solidFill>
                  <a:srgbClr val="000000"/>
                </a:solidFill>
              </a:rPr>
              <a:t>circulation</a:t>
            </a:r>
            <a:r>
              <a:rPr lang="it-IT" dirty="0" smtClean="0">
                <a:solidFill>
                  <a:srgbClr val="000000"/>
                </a:solidFill>
              </a:rPr>
              <a:t> originated </a:t>
            </a:r>
            <a:r>
              <a:rPr lang="it-IT" dirty="0">
                <a:solidFill>
                  <a:srgbClr val="000000"/>
                </a:solidFill>
              </a:rPr>
              <a:t>directly  from the Giacomini v. </a:t>
            </a:r>
            <a:r>
              <a:rPr lang="it-IT" dirty="0" smtClean="0">
                <a:solidFill>
                  <a:srgbClr val="000000"/>
                </a:solidFill>
              </a:rPr>
              <a:t>which is combined with a contraction flow must </a:t>
            </a:r>
            <a:r>
              <a:rPr lang="it-IT" dirty="0">
                <a:solidFill>
                  <a:srgbClr val="000000"/>
                </a:solidFill>
              </a:rPr>
              <a:t>be conserved. The disconnection of this compartment jump must be performed with a flush ligation and is generally very </a:t>
            </a:r>
            <a:r>
              <a:rPr lang="it-IT" dirty="0" smtClean="0">
                <a:solidFill>
                  <a:srgbClr val="000000"/>
                </a:solidFill>
              </a:rPr>
              <a:t>simple.</a:t>
            </a:r>
            <a:endParaRPr lang="it-IT" dirty="0">
              <a:solidFill>
                <a:srgbClr val="000000"/>
              </a:solidFill>
            </a:endParaRPr>
          </a:p>
          <a:p>
            <a:r>
              <a:rPr lang="it-IT" dirty="0" err="1">
                <a:solidFill>
                  <a:srgbClr val="000000"/>
                </a:solidFill>
              </a:rPr>
              <a:t>This</a:t>
            </a:r>
            <a:r>
              <a:rPr lang="it-IT" dirty="0">
                <a:solidFill>
                  <a:srgbClr val="000000"/>
                </a:solidFill>
              </a:rPr>
              <a:t> </a:t>
            </a:r>
            <a:r>
              <a:rPr lang="it-IT" dirty="0" err="1">
                <a:solidFill>
                  <a:srgbClr val="000000"/>
                </a:solidFill>
              </a:rPr>
              <a:t>compartment</a:t>
            </a:r>
            <a:r>
              <a:rPr lang="it-IT" dirty="0">
                <a:solidFill>
                  <a:srgbClr val="000000"/>
                </a:solidFill>
              </a:rPr>
              <a:t> </a:t>
            </a:r>
            <a:r>
              <a:rPr lang="it-IT" dirty="0" err="1">
                <a:solidFill>
                  <a:srgbClr val="000000"/>
                </a:solidFill>
              </a:rPr>
              <a:t>jump</a:t>
            </a:r>
            <a:r>
              <a:rPr lang="it-IT" dirty="0">
                <a:solidFill>
                  <a:srgbClr val="000000"/>
                </a:solidFill>
              </a:rPr>
              <a:t> can be </a:t>
            </a:r>
            <a:r>
              <a:rPr lang="it-IT" dirty="0" err="1">
                <a:solidFill>
                  <a:srgbClr val="000000"/>
                </a:solidFill>
              </a:rPr>
              <a:t>associated</a:t>
            </a:r>
            <a:r>
              <a:rPr lang="it-IT" dirty="0">
                <a:solidFill>
                  <a:srgbClr val="000000"/>
                </a:solidFill>
              </a:rPr>
              <a:t> to:</a:t>
            </a:r>
          </a:p>
          <a:p>
            <a:r>
              <a:rPr lang="it-IT" dirty="0">
                <a:solidFill>
                  <a:srgbClr val="000000"/>
                </a:solidFill>
              </a:rPr>
              <a:t>1)	The </a:t>
            </a:r>
            <a:r>
              <a:rPr lang="it-IT" dirty="0" err="1">
                <a:solidFill>
                  <a:srgbClr val="000000"/>
                </a:solidFill>
              </a:rPr>
              <a:t>presence</a:t>
            </a:r>
            <a:r>
              <a:rPr lang="it-IT" dirty="0">
                <a:solidFill>
                  <a:srgbClr val="000000"/>
                </a:solidFill>
              </a:rPr>
              <a:t> of </a:t>
            </a:r>
            <a:r>
              <a:rPr lang="it-IT" dirty="0" smtClean="0">
                <a:solidFill>
                  <a:srgbClr val="000000"/>
                </a:solidFill>
              </a:rPr>
              <a:t>the N2 </a:t>
            </a:r>
            <a:r>
              <a:rPr lang="it-IT" dirty="0">
                <a:solidFill>
                  <a:srgbClr val="000000"/>
                </a:solidFill>
              </a:rPr>
              <a:t>( Giacomini v) </a:t>
            </a:r>
            <a:r>
              <a:rPr lang="it-IT" dirty="0" err="1">
                <a:solidFill>
                  <a:srgbClr val="000000"/>
                </a:solidFill>
              </a:rPr>
              <a:t>above</a:t>
            </a:r>
            <a:r>
              <a:rPr lang="it-IT" dirty="0">
                <a:solidFill>
                  <a:srgbClr val="000000"/>
                </a:solidFill>
              </a:rPr>
              <a:t> the N3 ( </a:t>
            </a:r>
            <a:r>
              <a:rPr lang="it-IT" dirty="0" err="1">
                <a:solidFill>
                  <a:srgbClr val="000000"/>
                </a:solidFill>
              </a:rPr>
              <a:t>tributary</a:t>
            </a:r>
            <a:r>
              <a:rPr lang="it-IT" dirty="0">
                <a:solidFill>
                  <a:srgbClr val="000000"/>
                </a:solidFill>
              </a:rPr>
              <a:t>) </a:t>
            </a:r>
            <a:r>
              <a:rPr lang="it-IT" dirty="0" err="1" smtClean="0">
                <a:solidFill>
                  <a:srgbClr val="000000"/>
                </a:solidFill>
              </a:rPr>
              <a:t>origin</a:t>
            </a:r>
            <a:r>
              <a:rPr lang="it-IT" dirty="0" smtClean="0">
                <a:solidFill>
                  <a:srgbClr val="000000"/>
                </a:solidFill>
              </a:rPr>
              <a:t> .</a:t>
            </a:r>
            <a:endParaRPr lang="it-IT" dirty="0">
              <a:solidFill>
                <a:srgbClr val="000000"/>
              </a:solidFill>
            </a:endParaRPr>
          </a:p>
          <a:p>
            <a:r>
              <a:rPr lang="it-IT" dirty="0">
                <a:solidFill>
                  <a:srgbClr val="000000"/>
                </a:solidFill>
              </a:rPr>
              <a:t>2)	The </a:t>
            </a:r>
            <a:r>
              <a:rPr lang="it-IT" dirty="0" err="1">
                <a:solidFill>
                  <a:srgbClr val="000000"/>
                </a:solidFill>
              </a:rPr>
              <a:t>absence</a:t>
            </a:r>
            <a:r>
              <a:rPr lang="it-IT" dirty="0">
                <a:solidFill>
                  <a:srgbClr val="000000"/>
                </a:solidFill>
              </a:rPr>
              <a:t> of the N2 </a:t>
            </a:r>
            <a:r>
              <a:rPr lang="it-IT" dirty="0" err="1">
                <a:solidFill>
                  <a:srgbClr val="000000"/>
                </a:solidFill>
              </a:rPr>
              <a:t>above</a:t>
            </a:r>
            <a:r>
              <a:rPr lang="it-IT" dirty="0">
                <a:solidFill>
                  <a:srgbClr val="000000"/>
                </a:solidFill>
              </a:rPr>
              <a:t> the </a:t>
            </a:r>
            <a:r>
              <a:rPr lang="it-IT" dirty="0" err="1">
                <a:solidFill>
                  <a:srgbClr val="000000"/>
                </a:solidFill>
              </a:rPr>
              <a:t>origin</a:t>
            </a:r>
            <a:r>
              <a:rPr lang="it-IT" dirty="0">
                <a:solidFill>
                  <a:srgbClr val="000000"/>
                </a:solidFill>
              </a:rPr>
              <a:t> of the N3.</a:t>
            </a:r>
          </a:p>
          <a:p>
            <a:r>
              <a:rPr lang="it-IT" dirty="0">
                <a:solidFill>
                  <a:srgbClr val="000000"/>
                </a:solidFill>
              </a:rPr>
              <a:t>3)	The </a:t>
            </a:r>
            <a:r>
              <a:rPr lang="it-IT" dirty="0" err="1">
                <a:solidFill>
                  <a:srgbClr val="000000"/>
                </a:solidFill>
              </a:rPr>
              <a:t>presence</a:t>
            </a:r>
            <a:r>
              <a:rPr lang="it-IT" dirty="0">
                <a:solidFill>
                  <a:srgbClr val="000000"/>
                </a:solidFill>
              </a:rPr>
              <a:t> or </a:t>
            </a:r>
            <a:r>
              <a:rPr lang="it-IT" dirty="0" err="1">
                <a:solidFill>
                  <a:srgbClr val="000000"/>
                </a:solidFill>
              </a:rPr>
              <a:t>not</a:t>
            </a:r>
            <a:r>
              <a:rPr lang="it-IT" dirty="0">
                <a:solidFill>
                  <a:srgbClr val="000000"/>
                </a:solidFill>
              </a:rPr>
              <a:t> of an N2 </a:t>
            </a:r>
            <a:r>
              <a:rPr lang="it-IT" dirty="0" err="1">
                <a:solidFill>
                  <a:srgbClr val="000000"/>
                </a:solidFill>
              </a:rPr>
              <a:t>perforator</a:t>
            </a:r>
            <a:r>
              <a:rPr lang="it-IT" dirty="0">
                <a:solidFill>
                  <a:srgbClr val="000000"/>
                </a:solidFill>
              </a:rPr>
              <a:t> </a:t>
            </a:r>
            <a:r>
              <a:rPr lang="it-IT" dirty="0" err="1" smtClean="0">
                <a:solidFill>
                  <a:srgbClr val="000000"/>
                </a:solidFill>
              </a:rPr>
              <a:t>below</a:t>
            </a:r>
            <a:r>
              <a:rPr lang="it-IT" dirty="0" smtClean="0">
                <a:solidFill>
                  <a:srgbClr val="000000"/>
                </a:solidFill>
              </a:rPr>
              <a:t> (3a) </a:t>
            </a:r>
            <a:r>
              <a:rPr lang="it-IT" dirty="0">
                <a:solidFill>
                  <a:srgbClr val="000000"/>
                </a:solidFill>
              </a:rPr>
              <a:t>or </a:t>
            </a:r>
            <a:r>
              <a:rPr lang="it-IT" dirty="0" err="1" smtClean="0">
                <a:solidFill>
                  <a:srgbClr val="000000"/>
                </a:solidFill>
              </a:rPr>
              <a:t>above</a:t>
            </a:r>
            <a:r>
              <a:rPr lang="it-IT" dirty="0" smtClean="0">
                <a:solidFill>
                  <a:srgbClr val="000000"/>
                </a:solidFill>
              </a:rPr>
              <a:t> (3b) </a:t>
            </a:r>
            <a:r>
              <a:rPr lang="it-IT" dirty="0">
                <a:solidFill>
                  <a:srgbClr val="000000"/>
                </a:solidFill>
              </a:rPr>
              <a:t>the N3 </a:t>
            </a:r>
            <a:r>
              <a:rPr lang="it-IT" dirty="0" err="1">
                <a:solidFill>
                  <a:srgbClr val="000000"/>
                </a:solidFill>
              </a:rPr>
              <a:t>origin</a:t>
            </a:r>
            <a:endParaRPr lang="it-IT" dirty="0">
              <a:solidFill>
                <a:srgbClr val="000000"/>
              </a:solidFill>
            </a:endParaRPr>
          </a:p>
          <a:p>
            <a:r>
              <a:rPr lang="it-IT" dirty="0" err="1">
                <a:solidFill>
                  <a:srgbClr val="000000"/>
                </a:solidFill>
              </a:rPr>
              <a:t>These</a:t>
            </a:r>
            <a:r>
              <a:rPr lang="it-IT" dirty="0">
                <a:solidFill>
                  <a:srgbClr val="000000"/>
                </a:solidFill>
              </a:rPr>
              <a:t> </a:t>
            </a:r>
            <a:r>
              <a:rPr lang="it-IT" dirty="0" err="1">
                <a:solidFill>
                  <a:srgbClr val="000000"/>
                </a:solidFill>
              </a:rPr>
              <a:t>variables</a:t>
            </a:r>
            <a:r>
              <a:rPr lang="it-IT" dirty="0">
                <a:solidFill>
                  <a:srgbClr val="000000"/>
                </a:solidFill>
              </a:rPr>
              <a:t> </a:t>
            </a:r>
            <a:r>
              <a:rPr lang="it-IT" dirty="0" err="1">
                <a:solidFill>
                  <a:srgbClr val="000000"/>
                </a:solidFill>
              </a:rPr>
              <a:t>affect</a:t>
            </a:r>
            <a:r>
              <a:rPr lang="it-IT" dirty="0">
                <a:solidFill>
                  <a:srgbClr val="000000"/>
                </a:solidFill>
              </a:rPr>
              <a:t> the </a:t>
            </a:r>
            <a:r>
              <a:rPr lang="it-IT" dirty="0" err="1">
                <a:solidFill>
                  <a:srgbClr val="000000"/>
                </a:solidFill>
              </a:rPr>
              <a:t>presence</a:t>
            </a:r>
            <a:r>
              <a:rPr lang="it-IT" dirty="0">
                <a:solidFill>
                  <a:srgbClr val="000000"/>
                </a:solidFill>
              </a:rPr>
              <a:t> of the </a:t>
            </a:r>
            <a:r>
              <a:rPr lang="it-IT" dirty="0" err="1">
                <a:solidFill>
                  <a:srgbClr val="000000"/>
                </a:solidFill>
              </a:rPr>
              <a:t>centripetal</a:t>
            </a:r>
            <a:r>
              <a:rPr lang="it-IT" dirty="0">
                <a:solidFill>
                  <a:srgbClr val="000000"/>
                </a:solidFill>
              </a:rPr>
              <a:t> </a:t>
            </a:r>
            <a:r>
              <a:rPr lang="it-IT" dirty="0" err="1">
                <a:solidFill>
                  <a:srgbClr val="000000"/>
                </a:solidFill>
              </a:rPr>
              <a:t>contractive</a:t>
            </a:r>
            <a:r>
              <a:rPr lang="it-IT" dirty="0">
                <a:solidFill>
                  <a:srgbClr val="000000"/>
                </a:solidFill>
              </a:rPr>
              <a:t> flow in the Giacomini </a:t>
            </a:r>
            <a:r>
              <a:rPr lang="it-IT" dirty="0" err="1">
                <a:solidFill>
                  <a:srgbClr val="000000"/>
                </a:solidFill>
              </a:rPr>
              <a:t>vein</a:t>
            </a:r>
            <a:r>
              <a:rPr lang="it-IT" dirty="0">
                <a:solidFill>
                  <a:srgbClr val="000000"/>
                </a:solidFill>
              </a:rPr>
              <a:t> </a:t>
            </a:r>
            <a:r>
              <a:rPr lang="it-IT" dirty="0" err="1">
                <a:solidFill>
                  <a:srgbClr val="000000"/>
                </a:solidFill>
              </a:rPr>
              <a:t>after</a:t>
            </a:r>
            <a:r>
              <a:rPr lang="it-IT" dirty="0">
                <a:solidFill>
                  <a:srgbClr val="000000"/>
                </a:solidFill>
              </a:rPr>
              <a:t> the </a:t>
            </a:r>
            <a:r>
              <a:rPr lang="it-IT" dirty="0" err="1">
                <a:solidFill>
                  <a:srgbClr val="000000"/>
                </a:solidFill>
              </a:rPr>
              <a:t>tributary</a:t>
            </a:r>
            <a:r>
              <a:rPr lang="it-IT" dirty="0">
                <a:solidFill>
                  <a:srgbClr val="000000"/>
                </a:solidFill>
              </a:rPr>
              <a:t> </a:t>
            </a:r>
            <a:r>
              <a:rPr lang="it-IT" dirty="0" err="1">
                <a:solidFill>
                  <a:srgbClr val="000000"/>
                </a:solidFill>
              </a:rPr>
              <a:t>disconnection</a:t>
            </a:r>
            <a:endParaRPr lang="it-IT" dirty="0">
              <a:solidFill>
                <a:srgbClr val="000000"/>
              </a:solidFill>
            </a:endParaRPr>
          </a:p>
        </p:txBody>
      </p:sp>
      <p:grpSp>
        <p:nvGrpSpPr>
          <p:cNvPr id="2" name="Gruppo 1"/>
          <p:cNvGrpSpPr/>
          <p:nvPr/>
        </p:nvGrpSpPr>
        <p:grpSpPr>
          <a:xfrm>
            <a:off x="387831" y="3647382"/>
            <a:ext cx="9136049" cy="2784990"/>
            <a:chOff x="132857" y="3347224"/>
            <a:chExt cx="9136049" cy="2784990"/>
          </a:xfrm>
        </p:grpSpPr>
        <p:sp>
          <p:nvSpPr>
            <p:cNvPr id="8" name="Arco 7"/>
            <p:cNvSpPr/>
            <p:nvPr/>
          </p:nvSpPr>
          <p:spPr>
            <a:xfrm flipH="1">
              <a:off x="740952" y="3766616"/>
              <a:ext cx="1896718" cy="1975026"/>
            </a:xfrm>
            <a:prstGeom prst="arc">
              <a:avLst>
                <a:gd name="adj1" fmla="val 16200000"/>
                <a:gd name="adj2" fmla="val 162860"/>
              </a:avLst>
            </a:prstGeom>
            <a:ln w="28575"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 name="Arco 3"/>
            <p:cNvSpPr/>
            <p:nvPr/>
          </p:nvSpPr>
          <p:spPr>
            <a:xfrm flipH="1">
              <a:off x="740952" y="3793368"/>
              <a:ext cx="1896718" cy="1975026"/>
            </a:xfrm>
            <a:prstGeom prst="arc">
              <a:avLst>
                <a:gd name="adj1" fmla="val 19408882"/>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 name="Arco 6"/>
            <p:cNvSpPr/>
            <p:nvPr/>
          </p:nvSpPr>
          <p:spPr>
            <a:xfrm flipH="1">
              <a:off x="189005" y="4786684"/>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0" name="Connettore 1 9"/>
            <p:cNvCxnSpPr/>
            <p:nvPr/>
          </p:nvCxnSpPr>
          <p:spPr>
            <a:xfrm>
              <a:off x="1118944" y="3399369"/>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11" name="Arco 10"/>
            <p:cNvSpPr/>
            <p:nvPr/>
          </p:nvSpPr>
          <p:spPr>
            <a:xfrm>
              <a:off x="211316" y="3707862"/>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2" name="Connettore 1 11"/>
            <p:cNvCxnSpPr>
              <a:stCxn id="11" idx="2"/>
            </p:cNvCxnSpPr>
            <p:nvPr/>
          </p:nvCxnSpPr>
          <p:spPr>
            <a:xfrm>
              <a:off x="2055396" y="4127010"/>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13" name="Arco 12"/>
            <p:cNvSpPr/>
            <p:nvPr/>
          </p:nvSpPr>
          <p:spPr>
            <a:xfrm flipH="1">
              <a:off x="189006" y="4780881"/>
              <a:ext cx="1844079" cy="838296"/>
            </a:xfrm>
            <a:prstGeom prst="arc">
              <a:avLst>
                <a:gd name="adj1" fmla="val 16200000"/>
                <a:gd name="adj2" fmla="val 18750254"/>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4" name="Connettore 1 13"/>
            <p:cNvCxnSpPr>
              <a:stCxn id="7" idx="2"/>
            </p:cNvCxnSpPr>
            <p:nvPr/>
          </p:nvCxnSpPr>
          <p:spPr>
            <a:xfrm>
              <a:off x="189005" y="5201339"/>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80552" y="5689905"/>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2 15"/>
            <p:cNvCxnSpPr/>
            <p:nvPr/>
          </p:nvCxnSpPr>
          <p:spPr>
            <a:xfrm flipH="1" flipV="1">
              <a:off x="777948" y="4919060"/>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7" name="Figura a mano libera 16"/>
            <p:cNvSpPr/>
            <p:nvPr/>
          </p:nvSpPr>
          <p:spPr>
            <a:xfrm>
              <a:off x="918286" y="4243997"/>
              <a:ext cx="868235" cy="1321849"/>
            </a:xfrm>
            <a:custGeom>
              <a:avLst/>
              <a:gdLst>
                <a:gd name="connsiteX0" fmla="*/ 0 w 868235"/>
                <a:gd name="connsiteY0" fmla="*/ 13095 h 1321849"/>
                <a:gd name="connsiteX1" fmla="*/ 103670 w 868235"/>
                <a:gd name="connsiteY1" fmla="*/ 26053 h 1321849"/>
                <a:gd name="connsiteX2" fmla="*/ 129587 w 868235"/>
                <a:gd name="connsiteY2" fmla="*/ 103801 h 1321849"/>
                <a:gd name="connsiteX3" fmla="*/ 168464 w 868235"/>
                <a:gd name="connsiteY3" fmla="*/ 129716 h 1321849"/>
                <a:gd name="connsiteX4" fmla="*/ 220299 w 868235"/>
                <a:gd name="connsiteY4" fmla="*/ 142674 h 1321849"/>
                <a:gd name="connsiteX5" fmla="*/ 259175 w 868235"/>
                <a:gd name="connsiteY5" fmla="*/ 155632 h 1321849"/>
                <a:gd name="connsiteX6" fmla="*/ 362844 w 868235"/>
                <a:gd name="connsiteY6" fmla="*/ 142674 h 1321849"/>
                <a:gd name="connsiteX7" fmla="*/ 440597 w 868235"/>
                <a:gd name="connsiteY7" fmla="*/ 90843 h 1321849"/>
                <a:gd name="connsiteX8" fmla="*/ 466514 w 868235"/>
                <a:gd name="connsiteY8" fmla="*/ 51969 h 1321849"/>
                <a:gd name="connsiteX9" fmla="*/ 596102 w 868235"/>
                <a:gd name="connsiteY9" fmla="*/ 51969 h 1321849"/>
                <a:gd name="connsiteX10" fmla="*/ 634978 w 868235"/>
                <a:gd name="connsiteY10" fmla="*/ 64927 h 1321849"/>
                <a:gd name="connsiteX11" fmla="*/ 673854 w 868235"/>
                <a:gd name="connsiteY11" fmla="*/ 142674 h 1321849"/>
                <a:gd name="connsiteX12" fmla="*/ 647936 w 868235"/>
                <a:gd name="connsiteY12" fmla="*/ 298170 h 1321849"/>
                <a:gd name="connsiteX13" fmla="*/ 609060 w 868235"/>
                <a:gd name="connsiteY13" fmla="*/ 350002 h 1321849"/>
                <a:gd name="connsiteX14" fmla="*/ 570184 w 868235"/>
                <a:gd name="connsiteY14" fmla="*/ 375918 h 1321849"/>
                <a:gd name="connsiteX15" fmla="*/ 583143 w 868235"/>
                <a:gd name="connsiteY15" fmla="*/ 427749 h 1321849"/>
                <a:gd name="connsiteX16" fmla="*/ 622019 w 868235"/>
                <a:gd name="connsiteY16" fmla="*/ 466623 h 1321849"/>
                <a:gd name="connsiteX17" fmla="*/ 712730 w 868235"/>
                <a:gd name="connsiteY17" fmla="*/ 518455 h 1321849"/>
                <a:gd name="connsiteX18" fmla="*/ 790482 w 868235"/>
                <a:gd name="connsiteY18" fmla="*/ 557329 h 1321849"/>
                <a:gd name="connsiteX19" fmla="*/ 829359 w 868235"/>
                <a:gd name="connsiteY19" fmla="*/ 544371 h 1321849"/>
                <a:gd name="connsiteX20" fmla="*/ 868235 w 868235"/>
                <a:gd name="connsiteY20" fmla="*/ 648035 h 1321849"/>
                <a:gd name="connsiteX21" fmla="*/ 855276 w 868235"/>
                <a:gd name="connsiteY21" fmla="*/ 790572 h 1321849"/>
                <a:gd name="connsiteX22" fmla="*/ 816400 w 868235"/>
                <a:gd name="connsiteY22" fmla="*/ 816488 h 1321849"/>
                <a:gd name="connsiteX23" fmla="*/ 725689 w 868235"/>
                <a:gd name="connsiteY23" fmla="*/ 868320 h 1321849"/>
                <a:gd name="connsiteX24" fmla="*/ 686813 w 868235"/>
                <a:gd name="connsiteY24" fmla="*/ 894236 h 1321849"/>
                <a:gd name="connsiteX25" fmla="*/ 738648 w 868235"/>
                <a:gd name="connsiteY25" fmla="*/ 984942 h 1321849"/>
                <a:gd name="connsiteX26" fmla="*/ 764565 w 868235"/>
                <a:gd name="connsiteY26" fmla="*/ 1062689 h 1321849"/>
                <a:gd name="connsiteX27" fmla="*/ 777524 w 868235"/>
                <a:gd name="connsiteY27" fmla="*/ 1101563 h 1321849"/>
                <a:gd name="connsiteX28" fmla="*/ 764565 w 868235"/>
                <a:gd name="connsiteY28" fmla="*/ 1140437 h 1321849"/>
                <a:gd name="connsiteX29" fmla="*/ 725689 w 868235"/>
                <a:gd name="connsiteY29" fmla="*/ 1179311 h 1321849"/>
                <a:gd name="connsiteX30" fmla="*/ 738648 w 868235"/>
                <a:gd name="connsiteY30" fmla="*/ 1257059 h 1321849"/>
                <a:gd name="connsiteX31" fmla="*/ 712730 w 868235"/>
                <a:gd name="connsiteY31" fmla="*/ 1321849 h 132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8235" h="1321849">
                  <a:moveTo>
                    <a:pt x="0" y="13095"/>
                  </a:moveTo>
                  <a:cubicBezTo>
                    <a:pt x="38118" y="5472"/>
                    <a:pt x="76128" y="-18012"/>
                    <a:pt x="103670" y="26053"/>
                  </a:cubicBezTo>
                  <a:cubicBezTo>
                    <a:pt x="118149" y="49218"/>
                    <a:pt x="106856" y="88649"/>
                    <a:pt x="129587" y="103801"/>
                  </a:cubicBezTo>
                  <a:cubicBezTo>
                    <a:pt x="142546" y="112439"/>
                    <a:pt x="154149" y="123581"/>
                    <a:pt x="168464" y="129716"/>
                  </a:cubicBezTo>
                  <a:cubicBezTo>
                    <a:pt x="184834" y="136731"/>
                    <a:pt x="203174" y="137781"/>
                    <a:pt x="220299" y="142674"/>
                  </a:cubicBezTo>
                  <a:cubicBezTo>
                    <a:pt x="233433" y="146426"/>
                    <a:pt x="246216" y="151313"/>
                    <a:pt x="259175" y="155632"/>
                  </a:cubicBezTo>
                  <a:cubicBezTo>
                    <a:pt x="293731" y="151313"/>
                    <a:pt x="330047" y="154386"/>
                    <a:pt x="362844" y="142674"/>
                  </a:cubicBezTo>
                  <a:cubicBezTo>
                    <a:pt x="392178" y="132198"/>
                    <a:pt x="440597" y="90843"/>
                    <a:pt x="440597" y="90843"/>
                  </a:cubicBezTo>
                  <a:cubicBezTo>
                    <a:pt x="449236" y="77885"/>
                    <a:pt x="454353" y="61698"/>
                    <a:pt x="466514" y="51969"/>
                  </a:cubicBezTo>
                  <a:cubicBezTo>
                    <a:pt x="500783" y="24555"/>
                    <a:pt x="566965" y="47807"/>
                    <a:pt x="596102" y="51969"/>
                  </a:cubicBezTo>
                  <a:cubicBezTo>
                    <a:pt x="609061" y="56288"/>
                    <a:pt x="624311" y="56394"/>
                    <a:pt x="634978" y="64927"/>
                  </a:cubicBezTo>
                  <a:cubicBezTo>
                    <a:pt x="657814" y="83195"/>
                    <a:pt x="665317" y="117066"/>
                    <a:pt x="673854" y="142674"/>
                  </a:cubicBezTo>
                  <a:cubicBezTo>
                    <a:pt x="672638" y="152404"/>
                    <a:pt x="662206" y="269631"/>
                    <a:pt x="647936" y="298170"/>
                  </a:cubicBezTo>
                  <a:cubicBezTo>
                    <a:pt x="638277" y="317487"/>
                    <a:pt x="624332" y="334731"/>
                    <a:pt x="609060" y="350002"/>
                  </a:cubicBezTo>
                  <a:cubicBezTo>
                    <a:pt x="598047" y="361014"/>
                    <a:pt x="583143" y="367279"/>
                    <a:pt x="570184" y="375918"/>
                  </a:cubicBezTo>
                  <a:cubicBezTo>
                    <a:pt x="574504" y="393195"/>
                    <a:pt x="574307" y="412287"/>
                    <a:pt x="583143" y="427749"/>
                  </a:cubicBezTo>
                  <a:cubicBezTo>
                    <a:pt x="592236" y="443660"/>
                    <a:pt x="607940" y="454891"/>
                    <a:pt x="622019" y="466623"/>
                  </a:cubicBezTo>
                  <a:cubicBezTo>
                    <a:pt x="656461" y="495323"/>
                    <a:pt x="672401" y="495411"/>
                    <a:pt x="712730" y="518455"/>
                  </a:cubicBezTo>
                  <a:cubicBezTo>
                    <a:pt x="783069" y="558646"/>
                    <a:pt x="719204" y="533571"/>
                    <a:pt x="790482" y="557329"/>
                  </a:cubicBezTo>
                  <a:cubicBezTo>
                    <a:pt x="803441" y="553010"/>
                    <a:pt x="816676" y="539298"/>
                    <a:pt x="829359" y="544371"/>
                  </a:cubicBezTo>
                  <a:cubicBezTo>
                    <a:pt x="858374" y="555976"/>
                    <a:pt x="865118" y="632453"/>
                    <a:pt x="868235" y="648035"/>
                  </a:cubicBezTo>
                  <a:cubicBezTo>
                    <a:pt x="863915" y="695547"/>
                    <a:pt x="869307" y="744974"/>
                    <a:pt x="855276" y="790572"/>
                  </a:cubicBezTo>
                  <a:cubicBezTo>
                    <a:pt x="850696" y="805457"/>
                    <a:pt x="828365" y="806518"/>
                    <a:pt x="816400" y="816488"/>
                  </a:cubicBezTo>
                  <a:cubicBezTo>
                    <a:pt x="750224" y="871631"/>
                    <a:pt x="809594" y="847345"/>
                    <a:pt x="725689" y="868320"/>
                  </a:cubicBezTo>
                  <a:cubicBezTo>
                    <a:pt x="712730" y="876959"/>
                    <a:pt x="689374" y="878874"/>
                    <a:pt x="686813" y="894236"/>
                  </a:cubicBezTo>
                  <a:cubicBezTo>
                    <a:pt x="684621" y="907390"/>
                    <a:pt x="730293" y="972410"/>
                    <a:pt x="738648" y="984942"/>
                  </a:cubicBezTo>
                  <a:lnTo>
                    <a:pt x="764565" y="1062689"/>
                  </a:lnTo>
                  <a:lnTo>
                    <a:pt x="777524" y="1101563"/>
                  </a:lnTo>
                  <a:cubicBezTo>
                    <a:pt x="773204" y="1114521"/>
                    <a:pt x="772142" y="1129072"/>
                    <a:pt x="764565" y="1140437"/>
                  </a:cubicBezTo>
                  <a:cubicBezTo>
                    <a:pt x="754399" y="1155685"/>
                    <a:pt x="729665" y="1161422"/>
                    <a:pt x="725689" y="1179311"/>
                  </a:cubicBezTo>
                  <a:cubicBezTo>
                    <a:pt x="719989" y="1204959"/>
                    <a:pt x="734328" y="1231143"/>
                    <a:pt x="738648" y="1257059"/>
                  </a:cubicBezTo>
                  <a:cubicBezTo>
                    <a:pt x="722635" y="1305096"/>
                    <a:pt x="731798" y="1283716"/>
                    <a:pt x="712730" y="1321849"/>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8" name="Ovale 17"/>
            <p:cNvSpPr/>
            <p:nvPr/>
          </p:nvSpPr>
          <p:spPr>
            <a:xfrm>
              <a:off x="1566222" y="5524894"/>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9" name="Connettore 2 18"/>
            <p:cNvCxnSpPr/>
            <p:nvPr/>
          </p:nvCxnSpPr>
          <p:spPr>
            <a:xfrm flipV="1">
              <a:off x="645820" y="4243997"/>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1" name="Connettore 2 20"/>
            <p:cNvCxnSpPr/>
            <p:nvPr/>
          </p:nvCxnSpPr>
          <p:spPr>
            <a:xfrm>
              <a:off x="1786521" y="5115509"/>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4" name="Arco 33"/>
            <p:cNvSpPr/>
            <p:nvPr/>
          </p:nvSpPr>
          <p:spPr>
            <a:xfrm flipH="1">
              <a:off x="2761132" y="3823546"/>
              <a:ext cx="1896718" cy="1975026"/>
            </a:xfrm>
            <a:prstGeom prst="arc">
              <a:avLst>
                <a:gd name="adj1" fmla="val 19408882"/>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5" name="Arco 34"/>
            <p:cNvSpPr/>
            <p:nvPr/>
          </p:nvSpPr>
          <p:spPr>
            <a:xfrm flipH="1">
              <a:off x="2209185" y="4816862"/>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6" name="Connettore 1 35"/>
            <p:cNvCxnSpPr/>
            <p:nvPr/>
          </p:nvCxnSpPr>
          <p:spPr>
            <a:xfrm>
              <a:off x="3139124" y="3429547"/>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37" name="Arco 36"/>
            <p:cNvSpPr/>
            <p:nvPr/>
          </p:nvSpPr>
          <p:spPr>
            <a:xfrm>
              <a:off x="2231496" y="3738040"/>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8" name="Connettore 1 37"/>
            <p:cNvCxnSpPr/>
            <p:nvPr/>
          </p:nvCxnSpPr>
          <p:spPr>
            <a:xfrm>
              <a:off x="4075022" y="4127010"/>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39" name="Arco 38"/>
            <p:cNvSpPr/>
            <p:nvPr/>
          </p:nvSpPr>
          <p:spPr>
            <a:xfrm flipH="1">
              <a:off x="2209186" y="4811059"/>
              <a:ext cx="1844079" cy="838296"/>
            </a:xfrm>
            <a:prstGeom prst="arc">
              <a:avLst>
                <a:gd name="adj1" fmla="val 16200000"/>
                <a:gd name="adj2" fmla="val 18750254"/>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0" name="Connettore 1 39"/>
            <p:cNvCxnSpPr>
              <a:stCxn id="35" idx="2"/>
            </p:cNvCxnSpPr>
            <p:nvPr/>
          </p:nvCxnSpPr>
          <p:spPr>
            <a:xfrm>
              <a:off x="2209185" y="5231517"/>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Connettore 1 40"/>
            <p:cNvCxnSpPr/>
            <p:nvPr/>
          </p:nvCxnSpPr>
          <p:spPr>
            <a:xfrm>
              <a:off x="2200732" y="5720083"/>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Connettore 2 41"/>
            <p:cNvCxnSpPr/>
            <p:nvPr/>
          </p:nvCxnSpPr>
          <p:spPr>
            <a:xfrm flipH="1" flipV="1">
              <a:off x="2798128" y="4949238"/>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3" name="Figura a mano libera 42"/>
            <p:cNvSpPr/>
            <p:nvPr/>
          </p:nvSpPr>
          <p:spPr>
            <a:xfrm>
              <a:off x="2938466" y="4274175"/>
              <a:ext cx="868235" cy="1321849"/>
            </a:xfrm>
            <a:custGeom>
              <a:avLst/>
              <a:gdLst>
                <a:gd name="connsiteX0" fmla="*/ 0 w 868235"/>
                <a:gd name="connsiteY0" fmla="*/ 13095 h 1321849"/>
                <a:gd name="connsiteX1" fmla="*/ 103670 w 868235"/>
                <a:gd name="connsiteY1" fmla="*/ 26053 h 1321849"/>
                <a:gd name="connsiteX2" fmla="*/ 129587 w 868235"/>
                <a:gd name="connsiteY2" fmla="*/ 103801 h 1321849"/>
                <a:gd name="connsiteX3" fmla="*/ 168464 w 868235"/>
                <a:gd name="connsiteY3" fmla="*/ 129716 h 1321849"/>
                <a:gd name="connsiteX4" fmla="*/ 220299 w 868235"/>
                <a:gd name="connsiteY4" fmla="*/ 142674 h 1321849"/>
                <a:gd name="connsiteX5" fmla="*/ 259175 w 868235"/>
                <a:gd name="connsiteY5" fmla="*/ 155632 h 1321849"/>
                <a:gd name="connsiteX6" fmla="*/ 362844 w 868235"/>
                <a:gd name="connsiteY6" fmla="*/ 142674 h 1321849"/>
                <a:gd name="connsiteX7" fmla="*/ 440597 w 868235"/>
                <a:gd name="connsiteY7" fmla="*/ 90843 h 1321849"/>
                <a:gd name="connsiteX8" fmla="*/ 466514 w 868235"/>
                <a:gd name="connsiteY8" fmla="*/ 51969 h 1321849"/>
                <a:gd name="connsiteX9" fmla="*/ 596102 w 868235"/>
                <a:gd name="connsiteY9" fmla="*/ 51969 h 1321849"/>
                <a:gd name="connsiteX10" fmla="*/ 634978 w 868235"/>
                <a:gd name="connsiteY10" fmla="*/ 64927 h 1321849"/>
                <a:gd name="connsiteX11" fmla="*/ 673854 w 868235"/>
                <a:gd name="connsiteY11" fmla="*/ 142674 h 1321849"/>
                <a:gd name="connsiteX12" fmla="*/ 647936 w 868235"/>
                <a:gd name="connsiteY12" fmla="*/ 298170 h 1321849"/>
                <a:gd name="connsiteX13" fmla="*/ 609060 w 868235"/>
                <a:gd name="connsiteY13" fmla="*/ 350002 h 1321849"/>
                <a:gd name="connsiteX14" fmla="*/ 570184 w 868235"/>
                <a:gd name="connsiteY14" fmla="*/ 375918 h 1321849"/>
                <a:gd name="connsiteX15" fmla="*/ 583143 w 868235"/>
                <a:gd name="connsiteY15" fmla="*/ 427749 h 1321849"/>
                <a:gd name="connsiteX16" fmla="*/ 622019 w 868235"/>
                <a:gd name="connsiteY16" fmla="*/ 466623 h 1321849"/>
                <a:gd name="connsiteX17" fmla="*/ 712730 w 868235"/>
                <a:gd name="connsiteY17" fmla="*/ 518455 h 1321849"/>
                <a:gd name="connsiteX18" fmla="*/ 790482 w 868235"/>
                <a:gd name="connsiteY18" fmla="*/ 557329 h 1321849"/>
                <a:gd name="connsiteX19" fmla="*/ 829359 w 868235"/>
                <a:gd name="connsiteY19" fmla="*/ 544371 h 1321849"/>
                <a:gd name="connsiteX20" fmla="*/ 868235 w 868235"/>
                <a:gd name="connsiteY20" fmla="*/ 648035 h 1321849"/>
                <a:gd name="connsiteX21" fmla="*/ 855276 w 868235"/>
                <a:gd name="connsiteY21" fmla="*/ 790572 h 1321849"/>
                <a:gd name="connsiteX22" fmla="*/ 816400 w 868235"/>
                <a:gd name="connsiteY22" fmla="*/ 816488 h 1321849"/>
                <a:gd name="connsiteX23" fmla="*/ 725689 w 868235"/>
                <a:gd name="connsiteY23" fmla="*/ 868320 h 1321849"/>
                <a:gd name="connsiteX24" fmla="*/ 686813 w 868235"/>
                <a:gd name="connsiteY24" fmla="*/ 894236 h 1321849"/>
                <a:gd name="connsiteX25" fmla="*/ 738648 w 868235"/>
                <a:gd name="connsiteY25" fmla="*/ 984942 h 1321849"/>
                <a:gd name="connsiteX26" fmla="*/ 764565 w 868235"/>
                <a:gd name="connsiteY26" fmla="*/ 1062689 h 1321849"/>
                <a:gd name="connsiteX27" fmla="*/ 777524 w 868235"/>
                <a:gd name="connsiteY27" fmla="*/ 1101563 h 1321849"/>
                <a:gd name="connsiteX28" fmla="*/ 764565 w 868235"/>
                <a:gd name="connsiteY28" fmla="*/ 1140437 h 1321849"/>
                <a:gd name="connsiteX29" fmla="*/ 725689 w 868235"/>
                <a:gd name="connsiteY29" fmla="*/ 1179311 h 1321849"/>
                <a:gd name="connsiteX30" fmla="*/ 738648 w 868235"/>
                <a:gd name="connsiteY30" fmla="*/ 1257059 h 1321849"/>
                <a:gd name="connsiteX31" fmla="*/ 712730 w 868235"/>
                <a:gd name="connsiteY31" fmla="*/ 1321849 h 132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8235" h="1321849">
                  <a:moveTo>
                    <a:pt x="0" y="13095"/>
                  </a:moveTo>
                  <a:cubicBezTo>
                    <a:pt x="38118" y="5472"/>
                    <a:pt x="76128" y="-18012"/>
                    <a:pt x="103670" y="26053"/>
                  </a:cubicBezTo>
                  <a:cubicBezTo>
                    <a:pt x="118149" y="49218"/>
                    <a:pt x="106856" y="88649"/>
                    <a:pt x="129587" y="103801"/>
                  </a:cubicBezTo>
                  <a:cubicBezTo>
                    <a:pt x="142546" y="112439"/>
                    <a:pt x="154149" y="123581"/>
                    <a:pt x="168464" y="129716"/>
                  </a:cubicBezTo>
                  <a:cubicBezTo>
                    <a:pt x="184834" y="136731"/>
                    <a:pt x="203174" y="137781"/>
                    <a:pt x="220299" y="142674"/>
                  </a:cubicBezTo>
                  <a:cubicBezTo>
                    <a:pt x="233433" y="146426"/>
                    <a:pt x="246216" y="151313"/>
                    <a:pt x="259175" y="155632"/>
                  </a:cubicBezTo>
                  <a:cubicBezTo>
                    <a:pt x="293731" y="151313"/>
                    <a:pt x="330047" y="154386"/>
                    <a:pt x="362844" y="142674"/>
                  </a:cubicBezTo>
                  <a:cubicBezTo>
                    <a:pt x="392178" y="132198"/>
                    <a:pt x="440597" y="90843"/>
                    <a:pt x="440597" y="90843"/>
                  </a:cubicBezTo>
                  <a:cubicBezTo>
                    <a:pt x="449236" y="77885"/>
                    <a:pt x="454353" y="61698"/>
                    <a:pt x="466514" y="51969"/>
                  </a:cubicBezTo>
                  <a:cubicBezTo>
                    <a:pt x="500783" y="24555"/>
                    <a:pt x="566965" y="47807"/>
                    <a:pt x="596102" y="51969"/>
                  </a:cubicBezTo>
                  <a:cubicBezTo>
                    <a:pt x="609061" y="56288"/>
                    <a:pt x="624311" y="56394"/>
                    <a:pt x="634978" y="64927"/>
                  </a:cubicBezTo>
                  <a:cubicBezTo>
                    <a:pt x="657814" y="83195"/>
                    <a:pt x="665317" y="117066"/>
                    <a:pt x="673854" y="142674"/>
                  </a:cubicBezTo>
                  <a:cubicBezTo>
                    <a:pt x="672638" y="152404"/>
                    <a:pt x="662206" y="269631"/>
                    <a:pt x="647936" y="298170"/>
                  </a:cubicBezTo>
                  <a:cubicBezTo>
                    <a:pt x="638277" y="317487"/>
                    <a:pt x="624332" y="334731"/>
                    <a:pt x="609060" y="350002"/>
                  </a:cubicBezTo>
                  <a:cubicBezTo>
                    <a:pt x="598047" y="361014"/>
                    <a:pt x="583143" y="367279"/>
                    <a:pt x="570184" y="375918"/>
                  </a:cubicBezTo>
                  <a:cubicBezTo>
                    <a:pt x="574504" y="393195"/>
                    <a:pt x="574307" y="412287"/>
                    <a:pt x="583143" y="427749"/>
                  </a:cubicBezTo>
                  <a:cubicBezTo>
                    <a:pt x="592236" y="443660"/>
                    <a:pt x="607940" y="454891"/>
                    <a:pt x="622019" y="466623"/>
                  </a:cubicBezTo>
                  <a:cubicBezTo>
                    <a:pt x="656461" y="495323"/>
                    <a:pt x="672401" y="495411"/>
                    <a:pt x="712730" y="518455"/>
                  </a:cubicBezTo>
                  <a:cubicBezTo>
                    <a:pt x="783069" y="558646"/>
                    <a:pt x="719204" y="533571"/>
                    <a:pt x="790482" y="557329"/>
                  </a:cubicBezTo>
                  <a:cubicBezTo>
                    <a:pt x="803441" y="553010"/>
                    <a:pt x="816676" y="539298"/>
                    <a:pt x="829359" y="544371"/>
                  </a:cubicBezTo>
                  <a:cubicBezTo>
                    <a:pt x="858374" y="555976"/>
                    <a:pt x="865118" y="632453"/>
                    <a:pt x="868235" y="648035"/>
                  </a:cubicBezTo>
                  <a:cubicBezTo>
                    <a:pt x="863915" y="695547"/>
                    <a:pt x="869307" y="744974"/>
                    <a:pt x="855276" y="790572"/>
                  </a:cubicBezTo>
                  <a:cubicBezTo>
                    <a:pt x="850696" y="805457"/>
                    <a:pt x="828365" y="806518"/>
                    <a:pt x="816400" y="816488"/>
                  </a:cubicBezTo>
                  <a:cubicBezTo>
                    <a:pt x="750224" y="871631"/>
                    <a:pt x="809594" y="847345"/>
                    <a:pt x="725689" y="868320"/>
                  </a:cubicBezTo>
                  <a:cubicBezTo>
                    <a:pt x="712730" y="876959"/>
                    <a:pt x="689374" y="878874"/>
                    <a:pt x="686813" y="894236"/>
                  </a:cubicBezTo>
                  <a:cubicBezTo>
                    <a:pt x="684621" y="907390"/>
                    <a:pt x="730293" y="972410"/>
                    <a:pt x="738648" y="984942"/>
                  </a:cubicBezTo>
                  <a:lnTo>
                    <a:pt x="764565" y="1062689"/>
                  </a:lnTo>
                  <a:lnTo>
                    <a:pt x="777524" y="1101563"/>
                  </a:lnTo>
                  <a:cubicBezTo>
                    <a:pt x="773204" y="1114521"/>
                    <a:pt x="772142" y="1129072"/>
                    <a:pt x="764565" y="1140437"/>
                  </a:cubicBezTo>
                  <a:cubicBezTo>
                    <a:pt x="754399" y="1155685"/>
                    <a:pt x="729665" y="1161422"/>
                    <a:pt x="725689" y="1179311"/>
                  </a:cubicBezTo>
                  <a:cubicBezTo>
                    <a:pt x="719989" y="1204959"/>
                    <a:pt x="734328" y="1231143"/>
                    <a:pt x="738648" y="1257059"/>
                  </a:cubicBezTo>
                  <a:cubicBezTo>
                    <a:pt x="722635" y="1305096"/>
                    <a:pt x="731798" y="1283716"/>
                    <a:pt x="712730" y="1321849"/>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4" name="Ovale 43"/>
            <p:cNvSpPr/>
            <p:nvPr/>
          </p:nvSpPr>
          <p:spPr>
            <a:xfrm>
              <a:off x="3586402" y="5555072"/>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45" name="Connettore 2 44"/>
            <p:cNvCxnSpPr/>
            <p:nvPr/>
          </p:nvCxnSpPr>
          <p:spPr>
            <a:xfrm flipV="1">
              <a:off x="2666000" y="4274175"/>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6" name="Connettore 2 45"/>
            <p:cNvCxnSpPr/>
            <p:nvPr/>
          </p:nvCxnSpPr>
          <p:spPr>
            <a:xfrm>
              <a:off x="3806701" y="5145687"/>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7" name="Arco 46"/>
            <p:cNvSpPr/>
            <p:nvPr/>
          </p:nvSpPr>
          <p:spPr>
            <a:xfrm flipH="1">
              <a:off x="4518955" y="4734539"/>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8" name="Connettore 1 47"/>
            <p:cNvCxnSpPr/>
            <p:nvPr/>
          </p:nvCxnSpPr>
          <p:spPr>
            <a:xfrm>
              <a:off x="5448894" y="3347224"/>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49" name="Arco 48"/>
            <p:cNvSpPr/>
            <p:nvPr/>
          </p:nvSpPr>
          <p:spPr>
            <a:xfrm>
              <a:off x="4541266" y="3655717"/>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0" name="Connettore 1 49"/>
            <p:cNvCxnSpPr>
              <a:stCxn id="49" idx="2"/>
            </p:cNvCxnSpPr>
            <p:nvPr/>
          </p:nvCxnSpPr>
          <p:spPr>
            <a:xfrm>
              <a:off x="6385346" y="4074865"/>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51" name="Arco 50"/>
            <p:cNvSpPr/>
            <p:nvPr/>
          </p:nvSpPr>
          <p:spPr>
            <a:xfrm flipH="1">
              <a:off x="4518956" y="4728736"/>
              <a:ext cx="1844079" cy="838296"/>
            </a:xfrm>
            <a:prstGeom prst="arc">
              <a:avLst>
                <a:gd name="adj1" fmla="val 16200000"/>
                <a:gd name="adj2" fmla="val 18205289"/>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2" name="Connettore 1 51"/>
            <p:cNvCxnSpPr>
              <a:stCxn id="47" idx="2"/>
            </p:cNvCxnSpPr>
            <p:nvPr/>
          </p:nvCxnSpPr>
          <p:spPr>
            <a:xfrm>
              <a:off x="4518955" y="5149194"/>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Connettore 1 52"/>
            <p:cNvCxnSpPr/>
            <p:nvPr/>
          </p:nvCxnSpPr>
          <p:spPr>
            <a:xfrm>
              <a:off x="4510502" y="5637760"/>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Connettore 2 53"/>
            <p:cNvCxnSpPr/>
            <p:nvPr/>
          </p:nvCxnSpPr>
          <p:spPr>
            <a:xfrm flipH="1" flipV="1">
              <a:off x="5107898" y="4866915"/>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6" name="Ovale 55"/>
            <p:cNvSpPr/>
            <p:nvPr/>
          </p:nvSpPr>
          <p:spPr>
            <a:xfrm>
              <a:off x="6003268" y="5409052"/>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57" name="Connettore 2 56"/>
            <p:cNvCxnSpPr/>
            <p:nvPr/>
          </p:nvCxnSpPr>
          <p:spPr>
            <a:xfrm flipV="1">
              <a:off x="5012766" y="4274175"/>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8" name="Connettore 2 57"/>
            <p:cNvCxnSpPr/>
            <p:nvPr/>
          </p:nvCxnSpPr>
          <p:spPr>
            <a:xfrm>
              <a:off x="6202762" y="5063364"/>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0" name="Arco 59"/>
            <p:cNvSpPr/>
            <p:nvPr/>
          </p:nvSpPr>
          <p:spPr>
            <a:xfrm flipH="1">
              <a:off x="5185269" y="3726066"/>
              <a:ext cx="1896718" cy="1975026"/>
            </a:xfrm>
            <a:prstGeom prst="arc">
              <a:avLst>
                <a:gd name="adj1" fmla="val 16704773"/>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2" name="Arco 61"/>
            <p:cNvSpPr/>
            <p:nvPr/>
          </p:nvSpPr>
          <p:spPr>
            <a:xfrm flipH="1">
              <a:off x="6820241" y="4734539"/>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3" name="Connettore 1 62"/>
            <p:cNvCxnSpPr/>
            <p:nvPr/>
          </p:nvCxnSpPr>
          <p:spPr>
            <a:xfrm>
              <a:off x="7750180" y="3347224"/>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64" name="Arco 63"/>
            <p:cNvSpPr/>
            <p:nvPr/>
          </p:nvSpPr>
          <p:spPr>
            <a:xfrm>
              <a:off x="6842552" y="3655717"/>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5" name="Connettore 1 64"/>
            <p:cNvCxnSpPr>
              <a:stCxn id="64" idx="2"/>
            </p:cNvCxnSpPr>
            <p:nvPr/>
          </p:nvCxnSpPr>
          <p:spPr>
            <a:xfrm>
              <a:off x="8686632" y="4074865"/>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66" name="Arco 65"/>
            <p:cNvSpPr/>
            <p:nvPr/>
          </p:nvSpPr>
          <p:spPr>
            <a:xfrm flipH="1">
              <a:off x="6820242" y="4728736"/>
              <a:ext cx="1844079" cy="838296"/>
            </a:xfrm>
            <a:prstGeom prst="arc">
              <a:avLst>
                <a:gd name="adj1" fmla="val 16200000"/>
                <a:gd name="adj2" fmla="val 18750254"/>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7" name="Connettore 1 66"/>
            <p:cNvCxnSpPr>
              <a:stCxn id="62" idx="2"/>
            </p:cNvCxnSpPr>
            <p:nvPr/>
          </p:nvCxnSpPr>
          <p:spPr>
            <a:xfrm>
              <a:off x="6820241" y="5149194"/>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Connettore 1 67"/>
            <p:cNvCxnSpPr/>
            <p:nvPr/>
          </p:nvCxnSpPr>
          <p:spPr>
            <a:xfrm>
              <a:off x="6811788" y="5637760"/>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Connettore 2 68"/>
            <p:cNvCxnSpPr/>
            <p:nvPr/>
          </p:nvCxnSpPr>
          <p:spPr>
            <a:xfrm flipH="1" flipV="1">
              <a:off x="7409184" y="4866915"/>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0" name="Figura a mano libera 69"/>
            <p:cNvSpPr/>
            <p:nvPr/>
          </p:nvSpPr>
          <p:spPr>
            <a:xfrm>
              <a:off x="7549522" y="4191852"/>
              <a:ext cx="868235" cy="1321849"/>
            </a:xfrm>
            <a:custGeom>
              <a:avLst/>
              <a:gdLst>
                <a:gd name="connsiteX0" fmla="*/ 0 w 868235"/>
                <a:gd name="connsiteY0" fmla="*/ 13095 h 1321849"/>
                <a:gd name="connsiteX1" fmla="*/ 103670 w 868235"/>
                <a:gd name="connsiteY1" fmla="*/ 26053 h 1321849"/>
                <a:gd name="connsiteX2" fmla="*/ 129587 w 868235"/>
                <a:gd name="connsiteY2" fmla="*/ 103801 h 1321849"/>
                <a:gd name="connsiteX3" fmla="*/ 168464 w 868235"/>
                <a:gd name="connsiteY3" fmla="*/ 129716 h 1321849"/>
                <a:gd name="connsiteX4" fmla="*/ 220299 w 868235"/>
                <a:gd name="connsiteY4" fmla="*/ 142674 h 1321849"/>
                <a:gd name="connsiteX5" fmla="*/ 259175 w 868235"/>
                <a:gd name="connsiteY5" fmla="*/ 155632 h 1321849"/>
                <a:gd name="connsiteX6" fmla="*/ 362844 w 868235"/>
                <a:gd name="connsiteY6" fmla="*/ 142674 h 1321849"/>
                <a:gd name="connsiteX7" fmla="*/ 440597 w 868235"/>
                <a:gd name="connsiteY7" fmla="*/ 90843 h 1321849"/>
                <a:gd name="connsiteX8" fmla="*/ 466514 w 868235"/>
                <a:gd name="connsiteY8" fmla="*/ 51969 h 1321849"/>
                <a:gd name="connsiteX9" fmla="*/ 596102 w 868235"/>
                <a:gd name="connsiteY9" fmla="*/ 51969 h 1321849"/>
                <a:gd name="connsiteX10" fmla="*/ 634978 w 868235"/>
                <a:gd name="connsiteY10" fmla="*/ 64927 h 1321849"/>
                <a:gd name="connsiteX11" fmla="*/ 673854 w 868235"/>
                <a:gd name="connsiteY11" fmla="*/ 142674 h 1321849"/>
                <a:gd name="connsiteX12" fmla="*/ 647936 w 868235"/>
                <a:gd name="connsiteY12" fmla="*/ 298170 h 1321849"/>
                <a:gd name="connsiteX13" fmla="*/ 609060 w 868235"/>
                <a:gd name="connsiteY13" fmla="*/ 350002 h 1321849"/>
                <a:gd name="connsiteX14" fmla="*/ 570184 w 868235"/>
                <a:gd name="connsiteY14" fmla="*/ 375918 h 1321849"/>
                <a:gd name="connsiteX15" fmla="*/ 583143 w 868235"/>
                <a:gd name="connsiteY15" fmla="*/ 427749 h 1321849"/>
                <a:gd name="connsiteX16" fmla="*/ 622019 w 868235"/>
                <a:gd name="connsiteY16" fmla="*/ 466623 h 1321849"/>
                <a:gd name="connsiteX17" fmla="*/ 712730 w 868235"/>
                <a:gd name="connsiteY17" fmla="*/ 518455 h 1321849"/>
                <a:gd name="connsiteX18" fmla="*/ 790482 w 868235"/>
                <a:gd name="connsiteY18" fmla="*/ 557329 h 1321849"/>
                <a:gd name="connsiteX19" fmla="*/ 829359 w 868235"/>
                <a:gd name="connsiteY19" fmla="*/ 544371 h 1321849"/>
                <a:gd name="connsiteX20" fmla="*/ 868235 w 868235"/>
                <a:gd name="connsiteY20" fmla="*/ 648035 h 1321849"/>
                <a:gd name="connsiteX21" fmla="*/ 855276 w 868235"/>
                <a:gd name="connsiteY21" fmla="*/ 790572 h 1321849"/>
                <a:gd name="connsiteX22" fmla="*/ 816400 w 868235"/>
                <a:gd name="connsiteY22" fmla="*/ 816488 h 1321849"/>
                <a:gd name="connsiteX23" fmla="*/ 725689 w 868235"/>
                <a:gd name="connsiteY23" fmla="*/ 868320 h 1321849"/>
                <a:gd name="connsiteX24" fmla="*/ 686813 w 868235"/>
                <a:gd name="connsiteY24" fmla="*/ 894236 h 1321849"/>
                <a:gd name="connsiteX25" fmla="*/ 738648 w 868235"/>
                <a:gd name="connsiteY25" fmla="*/ 984942 h 1321849"/>
                <a:gd name="connsiteX26" fmla="*/ 764565 w 868235"/>
                <a:gd name="connsiteY26" fmla="*/ 1062689 h 1321849"/>
                <a:gd name="connsiteX27" fmla="*/ 777524 w 868235"/>
                <a:gd name="connsiteY27" fmla="*/ 1101563 h 1321849"/>
                <a:gd name="connsiteX28" fmla="*/ 764565 w 868235"/>
                <a:gd name="connsiteY28" fmla="*/ 1140437 h 1321849"/>
                <a:gd name="connsiteX29" fmla="*/ 725689 w 868235"/>
                <a:gd name="connsiteY29" fmla="*/ 1179311 h 1321849"/>
                <a:gd name="connsiteX30" fmla="*/ 738648 w 868235"/>
                <a:gd name="connsiteY30" fmla="*/ 1257059 h 1321849"/>
                <a:gd name="connsiteX31" fmla="*/ 712730 w 868235"/>
                <a:gd name="connsiteY31" fmla="*/ 1321849 h 132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8235" h="1321849">
                  <a:moveTo>
                    <a:pt x="0" y="13095"/>
                  </a:moveTo>
                  <a:cubicBezTo>
                    <a:pt x="38118" y="5472"/>
                    <a:pt x="76128" y="-18012"/>
                    <a:pt x="103670" y="26053"/>
                  </a:cubicBezTo>
                  <a:cubicBezTo>
                    <a:pt x="118149" y="49218"/>
                    <a:pt x="106856" y="88649"/>
                    <a:pt x="129587" y="103801"/>
                  </a:cubicBezTo>
                  <a:cubicBezTo>
                    <a:pt x="142546" y="112439"/>
                    <a:pt x="154149" y="123581"/>
                    <a:pt x="168464" y="129716"/>
                  </a:cubicBezTo>
                  <a:cubicBezTo>
                    <a:pt x="184834" y="136731"/>
                    <a:pt x="203174" y="137781"/>
                    <a:pt x="220299" y="142674"/>
                  </a:cubicBezTo>
                  <a:cubicBezTo>
                    <a:pt x="233433" y="146426"/>
                    <a:pt x="246216" y="151313"/>
                    <a:pt x="259175" y="155632"/>
                  </a:cubicBezTo>
                  <a:cubicBezTo>
                    <a:pt x="293731" y="151313"/>
                    <a:pt x="330047" y="154386"/>
                    <a:pt x="362844" y="142674"/>
                  </a:cubicBezTo>
                  <a:cubicBezTo>
                    <a:pt x="392178" y="132198"/>
                    <a:pt x="440597" y="90843"/>
                    <a:pt x="440597" y="90843"/>
                  </a:cubicBezTo>
                  <a:cubicBezTo>
                    <a:pt x="449236" y="77885"/>
                    <a:pt x="454353" y="61698"/>
                    <a:pt x="466514" y="51969"/>
                  </a:cubicBezTo>
                  <a:cubicBezTo>
                    <a:pt x="500783" y="24555"/>
                    <a:pt x="566965" y="47807"/>
                    <a:pt x="596102" y="51969"/>
                  </a:cubicBezTo>
                  <a:cubicBezTo>
                    <a:pt x="609061" y="56288"/>
                    <a:pt x="624311" y="56394"/>
                    <a:pt x="634978" y="64927"/>
                  </a:cubicBezTo>
                  <a:cubicBezTo>
                    <a:pt x="657814" y="83195"/>
                    <a:pt x="665317" y="117066"/>
                    <a:pt x="673854" y="142674"/>
                  </a:cubicBezTo>
                  <a:cubicBezTo>
                    <a:pt x="672638" y="152404"/>
                    <a:pt x="662206" y="269631"/>
                    <a:pt x="647936" y="298170"/>
                  </a:cubicBezTo>
                  <a:cubicBezTo>
                    <a:pt x="638277" y="317487"/>
                    <a:pt x="624332" y="334731"/>
                    <a:pt x="609060" y="350002"/>
                  </a:cubicBezTo>
                  <a:cubicBezTo>
                    <a:pt x="598047" y="361014"/>
                    <a:pt x="583143" y="367279"/>
                    <a:pt x="570184" y="375918"/>
                  </a:cubicBezTo>
                  <a:cubicBezTo>
                    <a:pt x="574504" y="393195"/>
                    <a:pt x="574307" y="412287"/>
                    <a:pt x="583143" y="427749"/>
                  </a:cubicBezTo>
                  <a:cubicBezTo>
                    <a:pt x="592236" y="443660"/>
                    <a:pt x="607940" y="454891"/>
                    <a:pt x="622019" y="466623"/>
                  </a:cubicBezTo>
                  <a:cubicBezTo>
                    <a:pt x="656461" y="495323"/>
                    <a:pt x="672401" y="495411"/>
                    <a:pt x="712730" y="518455"/>
                  </a:cubicBezTo>
                  <a:cubicBezTo>
                    <a:pt x="783069" y="558646"/>
                    <a:pt x="719204" y="533571"/>
                    <a:pt x="790482" y="557329"/>
                  </a:cubicBezTo>
                  <a:cubicBezTo>
                    <a:pt x="803441" y="553010"/>
                    <a:pt x="816676" y="539298"/>
                    <a:pt x="829359" y="544371"/>
                  </a:cubicBezTo>
                  <a:cubicBezTo>
                    <a:pt x="858374" y="555976"/>
                    <a:pt x="865118" y="632453"/>
                    <a:pt x="868235" y="648035"/>
                  </a:cubicBezTo>
                  <a:cubicBezTo>
                    <a:pt x="863915" y="695547"/>
                    <a:pt x="869307" y="744974"/>
                    <a:pt x="855276" y="790572"/>
                  </a:cubicBezTo>
                  <a:cubicBezTo>
                    <a:pt x="850696" y="805457"/>
                    <a:pt x="828365" y="806518"/>
                    <a:pt x="816400" y="816488"/>
                  </a:cubicBezTo>
                  <a:cubicBezTo>
                    <a:pt x="750224" y="871631"/>
                    <a:pt x="809594" y="847345"/>
                    <a:pt x="725689" y="868320"/>
                  </a:cubicBezTo>
                  <a:cubicBezTo>
                    <a:pt x="712730" y="876959"/>
                    <a:pt x="689374" y="878874"/>
                    <a:pt x="686813" y="894236"/>
                  </a:cubicBezTo>
                  <a:cubicBezTo>
                    <a:pt x="684621" y="907390"/>
                    <a:pt x="730293" y="972410"/>
                    <a:pt x="738648" y="984942"/>
                  </a:cubicBezTo>
                  <a:lnTo>
                    <a:pt x="764565" y="1062689"/>
                  </a:lnTo>
                  <a:lnTo>
                    <a:pt x="777524" y="1101563"/>
                  </a:lnTo>
                  <a:cubicBezTo>
                    <a:pt x="773204" y="1114521"/>
                    <a:pt x="772142" y="1129072"/>
                    <a:pt x="764565" y="1140437"/>
                  </a:cubicBezTo>
                  <a:cubicBezTo>
                    <a:pt x="754399" y="1155685"/>
                    <a:pt x="729665" y="1161422"/>
                    <a:pt x="725689" y="1179311"/>
                  </a:cubicBezTo>
                  <a:cubicBezTo>
                    <a:pt x="719989" y="1204959"/>
                    <a:pt x="734328" y="1231143"/>
                    <a:pt x="738648" y="1257059"/>
                  </a:cubicBezTo>
                  <a:cubicBezTo>
                    <a:pt x="722635" y="1305096"/>
                    <a:pt x="731798" y="1283716"/>
                    <a:pt x="712730" y="1321849"/>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1" name="Ovale 70"/>
            <p:cNvSpPr/>
            <p:nvPr/>
          </p:nvSpPr>
          <p:spPr>
            <a:xfrm>
              <a:off x="8197458" y="5472749"/>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72" name="Connettore 2 71"/>
            <p:cNvCxnSpPr/>
            <p:nvPr/>
          </p:nvCxnSpPr>
          <p:spPr>
            <a:xfrm flipV="1">
              <a:off x="7277056" y="4191852"/>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3" name="Connettore 2 72"/>
            <p:cNvCxnSpPr/>
            <p:nvPr/>
          </p:nvCxnSpPr>
          <p:spPr>
            <a:xfrm>
              <a:off x="8417757" y="5063364"/>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4" name="Arco 73"/>
            <p:cNvSpPr/>
            <p:nvPr/>
          </p:nvSpPr>
          <p:spPr>
            <a:xfrm flipH="1">
              <a:off x="7372188" y="3726066"/>
              <a:ext cx="1896718" cy="1975026"/>
            </a:xfrm>
            <a:prstGeom prst="arc">
              <a:avLst>
                <a:gd name="adj1" fmla="val 16200000"/>
                <a:gd name="adj2" fmla="val 16286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5" name="Arco 74"/>
            <p:cNvSpPr/>
            <p:nvPr/>
          </p:nvSpPr>
          <p:spPr>
            <a:xfrm flipH="1">
              <a:off x="7372188" y="3752818"/>
              <a:ext cx="1896718" cy="1975026"/>
            </a:xfrm>
            <a:prstGeom prst="arc">
              <a:avLst>
                <a:gd name="adj1" fmla="val 19408882"/>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1" name="Arco 60"/>
            <p:cNvSpPr/>
            <p:nvPr/>
          </p:nvSpPr>
          <p:spPr>
            <a:xfrm flipH="1">
              <a:off x="5185269" y="3752818"/>
              <a:ext cx="1896718" cy="1975026"/>
            </a:xfrm>
            <a:prstGeom prst="arc">
              <a:avLst>
                <a:gd name="adj1" fmla="val 19408882"/>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5" name="Figura a mano libera 54"/>
            <p:cNvSpPr/>
            <p:nvPr/>
          </p:nvSpPr>
          <p:spPr>
            <a:xfrm>
              <a:off x="5334527" y="4162220"/>
              <a:ext cx="868235" cy="1321849"/>
            </a:xfrm>
            <a:custGeom>
              <a:avLst/>
              <a:gdLst>
                <a:gd name="connsiteX0" fmla="*/ 0 w 868235"/>
                <a:gd name="connsiteY0" fmla="*/ 13095 h 1321849"/>
                <a:gd name="connsiteX1" fmla="*/ 103670 w 868235"/>
                <a:gd name="connsiteY1" fmla="*/ 26053 h 1321849"/>
                <a:gd name="connsiteX2" fmla="*/ 129587 w 868235"/>
                <a:gd name="connsiteY2" fmla="*/ 103801 h 1321849"/>
                <a:gd name="connsiteX3" fmla="*/ 168464 w 868235"/>
                <a:gd name="connsiteY3" fmla="*/ 129716 h 1321849"/>
                <a:gd name="connsiteX4" fmla="*/ 220299 w 868235"/>
                <a:gd name="connsiteY4" fmla="*/ 142674 h 1321849"/>
                <a:gd name="connsiteX5" fmla="*/ 259175 w 868235"/>
                <a:gd name="connsiteY5" fmla="*/ 155632 h 1321849"/>
                <a:gd name="connsiteX6" fmla="*/ 362844 w 868235"/>
                <a:gd name="connsiteY6" fmla="*/ 142674 h 1321849"/>
                <a:gd name="connsiteX7" fmla="*/ 440597 w 868235"/>
                <a:gd name="connsiteY7" fmla="*/ 90843 h 1321849"/>
                <a:gd name="connsiteX8" fmla="*/ 466514 w 868235"/>
                <a:gd name="connsiteY8" fmla="*/ 51969 h 1321849"/>
                <a:gd name="connsiteX9" fmla="*/ 596102 w 868235"/>
                <a:gd name="connsiteY9" fmla="*/ 51969 h 1321849"/>
                <a:gd name="connsiteX10" fmla="*/ 634978 w 868235"/>
                <a:gd name="connsiteY10" fmla="*/ 64927 h 1321849"/>
                <a:gd name="connsiteX11" fmla="*/ 673854 w 868235"/>
                <a:gd name="connsiteY11" fmla="*/ 142674 h 1321849"/>
                <a:gd name="connsiteX12" fmla="*/ 647936 w 868235"/>
                <a:gd name="connsiteY12" fmla="*/ 298170 h 1321849"/>
                <a:gd name="connsiteX13" fmla="*/ 609060 w 868235"/>
                <a:gd name="connsiteY13" fmla="*/ 350002 h 1321849"/>
                <a:gd name="connsiteX14" fmla="*/ 570184 w 868235"/>
                <a:gd name="connsiteY14" fmla="*/ 375918 h 1321849"/>
                <a:gd name="connsiteX15" fmla="*/ 583143 w 868235"/>
                <a:gd name="connsiteY15" fmla="*/ 427749 h 1321849"/>
                <a:gd name="connsiteX16" fmla="*/ 622019 w 868235"/>
                <a:gd name="connsiteY16" fmla="*/ 466623 h 1321849"/>
                <a:gd name="connsiteX17" fmla="*/ 712730 w 868235"/>
                <a:gd name="connsiteY17" fmla="*/ 518455 h 1321849"/>
                <a:gd name="connsiteX18" fmla="*/ 790482 w 868235"/>
                <a:gd name="connsiteY18" fmla="*/ 557329 h 1321849"/>
                <a:gd name="connsiteX19" fmla="*/ 829359 w 868235"/>
                <a:gd name="connsiteY19" fmla="*/ 544371 h 1321849"/>
                <a:gd name="connsiteX20" fmla="*/ 868235 w 868235"/>
                <a:gd name="connsiteY20" fmla="*/ 648035 h 1321849"/>
                <a:gd name="connsiteX21" fmla="*/ 855276 w 868235"/>
                <a:gd name="connsiteY21" fmla="*/ 790572 h 1321849"/>
                <a:gd name="connsiteX22" fmla="*/ 816400 w 868235"/>
                <a:gd name="connsiteY22" fmla="*/ 816488 h 1321849"/>
                <a:gd name="connsiteX23" fmla="*/ 725689 w 868235"/>
                <a:gd name="connsiteY23" fmla="*/ 868320 h 1321849"/>
                <a:gd name="connsiteX24" fmla="*/ 686813 w 868235"/>
                <a:gd name="connsiteY24" fmla="*/ 894236 h 1321849"/>
                <a:gd name="connsiteX25" fmla="*/ 738648 w 868235"/>
                <a:gd name="connsiteY25" fmla="*/ 984942 h 1321849"/>
                <a:gd name="connsiteX26" fmla="*/ 764565 w 868235"/>
                <a:gd name="connsiteY26" fmla="*/ 1062689 h 1321849"/>
                <a:gd name="connsiteX27" fmla="*/ 777524 w 868235"/>
                <a:gd name="connsiteY27" fmla="*/ 1101563 h 1321849"/>
                <a:gd name="connsiteX28" fmla="*/ 764565 w 868235"/>
                <a:gd name="connsiteY28" fmla="*/ 1140437 h 1321849"/>
                <a:gd name="connsiteX29" fmla="*/ 725689 w 868235"/>
                <a:gd name="connsiteY29" fmla="*/ 1179311 h 1321849"/>
                <a:gd name="connsiteX30" fmla="*/ 738648 w 868235"/>
                <a:gd name="connsiteY30" fmla="*/ 1257059 h 1321849"/>
                <a:gd name="connsiteX31" fmla="*/ 712730 w 868235"/>
                <a:gd name="connsiteY31" fmla="*/ 1321849 h 1321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8235" h="1321849">
                  <a:moveTo>
                    <a:pt x="0" y="13095"/>
                  </a:moveTo>
                  <a:cubicBezTo>
                    <a:pt x="38118" y="5472"/>
                    <a:pt x="76128" y="-18012"/>
                    <a:pt x="103670" y="26053"/>
                  </a:cubicBezTo>
                  <a:cubicBezTo>
                    <a:pt x="118149" y="49218"/>
                    <a:pt x="106856" y="88649"/>
                    <a:pt x="129587" y="103801"/>
                  </a:cubicBezTo>
                  <a:cubicBezTo>
                    <a:pt x="142546" y="112439"/>
                    <a:pt x="154149" y="123581"/>
                    <a:pt x="168464" y="129716"/>
                  </a:cubicBezTo>
                  <a:cubicBezTo>
                    <a:pt x="184834" y="136731"/>
                    <a:pt x="203174" y="137781"/>
                    <a:pt x="220299" y="142674"/>
                  </a:cubicBezTo>
                  <a:cubicBezTo>
                    <a:pt x="233433" y="146426"/>
                    <a:pt x="246216" y="151313"/>
                    <a:pt x="259175" y="155632"/>
                  </a:cubicBezTo>
                  <a:cubicBezTo>
                    <a:pt x="293731" y="151313"/>
                    <a:pt x="330047" y="154386"/>
                    <a:pt x="362844" y="142674"/>
                  </a:cubicBezTo>
                  <a:cubicBezTo>
                    <a:pt x="392178" y="132198"/>
                    <a:pt x="440597" y="90843"/>
                    <a:pt x="440597" y="90843"/>
                  </a:cubicBezTo>
                  <a:cubicBezTo>
                    <a:pt x="449236" y="77885"/>
                    <a:pt x="454353" y="61698"/>
                    <a:pt x="466514" y="51969"/>
                  </a:cubicBezTo>
                  <a:cubicBezTo>
                    <a:pt x="500783" y="24555"/>
                    <a:pt x="566965" y="47807"/>
                    <a:pt x="596102" y="51969"/>
                  </a:cubicBezTo>
                  <a:cubicBezTo>
                    <a:pt x="609061" y="56288"/>
                    <a:pt x="624311" y="56394"/>
                    <a:pt x="634978" y="64927"/>
                  </a:cubicBezTo>
                  <a:cubicBezTo>
                    <a:pt x="657814" y="83195"/>
                    <a:pt x="665317" y="117066"/>
                    <a:pt x="673854" y="142674"/>
                  </a:cubicBezTo>
                  <a:cubicBezTo>
                    <a:pt x="672638" y="152404"/>
                    <a:pt x="662206" y="269631"/>
                    <a:pt x="647936" y="298170"/>
                  </a:cubicBezTo>
                  <a:cubicBezTo>
                    <a:pt x="638277" y="317487"/>
                    <a:pt x="624332" y="334731"/>
                    <a:pt x="609060" y="350002"/>
                  </a:cubicBezTo>
                  <a:cubicBezTo>
                    <a:pt x="598047" y="361014"/>
                    <a:pt x="583143" y="367279"/>
                    <a:pt x="570184" y="375918"/>
                  </a:cubicBezTo>
                  <a:cubicBezTo>
                    <a:pt x="574504" y="393195"/>
                    <a:pt x="574307" y="412287"/>
                    <a:pt x="583143" y="427749"/>
                  </a:cubicBezTo>
                  <a:cubicBezTo>
                    <a:pt x="592236" y="443660"/>
                    <a:pt x="607940" y="454891"/>
                    <a:pt x="622019" y="466623"/>
                  </a:cubicBezTo>
                  <a:cubicBezTo>
                    <a:pt x="656461" y="495323"/>
                    <a:pt x="672401" y="495411"/>
                    <a:pt x="712730" y="518455"/>
                  </a:cubicBezTo>
                  <a:cubicBezTo>
                    <a:pt x="783069" y="558646"/>
                    <a:pt x="719204" y="533571"/>
                    <a:pt x="790482" y="557329"/>
                  </a:cubicBezTo>
                  <a:cubicBezTo>
                    <a:pt x="803441" y="553010"/>
                    <a:pt x="816676" y="539298"/>
                    <a:pt x="829359" y="544371"/>
                  </a:cubicBezTo>
                  <a:cubicBezTo>
                    <a:pt x="858374" y="555976"/>
                    <a:pt x="865118" y="632453"/>
                    <a:pt x="868235" y="648035"/>
                  </a:cubicBezTo>
                  <a:cubicBezTo>
                    <a:pt x="863915" y="695547"/>
                    <a:pt x="869307" y="744974"/>
                    <a:pt x="855276" y="790572"/>
                  </a:cubicBezTo>
                  <a:cubicBezTo>
                    <a:pt x="850696" y="805457"/>
                    <a:pt x="828365" y="806518"/>
                    <a:pt x="816400" y="816488"/>
                  </a:cubicBezTo>
                  <a:cubicBezTo>
                    <a:pt x="750224" y="871631"/>
                    <a:pt x="809594" y="847345"/>
                    <a:pt x="725689" y="868320"/>
                  </a:cubicBezTo>
                  <a:cubicBezTo>
                    <a:pt x="712730" y="876959"/>
                    <a:pt x="689374" y="878874"/>
                    <a:pt x="686813" y="894236"/>
                  </a:cubicBezTo>
                  <a:cubicBezTo>
                    <a:pt x="684621" y="907390"/>
                    <a:pt x="730293" y="972410"/>
                    <a:pt x="738648" y="984942"/>
                  </a:cubicBezTo>
                  <a:lnTo>
                    <a:pt x="764565" y="1062689"/>
                  </a:lnTo>
                  <a:lnTo>
                    <a:pt x="777524" y="1101563"/>
                  </a:lnTo>
                  <a:cubicBezTo>
                    <a:pt x="773204" y="1114521"/>
                    <a:pt x="772142" y="1129072"/>
                    <a:pt x="764565" y="1140437"/>
                  </a:cubicBezTo>
                  <a:cubicBezTo>
                    <a:pt x="754399" y="1155685"/>
                    <a:pt x="729665" y="1161422"/>
                    <a:pt x="725689" y="1179311"/>
                  </a:cubicBezTo>
                  <a:cubicBezTo>
                    <a:pt x="719989" y="1204959"/>
                    <a:pt x="734328" y="1231143"/>
                    <a:pt x="738648" y="1257059"/>
                  </a:cubicBezTo>
                  <a:cubicBezTo>
                    <a:pt x="722635" y="1305096"/>
                    <a:pt x="731798" y="1283716"/>
                    <a:pt x="712730" y="1321849"/>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6" name="Ovale 75"/>
            <p:cNvSpPr/>
            <p:nvPr/>
          </p:nvSpPr>
          <p:spPr>
            <a:xfrm>
              <a:off x="5200430" y="4228693"/>
              <a:ext cx="153147" cy="153147"/>
            </a:xfrm>
            <a:prstGeom prst="ellipse">
              <a:avLst/>
            </a:prstGeom>
            <a:solidFill>
              <a:srgbClr val="0000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7" name="Ovale 76"/>
            <p:cNvSpPr/>
            <p:nvPr/>
          </p:nvSpPr>
          <p:spPr>
            <a:xfrm>
              <a:off x="7589134" y="3921718"/>
              <a:ext cx="153147" cy="153147"/>
            </a:xfrm>
            <a:prstGeom prst="ellipse">
              <a:avLst/>
            </a:prstGeom>
            <a:solidFill>
              <a:srgbClr val="0000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9" name="Ovale 78"/>
            <p:cNvSpPr/>
            <p:nvPr/>
          </p:nvSpPr>
          <p:spPr>
            <a:xfrm>
              <a:off x="7042784" y="3382346"/>
              <a:ext cx="512963" cy="512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80" name="Rettangolo 79"/>
            <p:cNvSpPr/>
            <p:nvPr/>
          </p:nvSpPr>
          <p:spPr>
            <a:xfrm>
              <a:off x="7037430" y="3383486"/>
              <a:ext cx="512092" cy="369332"/>
            </a:xfrm>
            <a:prstGeom prst="rect">
              <a:avLst/>
            </a:prstGeom>
          </p:spPr>
          <p:txBody>
            <a:bodyPr wrap="none">
              <a:spAutoFit/>
            </a:bodyPr>
            <a:lstStyle/>
            <a:p>
              <a:pPr algn="ctr"/>
              <a:r>
                <a:rPr lang="it-IT" dirty="0">
                  <a:solidFill>
                    <a:schemeClr val="bg1"/>
                  </a:solidFill>
                </a:rPr>
                <a:t>3</a:t>
              </a:r>
              <a:r>
                <a:rPr lang="it-IT" dirty="0" smtClean="0">
                  <a:solidFill>
                    <a:schemeClr val="bg1"/>
                  </a:solidFill>
                </a:rPr>
                <a:t>/b</a:t>
              </a:r>
              <a:endParaRPr lang="it-IT" dirty="0">
                <a:solidFill>
                  <a:schemeClr val="bg1"/>
                </a:solidFill>
              </a:endParaRPr>
            </a:p>
          </p:txBody>
        </p:sp>
        <p:sp>
          <p:nvSpPr>
            <p:cNvPr id="81" name="Ovale 80"/>
            <p:cNvSpPr/>
            <p:nvPr/>
          </p:nvSpPr>
          <p:spPr>
            <a:xfrm>
              <a:off x="4762074" y="3419390"/>
              <a:ext cx="512963" cy="512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82" name="Rettangolo 81"/>
            <p:cNvSpPr/>
            <p:nvPr/>
          </p:nvSpPr>
          <p:spPr>
            <a:xfrm>
              <a:off x="4762074" y="3420530"/>
              <a:ext cx="501384" cy="369332"/>
            </a:xfrm>
            <a:prstGeom prst="rect">
              <a:avLst/>
            </a:prstGeom>
          </p:spPr>
          <p:txBody>
            <a:bodyPr wrap="none">
              <a:spAutoFit/>
            </a:bodyPr>
            <a:lstStyle/>
            <a:p>
              <a:pPr algn="ctr"/>
              <a:r>
                <a:rPr lang="it-IT" dirty="0">
                  <a:solidFill>
                    <a:schemeClr val="bg1"/>
                  </a:solidFill>
                </a:rPr>
                <a:t>3</a:t>
              </a:r>
              <a:r>
                <a:rPr lang="it-IT" dirty="0" smtClean="0">
                  <a:solidFill>
                    <a:schemeClr val="bg1"/>
                  </a:solidFill>
                </a:rPr>
                <a:t>/</a:t>
              </a:r>
              <a:r>
                <a:rPr lang="it-IT" dirty="0">
                  <a:solidFill>
                    <a:schemeClr val="bg1"/>
                  </a:solidFill>
                </a:rPr>
                <a:t>a</a:t>
              </a:r>
            </a:p>
          </p:txBody>
        </p:sp>
        <p:sp>
          <p:nvSpPr>
            <p:cNvPr id="83" name="Ovale 82"/>
            <p:cNvSpPr/>
            <p:nvPr/>
          </p:nvSpPr>
          <p:spPr>
            <a:xfrm>
              <a:off x="132857" y="3435586"/>
              <a:ext cx="512963" cy="512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1</a:t>
              </a:r>
              <a:endParaRPr lang="it-IT" dirty="0"/>
            </a:p>
          </p:txBody>
        </p:sp>
        <p:sp>
          <p:nvSpPr>
            <p:cNvPr id="84" name="Ovale 83"/>
            <p:cNvSpPr/>
            <p:nvPr/>
          </p:nvSpPr>
          <p:spPr>
            <a:xfrm>
              <a:off x="2444995" y="3408755"/>
              <a:ext cx="512963" cy="512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2</a:t>
              </a:r>
            </a:p>
          </p:txBody>
        </p:sp>
      </p:grpSp>
    </p:spTree>
    <p:extLst>
      <p:ext uri="{BB962C8B-B14F-4D97-AF65-F5344CB8AC3E}">
        <p14:creationId xmlns:p14="http://schemas.microsoft.com/office/powerpoint/2010/main" val="22884938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05000" y="235635"/>
            <a:ext cx="5283200" cy="369332"/>
          </a:xfrm>
          <a:prstGeom prst="rect">
            <a:avLst/>
          </a:prstGeom>
        </p:spPr>
        <p:txBody>
          <a:bodyPr wrap="square">
            <a:spAutoFit/>
          </a:bodyPr>
          <a:lstStyle/>
          <a:p>
            <a:r>
              <a:rPr lang="it-IT" b="1" dirty="0" err="1" smtClean="0"/>
              <a:t>Drainage</a:t>
            </a:r>
            <a:r>
              <a:rPr lang="it-IT" b="1" dirty="0" smtClean="0"/>
              <a:t> </a:t>
            </a:r>
            <a:r>
              <a:rPr lang="it-IT" b="1" dirty="0"/>
              <a:t>of the Giacomini v. in an </a:t>
            </a:r>
            <a:r>
              <a:rPr lang="it-IT" b="1" dirty="0" err="1"/>
              <a:t>incompetent</a:t>
            </a:r>
            <a:r>
              <a:rPr lang="it-IT" b="1" dirty="0"/>
              <a:t> LSV</a:t>
            </a:r>
          </a:p>
        </p:txBody>
      </p:sp>
      <p:sp>
        <p:nvSpPr>
          <p:cNvPr id="4" name="Rettangolo 3"/>
          <p:cNvSpPr/>
          <p:nvPr/>
        </p:nvSpPr>
        <p:spPr>
          <a:xfrm>
            <a:off x="304800" y="736939"/>
            <a:ext cx="8356600" cy="1200329"/>
          </a:xfrm>
          <a:prstGeom prst="rect">
            <a:avLst/>
          </a:prstGeom>
        </p:spPr>
        <p:txBody>
          <a:bodyPr wrap="square">
            <a:spAutoFit/>
          </a:bodyPr>
          <a:lstStyle/>
          <a:p>
            <a:r>
              <a:rPr lang="en-US" dirty="0"/>
              <a:t>In this pattern the </a:t>
            </a:r>
            <a:r>
              <a:rPr lang="en-US" dirty="0" err="1"/>
              <a:t>Giacomini</a:t>
            </a:r>
            <a:r>
              <a:rPr lang="en-US" dirty="0"/>
              <a:t> v. drain directly, without any tributary interposed, in the saphenous axe. If the saphenous axe is incompetent this flow </a:t>
            </a:r>
            <a:r>
              <a:rPr lang="en-US" dirty="0" smtClean="0"/>
              <a:t>supports </a:t>
            </a:r>
            <a:r>
              <a:rPr lang="en-US" dirty="0"/>
              <a:t>a </a:t>
            </a:r>
            <a:r>
              <a:rPr lang="en-US" dirty="0" smtClean="0"/>
              <a:t>relaxation </a:t>
            </a:r>
            <a:r>
              <a:rPr lang="en-US" dirty="0"/>
              <a:t>centrifugal flow. Diverse patterns are possible, in relation to the re-entry points disposition</a:t>
            </a:r>
            <a:r>
              <a:rPr lang="it-IT" dirty="0"/>
              <a:t> </a:t>
            </a:r>
          </a:p>
        </p:txBody>
      </p:sp>
      <p:cxnSp>
        <p:nvCxnSpPr>
          <p:cNvPr id="5" name="Connettore 1 4"/>
          <p:cNvCxnSpPr/>
          <p:nvPr/>
        </p:nvCxnSpPr>
        <p:spPr>
          <a:xfrm>
            <a:off x="1605312" y="1940155"/>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6" name="Arco 5"/>
          <p:cNvSpPr/>
          <p:nvPr/>
        </p:nvSpPr>
        <p:spPr>
          <a:xfrm flipH="1">
            <a:off x="1250251" y="2320455"/>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 name="Arco 6"/>
          <p:cNvSpPr/>
          <p:nvPr/>
        </p:nvSpPr>
        <p:spPr>
          <a:xfrm flipH="1">
            <a:off x="1227320" y="2334154"/>
            <a:ext cx="1896718" cy="1975026"/>
          </a:xfrm>
          <a:prstGeom prst="arc">
            <a:avLst>
              <a:gd name="adj1" fmla="val 1639562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 name="Arco 7"/>
          <p:cNvSpPr/>
          <p:nvPr/>
        </p:nvSpPr>
        <p:spPr>
          <a:xfrm flipH="1">
            <a:off x="675373" y="3327470"/>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Arco 8"/>
          <p:cNvSpPr/>
          <p:nvPr/>
        </p:nvSpPr>
        <p:spPr>
          <a:xfrm>
            <a:off x="697684" y="2248648"/>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0" name="Connettore 1 9"/>
          <p:cNvCxnSpPr>
            <a:stCxn id="9" idx="2"/>
          </p:cNvCxnSpPr>
          <p:nvPr/>
        </p:nvCxnSpPr>
        <p:spPr>
          <a:xfrm>
            <a:off x="2541764" y="2667796"/>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11" name="Arco 10"/>
          <p:cNvSpPr/>
          <p:nvPr/>
        </p:nvSpPr>
        <p:spPr>
          <a:xfrm flipH="1">
            <a:off x="675374" y="3321667"/>
            <a:ext cx="1844079" cy="838296"/>
          </a:xfrm>
          <a:prstGeom prst="arc">
            <a:avLst>
              <a:gd name="adj1" fmla="val 16200000"/>
              <a:gd name="adj2" fmla="val 18925188"/>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2" name="Connettore 1 11"/>
          <p:cNvCxnSpPr>
            <a:stCxn id="8" idx="2"/>
          </p:cNvCxnSpPr>
          <p:nvPr/>
        </p:nvCxnSpPr>
        <p:spPr>
          <a:xfrm>
            <a:off x="675373" y="3742125"/>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a:off x="666920" y="4230691"/>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flipH="1" flipV="1">
            <a:off x="1264316" y="3459846"/>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5" name="Ovale 14"/>
          <p:cNvSpPr/>
          <p:nvPr/>
        </p:nvSpPr>
        <p:spPr>
          <a:xfrm>
            <a:off x="2477300" y="4037437"/>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6" name="Connettore 2 15"/>
          <p:cNvCxnSpPr/>
          <p:nvPr/>
        </p:nvCxnSpPr>
        <p:spPr>
          <a:xfrm flipV="1">
            <a:off x="1132188" y="2784783"/>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Connettore 2 16"/>
          <p:cNvCxnSpPr/>
          <p:nvPr/>
        </p:nvCxnSpPr>
        <p:spPr>
          <a:xfrm>
            <a:off x="2477300" y="2723161"/>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8" name="Connettore 2 17"/>
          <p:cNvCxnSpPr/>
          <p:nvPr/>
        </p:nvCxnSpPr>
        <p:spPr>
          <a:xfrm>
            <a:off x="2477300" y="3461876"/>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9" name="Arco 18"/>
          <p:cNvSpPr/>
          <p:nvPr/>
        </p:nvSpPr>
        <p:spPr>
          <a:xfrm>
            <a:off x="725707" y="2258833"/>
            <a:ext cx="1844079" cy="838296"/>
          </a:xfrm>
          <a:prstGeom prst="arc">
            <a:avLst>
              <a:gd name="adj1" fmla="val 19348461"/>
              <a:gd name="adj2" fmla="val 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0" name="Connettore 1 19"/>
          <p:cNvCxnSpPr/>
          <p:nvPr/>
        </p:nvCxnSpPr>
        <p:spPr>
          <a:xfrm>
            <a:off x="2564012" y="2662583"/>
            <a:ext cx="0" cy="1410033"/>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Connettore 2 20"/>
          <p:cNvCxnSpPr/>
          <p:nvPr/>
        </p:nvCxnSpPr>
        <p:spPr>
          <a:xfrm flipV="1">
            <a:off x="1477986" y="2295280"/>
            <a:ext cx="264962"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a:off x="4475512" y="1924155"/>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24" name="Arco 23"/>
          <p:cNvSpPr/>
          <p:nvPr/>
        </p:nvSpPr>
        <p:spPr>
          <a:xfrm flipH="1">
            <a:off x="4120451" y="2304455"/>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6" name="Arco 25"/>
          <p:cNvSpPr/>
          <p:nvPr/>
        </p:nvSpPr>
        <p:spPr>
          <a:xfrm flipH="1">
            <a:off x="3545573" y="3311470"/>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7" name="Arco 26"/>
          <p:cNvSpPr/>
          <p:nvPr/>
        </p:nvSpPr>
        <p:spPr>
          <a:xfrm>
            <a:off x="3567884" y="2232648"/>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8" name="Connettore 1 27"/>
          <p:cNvCxnSpPr>
            <a:stCxn id="27" idx="2"/>
          </p:cNvCxnSpPr>
          <p:nvPr/>
        </p:nvCxnSpPr>
        <p:spPr>
          <a:xfrm>
            <a:off x="5411964" y="2651796"/>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29" name="Arco 28"/>
          <p:cNvSpPr/>
          <p:nvPr/>
        </p:nvSpPr>
        <p:spPr>
          <a:xfrm flipH="1">
            <a:off x="3545574" y="3305667"/>
            <a:ext cx="1844079" cy="838296"/>
          </a:xfrm>
          <a:prstGeom prst="arc">
            <a:avLst>
              <a:gd name="adj1" fmla="val 16200000"/>
              <a:gd name="adj2" fmla="val 18980171"/>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0" name="Connettore 1 29"/>
          <p:cNvCxnSpPr>
            <a:stCxn id="26" idx="2"/>
          </p:cNvCxnSpPr>
          <p:nvPr/>
        </p:nvCxnSpPr>
        <p:spPr>
          <a:xfrm>
            <a:off x="3545573" y="3726125"/>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3537120" y="4214691"/>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nettore 2 31"/>
          <p:cNvCxnSpPr/>
          <p:nvPr/>
        </p:nvCxnSpPr>
        <p:spPr>
          <a:xfrm flipH="1" flipV="1">
            <a:off x="4134516" y="3443846"/>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4" name="Connettore 2 33"/>
          <p:cNvCxnSpPr/>
          <p:nvPr/>
        </p:nvCxnSpPr>
        <p:spPr>
          <a:xfrm flipV="1">
            <a:off x="4002388" y="2768783"/>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5" name="Connettore 2 34"/>
          <p:cNvCxnSpPr/>
          <p:nvPr/>
        </p:nvCxnSpPr>
        <p:spPr>
          <a:xfrm>
            <a:off x="5347500" y="2707161"/>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6" name="Connettore 2 35"/>
          <p:cNvCxnSpPr/>
          <p:nvPr/>
        </p:nvCxnSpPr>
        <p:spPr>
          <a:xfrm flipH="1">
            <a:off x="4730424" y="3461876"/>
            <a:ext cx="285750" cy="28024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7" name="Arco 36"/>
          <p:cNvSpPr/>
          <p:nvPr/>
        </p:nvSpPr>
        <p:spPr>
          <a:xfrm>
            <a:off x="3595907" y="2242833"/>
            <a:ext cx="1844079" cy="838296"/>
          </a:xfrm>
          <a:prstGeom prst="arc">
            <a:avLst>
              <a:gd name="adj1" fmla="val 19348461"/>
              <a:gd name="adj2" fmla="val 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8" name="Connettore 1 37"/>
          <p:cNvCxnSpPr/>
          <p:nvPr/>
        </p:nvCxnSpPr>
        <p:spPr>
          <a:xfrm flipH="1">
            <a:off x="5411964" y="2646583"/>
            <a:ext cx="22248" cy="799293"/>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9" name="Connettore 2 38"/>
          <p:cNvCxnSpPr/>
          <p:nvPr/>
        </p:nvCxnSpPr>
        <p:spPr>
          <a:xfrm flipV="1">
            <a:off x="4348186" y="2279280"/>
            <a:ext cx="264962"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1" name="Connettore 1 40"/>
          <p:cNvCxnSpPr/>
          <p:nvPr/>
        </p:nvCxnSpPr>
        <p:spPr>
          <a:xfrm>
            <a:off x="7345712" y="1908155"/>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42" name="Arco 41"/>
          <p:cNvSpPr/>
          <p:nvPr/>
        </p:nvSpPr>
        <p:spPr>
          <a:xfrm flipH="1">
            <a:off x="6990651" y="2288455"/>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4" name="Arco 43"/>
          <p:cNvSpPr/>
          <p:nvPr/>
        </p:nvSpPr>
        <p:spPr>
          <a:xfrm flipH="1">
            <a:off x="6415773" y="3295470"/>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5" name="Arco 44"/>
          <p:cNvSpPr/>
          <p:nvPr/>
        </p:nvSpPr>
        <p:spPr>
          <a:xfrm>
            <a:off x="6438084" y="2216648"/>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6" name="Connettore 1 45"/>
          <p:cNvCxnSpPr/>
          <p:nvPr/>
        </p:nvCxnSpPr>
        <p:spPr>
          <a:xfrm>
            <a:off x="8320264" y="2635796"/>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47" name="Arco 46"/>
          <p:cNvSpPr/>
          <p:nvPr/>
        </p:nvSpPr>
        <p:spPr>
          <a:xfrm flipH="1">
            <a:off x="6415774" y="3289667"/>
            <a:ext cx="1844079" cy="838296"/>
          </a:xfrm>
          <a:prstGeom prst="arc">
            <a:avLst>
              <a:gd name="adj1" fmla="val 16200000"/>
              <a:gd name="adj2" fmla="val 19014099"/>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8" name="Connettore 1 47"/>
          <p:cNvCxnSpPr>
            <a:stCxn id="44" idx="2"/>
          </p:cNvCxnSpPr>
          <p:nvPr/>
        </p:nvCxnSpPr>
        <p:spPr>
          <a:xfrm>
            <a:off x="6415773" y="3710125"/>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Connettore 1 48"/>
          <p:cNvCxnSpPr/>
          <p:nvPr/>
        </p:nvCxnSpPr>
        <p:spPr>
          <a:xfrm>
            <a:off x="6407320" y="4198691"/>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Connettore 2 49"/>
          <p:cNvCxnSpPr/>
          <p:nvPr/>
        </p:nvCxnSpPr>
        <p:spPr>
          <a:xfrm flipH="1" flipV="1">
            <a:off x="7004716" y="3427846"/>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1" name="Ovale 50"/>
          <p:cNvSpPr/>
          <p:nvPr/>
        </p:nvSpPr>
        <p:spPr>
          <a:xfrm>
            <a:off x="8243100" y="4005437"/>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52" name="Connettore 2 51"/>
          <p:cNvCxnSpPr/>
          <p:nvPr/>
        </p:nvCxnSpPr>
        <p:spPr>
          <a:xfrm flipV="1">
            <a:off x="6872588" y="2752783"/>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3" name="Connettore 2 52"/>
          <p:cNvCxnSpPr/>
          <p:nvPr/>
        </p:nvCxnSpPr>
        <p:spPr>
          <a:xfrm>
            <a:off x="8217700" y="2691161"/>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4" name="Connettore 2 53"/>
          <p:cNvCxnSpPr/>
          <p:nvPr/>
        </p:nvCxnSpPr>
        <p:spPr>
          <a:xfrm>
            <a:off x="8243100" y="3559145"/>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5" name="Arco 54"/>
          <p:cNvSpPr/>
          <p:nvPr/>
        </p:nvSpPr>
        <p:spPr>
          <a:xfrm>
            <a:off x="6466107" y="2226833"/>
            <a:ext cx="1844079" cy="838296"/>
          </a:xfrm>
          <a:prstGeom prst="arc">
            <a:avLst>
              <a:gd name="adj1" fmla="val 19348461"/>
              <a:gd name="adj2" fmla="val 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6" name="Connettore 1 55"/>
          <p:cNvCxnSpPr/>
          <p:nvPr/>
        </p:nvCxnSpPr>
        <p:spPr>
          <a:xfrm>
            <a:off x="8304412" y="2630583"/>
            <a:ext cx="5774" cy="696887"/>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7" name="Connettore 2 56"/>
          <p:cNvCxnSpPr/>
          <p:nvPr/>
        </p:nvCxnSpPr>
        <p:spPr>
          <a:xfrm flipV="1">
            <a:off x="7218386" y="2263280"/>
            <a:ext cx="264962"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5" name="Arco 24"/>
          <p:cNvSpPr/>
          <p:nvPr/>
        </p:nvSpPr>
        <p:spPr>
          <a:xfrm flipH="1">
            <a:off x="4097520" y="2288455"/>
            <a:ext cx="1896718" cy="2004725"/>
          </a:xfrm>
          <a:prstGeom prst="arc">
            <a:avLst>
              <a:gd name="adj1" fmla="val 1639562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0" name="Figura a mano libera 59"/>
          <p:cNvSpPr/>
          <p:nvPr/>
        </p:nvSpPr>
        <p:spPr>
          <a:xfrm>
            <a:off x="4489124" y="3450077"/>
            <a:ext cx="908050" cy="679450"/>
          </a:xfrm>
          <a:custGeom>
            <a:avLst/>
            <a:gdLst>
              <a:gd name="connsiteX0" fmla="*/ 908050 w 908050"/>
              <a:gd name="connsiteY0" fmla="*/ 0 h 679450"/>
              <a:gd name="connsiteX1" fmla="*/ 889000 w 908050"/>
              <a:gd name="connsiteY1" fmla="*/ 31750 h 679450"/>
              <a:gd name="connsiteX2" fmla="*/ 850900 w 908050"/>
              <a:gd name="connsiteY2" fmla="*/ 69850 h 679450"/>
              <a:gd name="connsiteX3" fmla="*/ 800100 w 908050"/>
              <a:gd name="connsiteY3" fmla="*/ 82550 h 679450"/>
              <a:gd name="connsiteX4" fmla="*/ 723900 w 908050"/>
              <a:gd name="connsiteY4" fmla="*/ 76200 h 679450"/>
              <a:gd name="connsiteX5" fmla="*/ 704850 w 908050"/>
              <a:gd name="connsiteY5" fmla="*/ 69850 h 679450"/>
              <a:gd name="connsiteX6" fmla="*/ 615950 w 908050"/>
              <a:gd name="connsiteY6" fmla="*/ 76200 h 679450"/>
              <a:gd name="connsiteX7" fmla="*/ 571500 w 908050"/>
              <a:gd name="connsiteY7" fmla="*/ 114300 h 679450"/>
              <a:gd name="connsiteX8" fmla="*/ 539750 w 908050"/>
              <a:gd name="connsiteY8" fmla="*/ 152400 h 679450"/>
              <a:gd name="connsiteX9" fmla="*/ 533400 w 908050"/>
              <a:gd name="connsiteY9" fmla="*/ 171450 h 679450"/>
              <a:gd name="connsiteX10" fmla="*/ 520700 w 908050"/>
              <a:gd name="connsiteY10" fmla="*/ 190500 h 679450"/>
              <a:gd name="connsiteX11" fmla="*/ 514350 w 908050"/>
              <a:gd name="connsiteY11" fmla="*/ 311150 h 679450"/>
              <a:gd name="connsiteX12" fmla="*/ 495300 w 908050"/>
              <a:gd name="connsiteY12" fmla="*/ 330200 h 679450"/>
              <a:gd name="connsiteX13" fmla="*/ 457200 w 908050"/>
              <a:gd name="connsiteY13" fmla="*/ 349250 h 679450"/>
              <a:gd name="connsiteX14" fmla="*/ 419100 w 908050"/>
              <a:gd name="connsiteY14" fmla="*/ 342900 h 679450"/>
              <a:gd name="connsiteX15" fmla="*/ 393700 w 908050"/>
              <a:gd name="connsiteY15" fmla="*/ 330200 h 679450"/>
              <a:gd name="connsiteX16" fmla="*/ 374650 w 908050"/>
              <a:gd name="connsiteY16" fmla="*/ 323850 h 679450"/>
              <a:gd name="connsiteX17" fmla="*/ 336550 w 908050"/>
              <a:gd name="connsiteY17" fmla="*/ 330200 h 679450"/>
              <a:gd name="connsiteX18" fmla="*/ 317500 w 908050"/>
              <a:gd name="connsiteY18" fmla="*/ 336550 h 679450"/>
              <a:gd name="connsiteX19" fmla="*/ 311150 w 908050"/>
              <a:gd name="connsiteY19" fmla="*/ 355600 h 679450"/>
              <a:gd name="connsiteX20" fmla="*/ 298450 w 908050"/>
              <a:gd name="connsiteY20" fmla="*/ 374650 h 679450"/>
              <a:gd name="connsiteX21" fmla="*/ 285750 w 908050"/>
              <a:gd name="connsiteY21" fmla="*/ 419100 h 679450"/>
              <a:gd name="connsiteX22" fmla="*/ 279400 w 908050"/>
              <a:gd name="connsiteY22" fmla="*/ 438150 h 679450"/>
              <a:gd name="connsiteX23" fmla="*/ 266700 w 908050"/>
              <a:gd name="connsiteY23" fmla="*/ 590550 h 679450"/>
              <a:gd name="connsiteX24" fmla="*/ 247650 w 908050"/>
              <a:gd name="connsiteY24" fmla="*/ 628650 h 679450"/>
              <a:gd name="connsiteX25" fmla="*/ 228600 w 908050"/>
              <a:gd name="connsiteY25" fmla="*/ 641350 h 679450"/>
              <a:gd name="connsiteX26" fmla="*/ 177800 w 908050"/>
              <a:gd name="connsiteY26" fmla="*/ 673100 h 679450"/>
              <a:gd name="connsiteX27" fmla="*/ 158750 w 908050"/>
              <a:gd name="connsiteY27" fmla="*/ 679450 h 679450"/>
              <a:gd name="connsiteX28" fmla="*/ 38100 w 908050"/>
              <a:gd name="connsiteY28" fmla="*/ 673100 h 679450"/>
              <a:gd name="connsiteX29" fmla="*/ 0 w 908050"/>
              <a:gd name="connsiteY29" fmla="*/ 6667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8050" h="679450">
                <a:moveTo>
                  <a:pt x="908050" y="0"/>
                </a:moveTo>
                <a:cubicBezTo>
                  <a:pt x="901700" y="10583"/>
                  <a:pt x="895846" y="21481"/>
                  <a:pt x="889000" y="31750"/>
                </a:cubicBezTo>
                <a:cubicBezTo>
                  <a:pt x="879138" y="46544"/>
                  <a:pt x="868829" y="63331"/>
                  <a:pt x="850900" y="69850"/>
                </a:cubicBezTo>
                <a:cubicBezTo>
                  <a:pt x="834496" y="75815"/>
                  <a:pt x="800100" y="82550"/>
                  <a:pt x="800100" y="82550"/>
                </a:cubicBezTo>
                <a:cubicBezTo>
                  <a:pt x="774700" y="80433"/>
                  <a:pt x="749164" y="79569"/>
                  <a:pt x="723900" y="76200"/>
                </a:cubicBezTo>
                <a:cubicBezTo>
                  <a:pt x="717265" y="75315"/>
                  <a:pt x="711543" y="69850"/>
                  <a:pt x="704850" y="69850"/>
                </a:cubicBezTo>
                <a:cubicBezTo>
                  <a:pt x="675141" y="69850"/>
                  <a:pt x="645583" y="74083"/>
                  <a:pt x="615950" y="76200"/>
                </a:cubicBezTo>
                <a:cubicBezTo>
                  <a:pt x="597264" y="90215"/>
                  <a:pt x="586241" y="96611"/>
                  <a:pt x="571500" y="114300"/>
                </a:cubicBezTo>
                <a:cubicBezTo>
                  <a:pt x="527297" y="167344"/>
                  <a:pt x="595405" y="96745"/>
                  <a:pt x="539750" y="152400"/>
                </a:cubicBezTo>
                <a:cubicBezTo>
                  <a:pt x="537633" y="158750"/>
                  <a:pt x="536393" y="165463"/>
                  <a:pt x="533400" y="171450"/>
                </a:cubicBezTo>
                <a:cubicBezTo>
                  <a:pt x="529987" y="178276"/>
                  <a:pt x="521731" y="182938"/>
                  <a:pt x="520700" y="190500"/>
                </a:cubicBezTo>
                <a:cubicBezTo>
                  <a:pt x="515259" y="230403"/>
                  <a:pt x="521554" y="271527"/>
                  <a:pt x="514350" y="311150"/>
                </a:cubicBezTo>
                <a:cubicBezTo>
                  <a:pt x="512744" y="319985"/>
                  <a:pt x="502199" y="324451"/>
                  <a:pt x="495300" y="330200"/>
                </a:cubicBezTo>
                <a:cubicBezTo>
                  <a:pt x="478887" y="343877"/>
                  <a:pt x="476293" y="342886"/>
                  <a:pt x="457200" y="349250"/>
                </a:cubicBezTo>
                <a:cubicBezTo>
                  <a:pt x="444500" y="347133"/>
                  <a:pt x="431432" y="346600"/>
                  <a:pt x="419100" y="342900"/>
                </a:cubicBezTo>
                <a:cubicBezTo>
                  <a:pt x="410033" y="340180"/>
                  <a:pt x="402401" y="333929"/>
                  <a:pt x="393700" y="330200"/>
                </a:cubicBezTo>
                <a:cubicBezTo>
                  <a:pt x="387548" y="327563"/>
                  <a:pt x="381000" y="325967"/>
                  <a:pt x="374650" y="323850"/>
                </a:cubicBezTo>
                <a:cubicBezTo>
                  <a:pt x="361950" y="325967"/>
                  <a:pt x="349119" y="327407"/>
                  <a:pt x="336550" y="330200"/>
                </a:cubicBezTo>
                <a:cubicBezTo>
                  <a:pt x="330016" y="331652"/>
                  <a:pt x="322233" y="331817"/>
                  <a:pt x="317500" y="336550"/>
                </a:cubicBezTo>
                <a:cubicBezTo>
                  <a:pt x="312767" y="341283"/>
                  <a:pt x="314143" y="349613"/>
                  <a:pt x="311150" y="355600"/>
                </a:cubicBezTo>
                <a:cubicBezTo>
                  <a:pt x="307737" y="362426"/>
                  <a:pt x="301863" y="367824"/>
                  <a:pt x="298450" y="374650"/>
                </a:cubicBezTo>
                <a:cubicBezTo>
                  <a:pt x="293375" y="384800"/>
                  <a:pt x="288463" y="409605"/>
                  <a:pt x="285750" y="419100"/>
                </a:cubicBezTo>
                <a:cubicBezTo>
                  <a:pt x="283911" y="425536"/>
                  <a:pt x="281517" y="431800"/>
                  <a:pt x="279400" y="438150"/>
                </a:cubicBezTo>
                <a:cubicBezTo>
                  <a:pt x="275062" y="524915"/>
                  <a:pt x="282826" y="534108"/>
                  <a:pt x="266700" y="590550"/>
                </a:cubicBezTo>
                <a:cubicBezTo>
                  <a:pt x="262568" y="605011"/>
                  <a:pt x="258782" y="617518"/>
                  <a:pt x="247650" y="628650"/>
                </a:cubicBezTo>
                <a:cubicBezTo>
                  <a:pt x="242254" y="634046"/>
                  <a:pt x="234950" y="637117"/>
                  <a:pt x="228600" y="641350"/>
                </a:cubicBezTo>
                <a:cubicBezTo>
                  <a:pt x="208474" y="671539"/>
                  <a:pt x="223140" y="657987"/>
                  <a:pt x="177800" y="673100"/>
                </a:cubicBezTo>
                <a:lnTo>
                  <a:pt x="158750" y="679450"/>
                </a:lnTo>
                <a:cubicBezTo>
                  <a:pt x="118533" y="677333"/>
                  <a:pt x="78244" y="676312"/>
                  <a:pt x="38100" y="673100"/>
                </a:cubicBezTo>
                <a:cubicBezTo>
                  <a:pt x="25266" y="672073"/>
                  <a:pt x="0" y="666750"/>
                  <a:pt x="0" y="666750"/>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4" name="Connettore 2 63"/>
          <p:cNvCxnSpPr/>
          <p:nvPr/>
        </p:nvCxnSpPr>
        <p:spPr>
          <a:xfrm flipH="1">
            <a:off x="7615413" y="3286350"/>
            <a:ext cx="285750" cy="28024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5" name="Figura a mano libera 64"/>
          <p:cNvSpPr/>
          <p:nvPr/>
        </p:nvSpPr>
        <p:spPr>
          <a:xfrm>
            <a:off x="7374113" y="3274551"/>
            <a:ext cx="908050" cy="679450"/>
          </a:xfrm>
          <a:custGeom>
            <a:avLst/>
            <a:gdLst>
              <a:gd name="connsiteX0" fmla="*/ 908050 w 908050"/>
              <a:gd name="connsiteY0" fmla="*/ 0 h 679450"/>
              <a:gd name="connsiteX1" fmla="*/ 889000 w 908050"/>
              <a:gd name="connsiteY1" fmla="*/ 31750 h 679450"/>
              <a:gd name="connsiteX2" fmla="*/ 850900 w 908050"/>
              <a:gd name="connsiteY2" fmla="*/ 69850 h 679450"/>
              <a:gd name="connsiteX3" fmla="*/ 800100 w 908050"/>
              <a:gd name="connsiteY3" fmla="*/ 82550 h 679450"/>
              <a:gd name="connsiteX4" fmla="*/ 723900 w 908050"/>
              <a:gd name="connsiteY4" fmla="*/ 76200 h 679450"/>
              <a:gd name="connsiteX5" fmla="*/ 704850 w 908050"/>
              <a:gd name="connsiteY5" fmla="*/ 69850 h 679450"/>
              <a:gd name="connsiteX6" fmla="*/ 615950 w 908050"/>
              <a:gd name="connsiteY6" fmla="*/ 76200 h 679450"/>
              <a:gd name="connsiteX7" fmla="*/ 571500 w 908050"/>
              <a:gd name="connsiteY7" fmla="*/ 114300 h 679450"/>
              <a:gd name="connsiteX8" fmla="*/ 539750 w 908050"/>
              <a:gd name="connsiteY8" fmla="*/ 152400 h 679450"/>
              <a:gd name="connsiteX9" fmla="*/ 533400 w 908050"/>
              <a:gd name="connsiteY9" fmla="*/ 171450 h 679450"/>
              <a:gd name="connsiteX10" fmla="*/ 520700 w 908050"/>
              <a:gd name="connsiteY10" fmla="*/ 190500 h 679450"/>
              <a:gd name="connsiteX11" fmla="*/ 514350 w 908050"/>
              <a:gd name="connsiteY11" fmla="*/ 311150 h 679450"/>
              <a:gd name="connsiteX12" fmla="*/ 495300 w 908050"/>
              <a:gd name="connsiteY12" fmla="*/ 330200 h 679450"/>
              <a:gd name="connsiteX13" fmla="*/ 457200 w 908050"/>
              <a:gd name="connsiteY13" fmla="*/ 349250 h 679450"/>
              <a:gd name="connsiteX14" fmla="*/ 419100 w 908050"/>
              <a:gd name="connsiteY14" fmla="*/ 342900 h 679450"/>
              <a:gd name="connsiteX15" fmla="*/ 393700 w 908050"/>
              <a:gd name="connsiteY15" fmla="*/ 330200 h 679450"/>
              <a:gd name="connsiteX16" fmla="*/ 374650 w 908050"/>
              <a:gd name="connsiteY16" fmla="*/ 323850 h 679450"/>
              <a:gd name="connsiteX17" fmla="*/ 336550 w 908050"/>
              <a:gd name="connsiteY17" fmla="*/ 330200 h 679450"/>
              <a:gd name="connsiteX18" fmla="*/ 317500 w 908050"/>
              <a:gd name="connsiteY18" fmla="*/ 336550 h 679450"/>
              <a:gd name="connsiteX19" fmla="*/ 311150 w 908050"/>
              <a:gd name="connsiteY19" fmla="*/ 355600 h 679450"/>
              <a:gd name="connsiteX20" fmla="*/ 298450 w 908050"/>
              <a:gd name="connsiteY20" fmla="*/ 374650 h 679450"/>
              <a:gd name="connsiteX21" fmla="*/ 285750 w 908050"/>
              <a:gd name="connsiteY21" fmla="*/ 419100 h 679450"/>
              <a:gd name="connsiteX22" fmla="*/ 279400 w 908050"/>
              <a:gd name="connsiteY22" fmla="*/ 438150 h 679450"/>
              <a:gd name="connsiteX23" fmla="*/ 266700 w 908050"/>
              <a:gd name="connsiteY23" fmla="*/ 590550 h 679450"/>
              <a:gd name="connsiteX24" fmla="*/ 247650 w 908050"/>
              <a:gd name="connsiteY24" fmla="*/ 628650 h 679450"/>
              <a:gd name="connsiteX25" fmla="*/ 228600 w 908050"/>
              <a:gd name="connsiteY25" fmla="*/ 641350 h 679450"/>
              <a:gd name="connsiteX26" fmla="*/ 177800 w 908050"/>
              <a:gd name="connsiteY26" fmla="*/ 673100 h 679450"/>
              <a:gd name="connsiteX27" fmla="*/ 158750 w 908050"/>
              <a:gd name="connsiteY27" fmla="*/ 679450 h 679450"/>
              <a:gd name="connsiteX28" fmla="*/ 38100 w 908050"/>
              <a:gd name="connsiteY28" fmla="*/ 673100 h 679450"/>
              <a:gd name="connsiteX29" fmla="*/ 0 w 908050"/>
              <a:gd name="connsiteY29" fmla="*/ 6667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8050" h="679450">
                <a:moveTo>
                  <a:pt x="908050" y="0"/>
                </a:moveTo>
                <a:cubicBezTo>
                  <a:pt x="901700" y="10583"/>
                  <a:pt x="895846" y="21481"/>
                  <a:pt x="889000" y="31750"/>
                </a:cubicBezTo>
                <a:cubicBezTo>
                  <a:pt x="879138" y="46544"/>
                  <a:pt x="868829" y="63331"/>
                  <a:pt x="850900" y="69850"/>
                </a:cubicBezTo>
                <a:cubicBezTo>
                  <a:pt x="834496" y="75815"/>
                  <a:pt x="800100" y="82550"/>
                  <a:pt x="800100" y="82550"/>
                </a:cubicBezTo>
                <a:cubicBezTo>
                  <a:pt x="774700" y="80433"/>
                  <a:pt x="749164" y="79569"/>
                  <a:pt x="723900" y="76200"/>
                </a:cubicBezTo>
                <a:cubicBezTo>
                  <a:pt x="717265" y="75315"/>
                  <a:pt x="711543" y="69850"/>
                  <a:pt x="704850" y="69850"/>
                </a:cubicBezTo>
                <a:cubicBezTo>
                  <a:pt x="675141" y="69850"/>
                  <a:pt x="645583" y="74083"/>
                  <a:pt x="615950" y="76200"/>
                </a:cubicBezTo>
                <a:cubicBezTo>
                  <a:pt x="597264" y="90215"/>
                  <a:pt x="586241" y="96611"/>
                  <a:pt x="571500" y="114300"/>
                </a:cubicBezTo>
                <a:cubicBezTo>
                  <a:pt x="527297" y="167344"/>
                  <a:pt x="595405" y="96745"/>
                  <a:pt x="539750" y="152400"/>
                </a:cubicBezTo>
                <a:cubicBezTo>
                  <a:pt x="537633" y="158750"/>
                  <a:pt x="536393" y="165463"/>
                  <a:pt x="533400" y="171450"/>
                </a:cubicBezTo>
                <a:cubicBezTo>
                  <a:pt x="529987" y="178276"/>
                  <a:pt x="521731" y="182938"/>
                  <a:pt x="520700" y="190500"/>
                </a:cubicBezTo>
                <a:cubicBezTo>
                  <a:pt x="515259" y="230403"/>
                  <a:pt x="521554" y="271527"/>
                  <a:pt x="514350" y="311150"/>
                </a:cubicBezTo>
                <a:cubicBezTo>
                  <a:pt x="512744" y="319985"/>
                  <a:pt x="502199" y="324451"/>
                  <a:pt x="495300" y="330200"/>
                </a:cubicBezTo>
                <a:cubicBezTo>
                  <a:pt x="478887" y="343877"/>
                  <a:pt x="476293" y="342886"/>
                  <a:pt x="457200" y="349250"/>
                </a:cubicBezTo>
                <a:cubicBezTo>
                  <a:pt x="444500" y="347133"/>
                  <a:pt x="431432" y="346600"/>
                  <a:pt x="419100" y="342900"/>
                </a:cubicBezTo>
                <a:cubicBezTo>
                  <a:pt x="410033" y="340180"/>
                  <a:pt x="402401" y="333929"/>
                  <a:pt x="393700" y="330200"/>
                </a:cubicBezTo>
                <a:cubicBezTo>
                  <a:pt x="387548" y="327563"/>
                  <a:pt x="381000" y="325967"/>
                  <a:pt x="374650" y="323850"/>
                </a:cubicBezTo>
                <a:cubicBezTo>
                  <a:pt x="361950" y="325967"/>
                  <a:pt x="349119" y="327407"/>
                  <a:pt x="336550" y="330200"/>
                </a:cubicBezTo>
                <a:cubicBezTo>
                  <a:pt x="330016" y="331652"/>
                  <a:pt x="322233" y="331817"/>
                  <a:pt x="317500" y="336550"/>
                </a:cubicBezTo>
                <a:cubicBezTo>
                  <a:pt x="312767" y="341283"/>
                  <a:pt x="314143" y="349613"/>
                  <a:pt x="311150" y="355600"/>
                </a:cubicBezTo>
                <a:cubicBezTo>
                  <a:pt x="307737" y="362426"/>
                  <a:pt x="301863" y="367824"/>
                  <a:pt x="298450" y="374650"/>
                </a:cubicBezTo>
                <a:cubicBezTo>
                  <a:pt x="293375" y="384800"/>
                  <a:pt x="288463" y="409605"/>
                  <a:pt x="285750" y="419100"/>
                </a:cubicBezTo>
                <a:cubicBezTo>
                  <a:pt x="283911" y="425536"/>
                  <a:pt x="281517" y="431800"/>
                  <a:pt x="279400" y="438150"/>
                </a:cubicBezTo>
                <a:cubicBezTo>
                  <a:pt x="275062" y="524915"/>
                  <a:pt x="282826" y="534108"/>
                  <a:pt x="266700" y="590550"/>
                </a:cubicBezTo>
                <a:cubicBezTo>
                  <a:pt x="262568" y="605011"/>
                  <a:pt x="258782" y="617518"/>
                  <a:pt x="247650" y="628650"/>
                </a:cubicBezTo>
                <a:cubicBezTo>
                  <a:pt x="242254" y="634046"/>
                  <a:pt x="234950" y="637117"/>
                  <a:pt x="228600" y="641350"/>
                </a:cubicBezTo>
                <a:cubicBezTo>
                  <a:pt x="208474" y="671539"/>
                  <a:pt x="223140" y="657987"/>
                  <a:pt x="177800" y="673100"/>
                </a:cubicBezTo>
                <a:lnTo>
                  <a:pt x="158750" y="679450"/>
                </a:lnTo>
                <a:cubicBezTo>
                  <a:pt x="118533" y="677333"/>
                  <a:pt x="78244" y="676312"/>
                  <a:pt x="38100" y="673100"/>
                </a:cubicBezTo>
                <a:cubicBezTo>
                  <a:pt x="25266" y="672073"/>
                  <a:pt x="0" y="666750"/>
                  <a:pt x="0" y="666750"/>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7" name="Connettore 1 66"/>
          <p:cNvCxnSpPr/>
          <p:nvPr/>
        </p:nvCxnSpPr>
        <p:spPr>
          <a:xfrm>
            <a:off x="8309740" y="3306557"/>
            <a:ext cx="5774" cy="696887"/>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43" name="Arco 42"/>
          <p:cNvSpPr/>
          <p:nvPr/>
        </p:nvSpPr>
        <p:spPr>
          <a:xfrm flipH="1">
            <a:off x="6967720" y="2302154"/>
            <a:ext cx="1896718" cy="1975026"/>
          </a:xfrm>
          <a:prstGeom prst="arc">
            <a:avLst>
              <a:gd name="adj1" fmla="val 1639562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8" name="Rettangolo 67"/>
          <p:cNvSpPr/>
          <p:nvPr/>
        </p:nvSpPr>
        <p:spPr>
          <a:xfrm>
            <a:off x="504535" y="5404093"/>
            <a:ext cx="8217226" cy="923330"/>
          </a:xfrm>
          <a:prstGeom prst="rect">
            <a:avLst/>
          </a:prstGeom>
        </p:spPr>
        <p:txBody>
          <a:bodyPr wrap="square">
            <a:spAutoFit/>
          </a:bodyPr>
          <a:lstStyle/>
          <a:p>
            <a:r>
              <a:rPr lang="en-US" dirty="0" smtClean="0"/>
              <a:t>The goal of the strategy is </a:t>
            </a:r>
            <a:r>
              <a:rPr lang="en-US" dirty="0"/>
              <a:t>to conserve the saphenous axe, that is the acceptance system of the </a:t>
            </a:r>
            <a:r>
              <a:rPr lang="en-US" dirty="0" err="1"/>
              <a:t>Giacomini</a:t>
            </a:r>
            <a:r>
              <a:rPr lang="en-US" dirty="0"/>
              <a:t> flow, addressing this retrograde saphenous flow directly in the deep veins without tributary interposition.  </a:t>
            </a:r>
            <a:endParaRPr lang="en-US" dirty="0" smtClean="0"/>
          </a:p>
        </p:txBody>
      </p:sp>
      <p:sp>
        <p:nvSpPr>
          <p:cNvPr id="3" name="CasellaDiTesto 2"/>
          <p:cNvSpPr txBox="1"/>
          <p:nvPr/>
        </p:nvSpPr>
        <p:spPr>
          <a:xfrm>
            <a:off x="1132188" y="4661804"/>
            <a:ext cx="1063249" cy="369332"/>
          </a:xfrm>
          <a:prstGeom prst="rect">
            <a:avLst/>
          </a:prstGeom>
          <a:noFill/>
        </p:spPr>
        <p:txBody>
          <a:bodyPr wrap="none" rtlCol="0">
            <a:spAutoFit/>
          </a:bodyPr>
          <a:lstStyle/>
          <a:p>
            <a:r>
              <a:rPr lang="it-IT" dirty="0" smtClean="0"/>
              <a:t>Pattern A</a:t>
            </a:r>
            <a:endParaRPr lang="it-IT" dirty="0"/>
          </a:p>
        </p:txBody>
      </p:sp>
      <p:sp>
        <p:nvSpPr>
          <p:cNvPr id="61" name="CasellaDiTesto 60"/>
          <p:cNvSpPr txBox="1"/>
          <p:nvPr/>
        </p:nvSpPr>
        <p:spPr>
          <a:xfrm>
            <a:off x="4002388" y="4663516"/>
            <a:ext cx="1063249" cy="369332"/>
          </a:xfrm>
          <a:prstGeom prst="rect">
            <a:avLst/>
          </a:prstGeom>
          <a:noFill/>
        </p:spPr>
        <p:txBody>
          <a:bodyPr wrap="none" rtlCol="0">
            <a:spAutoFit/>
          </a:bodyPr>
          <a:lstStyle/>
          <a:p>
            <a:r>
              <a:rPr lang="it-IT" dirty="0" smtClean="0"/>
              <a:t>Pattern B</a:t>
            </a:r>
            <a:endParaRPr lang="it-IT" dirty="0"/>
          </a:p>
        </p:txBody>
      </p:sp>
      <p:sp>
        <p:nvSpPr>
          <p:cNvPr id="62" name="CasellaDiTesto 61"/>
          <p:cNvSpPr txBox="1"/>
          <p:nvPr/>
        </p:nvSpPr>
        <p:spPr>
          <a:xfrm>
            <a:off x="6872588" y="4665228"/>
            <a:ext cx="1063249" cy="369332"/>
          </a:xfrm>
          <a:prstGeom prst="rect">
            <a:avLst/>
          </a:prstGeom>
          <a:noFill/>
        </p:spPr>
        <p:txBody>
          <a:bodyPr wrap="none" rtlCol="0">
            <a:spAutoFit/>
          </a:bodyPr>
          <a:lstStyle/>
          <a:p>
            <a:r>
              <a:rPr lang="it-IT" dirty="0" smtClean="0"/>
              <a:t>Pattern C</a:t>
            </a:r>
            <a:endParaRPr lang="it-IT" dirty="0"/>
          </a:p>
        </p:txBody>
      </p:sp>
    </p:spTree>
    <p:extLst>
      <p:ext uri="{BB962C8B-B14F-4D97-AF65-F5344CB8AC3E}">
        <p14:creationId xmlns:p14="http://schemas.microsoft.com/office/powerpoint/2010/main" val="3448295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05000" y="235635"/>
            <a:ext cx="5283200" cy="369332"/>
          </a:xfrm>
          <a:prstGeom prst="rect">
            <a:avLst/>
          </a:prstGeom>
        </p:spPr>
        <p:txBody>
          <a:bodyPr wrap="square">
            <a:spAutoFit/>
          </a:bodyPr>
          <a:lstStyle/>
          <a:p>
            <a:r>
              <a:rPr lang="it-IT" b="1" dirty="0" err="1" smtClean="0"/>
              <a:t>Drainage</a:t>
            </a:r>
            <a:r>
              <a:rPr lang="it-IT" b="1" dirty="0" smtClean="0"/>
              <a:t> </a:t>
            </a:r>
            <a:r>
              <a:rPr lang="it-IT" b="1" dirty="0"/>
              <a:t>of the Giacomini v. in an </a:t>
            </a:r>
            <a:r>
              <a:rPr lang="it-IT" b="1" dirty="0" err="1"/>
              <a:t>incompetent</a:t>
            </a:r>
            <a:r>
              <a:rPr lang="it-IT" b="1" dirty="0"/>
              <a:t> LSV</a:t>
            </a:r>
          </a:p>
        </p:txBody>
      </p:sp>
      <p:sp>
        <p:nvSpPr>
          <p:cNvPr id="3" name="Rettangolo 2"/>
          <p:cNvSpPr/>
          <p:nvPr/>
        </p:nvSpPr>
        <p:spPr>
          <a:xfrm>
            <a:off x="304800" y="736939"/>
            <a:ext cx="8356600" cy="2031325"/>
          </a:xfrm>
          <a:prstGeom prst="rect">
            <a:avLst/>
          </a:prstGeom>
        </p:spPr>
        <p:txBody>
          <a:bodyPr wrap="square">
            <a:spAutoFit/>
          </a:bodyPr>
          <a:lstStyle/>
          <a:p>
            <a:r>
              <a:rPr lang="it-IT" dirty="0" smtClean="0"/>
              <a:t>In Pattern A </a:t>
            </a:r>
            <a:r>
              <a:rPr lang="it-IT" dirty="0" err="1" smtClean="0"/>
              <a:t>there</a:t>
            </a:r>
            <a:r>
              <a:rPr lang="it-IT" dirty="0" smtClean="0"/>
              <a:t> are no </a:t>
            </a:r>
            <a:r>
              <a:rPr lang="it-IT" dirty="0" err="1" smtClean="0"/>
              <a:t>visible</a:t>
            </a:r>
            <a:r>
              <a:rPr lang="it-IT" dirty="0" smtClean="0"/>
              <a:t> varicose </a:t>
            </a:r>
            <a:r>
              <a:rPr lang="it-IT" dirty="0" err="1" smtClean="0"/>
              <a:t>veins</a:t>
            </a:r>
            <a:r>
              <a:rPr lang="it-IT" dirty="0" smtClean="0"/>
              <a:t>. </a:t>
            </a:r>
            <a:r>
              <a:rPr lang="it-IT" dirty="0" err="1" smtClean="0"/>
              <a:t>This</a:t>
            </a:r>
            <a:r>
              <a:rPr lang="it-IT" dirty="0" smtClean="0"/>
              <a:t> situation </a:t>
            </a:r>
            <a:r>
              <a:rPr lang="it-IT" dirty="0" err="1" smtClean="0"/>
              <a:t>requires</a:t>
            </a:r>
            <a:r>
              <a:rPr lang="it-IT" dirty="0" smtClean="0"/>
              <a:t> treatment </a:t>
            </a:r>
            <a:r>
              <a:rPr lang="it-IT" dirty="0" err="1" smtClean="0"/>
              <a:t>only</a:t>
            </a:r>
            <a:r>
              <a:rPr lang="it-IT" dirty="0" smtClean="0"/>
              <a:t> </a:t>
            </a:r>
            <a:r>
              <a:rPr lang="it-IT" dirty="0" err="1" smtClean="0"/>
              <a:t>if</a:t>
            </a:r>
            <a:r>
              <a:rPr lang="it-IT" dirty="0" smtClean="0"/>
              <a:t> the </a:t>
            </a:r>
            <a:r>
              <a:rPr lang="it-IT" dirty="0" err="1" smtClean="0"/>
              <a:t>saphenous</a:t>
            </a:r>
            <a:r>
              <a:rPr lang="it-IT" dirty="0" smtClean="0"/>
              <a:t> </a:t>
            </a:r>
            <a:r>
              <a:rPr lang="it-IT" dirty="0" err="1" smtClean="0"/>
              <a:t>axe</a:t>
            </a:r>
            <a:r>
              <a:rPr lang="it-IT" dirty="0" smtClean="0"/>
              <a:t> </a:t>
            </a:r>
            <a:r>
              <a:rPr lang="it-IT" dirty="0" err="1" smtClean="0"/>
              <a:t>is</a:t>
            </a:r>
            <a:r>
              <a:rPr lang="it-IT" dirty="0" smtClean="0"/>
              <a:t> </a:t>
            </a:r>
            <a:r>
              <a:rPr lang="it-IT" dirty="0" err="1" smtClean="0"/>
              <a:t>incompetent</a:t>
            </a:r>
            <a:r>
              <a:rPr lang="it-IT" dirty="0" smtClean="0"/>
              <a:t> up to the </a:t>
            </a:r>
            <a:r>
              <a:rPr lang="it-IT" dirty="0" err="1" smtClean="0"/>
              <a:t>ankle</a:t>
            </a:r>
            <a:r>
              <a:rPr lang="it-IT" dirty="0" smtClean="0"/>
              <a:t> and </a:t>
            </a:r>
            <a:r>
              <a:rPr lang="it-IT" dirty="0" err="1" smtClean="0"/>
              <a:t>is</a:t>
            </a:r>
            <a:r>
              <a:rPr lang="it-IT" dirty="0" smtClean="0"/>
              <a:t> </a:t>
            </a:r>
            <a:r>
              <a:rPr lang="it-IT" dirty="0" err="1" smtClean="0"/>
              <a:t>responsible</a:t>
            </a:r>
            <a:r>
              <a:rPr lang="it-IT" dirty="0" smtClean="0"/>
              <a:t> for CVI ( pattern A/2). </a:t>
            </a:r>
          </a:p>
          <a:p>
            <a:r>
              <a:rPr lang="it-IT" dirty="0" smtClean="0"/>
              <a:t>In this pattern we can disconnect the saphenous axe below a perforator, reducing the height of the hydrodynamic column </a:t>
            </a:r>
            <a:r>
              <a:rPr lang="it-IT" dirty="0" smtClean="0">
                <a:solidFill>
                  <a:srgbClr val="000000"/>
                </a:solidFill>
              </a:rPr>
              <a:t>and guiding/relocating the re-entry point  to a non pathophysiological route.</a:t>
            </a:r>
          </a:p>
          <a:p>
            <a:endParaRPr lang="it-IT" dirty="0"/>
          </a:p>
        </p:txBody>
      </p:sp>
      <p:cxnSp>
        <p:nvCxnSpPr>
          <p:cNvPr id="4" name="Connettore 1 3"/>
          <p:cNvCxnSpPr/>
          <p:nvPr/>
        </p:nvCxnSpPr>
        <p:spPr>
          <a:xfrm>
            <a:off x="1642308" y="3361825"/>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5" name="Arco 4"/>
          <p:cNvSpPr/>
          <p:nvPr/>
        </p:nvSpPr>
        <p:spPr>
          <a:xfrm flipH="1">
            <a:off x="1287247" y="3742125"/>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 name="Arco 5"/>
          <p:cNvSpPr/>
          <p:nvPr/>
        </p:nvSpPr>
        <p:spPr>
          <a:xfrm flipH="1">
            <a:off x="1264316" y="3755824"/>
            <a:ext cx="1896718" cy="1975026"/>
          </a:xfrm>
          <a:prstGeom prst="arc">
            <a:avLst>
              <a:gd name="adj1" fmla="val 1639562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 name="Arco 6"/>
          <p:cNvSpPr/>
          <p:nvPr/>
        </p:nvSpPr>
        <p:spPr>
          <a:xfrm flipH="1">
            <a:off x="712369" y="4749140"/>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 name="Arco 7"/>
          <p:cNvSpPr/>
          <p:nvPr/>
        </p:nvSpPr>
        <p:spPr>
          <a:xfrm>
            <a:off x="734680" y="3670318"/>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9" name="Connettore 1 8"/>
          <p:cNvCxnSpPr>
            <a:stCxn id="8" idx="2"/>
          </p:cNvCxnSpPr>
          <p:nvPr/>
        </p:nvCxnSpPr>
        <p:spPr>
          <a:xfrm>
            <a:off x="2578760" y="4089466"/>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10" name="Arco 9"/>
          <p:cNvSpPr/>
          <p:nvPr/>
        </p:nvSpPr>
        <p:spPr>
          <a:xfrm flipH="1">
            <a:off x="712370" y="4743337"/>
            <a:ext cx="1844079" cy="838296"/>
          </a:xfrm>
          <a:prstGeom prst="arc">
            <a:avLst>
              <a:gd name="adj1" fmla="val 16200000"/>
              <a:gd name="adj2" fmla="val 18925188"/>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1" name="Connettore 1 10"/>
          <p:cNvCxnSpPr>
            <a:stCxn id="7" idx="2"/>
          </p:cNvCxnSpPr>
          <p:nvPr/>
        </p:nvCxnSpPr>
        <p:spPr>
          <a:xfrm>
            <a:off x="712369" y="5163795"/>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703916" y="5652361"/>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flipH="1" flipV="1">
            <a:off x="1301312" y="4881516"/>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4" name="Ovale 13"/>
          <p:cNvSpPr/>
          <p:nvPr/>
        </p:nvSpPr>
        <p:spPr>
          <a:xfrm>
            <a:off x="2514296" y="5459107"/>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5" name="Connettore 2 14"/>
          <p:cNvCxnSpPr/>
          <p:nvPr/>
        </p:nvCxnSpPr>
        <p:spPr>
          <a:xfrm flipV="1">
            <a:off x="1169184" y="4206453"/>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Connettore 2 15"/>
          <p:cNvCxnSpPr/>
          <p:nvPr/>
        </p:nvCxnSpPr>
        <p:spPr>
          <a:xfrm>
            <a:off x="2514296" y="4144831"/>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Connettore 2 16"/>
          <p:cNvCxnSpPr/>
          <p:nvPr/>
        </p:nvCxnSpPr>
        <p:spPr>
          <a:xfrm>
            <a:off x="2514296" y="4883546"/>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8" name="Arco 17"/>
          <p:cNvSpPr/>
          <p:nvPr/>
        </p:nvSpPr>
        <p:spPr>
          <a:xfrm>
            <a:off x="762703" y="3680503"/>
            <a:ext cx="1844079" cy="838296"/>
          </a:xfrm>
          <a:prstGeom prst="arc">
            <a:avLst>
              <a:gd name="adj1" fmla="val 19348461"/>
              <a:gd name="adj2" fmla="val 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9" name="Connettore 1 18"/>
          <p:cNvCxnSpPr/>
          <p:nvPr/>
        </p:nvCxnSpPr>
        <p:spPr>
          <a:xfrm>
            <a:off x="2601008" y="4084253"/>
            <a:ext cx="0" cy="1410033"/>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0" name="Connettore 2 19"/>
          <p:cNvCxnSpPr/>
          <p:nvPr/>
        </p:nvCxnSpPr>
        <p:spPr>
          <a:xfrm flipV="1">
            <a:off x="1514982" y="3716950"/>
            <a:ext cx="264962"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8" name="CasellaDiTesto 57"/>
          <p:cNvSpPr txBox="1"/>
          <p:nvPr/>
        </p:nvSpPr>
        <p:spPr>
          <a:xfrm>
            <a:off x="1169184" y="6083474"/>
            <a:ext cx="1269398" cy="369332"/>
          </a:xfrm>
          <a:prstGeom prst="rect">
            <a:avLst/>
          </a:prstGeom>
          <a:noFill/>
        </p:spPr>
        <p:txBody>
          <a:bodyPr wrap="none" rtlCol="0">
            <a:spAutoFit/>
          </a:bodyPr>
          <a:lstStyle/>
          <a:p>
            <a:r>
              <a:rPr lang="it-IT" dirty="0" smtClean="0"/>
              <a:t>Pattern A/1</a:t>
            </a:r>
            <a:endParaRPr lang="it-IT" dirty="0"/>
          </a:p>
        </p:txBody>
      </p:sp>
      <p:cxnSp>
        <p:nvCxnSpPr>
          <p:cNvPr id="61" name="Connettore 1 60"/>
          <p:cNvCxnSpPr/>
          <p:nvPr/>
        </p:nvCxnSpPr>
        <p:spPr>
          <a:xfrm>
            <a:off x="4244854" y="3422403"/>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62" name="Arco 61"/>
          <p:cNvSpPr/>
          <p:nvPr/>
        </p:nvSpPr>
        <p:spPr>
          <a:xfrm flipH="1">
            <a:off x="3889793" y="3802703"/>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3" name="Arco 62"/>
          <p:cNvSpPr/>
          <p:nvPr/>
        </p:nvSpPr>
        <p:spPr>
          <a:xfrm flipH="1">
            <a:off x="3866862" y="3816402"/>
            <a:ext cx="1896718" cy="1975026"/>
          </a:xfrm>
          <a:prstGeom prst="arc">
            <a:avLst>
              <a:gd name="adj1" fmla="val 1639562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4" name="Arco 63"/>
          <p:cNvSpPr/>
          <p:nvPr/>
        </p:nvSpPr>
        <p:spPr>
          <a:xfrm flipH="1">
            <a:off x="3314915" y="4809718"/>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5" name="Arco 64"/>
          <p:cNvSpPr/>
          <p:nvPr/>
        </p:nvSpPr>
        <p:spPr>
          <a:xfrm>
            <a:off x="3337226" y="3730896"/>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6" name="Connettore 1 65"/>
          <p:cNvCxnSpPr>
            <a:stCxn id="65" idx="2"/>
          </p:cNvCxnSpPr>
          <p:nvPr/>
        </p:nvCxnSpPr>
        <p:spPr>
          <a:xfrm>
            <a:off x="5181306" y="4150044"/>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67" name="Arco 66"/>
          <p:cNvSpPr/>
          <p:nvPr/>
        </p:nvSpPr>
        <p:spPr>
          <a:xfrm flipH="1">
            <a:off x="3314916" y="4803915"/>
            <a:ext cx="1844079" cy="838296"/>
          </a:xfrm>
          <a:prstGeom prst="arc">
            <a:avLst>
              <a:gd name="adj1" fmla="val 16200000"/>
              <a:gd name="adj2" fmla="val 18925188"/>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8" name="Connettore 1 67"/>
          <p:cNvCxnSpPr>
            <a:stCxn id="64" idx="2"/>
          </p:cNvCxnSpPr>
          <p:nvPr/>
        </p:nvCxnSpPr>
        <p:spPr>
          <a:xfrm>
            <a:off x="3314915" y="5224373"/>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Connettore 1 68"/>
          <p:cNvCxnSpPr/>
          <p:nvPr/>
        </p:nvCxnSpPr>
        <p:spPr>
          <a:xfrm>
            <a:off x="3306462" y="5712939"/>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Connettore 2 69"/>
          <p:cNvCxnSpPr/>
          <p:nvPr/>
        </p:nvCxnSpPr>
        <p:spPr>
          <a:xfrm flipH="1" flipV="1">
            <a:off x="3903858" y="4942094"/>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1" name="Ovale 70"/>
          <p:cNvSpPr/>
          <p:nvPr/>
        </p:nvSpPr>
        <p:spPr>
          <a:xfrm>
            <a:off x="5091282" y="5037459"/>
            <a:ext cx="180046" cy="180046"/>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72" name="Connettore 2 71"/>
          <p:cNvCxnSpPr/>
          <p:nvPr/>
        </p:nvCxnSpPr>
        <p:spPr>
          <a:xfrm flipV="1">
            <a:off x="3771730" y="4267031"/>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3" name="Connettore 2 72"/>
          <p:cNvCxnSpPr/>
          <p:nvPr/>
        </p:nvCxnSpPr>
        <p:spPr>
          <a:xfrm>
            <a:off x="5077970" y="4469956"/>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4" name="Connettore 2 73"/>
          <p:cNvCxnSpPr/>
          <p:nvPr/>
        </p:nvCxnSpPr>
        <p:spPr>
          <a:xfrm>
            <a:off x="5116842" y="5652361"/>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5" name="Arco 74"/>
          <p:cNvSpPr/>
          <p:nvPr/>
        </p:nvSpPr>
        <p:spPr>
          <a:xfrm>
            <a:off x="3365249" y="3741081"/>
            <a:ext cx="1844079" cy="838296"/>
          </a:xfrm>
          <a:prstGeom prst="arc">
            <a:avLst>
              <a:gd name="adj1" fmla="val 19348461"/>
              <a:gd name="adj2" fmla="val 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76" name="Connettore 1 75"/>
          <p:cNvCxnSpPr/>
          <p:nvPr/>
        </p:nvCxnSpPr>
        <p:spPr>
          <a:xfrm>
            <a:off x="5209328" y="4090671"/>
            <a:ext cx="0" cy="1999221"/>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7" name="Connettore 2 76"/>
          <p:cNvCxnSpPr/>
          <p:nvPr/>
        </p:nvCxnSpPr>
        <p:spPr>
          <a:xfrm flipV="1">
            <a:off x="4117528" y="3777528"/>
            <a:ext cx="264962"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8" name="CasellaDiTesto 77"/>
          <p:cNvSpPr txBox="1"/>
          <p:nvPr/>
        </p:nvSpPr>
        <p:spPr>
          <a:xfrm>
            <a:off x="3771730" y="6144052"/>
            <a:ext cx="1269398" cy="369332"/>
          </a:xfrm>
          <a:prstGeom prst="rect">
            <a:avLst/>
          </a:prstGeom>
          <a:noFill/>
        </p:spPr>
        <p:txBody>
          <a:bodyPr wrap="none" rtlCol="0">
            <a:spAutoFit/>
          </a:bodyPr>
          <a:lstStyle/>
          <a:p>
            <a:r>
              <a:rPr lang="it-IT" dirty="0" smtClean="0"/>
              <a:t>Pattern A/2</a:t>
            </a:r>
            <a:endParaRPr lang="it-IT" dirty="0"/>
          </a:p>
        </p:txBody>
      </p:sp>
      <p:cxnSp>
        <p:nvCxnSpPr>
          <p:cNvPr id="81" name="Connettore 1 80"/>
          <p:cNvCxnSpPr/>
          <p:nvPr/>
        </p:nvCxnSpPr>
        <p:spPr>
          <a:xfrm>
            <a:off x="7145765" y="3361825"/>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82" name="Arco 81"/>
          <p:cNvSpPr/>
          <p:nvPr/>
        </p:nvSpPr>
        <p:spPr>
          <a:xfrm flipH="1">
            <a:off x="6790704" y="3742125"/>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3" name="Arco 82"/>
          <p:cNvSpPr/>
          <p:nvPr/>
        </p:nvSpPr>
        <p:spPr>
          <a:xfrm flipH="1">
            <a:off x="6767773" y="3755824"/>
            <a:ext cx="1896718" cy="1975026"/>
          </a:xfrm>
          <a:prstGeom prst="arc">
            <a:avLst>
              <a:gd name="adj1" fmla="val 1639562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4" name="Arco 83"/>
          <p:cNvSpPr/>
          <p:nvPr/>
        </p:nvSpPr>
        <p:spPr>
          <a:xfrm flipH="1">
            <a:off x="6215826" y="4749140"/>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5" name="Arco 84"/>
          <p:cNvSpPr/>
          <p:nvPr/>
        </p:nvSpPr>
        <p:spPr>
          <a:xfrm>
            <a:off x="6238137" y="3670318"/>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86" name="Connettore 1 85"/>
          <p:cNvCxnSpPr>
            <a:stCxn id="85" idx="2"/>
          </p:cNvCxnSpPr>
          <p:nvPr/>
        </p:nvCxnSpPr>
        <p:spPr>
          <a:xfrm>
            <a:off x="8082217" y="4089466"/>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87" name="Arco 86"/>
          <p:cNvSpPr/>
          <p:nvPr/>
        </p:nvSpPr>
        <p:spPr>
          <a:xfrm flipH="1">
            <a:off x="6215827" y="4743337"/>
            <a:ext cx="1844079" cy="838296"/>
          </a:xfrm>
          <a:prstGeom prst="arc">
            <a:avLst>
              <a:gd name="adj1" fmla="val 16200000"/>
              <a:gd name="adj2" fmla="val 18925188"/>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88" name="Connettore 1 87"/>
          <p:cNvCxnSpPr>
            <a:stCxn id="84" idx="2"/>
          </p:cNvCxnSpPr>
          <p:nvPr/>
        </p:nvCxnSpPr>
        <p:spPr>
          <a:xfrm>
            <a:off x="6215826" y="5163795"/>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Connettore 1 88"/>
          <p:cNvCxnSpPr/>
          <p:nvPr/>
        </p:nvCxnSpPr>
        <p:spPr>
          <a:xfrm>
            <a:off x="6207373" y="5652361"/>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Connettore 2 89"/>
          <p:cNvCxnSpPr/>
          <p:nvPr/>
        </p:nvCxnSpPr>
        <p:spPr>
          <a:xfrm flipH="1" flipV="1">
            <a:off x="6804769" y="4881516"/>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91" name="Ovale 90"/>
          <p:cNvSpPr/>
          <p:nvPr/>
        </p:nvSpPr>
        <p:spPr>
          <a:xfrm>
            <a:off x="8003717" y="4953232"/>
            <a:ext cx="180046" cy="180046"/>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2" name="Connettore 2 91"/>
          <p:cNvCxnSpPr/>
          <p:nvPr/>
        </p:nvCxnSpPr>
        <p:spPr>
          <a:xfrm flipV="1">
            <a:off x="6672641" y="4206453"/>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3" name="Connettore 2 92"/>
          <p:cNvCxnSpPr/>
          <p:nvPr/>
        </p:nvCxnSpPr>
        <p:spPr>
          <a:xfrm>
            <a:off x="7978881" y="4409378"/>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4" name="Connettore 2 93"/>
          <p:cNvCxnSpPr/>
          <p:nvPr/>
        </p:nvCxnSpPr>
        <p:spPr>
          <a:xfrm>
            <a:off x="8005053" y="5680683"/>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95" name="Arco 94"/>
          <p:cNvSpPr/>
          <p:nvPr/>
        </p:nvSpPr>
        <p:spPr>
          <a:xfrm>
            <a:off x="6266160" y="3680503"/>
            <a:ext cx="1844079" cy="838296"/>
          </a:xfrm>
          <a:prstGeom prst="arc">
            <a:avLst>
              <a:gd name="adj1" fmla="val 19348461"/>
              <a:gd name="adj2" fmla="val 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96" name="Connettore 1 95"/>
          <p:cNvCxnSpPr/>
          <p:nvPr/>
        </p:nvCxnSpPr>
        <p:spPr>
          <a:xfrm>
            <a:off x="8110239" y="4065271"/>
            <a:ext cx="0" cy="1999221"/>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7" name="Connettore 2 96"/>
          <p:cNvCxnSpPr/>
          <p:nvPr/>
        </p:nvCxnSpPr>
        <p:spPr>
          <a:xfrm flipV="1">
            <a:off x="7018439" y="3716950"/>
            <a:ext cx="264962"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98" name="CasellaDiTesto 97"/>
          <p:cNvSpPr txBox="1"/>
          <p:nvPr/>
        </p:nvSpPr>
        <p:spPr>
          <a:xfrm>
            <a:off x="6238137" y="6090066"/>
            <a:ext cx="2010136" cy="646331"/>
          </a:xfrm>
          <a:prstGeom prst="rect">
            <a:avLst/>
          </a:prstGeom>
          <a:noFill/>
        </p:spPr>
        <p:txBody>
          <a:bodyPr wrap="none" rtlCol="0">
            <a:spAutoFit/>
          </a:bodyPr>
          <a:lstStyle/>
          <a:p>
            <a:pPr algn="ctr"/>
            <a:r>
              <a:rPr lang="it-IT" dirty="0" smtClean="0"/>
              <a:t>Pattern A/2</a:t>
            </a:r>
          </a:p>
          <a:p>
            <a:pPr algn="ctr"/>
            <a:r>
              <a:rPr lang="it-IT" dirty="0" err="1" smtClean="0"/>
              <a:t>Strategy</a:t>
            </a:r>
            <a:r>
              <a:rPr lang="it-IT" dirty="0" smtClean="0"/>
              <a:t> Treatment</a:t>
            </a:r>
            <a:endParaRPr lang="it-IT" dirty="0"/>
          </a:p>
        </p:txBody>
      </p:sp>
      <p:sp>
        <p:nvSpPr>
          <p:cNvPr id="80" name="Rettangolo 79"/>
          <p:cNvSpPr/>
          <p:nvPr/>
        </p:nvSpPr>
        <p:spPr>
          <a:xfrm>
            <a:off x="7851064" y="5216341"/>
            <a:ext cx="518349" cy="202903"/>
          </a:xfrm>
          <a:prstGeom prst="rect">
            <a:avLst/>
          </a:prstGeom>
          <a:solidFill>
            <a:schemeClr val="tx1"/>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9" name="Connettore 1 98"/>
          <p:cNvCxnSpPr/>
          <p:nvPr/>
        </p:nvCxnSpPr>
        <p:spPr>
          <a:xfrm flipH="1" flipV="1">
            <a:off x="7145765" y="5058472"/>
            <a:ext cx="876868" cy="1"/>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Connettore 2 101"/>
          <p:cNvCxnSpPr/>
          <p:nvPr/>
        </p:nvCxnSpPr>
        <p:spPr>
          <a:xfrm flipH="1" flipV="1">
            <a:off x="7432782" y="4951297"/>
            <a:ext cx="418282" cy="1935"/>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05" name="Ovale 104"/>
          <p:cNvSpPr/>
          <p:nvPr/>
        </p:nvSpPr>
        <p:spPr>
          <a:xfrm>
            <a:off x="544891" y="2995306"/>
            <a:ext cx="218277" cy="218277"/>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6" name="CasellaDiTesto 105"/>
          <p:cNvSpPr txBox="1"/>
          <p:nvPr/>
        </p:nvSpPr>
        <p:spPr>
          <a:xfrm>
            <a:off x="696580" y="2901877"/>
            <a:ext cx="1329135" cy="369332"/>
          </a:xfrm>
          <a:prstGeom prst="rect">
            <a:avLst/>
          </a:prstGeom>
          <a:noFill/>
        </p:spPr>
        <p:txBody>
          <a:bodyPr wrap="none" rtlCol="0">
            <a:spAutoFit/>
          </a:bodyPr>
          <a:lstStyle/>
          <a:p>
            <a:r>
              <a:rPr lang="it-IT" dirty="0" smtClean="0"/>
              <a:t>= </a:t>
            </a:r>
            <a:r>
              <a:rPr lang="it-IT" dirty="0" err="1" smtClean="0"/>
              <a:t>Perforator</a:t>
            </a:r>
            <a:endParaRPr lang="it-IT" dirty="0"/>
          </a:p>
        </p:txBody>
      </p:sp>
    </p:spTree>
    <p:extLst>
      <p:ext uri="{BB962C8B-B14F-4D97-AF65-F5344CB8AC3E}">
        <p14:creationId xmlns:p14="http://schemas.microsoft.com/office/powerpoint/2010/main" val="1966846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o 58"/>
          <p:cNvGrpSpPr/>
          <p:nvPr/>
        </p:nvGrpSpPr>
        <p:grpSpPr>
          <a:xfrm>
            <a:off x="221337" y="418209"/>
            <a:ext cx="2480049" cy="3108693"/>
            <a:chOff x="488016" y="3345825"/>
            <a:chExt cx="2480049" cy="3108693"/>
          </a:xfrm>
        </p:grpSpPr>
        <p:cxnSp>
          <p:nvCxnSpPr>
            <p:cNvPr id="2" name="Connettore 1 1"/>
            <p:cNvCxnSpPr/>
            <p:nvPr/>
          </p:nvCxnSpPr>
          <p:spPr>
            <a:xfrm>
              <a:off x="1426408" y="3345825"/>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3" name="Arco 2"/>
            <p:cNvSpPr/>
            <p:nvPr/>
          </p:nvSpPr>
          <p:spPr>
            <a:xfrm flipH="1">
              <a:off x="1071347" y="3726125"/>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 name="Arco 3"/>
            <p:cNvSpPr/>
            <p:nvPr/>
          </p:nvSpPr>
          <p:spPr>
            <a:xfrm flipH="1">
              <a:off x="496469" y="4733140"/>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 name="Arco 4"/>
            <p:cNvSpPr/>
            <p:nvPr/>
          </p:nvSpPr>
          <p:spPr>
            <a:xfrm>
              <a:off x="518780" y="3654318"/>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 name="Connettore 1 5"/>
            <p:cNvCxnSpPr>
              <a:stCxn id="5" idx="2"/>
            </p:cNvCxnSpPr>
            <p:nvPr/>
          </p:nvCxnSpPr>
          <p:spPr>
            <a:xfrm>
              <a:off x="2362860" y="4073466"/>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7" name="Arco 6"/>
            <p:cNvSpPr/>
            <p:nvPr/>
          </p:nvSpPr>
          <p:spPr>
            <a:xfrm flipH="1">
              <a:off x="496470" y="4727337"/>
              <a:ext cx="1844079" cy="838296"/>
            </a:xfrm>
            <a:prstGeom prst="arc">
              <a:avLst>
                <a:gd name="adj1" fmla="val 16200000"/>
                <a:gd name="adj2" fmla="val 18980171"/>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8" name="Connettore 1 7"/>
            <p:cNvCxnSpPr>
              <a:stCxn id="4" idx="2"/>
            </p:cNvCxnSpPr>
            <p:nvPr/>
          </p:nvCxnSpPr>
          <p:spPr>
            <a:xfrm>
              <a:off x="496469" y="5147795"/>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488016" y="5636361"/>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flipH="1" flipV="1">
              <a:off x="1085412" y="4865516"/>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flipV="1">
              <a:off x="953284" y="4190453"/>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a:off x="2298396" y="4128831"/>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flipH="1">
              <a:off x="1681320" y="4883546"/>
              <a:ext cx="285750" cy="28024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4" name="Arco 13"/>
            <p:cNvSpPr/>
            <p:nvPr/>
          </p:nvSpPr>
          <p:spPr>
            <a:xfrm>
              <a:off x="546803" y="3664503"/>
              <a:ext cx="1844079" cy="838296"/>
            </a:xfrm>
            <a:prstGeom prst="arc">
              <a:avLst>
                <a:gd name="adj1" fmla="val 19348461"/>
                <a:gd name="adj2" fmla="val 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5" name="Connettore 1 14"/>
            <p:cNvCxnSpPr/>
            <p:nvPr/>
          </p:nvCxnSpPr>
          <p:spPr>
            <a:xfrm flipH="1">
              <a:off x="2362860" y="4068253"/>
              <a:ext cx="22248" cy="799293"/>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6" name="Connettore 2 15"/>
            <p:cNvCxnSpPr/>
            <p:nvPr/>
          </p:nvCxnSpPr>
          <p:spPr>
            <a:xfrm flipV="1">
              <a:off x="1299082" y="3700950"/>
              <a:ext cx="264962"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2" name="Arco 31"/>
            <p:cNvSpPr/>
            <p:nvPr/>
          </p:nvSpPr>
          <p:spPr>
            <a:xfrm flipH="1">
              <a:off x="1048416" y="3710125"/>
              <a:ext cx="1896718" cy="2004725"/>
            </a:xfrm>
            <a:prstGeom prst="arc">
              <a:avLst>
                <a:gd name="adj1" fmla="val 1639562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3" name="Figura a mano libera 32"/>
            <p:cNvSpPr/>
            <p:nvPr/>
          </p:nvSpPr>
          <p:spPr>
            <a:xfrm>
              <a:off x="1440020" y="4871747"/>
              <a:ext cx="908050" cy="679450"/>
            </a:xfrm>
            <a:custGeom>
              <a:avLst/>
              <a:gdLst>
                <a:gd name="connsiteX0" fmla="*/ 908050 w 908050"/>
                <a:gd name="connsiteY0" fmla="*/ 0 h 679450"/>
                <a:gd name="connsiteX1" fmla="*/ 889000 w 908050"/>
                <a:gd name="connsiteY1" fmla="*/ 31750 h 679450"/>
                <a:gd name="connsiteX2" fmla="*/ 850900 w 908050"/>
                <a:gd name="connsiteY2" fmla="*/ 69850 h 679450"/>
                <a:gd name="connsiteX3" fmla="*/ 800100 w 908050"/>
                <a:gd name="connsiteY3" fmla="*/ 82550 h 679450"/>
                <a:gd name="connsiteX4" fmla="*/ 723900 w 908050"/>
                <a:gd name="connsiteY4" fmla="*/ 76200 h 679450"/>
                <a:gd name="connsiteX5" fmla="*/ 704850 w 908050"/>
                <a:gd name="connsiteY5" fmla="*/ 69850 h 679450"/>
                <a:gd name="connsiteX6" fmla="*/ 615950 w 908050"/>
                <a:gd name="connsiteY6" fmla="*/ 76200 h 679450"/>
                <a:gd name="connsiteX7" fmla="*/ 571500 w 908050"/>
                <a:gd name="connsiteY7" fmla="*/ 114300 h 679450"/>
                <a:gd name="connsiteX8" fmla="*/ 539750 w 908050"/>
                <a:gd name="connsiteY8" fmla="*/ 152400 h 679450"/>
                <a:gd name="connsiteX9" fmla="*/ 533400 w 908050"/>
                <a:gd name="connsiteY9" fmla="*/ 171450 h 679450"/>
                <a:gd name="connsiteX10" fmla="*/ 520700 w 908050"/>
                <a:gd name="connsiteY10" fmla="*/ 190500 h 679450"/>
                <a:gd name="connsiteX11" fmla="*/ 514350 w 908050"/>
                <a:gd name="connsiteY11" fmla="*/ 311150 h 679450"/>
                <a:gd name="connsiteX12" fmla="*/ 495300 w 908050"/>
                <a:gd name="connsiteY12" fmla="*/ 330200 h 679450"/>
                <a:gd name="connsiteX13" fmla="*/ 457200 w 908050"/>
                <a:gd name="connsiteY13" fmla="*/ 349250 h 679450"/>
                <a:gd name="connsiteX14" fmla="*/ 419100 w 908050"/>
                <a:gd name="connsiteY14" fmla="*/ 342900 h 679450"/>
                <a:gd name="connsiteX15" fmla="*/ 393700 w 908050"/>
                <a:gd name="connsiteY15" fmla="*/ 330200 h 679450"/>
                <a:gd name="connsiteX16" fmla="*/ 374650 w 908050"/>
                <a:gd name="connsiteY16" fmla="*/ 323850 h 679450"/>
                <a:gd name="connsiteX17" fmla="*/ 336550 w 908050"/>
                <a:gd name="connsiteY17" fmla="*/ 330200 h 679450"/>
                <a:gd name="connsiteX18" fmla="*/ 317500 w 908050"/>
                <a:gd name="connsiteY18" fmla="*/ 336550 h 679450"/>
                <a:gd name="connsiteX19" fmla="*/ 311150 w 908050"/>
                <a:gd name="connsiteY19" fmla="*/ 355600 h 679450"/>
                <a:gd name="connsiteX20" fmla="*/ 298450 w 908050"/>
                <a:gd name="connsiteY20" fmla="*/ 374650 h 679450"/>
                <a:gd name="connsiteX21" fmla="*/ 285750 w 908050"/>
                <a:gd name="connsiteY21" fmla="*/ 419100 h 679450"/>
                <a:gd name="connsiteX22" fmla="*/ 279400 w 908050"/>
                <a:gd name="connsiteY22" fmla="*/ 438150 h 679450"/>
                <a:gd name="connsiteX23" fmla="*/ 266700 w 908050"/>
                <a:gd name="connsiteY23" fmla="*/ 590550 h 679450"/>
                <a:gd name="connsiteX24" fmla="*/ 247650 w 908050"/>
                <a:gd name="connsiteY24" fmla="*/ 628650 h 679450"/>
                <a:gd name="connsiteX25" fmla="*/ 228600 w 908050"/>
                <a:gd name="connsiteY25" fmla="*/ 641350 h 679450"/>
                <a:gd name="connsiteX26" fmla="*/ 177800 w 908050"/>
                <a:gd name="connsiteY26" fmla="*/ 673100 h 679450"/>
                <a:gd name="connsiteX27" fmla="*/ 158750 w 908050"/>
                <a:gd name="connsiteY27" fmla="*/ 679450 h 679450"/>
                <a:gd name="connsiteX28" fmla="*/ 38100 w 908050"/>
                <a:gd name="connsiteY28" fmla="*/ 673100 h 679450"/>
                <a:gd name="connsiteX29" fmla="*/ 0 w 908050"/>
                <a:gd name="connsiteY29" fmla="*/ 6667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8050" h="679450">
                  <a:moveTo>
                    <a:pt x="908050" y="0"/>
                  </a:moveTo>
                  <a:cubicBezTo>
                    <a:pt x="901700" y="10583"/>
                    <a:pt x="895846" y="21481"/>
                    <a:pt x="889000" y="31750"/>
                  </a:cubicBezTo>
                  <a:cubicBezTo>
                    <a:pt x="879138" y="46544"/>
                    <a:pt x="868829" y="63331"/>
                    <a:pt x="850900" y="69850"/>
                  </a:cubicBezTo>
                  <a:cubicBezTo>
                    <a:pt x="834496" y="75815"/>
                    <a:pt x="800100" y="82550"/>
                    <a:pt x="800100" y="82550"/>
                  </a:cubicBezTo>
                  <a:cubicBezTo>
                    <a:pt x="774700" y="80433"/>
                    <a:pt x="749164" y="79569"/>
                    <a:pt x="723900" y="76200"/>
                  </a:cubicBezTo>
                  <a:cubicBezTo>
                    <a:pt x="717265" y="75315"/>
                    <a:pt x="711543" y="69850"/>
                    <a:pt x="704850" y="69850"/>
                  </a:cubicBezTo>
                  <a:cubicBezTo>
                    <a:pt x="675141" y="69850"/>
                    <a:pt x="645583" y="74083"/>
                    <a:pt x="615950" y="76200"/>
                  </a:cubicBezTo>
                  <a:cubicBezTo>
                    <a:pt x="597264" y="90215"/>
                    <a:pt x="586241" y="96611"/>
                    <a:pt x="571500" y="114300"/>
                  </a:cubicBezTo>
                  <a:cubicBezTo>
                    <a:pt x="527297" y="167344"/>
                    <a:pt x="595405" y="96745"/>
                    <a:pt x="539750" y="152400"/>
                  </a:cubicBezTo>
                  <a:cubicBezTo>
                    <a:pt x="537633" y="158750"/>
                    <a:pt x="536393" y="165463"/>
                    <a:pt x="533400" y="171450"/>
                  </a:cubicBezTo>
                  <a:cubicBezTo>
                    <a:pt x="529987" y="178276"/>
                    <a:pt x="521731" y="182938"/>
                    <a:pt x="520700" y="190500"/>
                  </a:cubicBezTo>
                  <a:cubicBezTo>
                    <a:pt x="515259" y="230403"/>
                    <a:pt x="521554" y="271527"/>
                    <a:pt x="514350" y="311150"/>
                  </a:cubicBezTo>
                  <a:cubicBezTo>
                    <a:pt x="512744" y="319985"/>
                    <a:pt x="502199" y="324451"/>
                    <a:pt x="495300" y="330200"/>
                  </a:cubicBezTo>
                  <a:cubicBezTo>
                    <a:pt x="478887" y="343877"/>
                    <a:pt x="476293" y="342886"/>
                    <a:pt x="457200" y="349250"/>
                  </a:cubicBezTo>
                  <a:cubicBezTo>
                    <a:pt x="444500" y="347133"/>
                    <a:pt x="431432" y="346600"/>
                    <a:pt x="419100" y="342900"/>
                  </a:cubicBezTo>
                  <a:cubicBezTo>
                    <a:pt x="410033" y="340180"/>
                    <a:pt x="402401" y="333929"/>
                    <a:pt x="393700" y="330200"/>
                  </a:cubicBezTo>
                  <a:cubicBezTo>
                    <a:pt x="387548" y="327563"/>
                    <a:pt x="381000" y="325967"/>
                    <a:pt x="374650" y="323850"/>
                  </a:cubicBezTo>
                  <a:cubicBezTo>
                    <a:pt x="361950" y="325967"/>
                    <a:pt x="349119" y="327407"/>
                    <a:pt x="336550" y="330200"/>
                  </a:cubicBezTo>
                  <a:cubicBezTo>
                    <a:pt x="330016" y="331652"/>
                    <a:pt x="322233" y="331817"/>
                    <a:pt x="317500" y="336550"/>
                  </a:cubicBezTo>
                  <a:cubicBezTo>
                    <a:pt x="312767" y="341283"/>
                    <a:pt x="314143" y="349613"/>
                    <a:pt x="311150" y="355600"/>
                  </a:cubicBezTo>
                  <a:cubicBezTo>
                    <a:pt x="307737" y="362426"/>
                    <a:pt x="301863" y="367824"/>
                    <a:pt x="298450" y="374650"/>
                  </a:cubicBezTo>
                  <a:cubicBezTo>
                    <a:pt x="293375" y="384800"/>
                    <a:pt x="288463" y="409605"/>
                    <a:pt x="285750" y="419100"/>
                  </a:cubicBezTo>
                  <a:cubicBezTo>
                    <a:pt x="283911" y="425536"/>
                    <a:pt x="281517" y="431800"/>
                    <a:pt x="279400" y="438150"/>
                  </a:cubicBezTo>
                  <a:cubicBezTo>
                    <a:pt x="275062" y="524915"/>
                    <a:pt x="282826" y="534108"/>
                    <a:pt x="266700" y="590550"/>
                  </a:cubicBezTo>
                  <a:cubicBezTo>
                    <a:pt x="262568" y="605011"/>
                    <a:pt x="258782" y="617518"/>
                    <a:pt x="247650" y="628650"/>
                  </a:cubicBezTo>
                  <a:cubicBezTo>
                    <a:pt x="242254" y="634046"/>
                    <a:pt x="234950" y="637117"/>
                    <a:pt x="228600" y="641350"/>
                  </a:cubicBezTo>
                  <a:cubicBezTo>
                    <a:pt x="208474" y="671539"/>
                    <a:pt x="223140" y="657987"/>
                    <a:pt x="177800" y="673100"/>
                  </a:cubicBezTo>
                  <a:lnTo>
                    <a:pt x="158750" y="679450"/>
                  </a:lnTo>
                  <a:cubicBezTo>
                    <a:pt x="118533" y="677333"/>
                    <a:pt x="78244" y="676312"/>
                    <a:pt x="38100" y="673100"/>
                  </a:cubicBezTo>
                  <a:cubicBezTo>
                    <a:pt x="25266" y="672073"/>
                    <a:pt x="0" y="666750"/>
                    <a:pt x="0" y="666750"/>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8" name="CasellaDiTesto 37"/>
            <p:cNvSpPr txBox="1"/>
            <p:nvPr/>
          </p:nvSpPr>
          <p:spPr>
            <a:xfrm>
              <a:off x="953284" y="6085186"/>
              <a:ext cx="1063249" cy="369332"/>
            </a:xfrm>
            <a:prstGeom prst="rect">
              <a:avLst/>
            </a:prstGeom>
            <a:noFill/>
          </p:spPr>
          <p:txBody>
            <a:bodyPr wrap="none" rtlCol="0">
              <a:spAutoFit/>
            </a:bodyPr>
            <a:lstStyle/>
            <a:p>
              <a:r>
                <a:rPr lang="it-IT" dirty="0" smtClean="0"/>
                <a:t>Pattern B</a:t>
              </a:r>
              <a:endParaRPr lang="it-IT" dirty="0"/>
            </a:p>
          </p:txBody>
        </p:sp>
      </p:grpSp>
      <p:sp>
        <p:nvSpPr>
          <p:cNvPr id="40" name="Rettangolo 39"/>
          <p:cNvSpPr/>
          <p:nvPr/>
        </p:nvSpPr>
        <p:spPr>
          <a:xfrm>
            <a:off x="2507174" y="48177"/>
            <a:ext cx="5283200" cy="369332"/>
          </a:xfrm>
          <a:prstGeom prst="rect">
            <a:avLst/>
          </a:prstGeom>
        </p:spPr>
        <p:txBody>
          <a:bodyPr wrap="square">
            <a:spAutoFit/>
          </a:bodyPr>
          <a:lstStyle/>
          <a:p>
            <a:r>
              <a:rPr lang="it-IT" b="1" dirty="0" err="1" smtClean="0"/>
              <a:t>Drainage</a:t>
            </a:r>
            <a:r>
              <a:rPr lang="it-IT" b="1" dirty="0" smtClean="0"/>
              <a:t> </a:t>
            </a:r>
            <a:r>
              <a:rPr lang="it-IT" b="1" dirty="0"/>
              <a:t>of the Giacomini v. in an </a:t>
            </a:r>
            <a:r>
              <a:rPr lang="it-IT" b="1" dirty="0" err="1"/>
              <a:t>incompetent</a:t>
            </a:r>
            <a:r>
              <a:rPr lang="it-IT" b="1" dirty="0"/>
              <a:t> LSV</a:t>
            </a:r>
          </a:p>
        </p:txBody>
      </p:sp>
      <p:cxnSp>
        <p:nvCxnSpPr>
          <p:cNvPr id="41" name="Connettore 1 40"/>
          <p:cNvCxnSpPr/>
          <p:nvPr/>
        </p:nvCxnSpPr>
        <p:spPr>
          <a:xfrm>
            <a:off x="1140982" y="3538083"/>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42" name="Arco 41"/>
          <p:cNvSpPr/>
          <p:nvPr/>
        </p:nvSpPr>
        <p:spPr>
          <a:xfrm flipH="1">
            <a:off x="785921" y="3918383"/>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3" name="Arco 42"/>
          <p:cNvSpPr/>
          <p:nvPr/>
        </p:nvSpPr>
        <p:spPr>
          <a:xfrm flipH="1">
            <a:off x="211043" y="4925398"/>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4" name="Arco 43"/>
          <p:cNvSpPr/>
          <p:nvPr/>
        </p:nvSpPr>
        <p:spPr>
          <a:xfrm>
            <a:off x="233354" y="3846576"/>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5" name="Connettore 1 44"/>
          <p:cNvCxnSpPr>
            <a:stCxn id="44" idx="2"/>
          </p:cNvCxnSpPr>
          <p:nvPr/>
        </p:nvCxnSpPr>
        <p:spPr>
          <a:xfrm>
            <a:off x="2077434" y="4265724"/>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46" name="Arco 45"/>
          <p:cNvSpPr/>
          <p:nvPr/>
        </p:nvSpPr>
        <p:spPr>
          <a:xfrm flipH="1">
            <a:off x="211044" y="4919595"/>
            <a:ext cx="1844079" cy="838296"/>
          </a:xfrm>
          <a:prstGeom prst="arc">
            <a:avLst>
              <a:gd name="adj1" fmla="val 16200000"/>
              <a:gd name="adj2" fmla="val 18980171"/>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7" name="Connettore 1 46"/>
          <p:cNvCxnSpPr>
            <a:stCxn id="43" idx="2"/>
          </p:cNvCxnSpPr>
          <p:nvPr/>
        </p:nvCxnSpPr>
        <p:spPr>
          <a:xfrm>
            <a:off x="211043" y="5340053"/>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Connettore 1 47"/>
          <p:cNvCxnSpPr/>
          <p:nvPr/>
        </p:nvCxnSpPr>
        <p:spPr>
          <a:xfrm>
            <a:off x="202590" y="5828619"/>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Connettore 2 48"/>
          <p:cNvCxnSpPr/>
          <p:nvPr/>
        </p:nvCxnSpPr>
        <p:spPr>
          <a:xfrm flipH="1" flipV="1">
            <a:off x="799986" y="5057774"/>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0" name="Connettore 2 49"/>
          <p:cNvCxnSpPr/>
          <p:nvPr/>
        </p:nvCxnSpPr>
        <p:spPr>
          <a:xfrm flipV="1">
            <a:off x="667858" y="4382711"/>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1" name="Connettore 2 50"/>
          <p:cNvCxnSpPr/>
          <p:nvPr/>
        </p:nvCxnSpPr>
        <p:spPr>
          <a:xfrm>
            <a:off x="2012970" y="4321089"/>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2" name="Connettore 2 51"/>
          <p:cNvCxnSpPr/>
          <p:nvPr/>
        </p:nvCxnSpPr>
        <p:spPr>
          <a:xfrm flipH="1">
            <a:off x="1395894" y="5075804"/>
            <a:ext cx="285750" cy="28024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3" name="Arco 52"/>
          <p:cNvSpPr/>
          <p:nvPr/>
        </p:nvSpPr>
        <p:spPr>
          <a:xfrm>
            <a:off x="261377" y="3856761"/>
            <a:ext cx="1844079" cy="838296"/>
          </a:xfrm>
          <a:prstGeom prst="arc">
            <a:avLst>
              <a:gd name="adj1" fmla="val 19348461"/>
              <a:gd name="adj2" fmla="val 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4" name="Connettore 1 53"/>
          <p:cNvCxnSpPr/>
          <p:nvPr/>
        </p:nvCxnSpPr>
        <p:spPr>
          <a:xfrm flipH="1">
            <a:off x="2077434" y="4260511"/>
            <a:ext cx="22248" cy="799293"/>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5" name="Connettore 2 54"/>
          <p:cNvCxnSpPr/>
          <p:nvPr/>
        </p:nvCxnSpPr>
        <p:spPr>
          <a:xfrm flipV="1">
            <a:off x="1013656" y="3893208"/>
            <a:ext cx="264962"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6" name="Arco 55"/>
          <p:cNvSpPr/>
          <p:nvPr/>
        </p:nvSpPr>
        <p:spPr>
          <a:xfrm flipH="1">
            <a:off x="762990" y="3902383"/>
            <a:ext cx="1896718" cy="2004725"/>
          </a:xfrm>
          <a:prstGeom prst="arc">
            <a:avLst>
              <a:gd name="adj1" fmla="val 1639562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7" name="Figura a mano libera 56"/>
          <p:cNvSpPr/>
          <p:nvPr/>
        </p:nvSpPr>
        <p:spPr>
          <a:xfrm>
            <a:off x="1154594" y="5064005"/>
            <a:ext cx="908050" cy="679450"/>
          </a:xfrm>
          <a:custGeom>
            <a:avLst/>
            <a:gdLst>
              <a:gd name="connsiteX0" fmla="*/ 908050 w 908050"/>
              <a:gd name="connsiteY0" fmla="*/ 0 h 679450"/>
              <a:gd name="connsiteX1" fmla="*/ 889000 w 908050"/>
              <a:gd name="connsiteY1" fmla="*/ 31750 h 679450"/>
              <a:gd name="connsiteX2" fmla="*/ 850900 w 908050"/>
              <a:gd name="connsiteY2" fmla="*/ 69850 h 679450"/>
              <a:gd name="connsiteX3" fmla="*/ 800100 w 908050"/>
              <a:gd name="connsiteY3" fmla="*/ 82550 h 679450"/>
              <a:gd name="connsiteX4" fmla="*/ 723900 w 908050"/>
              <a:gd name="connsiteY4" fmla="*/ 76200 h 679450"/>
              <a:gd name="connsiteX5" fmla="*/ 704850 w 908050"/>
              <a:gd name="connsiteY5" fmla="*/ 69850 h 679450"/>
              <a:gd name="connsiteX6" fmla="*/ 615950 w 908050"/>
              <a:gd name="connsiteY6" fmla="*/ 76200 h 679450"/>
              <a:gd name="connsiteX7" fmla="*/ 571500 w 908050"/>
              <a:gd name="connsiteY7" fmla="*/ 114300 h 679450"/>
              <a:gd name="connsiteX8" fmla="*/ 539750 w 908050"/>
              <a:gd name="connsiteY8" fmla="*/ 152400 h 679450"/>
              <a:gd name="connsiteX9" fmla="*/ 533400 w 908050"/>
              <a:gd name="connsiteY9" fmla="*/ 171450 h 679450"/>
              <a:gd name="connsiteX10" fmla="*/ 520700 w 908050"/>
              <a:gd name="connsiteY10" fmla="*/ 190500 h 679450"/>
              <a:gd name="connsiteX11" fmla="*/ 514350 w 908050"/>
              <a:gd name="connsiteY11" fmla="*/ 311150 h 679450"/>
              <a:gd name="connsiteX12" fmla="*/ 495300 w 908050"/>
              <a:gd name="connsiteY12" fmla="*/ 330200 h 679450"/>
              <a:gd name="connsiteX13" fmla="*/ 457200 w 908050"/>
              <a:gd name="connsiteY13" fmla="*/ 349250 h 679450"/>
              <a:gd name="connsiteX14" fmla="*/ 419100 w 908050"/>
              <a:gd name="connsiteY14" fmla="*/ 342900 h 679450"/>
              <a:gd name="connsiteX15" fmla="*/ 393700 w 908050"/>
              <a:gd name="connsiteY15" fmla="*/ 330200 h 679450"/>
              <a:gd name="connsiteX16" fmla="*/ 374650 w 908050"/>
              <a:gd name="connsiteY16" fmla="*/ 323850 h 679450"/>
              <a:gd name="connsiteX17" fmla="*/ 336550 w 908050"/>
              <a:gd name="connsiteY17" fmla="*/ 330200 h 679450"/>
              <a:gd name="connsiteX18" fmla="*/ 317500 w 908050"/>
              <a:gd name="connsiteY18" fmla="*/ 336550 h 679450"/>
              <a:gd name="connsiteX19" fmla="*/ 311150 w 908050"/>
              <a:gd name="connsiteY19" fmla="*/ 355600 h 679450"/>
              <a:gd name="connsiteX20" fmla="*/ 298450 w 908050"/>
              <a:gd name="connsiteY20" fmla="*/ 374650 h 679450"/>
              <a:gd name="connsiteX21" fmla="*/ 285750 w 908050"/>
              <a:gd name="connsiteY21" fmla="*/ 419100 h 679450"/>
              <a:gd name="connsiteX22" fmla="*/ 279400 w 908050"/>
              <a:gd name="connsiteY22" fmla="*/ 438150 h 679450"/>
              <a:gd name="connsiteX23" fmla="*/ 266700 w 908050"/>
              <a:gd name="connsiteY23" fmla="*/ 590550 h 679450"/>
              <a:gd name="connsiteX24" fmla="*/ 247650 w 908050"/>
              <a:gd name="connsiteY24" fmla="*/ 628650 h 679450"/>
              <a:gd name="connsiteX25" fmla="*/ 228600 w 908050"/>
              <a:gd name="connsiteY25" fmla="*/ 641350 h 679450"/>
              <a:gd name="connsiteX26" fmla="*/ 177800 w 908050"/>
              <a:gd name="connsiteY26" fmla="*/ 673100 h 679450"/>
              <a:gd name="connsiteX27" fmla="*/ 158750 w 908050"/>
              <a:gd name="connsiteY27" fmla="*/ 679450 h 679450"/>
              <a:gd name="connsiteX28" fmla="*/ 38100 w 908050"/>
              <a:gd name="connsiteY28" fmla="*/ 673100 h 679450"/>
              <a:gd name="connsiteX29" fmla="*/ 0 w 908050"/>
              <a:gd name="connsiteY29" fmla="*/ 6667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8050" h="679450">
                <a:moveTo>
                  <a:pt x="908050" y="0"/>
                </a:moveTo>
                <a:cubicBezTo>
                  <a:pt x="901700" y="10583"/>
                  <a:pt x="895846" y="21481"/>
                  <a:pt x="889000" y="31750"/>
                </a:cubicBezTo>
                <a:cubicBezTo>
                  <a:pt x="879138" y="46544"/>
                  <a:pt x="868829" y="63331"/>
                  <a:pt x="850900" y="69850"/>
                </a:cubicBezTo>
                <a:cubicBezTo>
                  <a:pt x="834496" y="75815"/>
                  <a:pt x="800100" y="82550"/>
                  <a:pt x="800100" y="82550"/>
                </a:cubicBezTo>
                <a:cubicBezTo>
                  <a:pt x="774700" y="80433"/>
                  <a:pt x="749164" y="79569"/>
                  <a:pt x="723900" y="76200"/>
                </a:cubicBezTo>
                <a:cubicBezTo>
                  <a:pt x="717265" y="75315"/>
                  <a:pt x="711543" y="69850"/>
                  <a:pt x="704850" y="69850"/>
                </a:cubicBezTo>
                <a:cubicBezTo>
                  <a:pt x="675141" y="69850"/>
                  <a:pt x="645583" y="74083"/>
                  <a:pt x="615950" y="76200"/>
                </a:cubicBezTo>
                <a:cubicBezTo>
                  <a:pt x="597264" y="90215"/>
                  <a:pt x="586241" y="96611"/>
                  <a:pt x="571500" y="114300"/>
                </a:cubicBezTo>
                <a:cubicBezTo>
                  <a:pt x="527297" y="167344"/>
                  <a:pt x="595405" y="96745"/>
                  <a:pt x="539750" y="152400"/>
                </a:cubicBezTo>
                <a:cubicBezTo>
                  <a:pt x="537633" y="158750"/>
                  <a:pt x="536393" y="165463"/>
                  <a:pt x="533400" y="171450"/>
                </a:cubicBezTo>
                <a:cubicBezTo>
                  <a:pt x="529987" y="178276"/>
                  <a:pt x="521731" y="182938"/>
                  <a:pt x="520700" y="190500"/>
                </a:cubicBezTo>
                <a:cubicBezTo>
                  <a:pt x="515259" y="230403"/>
                  <a:pt x="521554" y="271527"/>
                  <a:pt x="514350" y="311150"/>
                </a:cubicBezTo>
                <a:cubicBezTo>
                  <a:pt x="512744" y="319985"/>
                  <a:pt x="502199" y="324451"/>
                  <a:pt x="495300" y="330200"/>
                </a:cubicBezTo>
                <a:cubicBezTo>
                  <a:pt x="478887" y="343877"/>
                  <a:pt x="476293" y="342886"/>
                  <a:pt x="457200" y="349250"/>
                </a:cubicBezTo>
                <a:cubicBezTo>
                  <a:pt x="444500" y="347133"/>
                  <a:pt x="431432" y="346600"/>
                  <a:pt x="419100" y="342900"/>
                </a:cubicBezTo>
                <a:cubicBezTo>
                  <a:pt x="410033" y="340180"/>
                  <a:pt x="402401" y="333929"/>
                  <a:pt x="393700" y="330200"/>
                </a:cubicBezTo>
                <a:cubicBezTo>
                  <a:pt x="387548" y="327563"/>
                  <a:pt x="381000" y="325967"/>
                  <a:pt x="374650" y="323850"/>
                </a:cubicBezTo>
                <a:cubicBezTo>
                  <a:pt x="361950" y="325967"/>
                  <a:pt x="349119" y="327407"/>
                  <a:pt x="336550" y="330200"/>
                </a:cubicBezTo>
                <a:cubicBezTo>
                  <a:pt x="330016" y="331652"/>
                  <a:pt x="322233" y="331817"/>
                  <a:pt x="317500" y="336550"/>
                </a:cubicBezTo>
                <a:cubicBezTo>
                  <a:pt x="312767" y="341283"/>
                  <a:pt x="314143" y="349613"/>
                  <a:pt x="311150" y="355600"/>
                </a:cubicBezTo>
                <a:cubicBezTo>
                  <a:pt x="307737" y="362426"/>
                  <a:pt x="301863" y="367824"/>
                  <a:pt x="298450" y="374650"/>
                </a:cubicBezTo>
                <a:cubicBezTo>
                  <a:pt x="293375" y="384800"/>
                  <a:pt x="288463" y="409605"/>
                  <a:pt x="285750" y="419100"/>
                </a:cubicBezTo>
                <a:cubicBezTo>
                  <a:pt x="283911" y="425536"/>
                  <a:pt x="281517" y="431800"/>
                  <a:pt x="279400" y="438150"/>
                </a:cubicBezTo>
                <a:cubicBezTo>
                  <a:pt x="275062" y="524915"/>
                  <a:pt x="282826" y="534108"/>
                  <a:pt x="266700" y="590550"/>
                </a:cubicBezTo>
                <a:cubicBezTo>
                  <a:pt x="262568" y="605011"/>
                  <a:pt x="258782" y="617518"/>
                  <a:pt x="247650" y="628650"/>
                </a:cubicBezTo>
                <a:cubicBezTo>
                  <a:pt x="242254" y="634046"/>
                  <a:pt x="234950" y="637117"/>
                  <a:pt x="228600" y="641350"/>
                </a:cubicBezTo>
                <a:cubicBezTo>
                  <a:pt x="208474" y="671539"/>
                  <a:pt x="223140" y="657987"/>
                  <a:pt x="177800" y="673100"/>
                </a:cubicBezTo>
                <a:lnTo>
                  <a:pt x="158750" y="679450"/>
                </a:lnTo>
                <a:cubicBezTo>
                  <a:pt x="118533" y="677333"/>
                  <a:pt x="78244" y="676312"/>
                  <a:pt x="38100" y="673100"/>
                </a:cubicBezTo>
                <a:cubicBezTo>
                  <a:pt x="25266" y="672073"/>
                  <a:pt x="0" y="666750"/>
                  <a:pt x="0" y="666750"/>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8" name="CasellaDiTesto 57"/>
          <p:cNvSpPr txBox="1"/>
          <p:nvPr/>
        </p:nvSpPr>
        <p:spPr>
          <a:xfrm>
            <a:off x="601458" y="6242323"/>
            <a:ext cx="1178215" cy="369332"/>
          </a:xfrm>
          <a:prstGeom prst="rect">
            <a:avLst/>
          </a:prstGeom>
          <a:noFill/>
        </p:spPr>
        <p:txBody>
          <a:bodyPr wrap="none" rtlCol="0">
            <a:spAutoFit/>
          </a:bodyPr>
          <a:lstStyle/>
          <a:p>
            <a:r>
              <a:rPr lang="it-IT" dirty="0" smtClean="0"/>
              <a:t>Treatment</a:t>
            </a:r>
            <a:endParaRPr lang="it-IT" dirty="0"/>
          </a:p>
        </p:txBody>
      </p:sp>
      <p:sp>
        <p:nvSpPr>
          <p:cNvPr id="60" name="Rettangolo 59"/>
          <p:cNvSpPr/>
          <p:nvPr/>
        </p:nvSpPr>
        <p:spPr>
          <a:xfrm rot="16200000">
            <a:off x="1666164" y="5045271"/>
            <a:ext cx="518349" cy="202903"/>
          </a:xfrm>
          <a:prstGeom prst="rect">
            <a:avLst/>
          </a:prstGeom>
          <a:solidFill>
            <a:schemeClr val="tx1"/>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61" name="Connettore 1 60"/>
          <p:cNvCxnSpPr/>
          <p:nvPr/>
        </p:nvCxnSpPr>
        <p:spPr>
          <a:xfrm>
            <a:off x="3591612" y="3653594"/>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62" name="Arco 61"/>
          <p:cNvSpPr/>
          <p:nvPr/>
        </p:nvSpPr>
        <p:spPr>
          <a:xfrm flipH="1">
            <a:off x="3236551" y="4033894"/>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3" name="Arco 62"/>
          <p:cNvSpPr/>
          <p:nvPr/>
        </p:nvSpPr>
        <p:spPr>
          <a:xfrm flipH="1">
            <a:off x="2661673" y="5040909"/>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4" name="Arco 63"/>
          <p:cNvSpPr/>
          <p:nvPr/>
        </p:nvSpPr>
        <p:spPr>
          <a:xfrm>
            <a:off x="2683984" y="3962087"/>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5" name="Connettore 1 64"/>
          <p:cNvCxnSpPr>
            <a:stCxn id="64" idx="2"/>
          </p:cNvCxnSpPr>
          <p:nvPr/>
        </p:nvCxnSpPr>
        <p:spPr>
          <a:xfrm>
            <a:off x="4528064" y="4381235"/>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66" name="Arco 65"/>
          <p:cNvSpPr/>
          <p:nvPr/>
        </p:nvSpPr>
        <p:spPr>
          <a:xfrm flipH="1">
            <a:off x="2661674" y="5035106"/>
            <a:ext cx="1844079" cy="838296"/>
          </a:xfrm>
          <a:prstGeom prst="arc">
            <a:avLst>
              <a:gd name="adj1" fmla="val 16200000"/>
              <a:gd name="adj2" fmla="val 18980171"/>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7" name="Connettore 1 66"/>
          <p:cNvCxnSpPr>
            <a:stCxn id="63" idx="2"/>
          </p:cNvCxnSpPr>
          <p:nvPr/>
        </p:nvCxnSpPr>
        <p:spPr>
          <a:xfrm>
            <a:off x="2661673" y="5455564"/>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Connettore 1 67"/>
          <p:cNvCxnSpPr/>
          <p:nvPr/>
        </p:nvCxnSpPr>
        <p:spPr>
          <a:xfrm>
            <a:off x="2653220" y="5944130"/>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Connettore 2 68"/>
          <p:cNvCxnSpPr/>
          <p:nvPr/>
        </p:nvCxnSpPr>
        <p:spPr>
          <a:xfrm flipH="1" flipV="1">
            <a:off x="3250616" y="5173285"/>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0" name="Connettore 2 69"/>
          <p:cNvCxnSpPr/>
          <p:nvPr/>
        </p:nvCxnSpPr>
        <p:spPr>
          <a:xfrm flipV="1">
            <a:off x="3118488" y="4498222"/>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1" name="Connettore 2 70"/>
          <p:cNvCxnSpPr/>
          <p:nvPr/>
        </p:nvCxnSpPr>
        <p:spPr>
          <a:xfrm flipV="1">
            <a:off x="4666800" y="5640123"/>
            <a:ext cx="0" cy="466557"/>
          </a:xfrm>
          <a:prstGeom prst="straightConnector1">
            <a:avLst/>
          </a:prstGeom>
          <a:ln w="57150" cmpd="sng">
            <a:solidFill>
              <a:schemeClr val="accent5">
                <a:lumMod val="7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2" name="Connettore 2 71"/>
          <p:cNvCxnSpPr/>
          <p:nvPr/>
        </p:nvCxnSpPr>
        <p:spPr>
          <a:xfrm flipH="1">
            <a:off x="3846524" y="5191315"/>
            <a:ext cx="285750" cy="28024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3" name="Arco 72"/>
          <p:cNvSpPr/>
          <p:nvPr/>
        </p:nvSpPr>
        <p:spPr>
          <a:xfrm>
            <a:off x="2712007" y="3972272"/>
            <a:ext cx="1844079" cy="838296"/>
          </a:xfrm>
          <a:prstGeom prst="arc">
            <a:avLst>
              <a:gd name="adj1" fmla="val 19348461"/>
              <a:gd name="adj2" fmla="val 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74" name="Connettore 1 73"/>
          <p:cNvCxnSpPr/>
          <p:nvPr/>
        </p:nvCxnSpPr>
        <p:spPr>
          <a:xfrm flipH="1">
            <a:off x="4528064" y="4376022"/>
            <a:ext cx="22248" cy="799293"/>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5" name="Connettore 2 74"/>
          <p:cNvCxnSpPr/>
          <p:nvPr/>
        </p:nvCxnSpPr>
        <p:spPr>
          <a:xfrm flipV="1">
            <a:off x="3464286" y="4008719"/>
            <a:ext cx="264962"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6" name="Arco 75"/>
          <p:cNvSpPr/>
          <p:nvPr/>
        </p:nvSpPr>
        <p:spPr>
          <a:xfrm flipH="1">
            <a:off x="3213620" y="4017894"/>
            <a:ext cx="1896718" cy="2004725"/>
          </a:xfrm>
          <a:prstGeom prst="arc">
            <a:avLst>
              <a:gd name="adj1" fmla="val 1639562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7" name="Figura a mano libera 76"/>
          <p:cNvSpPr/>
          <p:nvPr/>
        </p:nvSpPr>
        <p:spPr>
          <a:xfrm>
            <a:off x="3605224" y="5340052"/>
            <a:ext cx="625079" cy="518913"/>
          </a:xfrm>
          <a:custGeom>
            <a:avLst/>
            <a:gdLst>
              <a:gd name="connsiteX0" fmla="*/ 908050 w 908050"/>
              <a:gd name="connsiteY0" fmla="*/ 0 h 679450"/>
              <a:gd name="connsiteX1" fmla="*/ 889000 w 908050"/>
              <a:gd name="connsiteY1" fmla="*/ 31750 h 679450"/>
              <a:gd name="connsiteX2" fmla="*/ 850900 w 908050"/>
              <a:gd name="connsiteY2" fmla="*/ 69850 h 679450"/>
              <a:gd name="connsiteX3" fmla="*/ 800100 w 908050"/>
              <a:gd name="connsiteY3" fmla="*/ 82550 h 679450"/>
              <a:gd name="connsiteX4" fmla="*/ 723900 w 908050"/>
              <a:gd name="connsiteY4" fmla="*/ 76200 h 679450"/>
              <a:gd name="connsiteX5" fmla="*/ 704850 w 908050"/>
              <a:gd name="connsiteY5" fmla="*/ 69850 h 679450"/>
              <a:gd name="connsiteX6" fmla="*/ 615950 w 908050"/>
              <a:gd name="connsiteY6" fmla="*/ 76200 h 679450"/>
              <a:gd name="connsiteX7" fmla="*/ 571500 w 908050"/>
              <a:gd name="connsiteY7" fmla="*/ 114300 h 679450"/>
              <a:gd name="connsiteX8" fmla="*/ 539750 w 908050"/>
              <a:gd name="connsiteY8" fmla="*/ 152400 h 679450"/>
              <a:gd name="connsiteX9" fmla="*/ 533400 w 908050"/>
              <a:gd name="connsiteY9" fmla="*/ 171450 h 679450"/>
              <a:gd name="connsiteX10" fmla="*/ 520700 w 908050"/>
              <a:gd name="connsiteY10" fmla="*/ 190500 h 679450"/>
              <a:gd name="connsiteX11" fmla="*/ 514350 w 908050"/>
              <a:gd name="connsiteY11" fmla="*/ 311150 h 679450"/>
              <a:gd name="connsiteX12" fmla="*/ 495300 w 908050"/>
              <a:gd name="connsiteY12" fmla="*/ 330200 h 679450"/>
              <a:gd name="connsiteX13" fmla="*/ 457200 w 908050"/>
              <a:gd name="connsiteY13" fmla="*/ 349250 h 679450"/>
              <a:gd name="connsiteX14" fmla="*/ 419100 w 908050"/>
              <a:gd name="connsiteY14" fmla="*/ 342900 h 679450"/>
              <a:gd name="connsiteX15" fmla="*/ 393700 w 908050"/>
              <a:gd name="connsiteY15" fmla="*/ 330200 h 679450"/>
              <a:gd name="connsiteX16" fmla="*/ 374650 w 908050"/>
              <a:gd name="connsiteY16" fmla="*/ 323850 h 679450"/>
              <a:gd name="connsiteX17" fmla="*/ 336550 w 908050"/>
              <a:gd name="connsiteY17" fmla="*/ 330200 h 679450"/>
              <a:gd name="connsiteX18" fmla="*/ 317500 w 908050"/>
              <a:gd name="connsiteY18" fmla="*/ 336550 h 679450"/>
              <a:gd name="connsiteX19" fmla="*/ 311150 w 908050"/>
              <a:gd name="connsiteY19" fmla="*/ 355600 h 679450"/>
              <a:gd name="connsiteX20" fmla="*/ 298450 w 908050"/>
              <a:gd name="connsiteY20" fmla="*/ 374650 h 679450"/>
              <a:gd name="connsiteX21" fmla="*/ 285750 w 908050"/>
              <a:gd name="connsiteY21" fmla="*/ 419100 h 679450"/>
              <a:gd name="connsiteX22" fmla="*/ 279400 w 908050"/>
              <a:gd name="connsiteY22" fmla="*/ 438150 h 679450"/>
              <a:gd name="connsiteX23" fmla="*/ 266700 w 908050"/>
              <a:gd name="connsiteY23" fmla="*/ 590550 h 679450"/>
              <a:gd name="connsiteX24" fmla="*/ 247650 w 908050"/>
              <a:gd name="connsiteY24" fmla="*/ 628650 h 679450"/>
              <a:gd name="connsiteX25" fmla="*/ 228600 w 908050"/>
              <a:gd name="connsiteY25" fmla="*/ 641350 h 679450"/>
              <a:gd name="connsiteX26" fmla="*/ 177800 w 908050"/>
              <a:gd name="connsiteY26" fmla="*/ 673100 h 679450"/>
              <a:gd name="connsiteX27" fmla="*/ 158750 w 908050"/>
              <a:gd name="connsiteY27" fmla="*/ 679450 h 679450"/>
              <a:gd name="connsiteX28" fmla="*/ 38100 w 908050"/>
              <a:gd name="connsiteY28" fmla="*/ 673100 h 679450"/>
              <a:gd name="connsiteX29" fmla="*/ 0 w 908050"/>
              <a:gd name="connsiteY29" fmla="*/ 6667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8050" h="679450">
                <a:moveTo>
                  <a:pt x="908050" y="0"/>
                </a:moveTo>
                <a:cubicBezTo>
                  <a:pt x="901700" y="10583"/>
                  <a:pt x="895846" y="21481"/>
                  <a:pt x="889000" y="31750"/>
                </a:cubicBezTo>
                <a:cubicBezTo>
                  <a:pt x="879138" y="46544"/>
                  <a:pt x="868829" y="63331"/>
                  <a:pt x="850900" y="69850"/>
                </a:cubicBezTo>
                <a:cubicBezTo>
                  <a:pt x="834496" y="75815"/>
                  <a:pt x="800100" y="82550"/>
                  <a:pt x="800100" y="82550"/>
                </a:cubicBezTo>
                <a:cubicBezTo>
                  <a:pt x="774700" y="80433"/>
                  <a:pt x="749164" y="79569"/>
                  <a:pt x="723900" y="76200"/>
                </a:cubicBezTo>
                <a:cubicBezTo>
                  <a:pt x="717265" y="75315"/>
                  <a:pt x="711543" y="69850"/>
                  <a:pt x="704850" y="69850"/>
                </a:cubicBezTo>
                <a:cubicBezTo>
                  <a:pt x="675141" y="69850"/>
                  <a:pt x="645583" y="74083"/>
                  <a:pt x="615950" y="76200"/>
                </a:cubicBezTo>
                <a:cubicBezTo>
                  <a:pt x="597264" y="90215"/>
                  <a:pt x="586241" y="96611"/>
                  <a:pt x="571500" y="114300"/>
                </a:cubicBezTo>
                <a:cubicBezTo>
                  <a:pt x="527297" y="167344"/>
                  <a:pt x="595405" y="96745"/>
                  <a:pt x="539750" y="152400"/>
                </a:cubicBezTo>
                <a:cubicBezTo>
                  <a:pt x="537633" y="158750"/>
                  <a:pt x="536393" y="165463"/>
                  <a:pt x="533400" y="171450"/>
                </a:cubicBezTo>
                <a:cubicBezTo>
                  <a:pt x="529987" y="178276"/>
                  <a:pt x="521731" y="182938"/>
                  <a:pt x="520700" y="190500"/>
                </a:cubicBezTo>
                <a:cubicBezTo>
                  <a:pt x="515259" y="230403"/>
                  <a:pt x="521554" y="271527"/>
                  <a:pt x="514350" y="311150"/>
                </a:cubicBezTo>
                <a:cubicBezTo>
                  <a:pt x="512744" y="319985"/>
                  <a:pt x="502199" y="324451"/>
                  <a:pt x="495300" y="330200"/>
                </a:cubicBezTo>
                <a:cubicBezTo>
                  <a:pt x="478887" y="343877"/>
                  <a:pt x="476293" y="342886"/>
                  <a:pt x="457200" y="349250"/>
                </a:cubicBezTo>
                <a:cubicBezTo>
                  <a:pt x="444500" y="347133"/>
                  <a:pt x="431432" y="346600"/>
                  <a:pt x="419100" y="342900"/>
                </a:cubicBezTo>
                <a:cubicBezTo>
                  <a:pt x="410033" y="340180"/>
                  <a:pt x="402401" y="333929"/>
                  <a:pt x="393700" y="330200"/>
                </a:cubicBezTo>
                <a:cubicBezTo>
                  <a:pt x="387548" y="327563"/>
                  <a:pt x="381000" y="325967"/>
                  <a:pt x="374650" y="323850"/>
                </a:cubicBezTo>
                <a:cubicBezTo>
                  <a:pt x="361950" y="325967"/>
                  <a:pt x="349119" y="327407"/>
                  <a:pt x="336550" y="330200"/>
                </a:cubicBezTo>
                <a:cubicBezTo>
                  <a:pt x="330016" y="331652"/>
                  <a:pt x="322233" y="331817"/>
                  <a:pt x="317500" y="336550"/>
                </a:cubicBezTo>
                <a:cubicBezTo>
                  <a:pt x="312767" y="341283"/>
                  <a:pt x="314143" y="349613"/>
                  <a:pt x="311150" y="355600"/>
                </a:cubicBezTo>
                <a:cubicBezTo>
                  <a:pt x="307737" y="362426"/>
                  <a:pt x="301863" y="367824"/>
                  <a:pt x="298450" y="374650"/>
                </a:cubicBezTo>
                <a:cubicBezTo>
                  <a:pt x="293375" y="384800"/>
                  <a:pt x="288463" y="409605"/>
                  <a:pt x="285750" y="419100"/>
                </a:cubicBezTo>
                <a:cubicBezTo>
                  <a:pt x="283911" y="425536"/>
                  <a:pt x="281517" y="431800"/>
                  <a:pt x="279400" y="438150"/>
                </a:cubicBezTo>
                <a:cubicBezTo>
                  <a:pt x="275062" y="524915"/>
                  <a:pt x="282826" y="534108"/>
                  <a:pt x="266700" y="590550"/>
                </a:cubicBezTo>
                <a:cubicBezTo>
                  <a:pt x="262568" y="605011"/>
                  <a:pt x="258782" y="617518"/>
                  <a:pt x="247650" y="628650"/>
                </a:cubicBezTo>
                <a:cubicBezTo>
                  <a:pt x="242254" y="634046"/>
                  <a:pt x="234950" y="637117"/>
                  <a:pt x="228600" y="641350"/>
                </a:cubicBezTo>
                <a:cubicBezTo>
                  <a:pt x="208474" y="671539"/>
                  <a:pt x="223140" y="657987"/>
                  <a:pt x="177800" y="673100"/>
                </a:cubicBezTo>
                <a:lnTo>
                  <a:pt x="158750" y="679450"/>
                </a:lnTo>
                <a:cubicBezTo>
                  <a:pt x="118533" y="677333"/>
                  <a:pt x="78244" y="676312"/>
                  <a:pt x="38100" y="673100"/>
                </a:cubicBezTo>
                <a:cubicBezTo>
                  <a:pt x="25266" y="672073"/>
                  <a:pt x="0" y="666750"/>
                  <a:pt x="0" y="666750"/>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8" name="CasellaDiTesto 77"/>
          <p:cNvSpPr txBox="1"/>
          <p:nvPr/>
        </p:nvSpPr>
        <p:spPr>
          <a:xfrm>
            <a:off x="2977738" y="6351395"/>
            <a:ext cx="1689886" cy="369332"/>
          </a:xfrm>
          <a:prstGeom prst="rect">
            <a:avLst/>
          </a:prstGeom>
          <a:noFill/>
        </p:spPr>
        <p:txBody>
          <a:bodyPr wrap="none" rtlCol="0">
            <a:spAutoFit/>
          </a:bodyPr>
          <a:lstStyle/>
          <a:p>
            <a:r>
              <a:rPr lang="it-IT" dirty="0" smtClean="0">
                <a:solidFill>
                  <a:srgbClr val="000000"/>
                </a:solidFill>
              </a:rPr>
              <a:t>Consequence  A</a:t>
            </a:r>
            <a:endParaRPr lang="it-IT" dirty="0">
              <a:solidFill>
                <a:srgbClr val="000000"/>
              </a:solidFill>
            </a:endParaRPr>
          </a:p>
        </p:txBody>
      </p:sp>
      <p:cxnSp>
        <p:nvCxnSpPr>
          <p:cNvPr id="81" name="Connettore 2 80"/>
          <p:cNvCxnSpPr/>
          <p:nvPr/>
        </p:nvCxnSpPr>
        <p:spPr>
          <a:xfrm flipV="1">
            <a:off x="4679500" y="4451593"/>
            <a:ext cx="0" cy="466557"/>
          </a:xfrm>
          <a:prstGeom prst="straightConnector1">
            <a:avLst/>
          </a:prstGeom>
          <a:ln w="57150" cmpd="sng">
            <a:solidFill>
              <a:schemeClr val="accent5">
                <a:lumMod val="7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2" name="Connettore 2 81"/>
          <p:cNvCxnSpPr/>
          <p:nvPr/>
        </p:nvCxnSpPr>
        <p:spPr>
          <a:xfrm flipH="1" flipV="1">
            <a:off x="4132274" y="3893208"/>
            <a:ext cx="331326" cy="140686"/>
          </a:xfrm>
          <a:prstGeom prst="straightConnector1">
            <a:avLst/>
          </a:prstGeom>
          <a:ln w="57150" cmpd="sng">
            <a:solidFill>
              <a:schemeClr val="accent5">
                <a:lumMod val="75000"/>
              </a:schemeClr>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5" name="Connettore 1 84"/>
          <p:cNvCxnSpPr/>
          <p:nvPr/>
        </p:nvCxnSpPr>
        <p:spPr>
          <a:xfrm>
            <a:off x="6231243" y="3632597"/>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86" name="Arco 85"/>
          <p:cNvSpPr/>
          <p:nvPr/>
        </p:nvSpPr>
        <p:spPr>
          <a:xfrm flipH="1">
            <a:off x="5876182" y="4012897"/>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7" name="Arco 86"/>
          <p:cNvSpPr/>
          <p:nvPr/>
        </p:nvSpPr>
        <p:spPr>
          <a:xfrm flipH="1">
            <a:off x="5301304" y="5019912"/>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8" name="Arco 87"/>
          <p:cNvSpPr/>
          <p:nvPr/>
        </p:nvSpPr>
        <p:spPr>
          <a:xfrm>
            <a:off x="5323615" y="3941090"/>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89" name="Connettore 1 88"/>
          <p:cNvCxnSpPr>
            <a:stCxn id="88" idx="2"/>
          </p:cNvCxnSpPr>
          <p:nvPr/>
        </p:nvCxnSpPr>
        <p:spPr>
          <a:xfrm>
            <a:off x="7167695" y="4360238"/>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90" name="Arco 89"/>
          <p:cNvSpPr/>
          <p:nvPr/>
        </p:nvSpPr>
        <p:spPr>
          <a:xfrm flipH="1">
            <a:off x="5301305" y="5014109"/>
            <a:ext cx="1844079" cy="838296"/>
          </a:xfrm>
          <a:prstGeom prst="arc">
            <a:avLst>
              <a:gd name="adj1" fmla="val 16200000"/>
              <a:gd name="adj2" fmla="val 18980171"/>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91" name="Connettore 1 90"/>
          <p:cNvCxnSpPr>
            <a:stCxn id="87" idx="2"/>
          </p:cNvCxnSpPr>
          <p:nvPr/>
        </p:nvCxnSpPr>
        <p:spPr>
          <a:xfrm>
            <a:off x="5301304" y="5434567"/>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Connettore 1 91"/>
          <p:cNvCxnSpPr/>
          <p:nvPr/>
        </p:nvCxnSpPr>
        <p:spPr>
          <a:xfrm>
            <a:off x="5292851" y="5923133"/>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Connettore 2 92"/>
          <p:cNvCxnSpPr/>
          <p:nvPr/>
        </p:nvCxnSpPr>
        <p:spPr>
          <a:xfrm flipH="1" flipV="1">
            <a:off x="5890247" y="5152288"/>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4" name="Connettore 2 93"/>
          <p:cNvCxnSpPr/>
          <p:nvPr/>
        </p:nvCxnSpPr>
        <p:spPr>
          <a:xfrm flipV="1">
            <a:off x="5758119" y="4477225"/>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6" name="Connettore 2 95"/>
          <p:cNvCxnSpPr/>
          <p:nvPr/>
        </p:nvCxnSpPr>
        <p:spPr>
          <a:xfrm flipH="1">
            <a:off x="6486155" y="5170318"/>
            <a:ext cx="285750" cy="28024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97" name="Arco 96"/>
          <p:cNvSpPr/>
          <p:nvPr/>
        </p:nvSpPr>
        <p:spPr>
          <a:xfrm>
            <a:off x="5351638" y="3951275"/>
            <a:ext cx="1844079" cy="838296"/>
          </a:xfrm>
          <a:prstGeom prst="arc">
            <a:avLst>
              <a:gd name="adj1" fmla="val 19348461"/>
              <a:gd name="adj2" fmla="val 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98" name="Connettore 1 97"/>
          <p:cNvCxnSpPr/>
          <p:nvPr/>
        </p:nvCxnSpPr>
        <p:spPr>
          <a:xfrm flipH="1">
            <a:off x="7167695" y="4355025"/>
            <a:ext cx="22248" cy="799293"/>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9" name="Connettore 2 98"/>
          <p:cNvCxnSpPr/>
          <p:nvPr/>
        </p:nvCxnSpPr>
        <p:spPr>
          <a:xfrm flipV="1">
            <a:off x="6103917" y="3987722"/>
            <a:ext cx="264962"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00" name="Arco 99"/>
          <p:cNvSpPr/>
          <p:nvPr/>
        </p:nvSpPr>
        <p:spPr>
          <a:xfrm flipH="1">
            <a:off x="5853251" y="3996897"/>
            <a:ext cx="1896718" cy="2004725"/>
          </a:xfrm>
          <a:prstGeom prst="arc">
            <a:avLst>
              <a:gd name="adj1" fmla="val 1639562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1" name="Figura a mano libera 100"/>
          <p:cNvSpPr/>
          <p:nvPr/>
        </p:nvSpPr>
        <p:spPr>
          <a:xfrm>
            <a:off x="6244855" y="5319055"/>
            <a:ext cx="625079" cy="518913"/>
          </a:xfrm>
          <a:custGeom>
            <a:avLst/>
            <a:gdLst>
              <a:gd name="connsiteX0" fmla="*/ 908050 w 908050"/>
              <a:gd name="connsiteY0" fmla="*/ 0 h 679450"/>
              <a:gd name="connsiteX1" fmla="*/ 889000 w 908050"/>
              <a:gd name="connsiteY1" fmla="*/ 31750 h 679450"/>
              <a:gd name="connsiteX2" fmla="*/ 850900 w 908050"/>
              <a:gd name="connsiteY2" fmla="*/ 69850 h 679450"/>
              <a:gd name="connsiteX3" fmla="*/ 800100 w 908050"/>
              <a:gd name="connsiteY3" fmla="*/ 82550 h 679450"/>
              <a:gd name="connsiteX4" fmla="*/ 723900 w 908050"/>
              <a:gd name="connsiteY4" fmla="*/ 76200 h 679450"/>
              <a:gd name="connsiteX5" fmla="*/ 704850 w 908050"/>
              <a:gd name="connsiteY5" fmla="*/ 69850 h 679450"/>
              <a:gd name="connsiteX6" fmla="*/ 615950 w 908050"/>
              <a:gd name="connsiteY6" fmla="*/ 76200 h 679450"/>
              <a:gd name="connsiteX7" fmla="*/ 571500 w 908050"/>
              <a:gd name="connsiteY7" fmla="*/ 114300 h 679450"/>
              <a:gd name="connsiteX8" fmla="*/ 539750 w 908050"/>
              <a:gd name="connsiteY8" fmla="*/ 152400 h 679450"/>
              <a:gd name="connsiteX9" fmla="*/ 533400 w 908050"/>
              <a:gd name="connsiteY9" fmla="*/ 171450 h 679450"/>
              <a:gd name="connsiteX10" fmla="*/ 520700 w 908050"/>
              <a:gd name="connsiteY10" fmla="*/ 190500 h 679450"/>
              <a:gd name="connsiteX11" fmla="*/ 514350 w 908050"/>
              <a:gd name="connsiteY11" fmla="*/ 311150 h 679450"/>
              <a:gd name="connsiteX12" fmla="*/ 495300 w 908050"/>
              <a:gd name="connsiteY12" fmla="*/ 330200 h 679450"/>
              <a:gd name="connsiteX13" fmla="*/ 457200 w 908050"/>
              <a:gd name="connsiteY13" fmla="*/ 349250 h 679450"/>
              <a:gd name="connsiteX14" fmla="*/ 419100 w 908050"/>
              <a:gd name="connsiteY14" fmla="*/ 342900 h 679450"/>
              <a:gd name="connsiteX15" fmla="*/ 393700 w 908050"/>
              <a:gd name="connsiteY15" fmla="*/ 330200 h 679450"/>
              <a:gd name="connsiteX16" fmla="*/ 374650 w 908050"/>
              <a:gd name="connsiteY16" fmla="*/ 323850 h 679450"/>
              <a:gd name="connsiteX17" fmla="*/ 336550 w 908050"/>
              <a:gd name="connsiteY17" fmla="*/ 330200 h 679450"/>
              <a:gd name="connsiteX18" fmla="*/ 317500 w 908050"/>
              <a:gd name="connsiteY18" fmla="*/ 336550 h 679450"/>
              <a:gd name="connsiteX19" fmla="*/ 311150 w 908050"/>
              <a:gd name="connsiteY19" fmla="*/ 355600 h 679450"/>
              <a:gd name="connsiteX20" fmla="*/ 298450 w 908050"/>
              <a:gd name="connsiteY20" fmla="*/ 374650 h 679450"/>
              <a:gd name="connsiteX21" fmla="*/ 285750 w 908050"/>
              <a:gd name="connsiteY21" fmla="*/ 419100 h 679450"/>
              <a:gd name="connsiteX22" fmla="*/ 279400 w 908050"/>
              <a:gd name="connsiteY22" fmla="*/ 438150 h 679450"/>
              <a:gd name="connsiteX23" fmla="*/ 266700 w 908050"/>
              <a:gd name="connsiteY23" fmla="*/ 590550 h 679450"/>
              <a:gd name="connsiteX24" fmla="*/ 247650 w 908050"/>
              <a:gd name="connsiteY24" fmla="*/ 628650 h 679450"/>
              <a:gd name="connsiteX25" fmla="*/ 228600 w 908050"/>
              <a:gd name="connsiteY25" fmla="*/ 641350 h 679450"/>
              <a:gd name="connsiteX26" fmla="*/ 177800 w 908050"/>
              <a:gd name="connsiteY26" fmla="*/ 673100 h 679450"/>
              <a:gd name="connsiteX27" fmla="*/ 158750 w 908050"/>
              <a:gd name="connsiteY27" fmla="*/ 679450 h 679450"/>
              <a:gd name="connsiteX28" fmla="*/ 38100 w 908050"/>
              <a:gd name="connsiteY28" fmla="*/ 673100 h 679450"/>
              <a:gd name="connsiteX29" fmla="*/ 0 w 908050"/>
              <a:gd name="connsiteY29" fmla="*/ 6667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8050" h="679450">
                <a:moveTo>
                  <a:pt x="908050" y="0"/>
                </a:moveTo>
                <a:cubicBezTo>
                  <a:pt x="901700" y="10583"/>
                  <a:pt x="895846" y="21481"/>
                  <a:pt x="889000" y="31750"/>
                </a:cubicBezTo>
                <a:cubicBezTo>
                  <a:pt x="879138" y="46544"/>
                  <a:pt x="868829" y="63331"/>
                  <a:pt x="850900" y="69850"/>
                </a:cubicBezTo>
                <a:cubicBezTo>
                  <a:pt x="834496" y="75815"/>
                  <a:pt x="800100" y="82550"/>
                  <a:pt x="800100" y="82550"/>
                </a:cubicBezTo>
                <a:cubicBezTo>
                  <a:pt x="774700" y="80433"/>
                  <a:pt x="749164" y="79569"/>
                  <a:pt x="723900" y="76200"/>
                </a:cubicBezTo>
                <a:cubicBezTo>
                  <a:pt x="717265" y="75315"/>
                  <a:pt x="711543" y="69850"/>
                  <a:pt x="704850" y="69850"/>
                </a:cubicBezTo>
                <a:cubicBezTo>
                  <a:pt x="675141" y="69850"/>
                  <a:pt x="645583" y="74083"/>
                  <a:pt x="615950" y="76200"/>
                </a:cubicBezTo>
                <a:cubicBezTo>
                  <a:pt x="597264" y="90215"/>
                  <a:pt x="586241" y="96611"/>
                  <a:pt x="571500" y="114300"/>
                </a:cubicBezTo>
                <a:cubicBezTo>
                  <a:pt x="527297" y="167344"/>
                  <a:pt x="595405" y="96745"/>
                  <a:pt x="539750" y="152400"/>
                </a:cubicBezTo>
                <a:cubicBezTo>
                  <a:pt x="537633" y="158750"/>
                  <a:pt x="536393" y="165463"/>
                  <a:pt x="533400" y="171450"/>
                </a:cubicBezTo>
                <a:cubicBezTo>
                  <a:pt x="529987" y="178276"/>
                  <a:pt x="521731" y="182938"/>
                  <a:pt x="520700" y="190500"/>
                </a:cubicBezTo>
                <a:cubicBezTo>
                  <a:pt x="515259" y="230403"/>
                  <a:pt x="521554" y="271527"/>
                  <a:pt x="514350" y="311150"/>
                </a:cubicBezTo>
                <a:cubicBezTo>
                  <a:pt x="512744" y="319985"/>
                  <a:pt x="502199" y="324451"/>
                  <a:pt x="495300" y="330200"/>
                </a:cubicBezTo>
                <a:cubicBezTo>
                  <a:pt x="478887" y="343877"/>
                  <a:pt x="476293" y="342886"/>
                  <a:pt x="457200" y="349250"/>
                </a:cubicBezTo>
                <a:cubicBezTo>
                  <a:pt x="444500" y="347133"/>
                  <a:pt x="431432" y="346600"/>
                  <a:pt x="419100" y="342900"/>
                </a:cubicBezTo>
                <a:cubicBezTo>
                  <a:pt x="410033" y="340180"/>
                  <a:pt x="402401" y="333929"/>
                  <a:pt x="393700" y="330200"/>
                </a:cubicBezTo>
                <a:cubicBezTo>
                  <a:pt x="387548" y="327563"/>
                  <a:pt x="381000" y="325967"/>
                  <a:pt x="374650" y="323850"/>
                </a:cubicBezTo>
                <a:cubicBezTo>
                  <a:pt x="361950" y="325967"/>
                  <a:pt x="349119" y="327407"/>
                  <a:pt x="336550" y="330200"/>
                </a:cubicBezTo>
                <a:cubicBezTo>
                  <a:pt x="330016" y="331652"/>
                  <a:pt x="322233" y="331817"/>
                  <a:pt x="317500" y="336550"/>
                </a:cubicBezTo>
                <a:cubicBezTo>
                  <a:pt x="312767" y="341283"/>
                  <a:pt x="314143" y="349613"/>
                  <a:pt x="311150" y="355600"/>
                </a:cubicBezTo>
                <a:cubicBezTo>
                  <a:pt x="307737" y="362426"/>
                  <a:pt x="301863" y="367824"/>
                  <a:pt x="298450" y="374650"/>
                </a:cubicBezTo>
                <a:cubicBezTo>
                  <a:pt x="293375" y="384800"/>
                  <a:pt x="288463" y="409605"/>
                  <a:pt x="285750" y="419100"/>
                </a:cubicBezTo>
                <a:cubicBezTo>
                  <a:pt x="283911" y="425536"/>
                  <a:pt x="281517" y="431800"/>
                  <a:pt x="279400" y="438150"/>
                </a:cubicBezTo>
                <a:cubicBezTo>
                  <a:pt x="275062" y="524915"/>
                  <a:pt x="282826" y="534108"/>
                  <a:pt x="266700" y="590550"/>
                </a:cubicBezTo>
                <a:cubicBezTo>
                  <a:pt x="262568" y="605011"/>
                  <a:pt x="258782" y="617518"/>
                  <a:pt x="247650" y="628650"/>
                </a:cubicBezTo>
                <a:cubicBezTo>
                  <a:pt x="242254" y="634046"/>
                  <a:pt x="234950" y="637117"/>
                  <a:pt x="228600" y="641350"/>
                </a:cubicBezTo>
                <a:cubicBezTo>
                  <a:pt x="208474" y="671539"/>
                  <a:pt x="223140" y="657987"/>
                  <a:pt x="177800" y="673100"/>
                </a:cubicBezTo>
                <a:lnTo>
                  <a:pt x="158750" y="679450"/>
                </a:lnTo>
                <a:cubicBezTo>
                  <a:pt x="118533" y="677333"/>
                  <a:pt x="78244" y="676312"/>
                  <a:pt x="38100" y="673100"/>
                </a:cubicBezTo>
                <a:cubicBezTo>
                  <a:pt x="25266" y="672073"/>
                  <a:pt x="0" y="666750"/>
                  <a:pt x="0" y="666750"/>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2" name="CasellaDiTesto 101"/>
          <p:cNvSpPr txBox="1"/>
          <p:nvPr/>
        </p:nvSpPr>
        <p:spPr>
          <a:xfrm>
            <a:off x="5617369" y="6330398"/>
            <a:ext cx="1734770" cy="369332"/>
          </a:xfrm>
          <a:prstGeom prst="rect">
            <a:avLst/>
          </a:prstGeom>
          <a:noFill/>
        </p:spPr>
        <p:txBody>
          <a:bodyPr wrap="none" rtlCol="0">
            <a:spAutoFit/>
          </a:bodyPr>
          <a:lstStyle/>
          <a:p>
            <a:r>
              <a:rPr lang="it-IT" dirty="0" smtClean="0">
                <a:solidFill>
                  <a:srgbClr val="000000"/>
                </a:solidFill>
              </a:rPr>
              <a:t>Consequence  B</a:t>
            </a:r>
            <a:endParaRPr lang="it-IT" dirty="0">
              <a:solidFill>
                <a:srgbClr val="000000"/>
              </a:solidFill>
            </a:endParaRPr>
          </a:p>
        </p:txBody>
      </p:sp>
      <p:cxnSp>
        <p:nvCxnSpPr>
          <p:cNvPr id="105" name="Connettore 2 104"/>
          <p:cNvCxnSpPr/>
          <p:nvPr/>
        </p:nvCxnSpPr>
        <p:spPr>
          <a:xfrm>
            <a:off x="7052431" y="4404680"/>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06" name="Ovale 105"/>
          <p:cNvSpPr/>
          <p:nvPr/>
        </p:nvSpPr>
        <p:spPr>
          <a:xfrm>
            <a:off x="7052431" y="5085180"/>
            <a:ext cx="218277" cy="218277"/>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p:cNvSpPr txBox="1"/>
          <p:nvPr/>
        </p:nvSpPr>
        <p:spPr>
          <a:xfrm>
            <a:off x="2440868" y="312867"/>
            <a:ext cx="6474531" cy="3693319"/>
          </a:xfrm>
          <a:prstGeom prst="rect">
            <a:avLst/>
          </a:prstGeom>
          <a:solidFill>
            <a:schemeClr val="bg1">
              <a:alpha val="51000"/>
            </a:schemeClr>
          </a:solidFill>
        </p:spPr>
        <p:txBody>
          <a:bodyPr wrap="square" rtlCol="0">
            <a:spAutoFit/>
          </a:bodyPr>
          <a:lstStyle/>
          <a:p>
            <a:r>
              <a:rPr lang="it-IT" dirty="0" smtClean="0"/>
              <a:t>In </a:t>
            </a:r>
            <a:r>
              <a:rPr lang="it-IT" dirty="0" err="1" smtClean="0"/>
              <a:t>this</a:t>
            </a:r>
            <a:r>
              <a:rPr lang="it-IT" dirty="0" smtClean="0"/>
              <a:t> pattern the flow from the LSV </a:t>
            </a:r>
            <a:r>
              <a:rPr lang="it-IT" dirty="0" err="1" smtClean="0"/>
              <a:t>returns</a:t>
            </a:r>
            <a:r>
              <a:rPr lang="it-IT" dirty="0" smtClean="0"/>
              <a:t> to the </a:t>
            </a:r>
            <a:r>
              <a:rPr lang="it-IT" dirty="0" err="1" smtClean="0"/>
              <a:t>deep</a:t>
            </a:r>
            <a:r>
              <a:rPr lang="it-IT" dirty="0" smtClean="0"/>
              <a:t> </a:t>
            </a:r>
            <a:r>
              <a:rPr lang="it-IT" dirty="0" err="1" smtClean="0"/>
              <a:t>veins</a:t>
            </a:r>
            <a:r>
              <a:rPr lang="it-IT" dirty="0" smtClean="0"/>
              <a:t> </a:t>
            </a:r>
            <a:r>
              <a:rPr lang="it-IT" dirty="0" err="1" smtClean="0"/>
              <a:t>passing</a:t>
            </a:r>
            <a:r>
              <a:rPr lang="it-IT" dirty="0" smtClean="0"/>
              <a:t> </a:t>
            </a:r>
            <a:r>
              <a:rPr lang="it-IT" dirty="0" err="1" smtClean="0"/>
              <a:t>through</a:t>
            </a:r>
            <a:r>
              <a:rPr lang="it-IT" dirty="0" smtClean="0"/>
              <a:t> a </a:t>
            </a:r>
            <a:r>
              <a:rPr lang="it-IT" dirty="0" err="1" smtClean="0"/>
              <a:t>visible</a:t>
            </a:r>
            <a:r>
              <a:rPr lang="it-IT" dirty="0" smtClean="0"/>
              <a:t> varicose </a:t>
            </a:r>
            <a:r>
              <a:rPr lang="it-IT" dirty="0" err="1" smtClean="0"/>
              <a:t>vein</a:t>
            </a:r>
            <a:r>
              <a:rPr lang="it-IT" dirty="0" smtClean="0"/>
              <a:t>. </a:t>
            </a:r>
            <a:r>
              <a:rPr lang="it-IT" dirty="0" err="1" smtClean="0"/>
              <a:t>We</a:t>
            </a:r>
            <a:r>
              <a:rPr lang="it-IT" dirty="0" smtClean="0"/>
              <a:t> propose to </a:t>
            </a:r>
            <a:r>
              <a:rPr lang="it-IT" dirty="0" err="1" smtClean="0"/>
              <a:t>treat</a:t>
            </a:r>
            <a:r>
              <a:rPr lang="it-IT" dirty="0" smtClean="0"/>
              <a:t> </a:t>
            </a:r>
            <a:r>
              <a:rPr lang="it-IT" dirty="0" err="1" smtClean="0"/>
              <a:t>this</a:t>
            </a:r>
            <a:r>
              <a:rPr lang="it-IT" dirty="0" smtClean="0"/>
              <a:t> </a:t>
            </a:r>
            <a:r>
              <a:rPr lang="it-IT" dirty="0" err="1" smtClean="0"/>
              <a:t>reflux</a:t>
            </a:r>
            <a:r>
              <a:rPr lang="it-IT" dirty="0" smtClean="0"/>
              <a:t> pattern with the </a:t>
            </a:r>
            <a:r>
              <a:rPr lang="it-IT" dirty="0" err="1" smtClean="0"/>
              <a:t>flush</a:t>
            </a:r>
            <a:r>
              <a:rPr lang="it-IT" dirty="0" smtClean="0"/>
              <a:t> </a:t>
            </a:r>
            <a:r>
              <a:rPr lang="it-IT" dirty="0" err="1" smtClean="0"/>
              <a:t>ligation</a:t>
            </a:r>
            <a:r>
              <a:rPr lang="it-IT" dirty="0" smtClean="0"/>
              <a:t> of the </a:t>
            </a:r>
            <a:r>
              <a:rPr lang="it-IT" dirty="0" err="1" smtClean="0"/>
              <a:t>tributary</a:t>
            </a:r>
            <a:r>
              <a:rPr lang="it-IT" dirty="0" smtClean="0"/>
              <a:t>. If, as demonstrated in this diagram, there is no re-entry point between the Giacomini insertion and the tributary origin, this action leads to the disappearance of the relaxation centrifugal flow and to the restoration of a </a:t>
            </a:r>
            <a:r>
              <a:rPr lang="it-IT" dirty="0" smtClean="0">
                <a:solidFill>
                  <a:srgbClr val="000000"/>
                </a:solidFill>
              </a:rPr>
              <a:t>contraction</a:t>
            </a:r>
            <a:r>
              <a:rPr lang="it-IT" dirty="0" smtClean="0">
                <a:solidFill>
                  <a:srgbClr val="FF0000"/>
                </a:solidFill>
              </a:rPr>
              <a:t> </a:t>
            </a:r>
            <a:r>
              <a:rPr lang="it-IT" dirty="0" smtClean="0"/>
              <a:t>centripetal flow that starts from the competent saphena (Evolution A). </a:t>
            </a:r>
            <a:r>
              <a:rPr lang="it-IT" dirty="0" err="1" smtClean="0"/>
              <a:t>This</a:t>
            </a:r>
            <a:r>
              <a:rPr lang="it-IT" dirty="0" smtClean="0"/>
              <a:t> new </a:t>
            </a:r>
            <a:r>
              <a:rPr lang="it-IT" dirty="0" err="1" smtClean="0"/>
              <a:t>assesment</a:t>
            </a:r>
            <a:r>
              <a:rPr lang="it-IT" dirty="0" smtClean="0"/>
              <a:t> can </a:t>
            </a:r>
            <a:r>
              <a:rPr lang="it-IT" dirty="0" err="1" smtClean="0"/>
              <a:t>remain</a:t>
            </a:r>
            <a:r>
              <a:rPr lang="it-IT" dirty="0" smtClean="0"/>
              <a:t> </a:t>
            </a:r>
            <a:r>
              <a:rPr lang="it-IT" dirty="0" err="1" smtClean="0"/>
              <a:t>unchanged</a:t>
            </a:r>
            <a:r>
              <a:rPr lang="it-IT" dirty="0" smtClean="0"/>
              <a:t> or can </a:t>
            </a:r>
            <a:r>
              <a:rPr lang="it-IT" dirty="0" err="1" smtClean="0"/>
              <a:t>devolop</a:t>
            </a:r>
            <a:r>
              <a:rPr lang="it-IT" dirty="0" smtClean="0"/>
              <a:t> a new re-entry </a:t>
            </a:r>
            <a:r>
              <a:rPr lang="it-IT" dirty="0" err="1" smtClean="0"/>
              <a:t>perforator</a:t>
            </a:r>
            <a:r>
              <a:rPr lang="it-IT" dirty="0" smtClean="0"/>
              <a:t> </a:t>
            </a:r>
            <a:r>
              <a:rPr lang="it-IT" dirty="0" err="1" smtClean="0"/>
              <a:t>giving</a:t>
            </a:r>
            <a:r>
              <a:rPr lang="it-IT" dirty="0" smtClean="0"/>
              <a:t> rise </a:t>
            </a:r>
            <a:r>
              <a:rPr lang="it-IT" dirty="0" err="1" smtClean="0"/>
              <a:t>again</a:t>
            </a:r>
            <a:r>
              <a:rPr lang="it-IT" dirty="0" smtClean="0"/>
              <a:t> to a </a:t>
            </a:r>
            <a:r>
              <a:rPr lang="it-IT" dirty="0" err="1" smtClean="0"/>
              <a:t>centrifugal</a:t>
            </a:r>
            <a:r>
              <a:rPr lang="it-IT" dirty="0" smtClean="0"/>
              <a:t> flow, </a:t>
            </a:r>
            <a:r>
              <a:rPr lang="it-IT" dirty="0" err="1" smtClean="0"/>
              <a:t>but</a:t>
            </a:r>
            <a:r>
              <a:rPr lang="it-IT" dirty="0" smtClean="0"/>
              <a:t> </a:t>
            </a:r>
            <a:r>
              <a:rPr lang="it-IT" dirty="0" err="1" smtClean="0"/>
              <a:t>without</a:t>
            </a:r>
            <a:r>
              <a:rPr lang="it-IT" dirty="0" smtClean="0"/>
              <a:t> </a:t>
            </a:r>
            <a:r>
              <a:rPr lang="it-IT" dirty="0" err="1" smtClean="0"/>
              <a:t>visible</a:t>
            </a:r>
            <a:r>
              <a:rPr lang="it-IT" dirty="0" smtClean="0"/>
              <a:t> varicose </a:t>
            </a:r>
            <a:r>
              <a:rPr lang="it-IT" dirty="0" err="1" smtClean="0"/>
              <a:t>veins</a:t>
            </a:r>
            <a:r>
              <a:rPr lang="it-IT" dirty="0" smtClean="0"/>
              <a:t> (</a:t>
            </a:r>
            <a:r>
              <a:rPr lang="it-IT" dirty="0" err="1" smtClean="0"/>
              <a:t>Evolution</a:t>
            </a:r>
            <a:r>
              <a:rPr lang="it-IT" dirty="0" smtClean="0"/>
              <a:t> B). </a:t>
            </a:r>
            <a:r>
              <a:rPr lang="it-IT" dirty="0" err="1" smtClean="0"/>
              <a:t>This</a:t>
            </a:r>
            <a:r>
              <a:rPr lang="it-IT" dirty="0" smtClean="0"/>
              <a:t> </a:t>
            </a:r>
            <a:r>
              <a:rPr lang="it-IT" dirty="0" err="1" smtClean="0"/>
              <a:t>change</a:t>
            </a:r>
            <a:r>
              <a:rPr lang="it-IT" dirty="0" smtClean="0"/>
              <a:t> </a:t>
            </a:r>
            <a:r>
              <a:rPr lang="it-IT" dirty="0" err="1" smtClean="0"/>
              <a:t>depends</a:t>
            </a:r>
            <a:r>
              <a:rPr lang="it-IT" dirty="0" smtClean="0"/>
              <a:t> on the </a:t>
            </a:r>
            <a:r>
              <a:rPr lang="it-IT" dirty="0" err="1" smtClean="0"/>
              <a:t>centripetal</a:t>
            </a:r>
            <a:r>
              <a:rPr lang="it-IT" dirty="0" smtClean="0"/>
              <a:t> flow rate in the </a:t>
            </a:r>
            <a:r>
              <a:rPr lang="it-IT" dirty="0" err="1" smtClean="0"/>
              <a:t>competent</a:t>
            </a:r>
            <a:r>
              <a:rPr lang="it-IT" dirty="0" smtClean="0"/>
              <a:t> </a:t>
            </a:r>
            <a:r>
              <a:rPr lang="it-IT" dirty="0" err="1" smtClean="0"/>
              <a:t>saphena</a:t>
            </a:r>
            <a:r>
              <a:rPr lang="it-IT" dirty="0" smtClean="0"/>
              <a:t> and the </a:t>
            </a:r>
            <a:r>
              <a:rPr lang="it-IT" dirty="0" err="1" smtClean="0"/>
              <a:t>weight</a:t>
            </a:r>
            <a:r>
              <a:rPr lang="it-IT" dirty="0" smtClean="0"/>
              <a:t> of the </a:t>
            </a:r>
            <a:r>
              <a:rPr lang="it-IT" dirty="0" err="1" smtClean="0"/>
              <a:t>hydrodynamic</a:t>
            </a:r>
            <a:r>
              <a:rPr lang="it-IT" dirty="0" smtClean="0"/>
              <a:t> </a:t>
            </a:r>
            <a:r>
              <a:rPr lang="it-IT" dirty="0" err="1" smtClean="0"/>
              <a:t>energy</a:t>
            </a:r>
            <a:r>
              <a:rPr lang="it-IT" dirty="0" smtClean="0"/>
              <a:t> in the </a:t>
            </a:r>
            <a:r>
              <a:rPr lang="it-IT" dirty="0" err="1" smtClean="0"/>
              <a:t>incompetent</a:t>
            </a:r>
            <a:r>
              <a:rPr lang="it-IT" dirty="0" smtClean="0"/>
              <a:t> </a:t>
            </a:r>
            <a:r>
              <a:rPr lang="it-IT" dirty="0" err="1" smtClean="0"/>
              <a:t>saphena</a:t>
            </a:r>
            <a:endParaRPr lang="it-IT" dirty="0"/>
          </a:p>
        </p:txBody>
      </p:sp>
    </p:spTree>
    <p:extLst>
      <p:ext uri="{BB962C8B-B14F-4D97-AF65-F5344CB8AC3E}">
        <p14:creationId xmlns:p14="http://schemas.microsoft.com/office/powerpoint/2010/main" val="204566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1 1"/>
          <p:cNvCxnSpPr>
            <a:stCxn id="6" idx="2"/>
          </p:cNvCxnSpPr>
          <p:nvPr/>
        </p:nvCxnSpPr>
        <p:spPr>
          <a:xfrm>
            <a:off x="7906870" y="1742817"/>
            <a:ext cx="0" cy="4452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3" name="Connettore 1 2"/>
          <p:cNvCxnSpPr>
            <a:stCxn id="7" idx="2"/>
          </p:cNvCxnSpPr>
          <p:nvPr/>
        </p:nvCxnSpPr>
        <p:spPr>
          <a:xfrm>
            <a:off x="4111668" y="4161732"/>
            <a:ext cx="0" cy="2033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nettore 1 4"/>
          <p:cNvCxnSpPr/>
          <p:nvPr/>
        </p:nvCxnSpPr>
        <p:spPr>
          <a:xfrm>
            <a:off x="5986585" y="102491"/>
            <a:ext cx="0" cy="6092640"/>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6" name="Arco 5"/>
          <p:cNvSpPr/>
          <p:nvPr/>
        </p:nvSpPr>
        <p:spPr>
          <a:xfrm>
            <a:off x="4157036" y="797928"/>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 name="Arco 6"/>
          <p:cNvSpPr/>
          <p:nvPr/>
        </p:nvSpPr>
        <p:spPr>
          <a:xfrm flipH="1">
            <a:off x="4111668" y="3216843"/>
            <a:ext cx="3749834" cy="188977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CasellaDiTesto 8"/>
          <p:cNvSpPr txBox="1"/>
          <p:nvPr/>
        </p:nvSpPr>
        <p:spPr>
          <a:xfrm>
            <a:off x="7388128" y="3032177"/>
            <a:ext cx="518742" cy="369332"/>
          </a:xfrm>
          <a:prstGeom prst="rect">
            <a:avLst/>
          </a:prstGeom>
          <a:noFill/>
        </p:spPr>
        <p:txBody>
          <a:bodyPr wrap="none" rtlCol="0">
            <a:spAutoFit/>
          </a:bodyPr>
          <a:lstStyle/>
          <a:p>
            <a:r>
              <a:rPr lang="it-IT" dirty="0" smtClean="0"/>
              <a:t>LSV</a:t>
            </a:r>
            <a:endParaRPr lang="it-IT" dirty="0"/>
          </a:p>
        </p:txBody>
      </p:sp>
      <p:sp>
        <p:nvSpPr>
          <p:cNvPr id="10" name="CasellaDiTesto 9"/>
          <p:cNvSpPr txBox="1"/>
          <p:nvPr/>
        </p:nvSpPr>
        <p:spPr>
          <a:xfrm>
            <a:off x="4157036" y="4367956"/>
            <a:ext cx="530915" cy="369332"/>
          </a:xfrm>
          <a:prstGeom prst="rect">
            <a:avLst/>
          </a:prstGeom>
          <a:noFill/>
        </p:spPr>
        <p:txBody>
          <a:bodyPr wrap="none" rtlCol="0">
            <a:spAutoFit/>
          </a:bodyPr>
          <a:lstStyle/>
          <a:p>
            <a:r>
              <a:rPr lang="it-IT" dirty="0"/>
              <a:t>S</a:t>
            </a:r>
            <a:r>
              <a:rPr lang="it-IT" dirty="0" smtClean="0"/>
              <a:t>SV</a:t>
            </a:r>
            <a:endParaRPr lang="it-IT" dirty="0"/>
          </a:p>
        </p:txBody>
      </p:sp>
      <p:sp>
        <p:nvSpPr>
          <p:cNvPr id="12" name="CasellaDiTesto 11"/>
          <p:cNvSpPr txBox="1"/>
          <p:nvPr/>
        </p:nvSpPr>
        <p:spPr>
          <a:xfrm>
            <a:off x="5986585" y="4158194"/>
            <a:ext cx="1240206" cy="369332"/>
          </a:xfrm>
          <a:prstGeom prst="rect">
            <a:avLst/>
          </a:prstGeom>
          <a:noFill/>
        </p:spPr>
        <p:txBody>
          <a:bodyPr wrap="none" rtlCol="0">
            <a:spAutoFit/>
          </a:bodyPr>
          <a:lstStyle/>
          <a:p>
            <a:r>
              <a:rPr lang="it-IT" dirty="0" err="1" smtClean="0"/>
              <a:t>Deep</a:t>
            </a:r>
            <a:r>
              <a:rPr lang="it-IT" dirty="0" smtClean="0"/>
              <a:t> </a:t>
            </a:r>
            <a:r>
              <a:rPr lang="it-IT" dirty="0" err="1" smtClean="0"/>
              <a:t>Veins</a:t>
            </a:r>
            <a:endParaRPr lang="it-IT" dirty="0"/>
          </a:p>
        </p:txBody>
      </p:sp>
      <p:cxnSp>
        <p:nvCxnSpPr>
          <p:cNvPr id="13" name="Connettore 1 12"/>
          <p:cNvCxnSpPr/>
          <p:nvPr/>
        </p:nvCxnSpPr>
        <p:spPr>
          <a:xfrm>
            <a:off x="4094478" y="5266061"/>
            <a:ext cx="1892107"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4441309" y="5294874"/>
            <a:ext cx="1161984" cy="369332"/>
          </a:xfrm>
          <a:prstGeom prst="rect">
            <a:avLst/>
          </a:prstGeom>
          <a:noFill/>
        </p:spPr>
        <p:txBody>
          <a:bodyPr wrap="none" rtlCol="0">
            <a:spAutoFit/>
          </a:bodyPr>
          <a:lstStyle/>
          <a:p>
            <a:r>
              <a:rPr lang="it-IT" dirty="0" err="1" smtClean="0"/>
              <a:t>Perforator</a:t>
            </a:r>
            <a:endParaRPr lang="it-IT" dirty="0"/>
          </a:p>
        </p:txBody>
      </p:sp>
      <p:sp>
        <p:nvSpPr>
          <p:cNvPr id="15" name="Figura a mano libera 14"/>
          <p:cNvSpPr/>
          <p:nvPr/>
        </p:nvSpPr>
        <p:spPr>
          <a:xfrm>
            <a:off x="7905879" y="2365113"/>
            <a:ext cx="1216526" cy="1804737"/>
          </a:xfrm>
          <a:custGeom>
            <a:avLst/>
            <a:gdLst>
              <a:gd name="connsiteX0" fmla="*/ 0 w 1216526"/>
              <a:gd name="connsiteY0" fmla="*/ 53474 h 1804737"/>
              <a:gd name="connsiteX1" fmla="*/ 93579 w 1216526"/>
              <a:gd name="connsiteY1" fmla="*/ 80211 h 1804737"/>
              <a:gd name="connsiteX2" fmla="*/ 147052 w 1216526"/>
              <a:gd name="connsiteY2" fmla="*/ 93579 h 1804737"/>
              <a:gd name="connsiteX3" fmla="*/ 254000 w 1216526"/>
              <a:gd name="connsiteY3" fmla="*/ 80211 h 1804737"/>
              <a:gd name="connsiteX4" fmla="*/ 334210 w 1216526"/>
              <a:gd name="connsiteY4" fmla="*/ 13369 h 1804737"/>
              <a:gd name="connsiteX5" fmla="*/ 387684 w 1216526"/>
              <a:gd name="connsiteY5" fmla="*/ 0 h 1804737"/>
              <a:gd name="connsiteX6" fmla="*/ 441158 w 1216526"/>
              <a:gd name="connsiteY6" fmla="*/ 26737 h 1804737"/>
              <a:gd name="connsiteX7" fmla="*/ 454526 w 1216526"/>
              <a:gd name="connsiteY7" fmla="*/ 66842 h 1804737"/>
              <a:gd name="connsiteX8" fmla="*/ 521368 w 1216526"/>
              <a:gd name="connsiteY8" fmla="*/ 213895 h 1804737"/>
              <a:gd name="connsiteX9" fmla="*/ 548105 w 1216526"/>
              <a:gd name="connsiteY9" fmla="*/ 307474 h 1804737"/>
              <a:gd name="connsiteX10" fmla="*/ 574842 w 1216526"/>
              <a:gd name="connsiteY10" fmla="*/ 347579 h 1804737"/>
              <a:gd name="connsiteX11" fmla="*/ 909052 w 1216526"/>
              <a:gd name="connsiteY11" fmla="*/ 360948 h 1804737"/>
              <a:gd name="connsiteX12" fmla="*/ 962526 w 1216526"/>
              <a:gd name="connsiteY12" fmla="*/ 467895 h 1804737"/>
              <a:gd name="connsiteX13" fmla="*/ 935789 w 1216526"/>
              <a:gd name="connsiteY13" fmla="*/ 668421 h 1804737"/>
              <a:gd name="connsiteX14" fmla="*/ 909052 w 1216526"/>
              <a:gd name="connsiteY14" fmla="*/ 788737 h 1804737"/>
              <a:gd name="connsiteX15" fmla="*/ 922421 w 1216526"/>
              <a:gd name="connsiteY15" fmla="*/ 842211 h 1804737"/>
              <a:gd name="connsiteX16" fmla="*/ 975895 w 1216526"/>
              <a:gd name="connsiteY16" fmla="*/ 868948 h 1804737"/>
              <a:gd name="connsiteX17" fmla="*/ 1016000 w 1216526"/>
              <a:gd name="connsiteY17" fmla="*/ 909053 h 1804737"/>
              <a:gd name="connsiteX18" fmla="*/ 1069474 w 1216526"/>
              <a:gd name="connsiteY18" fmla="*/ 1002632 h 1804737"/>
              <a:gd name="connsiteX19" fmla="*/ 1056105 w 1216526"/>
              <a:gd name="connsiteY19" fmla="*/ 1136316 h 1804737"/>
              <a:gd name="connsiteX20" fmla="*/ 1029368 w 1216526"/>
              <a:gd name="connsiteY20" fmla="*/ 1176421 h 1804737"/>
              <a:gd name="connsiteX21" fmla="*/ 989263 w 1216526"/>
              <a:gd name="connsiteY21" fmla="*/ 1270000 h 1804737"/>
              <a:gd name="connsiteX22" fmla="*/ 989263 w 1216526"/>
              <a:gd name="connsiteY22" fmla="*/ 1417053 h 1804737"/>
              <a:gd name="connsiteX23" fmla="*/ 1042737 w 1216526"/>
              <a:gd name="connsiteY23" fmla="*/ 1457158 h 1804737"/>
              <a:gd name="connsiteX24" fmla="*/ 1109579 w 1216526"/>
              <a:gd name="connsiteY24" fmla="*/ 1524000 h 1804737"/>
              <a:gd name="connsiteX25" fmla="*/ 1189789 w 1216526"/>
              <a:gd name="connsiteY25" fmla="*/ 1577474 h 1804737"/>
              <a:gd name="connsiteX26" fmla="*/ 1216526 w 1216526"/>
              <a:gd name="connsiteY26" fmla="*/ 1617579 h 1804737"/>
              <a:gd name="connsiteX27" fmla="*/ 1189789 w 1216526"/>
              <a:gd name="connsiteY27" fmla="*/ 1751263 h 1804737"/>
              <a:gd name="connsiteX28" fmla="*/ 1176421 w 1216526"/>
              <a:gd name="connsiteY28" fmla="*/ 1804737 h 180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6526" h="1804737">
                <a:moveTo>
                  <a:pt x="0" y="53474"/>
                </a:moveTo>
                <a:lnTo>
                  <a:pt x="93579" y="80211"/>
                </a:lnTo>
                <a:cubicBezTo>
                  <a:pt x="111304" y="85045"/>
                  <a:pt x="128679" y="93579"/>
                  <a:pt x="147052" y="93579"/>
                </a:cubicBezTo>
                <a:cubicBezTo>
                  <a:pt x="182979" y="93579"/>
                  <a:pt x="218351" y="84667"/>
                  <a:pt x="254000" y="80211"/>
                </a:cubicBezTo>
                <a:cubicBezTo>
                  <a:pt x="365151" y="43159"/>
                  <a:pt x="206737" y="104421"/>
                  <a:pt x="334210" y="13369"/>
                </a:cubicBezTo>
                <a:cubicBezTo>
                  <a:pt x="349161" y="2690"/>
                  <a:pt x="369859" y="4456"/>
                  <a:pt x="387684" y="0"/>
                </a:cubicBezTo>
                <a:cubicBezTo>
                  <a:pt x="405509" y="8912"/>
                  <a:pt x="427066" y="12645"/>
                  <a:pt x="441158" y="26737"/>
                </a:cubicBezTo>
                <a:cubicBezTo>
                  <a:pt x="451122" y="36701"/>
                  <a:pt x="448695" y="54014"/>
                  <a:pt x="454526" y="66842"/>
                </a:cubicBezTo>
                <a:cubicBezTo>
                  <a:pt x="495250" y="156434"/>
                  <a:pt x="502132" y="146570"/>
                  <a:pt x="521368" y="213895"/>
                </a:cubicBezTo>
                <a:cubicBezTo>
                  <a:pt x="527077" y="233877"/>
                  <a:pt x="537423" y="286110"/>
                  <a:pt x="548105" y="307474"/>
                </a:cubicBezTo>
                <a:cubicBezTo>
                  <a:pt x="555290" y="321845"/>
                  <a:pt x="558949" y="345224"/>
                  <a:pt x="574842" y="347579"/>
                </a:cubicBezTo>
                <a:cubicBezTo>
                  <a:pt x="685131" y="363918"/>
                  <a:pt x="797649" y="356492"/>
                  <a:pt x="909052" y="360948"/>
                </a:cubicBezTo>
                <a:cubicBezTo>
                  <a:pt x="926877" y="396597"/>
                  <a:pt x="967794" y="428388"/>
                  <a:pt x="962526" y="467895"/>
                </a:cubicBezTo>
                <a:cubicBezTo>
                  <a:pt x="953614" y="534737"/>
                  <a:pt x="945792" y="601734"/>
                  <a:pt x="935789" y="668421"/>
                </a:cubicBezTo>
                <a:cubicBezTo>
                  <a:pt x="929423" y="710859"/>
                  <a:pt x="919356" y="747522"/>
                  <a:pt x="909052" y="788737"/>
                </a:cubicBezTo>
                <a:cubicBezTo>
                  <a:pt x="913508" y="806562"/>
                  <a:pt x="910659" y="828096"/>
                  <a:pt x="922421" y="842211"/>
                </a:cubicBezTo>
                <a:cubicBezTo>
                  <a:pt x="935179" y="857521"/>
                  <a:pt x="959678" y="857365"/>
                  <a:pt x="975895" y="868948"/>
                </a:cubicBezTo>
                <a:cubicBezTo>
                  <a:pt x="991279" y="879937"/>
                  <a:pt x="1003897" y="894529"/>
                  <a:pt x="1016000" y="909053"/>
                </a:cubicBezTo>
                <a:cubicBezTo>
                  <a:pt x="1039620" y="937397"/>
                  <a:pt x="1053129" y="969942"/>
                  <a:pt x="1069474" y="1002632"/>
                </a:cubicBezTo>
                <a:cubicBezTo>
                  <a:pt x="1065018" y="1047193"/>
                  <a:pt x="1066175" y="1092679"/>
                  <a:pt x="1056105" y="1136316"/>
                </a:cubicBezTo>
                <a:cubicBezTo>
                  <a:pt x="1052492" y="1151971"/>
                  <a:pt x="1035697" y="1161653"/>
                  <a:pt x="1029368" y="1176421"/>
                </a:cubicBezTo>
                <a:cubicBezTo>
                  <a:pt x="977573" y="1297277"/>
                  <a:pt x="1056388" y="1169314"/>
                  <a:pt x="989263" y="1270000"/>
                </a:cubicBezTo>
                <a:cubicBezTo>
                  <a:pt x="971148" y="1324348"/>
                  <a:pt x="957287" y="1346706"/>
                  <a:pt x="989263" y="1417053"/>
                </a:cubicBezTo>
                <a:cubicBezTo>
                  <a:pt x="998483" y="1437337"/>
                  <a:pt x="1026084" y="1442356"/>
                  <a:pt x="1042737" y="1457158"/>
                </a:cubicBezTo>
                <a:cubicBezTo>
                  <a:pt x="1066288" y="1478092"/>
                  <a:pt x="1085192" y="1504047"/>
                  <a:pt x="1109579" y="1524000"/>
                </a:cubicBezTo>
                <a:cubicBezTo>
                  <a:pt x="1134449" y="1544348"/>
                  <a:pt x="1189789" y="1577474"/>
                  <a:pt x="1189789" y="1577474"/>
                </a:cubicBezTo>
                <a:cubicBezTo>
                  <a:pt x="1198701" y="1590842"/>
                  <a:pt x="1216526" y="1601512"/>
                  <a:pt x="1216526" y="1617579"/>
                </a:cubicBezTo>
                <a:cubicBezTo>
                  <a:pt x="1216526" y="1663023"/>
                  <a:pt x="1204159" y="1708151"/>
                  <a:pt x="1189789" y="1751263"/>
                </a:cubicBezTo>
                <a:cubicBezTo>
                  <a:pt x="1175012" y="1795596"/>
                  <a:pt x="1176421" y="1777277"/>
                  <a:pt x="1176421" y="180473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6" name="CasellaDiTesto 15"/>
          <p:cNvSpPr txBox="1"/>
          <p:nvPr/>
        </p:nvSpPr>
        <p:spPr>
          <a:xfrm>
            <a:off x="7965521" y="3814669"/>
            <a:ext cx="1029513" cy="369332"/>
          </a:xfrm>
          <a:prstGeom prst="rect">
            <a:avLst/>
          </a:prstGeom>
          <a:noFill/>
        </p:spPr>
        <p:txBody>
          <a:bodyPr wrap="none" rtlCol="0">
            <a:spAutoFit/>
          </a:bodyPr>
          <a:lstStyle/>
          <a:p>
            <a:r>
              <a:rPr lang="it-IT" dirty="0" smtClean="0"/>
              <a:t>Tributary</a:t>
            </a:r>
            <a:endParaRPr lang="it-IT" dirty="0"/>
          </a:p>
        </p:txBody>
      </p:sp>
      <p:sp>
        <p:nvSpPr>
          <p:cNvPr id="22" name="CasellaDiTesto 21"/>
          <p:cNvSpPr txBox="1"/>
          <p:nvPr/>
        </p:nvSpPr>
        <p:spPr>
          <a:xfrm>
            <a:off x="74086" y="2137728"/>
            <a:ext cx="3655802" cy="4524315"/>
          </a:xfrm>
          <a:prstGeom prst="rect">
            <a:avLst/>
          </a:prstGeom>
          <a:solidFill>
            <a:schemeClr val="bg1"/>
          </a:solidFill>
        </p:spPr>
        <p:txBody>
          <a:bodyPr wrap="square" rtlCol="0">
            <a:spAutoFit/>
          </a:bodyPr>
          <a:lstStyle/>
          <a:p>
            <a:r>
              <a:rPr lang="it-IT" dirty="0" smtClean="0">
                <a:solidFill>
                  <a:srgbClr val="000000"/>
                </a:solidFill>
              </a:rPr>
              <a:t>This ‘accessory’ Giacomini vein also originates from the arc of the SSV like GV and goes upward to the middle of the thigh, BUT, it drains </a:t>
            </a:r>
            <a:r>
              <a:rPr lang="it-IT" i="1" dirty="0" smtClean="0">
                <a:solidFill>
                  <a:srgbClr val="000000"/>
                </a:solidFill>
              </a:rPr>
              <a:t>directly</a:t>
            </a:r>
            <a:r>
              <a:rPr lang="it-IT" dirty="0" smtClean="0">
                <a:solidFill>
                  <a:srgbClr val="000000"/>
                </a:solidFill>
              </a:rPr>
              <a:t> into the Profunda Femoral Vein . Like  the ordinary GV , its caliber is small and flow rate is usually low so that it is also difficult to check the flow with the ECD. </a:t>
            </a:r>
            <a:r>
              <a:rPr lang="it-IT" dirty="0" smtClean="0"/>
              <a:t>But it becomes clearly visible in various pathologic conditions, e.g. for a compensatory flow for deep venous obstruction and in the case of a centripetal flux that is originated from the SPJ during muscle contraction.</a:t>
            </a:r>
            <a:endParaRPr lang="it-IT" dirty="0"/>
          </a:p>
        </p:txBody>
      </p:sp>
      <p:sp>
        <p:nvSpPr>
          <p:cNvPr id="23" name="Figura a mano libera 22"/>
          <p:cNvSpPr/>
          <p:nvPr/>
        </p:nvSpPr>
        <p:spPr>
          <a:xfrm>
            <a:off x="5390483" y="1480872"/>
            <a:ext cx="596102" cy="1768482"/>
          </a:xfrm>
          <a:custGeom>
            <a:avLst/>
            <a:gdLst>
              <a:gd name="connsiteX0" fmla="*/ 596102 w 596102"/>
              <a:gd name="connsiteY0" fmla="*/ 19071 h 1768482"/>
              <a:gd name="connsiteX1" fmla="*/ 349886 w 596102"/>
              <a:gd name="connsiteY1" fmla="*/ 32029 h 1768482"/>
              <a:gd name="connsiteX2" fmla="*/ 51835 w 596102"/>
              <a:gd name="connsiteY2" fmla="*/ 317104 h 1768482"/>
              <a:gd name="connsiteX3" fmla="*/ 12959 w 596102"/>
              <a:gd name="connsiteY3" fmla="*/ 1664732 h 1768482"/>
              <a:gd name="connsiteX4" fmla="*/ 38876 w 596102"/>
              <a:gd name="connsiteY4" fmla="*/ 1677690 h 1768482"/>
              <a:gd name="connsiteX5" fmla="*/ 0 w 596102"/>
              <a:gd name="connsiteY5" fmla="*/ 1677690 h 176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102" h="1768482">
                <a:moveTo>
                  <a:pt x="596102" y="19071"/>
                </a:moveTo>
                <a:cubicBezTo>
                  <a:pt x="518349" y="714"/>
                  <a:pt x="440597" y="-17643"/>
                  <a:pt x="349886" y="32029"/>
                </a:cubicBezTo>
                <a:cubicBezTo>
                  <a:pt x="259175" y="81701"/>
                  <a:pt x="107989" y="44987"/>
                  <a:pt x="51835" y="317104"/>
                </a:cubicBezTo>
                <a:cubicBezTo>
                  <a:pt x="-4319" y="589221"/>
                  <a:pt x="15119" y="1437968"/>
                  <a:pt x="12959" y="1664732"/>
                </a:cubicBezTo>
                <a:cubicBezTo>
                  <a:pt x="10799" y="1891496"/>
                  <a:pt x="41036" y="1675530"/>
                  <a:pt x="38876" y="1677690"/>
                </a:cubicBezTo>
                <a:cubicBezTo>
                  <a:pt x="36716" y="1679850"/>
                  <a:pt x="2160" y="1679850"/>
                  <a:pt x="0" y="1677690"/>
                </a:cubicBezTo>
              </a:path>
            </a:pathLst>
          </a:cu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4" name="CasellaDiTesto 23"/>
          <p:cNvSpPr txBox="1"/>
          <p:nvPr/>
        </p:nvSpPr>
        <p:spPr>
          <a:xfrm>
            <a:off x="4242205" y="429157"/>
            <a:ext cx="1946523" cy="923330"/>
          </a:xfrm>
          <a:prstGeom prst="rect">
            <a:avLst/>
          </a:prstGeom>
          <a:noFill/>
        </p:spPr>
        <p:txBody>
          <a:bodyPr wrap="square" rtlCol="0">
            <a:spAutoFit/>
          </a:bodyPr>
          <a:lstStyle/>
          <a:p>
            <a:r>
              <a:rPr lang="it-IT" dirty="0" smtClean="0"/>
              <a:t>Vein </a:t>
            </a:r>
            <a:r>
              <a:rPr lang="it-IT" dirty="0" err="1" smtClean="0">
                <a:solidFill>
                  <a:srgbClr val="000000"/>
                </a:solidFill>
              </a:rPr>
              <a:t>draining</a:t>
            </a:r>
            <a:r>
              <a:rPr lang="it-IT" dirty="0" smtClean="0">
                <a:solidFill>
                  <a:srgbClr val="000000"/>
                </a:solidFill>
              </a:rPr>
              <a:t> </a:t>
            </a:r>
            <a:r>
              <a:rPr lang="it-IT" b="1" dirty="0" smtClean="0">
                <a:solidFill>
                  <a:srgbClr val="000000"/>
                </a:solidFill>
              </a:rPr>
              <a:t>the SPJ</a:t>
            </a:r>
            <a:r>
              <a:rPr lang="it-IT" dirty="0" smtClean="0">
                <a:solidFill>
                  <a:srgbClr val="000000"/>
                </a:solidFill>
              </a:rPr>
              <a:t> to </a:t>
            </a:r>
            <a:r>
              <a:rPr lang="it-IT" dirty="0">
                <a:solidFill>
                  <a:srgbClr val="000000"/>
                </a:solidFill>
              </a:rPr>
              <a:t>deep </a:t>
            </a:r>
            <a:r>
              <a:rPr lang="it-IT" dirty="0"/>
              <a:t>femoral vein </a:t>
            </a:r>
          </a:p>
        </p:txBody>
      </p:sp>
      <p:sp>
        <p:nvSpPr>
          <p:cNvPr id="25" name="CasellaDiTesto 24"/>
          <p:cNvSpPr txBox="1"/>
          <p:nvPr/>
        </p:nvSpPr>
        <p:spPr>
          <a:xfrm>
            <a:off x="74086" y="102491"/>
            <a:ext cx="4168119" cy="1384995"/>
          </a:xfrm>
          <a:prstGeom prst="rect">
            <a:avLst/>
          </a:prstGeom>
          <a:noFill/>
        </p:spPr>
        <p:txBody>
          <a:bodyPr wrap="square" rtlCol="0">
            <a:spAutoFit/>
          </a:bodyPr>
          <a:lstStyle/>
          <a:p>
            <a:r>
              <a:rPr lang="it-IT" sz="2800" b="1" dirty="0" smtClean="0">
                <a:solidFill>
                  <a:srgbClr val="000000"/>
                </a:solidFill>
              </a:rPr>
              <a:t>The ‘accessory’ Giacomini V. </a:t>
            </a:r>
            <a:r>
              <a:rPr lang="it-IT" sz="2800" dirty="0" smtClean="0">
                <a:solidFill>
                  <a:srgbClr val="000000"/>
                </a:solidFill>
              </a:rPr>
              <a:t>Connected to the deep </a:t>
            </a:r>
            <a:r>
              <a:rPr lang="it-IT" sz="2800" dirty="0">
                <a:solidFill>
                  <a:srgbClr val="000000"/>
                </a:solidFill>
              </a:rPr>
              <a:t>femoral </a:t>
            </a:r>
            <a:r>
              <a:rPr lang="it-IT" sz="2800" dirty="0" smtClean="0">
                <a:solidFill>
                  <a:srgbClr val="000000"/>
                </a:solidFill>
              </a:rPr>
              <a:t>v. </a:t>
            </a:r>
            <a:endParaRPr lang="it-IT" sz="2800" b="1" dirty="0">
              <a:solidFill>
                <a:srgbClr val="000000"/>
              </a:solidFill>
            </a:endParaRPr>
          </a:p>
        </p:txBody>
      </p:sp>
      <p:cxnSp>
        <p:nvCxnSpPr>
          <p:cNvPr id="8" name="Connettore 2 7"/>
          <p:cNvCxnSpPr/>
          <p:nvPr/>
        </p:nvCxnSpPr>
        <p:spPr>
          <a:xfrm>
            <a:off x="4809067" y="1742817"/>
            <a:ext cx="406400" cy="394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20289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05000" y="235635"/>
            <a:ext cx="5283200" cy="369332"/>
          </a:xfrm>
          <a:prstGeom prst="rect">
            <a:avLst/>
          </a:prstGeom>
        </p:spPr>
        <p:txBody>
          <a:bodyPr wrap="square">
            <a:spAutoFit/>
          </a:bodyPr>
          <a:lstStyle/>
          <a:p>
            <a:r>
              <a:rPr lang="it-IT" b="1" dirty="0" err="1" smtClean="0"/>
              <a:t>Drainage</a:t>
            </a:r>
            <a:r>
              <a:rPr lang="it-IT" b="1" dirty="0" smtClean="0"/>
              <a:t> </a:t>
            </a:r>
            <a:r>
              <a:rPr lang="it-IT" b="1" dirty="0"/>
              <a:t>of the Giacomini v. in an </a:t>
            </a:r>
            <a:r>
              <a:rPr lang="it-IT" b="1" dirty="0" err="1"/>
              <a:t>incompetent</a:t>
            </a:r>
            <a:r>
              <a:rPr lang="it-IT" b="1" dirty="0"/>
              <a:t> LSV</a:t>
            </a:r>
          </a:p>
        </p:txBody>
      </p:sp>
      <p:cxnSp>
        <p:nvCxnSpPr>
          <p:cNvPr id="3" name="Connettore 1 2"/>
          <p:cNvCxnSpPr/>
          <p:nvPr/>
        </p:nvCxnSpPr>
        <p:spPr>
          <a:xfrm>
            <a:off x="1440212" y="3710125"/>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4" name="Arco 3"/>
          <p:cNvSpPr/>
          <p:nvPr/>
        </p:nvSpPr>
        <p:spPr>
          <a:xfrm flipH="1">
            <a:off x="1085151" y="4090425"/>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 name="Arco 4"/>
          <p:cNvSpPr/>
          <p:nvPr/>
        </p:nvSpPr>
        <p:spPr>
          <a:xfrm flipH="1">
            <a:off x="510273" y="5097440"/>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 name="Arco 5"/>
          <p:cNvSpPr/>
          <p:nvPr/>
        </p:nvSpPr>
        <p:spPr>
          <a:xfrm>
            <a:off x="532584" y="4018618"/>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7" name="Connettore 1 6"/>
          <p:cNvCxnSpPr/>
          <p:nvPr/>
        </p:nvCxnSpPr>
        <p:spPr>
          <a:xfrm>
            <a:off x="2414764" y="4437766"/>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8" name="Arco 7"/>
          <p:cNvSpPr/>
          <p:nvPr/>
        </p:nvSpPr>
        <p:spPr>
          <a:xfrm flipH="1">
            <a:off x="510274" y="5091637"/>
            <a:ext cx="1844079" cy="838296"/>
          </a:xfrm>
          <a:prstGeom prst="arc">
            <a:avLst>
              <a:gd name="adj1" fmla="val 16200000"/>
              <a:gd name="adj2" fmla="val 19014099"/>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9" name="Connettore 1 8"/>
          <p:cNvCxnSpPr>
            <a:stCxn id="5" idx="2"/>
          </p:cNvCxnSpPr>
          <p:nvPr/>
        </p:nvCxnSpPr>
        <p:spPr>
          <a:xfrm>
            <a:off x="510273" y="5512095"/>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501820" y="6000661"/>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flipH="1" flipV="1">
            <a:off x="1099216" y="5229816"/>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2" name="Ovale 11"/>
          <p:cNvSpPr/>
          <p:nvPr/>
        </p:nvSpPr>
        <p:spPr>
          <a:xfrm>
            <a:off x="2337600" y="5807407"/>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3" name="Connettore 2 12"/>
          <p:cNvCxnSpPr/>
          <p:nvPr/>
        </p:nvCxnSpPr>
        <p:spPr>
          <a:xfrm flipV="1">
            <a:off x="967088" y="4554753"/>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a:off x="2312200" y="4493131"/>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 name="Connettore 2 14"/>
          <p:cNvCxnSpPr/>
          <p:nvPr/>
        </p:nvCxnSpPr>
        <p:spPr>
          <a:xfrm>
            <a:off x="2337600" y="5361115"/>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6" name="Arco 15"/>
          <p:cNvSpPr/>
          <p:nvPr/>
        </p:nvSpPr>
        <p:spPr>
          <a:xfrm>
            <a:off x="560607" y="4028803"/>
            <a:ext cx="1844079" cy="838296"/>
          </a:xfrm>
          <a:prstGeom prst="arc">
            <a:avLst>
              <a:gd name="adj1" fmla="val 19348461"/>
              <a:gd name="adj2" fmla="val 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7" name="Connettore 1 16"/>
          <p:cNvCxnSpPr/>
          <p:nvPr/>
        </p:nvCxnSpPr>
        <p:spPr>
          <a:xfrm>
            <a:off x="2398912" y="4432553"/>
            <a:ext cx="5774" cy="696887"/>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8" name="Connettore 2 17"/>
          <p:cNvCxnSpPr/>
          <p:nvPr/>
        </p:nvCxnSpPr>
        <p:spPr>
          <a:xfrm flipV="1">
            <a:off x="1312886" y="4065250"/>
            <a:ext cx="264962"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 name="Connettore 2 18"/>
          <p:cNvCxnSpPr/>
          <p:nvPr/>
        </p:nvCxnSpPr>
        <p:spPr>
          <a:xfrm flipH="1">
            <a:off x="1709913" y="5088320"/>
            <a:ext cx="285750" cy="28024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0" name="Figura a mano libera 19"/>
          <p:cNvSpPr/>
          <p:nvPr/>
        </p:nvSpPr>
        <p:spPr>
          <a:xfrm>
            <a:off x="1468613" y="5076521"/>
            <a:ext cx="908050" cy="679450"/>
          </a:xfrm>
          <a:custGeom>
            <a:avLst/>
            <a:gdLst>
              <a:gd name="connsiteX0" fmla="*/ 908050 w 908050"/>
              <a:gd name="connsiteY0" fmla="*/ 0 h 679450"/>
              <a:gd name="connsiteX1" fmla="*/ 889000 w 908050"/>
              <a:gd name="connsiteY1" fmla="*/ 31750 h 679450"/>
              <a:gd name="connsiteX2" fmla="*/ 850900 w 908050"/>
              <a:gd name="connsiteY2" fmla="*/ 69850 h 679450"/>
              <a:gd name="connsiteX3" fmla="*/ 800100 w 908050"/>
              <a:gd name="connsiteY3" fmla="*/ 82550 h 679450"/>
              <a:gd name="connsiteX4" fmla="*/ 723900 w 908050"/>
              <a:gd name="connsiteY4" fmla="*/ 76200 h 679450"/>
              <a:gd name="connsiteX5" fmla="*/ 704850 w 908050"/>
              <a:gd name="connsiteY5" fmla="*/ 69850 h 679450"/>
              <a:gd name="connsiteX6" fmla="*/ 615950 w 908050"/>
              <a:gd name="connsiteY6" fmla="*/ 76200 h 679450"/>
              <a:gd name="connsiteX7" fmla="*/ 571500 w 908050"/>
              <a:gd name="connsiteY7" fmla="*/ 114300 h 679450"/>
              <a:gd name="connsiteX8" fmla="*/ 539750 w 908050"/>
              <a:gd name="connsiteY8" fmla="*/ 152400 h 679450"/>
              <a:gd name="connsiteX9" fmla="*/ 533400 w 908050"/>
              <a:gd name="connsiteY9" fmla="*/ 171450 h 679450"/>
              <a:gd name="connsiteX10" fmla="*/ 520700 w 908050"/>
              <a:gd name="connsiteY10" fmla="*/ 190500 h 679450"/>
              <a:gd name="connsiteX11" fmla="*/ 514350 w 908050"/>
              <a:gd name="connsiteY11" fmla="*/ 311150 h 679450"/>
              <a:gd name="connsiteX12" fmla="*/ 495300 w 908050"/>
              <a:gd name="connsiteY12" fmla="*/ 330200 h 679450"/>
              <a:gd name="connsiteX13" fmla="*/ 457200 w 908050"/>
              <a:gd name="connsiteY13" fmla="*/ 349250 h 679450"/>
              <a:gd name="connsiteX14" fmla="*/ 419100 w 908050"/>
              <a:gd name="connsiteY14" fmla="*/ 342900 h 679450"/>
              <a:gd name="connsiteX15" fmla="*/ 393700 w 908050"/>
              <a:gd name="connsiteY15" fmla="*/ 330200 h 679450"/>
              <a:gd name="connsiteX16" fmla="*/ 374650 w 908050"/>
              <a:gd name="connsiteY16" fmla="*/ 323850 h 679450"/>
              <a:gd name="connsiteX17" fmla="*/ 336550 w 908050"/>
              <a:gd name="connsiteY17" fmla="*/ 330200 h 679450"/>
              <a:gd name="connsiteX18" fmla="*/ 317500 w 908050"/>
              <a:gd name="connsiteY18" fmla="*/ 336550 h 679450"/>
              <a:gd name="connsiteX19" fmla="*/ 311150 w 908050"/>
              <a:gd name="connsiteY19" fmla="*/ 355600 h 679450"/>
              <a:gd name="connsiteX20" fmla="*/ 298450 w 908050"/>
              <a:gd name="connsiteY20" fmla="*/ 374650 h 679450"/>
              <a:gd name="connsiteX21" fmla="*/ 285750 w 908050"/>
              <a:gd name="connsiteY21" fmla="*/ 419100 h 679450"/>
              <a:gd name="connsiteX22" fmla="*/ 279400 w 908050"/>
              <a:gd name="connsiteY22" fmla="*/ 438150 h 679450"/>
              <a:gd name="connsiteX23" fmla="*/ 266700 w 908050"/>
              <a:gd name="connsiteY23" fmla="*/ 590550 h 679450"/>
              <a:gd name="connsiteX24" fmla="*/ 247650 w 908050"/>
              <a:gd name="connsiteY24" fmla="*/ 628650 h 679450"/>
              <a:gd name="connsiteX25" fmla="*/ 228600 w 908050"/>
              <a:gd name="connsiteY25" fmla="*/ 641350 h 679450"/>
              <a:gd name="connsiteX26" fmla="*/ 177800 w 908050"/>
              <a:gd name="connsiteY26" fmla="*/ 673100 h 679450"/>
              <a:gd name="connsiteX27" fmla="*/ 158750 w 908050"/>
              <a:gd name="connsiteY27" fmla="*/ 679450 h 679450"/>
              <a:gd name="connsiteX28" fmla="*/ 38100 w 908050"/>
              <a:gd name="connsiteY28" fmla="*/ 673100 h 679450"/>
              <a:gd name="connsiteX29" fmla="*/ 0 w 908050"/>
              <a:gd name="connsiteY29" fmla="*/ 6667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8050" h="679450">
                <a:moveTo>
                  <a:pt x="908050" y="0"/>
                </a:moveTo>
                <a:cubicBezTo>
                  <a:pt x="901700" y="10583"/>
                  <a:pt x="895846" y="21481"/>
                  <a:pt x="889000" y="31750"/>
                </a:cubicBezTo>
                <a:cubicBezTo>
                  <a:pt x="879138" y="46544"/>
                  <a:pt x="868829" y="63331"/>
                  <a:pt x="850900" y="69850"/>
                </a:cubicBezTo>
                <a:cubicBezTo>
                  <a:pt x="834496" y="75815"/>
                  <a:pt x="800100" y="82550"/>
                  <a:pt x="800100" y="82550"/>
                </a:cubicBezTo>
                <a:cubicBezTo>
                  <a:pt x="774700" y="80433"/>
                  <a:pt x="749164" y="79569"/>
                  <a:pt x="723900" y="76200"/>
                </a:cubicBezTo>
                <a:cubicBezTo>
                  <a:pt x="717265" y="75315"/>
                  <a:pt x="711543" y="69850"/>
                  <a:pt x="704850" y="69850"/>
                </a:cubicBezTo>
                <a:cubicBezTo>
                  <a:pt x="675141" y="69850"/>
                  <a:pt x="645583" y="74083"/>
                  <a:pt x="615950" y="76200"/>
                </a:cubicBezTo>
                <a:cubicBezTo>
                  <a:pt x="597264" y="90215"/>
                  <a:pt x="586241" y="96611"/>
                  <a:pt x="571500" y="114300"/>
                </a:cubicBezTo>
                <a:cubicBezTo>
                  <a:pt x="527297" y="167344"/>
                  <a:pt x="595405" y="96745"/>
                  <a:pt x="539750" y="152400"/>
                </a:cubicBezTo>
                <a:cubicBezTo>
                  <a:pt x="537633" y="158750"/>
                  <a:pt x="536393" y="165463"/>
                  <a:pt x="533400" y="171450"/>
                </a:cubicBezTo>
                <a:cubicBezTo>
                  <a:pt x="529987" y="178276"/>
                  <a:pt x="521731" y="182938"/>
                  <a:pt x="520700" y="190500"/>
                </a:cubicBezTo>
                <a:cubicBezTo>
                  <a:pt x="515259" y="230403"/>
                  <a:pt x="521554" y="271527"/>
                  <a:pt x="514350" y="311150"/>
                </a:cubicBezTo>
                <a:cubicBezTo>
                  <a:pt x="512744" y="319985"/>
                  <a:pt x="502199" y="324451"/>
                  <a:pt x="495300" y="330200"/>
                </a:cubicBezTo>
                <a:cubicBezTo>
                  <a:pt x="478887" y="343877"/>
                  <a:pt x="476293" y="342886"/>
                  <a:pt x="457200" y="349250"/>
                </a:cubicBezTo>
                <a:cubicBezTo>
                  <a:pt x="444500" y="347133"/>
                  <a:pt x="431432" y="346600"/>
                  <a:pt x="419100" y="342900"/>
                </a:cubicBezTo>
                <a:cubicBezTo>
                  <a:pt x="410033" y="340180"/>
                  <a:pt x="402401" y="333929"/>
                  <a:pt x="393700" y="330200"/>
                </a:cubicBezTo>
                <a:cubicBezTo>
                  <a:pt x="387548" y="327563"/>
                  <a:pt x="381000" y="325967"/>
                  <a:pt x="374650" y="323850"/>
                </a:cubicBezTo>
                <a:cubicBezTo>
                  <a:pt x="361950" y="325967"/>
                  <a:pt x="349119" y="327407"/>
                  <a:pt x="336550" y="330200"/>
                </a:cubicBezTo>
                <a:cubicBezTo>
                  <a:pt x="330016" y="331652"/>
                  <a:pt x="322233" y="331817"/>
                  <a:pt x="317500" y="336550"/>
                </a:cubicBezTo>
                <a:cubicBezTo>
                  <a:pt x="312767" y="341283"/>
                  <a:pt x="314143" y="349613"/>
                  <a:pt x="311150" y="355600"/>
                </a:cubicBezTo>
                <a:cubicBezTo>
                  <a:pt x="307737" y="362426"/>
                  <a:pt x="301863" y="367824"/>
                  <a:pt x="298450" y="374650"/>
                </a:cubicBezTo>
                <a:cubicBezTo>
                  <a:pt x="293375" y="384800"/>
                  <a:pt x="288463" y="409605"/>
                  <a:pt x="285750" y="419100"/>
                </a:cubicBezTo>
                <a:cubicBezTo>
                  <a:pt x="283911" y="425536"/>
                  <a:pt x="281517" y="431800"/>
                  <a:pt x="279400" y="438150"/>
                </a:cubicBezTo>
                <a:cubicBezTo>
                  <a:pt x="275062" y="524915"/>
                  <a:pt x="282826" y="534108"/>
                  <a:pt x="266700" y="590550"/>
                </a:cubicBezTo>
                <a:cubicBezTo>
                  <a:pt x="262568" y="605011"/>
                  <a:pt x="258782" y="617518"/>
                  <a:pt x="247650" y="628650"/>
                </a:cubicBezTo>
                <a:cubicBezTo>
                  <a:pt x="242254" y="634046"/>
                  <a:pt x="234950" y="637117"/>
                  <a:pt x="228600" y="641350"/>
                </a:cubicBezTo>
                <a:cubicBezTo>
                  <a:pt x="208474" y="671539"/>
                  <a:pt x="223140" y="657987"/>
                  <a:pt x="177800" y="673100"/>
                </a:cubicBezTo>
                <a:lnTo>
                  <a:pt x="158750" y="679450"/>
                </a:lnTo>
                <a:cubicBezTo>
                  <a:pt x="118533" y="677333"/>
                  <a:pt x="78244" y="676312"/>
                  <a:pt x="38100" y="673100"/>
                </a:cubicBezTo>
                <a:cubicBezTo>
                  <a:pt x="25266" y="672073"/>
                  <a:pt x="0" y="666750"/>
                  <a:pt x="0" y="666750"/>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1" name="Connettore 1 20"/>
          <p:cNvCxnSpPr/>
          <p:nvPr/>
        </p:nvCxnSpPr>
        <p:spPr>
          <a:xfrm>
            <a:off x="2404240" y="5108527"/>
            <a:ext cx="5774" cy="696887"/>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2" name="Arco 21"/>
          <p:cNvSpPr/>
          <p:nvPr/>
        </p:nvSpPr>
        <p:spPr>
          <a:xfrm flipH="1">
            <a:off x="1062220" y="4104124"/>
            <a:ext cx="1896718" cy="1975026"/>
          </a:xfrm>
          <a:prstGeom prst="arc">
            <a:avLst>
              <a:gd name="adj1" fmla="val 1639562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3" name="CasellaDiTesto 22"/>
          <p:cNvSpPr txBox="1"/>
          <p:nvPr/>
        </p:nvSpPr>
        <p:spPr>
          <a:xfrm>
            <a:off x="967088" y="6467198"/>
            <a:ext cx="1063249" cy="369332"/>
          </a:xfrm>
          <a:prstGeom prst="rect">
            <a:avLst/>
          </a:prstGeom>
          <a:noFill/>
        </p:spPr>
        <p:txBody>
          <a:bodyPr wrap="none" rtlCol="0">
            <a:spAutoFit/>
          </a:bodyPr>
          <a:lstStyle/>
          <a:p>
            <a:r>
              <a:rPr lang="it-IT" dirty="0" smtClean="0"/>
              <a:t>Pattern C</a:t>
            </a:r>
            <a:endParaRPr lang="it-IT" dirty="0"/>
          </a:p>
        </p:txBody>
      </p:sp>
      <p:cxnSp>
        <p:nvCxnSpPr>
          <p:cNvPr id="24" name="Connettore 1 23"/>
          <p:cNvCxnSpPr/>
          <p:nvPr/>
        </p:nvCxnSpPr>
        <p:spPr>
          <a:xfrm>
            <a:off x="4564412" y="3657980"/>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25" name="Arco 24"/>
          <p:cNvSpPr/>
          <p:nvPr/>
        </p:nvSpPr>
        <p:spPr>
          <a:xfrm flipH="1">
            <a:off x="4209351" y="4038280"/>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6" name="Arco 25"/>
          <p:cNvSpPr/>
          <p:nvPr/>
        </p:nvSpPr>
        <p:spPr>
          <a:xfrm flipH="1">
            <a:off x="3634473" y="5045295"/>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7" name="Arco 26"/>
          <p:cNvSpPr/>
          <p:nvPr/>
        </p:nvSpPr>
        <p:spPr>
          <a:xfrm>
            <a:off x="3656784" y="3966473"/>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8" name="Connettore 1 27"/>
          <p:cNvCxnSpPr/>
          <p:nvPr/>
        </p:nvCxnSpPr>
        <p:spPr>
          <a:xfrm>
            <a:off x="5538964" y="4385621"/>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29" name="Arco 28"/>
          <p:cNvSpPr/>
          <p:nvPr/>
        </p:nvSpPr>
        <p:spPr>
          <a:xfrm flipH="1">
            <a:off x="3634474" y="5039492"/>
            <a:ext cx="1844079" cy="838296"/>
          </a:xfrm>
          <a:prstGeom prst="arc">
            <a:avLst>
              <a:gd name="adj1" fmla="val 16200000"/>
              <a:gd name="adj2" fmla="val 19014099"/>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0" name="Connettore 1 29"/>
          <p:cNvCxnSpPr>
            <a:stCxn id="26" idx="2"/>
          </p:cNvCxnSpPr>
          <p:nvPr/>
        </p:nvCxnSpPr>
        <p:spPr>
          <a:xfrm>
            <a:off x="3634473" y="5459950"/>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3626020" y="5948516"/>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nettore 2 31"/>
          <p:cNvCxnSpPr/>
          <p:nvPr/>
        </p:nvCxnSpPr>
        <p:spPr>
          <a:xfrm flipH="1" flipV="1">
            <a:off x="4223416" y="5177671"/>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3" name="Ovale 32"/>
          <p:cNvSpPr/>
          <p:nvPr/>
        </p:nvSpPr>
        <p:spPr>
          <a:xfrm>
            <a:off x="5461800" y="5755262"/>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4" name="Connettore 2 33"/>
          <p:cNvCxnSpPr/>
          <p:nvPr/>
        </p:nvCxnSpPr>
        <p:spPr>
          <a:xfrm flipV="1">
            <a:off x="4091288" y="4502608"/>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5" name="Connettore 2 34"/>
          <p:cNvCxnSpPr/>
          <p:nvPr/>
        </p:nvCxnSpPr>
        <p:spPr>
          <a:xfrm>
            <a:off x="5436400" y="4440986"/>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6" name="Connettore 2 35"/>
          <p:cNvCxnSpPr/>
          <p:nvPr/>
        </p:nvCxnSpPr>
        <p:spPr>
          <a:xfrm>
            <a:off x="5461800" y="5308970"/>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7" name="Arco 36"/>
          <p:cNvSpPr/>
          <p:nvPr/>
        </p:nvSpPr>
        <p:spPr>
          <a:xfrm>
            <a:off x="3684807" y="3976658"/>
            <a:ext cx="1844079" cy="838296"/>
          </a:xfrm>
          <a:prstGeom prst="arc">
            <a:avLst>
              <a:gd name="adj1" fmla="val 19348461"/>
              <a:gd name="adj2" fmla="val 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8" name="Connettore 1 37"/>
          <p:cNvCxnSpPr/>
          <p:nvPr/>
        </p:nvCxnSpPr>
        <p:spPr>
          <a:xfrm>
            <a:off x="5523112" y="4380408"/>
            <a:ext cx="5774" cy="696887"/>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9" name="Connettore 2 38"/>
          <p:cNvCxnSpPr/>
          <p:nvPr/>
        </p:nvCxnSpPr>
        <p:spPr>
          <a:xfrm flipV="1">
            <a:off x="4437086" y="4013105"/>
            <a:ext cx="264962"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0" name="Connettore 2 39"/>
          <p:cNvCxnSpPr/>
          <p:nvPr/>
        </p:nvCxnSpPr>
        <p:spPr>
          <a:xfrm flipH="1">
            <a:off x="4834113" y="5036175"/>
            <a:ext cx="285750" cy="28024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1" name="Figura a mano libera 40"/>
          <p:cNvSpPr/>
          <p:nvPr/>
        </p:nvSpPr>
        <p:spPr>
          <a:xfrm>
            <a:off x="4592813" y="5024376"/>
            <a:ext cx="908050" cy="679450"/>
          </a:xfrm>
          <a:custGeom>
            <a:avLst/>
            <a:gdLst>
              <a:gd name="connsiteX0" fmla="*/ 908050 w 908050"/>
              <a:gd name="connsiteY0" fmla="*/ 0 h 679450"/>
              <a:gd name="connsiteX1" fmla="*/ 889000 w 908050"/>
              <a:gd name="connsiteY1" fmla="*/ 31750 h 679450"/>
              <a:gd name="connsiteX2" fmla="*/ 850900 w 908050"/>
              <a:gd name="connsiteY2" fmla="*/ 69850 h 679450"/>
              <a:gd name="connsiteX3" fmla="*/ 800100 w 908050"/>
              <a:gd name="connsiteY3" fmla="*/ 82550 h 679450"/>
              <a:gd name="connsiteX4" fmla="*/ 723900 w 908050"/>
              <a:gd name="connsiteY4" fmla="*/ 76200 h 679450"/>
              <a:gd name="connsiteX5" fmla="*/ 704850 w 908050"/>
              <a:gd name="connsiteY5" fmla="*/ 69850 h 679450"/>
              <a:gd name="connsiteX6" fmla="*/ 615950 w 908050"/>
              <a:gd name="connsiteY6" fmla="*/ 76200 h 679450"/>
              <a:gd name="connsiteX7" fmla="*/ 571500 w 908050"/>
              <a:gd name="connsiteY7" fmla="*/ 114300 h 679450"/>
              <a:gd name="connsiteX8" fmla="*/ 539750 w 908050"/>
              <a:gd name="connsiteY8" fmla="*/ 152400 h 679450"/>
              <a:gd name="connsiteX9" fmla="*/ 533400 w 908050"/>
              <a:gd name="connsiteY9" fmla="*/ 171450 h 679450"/>
              <a:gd name="connsiteX10" fmla="*/ 520700 w 908050"/>
              <a:gd name="connsiteY10" fmla="*/ 190500 h 679450"/>
              <a:gd name="connsiteX11" fmla="*/ 514350 w 908050"/>
              <a:gd name="connsiteY11" fmla="*/ 311150 h 679450"/>
              <a:gd name="connsiteX12" fmla="*/ 495300 w 908050"/>
              <a:gd name="connsiteY12" fmla="*/ 330200 h 679450"/>
              <a:gd name="connsiteX13" fmla="*/ 457200 w 908050"/>
              <a:gd name="connsiteY13" fmla="*/ 349250 h 679450"/>
              <a:gd name="connsiteX14" fmla="*/ 419100 w 908050"/>
              <a:gd name="connsiteY14" fmla="*/ 342900 h 679450"/>
              <a:gd name="connsiteX15" fmla="*/ 393700 w 908050"/>
              <a:gd name="connsiteY15" fmla="*/ 330200 h 679450"/>
              <a:gd name="connsiteX16" fmla="*/ 374650 w 908050"/>
              <a:gd name="connsiteY16" fmla="*/ 323850 h 679450"/>
              <a:gd name="connsiteX17" fmla="*/ 336550 w 908050"/>
              <a:gd name="connsiteY17" fmla="*/ 330200 h 679450"/>
              <a:gd name="connsiteX18" fmla="*/ 317500 w 908050"/>
              <a:gd name="connsiteY18" fmla="*/ 336550 h 679450"/>
              <a:gd name="connsiteX19" fmla="*/ 311150 w 908050"/>
              <a:gd name="connsiteY19" fmla="*/ 355600 h 679450"/>
              <a:gd name="connsiteX20" fmla="*/ 298450 w 908050"/>
              <a:gd name="connsiteY20" fmla="*/ 374650 h 679450"/>
              <a:gd name="connsiteX21" fmla="*/ 285750 w 908050"/>
              <a:gd name="connsiteY21" fmla="*/ 419100 h 679450"/>
              <a:gd name="connsiteX22" fmla="*/ 279400 w 908050"/>
              <a:gd name="connsiteY22" fmla="*/ 438150 h 679450"/>
              <a:gd name="connsiteX23" fmla="*/ 266700 w 908050"/>
              <a:gd name="connsiteY23" fmla="*/ 590550 h 679450"/>
              <a:gd name="connsiteX24" fmla="*/ 247650 w 908050"/>
              <a:gd name="connsiteY24" fmla="*/ 628650 h 679450"/>
              <a:gd name="connsiteX25" fmla="*/ 228600 w 908050"/>
              <a:gd name="connsiteY25" fmla="*/ 641350 h 679450"/>
              <a:gd name="connsiteX26" fmla="*/ 177800 w 908050"/>
              <a:gd name="connsiteY26" fmla="*/ 673100 h 679450"/>
              <a:gd name="connsiteX27" fmla="*/ 158750 w 908050"/>
              <a:gd name="connsiteY27" fmla="*/ 679450 h 679450"/>
              <a:gd name="connsiteX28" fmla="*/ 38100 w 908050"/>
              <a:gd name="connsiteY28" fmla="*/ 673100 h 679450"/>
              <a:gd name="connsiteX29" fmla="*/ 0 w 908050"/>
              <a:gd name="connsiteY29" fmla="*/ 6667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8050" h="679450">
                <a:moveTo>
                  <a:pt x="908050" y="0"/>
                </a:moveTo>
                <a:cubicBezTo>
                  <a:pt x="901700" y="10583"/>
                  <a:pt x="895846" y="21481"/>
                  <a:pt x="889000" y="31750"/>
                </a:cubicBezTo>
                <a:cubicBezTo>
                  <a:pt x="879138" y="46544"/>
                  <a:pt x="868829" y="63331"/>
                  <a:pt x="850900" y="69850"/>
                </a:cubicBezTo>
                <a:cubicBezTo>
                  <a:pt x="834496" y="75815"/>
                  <a:pt x="800100" y="82550"/>
                  <a:pt x="800100" y="82550"/>
                </a:cubicBezTo>
                <a:cubicBezTo>
                  <a:pt x="774700" y="80433"/>
                  <a:pt x="749164" y="79569"/>
                  <a:pt x="723900" y="76200"/>
                </a:cubicBezTo>
                <a:cubicBezTo>
                  <a:pt x="717265" y="75315"/>
                  <a:pt x="711543" y="69850"/>
                  <a:pt x="704850" y="69850"/>
                </a:cubicBezTo>
                <a:cubicBezTo>
                  <a:pt x="675141" y="69850"/>
                  <a:pt x="645583" y="74083"/>
                  <a:pt x="615950" y="76200"/>
                </a:cubicBezTo>
                <a:cubicBezTo>
                  <a:pt x="597264" y="90215"/>
                  <a:pt x="586241" y="96611"/>
                  <a:pt x="571500" y="114300"/>
                </a:cubicBezTo>
                <a:cubicBezTo>
                  <a:pt x="527297" y="167344"/>
                  <a:pt x="595405" y="96745"/>
                  <a:pt x="539750" y="152400"/>
                </a:cubicBezTo>
                <a:cubicBezTo>
                  <a:pt x="537633" y="158750"/>
                  <a:pt x="536393" y="165463"/>
                  <a:pt x="533400" y="171450"/>
                </a:cubicBezTo>
                <a:cubicBezTo>
                  <a:pt x="529987" y="178276"/>
                  <a:pt x="521731" y="182938"/>
                  <a:pt x="520700" y="190500"/>
                </a:cubicBezTo>
                <a:cubicBezTo>
                  <a:pt x="515259" y="230403"/>
                  <a:pt x="521554" y="271527"/>
                  <a:pt x="514350" y="311150"/>
                </a:cubicBezTo>
                <a:cubicBezTo>
                  <a:pt x="512744" y="319985"/>
                  <a:pt x="502199" y="324451"/>
                  <a:pt x="495300" y="330200"/>
                </a:cubicBezTo>
                <a:cubicBezTo>
                  <a:pt x="478887" y="343877"/>
                  <a:pt x="476293" y="342886"/>
                  <a:pt x="457200" y="349250"/>
                </a:cubicBezTo>
                <a:cubicBezTo>
                  <a:pt x="444500" y="347133"/>
                  <a:pt x="431432" y="346600"/>
                  <a:pt x="419100" y="342900"/>
                </a:cubicBezTo>
                <a:cubicBezTo>
                  <a:pt x="410033" y="340180"/>
                  <a:pt x="402401" y="333929"/>
                  <a:pt x="393700" y="330200"/>
                </a:cubicBezTo>
                <a:cubicBezTo>
                  <a:pt x="387548" y="327563"/>
                  <a:pt x="381000" y="325967"/>
                  <a:pt x="374650" y="323850"/>
                </a:cubicBezTo>
                <a:cubicBezTo>
                  <a:pt x="361950" y="325967"/>
                  <a:pt x="349119" y="327407"/>
                  <a:pt x="336550" y="330200"/>
                </a:cubicBezTo>
                <a:cubicBezTo>
                  <a:pt x="330016" y="331652"/>
                  <a:pt x="322233" y="331817"/>
                  <a:pt x="317500" y="336550"/>
                </a:cubicBezTo>
                <a:cubicBezTo>
                  <a:pt x="312767" y="341283"/>
                  <a:pt x="314143" y="349613"/>
                  <a:pt x="311150" y="355600"/>
                </a:cubicBezTo>
                <a:cubicBezTo>
                  <a:pt x="307737" y="362426"/>
                  <a:pt x="301863" y="367824"/>
                  <a:pt x="298450" y="374650"/>
                </a:cubicBezTo>
                <a:cubicBezTo>
                  <a:pt x="293375" y="384800"/>
                  <a:pt x="288463" y="409605"/>
                  <a:pt x="285750" y="419100"/>
                </a:cubicBezTo>
                <a:cubicBezTo>
                  <a:pt x="283911" y="425536"/>
                  <a:pt x="281517" y="431800"/>
                  <a:pt x="279400" y="438150"/>
                </a:cubicBezTo>
                <a:cubicBezTo>
                  <a:pt x="275062" y="524915"/>
                  <a:pt x="282826" y="534108"/>
                  <a:pt x="266700" y="590550"/>
                </a:cubicBezTo>
                <a:cubicBezTo>
                  <a:pt x="262568" y="605011"/>
                  <a:pt x="258782" y="617518"/>
                  <a:pt x="247650" y="628650"/>
                </a:cubicBezTo>
                <a:cubicBezTo>
                  <a:pt x="242254" y="634046"/>
                  <a:pt x="234950" y="637117"/>
                  <a:pt x="228600" y="641350"/>
                </a:cubicBezTo>
                <a:cubicBezTo>
                  <a:pt x="208474" y="671539"/>
                  <a:pt x="223140" y="657987"/>
                  <a:pt x="177800" y="673100"/>
                </a:cubicBezTo>
                <a:lnTo>
                  <a:pt x="158750" y="679450"/>
                </a:lnTo>
                <a:cubicBezTo>
                  <a:pt x="118533" y="677333"/>
                  <a:pt x="78244" y="676312"/>
                  <a:pt x="38100" y="673100"/>
                </a:cubicBezTo>
                <a:cubicBezTo>
                  <a:pt x="25266" y="672073"/>
                  <a:pt x="0" y="666750"/>
                  <a:pt x="0" y="666750"/>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2" name="Connettore 1 41"/>
          <p:cNvCxnSpPr/>
          <p:nvPr/>
        </p:nvCxnSpPr>
        <p:spPr>
          <a:xfrm>
            <a:off x="5528440" y="5056382"/>
            <a:ext cx="5774" cy="696887"/>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43" name="Arco 42"/>
          <p:cNvSpPr/>
          <p:nvPr/>
        </p:nvSpPr>
        <p:spPr>
          <a:xfrm flipH="1">
            <a:off x="4186420" y="4051979"/>
            <a:ext cx="1896718" cy="1975026"/>
          </a:xfrm>
          <a:prstGeom prst="arc">
            <a:avLst>
              <a:gd name="adj1" fmla="val 1639562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4" name="CasellaDiTesto 43"/>
          <p:cNvSpPr txBox="1"/>
          <p:nvPr/>
        </p:nvSpPr>
        <p:spPr>
          <a:xfrm>
            <a:off x="4091288" y="6415053"/>
            <a:ext cx="1178215" cy="369332"/>
          </a:xfrm>
          <a:prstGeom prst="rect">
            <a:avLst/>
          </a:prstGeom>
          <a:noFill/>
        </p:spPr>
        <p:txBody>
          <a:bodyPr wrap="none" rtlCol="0">
            <a:spAutoFit/>
          </a:bodyPr>
          <a:lstStyle/>
          <a:p>
            <a:r>
              <a:rPr lang="it-IT" dirty="0" smtClean="0"/>
              <a:t>Treatment</a:t>
            </a:r>
            <a:endParaRPr lang="it-IT" dirty="0"/>
          </a:p>
        </p:txBody>
      </p:sp>
      <p:cxnSp>
        <p:nvCxnSpPr>
          <p:cNvPr id="45" name="Connettore 1 44"/>
          <p:cNvCxnSpPr/>
          <p:nvPr/>
        </p:nvCxnSpPr>
        <p:spPr>
          <a:xfrm>
            <a:off x="7688612" y="3605835"/>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46" name="Arco 45"/>
          <p:cNvSpPr/>
          <p:nvPr/>
        </p:nvSpPr>
        <p:spPr>
          <a:xfrm flipH="1">
            <a:off x="7333551" y="3986135"/>
            <a:ext cx="1896718" cy="1975026"/>
          </a:xfrm>
          <a:prstGeom prst="arc">
            <a:avLst>
              <a:gd name="adj1" fmla="val 16200000"/>
              <a:gd name="adj2" fmla="val 1970652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7" name="Arco 46"/>
          <p:cNvSpPr/>
          <p:nvPr/>
        </p:nvSpPr>
        <p:spPr>
          <a:xfrm flipH="1">
            <a:off x="6758673" y="4993150"/>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8" name="Arco 47"/>
          <p:cNvSpPr/>
          <p:nvPr/>
        </p:nvSpPr>
        <p:spPr>
          <a:xfrm>
            <a:off x="6780984" y="3914328"/>
            <a:ext cx="1844079" cy="8382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9" name="Connettore 1 48"/>
          <p:cNvCxnSpPr/>
          <p:nvPr/>
        </p:nvCxnSpPr>
        <p:spPr>
          <a:xfrm>
            <a:off x="8663164" y="4333476"/>
            <a:ext cx="0" cy="1975026"/>
          </a:xfrm>
          <a:prstGeom prst="line">
            <a:avLst/>
          </a:prstGeom>
        </p:spPr>
        <p:style>
          <a:lnRef idx="2">
            <a:schemeClr val="accent1"/>
          </a:lnRef>
          <a:fillRef idx="0">
            <a:schemeClr val="accent1"/>
          </a:fillRef>
          <a:effectRef idx="1">
            <a:schemeClr val="accent1"/>
          </a:effectRef>
          <a:fontRef idx="minor">
            <a:schemeClr val="tx1"/>
          </a:fontRef>
        </p:style>
      </p:cxnSp>
      <p:sp>
        <p:nvSpPr>
          <p:cNvPr id="50" name="Arco 49"/>
          <p:cNvSpPr/>
          <p:nvPr/>
        </p:nvSpPr>
        <p:spPr>
          <a:xfrm flipH="1">
            <a:off x="6758674" y="4987347"/>
            <a:ext cx="1844079" cy="838296"/>
          </a:xfrm>
          <a:prstGeom prst="arc">
            <a:avLst>
              <a:gd name="adj1" fmla="val 16200000"/>
              <a:gd name="adj2" fmla="val 19014099"/>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1" name="Connettore 1 50"/>
          <p:cNvCxnSpPr>
            <a:stCxn id="47" idx="2"/>
          </p:cNvCxnSpPr>
          <p:nvPr/>
        </p:nvCxnSpPr>
        <p:spPr>
          <a:xfrm>
            <a:off x="6758673" y="5407805"/>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Connettore 1 51"/>
          <p:cNvCxnSpPr/>
          <p:nvPr/>
        </p:nvCxnSpPr>
        <p:spPr>
          <a:xfrm>
            <a:off x="6750220" y="5896371"/>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Connettore 2 52"/>
          <p:cNvCxnSpPr/>
          <p:nvPr/>
        </p:nvCxnSpPr>
        <p:spPr>
          <a:xfrm flipH="1" flipV="1">
            <a:off x="7347616" y="5125526"/>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4" name="Ovale 53"/>
          <p:cNvSpPr/>
          <p:nvPr/>
        </p:nvSpPr>
        <p:spPr>
          <a:xfrm>
            <a:off x="8586000" y="5703117"/>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55" name="Connettore 2 54"/>
          <p:cNvCxnSpPr/>
          <p:nvPr/>
        </p:nvCxnSpPr>
        <p:spPr>
          <a:xfrm flipV="1">
            <a:off x="7215488" y="4450463"/>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6" name="Connettore 2 55"/>
          <p:cNvCxnSpPr/>
          <p:nvPr/>
        </p:nvCxnSpPr>
        <p:spPr>
          <a:xfrm>
            <a:off x="8560600" y="4388841"/>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57" name="Connettore 2 56"/>
          <p:cNvCxnSpPr/>
          <p:nvPr/>
        </p:nvCxnSpPr>
        <p:spPr>
          <a:xfrm>
            <a:off x="8586000" y="5256825"/>
            <a:ext cx="0" cy="33395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8" name="Arco 57"/>
          <p:cNvSpPr/>
          <p:nvPr/>
        </p:nvSpPr>
        <p:spPr>
          <a:xfrm>
            <a:off x="6809007" y="3924513"/>
            <a:ext cx="1844079" cy="838296"/>
          </a:xfrm>
          <a:prstGeom prst="arc">
            <a:avLst>
              <a:gd name="adj1" fmla="val 19348461"/>
              <a:gd name="adj2" fmla="val 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9" name="Connettore 1 58"/>
          <p:cNvCxnSpPr>
            <a:endCxn id="54" idx="0"/>
          </p:cNvCxnSpPr>
          <p:nvPr/>
        </p:nvCxnSpPr>
        <p:spPr>
          <a:xfrm>
            <a:off x="8647312" y="4328263"/>
            <a:ext cx="11698" cy="1374854"/>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0" name="Connettore 2 59"/>
          <p:cNvCxnSpPr/>
          <p:nvPr/>
        </p:nvCxnSpPr>
        <p:spPr>
          <a:xfrm flipV="1">
            <a:off x="7561286" y="3960960"/>
            <a:ext cx="264962"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61" name="Connettore 2 60"/>
          <p:cNvCxnSpPr/>
          <p:nvPr/>
        </p:nvCxnSpPr>
        <p:spPr>
          <a:xfrm flipH="1">
            <a:off x="7958313" y="4984030"/>
            <a:ext cx="285750" cy="280249"/>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2" name="Figura a mano libera 61"/>
          <p:cNvSpPr/>
          <p:nvPr/>
        </p:nvSpPr>
        <p:spPr>
          <a:xfrm>
            <a:off x="7717013" y="5091637"/>
            <a:ext cx="664987" cy="560044"/>
          </a:xfrm>
          <a:custGeom>
            <a:avLst/>
            <a:gdLst>
              <a:gd name="connsiteX0" fmla="*/ 908050 w 908050"/>
              <a:gd name="connsiteY0" fmla="*/ 0 h 679450"/>
              <a:gd name="connsiteX1" fmla="*/ 889000 w 908050"/>
              <a:gd name="connsiteY1" fmla="*/ 31750 h 679450"/>
              <a:gd name="connsiteX2" fmla="*/ 850900 w 908050"/>
              <a:gd name="connsiteY2" fmla="*/ 69850 h 679450"/>
              <a:gd name="connsiteX3" fmla="*/ 800100 w 908050"/>
              <a:gd name="connsiteY3" fmla="*/ 82550 h 679450"/>
              <a:gd name="connsiteX4" fmla="*/ 723900 w 908050"/>
              <a:gd name="connsiteY4" fmla="*/ 76200 h 679450"/>
              <a:gd name="connsiteX5" fmla="*/ 704850 w 908050"/>
              <a:gd name="connsiteY5" fmla="*/ 69850 h 679450"/>
              <a:gd name="connsiteX6" fmla="*/ 615950 w 908050"/>
              <a:gd name="connsiteY6" fmla="*/ 76200 h 679450"/>
              <a:gd name="connsiteX7" fmla="*/ 571500 w 908050"/>
              <a:gd name="connsiteY7" fmla="*/ 114300 h 679450"/>
              <a:gd name="connsiteX8" fmla="*/ 539750 w 908050"/>
              <a:gd name="connsiteY8" fmla="*/ 152400 h 679450"/>
              <a:gd name="connsiteX9" fmla="*/ 533400 w 908050"/>
              <a:gd name="connsiteY9" fmla="*/ 171450 h 679450"/>
              <a:gd name="connsiteX10" fmla="*/ 520700 w 908050"/>
              <a:gd name="connsiteY10" fmla="*/ 190500 h 679450"/>
              <a:gd name="connsiteX11" fmla="*/ 514350 w 908050"/>
              <a:gd name="connsiteY11" fmla="*/ 311150 h 679450"/>
              <a:gd name="connsiteX12" fmla="*/ 495300 w 908050"/>
              <a:gd name="connsiteY12" fmla="*/ 330200 h 679450"/>
              <a:gd name="connsiteX13" fmla="*/ 457200 w 908050"/>
              <a:gd name="connsiteY13" fmla="*/ 349250 h 679450"/>
              <a:gd name="connsiteX14" fmla="*/ 419100 w 908050"/>
              <a:gd name="connsiteY14" fmla="*/ 342900 h 679450"/>
              <a:gd name="connsiteX15" fmla="*/ 393700 w 908050"/>
              <a:gd name="connsiteY15" fmla="*/ 330200 h 679450"/>
              <a:gd name="connsiteX16" fmla="*/ 374650 w 908050"/>
              <a:gd name="connsiteY16" fmla="*/ 323850 h 679450"/>
              <a:gd name="connsiteX17" fmla="*/ 336550 w 908050"/>
              <a:gd name="connsiteY17" fmla="*/ 330200 h 679450"/>
              <a:gd name="connsiteX18" fmla="*/ 317500 w 908050"/>
              <a:gd name="connsiteY18" fmla="*/ 336550 h 679450"/>
              <a:gd name="connsiteX19" fmla="*/ 311150 w 908050"/>
              <a:gd name="connsiteY19" fmla="*/ 355600 h 679450"/>
              <a:gd name="connsiteX20" fmla="*/ 298450 w 908050"/>
              <a:gd name="connsiteY20" fmla="*/ 374650 h 679450"/>
              <a:gd name="connsiteX21" fmla="*/ 285750 w 908050"/>
              <a:gd name="connsiteY21" fmla="*/ 419100 h 679450"/>
              <a:gd name="connsiteX22" fmla="*/ 279400 w 908050"/>
              <a:gd name="connsiteY22" fmla="*/ 438150 h 679450"/>
              <a:gd name="connsiteX23" fmla="*/ 266700 w 908050"/>
              <a:gd name="connsiteY23" fmla="*/ 590550 h 679450"/>
              <a:gd name="connsiteX24" fmla="*/ 247650 w 908050"/>
              <a:gd name="connsiteY24" fmla="*/ 628650 h 679450"/>
              <a:gd name="connsiteX25" fmla="*/ 228600 w 908050"/>
              <a:gd name="connsiteY25" fmla="*/ 641350 h 679450"/>
              <a:gd name="connsiteX26" fmla="*/ 177800 w 908050"/>
              <a:gd name="connsiteY26" fmla="*/ 673100 h 679450"/>
              <a:gd name="connsiteX27" fmla="*/ 158750 w 908050"/>
              <a:gd name="connsiteY27" fmla="*/ 679450 h 679450"/>
              <a:gd name="connsiteX28" fmla="*/ 38100 w 908050"/>
              <a:gd name="connsiteY28" fmla="*/ 673100 h 679450"/>
              <a:gd name="connsiteX29" fmla="*/ 0 w 908050"/>
              <a:gd name="connsiteY29" fmla="*/ 6667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8050" h="679450">
                <a:moveTo>
                  <a:pt x="908050" y="0"/>
                </a:moveTo>
                <a:cubicBezTo>
                  <a:pt x="901700" y="10583"/>
                  <a:pt x="895846" y="21481"/>
                  <a:pt x="889000" y="31750"/>
                </a:cubicBezTo>
                <a:cubicBezTo>
                  <a:pt x="879138" y="46544"/>
                  <a:pt x="868829" y="63331"/>
                  <a:pt x="850900" y="69850"/>
                </a:cubicBezTo>
                <a:cubicBezTo>
                  <a:pt x="834496" y="75815"/>
                  <a:pt x="800100" y="82550"/>
                  <a:pt x="800100" y="82550"/>
                </a:cubicBezTo>
                <a:cubicBezTo>
                  <a:pt x="774700" y="80433"/>
                  <a:pt x="749164" y="79569"/>
                  <a:pt x="723900" y="76200"/>
                </a:cubicBezTo>
                <a:cubicBezTo>
                  <a:pt x="717265" y="75315"/>
                  <a:pt x="711543" y="69850"/>
                  <a:pt x="704850" y="69850"/>
                </a:cubicBezTo>
                <a:cubicBezTo>
                  <a:pt x="675141" y="69850"/>
                  <a:pt x="645583" y="74083"/>
                  <a:pt x="615950" y="76200"/>
                </a:cubicBezTo>
                <a:cubicBezTo>
                  <a:pt x="597264" y="90215"/>
                  <a:pt x="586241" y="96611"/>
                  <a:pt x="571500" y="114300"/>
                </a:cubicBezTo>
                <a:cubicBezTo>
                  <a:pt x="527297" y="167344"/>
                  <a:pt x="595405" y="96745"/>
                  <a:pt x="539750" y="152400"/>
                </a:cubicBezTo>
                <a:cubicBezTo>
                  <a:pt x="537633" y="158750"/>
                  <a:pt x="536393" y="165463"/>
                  <a:pt x="533400" y="171450"/>
                </a:cubicBezTo>
                <a:cubicBezTo>
                  <a:pt x="529987" y="178276"/>
                  <a:pt x="521731" y="182938"/>
                  <a:pt x="520700" y="190500"/>
                </a:cubicBezTo>
                <a:cubicBezTo>
                  <a:pt x="515259" y="230403"/>
                  <a:pt x="521554" y="271527"/>
                  <a:pt x="514350" y="311150"/>
                </a:cubicBezTo>
                <a:cubicBezTo>
                  <a:pt x="512744" y="319985"/>
                  <a:pt x="502199" y="324451"/>
                  <a:pt x="495300" y="330200"/>
                </a:cubicBezTo>
                <a:cubicBezTo>
                  <a:pt x="478887" y="343877"/>
                  <a:pt x="476293" y="342886"/>
                  <a:pt x="457200" y="349250"/>
                </a:cubicBezTo>
                <a:cubicBezTo>
                  <a:pt x="444500" y="347133"/>
                  <a:pt x="431432" y="346600"/>
                  <a:pt x="419100" y="342900"/>
                </a:cubicBezTo>
                <a:cubicBezTo>
                  <a:pt x="410033" y="340180"/>
                  <a:pt x="402401" y="333929"/>
                  <a:pt x="393700" y="330200"/>
                </a:cubicBezTo>
                <a:cubicBezTo>
                  <a:pt x="387548" y="327563"/>
                  <a:pt x="381000" y="325967"/>
                  <a:pt x="374650" y="323850"/>
                </a:cubicBezTo>
                <a:cubicBezTo>
                  <a:pt x="361950" y="325967"/>
                  <a:pt x="349119" y="327407"/>
                  <a:pt x="336550" y="330200"/>
                </a:cubicBezTo>
                <a:cubicBezTo>
                  <a:pt x="330016" y="331652"/>
                  <a:pt x="322233" y="331817"/>
                  <a:pt x="317500" y="336550"/>
                </a:cubicBezTo>
                <a:cubicBezTo>
                  <a:pt x="312767" y="341283"/>
                  <a:pt x="314143" y="349613"/>
                  <a:pt x="311150" y="355600"/>
                </a:cubicBezTo>
                <a:cubicBezTo>
                  <a:pt x="307737" y="362426"/>
                  <a:pt x="301863" y="367824"/>
                  <a:pt x="298450" y="374650"/>
                </a:cubicBezTo>
                <a:cubicBezTo>
                  <a:pt x="293375" y="384800"/>
                  <a:pt x="288463" y="409605"/>
                  <a:pt x="285750" y="419100"/>
                </a:cubicBezTo>
                <a:cubicBezTo>
                  <a:pt x="283911" y="425536"/>
                  <a:pt x="281517" y="431800"/>
                  <a:pt x="279400" y="438150"/>
                </a:cubicBezTo>
                <a:cubicBezTo>
                  <a:pt x="275062" y="524915"/>
                  <a:pt x="282826" y="534108"/>
                  <a:pt x="266700" y="590550"/>
                </a:cubicBezTo>
                <a:cubicBezTo>
                  <a:pt x="262568" y="605011"/>
                  <a:pt x="258782" y="617518"/>
                  <a:pt x="247650" y="628650"/>
                </a:cubicBezTo>
                <a:cubicBezTo>
                  <a:pt x="242254" y="634046"/>
                  <a:pt x="234950" y="637117"/>
                  <a:pt x="228600" y="641350"/>
                </a:cubicBezTo>
                <a:cubicBezTo>
                  <a:pt x="208474" y="671539"/>
                  <a:pt x="223140" y="657987"/>
                  <a:pt x="177800" y="673100"/>
                </a:cubicBezTo>
                <a:lnTo>
                  <a:pt x="158750" y="679450"/>
                </a:lnTo>
                <a:cubicBezTo>
                  <a:pt x="118533" y="677333"/>
                  <a:pt x="78244" y="676312"/>
                  <a:pt x="38100" y="673100"/>
                </a:cubicBezTo>
                <a:cubicBezTo>
                  <a:pt x="25266" y="672073"/>
                  <a:pt x="0" y="666750"/>
                  <a:pt x="0" y="666750"/>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63" name="Connettore 1 62"/>
          <p:cNvCxnSpPr/>
          <p:nvPr/>
        </p:nvCxnSpPr>
        <p:spPr>
          <a:xfrm>
            <a:off x="8652640" y="5004237"/>
            <a:ext cx="5774" cy="696887"/>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64" name="Arco 63"/>
          <p:cNvSpPr/>
          <p:nvPr/>
        </p:nvSpPr>
        <p:spPr>
          <a:xfrm flipH="1">
            <a:off x="7310620" y="3999834"/>
            <a:ext cx="1896718" cy="1975026"/>
          </a:xfrm>
          <a:prstGeom prst="arc">
            <a:avLst>
              <a:gd name="adj1" fmla="val 16395624"/>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5" name="CasellaDiTesto 64"/>
          <p:cNvSpPr txBox="1"/>
          <p:nvPr/>
        </p:nvSpPr>
        <p:spPr>
          <a:xfrm>
            <a:off x="7215488" y="6362908"/>
            <a:ext cx="1451038" cy="369332"/>
          </a:xfrm>
          <a:prstGeom prst="rect">
            <a:avLst/>
          </a:prstGeom>
          <a:noFill/>
        </p:spPr>
        <p:txBody>
          <a:bodyPr wrap="none" rtlCol="0">
            <a:spAutoFit/>
          </a:bodyPr>
          <a:lstStyle/>
          <a:p>
            <a:r>
              <a:rPr lang="it-IT" dirty="0" smtClean="0">
                <a:solidFill>
                  <a:srgbClr val="000000"/>
                </a:solidFill>
              </a:rPr>
              <a:t>Consequence</a:t>
            </a:r>
            <a:endParaRPr lang="it-IT" dirty="0">
              <a:solidFill>
                <a:srgbClr val="000000"/>
              </a:solidFill>
            </a:endParaRPr>
          </a:p>
        </p:txBody>
      </p:sp>
      <p:sp>
        <p:nvSpPr>
          <p:cNvPr id="66" name="Rettangolo 65"/>
          <p:cNvSpPr/>
          <p:nvPr/>
        </p:nvSpPr>
        <p:spPr>
          <a:xfrm rot="16200000">
            <a:off x="5102137" y="5007075"/>
            <a:ext cx="518349" cy="202903"/>
          </a:xfrm>
          <a:prstGeom prst="rect">
            <a:avLst/>
          </a:prstGeom>
          <a:solidFill>
            <a:schemeClr val="tx1"/>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9" name="CasellaDiTesto 68"/>
          <p:cNvSpPr txBox="1"/>
          <p:nvPr/>
        </p:nvSpPr>
        <p:spPr>
          <a:xfrm>
            <a:off x="847231" y="723900"/>
            <a:ext cx="7418563" cy="2308324"/>
          </a:xfrm>
          <a:prstGeom prst="rect">
            <a:avLst/>
          </a:prstGeom>
          <a:noFill/>
        </p:spPr>
        <p:txBody>
          <a:bodyPr wrap="square" rtlCol="0">
            <a:spAutoFit/>
          </a:bodyPr>
          <a:lstStyle/>
          <a:p>
            <a:r>
              <a:rPr lang="it-IT" dirty="0" smtClean="0"/>
              <a:t>In </a:t>
            </a:r>
            <a:r>
              <a:rPr lang="it-IT" dirty="0" err="1" smtClean="0"/>
              <a:t>this</a:t>
            </a:r>
            <a:r>
              <a:rPr lang="it-IT" dirty="0" smtClean="0"/>
              <a:t> pattern the LSV </a:t>
            </a:r>
            <a:r>
              <a:rPr lang="it-IT" dirty="0" err="1" smtClean="0"/>
              <a:t>centrifugal</a:t>
            </a:r>
            <a:r>
              <a:rPr lang="it-IT" dirty="0" smtClean="0"/>
              <a:t> flow re-</a:t>
            </a:r>
            <a:r>
              <a:rPr lang="it-IT" dirty="0" err="1" smtClean="0"/>
              <a:t>enters</a:t>
            </a:r>
            <a:r>
              <a:rPr lang="it-IT" dirty="0" smtClean="0"/>
              <a:t> </a:t>
            </a:r>
            <a:r>
              <a:rPr lang="it-IT" dirty="0" err="1" smtClean="0"/>
              <a:t>into</a:t>
            </a:r>
            <a:r>
              <a:rPr lang="it-IT" dirty="0" smtClean="0"/>
              <a:t> the </a:t>
            </a:r>
            <a:r>
              <a:rPr lang="it-IT" dirty="0" err="1" smtClean="0"/>
              <a:t>deep</a:t>
            </a:r>
            <a:r>
              <a:rPr lang="it-IT" dirty="0" smtClean="0"/>
              <a:t> </a:t>
            </a:r>
            <a:r>
              <a:rPr lang="it-IT" dirty="0" err="1" smtClean="0"/>
              <a:t>veins</a:t>
            </a:r>
            <a:r>
              <a:rPr lang="it-IT" dirty="0" smtClean="0"/>
              <a:t> in </a:t>
            </a:r>
            <a:r>
              <a:rPr lang="it-IT" dirty="0" err="1" smtClean="0"/>
              <a:t>two</a:t>
            </a:r>
            <a:r>
              <a:rPr lang="it-IT" dirty="0" smtClean="0"/>
              <a:t> ways:</a:t>
            </a:r>
          </a:p>
          <a:p>
            <a:pPr marL="342900" indent="-342900">
              <a:buFont typeface="+mj-lt"/>
              <a:buAutoNum type="arabicParenR"/>
            </a:pPr>
            <a:r>
              <a:rPr lang="it-IT" dirty="0" smtClean="0"/>
              <a:t>The </a:t>
            </a:r>
            <a:r>
              <a:rPr lang="it-IT" dirty="0" err="1" smtClean="0"/>
              <a:t>tributary</a:t>
            </a:r>
            <a:r>
              <a:rPr lang="it-IT" dirty="0" smtClean="0"/>
              <a:t>, </a:t>
            </a:r>
            <a:r>
              <a:rPr lang="it-IT" dirty="0" err="1" smtClean="0"/>
              <a:t>which</a:t>
            </a:r>
            <a:r>
              <a:rPr lang="it-IT" dirty="0" smtClean="0"/>
              <a:t> </a:t>
            </a:r>
            <a:r>
              <a:rPr lang="it-IT" dirty="0" err="1" smtClean="0"/>
              <a:t>feeds</a:t>
            </a:r>
            <a:r>
              <a:rPr lang="it-IT" dirty="0" smtClean="0"/>
              <a:t> the </a:t>
            </a:r>
            <a:r>
              <a:rPr lang="it-IT" dirty="0" err="1" smtClean="0"/>
              <a:t>visible</a:t>
            </a:r>
            <a:r>
              <a:rPr lang="it-IT" dirty="0" smtClean="0"/>
              <a:t> varicose </a:t>
            </a:r>
            <a:r>
              <a:rPr lang="it-IT" dirty="0" err="1" smtClean="0"/>
              <a:t>veins</a:t>
            </a:r>
            <a:r>
              <a:rPr lang="it-IT" dirty="0" smtClean="0"/>
              <a:t> </a:t>
            </a:r>
          </a:p>
          <a:p>
            <a:pPr marL="342900" indent="-342900">
              <a:buFont typeface="+mj-lt"/>
              <a:buAutoNum type="arabicParenR"/>
            </a:pPr>
            <a:r>
              <a:rPr lang="it-IT" dirty="0" smtClean="0"/>
              <a:t>A re-entry </a:t>
            </a:r>
            <a:r>
              <a:rPr lang="it-IT" dirty="0" err="1" smtClean="0"/>
              <a:t>perforator</a:t>
            </a:r>
            <a:r>
              <a:rPr lang="it-IT" dirty="0" smtClean="0"/>
              <a:t> </a:t>
            </a:r>
            <a:r>
              <a:rPr lang="it-IT" dirty="0" err="1" smtClean="0"/>
              <a:t>that</a:t>
            </a:r>
            <a:r>
              <a:rPr lang="it-IT" dirty="0" smtClean="0"/>
              <a:t> </a:t>
            </a:r>
            <a:r>
              <a:rPr lang="it-IT" dirty="0" err="1" smtClean="0"/>
              <a:t>originates</a:t>
            </a:r>
            <a:r>
              <a:rPr lang="it-IT" dirty="0" smtClean="0"/>
              <a:t> from the </a:t>
            </a:r>
            <a:r>
              <a:rPr lang="it-IT" dirty="0" err="1" smtClean="0"/>
              <a:t>saphenous</a:t>
            </a:r>
            <a:r>
              <a:rPr lang="it-IT" dirty="0" smtClean="0"/>
              <a:t> </a:t>
            </a:r>
            <a:r>
              <a:rPr lang="it-IT" dirty="0" err="1" smtClean="0"/>
              <a:t>axe</a:t>
            </a:r>
            <a:r>
              <a:rPr lang="it-IT" dirty="0" smtClean="0"/>
              <a:t> and </a:t>
            </a:r>
            <a:r>
              <a:rPr lang="it-IT" dirty="0" err="1" smtClean="0"/>
              <a:t>allows</a:t>
            </a:r>
            <a:r>
              <a:rPr lang="it-IT" dirty="0" smtClean="0"/>
              <a:t> the flow to go back </a:t>
            </a:r>
            <a:r>
              <a:rPr lang="it-IT" dirty="0" err="1" smtClean="0"/>
              <a:t>into</a:t>
            </a:r>
            <a:r>
              <a:rPr lang="it-IT" dirty="0" smtClean="0"/>
              <a:t> the </a:t>
            </a:r>
            <a:r>
              <a:rPr lang="it-IT" dirty="0" err="1" smtClean="0"/>
              <a:t>deep</a:t>
            </a:r>
            <a:r>
              <a:rPr lang="it-IT" dirty="0" smtClean="0"/>
              <a:t> </a:t>
            </a:r>
            <a:r>
              <a:rPr lang="it-IT" dirty="0" err="1" smtClean="0"/>
              <a:t>veins</a:t>
            </a:r>
            <a:r>
              <a:rPr lang="it-IT" dirty="0" smtClean="0"/>
              <a:t> </a:t>
            </a:r>
            <a:r>
              <a:rPr lang="it-IT" dirty="0" err="1" smtClean="0"/>
              <a:t>without</a:t>
            </a:r>
            <a:r>
              <a:rPr lang="it-IT" dirty="0" smtClean="0"/>
              <a:t> </a:t>
            </a:r>
            <a:r>
              <a:rPr lang="it-IT" dirty="0" err="1" smtClean="0"/>
              <a:t>feeding</a:t>
            </a:r>
            <a:r>
              <a:rPr lang="it-IT" dirty="0" smtClean="0"/>
              <a:t> varicose </a:t>
            </a:r>
            <a:r>
              <a:rPr lang="it-IT" dirty="0" err="1" smtClean="0"/>
              <a:t>veins</a:t>
            </a:r>
            <a:r>
              <a:rPr lang="it-IT" dirty="0" smtClean="0"/>
              <a:t>.</a:t>
            </a:r>
          </a:p>
          <a:p>
            <a:r>
              <a:rPr lang="it-IT" dirty="0" smtClean="0"/>
              <a:t>The </a:t>
            </a:r>
            <a:r>
              <a:rPr lang="it-IT" dirty="0" err="1" smtClean="0"/>
              <a:t>flush</a:t>
            </a:r>
            <a:r>
              <a:rPr lang="it-IT" dirty="0" smtClean="0"/>
              <a:t> </a:t>
            </a:r>
            <a:r>
              <a:rPr lang="it-IT" dirty="0" err="1" smtClean="0"/>
              <a:t>ligation</a:t>
            </a:r>
            <a:r>
              <a:rPr lang="it-IT" dirty="0" smtClean="0"/>
              <a:t> of the </a:t>
            </a:r>
            <a:r>
              <a:rPr lang="it-IT" dirty="0" err="1" smtClean="0"/>
              <a:t>tributary</a:t>
            </a:r>
            <a:r>
              <a:rPr lang="it-IT" dirty="0" smtClean="0"/>
              <a:t> </a:t>
            </a:r>
            <a:r>
              <a:rPr lang="it-IT" dirty="0" err="1" smtClean="0"/>
              <a:t>maintains</a:t>
            </a:r>
            <a:r>
              <a:rPr lang="it-IT" dirty="0" smtClean="0"/>
              <a:t> a re-entry </a:t>
            </a:r>
            <a:r>
              <a:rPr lang="it-IT" dirty="0" err="1" smtClean="0"/>
              <a:t>point</a:t>
            </a:r>
            <a:r>
              <a:rPr lang="it-IT" dirty="0" smtClean="0"/>
              <a:t> </a:t>
            </a:r>
            <a:r>
              <a:rPr lang="it-IT" dirty="0" err="1" smtClean="0"/>
              <a:t>that</a:t>
            </a:r>
            <a:r>
              <a:rPr lang="it-IT" dirty="0" smtClean="0"/>
              <a:t> </a:t>
            </a:r>
            <a:r>
              <a:rPr lang="it-IT" dirty="0" err="1" smtClean="0"/>
              <a:t>allows</a:t>
            </a:r>
            <a:r>
              <a:rPr lang="it-IT" dirty="0" smtClean="0"/>
              <a:t> the  </a:t>
            </a:r>
            <a:r>
              <a:rPr lang="it-IT" dirty="0" err="1" smtClean="0"/>
              <a:t>drainage</a:t>
            </a:r>
            <a:r>
              <a:rPr lang="it-IT" dirty="0" smtClean="0"/>
              <a:t> of the Giacomini </a:t>
            </a:r>
            <a:r>
              <a:rPr lang="it-IT" dirty="0" err="1" smtClean="0"/>
              <a:t>vein’s</a:t>
            </a:r>
            <a:r>
              <a:rPr lang="it-IT" dirty="0" smtClean="0"/>
              <a:t>  flow </a:t>
            </a:r>
            <a:r>
              <a:rPr lang="it-IT" dirty="0" err="1" smtClean="0"/>
              <a:t>into</a:t>
            </a:r>
            <a:r>
              <a:rPr lang="it-IT" dirty="0" smtClean="0"/>
              <a:t> the </a:t>
            </a:r>
            <a:r>
              <a:rPr lang="it-IT" dirty="0" err="1" smtClean="0"/>
              <a:t>deep</a:t>
            </a:r>
            <a:r>
              <a:rPr lang="it-IT" dirty="0" smtClean="0"/>
              <a:t> </a:t>
            </a:r>
            <a:r>
              <a:rPr lang="it-IT" dirty="0" err="1" smtClean="0"/>
              <a:t>system</a:t>
            </a:r>
            <a:r>
              <a:rPr lang="it-IT" dirty="0" smtClean="0"/>
              <a:t> </a:t>
            </a:r>
            <a:r>
              <a:rPr lang="it-IT" dirty="0" err="1" smtClean="0"/>
              <a:t>without</a:t>
            </a:r>
            <a:r>
              <a:rPr lang="it-IT" dirty="0" smtClean="0"/>
              <a:t> varicose </a:t>
            </a:r>
            <a:r>
              <a:rPr lang="it-IT" dirty="0" err="1" smtClean="0"/>
              <a:t>vein</a:t>
            </a:r>
            <a:r>
              <a:rPr lang="it-IT" dirty="0" smtClean="0"/>
              <a:t> </a:t>
            </a:r>
            <a:r>
              <a:rPr lang="it-IT" dirty="0" err="1" smtClean="0"/>
              <a:t>interpositions</a:t>
            </a:r>
            <a:r>
              <a:rPr lang="it-IT" dirty="0" smtClean="0"/>
              <a:t>.</a:t>
            </a:r>
            <a:endParaRPr lang="it-IT" dirty="0"/>
          </a:p>
        </p:txBody>
      </p:sp>
    </p:spTree>
    <p:extLst>
      <p:ext uri="{BB962C8B-B14F-4D97-AF65-F5344CB8AC3E}">
        <p14:creationId xmlns:p14="http://schemas.microsoft.com/office/powerpoint/2010/main" val="381035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3"/>
          <p:cNvCxnSpPr/>
          <p:nvPr/>
        </p:nvCxnSpPr>
        <p:spPr>
          <a:xfrm>
            <a:off x="1313437" y="3307338"/>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2" name="Rettangolo 1"/>
          <p:cNvSpPr/>
          <p:nvPr/>
        </p:nvSpPr>
        <p:spPr>
          <a:xfrm>
            <a:off x="458820" y="229169"/>
            <a:ext cx="7990268" cy="369332"/>
          </a:xfrm>
          <a:prstGeom prst="rect">
            <a:avLst/>
          </a:prstGeom>
        </p:spPr>
        <p:txBody>
          <a:bodyPr wrap="square">
            <a:spAutoFit/>
          </a:bodyPr>
          <a:lstStyle/>
          <a:p>
            <a:pPr algn="ctr"/>
            <a:r>
              <a:rPr lang="en-US" b="1" dirty="0"/>
              <a:t>Consequences of  saphenous ablation in case of </a:t>
            </a:r>
            <a:r>
              <a:rPr lang="en-US" b="1" dirty="0" err="1"/>
              <a:t>Giacomini</a:t>
            </a:r>
            <a:r>
              <a:rPr lang="en-US" b="1" dirty="0"/>
              <a:t> centripetal flow</a:t>
            </a:r>
            <a:endParaRPr lang="it-IT" dirty="0"/>
          </a:p>
        </p:txBody>
      </p:sp>
      <p:sp>
        <p:nvSpPr>
          <p:cNvPr id="3" name="Rettangolo 2"/>
          <p:cNvSpPr/>
          <p:nvPr/>
        </p:nvSpPr>
        <p:spPr>
          <a:xfrm>
            <a:off x="147291" y="735180"/>
            <a:ext cx="8819626" cy="2031325"/>
          </a:xfrm>
          <a:prstGeom prst="rect">
            <a:avLst/>
          </a:prstGeom>
          <a:ln>
            <a:noFill/>
          </a:ln>
        </p:spPr>
        <p:txBody>
          <a:bodyPr wrap="square">
            <a:spAutoFit/>
          </a:bodyPr>
          <a:lstStyle/>
          <a:p>
            <a:r>
              <a:rPr lang="en-US" dirty="0"/>
              <a:t>In case of LSV varicose veins , the presence of a centrifugal flow in </a:t>
            </a:r>
            <a:r>
              <a:rPr lang="en-US" dirty="0" smtClean="0"/>
              <a:t>the </a:t>
            </a:r>
            <a:r>
              <a:rPr lang="en-US" dirty="0" err="1" smtClean="0"/>
              <a:t>Giacomini</a:t>
            </a:r>
            <a:r>
              <a:rPr lang="en-US" dirty="0" smtClean="0"/>
              <a:t> </a:t>
            </a:r>
            <a:r>
              <a:rPr lang="en-US" dirty="0"/>
              <a:t>v. can be underestimated. The cartographic  element </a:t>
            </a:r>
            <a:r>
              <a:rPr lang="en-US" dirty="0" smtClean="0"/>
              <a:t>that requires further investigation is </a:t>
            </a:r>
            <a:r>
              <a:rPr lang="en-US" dirty="0"/>
              <a:t>the </a:t>
            </a:r>
            <a:r>
              <a:rPr lang="en-US" dirty="0" smtClean="0"/>
              <a:t>increase in diameter of the LSV </a:t>
            </a:r>
            <a:r>
              <a:rPr lang="en-US" dirty="0"/>
              <a:t>after the </a:t>
            </a:r>
            <a:r>
              <a:rPr lang="en-US" dirty="0" err="1"/>
              <a:t>Giacomini</a:t>
            </a:r>
            <a:r>
              <a:rPr lang="en-US" dirty="0"/>
              <a:t> insertion.  The LSV is the natural destination of the </a:t>
            </a:r>
            <a:r>
              <a:rPr lang="en-US" dirty="0" err="1"/>
              <a:t>Giacomini</a:t>
            </a:r>
            <a:r>
              <a:rPr lang="en-US" dirty="0"/>
              <a:t> flow. Its ablation leads to a varicose </a:t>
            </a:r>
            <a:r>
              <a:rPr lang="en-US" dirty="0" smtClean="0"/>
              <a:t>vein recurrence </a:t>
            </a:r>
            <a:r>
              <a:rPr lang="en-US" dirty="0"/>
              <a:t>whose strategy treatment provides the ligation of the compartment jump, that must be repeated up to the formation of a </a:t>
            </a:r>
            <a:r>
              <a:rPr lang="en-US" dirty="0" err="1"/>
              <a:t>Giacomini</a:t>
            </a:r>
            <a:r>
              <a:rPr lang="en-US" dirty="0"/>
              <a:t> perforator, </a:t>
            </a:r>
            <a:r>
              <a:rPr lang="en-US" dirty="0" smtClean="0"/>
              <a:t>allowing </a:t>
            </a:r>
            <a:r>
              <a:rPr lang="en-US" dirty="0"/>
              <a:t>the </a:t>
            </a:r>
            <a:r>
              <a:rPr lang="en-US" dirty="0" smtClean="0"/>
              <a:t>restoration </a:t>
            </a:r>
            <a:r>
              <a:rPr lang="en-US" dirty="0"/>
              <a:t>of the centripetal flow without varicose veins</a:t>
            </a:r>
            <a:r>
              <a:rPr lang="en-US" dirty="0" smtClean="0"/>
              <a:t>.</a:t>
            </a:r>
            <a:endParaRPr lang="it-IT" dirty="0"/>
          </a:p>
        </p:txBody>
      </p:sp>
      <p:sp>
        <p:nvSpPr>
          <p:cNvPr id="6" name="Arco 5"/>
          <p:cNvSpPr/>
          <p:nvPr/>
        </p:nvSpPr>
        <p:spPr>
          <a:xfrm flipH="1">
            <a:off x="383498" y="4694653"/>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Arco 8"/>
          <p:cNvSpPr/>
          <p:nvPr/>
        </p:nvSpPr>
        <p:spPr>
          <a:xfrm flipH="1">
            <a:off x="383499" y="4688850"/>
            <a:ext cx="1844079" cy="838296"/>
          </a:xfrm>
          <a:prstGeom prst="arc">
            <a:avLst>
              <a:gd name="adj1" fmla="val 16200000"/>
              <a:gd name="adj2" fmla="val 19014099"/>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0" name="Connettore 1 9"/>
          <p:cNvCxnSpPr>
            <a:stCxn id="6" idx="2"/>
          </p:cNvCxnSpPr>
          <p:nvPr/>
        </p:nvCxnSpPr>
        <p:spPr>
          <a:xfrm>
            <a:off x="383498" y="5109308"/>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a:off x="375045" y="5597874"/>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flipH="1" flipV="1">
            <a:off x="972441" y="4827029"/>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flipV="1">
            <a:off x="840313" y="4151966"/>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 name="Connettore 2 18"/>
          <p:cNvCxnSpPr/>
          <p:nvPr/>
        </p:nvCxnSpPr>
        <p:spPr>
          <a:xfrm flipV="1">
            <a:off x="1186111" y="3662463"/>
            <a:ext cx="264962"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3" name="Arco 22"/>
          <p:cNvSpPr/>
          <p:nvPr/>
        </p:nvSpPr>
        <p:spPr>
          <a:xfrm flipH="1">
            <a:off x="935445" y="3701337"/>
            <a:ext cx="1896718" cy="1975026"/>
          </a:xfrm>
          <a:prstGeom prst="arc">
            <a:avLst>
              <a:gd name="adj1" fmla="val 16125676"/>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4" name="Figura a mano libera 23"/>
          <p:cNvSpPr/>
          <p:nvPr/>
        </p:nvSpPr>
        <p:spPr>
          <a:xfrm>
            <a:off x="1339471" y="3419118"/>
            <a:ext cx="1111250" cy="1892300"/>
          </a:xfrm>
          <a:custGeom>
            <a:avLst/>
            <a:gdLst>
              <a:gd name="connsiteX0" fmla="*/ 546100 w 1111250"/>
              <a:gd name="connsiteY0" fmla="*/ 273050 h 1892300"/>
              <a:gd name="connsiteX1" fmla="*/ 590550 w 1111250"/>
              <a:gd name="connsiteY1" fmla="*/ 266700 h 1892300"/>
              <a:gd name="connsiteX2" fmla="*/ 622300 w 1111250"/>
              <a:gd name="connsiteY2" fmla="*/ 234950 h 1892300"/>
              <a:gd name="connsiteX3" fmla="*/ 641350 w 1111250"/>
              <a:gd name="connsiteY3" fmla="*/ 215900 h 1892300"/>
              <a:gd name="connsiteX4" fmla="*/ 654050 w 1111250"/>
              <a:gd name="connsiteY4" fmla="*/ 165100 h 1892300"/>
              <a:gd name="connsiteX5" fmla="*/ 660400 w 1111250"/>
              <a:gd name="connsiteY5" fmla="*/ 127000 h 1892300"/>
              <a:gd name="connsiteX6" fmla="*/ 685800 w 1111250"/>
              <a:gd name="connsiteY6" fmla="*/ 63500 h 1892300"/>
              <a:gd name="connsiteX7" fmla="*/ 692150 w 1111250"/>
              <a:gd name="connsiteY7" fmla="*/ 38100 h 1892300"/>
              <a:gd name="connsiteX8" fmla="*/ 730250 w 1111250"/>
              <a:gd name="connsiteY8" fmla="*/ 12700 h 1892300"/>
              <a:gd name="connsiteX9" fmla="*/ 768350 w 1111250"/>
              <a:gd name="connsiteY9" fmla="*/ 0 h 1892300"/>
              <a:gd name="connsiteX10" fmla="*/ 806450 w 1111250"/>
              <a:gd name="connsiteY10" fmla="*/ 6350 h 1892300"/>
              <a:gd name="connsiteX11" fmla="*/ 831850 w 1111250"/>
              <a:gd name="connsiteY11" fmla="*/ 19050 h 1892300"/>
              <a:gd name="connsiteX12" fmla="*/ 876300 w 1111250"/>
              <a:gd name="connsiteY12" fmla="*/ 38100 h 1892300"/>
              <a:gd name="connsiteX13" fmla="*/ 914400 w 1111250"/>
              <a:gd name="connsiteY13" fmla="*/ 69850 h 1892300"/>
              <a:gd name="connsiteX14" fmla="*/ 927100 w 1111250"/>
              <a:gd name="connsiteY14" fmla="*/ 88900 h 1892300"/>
              <a:gd name="connsiteX15" fmla="*/ 946150 w 1111250"/>
              <a:gd name="connsiteY15" fmla="*/ 101600 h 1892300"/>
              <a:gd name="connsiteX16" fmla="*/ 971550 w 1111250"/>
              <a:gd name="connsiteY16" fmla="*/ 139700 h 1892300"/>
              <a:gd name="connsiteX17" fmla="*/ 984250 w 1111250"/>
              <a:gd name="connsiteY17" fmla="*/ 158750 h 1892300"/>
              <a:gd name="connsiteX18" fmla="*/ 990600 w 1111250"/>
              <a:gd name="connsiteY18" fmla="*/ 177800 h 1892300"/>
              <a:gd name="connsiteX19" fmla="*/ 984250 w 1111250"/>
              <a:gd name="connsiteY19" fmla="*/ 241300 h 1892300"/>
              <a:gd name="connsiteX20" fmla="*/ 971550 w 1111250"/>
              <a:gd name="connsiteY20" fmla="*/ 260350 h 1892300"/>
              <a:gd name="connsiteX21" fmla="*/ 952500 w 1111250"/>
              <a:gd name="connsiteY21" fmla="*/ 304800 h 1892300"/>
              <a:gd name="connsiteX22" fmla="*/ 946150 w 1111250"/>
              <a:gd name="connsiteY22" fmla="*/ 336550 h 1892300"/>
              <a:gd name="connsiteX23" fmla="*/ 939800 w 1111250"/>
              <a:gd name="connsiteY23" fmla="*/ 355600 h 1892300"/>
              <a:gd name="connsiteX24" fmla="*/ 946150 w 1111250"/>
              <a:gd name="connsiteY24" fmla="*/ 406400 h 1892300"/>
              <a:gd name="connsiteX25" fmla="*/ 958850 w 1111250"/>
              <a:gd name="connsiteY25" fmla="*/ 425450 h 1892300"/>
              <a:gd name="connsiteX26" fmla="*/ 984250 w 1111250"/>
              <a:gd name="connsiteY26" fmla="*/ 450850 h 1892300"/>
              <a:gd name="connsiteX27" fmla="*/ 1022350 w 1111250"/>
              <a:gd name="connsiteY27" fmla="*/ 476250 h 1892300"/>
              <a:gd name="connsiteX28" fmla="*/ 1060450 w 1111250"/>
              <a:gd name="connsiteY28" fmla="*/ 495300 h 1892300"/>
              <a:gd name="connsiteX29" fmla="*/ 1085850 w 1111250"/>
              <a:gd name="connsiteY29" fmla="*/ 514350 h 1892300"/>
              <a:gd name="connsiteX30" fmla="*/ 1111250 w 1111250"/>
              <a:gd name="connsiteY30" fmla="*/ 546100 h 1892300"/>
              <a:gd name="connsiteX31" fmla="*/ 1104900 w 1111250"/>
              <a:gd name="connsiteY31" fmla="*/ 635000 h 1892300"/>
              <a:gd name="connsiteX32" fmla="*/ 1079500 w 1111250"/>
              <a:gd name="connsiteY32" fmla="*/ 673100 h 1892300"/>
              <a:gd name="connsiteX33" fmla="*/ 1060450 w 1111250"/>
              <a:gd name="connsiteY33" fmla="*/ 685800 h 1892300"/>
              <a:gd name="connsiteX34" fmla="*/ 1022350 w 1111250"/>
              <a:gd name="connsiteY34" fmla="*/ 698500 h 1892300"/>
              <a:gd name="connsiteX35" fmla="*/ 971550 w 1111250"/>
              <a:gd name="connsiteY35" fmla="*/ 723900 h 1892300"/>
              <a:gd name="connsiteX36" fmla="*/ 946150 w 1111250"/>
              <a:gd name="connsiteY36" fmla="*/ 736600 h 1892300"/>
              <a:gd name="connsiteX37" fmla="*/ 920750 w 1111250"/>
              <a:gd name="connsiteY37" fmla="*/ 749300 h 1892300"/>
              <a:gd name="connsiteX38" fmla="*/ 882650 w 1111250"/>
              <a:gd name="connsiteY38" fmla="*/ 774700 h 1892300"/>
              <a:gd name="connsiteX39" fmla="*/ 863600 w 1111250"/>
              <a:gd name="connsiteY39" fmla="*/ 812800 h 1892300"/>
              <a:gd name="connsiteX40" fmla="*/ 850900 w 1111250"/>
              <a:gd name="connsiteY40" fmla="*/ 831850 h 1892300"/>
              <a:gd name="connsiteX41" fmla="*/ 838200 w 1111250"/>
              <a:gd name="connsiteY41" fmla="*/ 876300 h 1892300"/>
              <a:gd name="connsiteX42" fmla="*/ 844550 w 1111250"/>
              <a:gd name="connsiteY42" fmla="*/ 977900 h 1892300"/>
              <a:gd name="connsiteX43" fmla="*/ 869950 w 1111250"/>
              <a:gd name="connsiteY43" fmla="*/ 1009650 h 1892300"/>
              <a:gd name="connsiteX44" fmla="*/ 876300 w 1111250"/>
              <a:gd name="connsiteY44" fmla="*/ 1028700 h 1892300"/>
              <a:gd name="connsiteX45" fmla="*/ 908050 w 1111250"/>
              <a:gd name="connsiteY45" fmla="*/ 1073150 h 1892300"/>
              <a:gd name="connsiteX46" fmla="*/ 920750 w 1111250"/>
              <a:gd name="connsiteY46" fmla="*/ 1092200 h 1892300"/>
              <a:gd name="connsiteX47" fmla="*/ 1009650 w 1111250"/>
              <a:gd name="connsiteY47" fmla="*/ 1143000 h 1892300"/>
              <a:gd name="connsiteX48" fmla="*/ 1035050 w 1111250"/>
              <a:gd name="connsiteY48" fmla="*/ 1155700 h 1892300"/>
              <a:gd name="connsiteX49" fmla="*/ 1054100 w 1111250"/>
              <a:gd name="connsiteY49" fmla="*/ 1193800 h 1892300"/>
              <a:gd name="connsiteX50" fmla="*/ 1009650 w 1111250"/>
              <a:gd name="connsiteY50" fmla="*/ 1250950 h 1892300"/>
              <a:gd name="connsiteX51" fmla="*/ 971550 w 1111250"/>
              <a:gd name="connsiteY51" fmla="*/ 1270000 h 1892300"/>
              <a:gd name="connsiteX52" fmla="*/ 895350 w 1111250"/>
              <a:gd name="connsiteY52" fmla="*/ 1263650 h 1892300"/>
              <a:gd name="connsiteX53" fmla="*/ 857250 w 1111250"/>
              <a:gd name="connsiteY53" fmla="*/ 1250950 h 1892300"/>
              <a:gd name="connsiteX54" fmla="*/ 800100 w 1111250"/>
              <a:gd name="connsiteY54" fmla="*/ 1257300 h 1892300"/>
              <a:gd name="connsiteX55" fmla="*/ 806450 w 1111250"/>
              <a:gd name="connsiteY55" fmla="*/ 1320800 h 1892300"/>
              <a:gd name="connsiteX56" fmla="*/ 844550 w 1111250"/>
              <a:gd name="connsiteY56" fmla="*/ 1365250 h 1892300"/>
              <a:gd name="connsiteX57" fmla="*/ 876300 w 1111250"/>
              <a:gd name="connsiteY57" fmla="*/ 1403350 h 1892300"/>
              <a:gd name="connsiteX58" fmla="*/ 914400 w 1111250"/>
              <a:gd name="connsiteY58" fmla="*/ 1441450 h 1892300"/>
              <a:gd name="connsiteX59" fmla="*/ 952500 w 1111250"/>
              <a:gd name="connsiteY59" fmla="*/ 1473200 h 1892300"/>
              <a:gd name="connsiteX60" fmla="*/ 958850 w 1111250"/>
              <a:gd name="connsiteY60" fmla="*/ 1492250 h 1892300"/>
              <a:gd name="connsiteX61" fmla="*/ 952500 w 1111250"/>
              <a:gd name="connsiteY61" fmla="*/ 1530350 h 1892300"/>
              <a:gd name="connsiteX62" fmla="*/ 939800 w 1111250"/>
              <a:gd name="connsiteY62" fmla="*/ 1549400 h 1892300"/>
              <a:gd name="connsiteX63" fmla="*/ 889000 w 1111250"/>
              <a:gd name="connsiteY63" fmla="*/ 1581150 h 1892300"/>
              <a:gd name="connsiteX64" fmla="*/ 869950 w 1111250"/>
              <a:gd name="connsiteY64" fmla="*/ 1587500 h 1892300"/>
              <a:gd name="connsiteX65" fmla="*/ 800100 w 1111250"/>
              <a:gd name="connsiteY65" fmla="*/ 1581150 h 1892300"/>
              <a:gd name="connsiteX66" fmla="*/ 787400 w 1111250"/>
              <a:gd name="connsiteY66" fmla="*/ 1562100 h 1892300"/>
              <a:gd name="connsiteX67" fmla="*/ 768350 w 1111250"/>
              <a:gd name="connsiteY67" fmla="*/ 1549400 h 1892300"/>
              <a:gd name="connsiteX68" fmla="*/ 736600 w 1111250"/>
              <a:gd name="connsiteY68" fmla="*/ 1504950 h 1892300"/>
              <a:gd name="connsiteX69" fmla="*/ 717550 w 1111250"/>
              <a:gd name="connsiteY69" fmla="*/ 1492250 h 1892300"/>
              <a:gd name="connsiteX70" fmla="*/ 673100 w 1111250"/>
              <a:gd name="connsiteY70" fmla="*/ 1511300 h 1892300"/>
              <a:gd name="connsiteX71" fmla="*/ 723900 w 1111250"/>
              <a:gd name="connsiteY71" fmla="*/ 1587500 h 1892300"/>
              <a:gd name="connsiteX72" fmla="*/ 787400 w 1111250"/>
              <a:gd name="connsiteY72" fmla="*/ 1663700 h 1892300"/>
              <a:gd name="connsiteX73" fmla="*/ 806450 w 1111250"/>
              <a:gd name="connsiteY73" fmla="*/ 1689100 h 1892300"/>
              <a:gd name="connsiteX74" fmla="*/ 825500 w 1111250"/>
              <a:gd name="connsiteY74" fmla="*/ 1708150 h 1892300"/>
              <a:gd name="connsiteX75" fmla="*/ 831850 w 1111250"/>
              <a:gd name="connsiteY75" fmla="*/ 1727200 h 1892300"/>
              <a:gd name="connsiteX76" fmla="*/ 838200 w 1111250"/>
              <a:gd name="connsiteY76" fmla="*/ 1765300 h 1892300"/>
              <a:gd name="connsiteX77" fmla="*/ 819150 w 1111250"/>
              <a:gd name="connsiteY77" fmla="*/ 1828800 h 1892300"/>
              <a:gd name="connsiteX78" fmla="*/ 781050 w 1111250"/>
              <a:gd name="connsiteY78" fmla="*/ 1847850 h 1892300"/>
              <a:gd name="connsiteX79" fmla="*/ 704850 w 1111250"/>
              <a:gd name="connsiteY79" fmla="*/ 1841500 h 1892300"/>
              <a:gd name="connsiteX80" fmla="*/ 679450 w 1111250"/>
              <a:gd name="connsiteY80" fmla="*/ 1822450 h 1892300"/>
              <a:gd name="connsiteX81" fmla="*/ 660400 w 1111250"/>
              <a:gd name="connsiteY81" fmla="*/ 1816100 h 1892300"/>
              <a:gd name="connsiteX82" fmla="*/ 641350 w 1111250"/>
              <a:gd name="connsiteY82" fmla="*/ 1797050 h 1892300"/>
              <a:gd name="connsiteX83" fmla="*/ 603250 w 1111250"/>
              <a:gd name="connsiteY83" fmla="*/ 1860550 h 1892300"/>
              <a:gd name="connsiteX84" fmla="*/ 596900 w 1111250"/>
              <a:gd name="connsiteY84" fmla="*/ 1885950 h 1892300"/>
              <a:gd name="connsiteX85" fmla="*/ 577850 w 1111250"/>
              <a:gd name="connsiteY85" fmla="*/ 1892300 h 1892300"/>
              <a:gd name="connsiteX86" fmla="*/ 514350 w 1111250"/>
              <a:gd name="connsiteY86" fmla="*/ 1879600 h 1892300"/>
              <a:gd name="connsiteX87" fmla="*/ 495300 w 1111250"/>
              <a:gd name="connsiteY87" fmla="*/ 1860550 h 1892300"/>
              <a:gd name="connsiteX88" fmla="*/ 469900 w 1111250"/>
              <a:gd name="connsiteY88" fmla="*/ 1841500 h 1892300"/>
              <a:gd name="connsiteX89" fmla="*/ 457200 w 1111250"/>
              <a:gd name="connsiteY89" fmla="*/ 1822450 h 1892300"/>
              <a:gd name="connsiteX90" fmla="*/ 419100 w 1111250"/>
              <a:gd name="connsiteY90" fmla="*/ 1797050 h 1892300"/>
              <a:gd name="connsiteX91" fmla="*/ 400050 w 1111250"/>
              <a:gd name="connsiteY91" fmla="*/ 1784350 h 1892300"/>
              <a:gd name="connsiteX92" fmla="*/ 342900 w 1111250"/>
              <a:gd name="connsiteY92" fmla="*/ 1771650 h 1892300"/>
              <a:gd name="connsiteX93" fmla="*/ 279400 w 1111250"/>
              <a:gd name="connsiteY93" fmla="*/ 1778000 h 1892300"/>
              <a:gd name="connsiteX94" fmla="*/ 234950 w 1111250"/>
              <a:gd name="connsiteY94" fmla="*/ 1784350 h 1892300"/>
              <a:gd name="connsiteX95" fmla="*/ 171450 w 1111250"/>
              <a:gd name="connsiteY95" fmla="*/ 1790700 h 1892300"/>
              <a:gd name="connsiteX96" fmla="*/ 31750 w 1111250"/>
              <a:gd name="connsiteY96" fmla="*/ 1771650 h 1892300"/>
              <a:gd name="connsiteX97" fmla="*/ 0 w 1111250"/>
              <a:gd name="connsiteY97" fmla="*/ 176530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111250" h="1892300">
                <a:moveTo>
                  <a:pt x="546100" y="273050"/>
                </a:moveTo>
                <a:cubicBezTo>
                  <a:pt x="560917" y="270933"/>
                  <a:pt x="576214" y="271001"/>
                  <a:pt x="590550" y="266700"/>
                </a:cubicBezTo>
                <a:cubicBezTo>
                  <a:pt x="611246" y="260491"/>
                  <a:pt x="610070" y="249626"/>
                  <a:pt x="622300" y="234950"/>
                </a:cubicBezTo>
                <a:cubicBezTo>
                  <a:pt x="628049" y="228051"/>
                  <a:pt x="635000" y="222250"/>
                  <a:pt x="641350" y="215900"/>
                </a:cubicBezTo>
                <a:cubicBezTo>
                  <a:pt x="645583" y="198967"/>
                  <a:pt x="651181" y="182317"/>
                  <a:pt x="654050" y="165100"/>
                </a:cubicBezTo>
                <a:cubicBezTo>
                  <a:pt x="656167" y="152400"/>
                  <a:pt x="657277" y="139491"/>
                  <a:pt x="660400" y="127000"/>
                </a:cubicBezTo>
                <a:cubicBezTo>
                  <a:pt x="677537" y="58452"/>
                  <a:pt x="666092" y="116054"/>
                  <a:pt x="685800" y="63500"/>
                </a:cubicBezTo>
                <a:cubicBezTo>
                  <a:pt x="688864" y="55328"/>
                  <a:pt x="686403" y="44668"/>
                  <a:pt x="692150" y="38100"/>
                </a:cubicBezTo>
                <a:cubicBezTo>
                  <a:pt x="702201" y="26613"/>
                  <a:pt x="715770" y="17527"/>
                  <a:pt x="730250" y="12700"/>
                </a:cubicBezTo>
                <a:lnTo>
                  <a:pt x="768350" y="0"/>
                </a:lnTo>
                <a:cubicBezTo>
                  <a:pt x="781050" y="2117"/>
                  <a:pt x="794118" y="2650"/>
                  <a:pt x="806450" y="6350"/>
                </a:cubicBezTo>
                <a:cubicBezTo>
                  <a:pt x="815517" y="9070"/>
                  <a:pt x="823149" y="15321"/>
                  <a:pt x="831850" y="19050"/>
                </a:cubicBezTo>
                <a:cubicBezTo>
                  <a:pt x="897254" y="47080"/>
                  <a:pt x="792059" y="-4021"/>
                  <a:pt x="876300" y="38100"/>
                </a:cubicBezTo>
                <a:cubicBezTo>
                  <a:pt x="907242" y="84512"/>
                  <a:pt x="866061" y="29567"/>
                  <a:pt x="914400" y="69850"/>
                </a:cubicBezTo>
                <a:cubicBezTo>
                  <a:pt x="920263" y="74736"/>
                  <a:pt x="921704" y="83504"/>
                  <a:pt x="927100" y="88900"/>
                </a:cubicBezTo>
                <a:cubicBezTo>
                  <a:pt x="932496" y="94296"/>
                  <a:pt x="939800" y="97367"/>
                  <a:pt x="946150" y="101600"/>
                </a:cubicBezTo>
                <a:lnTo>
                  <a:pt x="971550" y="139700"/>
                </a:lnTo>
                <a:cubicBezTo>
                  <a:pt x="975783" y="146050"/>
                  <a:pt x="981837" y="151510"/>
                  <a:pt x="984250" y="158750"/>
                </a:cubicBezTo>
                <a:lnTo>
                  <a:pt x="990600" y="177800"/>
                </a:lnTo>
                <a:cubicBezTo>
                  <a:pt x="988483" y="198967"/>
                  <a:pt x="989033" y="220573"/>
                  <a:pt x="984250" y="241300"/>
                </a:cubicBezTo>
                <a:cubicBezTo>
                  <a:pt x="982534" y="248736"/>
                  <a:pt x="974556" y="253335"/>
                  <a:pt x="971550" y="260350"/>
                </a:cubicBezTo>
                <a:cubicBezTo>
                  <a:pt x="946947" y="317757"/>
                  <a:pt x="984384" y="256974"/>
                  <a:pt x="952500" y="304800"/>
                </a:cubicBezTo>
                <a:cubicBezTo>
                  <a:pt x="950383" y="315383"/>
                  <a:pt x="948768" y="326079"/>
                  <a:pt x="946150" y="336550"/>
                </a:cubicBezTo>
                <a:cubicBezTo>
                  <a:pt x="944527" y="343044"/>
                  <a:pt x="939800" y="348907"/>
                  <a:pt x="939800" y="355600"/>
                </a:cubicBezTo>
                <a:cubicBezTo>
                  <a:pt x="939800" y="372665"/>
                  <a:pt x="941660" y="389936"/>
                  <a:pt x="946150" y="406400"/>
                </a:cubicBezTo>
                <a:cubicBezTo>
                  <a:pt x="948158" y="413763"/>
                  <a:pt x="955437" y="418624"/>
                  <a:pt x="958850" y="425450"/>
                </a:cubicBezTo>
                <a:cubicBezTo>
                  <a:pt x="972397" y="452543"/>
                  <a:pt x="953770" y="440690"/>
                  <a:pt x="984250" y="450850"/>
                </a:cubicBezTo>
                <a:cubicBezTo>
                  <a:pt x="1020362" y="486962"/>
                  <a:pt x="985591" y="457870"/>
                  <a:pt x="1022350" y="476250"/>
                </a:cubicBezTo>
                <a:cubicBezTo>
                  <a:pt x="1071589" y="500869"/>
                  <a:pt x="1012567" y="479339"/>
                  <a:pt x="1060450" y="495300"/>
                </a:cubicBezTo>
                <a:cubicBezTo>
                  <a:pt x="1068917" y="501650"/>
                  <a:pt x="1079075" y="506220"/>
                  <a:pt x="1085850" y="514350"/>
                </a:cubicBezTo>
                <a:cubicBezTo>
                  <a:pt x="1124190" y="560358"/>
                  <a:pt x="1052908" y="507206"/>
                  <a:pt x="1111250" y="546100"/>
                </a:cubicBezTo>
                <a:cubicBezTo>
                  <a:pt x="1109133" y="575733"/>
                  <a:pt x="1108371" y="605495"/>
                  <a:pt x="1104900" y="635000"/>
                </a:cubicBezTo>
                <a:cubicBezTo>
                  <a:pt x="1102688" y="653800"/>
                  <a:pt x="1093921" y="661083"/>
                  <a:pt x="1079500" y="673100"/>
                </a:cubicBezTo>
                <a:cubicBezTo>
                  <a:pt x="1073637" y="677986"/>
                  <a:pt x="1067424" y="682700"/>
                  <a:pt x="1060450" y="685800"/>
                </a:cubicBezTo>
                <a:cubicBezTo>
                  <a:pt x="1048217" y="691237"/>
                  <a:pt x="1034324" y="692513"/>
                  <a:pt x="1022350" y="698500"/>
                </a:cubicBezTo>
                <a:lnTo>
                  <a:pt x="971550" y="723900"/>
                </a:lnTo>
                <a:lnTo>
                  <a:pt x="946150" y="736600"/>
                </a:lnTo>
                <a:cubicBezTo>
                  <a:pt x="937683" y="740833"/>
                  <a:pt x="928626" y="744049"/>
                  <a:pt x="920750" y="749300"/>
                </a:cubicBezTo>
                <a:lnTo>
                  <a:pt x="882650" y="774700"/>
                </a:lnTo>
                <a:cubicBezTo>
                  <a:pt x="846254" y="829295"/>
                  <a:pt x="889890" y="760220"/>
                  <a:pt x="863600" y="812800"/>
                </a:cubicBezTo>
                <a:cubicBezTo>
                  <a:pt x="860187" y="819626"/>
                  <a:pt x="854313" y="825024"/>
                  <a:pt x="850900" y="831850"/>
                </a:cubicBezTo>
                <a:cubicBezTo>
                  <a:pt x="846345" y="840960"/>
                  <a:pt x="840235" y="868162"/>
                  <a:pt x="838200" y="876300"/>
                </a:cubicBezTo>
                <a:cubicBezTo>
                  <a:pt x="840317" y="910167"/>
                  <a:pt x="836690" y="944890"/>
                  <a:pt x="844550" y="977900"/>
                </a:cubicBezTo>
                <a:cubicBezTo>
                  <a:pt x="847689" y="991085"/>
                  <a:pt x="862767" y="998157"/>
                  <a:pt x="869950" y="1009650"/>
                </a:cubicBezTo>
                <a:cubicBezTo>
                  <a:pt x="873498" y="1015326"/>
                  <a:pt x="873307" y="1022713"/>
                  <a:pt x="876300" y="1028700"/>
                </a:cubicBezTo>
                <a:cubicBezTo>
                  <a:pt x="881288" y="1038677"/>
                  <a:pt x="903256" y="1066439"/>
                  <a:pt x="908050" y="1073150"/>
                </a:cubicBezTo>
                <a:cubicBezTo>
                  <a:pt x="912486" y="1079360"/>
                  <a:pt x="915007" y="1087174"/>
                  <a:pt x="920750" y="1092200"/>
                </a:cubicBezTo>
                <a:cubicBezTo>
                  <a:pt x="944684" y="1113143"/>
                  <a:pt x="982307" y="1129328"/>
                  <a:pt x="1009650" y="1143000"/>
                </a:cubicBezTo>
                <a:lnTo>
                  <a:pt x="1035050" y="1155700"/>
                </a:lnTo>
                <a:cubicBezTo>
                  <a:pt x="1041471" y="1165332"/>
                  <a:pt x="1054100" y="1180655"/>
                  <a:pt x="1054100" y="1193800"/>
                </a:cubicBezTo>
                <a:cubicBezTo>
                  <a:pt x="1054100" y="1234288"/>
                  <a:pt x="1043517" y="1228372"/>
                  <a:pt x="1009650" y="1250950"/>
                </a:cubicBezTo>
                <a:cubicBezTo>
                  <a:pt x="985031" y="1267363"/>
                  <a:pt x="997840" y="1261237"/>
                  <a:pt x="971550" y="1270000"/>
                </a:cubicBezTo>
                <a:cubicBezTo>
                  <a:pt x="946150" y="1267883"/>
                  <a:pt x="920491" y="1267840"/>
                  <a:pt x="895350" y="1263650"/>
                </a:cubicBezTo>
                <a:cubicBezTo>
                  <a:pt x="882145" y="1261449"/>
                  <a:pt x="857250" y="1250950"/>
                  <a:pt x="857250" y="1250950"/>
                </a:cubicBezTo>
                <a:cubicBezTo>
                  <a:pt x="838200" y="1253067"/>
                  <a:pt x="811374" y="1241799"/>
                  <a:pt x="800100" y="1257300"/>
                </a:cubicBezTo>
                <a:cubicBezTo>
                  <a:pt x="787588" y="1274504"/>
                  <a:pt x="801993" y="1300000"/>
                  <a:pt x="806450" y="1320800"/>
                </a:cubicBezTo>
                <a:cubicBezTo>
                  <a:pt x="812509" y="1349077"/>
                  <a:pt x="824293" y="1347887"/>
                  <a:pt x="844550" y="1365250"/>
                </a:cubicBezTo>
                <a:cubicBezTo>
                  <a:pt x="885086" y="1399995"/>
                  <a:pt x="844945" y="1368076"/>
                  <a:pt x="876300" y="1403350"/>
                </a:cubicBezTo>
                <a:cubicBezTo>
                  <a:pt x="888232" y="1416774"/>
                  <a:pt x="901700" y="1428750"/>
                  <a:pt x="914400" y="1441450"/>
                </a:cubicBezTo>
                <a:cubicBezTo>
                  <a:pt x="938846" y="1465896"/>
                  <a:pt x="925978" y="1455519"/>
                  <a:pt x="952500" y="1473200"/>
                </a:cubicBezTo>
                <a:cubicBezTo>
                  <a:pt x="954617" y="1479550"/>
                  <a:pt x="958850" y="1485557"/>
                  <a:pt x="958850" y="1492250"/>
                </a:cubicBezTo>
                <a:cubicBezTo>
                  <a:pt x="958850" y="1505125"/>
                  <a:pt x="956571" y="1518136"/>
                  <a:pt x="952500" y="1530350"/>
                </a:cubicBezTo>
                <a:cubicBezTo>
                  <a:pt x="950087" y="1537590"/>
                  <a:pt x="945196" y="1544004"/>
                  <a:pt x="939800" y="1549400"/>
                </a:cubicBezTo>
                <a:cubicBezTo>
                  <a:pt x="926125" y="1563075"/>
                  <a:pt x="906605" y="1573605"/>
                  <a:pt x="889000" y="1581150"/>
                </a:cubicBezTo>
                <a:cubicBezTo>
                  <a:pt x="882848" y="1583787"/>
                  <a:pt x="876300" y="1585383"/>
                  <a:pt x="869950" y="1587500"/>
                </a:cubicBezTo>
                <a:cubicBezTo>
                  <a:pt x="846667" y="1585383"/>
                  <a:pt x="822445" y="1588026"/>
                  <a:pt x="800100" y="1581150"/>
                </a:cubicBezTo>
                <a:cubicBezTo>
                  <a:pt x="792806" y="1578906"/>
                  <a:pt x="792796" y="1567496"/>
                  <a:pt x="787400" y="1562100"/>
                </a:cubicBezTo>
                <a:cubicBezTo>
                  <a:pt x="782004" y="1556704"/>
                  <a:pt x="774700" y="1553633"/>
                  <a:pt x="768350" y="1549400"/>
                </a:cubicBezTo>
                <a:cubicBezTo>
                  <a:pt x="761139" y="1538583"/>
                  <a:pt x="744476" y="1512826"/>
                  <a:pt x="736600" y="1504950"/>
                </a:cubicBezTo>
                <a:cubicBezTo>
                  <a:pt x="731204" y="1499554"/>
                  <a:pt x="723900" y="1496483"/>
                  <a:pt x="717550" y="1492250"/>
                </a:cubicBezTo>
                <a:cubicBezTo>
                  <a:pt x="710977" y="1493893"/>
                  <a:pt x="676473" y="1499494"/>
                  <a:pt x="673100" y="1511300"/>
                </a:cubicBezTo>
                <a:cubicBezTo>
                  <a:pt x="663803" y="1543840"/>
                  <a:pt x="710175" y="1573775"/>
                  <a:pt x="723900" y="1587500"/>
                </a:cubicBezTo>
                <a:cubicBezTo>
                  <a:pt x="759130" y="1622730"/>
                  <a:pt x="739816" y="1601841"/>
                  <a:pt x="787400" y="1663700"/>
                </a:cubicBezTo>
                <a:cubicBezTo>
                  <a:pt x="793853" y="1672089"/>
                  <a:pt x="798966" y="1681616"/>
                  <a:pt x="806450" y="1689100"/>
                </a:cubicBezTo>
                <a:lnTo>
                  <a:pt x="825500" y="1708150"/>
                </a:lnTo>
                <a:cubicBezTo>
                  <a:pt x="827617" y="1714500"/>
                  <a:pt x="830398" y="1720666"/>
                  <a:pt x="831850" y="1727200"/>
                </a:cubicBezTo>
                <a:cubicBezTo>
                  <a:pt x="834643" y="1739769"/>
                  <a:pt x="838200" y="1752425"/>
                  <a:pt x="838200" y="1765300"/>
                </a:cubicBezTo>
                <a:cubicBezTo>
                  <a:pt x="838200" y="1789281"/>
                  <a:pt x="836364" y="1811586"/>
                  <a:pt x="819150" y="1828800"/>
                </a:cubicBezTo>
                <a:cubicBezTo>
                  <a:pt x="806840" y="1841110"/>
                  <a:pt x="796544" y="1842685"/>
                  <a:pt x="781050" y="1847850"/>
                </a:cubicBezTo>
                <a:cubicBezTo>
                  <a:pt x="755650" y="1845733"/>
                  <a:pt x="729577" y="1847682"/>
                  <a:pt x="704850" y="1841500"/>
                </a:cubicBezTo>
                <a:cubicBezTo>
                  <a:pt x="694583" y="1838933"/>
                  <a:pt x="688639" y="1827701"/>
                  <a:pt x="679450" y="1822450"/>
                </a:cubicBezTo>
                <a:cubicBezTo>
                  <a:pt x="673638" y="1819129"/>
                  <a:pt x="666750" y="1818217"/>
                  <a:pt x="660400" y="1816100"/>
                </a:cubicBezTo>
                <a:cubicBezTo>
                  <a:pt x="654050" y="1809750"/>
                  <a:pt x="650062" y="1799228"/>
                  <a:pt x="641350" y="1797050"/>
                </a:cubicBezTo>
                <a:cubicBezTo>
                  <a:pt x="592602" y="1784863"/>
                  <a:pt x="607601" y="1832269"/>
                  <a:pt x="603250" y="1860550"/>
                </a:cubicBezTo>
                <a:cubicBezTo>
                  <a:pt x="601923" y="1869176"/>
                  <a:pt x="602352" y="1879135"/>
                  <a:pt x="596900" y="1885950"/>
                </a:cubicBezTo>
                <a:cubicBezTo>
                  <a:pt x="592719" y="1891177"/>
                  <a:pt x="584200" y="1890183"/>
                  <a:pt x="577850" y="1892300"/>
                </a:cubicBezTo>
                <a:cubicBezTo>
                  <a:pt x="574086" y="1891762"/>
                  <a:pt x="526441" y="1887660"/>
                  <a:pt x="514350" y="1879600"/>
                </a:cubicBezTo>
                <a:cubicBezTo>
                  <a:pt x="506878" y="1874619"/>
                  <a:pt x="502118" y="1866394"/>
                  <a:pt x="495300" y="1860550"/>
                </a:cubicBezTo>
                <a:cubicBezTo>
                  <a:pt x="487265" y="1853662"/>
                  <a:pt x="477384" y="1848984"/>
                  <a:pt x="469900" y="1841500"/>
                </a:cubicBezTo>
                <a:cubicBezTo>
                  <a:pt x="464504" y="1836104"/>
                  <a:pt x="462943" y="1827476"/>
                  <a:pt x="457200" y="1822450"/>
                </a:cubicBezTo>
                <a:cubicBezTo>
                  <a:pt x="445713" y="1812399"/>
                  <a:pt x="431800" y="1805517"/>
                  <a:pt x="419100" y="1797050"/>
                </a:cubicBezTo>
                <a:cubicBezTo>
                  <a:pt x="412750" y="1792817"/>
                  <a:pt x="407454" y="1786201"/>
                  <a:pt x="400050" y="1784350"/>
                </a:cubicBezTo>
                <a:cubicBezTo>
                  <a:pt x="364179" y="1775382"/>
                  <a:pt x="383208" y="1779712"/>
                  <a:pt x="342900" y="1771650"/>
                </a:cubicBezTo>
                <a:lnTo>
                  <a:pt x="279400" y="1778000"/>
                </a:lnTo>
                <a:cubicBezTo>
                  <a:pt x="264535" y="1779749"/>
                  <a:pt x="249815" y="1782601"/>
                  <a:pt x="234950" y="1784350"/>
                </a:cubicBezTo>
                <a:cubicBezTo>
                  <a:pt x="213823" y="1786835"/>
                  <a:pt x="192617" y="1788583"/>
                  <a:pt x="171450" y="1790700"/>
                </a:cubicBezTo>
                <a:cubicBezTo>
                  <a:pt x="124883" y="1784350"/>
                  <a:pt x="76336" y="1786512"/>
                  <a:pt x="31750" y="1771650"/>
                </a:cubicBezTo>
                <a:cubicBezTo>
                  <a:pt x="8684" y="1763961"/>
                  <a:pt x="19393" y="1765300"/>
                  <a:pt x="0" y="1765300"/>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5" name="Connettore 1 24"/>
          <p:cNvCxnSpPr/>
          <p:nvPr/>
        </p:nvCxnSpPr>
        <p:spPr>
          <a:xfrm>
            <a:off x="4357225" y="3249185"/>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26" name="Arco 25"/>
          <p:cNvSpPr/>
          <p:nvPr/>
        </p:nvSpPr>
        <p:spPr>
          <a:xfrm flipH="1">
            <a:off x="3427286" y="4636500"/>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7" name="Arco 26"/>
          <p:cNvSpPr/>
          <p:nvPr/>
        </p:nvSpPr>
        <p:spPr>
          <a:xfrm flipH="1">
            <a:off x="3427287" y="4630697"/>
            <a:ext cx="1844079" cy="838296"/>
          </a:xfrm>
          <a:prstGeom prst="arc">
            <a:avLst>
              <a:gd name="adj1" fmla="val 16200000"/>
              <a:gd name="adj2" fmla="val 19014099"/>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8" name="Connettore 1 27"/>
          <p:cNvCxnSpPr>
            <a:stCxn id="26" idx="2"/>
          </p:cNvCxnSpPr>
          <p:nvPr/>
        </p:nvCxnSpPr>
        <p:spPr>
          <a:xfrm>
            <a:off x="3427286" y="5051155"/>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nettore 1 28"/>
          <p:cNvCxnSpPr/>
          <p:nvPr/>
        </p:nvCxnSpPr>
        <p:spPr>
          <a:xfrm>
            <a:off x="3418833" y="5539721"/>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nettore 2 29"/>
          <p:cNvCxnSpPr/>
          <p:nvPr/>
        </p:nvCxnSpPr>
        <p:spPr>
          <a:xfrm flipH="1" flipV="1">
            <a:off x="4016229" y="4768876"/>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3" name="Arco 32"/>
          <p:cNvSpPr/>
          <p:nvPr/>
        </p:nvSpPr>
        <p:spPr>
          <a:xfrm flipH="1">
            <a:off x="3979233" y="3643184"/>
            <a:ext cx="1896718" cy="1975026"/>
          </a:xfrm>
          <a:prstGeom prst="arc">
            <a:avLst>
              <a:gd name="adj1" fmla="val 16125676"/>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5" name="Connettore 1 34"/>
          <p:cNvCxnSpPr/>
          <p:nvPr/>
        </p:nvCxnSpPr>
        <p:spPr>
          <a:xfrm>
            <a:off x="7520975" y="3137405"/>
            <a:ext cx="0" cy="2702667"/>
          </a:xfrm>
          <a:prstGeom prst="line">
            <a:avLst/>
          </a:prstGeom>
          <a:ln w="76200" cmpd="sng">
            <a:headEnd type="triangle"/>
            <a:tailEnd type="none"/>
          </a:ln>
        </p:spPr>
        <p:style>
          <a:lnRef idx="2">
            <a:schemeClr val="accent1"/>
          </a:lnRef>
          <a:fillRef idx="0">
            <a:schemeClr val="accent1"/>
          </a:fillRef>
          <a:effectRef idx="1">
            <a:schemeClr val="accent1"/>
          </a:effectRef>
          <a:fontRef idx="minor">
            <a:schemeClr val="tx1"/>
          </a:fontRef>
        </p:style>
      </p:cxnSp>
      <p:sp>
        <p:nvSpPr>
          <p:cNvPr id="36" name="Arco 35"/>
          <p:cNvSpPr/>
          <p:nvPr/>
        </p:nvSpPr>
        <p:spPr>
          <a:xfrm flipH="1">
            <a:off x="6591036" y="4524720"/>
            <a:ext cx="1801927" cy="829310"/>
          </a:xfrm>
          <a:prstGeom prst="arc">
            <a:avLst/>
          </a:prstGeom>
          <a:ln w="28575" cmpd="sng">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7" name="Arco 36"/>
          <p:cNvSpPr/>
          <p:nvPr/>
        </p:nvSpPr>
        <p:spPr>
          <a:xfrm flipH="1">
            <a:off x="6591037" y="4518917"/>
            <a:ext cx="1844079" cy="838296"/>
          </a:xfrm>
          <a:prstGeom prst="arc">
            <a:avLst>
              <a:gd name="adj1" fmla="val 16200000"/>
              <a:gd name="adj2" fmla="val 19014099"/>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8" name="Connettore 1 37"/>
          <p:cNvCxnSpPr>
            <a:stCxn id="36" idx="2"/>
          </p:cNvCxnSpPr>
          <p:nvPr/>
        </p:nvCxnSpPr>
        <p:spPr>
          <a:xfrm>
            <a:off x="6591036" y="4939375"/>
            <a:ext cx="1" cy="900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Connettore 1 38"/>
          <p:cNvCxnSpPr/>
          <p:nvPr/>
        </p:nvCxnSpPr>
        <p:spPr>
          <a:xfrm>
            <a:off x="6582583" y="5427941"/>
            <a:ext cx="93049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Connettore 2 39"/>
          <p:cNvCxnSpPr/>
          <p:nvPr/>
        </p:nvCxnSpPr>
        <p:spPr>
          <a:xfrm flipH="1" flipV="1">
            <a:off x="7179979" y="4657096"/>
            <a:ext cx="226629" cy="203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1" name="Connettore 2 40"/>
          <p:cNvCxnSpPr/>
          <p:nvPr/>
        </p:nvCxnSpPr>
        <p:spPr>
          <a:xfrm flipV="1">
            <a:off x="7047851" y="4021989"/>
            <a:ext cx="95132" cy="355928"/>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2" name="Connettore 2 41"/>
          <p:cNvCxnSpPr/>
          <p:nvPr/>
        </p:nvCxnSpPr>
        <p:spPr>
          <a:xfrm flipV="1">
            <a:off x="7171752" y="3717408"/>
            <a:ext cx="147865" cy="217920"/>
          </a:xfrm>
          <a:prstGeom prst="straightConnector1">
            <a:avLst/>
          </a:prstGeom>
          <a:ln w="381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3" name="Arco 42"/>
          <p:cNvSpPr/>
          <p:nvPr/>
        </p:nvSpPr>
        <p:spPr>
          <a:xfrm flipH="1">
            <a:off x="7142983" y="3531404"/>
            <a:ext cx="1896718" cy="1975026"/>
          </a:xfrm>
          <a:prstGeom prst="arc">
            <a:avLst>
              <a:gd name="adj1" fmla="val 16642419"/>
              <a:gd name="adj2" fmla="val 162860"/>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4" name="Figura a mano libera 43"/>
          <p:cNvSpPr/>
          <p:nvPr/>
        </p:nvSpPr>
        <p:spPr>
          <a:xfrm rot="265285">
            <a:off x="7563511" y="3233585"/>
            <a:ext cx="1248886" cy="1845339"/>
          </a:xfrm>
          <a:custGeom>
            <a:avLst/>
            <a:gdLst>
              <a:gd name="connsiteX0" fmla="*/ 546100 w 1111250"/>
              <a:gd name="connsiteY0" fmla="*/ 273050 h 1892300"/>
              <a:gd name="connsiteX1" fmla="*/ 590550 w 1111250"/>
              <a:gd name="connsiteY1" fmla="*/ 266700 h 1892300"/>
              <a:gd name="connsiteX2" fmla="*/ 622300 w 1111250"/>
              <a:gd name="connsiteY2" fmla="*/ 234950 h 1892300"/>
              <a:gd name="connsiteX3" fmla="*/ 641350 w 1111250"/>
              <a:gd name="connsiteY3" fmla="*/ 215900 h 1892300"/>
              <a:gd name="connsiteX4" fmla="*/ 654050 w 1111250"/>
              <a:gd name="connsiteY4" fmla="*/ 165100 h 1892300"/>
              <a:gd name="connsiteX5" fmla="*/ 660400 w 1111250"/>
              <a:gd name="connsiteY5" fmla="*/ 127000 h 1892300"/>
              <a:gd name="connsiteX6" fmla="*/ 685800 w 1111250"/>
              <a:gd name="connsiteY6" fmla="*/ 63500 h 1892300"/>
              <a:gd name="connsiteX7" fmla="*/ 692150 w 1111250"/>
              <a:gd name="connsiteY7" fmla="*/ 38100 h 1892300"/>
              <a:gd name="connsiteX8" fmla="*/ 730250 w 1111250"/>
              <a:gd name="connsiteY8" fmla="*/ 12700 h 1892300"/>
              <a:gd name="connsiteX9" fmla="*/ 768350 w 1111250"/>
              <a:gd name="connsiteY9" fmla="*/ 0 h 1892300"/>
              <a:gd name="connsiteX10" fmla="*/ 806450 w 1111250"/>
              <a:gd name="connsiteY10" fmla="*/ 6350 h 1892300"/>
              <a:gd name="connsiteX11" fmla="*/ 831850 w 1111250"/>
              <a:gd name="connsiteY11" fmla="*/ 19050 h 1892300"/>
              <a:gd name="connsiteX12" fmla="*/ 876300 w 1111250"/>
              <a:gd name="connsiteY12" fmla="*/ 38100 h 1892300"/>
              <a:gd name="connsiteX13" fmla="*/ 914400 w 1111250"/>
              <a:gd name="connsiteY13" fmla="*/ 69850 h 1892300"/>
              <a:gd name="connsiteX14" fmla="*/ 927100 w 1111250"/>
              <a:gd name="connsiteY14" fmla="*/ 88900 h 1892300"/>
              <a:gd name="connsiteX15" fmla="*/ 946150 w 1111250"/>
              <a:gd name="connsiteY15" fmla="*/ 101600 h 1892300"/>
              <a:gd name="connsiteX16" fmla="*/ 971550 w 1111250"/>
              <a:gd name="connsiteY16" fmla="*/ 139700 h 1892300"/>
              <a:gd name="connsiteX17" fmla="*/ 984250 w 1111250"/>
              <a:gd name="connsiteY17" fmla="*/ 158750 h 1892300"/>
              <a:gd name="connsiteX18" fmla="*/ 990600 w 1111250"/>
              <a:gd name="connsiteY18" fmla="*/ 177800 h 1892300"/>
              <a:gd name="connsiteX19" fmla="*/ 984250 w 1111250"/>
              <a:gd name="connsiteY19" fmla="*/ 241300 h 1892300"/>
              <a:gd name="connsiteX20" fmla="*/ 971550 w 1111250"/>
              <a:gd name="connsiteY20" fmla="*/ 260350 h 1892300"/>
              <a:gd name="connsiteX21" fmla="*/ 952500 w 1111250"/>
              <a:gd name="connsiteY21" fmla="*/ 304800 h 1892300"/>
              <a:gd name="connsiteX22" fmla="*/ 946150 w 1111250"/>
              <a:gd name="connsiteY22" fmla="*/ 336550 h 1892300"/>
              <a:gd name="connsiteX23" fmla="*/ 939800 w 1111250"/>
              <a:gd name="connsiteY23" fmla="*/ 355600 h 1892300"/>
              <a:gd name="connsiteX24" fmla="*/ 946150 w 1111250"/>
              <a:gd name="connsiteY24" fmla="*/ 406400 h 1892300"/>
              <a:gd name="connsiteX25" fmla="*/ 958850 w 1111250"/>
              <a:gd name="connsiteY25" fmla="*/ 425450 h 1892300"/>
              <a:gd name="connsiteX26" fmla="*/ 984250 w 1111250"/>
              <a:gd name="connsiteY26" fmla="*/ 450850 h 1892300"/>
              <a:gd name="connsiteX27" fmla="*/ 1022350 w 1111250"/>
              <a:gd name="connsiteY27" fmla="*/ 476250 h 1892300"/>
              <a:gd name="connsiteX28" fmla="*/ 1060450 w 1111250"/>
              <a:gd name="connsiteY28" fmla="*/ 495300 h 1892300"/>
              <a:gd name="connsiteX29" fmla="*/ 1085850 w 1111250"/>
              <a:gd name="connsiteY29" fmla="*/ 514350 h 1892300"/>
              <a:gd name="connsiteX30" fmla="*/ 1111250 w 1111250"/>
              <a:gd name="connsiteY30" fmla="*/ 546100 h 1892300"/>
              <a:gd name="connsiteX31" fmla="*/ 1104900 w 1111250"/>
              <a:gd name="connsiteY31" fmla="*/ 635000 h 1892300"/>
              <a:gd name="connsiteX32" fmla="*/ 1079500 w 1111250"/>
              <a:gd name="connsiteY32" fmla="*/ 673100 h 1892300"/>
              <a:gd name="connsiteX33" fmla="*/ 1060450 w 1111250"/>
              <a:gd name="connsiteY33" fmla="*/ 685800 h 1892300"/>
              <a:gd name="connsiteX34" fmla="*/ 1022350 w 1111250"/>
              <a:gd name="connsiteY34" fmla="*/ 698500 h 1892300"/>
              <a:gd name="connsiteX35" fmla="*/ 971550 w 1111250"/>
              <a:gd name="connsiteY35" fmla="*/ 723900 h 1892300"/>
              <a:gd name="connsiteX36" fmla="*/ 946150 w 1111250"/>
              <a:gd name="connsiteY36" fmla="*/ 736600 h 1892300"/>
              <a:gd name="connsiteX37" fmla="*/ 920750 w 1111250"/>
              <a:gd name="connsiteY37" fmla="*/ 749300 h 1892300"/>
              <a:gd name="connsiteX38" fmla="*/ 882650 w 1111250"/>
              <a:gd name="connsiteY38" fmla="*/ 774700 h 1892300"/>
              <a:gd name="connsiteX39" fmla="*/ 863600 w 1111250"/>
              <a:gd name="connsiteY39" fmla="*/ 812800 h 1892300"/>
              <a:gd name="connsiteX40" fmla="*/ 850900 w 1111250"/>
              <a:gd name="connsiteY40" fmla="*/ 831850 h 1892300"/>
              <a:gd name="connsiteX41" fmla="*/ 838200 w 1111250"/>
              <a:gd name="connsiteY41" fmla="*/ 876300 h 1892300"/>
              <a:gd name="connsiteX42" fmla="*/ 844550 w 1111250"/>
              <a:gd name="connsiteY42" fmla="*/ 977900 h 1892300"/>
              <a:gd name="connsiteX43" fmla="*/ 869950 w 1111250"/>
              <a:gd name="connsiteY43" fmla="*/ 1009650 h 1892300"/>
              <a:gd name="connsiteX44" fmla="*/ 876300 w 1111250"/>
              <a:gd name="connsiteY44" fmla="*/ 1028700 h 1892300"/>
              <a:gd name="connsiteX45" fmla="*/ 908050 w 1111250"/>
              <a:gd name="connsiteY45" fmla="*/ 1073150 h 1892300"/>
              <a:gd name="connsiteX46" fmla="*/ 920750 w 1111250"/>
              <a:gd name="connsiteY46" fmla="*/ 1092200 h 1892300"/>
              <a:gd name="connsiteX47" fmla="*/ 1009650 w 1111250"/>
              <a:gd name="connsiteY47" fmla="*/ 1143000 h 1892300"/>
              <a:gd name="connsiteX48" fmla="*/ 1035050 w 1111250"/>
              <a:gd name="connsiteY48" fmla="*/ 1155700 h 1892300"/>
              <a:gd name="connsiteX49" fmla="*/ 1054100 w 1111250"/>
              <a:gd name="connsiteY49" fmla="*/ 1193800 h 1892300"/>
              <a:gd name="connsiteX50" fmla="*/ 1009650 w 1111250"/>
              <a:gd name="connsiteY50" fmla="*/ 1250950 h 1892300"/>
              <a:gd name="connsiteX51" fmla="*/ 971550 w 1111250"/>
              <a:gd name="connsiteY51" fmla="*/ 1270000 h 1892300"/>
              <a:gd name="connsiteX52" fmla="*/ 895350 w 1111250"/>
              <a:gd name="connsiteY52" fmla="*/ 1263650 h 1892300"/>
              <a:gd name="connsiteX53" fmla="*/ 857250 w 1111250"/>
              <a:gd name="connsiteY53" fmla="*/ 1250950 h 1892300"/>
              <a:gd name="connsiteX54" fmla="*/ 800100 w 1111250"/>
              <a:gd name="connsiteY54" fmla="*/ 1257300 h 1892300"/>
              <a:gd name="connsiteX55" fmla="*/ 806450 w 1111250"/>
              <a:gd name="connsiteY55" fmla="*/ 1320800 h 1892300"/>
              <a:gd name="connsiteX56" fmla="*/ 844550 w 1111250"/>
              <a:gd name="connsiteY56" fmla="*/ 1365250 h 1892300"/>
              <a:gd name="connsiteX57" fmla="*/ 876300 w 1111250"/>
              <a:gd name="connsiteY57" fmla="*/ 1403350 h 1892300"/>
              <a:gd name="connsiteX58" fmla="*/ 914400 w 1111250"/>
              <a:gd name="connsiteY58" fmla="*/ 1441450 h 1892300"/>
              <a:gd name="connsiteX59" fmla="*/ 952500 w 1111250"/>
              <a:gd name="connsiteY59" fmla="*/ 1473200 h 1892300"/>
              <a:gd name="connsiteX60" fmla="*/ 958850 w 1111250"/>
              <a:gd name="connsiteY60" fmla="*/ 1492250 h 1892300"/>
              <a:gd name="connsiteX61" fmla="*/ 952500 w 1111250"/>
              <a:gd name="connsiteY61" fmla="*/ 1530350 h 1892300"/>
              <a:gd name="connsiteX62" fmla="*/ 939800 w 1111250"/>
              <a:gd name="connsiteY62" fmla="*/ 1549400 h 1892300"/>
              <a:gd name="connsiteX63" fmla="*/ 889000 w 1111250"/>
              <a:gd name="connsiteY63" fmla="*/ 1581150 h 1892300"/>
              <a:gd name="connsiteX64" fmla="*/ 869950 w 1111250"/>
              <a:gd name="connsiteY64" fmla="*/ 1587500 h 1892300"/>
              <a:gd name="connsiteX65" fmla="*/ 800100 w 1111250"/>
              <a:gd name="connsiteY65" fmla="*/ 1581150 h 1892300"/>
              <a:gd name="connsiteX66" fmla="*/ 787400 w 1111250"/>
              <a:gd name="connsiteY66" fmla="*/ 1562100 h 1892300"/>
              <a:gd name="connsiteX67" fmla="*/ 768350 w 1111250"/>
              <a:gd name="connsiteY67" fmla="*/ 1549400 h 1892300"/>
              <a:gd name="connsiteX68" fmla="*/ 736600 w 1111250"/>
              <a:gd name="connsiteY68" fmla="*/ 1504950 h 1892300"/>
              <a:gd name="connsiteX69" fmla="*/ 717550 w 1111250"/>
              <a:gd name="connsiteY69" fmla="*/ 1492250 h 1892300"/>
              <a:gd name="connsiteX70" fmla="*/ 673100 w 1111250"/>
              <a:gd name="connsiteY70" fmla="*/ 1511300 h 1892300"/>
              <a:gd name="connsiteX71" fmla="*/ 723900 w 1111250"/>
              <a:gd name="connsiteY71" fmla="*/ 1587500 h 1892300"/>
              <a:gd name="connsiteX72" fmla="*/ 787400 w 1111250"/>
              <a:gd name="connsiteY72" fmla="*/ 1663700 h 1892300"/>
              <a:gd name="connsiteX73" fmla="*/ 806450 w 1111250"/>
              <a:gd name="connsiteY73" fmla="*/ 1689100 h 1892300"/>
              <a:gd name="connsiteX74" fmla="*/ 825500 w 1111250"/>
              <a:gd name="connsiteY74" fmla="*/ 1708150 h 1892300"/>
              <a:gd name="connsiteX75" fmla="*/ 831850 w 1111250"/>
              <a:gd name="connsiteY75" fmla="*/ 1727200 h 1892300"/>
              <a:gd name="connsiteX76" fmla="*/ 838200 w 1111250"/>
              <a:gd name="connsiteY76" fmla="*/ 1765300 h 1892300"/>
              <a:gd name="connsiteX77" fmla="*/ 819150 w 1111250"/>
              <a:gd name="connsiteY77" fmla="*/ 1828800 h 1892300"/>
              <a:gd name="connsiteX78" fmla="*/ 781050 w 1111250"/>
              <a:gd name="connsiteY78" fmla="*/ 1847850 h 1892300"/>
              <a:gd name="connsiteX79" fmla="*/ 704850 w 1111250"/>
              <a:gd name="connsiteY79" fmla="*/ 1841500 h 1892300"/>
              <a:gd name="connsiteX80" fmla="*/ 679450 w 1111250"/>
              <a:gd name="connsiteY80" fmla="*/ 1822450 h 1892300"/>
              <a:gd name="connsiteX81" fmla="*/ 660400 w 1111250"/>
              <a:gd name="connsiteY81" fmla="*/ 1816100 h 1892300"/>
              <a:gd name="connsiteX82" fmla="*/ 641350 w 1111250"/>
              <a:gd name="connsiteY82" fmla="*/ 1797050 h 1892300"/>
              <a:gd name="connsiteX83" fmla="*/ 603250 w 1111250"/>
              <a:gd name="connsiteY83" fmla="*/ 1860550 h 1892300"/>
              <a:gd name="connsiteX84" fmla="*/ 596900 w 1111250"/>
              <a:gd name="connsiteY84" fmla="*/ 1885950 h 1892300"/>
              <a:gd name="connsiteX85" fmla="*/ 577850 w 1111250"/>
              <a:gd name="connsiteY85" fmla="*/ 1892300 h 1892300"/>
              <a:gd name="connsiteX86" fmla="*/ 514350 w 1111250"/>
              <a:gd name="connsiteY86" fmla="*/ 1879600 h 1892300"/>
              <a:gd name="connsiteX87" fmla="*/ 495300 w 1111250"/>
              <a:gd name="connsiteY87" fmla="*/ 1860550 h 1892300"/>
              <a:gd name="connsiteX88" fmla="*/ 469900 w 1111250"/>
              <a:gd name="connsiteY88" fmla="*/ 1841500 h 1892300"/>
              <a:gd name="connsiteX89" fmla="*/ 457200 w 1111250"/>
              <a:gd name="connsiteY89" fmla="*/ 1822450 h 1892300"/>
              <a:gd name="connsiteX90" fmla="*/ 419100 w 1111250"/>
              <a:gd name="connsiteY90" fmla="*/ 1797050 h 1892300"/>
              <a:gd name="connsiteX91" fmla="*/ 400050 w 1111250"/>
              <a:gd name="connsiteY91" fmla="*/ 1784350 h 1892300"/>
              <a:gd name="connsiteX92" fmla="*/ 342900 w 1111250"/>
              <a:gd name="connsiteY92" fmla="*/ 1771650 h 1892300"/>
              <a:gd name="connsiteX93" fmla="*/ 279400 w 1111250"/>
              <a:gd name="connsiteY93" fmla="*/ 1778000 h 1892300"/>
              <a:gd name="connsiteX94" fmla="*/ 234950 w 1111250"/>
              <a:gd name="connsiteY94" fmla="*/ 1784350 h 1892300"/>
              <a:gd name="connsiteX95" fmla="*/ 171450 w 1111250"/>
              <a:gd name="connsiteY95" fmla="*/ 1790700 h 1892300"/>
              <a:gd name="connsiteX96" fmla="*/ 31750 w 1111250"/>
              <a:gd name="connsiteY96" fmla="*/ 1771650 h 1892300"/>
              <a:gd name="connsiteX97" fmla="*/ 0 w 1111250"/>
              <a:gd name="connsiteY97" fmla="*/ 176530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111250" h="1892300">
                <a:moveTo>
                  <a:pt x="546100" y="273050"/>
                </a:moveTo>
                <a:cubicBezTo>
                  <a:pt x="560917" y="270933"/>
                  <a:pt x="576214" y="271001"/>
                  <a:pt x="590550" y="266700"/>
                </a:cubicBezTo>
                <a:cubicBezTo>
                  <a:pt x="611246" y="260491"/>
                  <a:pt x="610070" y="249626"/>
                  <a:pt x="622300" y="234950"/>
                </a:cubicBezTo>
                <a:cubicBezTo>
                  <a:pt x="628049" y="228051"/>
                  <a:pt x="635000" y="222250"/>
                  <a:pt x="641350" y="215900"/>
                </a:cubicBezTo>
                <a:cubicBezTo>
                  <a:pt x="645583" y="198967"/>
                  <a:pt x="651181" y="182317"/>
                  <a:pt x="654050" y="165100"/>
                </a:cubicBezTo>
                <a:cubicBezTo>
                  <a:pt x="656167" y="152400"/>
                  <a:pt x="657277" y="139491"/>
                  <a:pt x="660400" y="127000"/>
                </a:cubicBezTo>
                <a:cubicBezTo>
                  <a:pt x="677537" y="58452"/>
                  <a:pt x="666092" y="116054"/>
                  <a:pt x="685800" y="63500"/>
                </a:cubicBezTo>
                <a:cubicBezTo>
                  <a:pt x="688864" y="55328"/>
                  <a:pt x="686403" y="44668"/>
                  <a:pt x="692150" y="38100"/>
                </a:cubicBezTo>
                <a:cubicBezTo>
                  <a:pt x="702201" y="26613"/>
                  <a:pt x="715770" y="17527"/>
                  <a:pt x="730250" y="12700"/>
                </a:cubicBezTo>
                <a:lnTo>
                  <a:pt x="768350" y="0"/>
                </a:lnTo>
                <a:cubicBezTo>
                  <a:pt x="781050" y="2117"/>
                  <a:pt x="794118" y="2650"/>
                  <a:pt x="806450" y="6350"/>
                </a:cubicBezTo>
                <a:cubicBezTo>
                  <a:pt x="815517" y="9070"/>
                  <a:pt x="823149" y="15321"/>
                  <a:pt x="831850" y="19050"/>
                </a:cubicBezTo>
                <a:cubicBezTo>
                  <a:pt x="897254" y="47080"/>
                  <a:pt x="792059" y="-4021"/>
                  <a:pt x="876300" y="38100"/>
                </a:cubicBezTo>
                <a:cubicBezTo>
                  <a:pt x="907242" y="84512"/>
                  <a:pt x="866061" y="29567"/>
                  <a:pt x="914400" y="69850"/>
                </a:cubicBezTo>
                <a:cubicBezTo>
                  <a:pt x="920263" y="74736"/>
                  <a:pt x="921704" y="83504"/>
                  <a:pt x="927100" y="88900"/>
                </a:cubicBezTo>
                <a:cubicBezTo>
                  <a:pt x="932496" y="94296"/>
                  <a:pt x="939800" y="97367"/>
                  <a:pt x="946150" y="101600"/>
                </a:cubicBezTo>
                <a:lnTo>
                  <a:pt x="971550" y="139700"/>
                </a:lnTo>
                <a:cubicBezTo>
                  <a:pt x="975783" y="146050"/>
                  <a:pt x="981837" y="151510"/>
                  <a:pt x="984250" y="158750"/>
                </a:cubicBezTo>
                <a:lnTo>
                  <a:pt x="990600" y="177800"/>
                </a:lnTo>
                <a:cubicBezTo>
                  <a:pt x="988483" y="198967"/>
                  <a:pt x="989033" y="220573"/>
                  <a:pt x="984250" y="241300"/>
                </a:cubicBezTo>
                <a:cubicBezTo>
                  <a:pt x="982534" y="248736"/>
                  <a:pt x="974556" y="253335"/>
                  <a:pt x="971550" y="260350"/>
                </a:cubicBezTo>
                <a:cubicBezTo>
                  <a:pt x="946947" y="317757"/>
                  <a:pt x="984384" y="256974"/>
                  <a:pt x="952500" y="304800"/>
                </a:cubicBezTo>
                <a:cubicBezTo>
                  <a:pt x="950383" y="315383"/>
                  <a:pt x="948768" y="326079"/>
                  <a:pt x="946150" y="336550"/>
                </a:cubicBezTo>
                <a:cubicBezTo>
                  <a:pt x="944527" y="343044"/>
                  <a:pt x="939800" y="348907"/>
                  <a:pt x="939800" y="355600"/>
                </a:cubicBezTo>
                <a:cubicBezTo>
                  <a:pt x="939800" y="372665"/>
                  <a:pt x="941660" y="389936"/>
                  <a:pt x="946150" y="406400"/>
                </a:cubicBezTo>
                <a:cubicBezTo>
                  <a:pt x="948158" y="413763"/>
                  <a:pt x="955437" y="418624"/>
                  <a:pt x="958850" y="425450"/>
                </a:cubicBezTo>
                <a:cubicBezTo>
                  <a:pt x="972397" y="452543"/>
                  <a:pt x="953770" y="440690"/>
                  <a:pt x="984250" y="450850"/>
                </a:cubicBezTo>
                <a:cubicBezTo>
                  <a:pt x="1020362" y="486962"/>
                  <a:pt x="985591" y="457870"/>
                  <a:pt x="1022350" y="476250"/>
                </a:cubicBezTo>
                <a:cubicBezTo>
                  <a:pt x="1071589" y="500869"/>
                  <a:pt x="1012567" y="479339"/>
                  <a:pt x="1060450" y="495300"/>
                </a:cubicBezTo>
                <a:cubicBezTo>
                  <a:pt x="1068917" y="501650"/>
                  <a:pt x="1079075" y="506220"/>
                  <a:pt x="1085850" y="514350"/>
                </a:cubicBezTo>
                <a:cubicBezTo>
                  <a:pt x="1124190" y="560358"/>
                  <a:pt x="1052908" y="507206"/>
                  <a:pt x="1111250" y="546100"/>
                </a:cubicBezTo>
                <a:cubicBezTo>
                  <a:pt x="1109133" y="575733"/>
                  <a:pt x="1108371" y="605495"/>
                  <a:pt x="1104900" y="635000"/>
                </a:cubicBezTo>
                <a:cubicBezTo>
                  <a:pt x="1102688" y="653800"/>
                  <a:pt x="1093921" y="661083"/>
                  <a:pt x="1079500" y="673100"/>
                </a:cubicBezTo>
                <a:cubicBezTo>
                  <a:pt x="1073637" y="677986"/>
                  <a:pt x="1067424" y="682700"/>
                  <a:pt x="1060450" y="685800"/>
                </a:cubicBezTo>
                <a:cubicBezTo>
                  <a:pt x="1048217" y="691237"/>
                  <a:pt x="1034324" y="692513"/>
                  <a:pt x="1022350" y="698500"/>
                </a:cubicBezTo>
                <a:lnTo>
                  <a:pt x="971550" y="723900"/>
                </a:lnTo>
                <a:lnTo>
                  <a:pt x="946150" y="736600"/>
                </a:lnTo>
                <a:cubicBezTo>
                  <a:pt x="937683" y="740833"/>
                  <a:pt x="928626" y="744049"/>
                  <a:pt x="920750" y="749300"/>
                </a:cubicBezTo>
                <a:lnTo>
                  <a:pt x="882650" y="774700"/>
                </a:lnTo>
                <a:cubicBezTo>
                  <a:pt x="846254" y="829295"/>
                  <a:pt x="889890" y="760220"/>
                  <a:pt x="863600" y="812800"/>
                </a:cubicBezTo>
                <a:cubicBezTo>
                  <a:pt x="860187" y="819626"/>
                  <a:pt x="854313" y="825024"/>
                  <a:pt x="850900" y="831850"/>
                </a:cubicBezTo>
                <a:cubicBezTo>
                  <a:pt x="846345" y="840960"/>
                  <a:pt x="840235" y="868162"/>
                  <a:pt x="838200" y="876300"/>
                </a:cubicBezTo>
                <a:cubicBezTo>
                  <a:pt x="840317" y="910167"/>
                  <a:pt x="836690" y="944890"/>
                  <a:pt x="844550" y="977900"/>
                </a:cubicBezTo>
                <a:cubicBezTo>
                  <a:pt x="847689" y="991085"/>
                  <a:pt x="862767" y="998157"/>
                  <a:pt x="869950" y="1009650"/>
                </a:cubicBezTo>
                <a:cubicBezTo>
                  <a:pt x="873498" y="1015326"/>
                  <a:pt x="873307" y="1022713"/>
                  <a:pt x="876300" y="1028700"/>
                </a:cubicBezTo>
                <a:cubicBezTo>
                  <a:pt x="881288" y="1038677"/>
                  <a:pt x="903256" y="1066439"/>
                  <a:pt x="908050" y="1073150"/>
                </a:cubicBezTo>
                <a:cubicBezTo>
                  <a:pt x="912486" y="1079360"/>
                  <a:pt x="915007" y="1087174"/>
                  <a:pt x="920750" y="1092200"/>
                </a:cubicBezTo>
                <a:cubicBezTo>
                  <a:pt x="944684" y="1113143"/>
                  <a:pt x="982307" y="1129328"/>
                  <a:pt x="1009650" y="1143000"/>
                </a:cubicBezTo>
                <a:lnTo>
                  <a:pt x="1035050" y="1155700"/>
                </a:lnTo>
                <a:cubicBezTo>
                  <a:pt x="1041471" y="1165332"/>
                  <a:pt x="1054100" y="1180655"/>
                  <a:pt x="1054100" y="1193800"/>
                </a:cubicBezTo>
                <a:cubicBezTo>
                  <a:pt x="1054100" y="1234288"/>
                  <a:pt x="1043517" y="1228372"/>
                  <a:pt x="1009650" y="1250950"/>
                </a:cubicBezTo>
                <a:cubicBezTo>
                  <a:pt x="985031" y="1267363"/>
                  <a:pt x="997840" y="1261237"/>
                  <a:pt x="971550" y="1270000"/>
                </a:cubicBezTo>
                <a:cubicBezTo>
                  <a:pt x="946150" y="1267883"/>
                  <a:pt x="920491" y="1267840"/>
                  <a:pt x="895350" y="1263650"/>
                </a:cubicBezTo>
                <a:cubicBezTo>
                  <a:pt x="882145" y="1261449"/>
                  <a:pt x="857250" y="1250950"/>
                  <a:pt x="857250" y="1250950"/>
                </a:cubicBezTo>
                <a:cubicBezTo>
                  <a:pt x="838200" y="1253067"/>
                  <a:pt x="811374" y="1241799"/>
                  <a:pt x="800100" y="1257300"/>
                </a:cubicBezTo>
                <a:cubicBezTo>
                  <a:pt x="787588" y="1274504"/>
                  <a:pt x="801993" y="1300000"/>
                  <a:pt x="806450" y="1320800"/>
                </a:cubicBezTo>
                <a:cubicBezTo>
                  <a:pt x="812509" y="1349077"/>
                  <a:pt x="824293" y="1347887"/>
                  <a:pt x="844550" y="1365250"/>
                </a:cubicBezTo>
                <a:cubicBezTo>
                  <a:pt x="885086" y="1399995"/>
                  <a:pt x="844945" y="1368076"/>
                  <a:pt x="876300" y="1403350"/>
                </a:cubicBezTo>
                <a:cubicBezTo>
                  <a:pt x="888232" y="1416774"/>
                  <a:pt x="901700" y="1428750"/>
                  <a:pt x="914400" y="1441450"/>
                </a:cubicBezTo>
                <a:cubicBezTo>
                  <a:pt x="938846" y="1465896"/>
                  <a:pt x="925978" y="1455519"/>
                  <a:pt x="952500" y="1473200"/>
                </a:cubicBezTo>
                <a:cubicBezTo>
                  <a:pt x="954617" y="1479550"/>
                  <a:pt x="958850" y="1485557"/>
                  <a:pt x="958850" y="1492250"/>
                </a:cubicBezTo>
                <a:cubicBezTo>
                  <a:pt x="958850" y="1505125"/>
                  <a:pt x="956571" y="1518136"/>
                  <a:pt x="952500" y="1530350"/>
                </a:cubicBezTo>
                <a:cubicBezTo>
                  <a:pt x="950087" y="1537590"/>
                  <a:pt x="945196" y="1544004"/>
                  <a:pt x="939800" y="1549400"/>
                </a:cubicBezTo>
                <a:cubicBezTo>
                  <a:pt x="926125" y="1563075"/>
                  <a:pt x="906605" y="1573605"/>
                  <a:pt x="889000" y="1581150"/>
                </a:cubicBezTo>
                <a:cubicBezTo>
                  <a:pt x="882848" y="1583787"/>
                  <a:pt x="876300" y="1585383"/>
                  <a:pt x="869950" y="1587500"/>
                </a:cubicBezTo>
                <a:cubicBezTo>
                  <a:pt x="846667" y="1585383"/>
                  <a:pt x="822445" y="1588026"/>
                  <a:pt x="800100" y="1581150"/>
                </a:cubicBezTo>
                <a:cubicBezTo>
                  <a:pt x="792806" y="1578906"/>
                  <a:pt x="792796" y="1567496"/>
                  <a:pt x="787400" y="1562100"/>
                </a:cubicBezTo>
                <a:cubicBezTo>
                  <a:pt x="782004" y="1556704"/>
                  <a:pt x="774700" y="1553633"/>
                  <a:pt x="768350" y="1549400"/>
                </a:cubicBezTo>
                <a:cubicBezTo>
                  <a:pt x="761139" y="1538583"/>
                  <a:pt x="744476" y="1512826"/>
                  <a:pt x="736600" y="1504950"/>
                </a:cubicBezTo>
                <a:cubicBezTo>
                  <a:pt x="731204" y="1499554"/>
                  <a:pt x="723900" y="1496483"/>
                  <a:pt x="717550" y="1492250"/>
                </a:cubicBezTo>
                <a:cubicBezTo>
                  <a:pt x="710977" y="1493893"/>
                  <a:pt x="676473" y="1499494"/>
                  <a:pt x="673100" y="1511300"/>
                </a:cubicBezTo>
                <a:cubicBezTo>
                  <a:pt x="663803" y="1543840"/>
                  <a:pt x="710175" y="1573775"/>
                  <a:pt x="723900" y="1587500"/>
                </a:cubicBezTo>
                <a:cubicBezTo>
                  <a:pt x="759130" y="1622730"/>
                  <a:pt x="739816" y="1601841"/>
                  <a:pt x="787400" y="1663700"/>
                </a:cubicBezTo>
                <a:cubicBezTo>
                  <a:pt x="793853" y="1672089"/>
                  <a:pt x="798966" y="1681616"/>
                  <a:pt x="806450" y="1689100"/>
                </a:cubicBezTo>
                <a:lnTo>
                  <a:pt x="825500" y="1708150"/>
                </a:lnTo>
                <a:cubicBezTo>
                  <a:pt x="827617" y="1714500"/>
                  <a:pt x="830398" y="1720666"/>
                  <a:pt x="831850" y="1727200"/>
                </a:cubicBezTo>
                <a:cubicBezTo>
                  <a:pt x="834643" y="1739769"/>
                  <a:pt x="838200" y="1752425"/>
                  <a:pt x="838200" y="1765300"/>
                </a:cubicBezTo>
                <a:cubicBezTo>
                  <a:pt x="838200" y="1789281"/>
                  <a:pt x="836364" y="1811586"/>
                  <a:pt x="819150" y="1828800"/>
                </a:cubicBezTo>
                <a:cubicBezTo>
                  <a:pt x="806840" y="1841110"/>
                  <a:pt x="796544" y="1842685"/>
                  <a:pt x="781050" y="1847850"/>
                </a:cubicBezTo>
                <a:cubicBezTo>
                  <a:pt x="755650" y="1845733"/>
                  <a:pt x="729577" y="1847682"/>
                  <a:pt x="704850" y="1841500"/>
                </a:cubicBezTo>
                <a:cubicBezTo>
                  <a:pt x="694583" y="1838933"/>
                  <a:pt x="688639" y="1827701"/>
                  <a:pt x="679450" y="1822450"/>
                </a:cubicBezTo>
                <a:cubicBezTo>
                  <a:pt x="673638" y="1819129"/>
                  <a:pt x="666750" y="1818217"/>
                  <a:pt x="660400" y="1816100"/>
                </a:cubicBezTo>
                <a:cubicBezTo>
                  <a:pt x="654050" y="1809750"/>
                  <a:pt x="650062" y="1799228"/>
                  <a:pt x="641350" y="1797050"/>
                </a:cubicBezTo>
                <a:cubicBezTo>
                  <a:pt x="592602" y="1784863"/>
                  <a:pt x="607601" y="1832269"/>
                  <a:pt x="603250" y="1860550"/>
                </a:cubicBezTo>
                <a:cubicBezTo>
                  <a:pt x="601923" y="1869176"/>
                  <a:pt x="602352" y="1879135"/>
                  <a:pt x="596900" y="1885950"/>
                </a:cubicBezTo>
                <a:cubicBezTo>
                  <a:pt x="592719" y="1891177"/>
                  <a:pt x="584200" y="1890183"/>
                  <a:pt x="577850" y="1892300"/>
                </a:cubicBezTo>
                <a:cubicBezTo>
                  <a:pt x="574086" y="1891762"/>
                  <a:pt x="526441" y="1887660"/>
                  <a:pt x="514350" y="1879600"/>
                </a:cubicBezTo>
                <a:cubicBezTo>
                  <a:pt x="506878" y="1874619"/>
                  <a:pt x="502118" y="1866394"/>
                  <a:pt x="495300" y="1860550"/>
                </a:cubicBezTo>
                <a:cubicBezTo>
                  <a:pt x="487265" y="1853662"/>
                  <a:pt x="477384" y="1848984"/>
                  <a:pt x="469900" y="1841500"/>
                </a:cubicBezTo>
                <a:cubicBezTo>
                  <a:pt x="464504" y="1836104"/>
                  <a:pt x="462943" y="1827476"/>
                  <a:pt x="457200" y="1822450"/>
                </a:cubicBezTo>
                <a:cubicBezTo>
                  <a:pt x="445713" y="1812399"/>
                  <a:pt x="431800" y="1805517"/>
                  <a:pt x="419100" y="1797050"/>
                </a:cubicBezTo>
                <a:cubicBezTo>
                  <a:pt x="412750" y="1792817"/>
                  <a:pt x="407454" y="1786201"/>
                  <a:pt x="400050" y="1784350"/>
                </a:cubicBezTo>
                <a:cubicBezTo>
                  <a:pt x="364179" y="1775382"/>
                  <a:pt x="383208" y="1779712"/>
                  <a:pt x="342900" y="1771650"/>
                </a:cubicBezTo>
                <a:lnTo>
                  <a:pt x="279400" y="1778000"/>
                </a:lnTo>
                <a:cubicBezTo>
                  <a:pt x="264535" y="1779749"/>
                  <a:pt x="249815" y="1782601"/>
                  <a:pt x="234950" y="1784350"/>
                </a:cubicBezTo>
                <a:cubicBezTo>
                  <a:pt x="213823" y="1786835"/>
                  <a:pt x="192617" y="1788583"/>
                  <a:pt x="171450" y="1790700"/>
                </a:cubicBezTo>
                <a:cubicBezTo>
                  <a:pt x="124883" y="1784350"/>
                  <a:pt x="76336" y="1786512"/>
                  <a:pt x="31750" y="1771650"/>
                </a:cubicBezTo>
                <a:cubicBezTo>
                  <a:pt x="8684" y="1763961"/>
                  <a:pt x="19393" y="1765300"/>
                  <a:pt x="0" y="1765300"/>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5" name="Rettangolo 44"/>
          <p:cNvSpPr/>
          <p:nvPr/>
        </p:nvSpPr>
        <p:spPr>
          <a:xfrm>
            <a:off x="4975245" y="3402992"/>
            <a:ext cx="172810" cy="393999"/>
          </a:xfrm>
          <a:prstGeom prst="rect">
            <a:avLst/>
          </a:prstGeom>
          <a:solidFill>
            <a:schemeClr val="tx1"/>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a:t>
            </a:r>
            <a:endParaRPr lang="it-IT" dirty="0"/>
          </a:p>
        </p:txBody>
      </p:sp>
      <p:sp>
        <p:nvSpPr>
          <p:cNvPr id="46" name="Ovale 45"/>
          <p:cNvSpPr/>
          <p:nvPr/>
        </p:nvSpPr>
        <p:spPr>
          <a:xfrm>
            <a:off x="1226358" y="5083803"/>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9" name="Rettangolo 48"/>
          <p:cNvSpPr/>
          <p:nvPr/>
        </p:nvSpPr>
        <p:spPr>
          <a:xfrm>
            <a:off x="8041959" y="3334404"/>
            <a:ext cx="172810" cy="393999"/>
          </a:xfrm>
          <a:prstGeom prst="rect">
            <a:avLst/>
          </a:prstGeom>
          <a:solidFill>
            <a:schemeClr val="tx1"/>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a:t>
            </a:r>
            <a:endParaRPr lang="it-IT" dirty="0"/>
          </a:p>
        </p:txBody>
      </p:sp>
      <p:sp>
        <p:nvSpPr>
          <p:cNvPr id="50" name="Ovale 49"/>
          <p:cNvSpPr/>
          <p:nvPr/>
        </p:nvSpPr>
        <p:spPr>
          <a:xfrm>
            <a:off x="7402886" y="3643183"/>
            <a:ext cx="194179" cy="194179"/>
          </a:xfrm>
          <a:prstGeom prst="ellipse">
            <a:avLst/>
          </a:prstGeom>
          <a:solidFill>
            <a:srgbClr val="0000FF"/>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1" name="CasellaDiTesto 50"/>
          <p:cNvSpPr txBox="1"/>
          <p:nvPr/>
        </p:nvSpPr>
        <p:spPr>
          <a:xfrm>
            <a:off x="4217296" y="2928707"/>
            <a:ext cx="1515897" cy="369332"/>
          </a:xfrm>
          <a:prstGeom prst="rect">
            <a:avLst/>
          </a:prstGeom>
          <a:noFill/>
        </p:spPr>
        <p:txBody>
          <a:bodyPr wrap="none" rtlCol="0">
            <a:spAutoFit/>
          </a:bodyPr>
          <a:lstStyle/>
          <a:p>
            <a:r>
              <a:rPr lang="it-IT" dirty="0" err="1" smtClean="0"/>
              <a:t>Disconnection</a:t>
            </a:r>
            <a:endParaRPr lang="it-IT" dirty="0"/>
          </a:p>
        </p:txBody>
      </p:sp>
      <p:sp>
        <p:nvSpPr>
          <p:cNvPr id="52" name="CasellaDiTesto 51"/>
          <p:cNvSpPr txBox="1"/>
          <p:nvPr/>
        </p:nvSpPr>
        <p:spPr>
          <a:xfrm>
            <a:off x="6167247" y="2896632"/>
            <a:ext cx="2025464" cy="369332"/>
          </a:xfrm>
          <a:prstGeom prst="rect">
            <a:avLst/>
          </a:prstGeom>
          <a:solidFill>
            <a:schemeClr val="bg1"/>
          </a:solidFill>
        </p:spPr>
        <p:txBody>
          <a:bodyPr wrap="none" rtlCol="0">
            <a:spAutoFit/>
          </a:bodyPr>
          <a:lstStyle/>
          <a:p>
            <a:r>
              <a:rPr lang="it-IT" dirty="0" smtClean="0"/>
              <a:t>Re-entry </a:t>
            </a:r>
            <a:r>
              <a:rPr lang="it-IT" dirty="0" err="1" smtClean="0"/>
              <a:t>perforator</a:t>
            </a:r>
            <a:endParaRPr lang="it-IT" dirty="0"/>
          </a:p>
        </p:txBody>
      </p:sp>
      <p:cxnSp>
        <p:nvCxnSpPr>
          <p:cNvPr id="54" name="Connettore 2 53"/>
          <p:cNvCxnSpPr/>
          <p:nvPr/>
        </p:nvCxnSpPr>
        <p:spPr>
          <a:xfrm>
            <a:off x="7047851" y="3298039"/>
            <a:ext cx="358757" cy="335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Figura a mano libera 46"/>
          <p:cNvSpPr/>
          <p:nvPr/>
        </p:nvSpPr>
        <p:spPr>
          <a:xfrm rot="265285">
            <a:off x="4470140" y="3343433"/>
            <a:ext cx="1248886" cy="1845339"/>
          </a:xfrm>
          <a:custGeom>
            <a:avLst/>
            <a:gdLst>
              <a:gd name="connsiteX0" fmla="*/ 546100 w 1111250"/>
              <a:gd name="connsiteY0" fmla="*/ 273050 h 1892300"/>
              <a:gd name="connsiteX1" fmla="*/ 590550 w 1111250"/>
              <a:gd name="connsiteY1" fmla="*/ 266700 h 1892300"/>
              <a:gd name="connsiteX2" fmla="*/ 622300 w 1111250"/>
              <a:gd name="connsiteY2" fmla="*/ 234950 h 1892300"/>
              <a:gd name="connsiteX3" fmla="*/ 641350 w 1111250"/>
              <a:gd name="connsiteY3" fmla="*/ 215900 h 1892300"/>
              <a:gd name="connsiteX4" fmla="*/ 654050 w 1111250"/>
              <a:gd name="connsiteY4" fmla="*/ 165100 h 1892300"/>
              <a:gd name="connsiteX5" fmla="*/ 660400 w 1111250"/>
              <a:gd name="connsiteY5" fmla="*/ 127000 h 1892300"/>
              <a:gd name="connsiteX6" fmla="*/ 685800 w 1111250"/>
              <a:gd name="connsiteY6" fmla="*/ 63500 h 1892300"/>
              <a:gd name="connsiteX7" fmla="*/ 692150 w 1111250"/>
              <a:gd name="connsiteY7" fmla="*/ 38100 h 1892300"/>
              <a:gd name="connsiteX8" fmla="*/ 730250 w 1111250"/>
              <a:gd name="connsiteY8" fmla="*/ 12700 h 1892300"/>
              <a:gd name="connsiteX9" fmla="*/ 768350 w 1111250"/>
              <a:gd name="connsiteY9" fmla="*/ 0 h 1892300"/>
              <a:gd name="connsiteX10" fmla="*/ 806450 w 1111250"/>
              <a:gd name="connsiteY10" fmla="*/ 6350 h 1892300"/>
              <a:gd name="connsiteX11" fmla="*/ 831850 w 1111250"/>
              <a:gd name="connsiteY11" fmla="*/ 19050 h 1892300"/>
              <a:gd name="connsiteX12" fmla="*/ 876300 w 1111250"/>
              <a:gd name="connsiteY12" fmla="*/ 38100 h 1892300"/>
              <a:gd name="connsiteX13" fmla="*/ 914400 w 1111250"/>
              <a:gd name="connsiteY13" fmla="*/ 69850 h 1892300"/>
              <a:gd name="connsiteX14" fmla="*/ 927100 w 1111250"/>
              <a:gd name="connsiteY14" fmla="*/ 88900 h 1892300"/>
              <a:gd name="connsiteX15" fmla="*/ 946150 w 1111250"/>
              <a:gd name="connsiteY15" fmla="*/ 101600 h 1892300"/>
              <a:gd name="connsiteX16" fmla="*/ 971550 w 1111250"/>
              <a:gd name="connsiteY16" fmla="*/ 139700 h 1892300"/>
              <a:gd name="connsiteX17" fmla="*/ 984250 w 1111250"/>
              <a:gd name="connsiteY17" fmla="*/ 158750 h 1892300"/>
              <a:gd name="connsiteX18" fmla="*/ 990600 w 1111250"/>
              <a:gd name="connsiteY18" fmla="*/ 177800 h 1892300"/>
              <a:gd name="connsiteX19" fmla="*/ 984250 w 1111250"/>
              <a:gd name="connsiteY19" fmla="*/ 241300 h 1892300"/>
              <a:gd name="connsiteX20" fmla="*/ 971550 w 1111250"/>
              <a:gd name="connsiteY20" fmla="*/ 260350 h 1892300"/>
              <a:gd name="connsiteX21" fmla="*/ 952500 w 1111250"/>
              <a:gd name="connsiteY21" fmla="*/ 304800 h 1892300"/>
              <a:gd name="connsiteX22" fmla="*/ 946150 w 1111250"/>
              <a:gd name="connsiteY22" fmla="*/ 336550 h 1892300"/>
              <a:gd name="connsiteX23" fmla="*/ 939800 w 1111250"/>
              <a:gd name="connsiteY23" fmla="*/ 355600 h 1892300"/>
              <a:gd name="connsiteX24" fmla="*/ 946150 w 1111250"/>
              <a:gd name="connsiteY24" fmla="*/ 406400 h 1892300"/>
              <a:gd name="connsiteX25" fmla="*/ 958850 w 1111250"/>
              <a:gd name="connsiteY25" fmla="*/ 425450 h 1892300"/>
              <a:gd name="connsiteX26" fmla="*/ 984250 w 1111250"/>
              <a:gd name="connsiteY26" fmla="*/ 450850 h 1892300"/>
              <a:gd name="connsiteX27" fmla="*/ 1022350 w 1111250"/>
              <a:gd name="connsiteY27" fmla="*/ 476250 h 1892300"/>
              <a:gd name="connsiteX28" fmla="*/ 1060450 w 1111250"/>
              <a:gd name="connsiteY28" fmla="*/ 495300 h 1892300"/>
              <a:gd name="connsiteX29" fmla="*/ 1085850 w 1111250"/>
              <a:gd name="connsiteY29" fmla="*/ 514350 h 1892300"/>
              <a:gd name="connsiteX30" fmla="*/ 1111250 w 1111250"/>
              <a:gd name="connsiteY30" fmla="*/ 546100 h 1892300"/>
              <a:gd name="connsiteX31" fmla="*/ 1104900 w 1111250"/>
              <a:gd name="connsiteY31" fmla="*/ 635000 h 1892300"/>
              <a:gd name="connsiteX32" fmla="*/ 1079500 w 1111250"/>
              <a:gd name="connsiteY32" fmla="*/ 673100 h 1892300"/>
              <a:gd name="connsiteX33" fmla="*/ 1060450 w 1111250"/>
              <a:gd name="connsiteY33" fmla="*/ 685800 h 1892300"/>
              <a:gd name="connsiteX34" fmla="*/ 1022350 w 1111250"/>
              <a:gd name="connsiteY34" fmla="*/ 698500 h 1892300"/>
              <a:gd name="connsiteX35" fmla="*/ 971550 w 1111250"/>
              <a:gd name="connsiteY35" fmla="*/ 723900 h 1892300"/>
              <a:gd name="connsiteX36" fmla="*/ 946150 w 1111250"/>
              <a:gd name="connsiteY36" fmla="*/ 736600 h 1892300"/>
              <a:gd name="connsiteX37" fmla="*/ 920750 w 1111250"/>
              <a:gd name="connsiteY37" fmla="*/ 749300 h 1892300"/>
              <a:gd name="connsiteX38" fmla="*/ 882650 w 1111250"/>
              <a:gd name="connsiteY38" fmla="*/ 774700 h 1892300"/>
              <a:gd name="connsiteX39" fmla="*/ 863600 w 1111250"/>
              <a:gd name="connsiteY39" fmla="*/ 812800 h 1892300"/>
              <a:gd name="connsiteX40" fmla="*/ 850900 w 1111250"/>
              <a:gd name="connsiteY40" fmla="*/ 831850 h 1892300"/>
              <a:gd name="connsiteX41" fmla="*/ 838200 w 1111250"/>
              <a:gd name="connsiteY41" fmla="*/ 876300 h 1892300"/>
              <a:gd name="connsiteX42" fmla="*/ 844550 w 1111250"/>
              <a:gd name="connsiteY42" fmla="*/ 977900 h 1892300"/>
              <a:gd name="connsiteX43" fmla="*/ 869950 w 1111250"/>
              <a:gd name="connsiteY43" fmla="*/ 1009650 h 1892300"/>
              <a:gd name="connsiteX44" fmla="*/ 876300 w 1111250"/>
              <a:gd name="connsiteY44" fmla="*/ 1028700 h 1892300"/>
              <a:gd name="connsiteX45" fmla="*/ 908050 w 1111250"/>
              <a:gd name="connsiteY45" fmla="*/ 1073150 h 1892300"/>
              <a:gd name="connsiteX46" fmla="*/ 920750 w 1111250"/>
              <a:gd name="connsiteY46" fmla="*/ 1092200 h 1892300"/>
              <a:gd name="connsiteX47" fmla="*/ 1009650 w 1111250"/>
              <a:gd name="connsiteY47" fmla="*/ 1143000 h 1892300"/>
              <a:gd name="connsiteX48" fmla="*/ 1035050 w 1111250"/>
              <a:gd name="connsiteY48" fmla="*/ 1155700 h 1892300"/>
              <a:gd name="connsiteX49" fmla="*/ 1054100 w 1111250"/>
              <a:gd name="connsiteY49" fmla="*/ 1193800 h 1892300"/>
              <a:gd name="connsiteX50" fmla="*/ 1009650 w 1111250"/>
              <a:gd name="connsiteY50" fmla="*/ 1250950 h 1892300"/>
              <a:gd name="connsiteX51" fmla="*/ 971550 w 1111250"/>
              <a:gd name="connsiteY51" fmla="*/ 1270000 h 1892300"/>
              <a:gd name="connsiteX52" fmla="*/ 895350 w 1111250"/>
              <a:gd name="connsiteY52" fmla="*/ 1263650 h 1892300"/>
              <a:gd name="connsiteX53" fmla="*/ 857250 w 1111250"/>
              <a:gd name="connsiteY53" fmla="*/ 1250950 h 1892300"/>
              <a:gd name="connsiteX54" fmla="*/ 800100 w 1111250"/>
              <a:gd name="connsiteY54" fmla="*/ 1257300 h 1892300"/>
              <a:gd name="connsiteX55" fmla="*/ 806450 w 1111250"/>
              <a:gd name="connsiteY55" fmla="*/ 1320800 h 1892300"/>
              <a:gd name="connsiteX56" fmla="*/ 844550 w 1111250"/>
              <a:gd name="connsiteY56" fmla="*/ 1365250 h 1892300"/>
              <a:gd name="connsiteX57" fmla="*/ 876300 w 1111250"/>
              <a:gd name="connsiteY57" fmla="*/ 1403350 h 1892300"/>
              <a:gd name="connsiteX58" fmla="*/ 914400 w 1111250"/>
              <a:gd name="connsiteY58" fmla="*/ 1441450 h 1892300"/>
              <a:gd name="connsiteX59" fmla="*/ 952500 w 1111250"/>
              <a:gd name="connsiteY59" fmla="*/ 1473200 h 1892300"/>
              <a:gd name="connsiteX60" fmla="*/ 958850 w 1111250"/>
              <a:gd name="connsiteY60" fmla="*/ 1492250 h 1892300"/>
              <a:gd name="connsiteX61" fmla="*/ 952500 w 1111250"/>
              <a:gd name="connsiteY61" fmla="*/ 1530350 h 1892300"/>
              <a:gd name="connsiteX62" fmla="*/ 939800 w 1111250"/>
              <a:gd name="connsiteY62" fmla="*/ 1549400 h 1892300"/>
              <a:gd name="connsiteX63" fmla="*/ 889000 w 1111250"/>
              <a:gd name="connsiteY63" fmla="*/ 1581150 h 1892300"/>
              <a:gd name="connsiteX64" fmla="*/ 869950 w 1111250"/>
              <a:gd name="connsiteY64" fmla="*/ 1587500 h 1892300"/>
              <a:gd name="connsiteX65" fmla="*/ 800100 w 1111250"/>
              <a:gd name="connsiteY65" fmla="*/ 1581150 h 1892300"/>
              <a:gd name="connsiteX66" fmla="*/ 787400 w 1111250"/>
              <a:gd name="connsiteY66" fmla="*/ 1562100 h 1892300"/>
              <a:gd name="connsiteX67" fmla="*/ 768350 w 1111250"/>
              <a:gd name="connsiteY67" fmla="*/ 1549400 h 1892300"/>
              <a:gd name="connsiteX68" fmla="*/ 736600 w 1111250"/>
              <a:gd name="connsiteY68" fmla="*/ 1504950 h 1892300"/>
              <a:gd name="connsiteX69" fmla="*/ 717550 w 1111250"/>
              <a:gd name="connsiteY69" fmla="*/ 1492250 h 1892300"/>
              <a:gd name="connsiteX70" fmla="*/ 673100 w 1111250"/>
              <a:gd name="connsiteY70" fmla="*/ 1511300 h 1892300"/>
              <a:gd name="connsiteX71" fmla="*/ 723900 w 1111250"/>
              <a:gd name="connsiteY71" fmla="*/ 1587500 h 1892300"/>
              <a:gd name="connsiteX72" fmla="*/ 787400 w 1111250"/>
              <a:gd name="connsiteY72" fmla="*/ 1663700 h 1892300"/>
              <a:gd name="connsiteX73" fmla="*/ 806450 w 1111250"/>
              <a:gd name="connsiteY73" fmla="*/ 1689100 h 1892300"/>
              <a:gd name="connsiteX74" fmla="*/ 825500 w 1111250"/>
              <a:gd name="connsiteY74" fmla="*/ 1708150 h 1892300"/>
              <a:gd name="connsiteX75" fmla="*/ 831850 w 1111250"/>
              <a:gd name="connsiteY75" fmla="*/ 1727200 h 1892300"/>
              <a:gd name="connsiteX76" fmla="*/ 838200 w 1111250"/>
              <a:gd name="connsiteY76" fmla="*/ 1765300 h 1892300"/>
              <a:gd name="connsiteX77" fmla="*/ 819150 w 1111250"/>
              <a:gd name="connsiteY77" fmla="*/ 1828800 h 1892300"/>
              <a:gd name="connsiteX78" fmla="*/ 781050 w 1111250"/>
              <a:gd name="connsiteY78" fmla="*/ 1847850 h 1892300"/>
              <a:gd name="connsiteX79" fmla="*/ 704850 w 1111250"/>
              <a:gd name="connsiteY79" fmla="*/ 1841500 h 1892300"/>
              <a:gd name="connsiteX80" fmla="*/ 679450 w 1111250"/>
              <a:gd name="connsiteY80" fmla="*/ 1822450 h 1892300"/>
              <a:gd name="connsiteX81" fmla="*/ 660400 w 1111250"/>
              <a:gd name="connsiteY81" fmla="*/ 1816100 h 1892300"/>
              <a:gd name="connsiteX82" fmla="*/ 641350 w 1111250"/>
              <a:gd name="connsiteY82" fmla="*/ 1797050 h 1892300"/>
              <a:gd name="connsiteX83" fmla="*/ 603250 w 1111250"/>
              <a:gd name="connsiteY83" fmla="*/ 1860550 h 1892300"/>
              <a:gd name="connsiteX84" fmla="*/ 596900 w 1111250"/>
              <a:gd name="connsiteY84" fmla="*/ 1885950 h 1892300"/>
              <a:gd name="connsiteX85" fmla="*/ 577850 w 1111250"/>
              <a:gd name="connsiteY85" fmla="*/ 1892300 h 1892300"/>
              <a:gd name="connsiteX86" fmla="*/ 514350 w 1111250"/>
              <a:gd name="connsiteY86" fmla="*/ 1879600 h 1892300"/>
              <a:gd name="connsiteX87" fmla="*/ 495300 w 1111250"/>
              <a:gd name="connsiteY87" fmla="*/ 1860550 h 1892300"/>
              <a:gd name="connsiteX88" fmla="*/ 469900 w 1111250"/>
              <a:gd name="connsiteY88" fmla="*/ 1841500 h 1892300"/>
              <a:gd name="connsiteX89" fmla="*/ 457200 w 1111250"/>
              <a:gd name="connsiteY89" fmla="*/ 1822450 h 1892300"/>
              <a:gd name="connsiteX90" fmla="*/ 419100 w 1111250"/>
              <a:gd name="connsiteY90" fmla="*/ 1797050 h 1892300"/>
              <a:gd name="connsiteX91" fmla="*/ 400050 w 1111250"/>
              <a:gd name="connsiteY91" fmla="*/ 1784350 h 1892300"/>
              <a:gd name="connsiteX92" fmla="*/ 342900 w 1111250"/>
              <a:gd name="connsiteY92" fmla="*/ 1771650 h 1892300"/>
              <a:gd name="connsiteX93" fmla="*/ 279400 w 1111250"/>
              <a:gd name="connsiteY93" fmla="*/ 1778000 h 1892300"/>
              <a:gd name="connsiteX94" fmla="*/ 234950 w 1111250"/>
              <a:gd name="connsiteY94" fmla="*/ 1784350 h 1892300"/>
              <a:gd name="connsiteX95" fmla="*/ 171450 w 1111250"/>
              <a:gd name="connsiteY95" fmla="*/ 1790700 h 1892300"/>
              <a:gd name="connsiteX96" fmla="*/ 31750 w 1111250"/>
              <a:gd name="connsiteY96" fmla="*/ 1771650 h 1892300"/>
              <a:gd name="connsiteX97" fmla="*/ 0 w 1111250"/>
              <a:gd name="connsiteY97" fmla="*/ 176530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111250" h="1892300">
                <a:moveTo>
                  <a:pt x="546100" y="273050"/>
                </a:moveTo>
                <a:cubicBezTo>
                  <a:pt x="560917" y="270933"/>
                  <a:pt x="576214" y="271001"/>
                  <a:pt x="590550" y="266700"/>
                </a:cubicBezTo>
                <a:cubicBezTo>
                  <a:pt x="611246" y="260491"/>
                  <a:pt x="610070" y="249626"/>
                  <a:pt x="622300" y="234950"/>
                </a:cubicBezTo>
                <a:cubicBezTo>
                  <a:pt x="628049" y="228051"/>
                  <a:pt x="635000" y="222250"/>
                  <a:pt x="641350" y="215900"/>
                </a:cubicBezTo>
                <a:cubicBezTo>
                  <a:pt x="645583" y="198967"/>
                  <a:pt x="651181" y="182317"/>
                  <a:pt x="654050" y="165100"/>
                </a:cubicBezTo>
                <a:cubicBezTo>
                  <a:pt x="656167" y="152400"/>
                  <a:pt x="657277" y="139491"/>
                  <a:pt x="660400" y="127000"/>
                </a:cubicBezTo>
                <a:cubicBezTo>
                  <a:pt x="677537" y="58452"/>
                  <a:pt x="666092" y="116054"/>
                  <a:pt x="685800" y="63500"/>
                </a:cubicBezTo>
                <a:cubicBezTo>
                  <a:pt x="688864" y="55328"/>
                  <a:pt x="686403" y="44668"/>
                  <a:pt x="692150" y="38100"/>
                </a:cubicBezTo>
                <a:cubicBezTo>
                  <a:pt x="702201" y="26613"/>
                  <a:pt x="715770" y="17527"/>
                  <a:pt x="730250" y="12700"/>
                </a:cubicBezTo>
                <a:lnTo>
                  <a:pt x="768350" y="0"/>
                </a:lnTo>
                <a:cubicBezTo>
                  <a:pt x="781050" y="2117"/>
                  <a:pt x="794118" y="2650"/>
                  <a:pt x="806450" y="6350"/>
                </a:cubicBezTo>
                <a:cubicBezTo>
                  <a:pt x="815517" y="9070"/>
                  <a:pt x="823149" y="15321"/>
                  <a:pt x="831850" y="19050"/>
                </a:cubicBezTo>
                <a:cubicBezTo>
                  <a:pt x="897254" y="47080"/>
                  <a:pt x="792059" y="-4021"/>
                  <a:pt x="876300" y="38100"/>
                </a:cubicBezTo>
                <a:cubicBezTo>
                  <a:pt x="907242" y="84512"/>
                  <a:pt x="866061" y="29567"/>
                  <a:pt x="914400" y="69850"/>
                </a:cubicBezTo>
                <a:cubicBezTo>
                  <a:pt x="920263" y="74736"/>
                  <a:pt x="921704" y="83504"/>
                  <a:pt x="927100" y="88900"/>
                </a:cubicBezTo>
                <a:cubicBezTo>
                  <a:pt x="932496" y="94296"/>
                  <a:pt x="939800" y="97367"/>
                  <a:pt x="946150" y="101600"/>
                </a:cubicBezTo>
                <a:lnTo>
                  <a:pt x="971550" y="139700"/>
                </a:lnTo>
                <a:cubicBezTo>
                  <a:pt x="975783" y="146050"/>
                  <a:pt x="981837" y="151510"/>
                  <a:pt x="984250" y="158750"/>
                </a:cubicBezTo>
                <a:lnTo>
                  <a:pt x="990600" y="177800"/>
                </a:lnTo>
                <a:cubicBezTo>
                  <a:pt x="988483" y="198967"/>
                  <a:pt x="989033" y="220573"/>
                  <a:pt x="984250" y="241300"/>
                </a:cubicBezTo>
                <a:cubicBezTo>
                  <a:pt x="982534" y="248736"/>
                  <a:pt x="974556" y="253335"/>
                  <a:pt x="971550" y="260350"/>
                </a:cubicBezTo>
                <a:cubicBezTo>
                  <a:pt x="946947" y="317757"/>
                  <a:pt x="984384" y="256974"/>
                  <a:pt x="952500" y="304800"/>
                </a:cubicBezTo>
                <a:cubicBezTo>
                  <a:pt x="950383" y="315383"/>
                  <a:pt x="948768" y="326079"/>
                  <a:pt x="946150" y="336550"/>
                </a:cubicBezTo>
                <a:cubicBezTo>
                  <a:pt x="944527" y="343044"/>
                  <a:pt x="939800" y="348907"/>
                  <a:pt x="939800" y="355600"/>
                </a:cubicBezTo>
                <a:cubicBezTo>
                  <a:pt x="939800" y="372665"/>
                  <a:pt x="941660" y="389936"/>
                  <a:pt x="946150" y="406400"/>
                </a:cubicBezTo>
                <a:cubicBezTo>
                  <a:pt x="948158" y="413763"/>
                  <a:pt x="955437" y="418624"/>
                  <a:pt x="958850" y="425450"/>
                </a:cubicBezTo>
                <a:cubicBezTo>
                  <a:pt x="972397" y="452543"/>
                  <a:pt x="953770" y="440690"/>
                  <a:pt x="984250" y="450850"/>
                </a:cubicBezTo>
                <a:cubicBezTo>
                  <a:pt x="1020362" y="486962"/>
                  <a:pt x="985591" y="457870"/>
                  <a:pt x="1022350" y="476250"/>
                </a:cubicBezTo>
                <a:cubicBezTo>
                  <a:pt x="1071589" y="500869"/>
                  <a:pt x="1012567" y="479339"/>
                  <a:pt x="1060450" y="495300"/>
                </a:cubicBezTo>
                <a:cubicBezTo>
                  <a:pt x="1068917" y="501650"/>
                  <a:pt x="1079075" y="506220"/>
                  <a:pt x="1085850" y="514350"/>
                </a:cubicBezTo>
                <a:cubicBezTo>
                  <a:pt x="1124190" y="560358"/>
                  <a:pt x="1052908" y="507206"/>
                  <a:pt x="1111250" y="546100"/>
                </a:cubicBezTo>
                <a:cubicBezTo>
                  <a:pt x="1109133" y="575733"/>
                  <a:pt x="1108371" y="605495"/>
                  <a:pt x="1104900" y="635000"/>
                </a:cubicBezTo>
                <a:cubicBezTo>
                  <a:pt x="1102688" y="653800"/>
                  <a:pt x="1093921" y="661083"/>
                  <a:pt x="1079500" y="673100"/>
                </a:cubicBezTo>
                <a:cubicBezTo>
                  <a:pt x="1073637" y="677986"/>
                  <a:pt x="1067424" y="682700"/>
                  <a:pt x="1060450" y="685800"/>
                </a:cubicBezTo>
                <a:cubicBezTo>
                  <a:pt x="1048217" y="691237"/>
                  <a:pt x="1034324" y="692513"/>
                  <a:pt x="1022350" y="698500"/>
                </a:cubicBezTo>
                <a:lnTo>
                  <a:pt x="971550" y="723900"/>
                </a:lnTo>
                <a:lnTo>
                  <a:pt x="946150" y="736600"/>
                </a:lnTo>
                <a:cubicBezTo>
                  <a:pt x="937683" y="740833"/>
                  <a:pt x="928626" y="744049"/>
                  <a:pt x="920750" y="749300"/>
                </a:cubicBezTo>
                <a:lnTo>
                  <a:pt x="882650" y="774700"/>
                </a:lnTo>
                <a:cubicBezTo>
                  <a:pt x="846254" y="829295"/>
                  <a:pt x="889890" y="760220"/>
                  <a:pt x="863600" y="812800"/>
                </a:cubicBezTo>
                <a:cubicBezTo>
                  <a:pt x="860187" y="819626"/>
                  <a:pt x="854313" y="825024"/>
                  <a:pt x="850900" y="831850"/>
                </a:cubicBezTo>
                <a:cubicBezTo>
                  <a:pt x="846345" y="840960"/>
                  <a:pt x="840235" y="868162"/>
                  <a:pt x="838200" y="876300"/>
                </a:cubicBezTo>
                <a:cubicBezTo>
                  <a:pt x="840317" y="910167"/>
                  <a:pt x="836690" y="944890"/>
                  <a:pt x="844550" y="977900"/>
                </a:cubicBezTo>
                <a:cubicBezTo>
                  <a:pt x="847689" y="991085"/>
                  <a:pt x="862767" y="998157"/>
                  <a:pt x="869950" y="1009650"/>
                </a:cubicBezTo>
                <a:cubicBezTo>
                  <a:pt x="873498" y="1015326"/>
                  <a:pt x="873307" y="1022713"/>
                  <a:pt x="876300" y="1028700"/>
                </a:cubicBezTo>
                <a:cubicBezTo>
                  <a:pt x="881288" y="1038677"/>
                  <a:pt x="903256" y="1066439"/>
                  <a:pt x="908050" y="1073150"/>
                </a:cubicBezTo>
                <a:cubicBezTo>
                  <a:pt x="912486" y="1079360"/>
                  <a:pt x="915007" y="1087174"/>
                  <a:pt x="920750" y="1092200"/>
                </a:cubicBezTo>
                <a:cubicBezTo>
                  <a:pt x="944684" y="1113143"/>
                  <a:pt x="982307" y="1129328"/>
                  <a:pt x="1009650" y="1143000"/>
                </a:cubicBezTo>
                <a:lnTo>
                  <a:pt x="1035050" y="1155700"/>
                </a:lnTo>
                <a:cubicBezTo>
                  <a:pt x="1041471" y="1165332"/>
                  <a:pt x="1054100" y="1180655"/>
                  <a:pt x="1054100" y="1193800"/>
                </a:cubicBezTo>
                <a:cubicBezTo>
                  <a:pt x="1054100" y="1234288"/>
                  <a:pt x="1043517" y="1228372"/>
                  <a:pt x="1009650" y="1250950"/>
                </a:cubicBezTo>
                <a:cubicBezTo>
                  <a:pt x="985031" y="1267363"/>
                  <a:pt x="997840" y="1261237"/>
                  <a:pt x="971550" y="1270000"/>
                </a:cubicBezTo>
                <a:cubicBezTo>
                  <a:pt x="946150" y="1267883"/>
                  <a:pt x="920491" y="1267840"/>
                  <a:pt x="895350" y="1263650"/>
                </a:cubicBezTo>
                <a:cubicBezTo>
                  <a:pt x="882145" y="1261449"/>
                  <a:pt x="857250" y="1250950"/>
                  <a:pt x="857250" y="1250950"/>
                </a:cubicBezTo>
                <a:cubicBezTo>
                  <a:pt x="838200" y="1253067"/>
                  <a:pt x="811374" y="1241799"/>
                  <a:pt x="800100" y="1257300"/>
                </a:cubicBezTo>
                <a:cubicBezTo>
                  <a:pt x="787588" y="1274504"/>
                  <a:pt x="801993" y="1300000"/>
                  <a:pt x="806450" y="1320800"/>
                </a:cubicBezTo>
                <a:cubicBezTo>
                  <a:pt x="812509" y="1349077"/>
                  <a:pt x="824293" y="1347887"/>
                  <a:pt x="844550" y="1365250"/>
                </a:cubicBezTo>
                <a:cubicBezTo>
                  <a:pt x="885086" y="1399995"/>
                  <a:pt x="844945" y="1368076"/>
                  <a:pt x="876300" y="1403350"/>
                </a:cubicBezTo>
                <a:cubicBezTo>
                  <a:pt x="888232" y="1416774"/>
                  <a:pt x="901700" y="1428750"/>
                  <a:pt x="914400" y="1441450"/>
                </a:cubicBezTo>
                <a:cubicBezTo>
                  <a:pt x="938846" y="1465896"/>
                  <a:pt x="925978" y="1455519"/>
                  <a:pt x="952500" y="1473200"/>
                </a:cubicBezTo>
                <a:cubicBezTo>
                  <a:pt x="954617" y="1479550"/>
                  <a:pt x="958850" y="1485557"/>
                  <a:pt x="958850" y="1492250"/>
                </a:cubicBezTo>
                <a:cubicBezTo>
                  <a:pt x="958850" y="1505125"/>
                  <a:pt x="956571" y="1518136"/>
                  <a:pt x="952500" y="1530350"/>
                </a:cubicBezTo>
                <a:cubicBezTo>
                  <a:pt x="950087" y="1537590"/>
                  <a:pt x="945196" y="1544004"/>
                  <a:pt x="939800" y="1549400"/>
                </a:cubicBezTo>
                <a:cubicBezTo>
                  <a:pt x="926125" y="1563075"/>
                  <a:pt x="906605" y="1573605"/>
                  <a:pt x="889000" y="1581150"/>
                </a:cubicBezTo>
                <a:cubicBezTo>
                  <a:pt x="882848" y="1583787"/>
                  <a:pt x="876300" y="1585383"/>
                  <a:pt x="869950" y="1587500"/>
                </a:cubicBezTo>
                <a:cubicBezTo>
                  <a:pt x="846667" y="1585383"/>
                  <a:pt x="822445" y="1588026"/>
                  <a:pt x="800100" y="1581150"/>
                </a:cubicBezTo>
                <a:cubicBezTo>
                  <a:pt x="792806" y="1578906"/>
                  <a:pt x="792796" y="1567496"/>
                  <a:pt x="787400" y="1562100"/>
                </a:cubicBezTo>
                <a:cubicBezTo>
                  <a:pt x="782004" y="1556704"/>
                  <a:pt x="774700" y="1553633"/>
                  <a:pt x="768350" y="1549400"/>
                </a:cubicBezTo>
                <a:cubicBezTo>
                  <a:pt x="761139" y="1538583"/>
                  <a:pt x="744476" y="1512826"/>
                  <a:pt x="736600" y="1504950"/>
                </a:cubicBezTo>
                <a:cubicBezTo>
                  <a:pt x="731204" y="1499554"/>
                  <a:pt x="723900" y="1496483"/>
                  <a:pt x="717550" y="1492250"/>
                </a:cubicBezTo>
                <a:cubicBezTo>
                  <a:pt x="710977" y="1493893"/>
                  <a:pt x="676473" y="1499494"/>
                  <a:pt x="673100" y="1511300"/>
                </a:cubicBezTo>
                <a:cubicBezTo>
                  <a:pt x="663803" y="1543840"/>
                  <a:pt x="710175" y="1573775"/>
                  <a:pt x="723900" y="1587500"/>
                </a:cubicBezTo>
                <a:cubicBezTo>
                  <a:pt x="759130" y="1622730"/>
                  <a:pt x="739816" y="1601841"/>
                  <a:pt x="787400" y="1663700"/>
                </a:cubicBezTo>
                <a:cubicBezTo>
                  <a:pt x="793853" y="1672089"/>
                  <a:pt x="798966" y="1681616"/>
                  <a:pt x="806450" y="1689100"/>
                </a:cubicBezTo>
                <a:lnTo>
                  <a:pt x="825500" y="1708150"/>
                </a:lnTo>
                <a:cubicBezTo>
                  <a:pt x="827617" y="1714500"/>
                  <a:pt x="830398" y="1720666"/>
                  <a:pt x="831850" y="1727200"/>
                </a:cubicBezTo>
                <a:cubicBezTo>
                  <a:pt x="834643" y="1739769"/>
                  <a:pt x="838200" y="1752425"/>
                  <a:pt x="838200" y="1765300"/>
                </a:cubicBezTo>
                <a:cubicBezTo>
                  <a:pt x="838200" y="1789281"/>
                  <a:pt x="836364" y="1811586"/>
                  <a:pt x="819150" y="1828800"/>
                </a:cubicBezTo>
                <a:cubicBezTo>
                  <a:pt x="806840" y="1841110"/>
                  <a:pt x="796544" y="1842685"/>
                  <a:pt x="781050" y="1847850"/>
                </a:cubicBezTo>
                <a:cubicBezTo>
                  <a:pt x="755650" y="1845733"/>
                  <a:pt x="729577" y="1847682"/>
                  <a:pt x="704850" y="1841500"/>
                </a:cubicBezTo>
                <a:cubicBezTo>
                  <a:pt x="694583" y="1838933"/>
                  <a:pt x="688639" y="1827701"/>
                  <a:pt x="679450" y="1822450"/>
                </a:cubicBezTo>
                <a:cubicBezTo>
                  <a:pt x="673638" y="1819129"/>
                  <a:pt x="666750" y="1818217"/>
                  <a:pt x="660400" y="1816100"/>
                </a:cubicBezTo>
                <a:cubicBezTo>
                  <a:pt x="654050" y="1809750"/>
                  <a:pt x="650062" y="1799228"/>
                  <a:pt x="641350" y="1797050"/>
                </a:cubicBezTo>
                <a:cubicBezTo>
                  <a:pt x="592602" y="1784863"/>
                  <a:pt x="607601" y="1832269"/>
                  <a:pt x="603250" y="1860550"/>
                </a:cubicBezTo>
                <a:cubicBezTo>
                  <a:pt x="601923" y="1869176"/>
                  <a:pt x="602352" y="1879135"/>
                  <a:pt x="596900" y="1885950"/>
                </a:cubicBezTo>
                <a:cubicBezTo>
                  <a:pt x="592719" y="1891177"/>
                  <a:pt x="584200" y="1890183"/>
                  <a:pt x="577850" y="1892300"/>
                </a:cubicBezTo>
                <a:cubicBezTo>
                  <a:pt x="574086" y="1891762"/>
                  <a:pt x="526441" y="1887660"/>
                  <a:pt x="514350" y="1879600"/>
                </a:cubicBezTo>
                <a:cubicBezTo>
                  <a:pt x="506878" y="1874619"/>
                  <a:pt x="502118" y="1866394"/>
                  <a:pt x="495300" y="1860550"/>
                </a:cubicBezTo>
                <a:cubicBezTo>
                  <a:pt x="487265" y="1853662"/>
                  <a:pt x="477384" y="1848984"/>
                  <a:pt x="469900" y="1841500"/>
                </a:cubicBezTo>
                <a:cubicBezTo>
                  <a:pt x="464504" y="1836104"/>
                  <a:pt x="462943" y="1827476"/>
                  <a:pt x="457200" y="1822450"/>
                </a:cubicBezTo>
                <a:cubicBezTo>
                  <a:pt x="445713" y="1812399"/>
                  <a:pt x="431800" y="1805517"/>
                  <a:pt x="419100" y="1797050"/>
                </a:cubicBezTo>
                <a:cubicBezTo>
                  <a:pt x="412750" y="1792817"/>
                  <a:pt x="407454" y="1786201"/>
                  <a:pt x="400050" y="1784350"/>
                </a:cubicBezTo>
                <a:cubicBezTo>
                  <a:pt x="364179" y="1775382"/>
                  <a:pt x="383208" y="1779712"/>
                  <a:pt x="342900" y="1771650"/>
                </a:cubicBezTo>
                <a:lnTo>
                  <a:pt x="279400" y="1778000"/>
                </a:lnTo>
                <a:cubicBezTo>
                  <a:pt x="264535" y="1779749"/>
                  <a:pt x="249815" y="1782601"/>
                  <a:pt x="234950" y="1784350"/>
                </a:cubicBezTo>
                <a:cubicBezTo>
                  <a:pt x="213823" y="1786835"/>
                  <a:pt x="192617" y="1788583"/>
                  <a:pt x="171450" y="1790700"/>
                </a:cubicBezTo>
                <a:cubicBezTo>
                  <a:pt x="124883" y="1784350"/>
                  <a:pt x="76336" y="1786512"/>
                  <a:pt x="31750" y="1771650"/>
                </a:cubicBezTo>
                <a:cubicBezTo>
                  <a:pt x="8684" y="1763961"/>
                  <a:pt x="19393" y="1765300"/>
                  <a:pt x="0" y="1765300"/>
                </a:cubicBezTo>
              </a:path>
            </a:pathLst>
          </a:custGeom>
          <a:ln w="762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8" name="Ovale 47"/>
          <p:cNvSpPr/>
          <p:nvPr/>
        </p:nvSpPr>
        <p:spPr>
          <a:xfrm>
            <a:off x="4301122" y="4922658"/>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3" name="Ovale 52"/>
          <p:cNvSpPr/>
          <p:nvPr/>
        </p:nvSpPr>
        <p:spPr>
          <a:xfrm>
            <a:off x="7447965" y="4849648"/>
            <a:ext cx="146020" cy="14602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6495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69533" y="85583"/>
            <a:ext cx="4073551" cy="523220"/>
          </a:xfrm>
          <a:prstGeom prst="rect">
            <a:avLst/>
          </a:prstGeom>
          <a:noFill/>
        </p:spPr>
        <p:txBody>
          <a:bodyPr wrap="none" rtlCol="0">
            <a:spAutoFit/>
          </a:bodyPr>
          <a:lstStyle/>
          <a:p>
            <a:r>
              <a:rPr lang="it-IT" sz="2800" b="1" dirty="0" smtClean="0"/>
              <a:t> The muscle pump activity</a:t>
            </a:r>
            <a:endParaRPr lang="it-IT" sz="2800" b="1" dirty="0"/>
          </a:p>
        </p:txBody>
      </p:sp>
      <p:sp>
        <p:nvSpPr>
          <p:cNvPr id="3" name="CasellaDiTesto 2"/>
          <p:cNvSpPr txBox="1"/>
          <p:nvPr/>
        </p:nvSpPr>
        <p:spPr>
          <a:xfrm>
            <a:off x="275546" y="438344"/>
            <a:ext cx="8393360" cy="2862323"/>
          </a:xfrm>
          <a:prstGeom prst="rect">
            <a:avLst/>
          </a:prstGeom>
          <a:noFill/>
        </p:spPr>
        <p:txBody>
          <a:bodyPr wrap="square" rtlCol="0">
            <a:spAutoFit/>
          </a:bodyPr>
          <a:lstStyle/>
          <a:p>
            <a:r>
              <a:rPr lang="en-US" b="1" dirty="0" smtClean="0"/>
              <a:t>Normal subject</a:t>
            </a:r>
          </a:p>
          <a:p>
            <a:r>
              <a:rPr lang="en-US" dirty="0" smtClean="0"/>
              <a:t>The muscle pump is the most important mechanism of venous return, it pushes the venous flow from the peripheral area to the heart and from the surface to the deep tissue. Calf contraction increases pressure up to 140-150 mmHg in the deep veins and moves the blood up to the femoral vein and above. Calf contraction also increases pressure in the superficial system</a:t>
            </a:r>
            <a:r>
              <a:rPr lang="en-US" dirty="0"/>
              <a:t> </a:t>
            </a:r>
            <a:r>
              <a:rPr lang="en-US" dirty="0" smtClean="0"/>
              <a:t>and gives origin to a centripetal flow in this network.</a:t>
            </a:r>
          </a:p>
          <a:p>
            <a:r>
              <a:rPr lang="en-US" dirty="0"/>
              <a:t>During the relaxation phase, pressure in the deep system diminishes. This has no hemodynamic consequences in the superficial venous system, if it is </a:t>
            </a:r>
            <a:r>
              <a:rPr lang="en-US" dirty="0" smtClean="0"/>
              <a:t>competent. </a:t>
            </a:r>
            <a:endParaRPr lang="en-US" dirty="0"/>
          </a:p>
          <a:p>
            <a:r>
              <a:rPr lang="en-US" dirty="0" smtClean="0"/>
              <a:t>During relaxation no flow event may be detected by US in a competent system in both a superficial and deep network.</a:t>
            </a:r>
          </a:p>
        </p:txBody>
      </p:sp>
      <p:grpSp>
        <p:nvGrpSpPr>
          <p:cNvPr id="6" name="Gruppo 5"/>
          <p:cNvGrpSpPr/>
          <p:nvPr/>
        </p:nvGrpSpPr>
        <p:grpSpPr>
          <a:xfrm>
            <a:off x="2013884" y="3114616"/>
            <a:ext cx="1725325" cy="3427796"/>
            <a:chOff x="987916" y="723013"/>
            <a:chExt cx="3306812" cy="5297106"/>
          </a:xfrm>
        </p:grpSpPr>
        <p:cxnSp>
          <p:nvCxnSpPr>
            <p:cNvPr id="7" name="Connettore 1 6"/>
            <p:cNvCxnSpPr/>
            <p:nvPr/>
          </p:nvCxnSpPr>
          <p:spPr>
            <a:xfrm>
              <a:off x="3376158" y="723013"/>
              <a:ext cx="0" cy="5297106"/>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ttore 1 7"/>
            <p:cNvCxnSpPr/>
            <p:nvPr/>
          </p:nvCxnSpPr>
          <p:spPr>
            <a:xfrm>
              <a:off x="2727876" y="1850787"/>
              <a:ext cx="0" cy="3548073"/>
            </a:xfrm>
            <a:prstGeom prst="line">
              <a:avLst/>
            </a:prstGeom>
          </p:spPr>
          <p:style>
            <a:lnRef idx="2">
              <a:schemeClr val="accent1"/>
            </a:lnRef>
            <a:fillRef idx="0">
              <a:schemeClr val="accent1"/>
            </a:fillRef>
            <a:effectRef idx="1">
              <a:schemeClr val="accent1"/>
            </a:effectRef>
            <a:fontRef idx="minor">
              <a:schemeClr val="tx1"/>
            </a:fontRef>
          </p:style>
        </p:cxnSp>
        <p:sp>
          <p:nvSpPr>
            <p:cNvPr id="9" name="Arco 8"/>
            <p:cNvSpPr/>
            <p:nvPr/>
          </p:nvSpPr>
          <p:spPr>
            <a:xfrm flipH="1">
              <a:off x="1429672" y="1850787"/>
              <a:ext cx="2865056" cy="1988026"/>
            </a:xfrm>
            <a:prstGeom prst="arc">
              <a:avLst>
                <a:gd name="adj1" fmla="val 16797624"/>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0" name="Arco 9"/>
            <p:cNvSpPr/>
            <p:nvPr/>
          </p:nvSpPr>
          <p:spPr>
            <a:xfrm flipH="1">
              <a:off x="987916" y="1505642"/>
              <a:ext cx="3154958" cy="2098473"/>
            </a:xfrm>
            <a:prstGeom prst="arc">
              <a:avLst>
                <a:gd name="adj1" fmla="val 15762121"/>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1" name="Connettore 1 10"/>
            <p:cNvCxnSpPr>
              <a:stCxn id="9" idx="2"/>
            </p:cNvCxnSpPr>
            <p:nvPr/>
          </p:nvCxnSpPr>
          <p:spPr>
            <a:xfrm>
              <a:off x="1429672" y="2844800"/>
              <a:ext cx="0" cy="25540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996159" y="2523213"/>
              <a:ext cx="12340" cy="34969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flipH="1">
              <a:off x="1429673" y="5398860"/>
              <a:ext cx="12982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flipH="1">
              <a:off x="1429674" y="5716390"/>
              <a:ext cx="12982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442012" y="5716390"/>
              <a:ext cx="0" cy="296987"/>
            </a:xfrm>
            <a:prstGeom prst="line">
              <a:avLst/>
            </a:prstGeom>
          </p:spPr>
          <p:style>
            <a:lnRef idx="2">
              <a:schemeClr val="accent1"/>
            </a:lnRef>
            <a:fillRef idx="0">
              <a:schemeClr val="accent1"/>
            </a:fillRef>
            <a:effectRef idx="1">
              <a:schemeClr val="accent1"/>
            </a:effectRef>
            <a:fontRef idx="minor">
              <a:schemeClr val="tx1"/>
            </a:fontRef>
          </p:style>
        </p:cxnSp>
        <p:sp>
          <p:nvSpPr>
            <p:cNvPr id="16" name="Ovale 15"/>
            <p:cNvSpPr/>
            <p:nvPr/>
          </p:nvSpPr>
          <p:spPr>
            <a:xfrm>
              <a:off x="2078501" y="3185886"/>
              <a:ext cx="855902" cy="2116332"/>
            </a:xfrm>
            <a:prstGeom prst="ellipse">
              <a:avLst/>
            </a:prstGeom>
            <a:pattFill prst="smCheck">
              <a:fgClr>
                <a:srgbClr val="FF6600"/>
              </a:fgClr>
              <a:bgClr>
                <a:schemeClr val="accent6">
                  <a:lumMod val="40000"/>
                  <a:lumOff val="6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Ovale 16"/>
            <p:cNvSpPr/>
            <p:nvPr/>
          </p:nvSpPr>
          <p:spPr>
            <a:xfrm>
              <a:off x="3128217" y="3185886"/>
              <a:ext cx="855902" cy="2116332"/>
            </a:xfrm>
            <a:prstGeom prst="ellipse">
              <a:avLst/>
            </a:prstGeom>
            <a:pattFill prst="smCheck">
              <a:fgClr>
                <a:srgbClr val="FF6600"/>
              </a:fgClr>
              <a:bgClr>
                <a:schemeClr val="accent6">
                  <a:lumMod val="40000"/>
                  <a:lumOff val="6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8" name="Gruppo 17"/>
            <p:cNvGrpSpPr/>
            <p:nvPr/>
          </p:nvGrpSpPr>
          <p:grpSpPr>
            <a:xfrm>
              <a:off x="2741306" y="3137749"/>
              <a:ext cx="634852" cy="171450"/>
              <a:chOff x="2774950" y="2819400"/>
              <a:chExt cx="634852" cy="171450"/>
            </a:xfrm>
          </p:grpSpPr>
          <p:sp>
            <p:nvSpPr>
              <p:cNvPr id="33" name="Figura a mano libera 32"/>
              <p:cNvSpPr/>
              <p:nvPr/>
            </p:nvSpPr>
            <p:spPr>
              <a:xfrm>
                <a:off x="2774950" y="2844800"/>
                <a:ext cx="115315" cy="146050"/>
              </a:xfrm>
              <a:custGeom>
                <a:avLst/>
                <a:gdLst>
                  <a:gd name="connsiteX0" fmla="*/ 0 w 115315"/>
                  <a:gd name="connsiteY0" fmla="*/ 146050 h 146050"/>
                  <a:gd name="connsiteX1" fmla="*/ 101600 w 115315"/>
                  <a:gd name="connsiteY1" fmla="*/ 101600 h 146050"/>
                  <a:gd name="connsiteX2" fmla="*/ 114300 w 115315"/>
                  <a:gd name="connsiteY2" fmla="*/ 0 h 146050"/>
                </a:gdLst>
                <a:ahLst/>
                <a:cxnLst>
                  <a:cxn ang="0">
                    <a:pos x="connsiteX0" y="connsiteY0"/>
                  </a:cxn>
                  <a:cxn ang="0">
                    <a:pos x="connsiteX1" y="connsiteY1"/>
                  </a:cxn>
                  <a:cxn ang="0">
                    <a:pos x="connsiteX2" y="connsiteY2"/>
                  </a:cxn>
                </a:cxnLst>
                <a:rect l="l" t="t" r="r" b="b"/>
                <a:pathLst>
                  <a:path w="115315" h="146050">
                    <a:moveTo>
                      <a:pt x="0" y="146050"/>
                    </a:moveTo>
                    <a:cubicBezTo>
                      <a:pt x="41275" y="135996"/>
                      <a:pt x="82550" y="125942"/>
                      <a:pt x="101600" y="101600"/>
                    </a:cubicBezTo>
                    <a:cubicBezTo>
                      <a:pt x="120650" y="77258"/>
                      <a:pt x="114300" y="0"/>
                      <a:pt x="1143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4" name="Figura a mano libera 33"/>
              <p:cNvSpPr/>
              <p:nvPr/>
            </p:nvSpPr>
            <p:spPr>
              <a:xfrm flipH="1">
                <a:off x="3294487" y="2819400"/>
                <a:ext cx="115315" cy="146050"/>
              </a:xfrm>
              <a:custGeom>
                <a:avLst/>
                <a:gdLst>
                  <a:gd name="connsiteX0" fmla="*/ 0 w 115315"/>
                  <a:gd name="connsiteY0" fmla="*/ 146050 h 146050"/>
                  <a:gd name="connsiteX1" fmla="*/ 101600 w 115315"/>
                  <a:gd name="connsiteY1" fmla="*/ 101600 h 146050"/>
                  <a:gd name="connsiteX2" fmla="*/ 114300 w 115315"/>
                  <a:gd name="connsiteY2" fmla="*/ 0 h 146050"/>
                </a:gdLst>
                <a:ahLst/>
                <a:cxnLst>
                  <a:cxn ang="0">
                    <a:pos x="connsiteX0" y="connsiteY0"/>
                  </a:cxn>
                  <a:cxn ang="0">
                    <a:pos x="connsiteX1" y="connsiteY1"/>
                  </a:cxn>
                  <a:cxn ang="0">
                    <a:pos x="connsiteX2" y="connsiteY2"/>
                  </a:cxn>
                </a:cxnLst>
                <a:rect l="l" t="t" r="r" b="b"/>
                <a:pathLst>
                  <a:path w="115315" h="146050">
                    <a:moveTo>
                      <a:pt x="0" y="146050"/>
                    </a:moveTo>
                    <a:cubicBezTo>
                      <a:pt x="41275" y="135996"/>
                      <a:pt x="82550" y="125942"/>
                      <a:pt x="101600" y="101600"/>
                    </a:cubicBezTo>
                    <a:cubicBezTo>
                      <a:pt x="120650" y="77258"/>
                      <a:pt x="114300" y="0"/>
                      <a:pt x="1143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19" name="Gruppo 18"/>
            <p:cNvGrpSpPr/>
            <p:nvPr/>
          </p:nvGrpSpPr>
          <p:grpSpPr>
            <a:xfrm>
              <a:off x="2713241" y="5010999"/>
              <a:ext cx="647552" cy="120650"/>
              <a:chOff x="4432300" y="2559050"/>
              <a:chExt cx="647552" cy="120650"/>
            </a:xfrm>
          </p:grpSpPr>
          <p:sp>
            <p:nvSpPr>
              <p:cNvPr id="31" name="Figura a mano libera 30"/>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2" name="Figura a mano libera 31"/>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20" name="Gruppo 19"/>
            <p:cNvGrpSpPr/>
            <p:nvPr/>
          </p:nvGrpSpPr>
          <p:grpSpPr>
            <a:xfrm>
              <a:off x="2727876" y="2089999"/>
              <a:ext cx="634852" cy="171450"/>
              <a:chOff x="2774950" y="2819400"/>
              <a:chExt cx="634852" cy="171450"/>
            </a:xfrm>
          </p:grpSpPr>
          <p:sp>
            <p:nvSpPr>
              <p:cNvPr id="29" name="Figura a mano libera 28"/>
              <p:cNvSpPr/>
              <p:nvPr/>
            </p:nvSpPr>
            <p:spPr>
              <a:xfrm>
                <a:off x="2774950" y="2844800"/>
                <a:ext cx="115315" cy="146050"/>
              </a:xfrm>
              <a:custGeom>
                <a:avLst/>
                <a:gdLst>
                  <a:gd name="connsiteX0" fmla="*/ 0 w 115315"/>
                  <a:gd name="connsiteY0" fmla="*/ 146050 h 146050"/>
                  <a:gd name="connsiteX1" fmla="*/ 101600 w 115315"/>
                  <a:gd name="connsiteY1" fmla="*/ 101600 h 146050"/>
                  <a:gd name="connsiteX2" fmla="*/ 114300 w 115315"/>
                  <a:gd name="connsiteY2" fmla="*/ 0 h 146050"/>
                </a:gdLst>
                <a:ahLst/>
                <a:cxnLst>
                  <a:cxn ang="0">
                    <a:pos x="connsiteX0" y="connsiteY0"/>
                  </a:cxn>
                  <a:cxn ang="0">
                    <a:pos x="connsiteX1" y="connsiteY1"/>
                  </a:cxn>
                  <a:cxn ang="0">
                    <a:pos x="connsiteX2" y="connsiteY2"/>
                  </a:cxn>
                </a:cxnLst>
                <a:rect l="l" t="t" r="r" b="b"/>
                <a:pathLst>
                  <a:path w="115315" h="146050">
                    <a:moveTo>
                      <a:pt x="0" y="146050"/>
                    </a:moveTo>
                    <a:cubicBezTo>
                      <a:pt x="41275" y="135996"/>
                      <a:pt x="82550" y="125942"/>
                      <a:pt x="101600" y="101600"/>
                    </a:cubicBezTo>
                    <a:cubicBezTo>
                      <a:pt x="120650" y="77258"/>
                      <a:pt x="114300" y="0"/>
                      <a:pt x="1143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0" name="Figura a mano libera 29"/>
              <p:cNvSpPr/>
              <p:nvPr/>
            </p:nvSpPr>
            <p:spPr>
              <a:xfrm flipH="1">
                <a:off x="3294487" y="2819400"/>
                <a:ext cx="115315" cy="146050"/>
              </a:xfrm>
              <a:custGeom>
                <a:avLst/>
                <a:gdLst>
                  <a:gd name="connsiteX0" fmla="*/ 0 w 115315"/>
                  <a:gd name="connsiteY0" fmla="*/ 146050 h 146050"/>
                  <a:gd name="connsiteX1" fmla="*/ 101600 w 115315"/>
                  <a:gd name="connsiteY1" fmla="*/ 101600 h 146050"/>
                  <a:gd name="connsiteX2" fmla="*/ 114300 w 115315"/>
                  <a:gd name="connsiteY2" fmla="*/ 0 h 146050"/>
                </a:gdLst>
                <a:ahLst/>
                <a:cxnLst>
                  <a:cxn ang="0">
                    <a:pos x="connsiteX0" y="connsiteY0"/>
                  </a:cxn>
                  <a:cxn ang="0">
                    <a:pos x="connsiteX1" y="connsiteY1"/>
                  </a:cxn>
                  <a:cxn ang="0">
                    <a:pos x="connsiteX2" y="connsiteY2"/>
                  </a:cxn>
                </a:cxnLst>
                <a:rect l="l" t="t" r="r" b="b"/>
                <a:pathLst>
                  <a:path w="115315" h="146050">
                    <a:moveTo>
                      <a:pt x="0" y="146050"/>
                    </a:moveTo>
                    <a:cubicBezTo>
                      <a:pt x="41275" y="135996"/>
                      <a:pt x="82550" y="125942"/>
                      <a:pt x="101600" y="101600"/>
                    </a:cubicBezTo>
                    <a:cubicBezTo>
                      <a:pt x="120650" y="77258"/>
                      <a:pt x="114300" y="0"/>
                      <a:pt x="1143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21" name="Figura a mano libera 20"/>
            <p:cNvSpPr/>
            <p:nvPr/>
          </p:nvSpPr>
          <p:spPr>
            <a:xfrm>
              <a:off x="991440" y="5716390"/>
              <a:ext cx="130849" cy="123136"/>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2" name="Figura a mano libera 21"/>
            <p:cNvSpPr/>
            <p:nvPr/>
          </p:nvSpPr>
          <p:spPr>
            <a:xfrm flipH="1">
              <a:off x="1337955" y="5716390"/>
              <a:ext cx="127818" cy="123136"/>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3" name="Connettore 1 22"/>
            <p:cNvCxnSpPr/>
            <p:nvPr/>
          </p:nvCxnSpPr>
          <p:spPr>
            <a:xfrm>
              <a:off x="2738156" y="723013"/>
              <a:ext cx="0" cy="7826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2713241" y="5716390"/>
              <a:ext cx="0" cy="3037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nettore 2 24"/>
            <p:cNvCxnSpPr/>
            <p:nvPr/>
          </p:nvCxnSpPr>
          <p:spPr>
            <a:xfrm flipV="1">
              <a:off x="3049643" y="991154"/>
              <a:ext cx="0" cy="1502580"/>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6" name="Connettore 2 25"/>
            <p:cNvCxnSpPr/>
            <p:nvPr/>
          </p:nvCxnSpPr>
          <p:spPr>
            <a:xfrm flipV="1">
              <a:off x="3059832" y="3212976"/>
              <a:ext cx="0" cy="1502580"/>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7" name="Connettore 2 26"/>
            <p:cNvCxnSpPr/>
            <p:nvPr/>
          </p:nvCxnSpPr>
          <p:spPr>
            <a:xfrm flipV="1">
              <a:off x="1223794" y="3378590"/>
              <a:ext cx="0" cy="1072846"/>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8" name="Arco 27"/>
            <p:cNvSpPr/>
            <p:nvPr/>
          </p:nvSpPr>
          <p:spPr>
            <a:xfrm flipH="1">
              <a:off x="1410663" y="1616089"/>
              <a:ext cx="2865056" cy="1988026"/>
            </a:xfrm>
            <a:prstGeom prst="arc">
              <a:avLst>
                <a:gd name="adj1" fmla="val 18020988"/>
                <a:gd name="adj2" fmla="val 20384288"/>
              </a:avLst>
            </a:prstGeom>
            <a:ln w="38100" cmpd="sng">
              <a:solidFill>
                <a:srgbClr val="0000FF"/>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92" name="CasellaDiTesto 91"/>
          <p:cNvSpPr txBox="1"/>
          <p:nvPr/>
        </p:nvSpPr>
        <p:spPr>
          <a:xfrm rot="16200000">
            <a:off x="855312" y="4537411"/>
            <a:ext cx="1931689" cy="369332"/>
          </a:xfrm>
          <a:prstGeom prst="rect">
            <a:avLst/>
          </a:prstGeom>
          <a:noFill/>
        </p:spPr>
        <p:txBody>
          <a:bodyPr wrap="none" rtlCol="0">
            <a:spAutoFit/>
          </a:bodyPr>
          <a:lstStyle/>
          <a:p>
            <a:r>
              <a:rPr lang="it-IT" b="1" dirty="0" err="1" smtClean="0"/>
              <a:t>Contraction</a:t>
            </a:r>
            <a:r>
              <a:rPr lang="it-IT" b="1" dirty="0" smtClean="0"/>
              <a:t> </a:t>
            </a:r>
            <a:r>
              <a:rPr lang="it-IT" b="1" dirty="0" err="1" smtClean="0"/>
              <a:t>Phase</a:t>
            </a:r>
            <a:endParaRPr lang="it-IT" b="1" dirty="0"/>
          </a:p>
        </p:txBody>
      </p:sp>
      <p:grpSp>
        <p:nvGrpSpPr>
          <p:cNvPr id="94" name="Gruppo 93"/>
          <p:cNvGrpSpPr/>
          <p:nvPr/>
        </p:nvGrpSpPr>
        <p:grpSpPr>
          <a:xfrm>
            <a:off x="5079947" y="3220955"/>
            <a:ext cx="2260704" cy="3427796"/>
            <a:chOff x="4867102" y="3070471"/>
            <a:chExt cx="2260704" cy="3427796"/>
          </a:xfrm>
        </p:grpSpPr>
        <p:cxnSp>
          <p:nvCxnSpPr>
            <p:cNvPr id="36" name="Connettore 1 35"/>
            <p:cNvCxnSpPr/>
            <p:nvPr/>
          </p:nvCxnSpPr>
          <p:spPr>
            <a:xfrm>
              <a:off x="6648543" y="3070471"/>
              <a:ext cx="0" cy="3427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Connettore 1 36"/>
            <p:cNvCxnSpPr/>
            <p:nvPr/>
          </p:nvCxnSpPr>
          <p:spPr>
            <a:xfrm>
              <a:off x="6310303" y="3800262"/>
              <a:ext cx="0" cy="2295984"/>
            </a:xfrm>
            <a:prstGeom prst="line">
              <a:avLst/>
            </a:prstGeom>
          </p:spPr>
          <p:style>
            <a:lnRef idx="2">
              <a:schemeClr val="accent1"/>
            </a:lnRef>
            <a:fillRef idx="0">
              <a:schemeClr val="accent1"/>
            </a:fillRef>
            <a:effectRef idx="1">
              <a:schemeClr val="accent1"/>
            </a:effectRef>
            <a:fontRef idx="minor">
              <a:schemeClr val="tx1"/>
            </a:fontRef>
          </p:style>
        </p:cxnSp>
        <p:sp>
          <p:nvSpPr>
            <p:cNvPr id="38" name="Arco 37"/>
            <p:cNvSpPr/>
            <p:nvPr/>
          </p:nvSpPr>
          <p:spPr>
            <a:xfrm flipH="1">
              <a:off x="5632967" y="3800262"/>
              <a:ext cx="1494839" cy="1286466"/>
            </a:xfrm>
            <a:prstGeom prst="arc">
              <a:avLst>
                <a:gd name="adj1" fmla="val 16697252"/>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9" name="Arco 38"/>
            <p:cNvSpPr/>
            <p:nvPr/>
          </p:nvSpPr>
          <p:spPr>
            <a:xfrm flipH="1">
              <a:off x="5402481" y="3576916"/>
              <a:ext cx="1646095" cy="1357937"/>
            </a:xfrm>
            <a:prstGeom prst="arc">
              <a:avLst>
                <a:gd name="adj1" fmla="val 15762121"/>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0" name="Connettore 1 39"/>
            <p:cNvCxnSpPr>
              <a:stCxn id="38" idx="2"/>
            </p:cNvCxnSpPr>
            <p:nvPr/>
          </p:nvCxnSpPr>
          <p:spPr>
            <a:xfrm>
              <a:off x="5632967" y="4443495"/>
              <a:ext cx="0" cy="1652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Connettore 1 40"/>
            <p:cNvCxnSpPr/>
            <p:nvPr/>
          </p:nvCxnSpPr>
          <p:spPr>
            <a:xfrm>
              <a:off x="5406782" y="4235394"/>
              <a:ext cx="6438" cy="2262873"/>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flipH="1">
              <a:off x="5632967" y="6096246"/>
              <a:ext cx="6773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Connettore 1 42"/>
            <p:cNvCxnSpPr/>
            <p:nvPr/>
          </p:nvCxnSpPr>
          <p:spPr>
            <a:xfrm flipH="1">
              <a:off x="5632968" y="6301722"/>
              <a:ext cx="6773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5639405" y="6301722"/>
              <a:ext cx="0" cy="192182"/>
            </a:xfrm>
            <a:prstGeom prst="line">
              <a:avLst/>
            </a:prstGeom>
          </p:spPr>
          <p:style>
            <a:lnRef idx="2">
              <a:schemeClr val="accent1"/>
            </a:lnRef>
            <a:fillRef idx="0">
              <a:schemeClr val="accent1"/>
            </a:fillRef>
            <a:effectRef idx="1">
              <a:schemeClr val="accent1"/>
            </a:effectRef>
            <a:fontRef idx="minor">
              <a:schemeClr val="tx1"/>
            </a:fontRef>
          </p:style>
        </p:cxnSp>
        <p:sp>
          <p:nvSpPr>
            <p:cNvPr id="45" name="Ovale 44"/>
            <p:cNvSpPr/>
            <p:nvPr/>
          </p:nvSpPr>
          <p:spPr>
            <a:xfrm>
              <a:off x="5906027" y="4664214"/>
              <a:ext cx="446566" cy="1369494"/>
            </a:xfrm>
            <a:prstGeom prst="ellipse">
              <a:avLst/>
            </a:prstGeom>
            <a:pattFill prst="smCheck">
              <a:fgClr>
                <a:srgbClr val="FF6600"/>
              </a:fgClr>
              <a:bgClr>
                <a:schemeClr val="accent6">
                  <a:lumMod val="40000"/>
                  <a:lumOff val="6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6" name="Ovale 45"/>
            <p:cNvSpPr/>
            <p:nvPr/>
          </p:nvSpPr>
          <p:spPr>
            <a:xfrm>
              <a:off x="6623924" y="4664214"/>
              <a:ext cx="446566" cy="1369494"/>
            </a:xfrm>
            <a:prstGeom prst="ellipse">
              <a:avLst/>
            </a:prstGeom>
            <a:pattFill prst="smCheck">
              <a:fgClr>
                <a:srgbClr val="FF6600"/>
              </a:fgClr>
              <a:bgClr>
                <a:schemeClr val="accent6">
                  <a:lumMod val="40000"/>
                  <a:lumOff val="6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48" name="Gruppo 47"/>
            <p:cNvGrpSpPr/>
            <p:nvPr/>
          </p:nvGrpSpPr>
          <p:grpSpPr>
            <a:xfrm>
              <a:off x="6302667" y="5845258"/>
              <a:ext cx="337859" cy="78073"/>
              <a:chOff x="4432300" y="2559050"/>
              <a:chExt cx="647552" cy="120650"/>
            </a:xfrm>
          </p:grpSpPr>
          <p:sp>
            <p:nvSpPr>
              <p:cNvPr id="60" name="Figura a mano libera 59"/>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1" name="Figura a mano libera 60"/>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cxnSp>
          <p:nvCxnSpPr>
            <p:cNvPr id="52" name="Connettore 1 51"/>
            <p:cNvCxnSpPr/>
            <p:nvPr/>
          </p:nvCxnSpPr>
          <p:spPr>
            <a:xfrm>
              <a:off x="6315667" y="3070471"/>
              <a:ext cx="0" cy="506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Connettore 1 52"/>
            <p:cNvCxnSpPr/>
            <p:nvPr/>
          </p:nvCxnSpPr>
          <p:spPr>
            <a:xfrm>
              <a:off x="6302667" y="6301722"/>
              <a:ext cx="0" cy="196545"/>
            </a:xfrm>
            <a:prstGeom prst="line">
              <a:avLst/>
            </a:prstGeom>
          </p:spPr>
          <p:style>
            <a:lnRef idx="2">
              <a:schemeClr val="accent1"/>
            </a:lnRef>
            <a:fillRef idx="0">
              <a:schemeClr val="accent1"/>
            </a:fillRef>
            <a:effectRef idx="1">
              <a:schemeClr val="accent1"/>
            </a:effectRef>
            <a:fontRef idx="minor">
              <a:schemeClr val="tx1"/>
            </a:fontRef>
          </p:style>
        </p:cxnSp>
        <p:grpSp>
          <p:nvGrpSpPr>
            <p:cNvPr id="64" name="Gruppo 63"/>
            <p:cNvGrpSpPr/>
            <p:nvPr/>
          </p:nvGrpSpPr>
          <p:grpSpPr>
            <a:xfrm>
              <a:off x="6315667" y="4705718"/>
              <a:ext cx="337859" cy="78073"/>
              <a:chOff x="4432300" y="2559050"/>
              <a:chExt cx="647552" cy="120650"/>
            </a:xfrm>
          </p:grpSpPr>
          <p:sp>
            <p:nvSpPr>
              <p:cNvPr id="65" name="Figura a mano libera 64"/>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6" name="Figura a mano libera 65"/>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67" name="Gruppo 66"/>
            <p:cNvGrpSpPr/>
            <p:nvPr/>
          </p:nvGrpSpPr>
          <p:grpSpPr>
            <a:xfrm>
              <a:off x="6310684" y="3999203"/>
              <a:ext cx="337859" cy="78073"/>
              <a:chOff x="4432300" y="2559050"/>
              <a:chExt cx="647552" cy="120650"/>
            </a:xfrm>
          </p:grpSpPr>
          <p:sp>
            <p:nvSpPr>
              <p:cNvPr id="68" name="Figura a mano libera 67"/>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9" name="Figura a mano libera 68"/>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70" name="Gruppo 69"/>
            <p:cNvGrpSpPr/>
            <p:nvPr/>
          </p:nvGrpSpPr>
          <p:grpSpPr>
            <a:xfrm>
              <a:off x="6305701" y="3292688"/>
              <a:ext cx="337859" cy="78073"/>
              <a:chOff x="4432300" y="2559050"/>
              <a:chExt cx="647552" cy="120650"/>
            </a:xfrm>
          </p:grpSpPr>
          <p:sp>
            <p:nvSpPr>
              <p:cNvPr id="71" name="Figura a mano libera 70"/>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2" name="Figura a mano libera 71"/>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73" name="Gruppo 72"/>
            <p:cNvGrpSpPr/>
            <p:nvPr/>
          </p:nvGrpSpPr>
          <p:grpSpPr>
            <a:xfrm>
              <a:off x="5413220" y="6318564"/>
              <a:ext cx="227856" cy="78073"/>
              <a:chOff x="4432300" y="2559050"/>
              <a:chExt cx="647552" cy="120650"/>
            </a:xfrm>
          </p:grpSpPr>
          <p:sp>
            <p:nvSpPr>
              <p:cNvPr id="74" name="Figura a mano libera 73"/>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5" name="Figura a mano libera 74"/>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76" name="Gruppo 75"/>
            <p:cNvGrpSpPr/>
            <p:nvPr/>
          </p:nvGrpSpPr>
          <p:grpSpPr>
            <a:xfrm>
              <a:off x="5413220" y="5750352"/>
              <a:ext cx="227856" cy="78073"/>
              <a:chOff x="4432300" y="2559050"/>
              <a:chExt cx="647552" cy="120650"/>
            </a:xfrm>
          </p:grpSpPr>
          <p:sp>
            <p:nvSpPr>
              <p:cNvPr id="77" name="Figura a mano libera 76"/>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8" name="Figura a mano libera 77"/>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79" name="Gruppo 78"/>
            <p:cNvGrpSpPr/>
            <p:nvPr/>
          </p:nvGrpSpPr>
          <p:grpSpPr>
            <a:xfrm>
              <a:off x="5413220" y="5182140"/>
              <a:ext cx="227856" cy="78073"/>
              <a:chOff x="4432300" y="2559050"/>
              <a:chExt cx="647552" cy="120650"/>
            </a:xfrm>
          </p:grpSpPr>
          <p:sp>
            <p:nvSpPr>
              <p:cNvPr id="80" name="Figura a mano libera 79"/>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1" name="Figura a mano libera 80"/>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82" name="Gruppo 81"/>
            <p:cNvGrpSpPr/>
            <p:nvPr/>
          </p:nvGrpSpPr>
          <p:grpSpPr>
            <a:xfrm>
              <a:off x="5413220" y="4613928"/>
              <a:ext cx="227856" cy="78073"/>
              <a:chOff x="4432300" y="2559050"/>
              <a:chExt cx="647552" cy="120650"/>
            </a:xfrm>
          </p:grpSpPr>
          <p:sp>
            <p:nvSpPr>
              <p:cNvPr id="83" name="Figura a mano libera 82"/>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4" name="Figura a mano libera 83"/>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85" name="Gruppo 84"/>
            <p:cNvGrpSpPr/>
            <p:nvPr/>
          </p:nvGrpSpPr>
          <p:grpSpPr>
            <a:xfrm rot="2065695">
              <a:off x="5470774" y="4000865"/>
              <a:ext cx="271952" cy="82434"/>
              <a:chOff x="4432300" y="2559050"/>
              <a:chExt cx="647552" cy="120650"/>
            </a:xfrm>
          </p:grpSpPr>
          <p:sp>
            <p:nvSpPr>
              <p:cNvPr id="86" name="Figura a mano libera 85"/>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7" name="Figura a mano libera 86"/>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88" name="Gruppo 87"/>
            <p:cNvGrpSpPr/>
            <p:nvPr/>
          </p:nvGrpSpPr>
          <p:grpSpPr>
            <a:xfrm rot="5400000">
              <a:off x="6111125" y="3651820"/>
              <a:ext cx="267491" cy="69142"/>
              <a:chOff x="4432300" y="2559050"/>
              <a:chExt cx="647552" cy="120650"/>
            </a:xfrm>
          </p:grpSpPr>
          <p:sp>
            <p:nvSpPr>
              <p:cNvPr id="89" name="Figura a mano libera 88"/>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0" name="Figura a mano libera 89"/>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93" name="CasellaDiTesto 92"/>
            <p:cNvSpPr txBox="1"/>
            <p:nvPr/>
          </p:nvSpPr>
          <p:spPr>
            <a:xfrm rot="16200000">
              <a:off x="4138697" y="4648392"/>
              <a:ext cx="1826141" cy="369332"/>
            </a:xfrm>
            <a:prstGeom prst="rect">
              <a:avLst/>
            </a:prstGeom>
            <a:solidFill>
              <a:schemeClr val="bg1"/>
            </a:solidFill>
          </p:spPr>
          <p:txBody>
            <a:bodyPr wrap="none" rtlCol="0">
              <a:spAutoFit/>
            </a:bodyPr>
            <a:lstStyle/>
            <a:p>
              <a:r>
                <a:rPr lang="it-IT" b="1" dirty="0" err="1" smtClean="0"/>
                <a:t>Relaxation</a:t>
              </a:r>
              <a:r>
                <a:rPr lang="it-IT" b="1" dirty="0" smtClean="0"/>
                <a:t> </a:t>
              </a:r>
              <a:r>
                <a:rPr lang="it-IT" b="1" dirty="0" err="1" smtClean="0"/>
                <a:t>Phase</a:t>
              </a:r>
              <a:endParaRPr lang="it-IT" b="1" dirty="0"/>
            </a:p>
          </p:txBody>
        </p:sp>
      </p:grpSp>
    </p:spTree>
    <p:extLst>
      <p:ext uri="{BB962C8B-B14F-4D97-AF65-F5344CB8AC3E}">
        <p14:creationId xmlns:p14="http://schemas.microsoft.com/office/powerpoint/2010/main" val="954203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56546" y="714978"/>
            <a:ext cx="8175508" cy="2585323"/>
          </a:xfrm>
          <a:prstGeom prst="rect">
            <a:avLst/>
          </a:prstGeom>
        </p:spPr>
        <p:txBody>
          <a:bodyPr wrap="square">
            <a:spAutoFit/>
          </a:bodyPr>
          <a:lstStyle/>
          <a:p>
            <a:r>
              <a:rPr lang="en-US" b="1" dirty="0" smtClean="0">
                <a:solidFill>
                  <a:srgbClr val="000000"/>
                </a:solidFill>
              </a:rPr>
              <a:t>Contraction and relaxation impact to an incompetent </a:t>
            </a:r>
            <a:r>
              <a:rPr lang="en-US" b="1" dirty="0" smtClean="0"/>
              <a:t>superficial system</a:t>
            </a:r>
          </a:p>
          <a:p>
            <a:r>
              <a:rPr lang="en-US" dirty="0" smtClean="0"/>
              <a:t>The calf contraction of the muscle pump increases pressure in the superficial system even if it is incompetent: this often gives origin to a centripetal flow. </a:t>
            </a:r>
          </a:p>
          <a:p>
            <a:r>
              <a:rPr lang="en-US" dirty="0" smtClean="0"/>
              <a:t>During relaxation, If </a:t>
            </a:r>
            <a:r>
              <a:rPr lang="en-US" dirty="0"/>
              <a:t>the superficial system is incompetent</a:t>
            </a:r>
            <a:r>
              <a:rPr lang="en-US" dirty="0" smtClean="0"/>
              <a:t>, </a:t>
            </a:r>
            <a:r>
              <a:rPr lang="en-US" dirty="0"/>
              <a:t>the hydrodynamic pressure in the </a:t>
            </a:r>
            <a:r>
              <a:rPr lang="en-US" dirty="0" smtClean="0"/>
              <a:t> thigh saphenous </a:t>
            </a:r>
            <a:r>
              <a:rPr lang="en-US" dirty="0"/>
              <a:t>axe ( where the hydrostatic column is not fractioned by the valve closure) is higher than in the deep calf veins ( PTV ). This leads to a pressure gradient from the thigh to the calf  and consequently to a flow from the surface to the deep veins, passing through the calf perforator veins. If the SFJ  or the SPJ are incompetent, an outward flow </a:t>
            </a:r>
            <a:r>
              <a:rPr lang="en-US" dirty="0" smtClean="0"/>
              <a:t>is determined by this </a:t>
            </a:r>
            <a:r>
              <a:rPr lang="en-US" dirty="0"/>
              <a:t>pressure </a:t>
            </a:r>
            <a:r>
              <a:rPr lang="en-US" dirty="0" smtClean="0"/>
              <a:t>gradient.</a:t>
            </a:r>
            <a:endParaRPr lang="en-US" dirty="0"/>
          </a:p>
        </p:txBody>
      </p:sp>
      <p:sp>
        <p:nvSpPr>
          <p:cNvPr id="5" name="CasellaDiTesto 4"/>
          <p:cNvSpPr txBox="1"/>
          <p:nvPr/>
        </p:nvSpPr>
        <p:spPr>
          <a:xfrm>
            <a:off x="2369533" y="85583"/>
            <a:ext cx="4073551" cy="523220"/>
          </a:xfrm>
          <a:prstGeom prst="rect">
            <a:avLst/>
          </a:prstGeom>
          <a:noFill/>
        </p:spPr>
        <p:txBody>
          <a:bodyPr wrap="none" rtlCol="0">
            <a:spAutoFit/>
          </a:bodyPr>
          <a:lstStyle/>
          <a:p>
            <a:r>
              <a:rPr lang="it-IT" sz="2800" b="1" dirty="0" smtClean="0"/>
              <a:t> The muscle pump activity</a:t>
            </a:r>
            <a:endParaRPr lang="it-IT" sz="2800" b="1" dirty="0"/>
          </a:p>
        </p:txBody>
      </p:sp>
      <p:grpSp>
        <p:nvGrpSpPr>
          <p:cNvPr id="6" name="Gruppo 5"/>
          <p:cNvGrpSpPr/>
          <p:nvPr/>
        </p:nvGrpSpPr>
        <p:grpSpPr>
          <a:xfrm>
            <a:off x="1309682" y="3311161"/>
            <a:ext cx="1725325" cy="3427796"/>
            <a:chOff x="987916" y="723013"/>
            <a:chExt cx="3306812" cy="5297106"/>
          </a:xfrm>
        </p:grpSpPr>
        <p:cxnSp>
          <p:nvCxnSpPr>
            <p:cNvPr id="9" name="Connettore 1 8"/>
            <p:cNvCxnSpPr/>
            <p:nvPr/>
          </p:nvCxnSpPr>
          <p:spPr>
            <a:xfrm>
              <a:off x="3376158" y="723013"/>
              <a:ext cx="0" cy="52971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2727876" y="1850787"/>
              <a:ext cx="0" cy="3548073"/>
            </a:xfrm>
            <a:prstGeom prst="line">
              <a:avLst/>
            </a:prstGeom>
          </p:spPr>
          <p:style>
            <a:lnRef idx="2">
              <a:schemeClr val="accent1"/>
            </a:lnRef>
            <a:fillRef idx="0">
              <a:schemeClr val="accent1"/>
            </a:fillRef>
            <a:effectRef idx="1">
              <a:schemeClr val="accent1"/>
            </a:effectRef>
            <a:fontRef idx="minor">
              <a:schemeClr val="tx1"/>
            </a:fontRef>
          </p:style>
        </p:cxnSp>
        <p:sp>
          <p:nvSpPr>
            <p:cNvPr id="11" name="Arco 10"/>
            <p:cNvSpPr/>
            <p:nvPr/>
          </p:nvSpPr>
          <p:spPr>
            <a:xfrm flipH="1">
              <a:off x="1429672" y="1850787"/>
              <a:ext cx="2865056" cy="1988026"/>
            </a:xfrm>
            <a:prstGeom prst="arc">
              <a:avLst>
                <a:gd name="adj1" fmla="val 16797624"/>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2" name="Arco 11"/>
            <p:cNvSpPr/>
            <p:nvPr/>
          </p:nvSpPr>
          <p:spPr>
            <a:xfrm flipH="1">
              <a:off x="987916" y="1505642"/>
              <a:ext cx="3154958" cy="2098473"/>
            </a:xfrm>
            <a:prstGeom prst="arc">
              <a:avLst>
                <a:gd name="adj1" fmla="val 15762121"/>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3" name="Connettore 1 12"/>
            <p:cNvCxnSpPr>
              <a:stCxn id="11" idx="2"/>
            </p:cNvCxnSpPr>
            <p:nvPr/>
          </p:nvCxnSpPr>
          <p:spPr>
            <a:xfrm>
              <a:off x="1429672" y="2844800"/>
              <a:ext cx="0" cy="25540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996159" y="2523213"/>
              <a:ext cx="12340" cy="34969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flipH="1">
              <a:off x="1429673" y="5398860"/>
              <a:ext cx="12982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flipH="1">
              <a:off x="1429674" y="5716390"/>
              <a:ext cx="12982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1442012" y="5716390"/>
              <a:ext cx="0" cy="296987"/>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e 17"/>
            <p:cNvSpPr/>
            <p:nvPr/>
          </p:nvSpPr>
          <p:spPr>
            <a:xfrm>
              <a:off x="2078501" y="3185886"/>
              <a:ext cx="855902" cy="2116332"/>
            </a:xfrm>
            <a:prstGeom prst="ellipse">
              <a:avLst/>
            </a:prstGeom>
            <a:pattFill prst="smCheck">
              <a:fgClr>
                <a:srgbClr val="FF6600"/>
              </a:fgClr>
              <a:bgClr>
                <a:schemeClr val="accent6">
                  <a:lumMod val="40000"/>
                  <a:lumOff val="6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Ovale 18"/>
            <p:cNvSpPr/>
            <p:nvPr/>
          </p:nvSpPr>
          <p:spPr>
            <a:xfrm>
              <a:off x="3128217" y="3185886"/>
              <a:ext cx="855902" cy="2116332"/>
            </a:xfrm>
            <a:prstGeom prst="ellipse">
              <a:avLst/>
            </a:prstGeom>
            <a:pattFill prst="smCheck">
              <a:fgClr>
                <a:srgbClr val="FF6600"/>
              </a:fgClr>
              <a:bgClr>
                <a:schemeClr val="accent6">
                  <a:lumMod val="40000"/>
                  <a:lumOff val="6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0" name="Gruppo 19"/>
            <p:cNvGrpSpPr/>
            <p:nvPr/>
          </p:nvGrpSpPr>
          <p:grpSpPr>
            <a:xfrm>
              <a:off x="2741306" y="3137749"/>
              <a:ext cx="634852" cy="171450"/>
              <a:chOff x="2774950" y="2819400"/>
              <a:chExt cx="634852" cy="171450"/>
            </a:xfrm>
          </p:grpSpPr>
          <p:sp>
            <p:nvSpPr>
              <p:cNvPr id="35" name="Figura a mano libera 34"/>
              <p:cNvSpPr/>
              <p:nvPr/>
            </p:nvSpPr>
            <p:spPr>
              <a:xfrm>
                <a:off x="2774950" y="2844800"/>
                <a:ext cx="115315" cy="146050"/>
              </a:xfrm>
              <a:custGeom>
                <a:avLst/>
                <a:gdLst>
                  <a:gd name="connsiteX0" fmla="*/ 0 w 115315"/>
                  <a:gd name="connsiteY0" fmla="*/ 146050 h 146050"/>
                  <a:gd name="connsiteX1" fmla="*/ 101600 w 115315"/>
                  <a:gd name="connsiteY1" fmla="*/ 101600 h 146050"/>
                  <a:gd name="connsiteX2" fmla="*/ 114300 w 115315"/>
                  <a:gd name="connsiteY2" fmla="*/ 0 h 146050"/>
                </a:gdLst>
                <a:ahLst/>
                <a:cxnLst>
                  <a:cxn ang="0">
                    <a:pos x="connsiteX0" y="connsiteY0"/>
                  </a:cxn>
                  <a:cxn ang="0">
                    <a:pos x="connsiteX1" y="connsiteY1"/>
                  </a:cxn>
                  <a:cxn ang="0">
                    <a:pos x="connsiteX2" y="connsiteY2"/>
                  </a:cxn>
                </a:cxnLst>
                <a:rect l="l" t="t" r="r" b="b"/>
                <a:pathLst>
                  <a:path w="115315" h="146050">
                    <a:moveTo>
                      <a:pt x="0" y="146050"/>
                    </a:moveTo>
                    <a:cubicBezTo>
                      <a:pt x="41275" y="135996"/>
                      <a:pt x="82550" y="125942"/>
                      <a:pt x="101600" y="101600"/>
                    </a:cubicBezTo>
                    <a:cubicBezTo>
                      <a:pt x="120650" y="77258"/>
                      <a:pt x="114300" y="0"/>
                      <a:pt x="1143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6" name="Figura a mano libera 35"/>
              <p:cNvSpPr/>
              <p:nvPr/>
            </p:nvSpPr>
            <p:spPr>
              <a:xfrm flipH="1">
                <a:off x="3294487" y="2819400"/>
                <a:ext cx="115315" cy="146050"/>
              </a:xfrm>
              <a:custGeom>
                <a:avLst/>
                <a:gdLst>
                  <a:gd name="connsiteX0" fmla="*/ 0 w 115315"/>
                  <a:gd name="connsiteY0" fmla="*/ 146050 h 146050"/>
                  <a:gd name="connsiteX1" fmla="*/ 101600 w 115315"/>
                  <a:gd name="connsiteY1" fmla="*/ 101600 h 146050"/>
                  <a:gd name="connsiteX2" fmla="*/ 114300 w 115315"/>
                  <a:gd name="connsiteY2" fmla="*/ 0 h 146050"/>
                </a:gdLst>
                <a:ahLst/>
                <a:cxnLst>
                  <a:cxn ang="0">
                    <a:pos x="connsiteX0" y="connsiteY0"/>
                  </a:cxn>
                  <a:cxn ang="0">
                    <a:pos x="connsiteX1" y="connsiteY1"/>
                  </a:cxn>
                  <a:cxn ang="0">
                    <a:pos x="connsiteX2" y="connsiteY2"/>
                  </a:cxn>
                </a:cxnLst>
                <a:rect l="l" t="t" r="r" b="b"/>
                <a:pathLst>
                  <a:path w="115315" h="146050">
                    <a:moveTo>
                      <a:pt x="0" y="146050"/>
                    </a:moveTo>
                    <a:cubicBezTo>
                      <a:pt x="41275" y="135996"/>
                      <a:pt x="82550" y="125942"/>
                      <a:pt x="101600" y="101600"/>
                    </a:cubicBezTo>
                    <a:cubicBezTo>
                      <a:pt x="120650" y="77258"/>
                      <a:pt x="114300" y="0"/>
                      <a:pt x="1143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21" name="Gruppo 20"/>
            <p:cNvGrpSpPr/>
            <p:nvPr/>
          </p:nvGrpSpPr>
          <p:grpSpPr>
            <a:xfrm>
              <a:off x="2713241" y="5010999"/>
              <a:ext cx="647552" cy="120650"/>
              <a:chOff x="4432300" y="2559050"/>
              <a:chExt cx="647552" cy="120650"/>
            </a:xfrm>
          </p:grpSpPr>
          <p:sp>
            <p:nvSpPr>
              <p:cNvPr id="33" name="Figura a mano libera 32"/>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4" name="Figura a mano libera 33"/>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22" name="Gruppo 21"/>
            <p:cNvGrpSpPr/>
            <p:nvPr/>
          </p:nvGrpSpPr>
          <p:grpSpPr>
            <a:xfrm>
              <a:off x="2727876" y="2089999"/>
              <a:ext cx="634852" cy="171450"/>
              <a:chOff x="2774950" y="2819400"/>
              <a:chExt cx="634852" cy="171450"/>
            </a:xfrm>
          </p:grpSpPr>
          <p:sp>
            <p:nvSpPr>
              <p:cNvPr id="31" name="Figura a mano libera 30"/>
              <p:cNvSpPr/>
              <p:nvPr/>
            </p:nvSpPr>
            <p:spPr>
              <a:xfrm>
                <a:off x="2774950" y="2844800"/>
                <a:ext cx="115315" cy="146050"/>
              </a:xfrm>
              <a:custGeom>
                <a:avLst/>
                <a:gdLst>
                  <a:gd name="connsiteX0" fmla="*/ 0 w 115315"/>
                  <a:gd name="connsiteY0" fmla="*/ 146050 h 146050"/>
                  <a:gd name="connsiteX1" fmla="*/ 101600 w 115315"/>
                  <a:gd name="connsiteY1" fmla="*/ 101600 h 146050"/>
                  <a:gd name="connsiteX2" fmla="*/ 114300 w 115315"/>
                  <a:gd name="connsiteY2" fmla="*/ 0 h 146050"/>
                </a:gdLst>
                <a:ahLst/>
                <a:cxnLst>
                  <a:cxn ang="0">
                    <a:pos x="connsiteX0" y="connsiteY0"/>
                  </a:cxn>
                  <a:cxn ang="0">
                    <a:pos x="connsiteX1" y="connsiteY1"/>
                  </a:cxn>
                  <a:cxn ang="0">
                    <a:pos x="connsiteX2" y="connsiteY2"/>
                  </a:cxn>
                </a:cxnLst>
                <a:rect l="l" t="t" r="r" b="b"/>
                <a:pathLst>
                  <a:path w="115315" h="146050">
                    <a:moveTo>
                      <a:pt x="0" y="146050"/>
                    </a:moveTo>
                    <a:cubicBezTo>
                      <a:pt x="41275" y="135996"/>
                      <a:pt x="82550" y="125942"/>
                      <a:pt x="101600" y="101600"/>
                    </a:cubicBezTo>
                    <a:cubicBezTo>
                      <a:pt x="120650" y="77258"/>
                      <a:pt x="114300" y="0"/>
                      <a:pt x="1143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2" name="Figura a mano libera 31"/>
              <p:cNvSpPr/>
              <p:nvPr/>
            </p:nvSpPr>
            <p:spPr>
              <a:xfrm flipH="1">
                <a:off x="3294487" y="2819400"/>
                <a:ext cx="115315" cy="146050"/>
              </a:xfrm>
              <a:custGeom>
                <a:avLst/>
                <a:gdLst>
                  <a:gd name="connsiteX0" fmla="*/ 0 w 115315"/>
                  <a:gd name="connsiteY0" fmla="*/ 146050 h 146050"/>
                  <a:gd name="connsiteX1" fmla="*/ 101600 w 115315"/>
                  <a:gd name="connsiteY1" fmla="*/ 101600 h 146050"/>
                  <a:gd name="connsiteX2" fmla="*/ 114300 w 115315"/>
                  <a:gd name="connsiteY2" fmla="*/ 0 h 146050"/>
                </a:gdLst>
                <a:ahLst/>
                <a:cxnLst>
                  <a:cxn ang="0">
                    <a:pos x="connsiteX0" y="connsiteY0"/>
                  </a:cxn>
                  <a:cxn ang="0">
                    <a:pos x="connsiteX1" y="connsiteY1"/>
                  </a:cxn>
                  <a:cxn ang="0">
                    <a:pos x="connsiteX2" y="connsiteY2"/>
                  </a:cxn>
                </a:cxnLst>
                <a:rect l="l" t="t" r="r" b="b"/>
                <a:pathLst>
                  <a:path w="115315" h="146050">
                    <a:moveTo>
                      <a:pt x="0" y="146050"/>
                    </a:moveTo>
                    <a:cubicBezTo>
                      <a:pt x="41275" y="135996"/>
                      <a:pt x="82550" y="125942"/>
                      <a:pt x="101600" y="101600"/>
                    </a:cubicBezTo>
                    <a:cubicBezTo>
                      <a:pt x="120650" y="77258"/>
                      <a:pt x="114300" y="0"/>
                      <a:pt x="1143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23" name="Figura a mano libera 22"/>
            <p:cNvSpPr/>
            <p:nvPr/>
          </p:nvSpPr>
          <p:spPr>
            <a:xfrm>
              <a:off x="991440" y="5716390"/>
              <a:ext cx="130849" cy="123136"/>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4" name="Figura a mano libera 23"/>
            <p:cNvSpPr/>
            <p:nvPr/>
          </p:nvSpPr>
          <p:spPr>
            <a:xfrm flipH="1">
              <a:off x="1337955" y="5716390"/>
              <a:ext cx="127818" cy="123136"/>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5" name="Connettore 1 24"/>
            <p:cNvCxnSpPr/>
            <p:nvPr/>
          </p:nvCxnSpPr>
          <p:spPr>
            <a:xfrm>
              <a:off x="2738156" y="723013"/>
              <a:ext cx="0" cy="7826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2713241" y="5716390"/>
              <a:ext cx="0" cy="30372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nettore 2 26"/>
            <p:cNvCxnSpPr/>
            <p:nvPr/>
          </p:nvCxnSpPr>
          <p:spPr>
            <a:xfrm flipV="1">
              <a:off x="3049643" y="991154"/>
              <a:ext cx="0" cy="1502580"/>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8" name="Connettore 2 27"/>
            <p:cNvCxnSpPr/>
            <p:nvPr/>
          </p:nvCxnSpPr>
          <p:spPr>
            <a:xfrm flipV="1">
              <a:off x="3059832" y="3212976"/>
              <a:ext cx="0" cy="1502580"/>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9" name="Connettore 2 28"/>
            <p:cNvCxnSpPr/>
            <p:nvPr/>
          </p:nvCxnSpPr>
          <p:spPr>
            <a:xfrm flipV="1">
              <a:off x="1223794" y="3378590"/>
              <a:ext cx="0" cy="1072846"/>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0" name="Arco 29"/>
            <p:cNvSpPr/>
            <p:nvPr/>
          </p:nvSpPr>
          <p:spPr>
            <a:xfrm flipH="1">
              <a:off x="1410663" y="1616089"/>
              <a:ext cx="2865056" cy="1988026"/>
            </a:xfrm>
            <a:prstGeom prst="arc">
              <a:avLst>
                <a:gd name="adj1" fmla="val 18020988"/>
                <a:gd name="adj2" fmla="val 20384288"/>
              </a:avLst>
            </a:prstGeom>
            <a:ln w="38100" cmpd="sng">
              <a:solidFill>
                <a:srgbClr val="0000FF"/>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37" name="Gruppo 36"/>
          <p:cNvGrpSpPr/>
          <p:nvPr/>
        </p:nvGrpSpPr>
        <p:grpSpPr>
          <a:xfrm>
            <a:off x="4793299" y="3317887"/>
            <a:ext cx="2722228" cy="3423433"/>
            <a:chOff x="5163885" y="588476"/>
            <a:chExt cx="3980115" cy="5297106"/>
          </a:xfrm>
        </p:grpSpPr>
        <p:grpSp>
          <p:nvGrpSpPr>
            <p:cNvPr id="38" name="Gruppo 37"/>
            <p:cNvGrpSpPr/>
            <p:nvPr/>
          </p:nvGrpSpPr>
          <p:grpSpPr>
            <a:xfrm>
              <a:off x="7562513" y="1864291"/>
              <a:ext cx="647552" cy="120650"/>
              <a:chOff x="2762250" y="2559050"/>
              <a:chExt cx="647552" cy="120650"/>
            </a:xfrm>
          </p:grpSpPr>
          <p:sp>
            <p:nvSpPr>
              <p:cNvPr id="73" name="Figura a mano libera 72"/>
              <p:cNvSpPr/>
              <p:nvPr/>
            </p:nvSpPr>
            <p:spPr>
              <a:xfrm>
                <a:off x="276225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4" name="Figura a mano libera 73"/>
              <p:cNvSpPr/>
              <p:nvPr/>
            </p:nvSpPr>
            <p:spPr>
              <a:xfrm flipH="1">
                <a:off x="309865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cxnSp>
          <p:nvCxnSpPr>
            <p:cNvPr id="39" name="Connettore 1 38"/>
            <p:cNvCxnSpPr/>
            <p:nvPr/>
          </p:nvCxnSpPr>
          <p:spPr>
            <a:xfrm>
              <a:off x="8225430" y="588476"/>
              <a:ext cx="0" cy="5297106"/>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Connettore 1 39"/>
            <p:cNvCxnSpPr/>
            <p:nvPr/>
          </p:nvCxnSpPr>
          <p:spPr>
            <a:xfrm>
              <a:off x="7577148" y="1716250"/>
              <a:ext cx="0" cy="3548073"/>
            </a:xfrm>
            <a:prstGeom prst="line">
              <a:avLst/>
            </a:prstGeom>
          </p:spPr>
          <p:style>
            <a:lnRef idx="2">
              <a:schemeClr val="accent1"/>
            </a:lnRef>
            <a:fillRef idx="0">
              <a:schemeClr val="accent1"/>
            </a:fillRef>
            <a:effectRef idx="1">
              <a:schemeClr val="accent1"/>
            </a:effectRef>
            <a:fontRef idx="minor">
              <a:schemeClr val="tx1"/>
            </a:fontRef>
          </p:style>
        </p:cxnSp>
        <p:sp>
          <p:nvSpPr>
            <p:cNvPr id="41" name="Arco 40"/>
            <p:cNvSpPr/>
            <p:nvPr/>
          </p:nvSpPr>
          <p:spPr>
            <a:xfrm flipH="1">
              <a:off x="6278944" y="1716250"/>
              <a:ext cx="2865056" cy="1988026"/>
            </a:xfrm>
            <a:prstGeom prst="arc">
              <a:avLst>
                <a:gd name="adj1" fmla="val 16797624"/>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2" name="Arco 41"/>
            <p:cNvSpPr/>
            <p:nvPr/>
          </p:nvSpPr>
          <p:spPr>
            <a:xfrm flipH="1">
              <a:off x="5837188" y="1371105"/>
              <a:ext cx="3154958" cy="2098473"/>
            </a:xfrm>
            <a:prstGeom prst="arc">
              <a:avLst>
                <a:gd name="adj1" fmla="val 15762121"/>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3" name="Connettore 1 42"/>
            <p:cNvCxnSpPr>
              <a:stCxn id="41" idx="2"/>
            </p:cNvCxnSpPr>
            <p:nvPr/>
          </p:nvCxnSpPr>
          <p:spPr>
            <a:xfrm>
              <a:off x="6278944" y="2710263"/>
              <a:ext cx="0" cy="25540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Connettore 1 43"/>
            <p:cNvCxnSpPr/>
            <p:nvPr/>
          </p:nvCxnSpPr>
          <p:spPr>
            <a:xfrm>
              <a:off x="5845431" y="2388676"/>
              <a:ext cx="12340" cy="3496906"/>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Connettore 1 44"/>
            <p:cNvCxnSpPr/>
            <p:nvPr/>
          </p:nvCxnSpPr>
          <p:spPr>
            <a:xfrm flipH="1">
              <a:off x="6278945" y="5264323"/>
              <a:ext cx="12982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flipH="1">
              <a:off x="6278946" y="5581853"/>
              <a:ext cx="12982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Connettore 1 46"/>
            <p:cNvCxnSpPr/>
            <p:nvPr/>
          </p:nvCxnSpPr>
          <p:spPr>
            <a:xfrm>
              <a:off x="6291284" y="5581853"/>
              <a:ext cx="0" cy="296987"/>
            </a:xfrm>
            <a:prstGeom prst="line">
              <a:avLst/>
            </a:prstGeom>
          </p:spPr>
          <p:style>
            <a:lnRef idx="2">
              <a:schemeClr val="accent1"/>
            </a:lnRef>
            <a:fillRef idx="0">
              <a:schemeClr val="accent1"/>
            </a:fillRef>
            <a:effectRef idx="1">
              <a:schemeClr val="accent1"/>
            </a:effectRef>
            <a:fontRef idx="minor">
              <a:schemeClr val="tx1"/>
            </a:fontRef>
          </p:style>
        </p:cxnSp>
        <p:sp>
          <p:nvSpPr>
            <p:cNvPr id="48" name="Ovale 47"/>
            <p:cNvSpPr/>
            <p:nvPr/>
          </p:nvSpPr>
          <p:spPr>
            <a:xfrm>
              <a:off x="6731526" y="3058091"/>
              <a:ext cx="855902" cy="2116332"/>
            </a:xfrm>
            <a:prstGeom prst="ellipse">
              <a:avLst/>
            </a:prstGeom>
            <a:pattFill prst="smCheck">
              <a:fgClr>
                <a:srgbClr val="FF6600"/>
              </a:fgClr>
              <a:bgClr>
                <a:schemeClr val="accent6">
                  <a:lumMod val="40000"/>
                  <a:lumOff val="6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9" name="Ovale 48"/>
            <p:cNvSpPr/>
            <p:nvPr/>
          </p:nvSpPr>
          <p:spPr>
            <a:xfrm>
              <a:off x="8225430" y="3032691"/>
              <a:ext cx="855902" cy="2116332"/>
            </a:xfrm>
            <a:prstGeom prst="ellipse">
              <a:avLst/>
            </a:prstGeom>
            <a:pattFill prst="smCheck">
              <a:fgClr>
                <a:srgbClr val="FF6600"/>
              </a:fgClr>
              <a:bgClr>
                <a:schemeClr val="accent6">
                  <a:lumMod val="40000"/>
                  <a:lumOff val="6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50" name="Gruppo 49"/>
            <p:cNvGrpSpPr/>
            <p:nvPr/>
          </p:nvGrpSpPr>
          <p:grpSpPr>
            <a:xfrm>
              <a:off x="7562513" y="4876462"/>
              <a:ext cx="647552" cy="120650"/>
              <a:chOff x="4432300" y="2559050"/>
              <a:chExt cx="647552" cy="120650"/>
            </a:xfrm>
          </p:grpSpPr>
          <p:sp>
            <p:nvSpPr>
              <p:cNvPr id="71" name="Figura a mano libera 70"/>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2" name="Figura a mano libera 71"/>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cxnSp>
          <p:nvCxnSpPr>
            <p:cNvPr id="51" name="Connettore 1 50"/>
            <p:cNvCxnSpPr/>
            <p:nvPr/>
          </p:nvCxnSpPr>
          <p:spPr>
            <a:xfrm>
              <a:off x="7587428" y="588476"/>
              <a:ext cx="0" cy="782629"/>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Connettore 1 51"/>
            <p:cNvCxnSpPr/>
            <p:nvPr/>
          </p:nvCxnSpPr>
          <p:spPr>
            <a:xfrm>
              <a:off x="7562513" y="5581853"/>
              <a:ext cx="0" cy="303729"/>
            </a:xfrm>
            <a:prstGeom prst="line">
              <a:avLst/>
            </a:prstGeom>
          </p:spPr>
          <p:style>
            <a:lnRef idx="2">
              <a:schemeClr val="accent1"/>
            </a:lnRef>
            <a:fillRef idx="0">
              <a:schemeClr val="accent1"/>
            </a:fillRef>
            <a:effectRef idx="1">
              <a:schemeClr val="accent1"/>
            </a:effectRef>
            <a:fontRef idx="minor">
              <a:schemeClr val="tx1"/>
            </a:fontRef>
          </p:style>
        </p:cxnSp>
        <p:grpSp>
          <p:nvGrpSpPr>
            <p:cNvPr id="53" name="Gruppo 52"/>
            <p:cNvGrpSpPr/>
            <p:nvPr/>
          </p:nvGrpSpPr>
          <p:grpSpPr>
            <a:xfrm>
              <a:off x="7562513" y="2912041"/>
              <a:ext cx="647552" cy="120650"/>
              <a:chOff x="2762250" y="2559050"/>
              <a:chExt cx="647552" cy="120650"/>
            </a:xfrm>
          </p:grpSpPr>
          <p:sp>
            <p:nvSpPr>
              <p:cNvPr id="69" name="Figura a mano libera 68"/>
              <p:cNvSpPr/>
              <p:nvPr/>
            </p:nvSpPr>
            <p:spPr>
              <a:xfrm>
                <a:off x="276225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0" name="Figura a mano libera 69"/>
              <p:cNvSpPr/>
              <p:nvPr/>
            </p:nvSpPr>
            <p:spPr>
              <a:xfrm flipH="1">
                <a:off x="309865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54" name="Gruppo 53"/>
            <p:cNvGrpSpPr/>
            <p:nvPr/>
          </p:nvGrpSpPr>
          <p:grpSpPr>
            <a:xfrm>
              <a:off x="7587428" y="3863500"/>
              <a:ext cx="647552" cy="120650"/>
              <a:chOff x="2762250" y="2559050"/>
              <a:chExt cx="647552" cy="120650"/>
            </a:xfrm>
          </p:grpSpPr>
          <p:sp>
            <p:nvSpPr>
              <p:cNvPr id="67" name="Figura a mano libera 66"/>
              <p:cNvSpPr/>
              <p:nvPr/>
            </p:nvSpPr>
            <p:spPr>
              <a:xfrm>
                <a:off x="276225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8" name="Figura a mano libera 67"/>
              <p:cNvSpPr/>
              <p:nvPr/>
            </p:nvSpPr>
            <p:spPr>
              <a:xfrm flipH="1">
                <a:off x="309865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55" name="Gruppo 54"/>
            <p:cNvGrpSpPr/>
            <p:nvPr/>
          </p:nvGrpSpPr>
          <p:grpSpPr>
            <a:xfrm>
              <a:off x="7571512" y="5674143"/>
              <a:ext cx="647552" cy="120650"/>
              <a:chOff x="4432300" y="2559050"/>
              <a:chExt cx="647552" cy="120650"/>
            </a:xfrm>
          </p:grpSpPr>
          <p:sp>
            <p:nvSpPr>
              <p:cNvPr id="65" name="Figura a mano libera 64"/>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6" name="Figura a mano libera 65"/>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56" name="Gruppo 55"/>
            <p:cNvGrpSpPr/>
            <p:nvPr/>
          </p:nvGrpSpPr>
          <p:grpSpPr>
            <a:xfrm>
              <a:off x="5857771" y="5674143"/>
              <a:ext cx="433514" cy="60325"/>
              <a:chOff x="4432300" y="2559050"/>
              <a:chExt cx="647552" cy="120650"/>
            </a:xfrm>
          </p:grpSpPr>
          <p:sp>
            <p:nvSpPr>
              <p:cNvPr id="63" name="Figura a mano libera 62"/>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4" name="Figura a mano libera 63"/>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57" name="Figura a mano libera 56"/>
            <p:cNvSpPr/>
            <p:nvPr/>
          </p:nvSpPr>
          <p:spPr>
            <a:xfrm>
              <a:off x="6052768" y="594119"/>
              <a:ext cx="1884049" cy="2297296"/>
            </a:xfrm>
            <a:custGeom>
              <a:avLst/>
              <a:gdLst>
                <a:gd name="connsiteX0" fmla="*/ 1826659 w 1884049"/>
                <a:gd name="connsiteY0" fmla="*/ 0 h 2297296"/>
                <a:gd name="connsiteX1" fmla="*/ 1855201 w 1884049"/>
                <a:gd name="connsiteY1" fmla="*/ 599295 h 2297296"/>
                <a:gd name="connsiteX2" fmla="*/ 1469890 w 1884049"/>
                <a:gd name="connsiteY2" fmla="*/ 913211 h 2297296"/>
                <a:gd name="connsiteX3" fmla="*/ 684997 w 1884049"/>
                <a:gd name="connsiteY3" fmla="*/ 1112976 h 2297296"/>
                <a:gd name="connsiteX4" fmla="*/ 214061 w 1884049"/>
                <a:gd name="connsiteY4" fmla="*/ 1455430 h 2297296"/>
                <a:gd name="connsiteX5" fmla="*/ 0 w 1884049"/>
                <a:gd name="connsiteY5" fmla="*/ 2297296 h 2297296"/>
                <a:gd name="connsiteX6" fmla="*/ 0 w 1884049"/>
                <a:gd name="connsiteY6" fmla="*/ 2297296 h 229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049" h="2297296">
                  <a:moveTo>
                    <a:pt x="1826659" y="0"/>
                  </a:moveTo>
                  <a:cubicBezTo>
                    <a:pt x="1870660" y="223546"/>
                    <a:pt x="1914662" y="447093"/>
                    <a:pt x="1855201" y="599295"/>
                  </a:cubicBezTo>
                  <a:cubicBezTo>
                    <a:pt x="1795740" y="751497"/>
                    <a:pt x="1664924" y="827598"/>
                    <a:pt x="1469890" y="913211"/>
                  </a:cubicBezTo>
                  <a:cubicBezTo>
                    <a:pt x="1274856" y="998825"/>
                    <a:pt x="894302" y="1022606"/>
                    <a:pt x="684997" y="1112976"/>
                  </a:cubicBezTo>
                  <a:cubicBezTo>
                    <a:pt x="475692" y="1203346"/>
                    <a:pt x="328227" y="1258043"/>
                    <a:pt x="214061" y="1455430"/>
                  </a:cubicBezTo>
                  <a:cubicBezTo>
                    <a:pt x="99895" y="1652817"/>
                    <a:pt x="0" y="2297296"/>
                    <a:pt x="0" y="2297296"/>
                  </a:cubicBezTo>
                  <a:lnTo>
                    <a:pt x="0" y="2297296"/>
                  </a:lnTo>
                </a:path>
              </a:pathLst>
            </a:custGeom>
            <a:ln w="7620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8" name="Figura a mano libera 57"/>
            <p:cNvSpPr/>
            <p:nvPr/>
          </p:nvSpPr>
          <p:spPr>
            <a:xfrm>
              <a:off x="6054103" y="4204156"/>
              <a:ext cx="1611262" cy="1202288"/>
            </a:xfrm>
            <a:custGeom>
              <a:avLst/>
              <a:gdLst>
                <a:gd name="connsiteX0" fmla="*/ 12935 w 1611262"/>
                <a:gd name="connsiteY0" fmla="*/ 0 h 1202288"/>
                <a:gd name="connsiteX1" fmla="*/ 27206 w 1611262"/>
                <a:gd name="connsiteY1" fmla="*/ 941749 h 1202288"/>
                <a:gd name="connsiteX2" fmla="*/ 255539 w 1611262"/>
                <a:gd name="connsiteY2" fmla="*/ 1184320 h 1202288"/>
                <a:gd name="connsiteX3" fmla="*/ 1611262 w 1611262"/>
                <a:gd name="connsiteY3" fmla="*/ 1184320 h 1202288"/>
                <a:gd name="connsiteX4" fmla="*/ 1596992 w 1611262"/>
                <a:gd name="connsiteY4" fmla="*/ 1184320 h 120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262" h="1202288">
                  <a:moveTo>
                    <a:pt x="12935" y="0"/>
                  </a:moveTo>
                  <a:cubicBezTo>
                    <a:pt x="-147" y="372181"/>
                    <a:pt x="-13228" y="744362"/>
                    <a:pt x="27206" y="941749"/>
                  </a:cubicBezTo>
                  <a:cubicBezTo>
                    <a:pt x="67640" y="1139136"/>
                    <a:pt x="-8470" y="1143892"/>
                    <a:pt x="255539" y="1184320"/>
                  </a:cubicBezTo>
                  <a:cubicBezTo>
                    <a:pt x="519548" y="1224748"/>
                    <a:pt x="1611262" y="1184320"/>
                    <a:pt x="1611262" y="1184320"/>
                  </a:cubicBezTo>
                  <a:lnTo>
                    <a:pt x="1596992" y="1184320"/>
                  </a:lnTo>
                </a:path>
              </a:pathLst>
            </a:custGeom>
            <a:ln w="7620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9" name="Connettore 2 58"/>
            <p:cNvCxnSpPr/>
            <p:nvPr/>
          </p:nvCxnSpPr>
          <p:spPr>
            <a:xfrm>
              <a:off x="8384122" y="4997112"/>
              <a:ext cx="0" cy="842414"/>
            </a:xfrm>
            <a:prstGeom prst="straightConnector1">
              <a:avLst/>
            </a:prstGeom>
            <a:ln w="38100" cmpd="sng">
              <a:solidFill>
                <a:srgbClr val="660066"/>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0" name="Connettore 2 59"/>
            <p:cNvCxnSpPr/>
            <p:nvPr/>
          </p:nvCxnSpPr>
          <p:spPr>
            <a:xfrm>
              <a:off x="5625284" y="588476"/>
              <a:ext cx="0" cy="5085667"/>
            </a:xfrm>
            <a:prstGeom prst="straightConnector1">
              <a:avLst/>
            </a:prstGeom>
            <a:ln w="38100" cmpd="sng">
              <a:solidFill>
                <a:srgbClr val="660066"/>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1" name="CasellaDiTesto 60"/>
            <p:cNvSpPr txBox="1"/>
            <p:nvPr/>
          </p:nvSpPr>
          <p:spPr>
            <a:xfrm>
              <a:off x="5163885" y="3058091"/>
              <a:ext cx="433332" cy="584776"/>
            </a:xfrm>
            <a:prstGeom prst="rect">
              <a:avLst/>
            </a:prstGeom>
            <a:noFill/>
          </p:spPr>
          <p:txBody>
            <a:bodyPr wrap="none" rtlCol="0">
              <a:spAutoFit/>
            </a:bodyPr>
            <a:lstStyle/>
            <a:p>
              <a:r>
                <a:rPr lang="it-IT" sz="3200" b="1" dirty="0" smtClean="0">
                  <a:solidFill>
                    <a:srgbClr val="660066"/>
                  </a:solidFill>
                </a:rPr>
                <a:t>A</a:t>
              </a:r>
              <a:endParaRPr lang="it-IT" sz="3200" b="1" dirty="0">
                <a:solidFill>
                  <a:srgbClr val="660066"/>
                </a:solidFill>
              </a:endParaRPr>
            </a:p>
          </p:txBody>
        </p:sp>
        <p:sp>
          <p:nvSpPr>
            <p:cNvPr id="62" name="CasellaDiTesto 61"/>
            <p:cNvSpPr txBox="1"/>
            <p:nvPr/>
          </p:nvSpPr>
          <p:spPr>
            <a:xfrm>
              <a:off x="8384122" y="5135157"/>
              <a:ext cx="414697" cy="584776"/>
            </a:xfrm>
            <a:prstGeom prst="rect">
              <a:avLst/>
            </a:prstGeom>
            <a:noFill/>
          </p:spPr>
          <p:txBody>
            <a:bodyPr wrap="none" rtlCol="0">
              <a:spAutoFit/>
            </a:bodyPr>
            <a:lstStyle/>
            <a:p>
              <a:r>
                <a:rPr lang="it-IT" sz="3200" b="1" dirty="0" smtClean="0">
                  <a:solidFill>
                    <a:srgbClr val="660066"/>
                  </a:solidFill>
                </a:rPr>
                <a:t>B</a:t>
              </a:r>
              <a:endParaRPr lang="it-IT" sz="3200" b="1" dirty="0">
                <a:solidFill>
                  <a:srgbClr val="660066"/>
                </a:solidFill>
              </a:endParaRPr>
            </a:p>
          </p:txBody>
        </p:sp>
      </p:grpSp>
      <p:sp>
        <p:nvSpPr>
          <p:cNvPr id="75" name="CasellaDiTesto 74"/>
          <p:cNvSpPr txBox="1"/>
          <p:nvPr/>
        </p:nvSpPr>
        <p:spPr>
          <a:xfrm>
            <a:off x="7372385" y="3790576"/>
            <a:ext cx="1711209" cy="2031325"/>
          </a:xfrm>
          <a:prstGeom prst="rect">
            <a:avLst/>
          </a:prstGeom>
          <a:noFill/>
        </p:spPr>
        <p:txBody>
          <a:bodyPr wrap="square" rtlCol="0">
            <a:spAutoFit/>
          </a:bodyPr>
          <a:lstStyle/>
          <a:p>
            <a:r>
              <a:rPr lang="it-IT" dirty="0" smtClean="0"/>
              <a:t>A ,B = </a:t>
            </a:r>
            <a:r>
              <a:rPr lang="it-IT" dirty="0" err="1" smtClean="0"/>
              <a:t>Hydrodynamic</a:t>
            </a:r>
            <a:r>
              <a:rPr lang="it-IT" dirty="0" smtClean="0"/>
              <a:t> </a:t>
            </a:r>
            <a:r>
              <a:rPr lang="it-IT" dirty="0" err="1" smtClean="0"/>
              <a:t>energy</a:t>
            </a:r>
            <a:r>
              <a:rPr lang="it-IT" dirty="0" smtClean="0"/>
              <a:t> </a:t>
            </a:r>
            <a:r>
              <a:rPr lang="it-IT" dirty="0" err="1" smtClean="0"/>
              <a:t>level</a:t>
            </a:r>
            <a:r>
              <a:rPr lang="it-IT" dirty="0" smtClean="0"/>
              <a:t> in </a:t>
            </a:r>
            <a:r>
              <a:rPr lang="it-IT" dirty="0" err="1" smtClean="0"/>
              <a:t>superficial</a:t>
            </a:r>
            <a:r>
              <a:rPr lang="it-IT" dirty="0" smtClean="0"/>
              <a:t> and </a:t>
            </a:r>
            <a:r>
              <a:rPr lang="it-IT" dirty="0" err="1" smtClean="0"/>
              <a:t>deep</a:t>
            </a:r>
            <a:r>
              <a:rPr lang="it-IT" dirty="0" smtClean="0"/>
              <a:t> </a:t>
            </a:r>
            <a:r>
              <a:rPr lang="it-IT" dirty="0" err="1" smtClean="0"/>
              <a:t>system</a:t>
            </a:r>
            <a:r>
              <a:rPr lang="it-IT" dirty="0" smtClean="0"/>
              <a:t> </a:t>
            </a:r>
            <a:r>
              <a:rPr lang="it-IT" dirty="0" err="1" smtClean="0"/>
              <a:t>during</a:t>
            </a:r>
            <a:r>
              <a:rPr lang="it-IT" dirty="0" smtClean="0"/>
              <a:t> </a:t>
            </a:r>
            <a:r>
              <a:rPr lang="it-IT" dirty="0" err="1" smtClean="0"/>
              <a:t>relaxation</a:t>
            </a:r>
            <a:endParaRPr lang="it-IT" dirty="0"/>
          </a:p>
        </p:txBody>
      </p:sp>
      <p:sp>
        <p:nvSpPr>
          <p:cNvPr id="76" name="CasellaDiTesto 75"/>
          <p:cNvSpPr txBox="1"/>
          <p:nvPr/>
        </p:nvSpPr>
        <p:spPr>
          <a:xfrm rot="16200000">
            <a:off x="-112787" y="4573340"/>
            <a:ext cx="1931689" cy="369332"/>
          </a:xfrm>
          <a:prstGeom prst="rect">
            <a:avLst/>
          </a:prstGeom>
          <a:noFill/>
        </p:spPr>
        <p:txBody>
          <a:bodyPr wrap="none" rtlCol="0">
            <a:spAutoFit/>
          </a:bodyPr>
          <a:lstStyle/>
          <a:p>
            <a:r>
              <a:rPr lang="it-IT" b="1" dirty="0" err="1" smtClean="0"/>
              <a:t>Contraction</a:t>
            </a:r>
            <a:r>
              <a:rPr lang="it-IT" b="1" dirty="0" smtClean="0"/>
              <a:t> </a:t>
            </a:r>
            <a:r>
              <a:rPr lang="it-IT" b="1" dirty="0" err="1" smtClean="0"/>
              <a:t>Phase</a:t>
            </a:r>
            <a:endParaRPr lang="it-IT" b="1" dirty="0"/>
          </a:p>
        </p:txBody>
      </p:sp>
      <p:sp>
        <p:nvSpPr>
          <p:cNvPr id="77" name="CasellaDiTesto 76"/>
          <p:cNvSpPr txBox="1"/>
          <p:nvPr/>
        </p:nvSpPr>
        <p:spPr>
          <a:xfrm rot="16200000">
            <a:off x="3769363" y="4695540"/>
            <a:ext cx="1826141" cy="369332"/>
          </a:xfrm>
          <a:prstGeom prst="rect">
            <a:avLst/>
          </a:prstGeom>
          <a:solidFill>
            <a:schemeClr val="bg1"/>
          </a:solidFill>
        </p:spPr>
        <p:txBody>
          <a:bodyPr wrap="none" rtlCol="0">
            <a:spAutoFit/>
          </a:bodyPr>
          <a:lstStyle/>
          <a:p>
            <a:r>
              <a:rPr lang="it-IT" b="1" dirty="0" err="1" smtClean="0"/>
              <a:t>Relaxation</a:t>
            </a:r>
            <a:r>
              <a:rPr lang="it-IT" b="1" dirty="0" smtClean="0"/>
              <a:t> </a:t>
            </a:r>
            <a:r>
              <a:rPr lang="it-IT" b="1" dirty="0" err="1" smtClean="0"/>
              <a:t>Phase</a:t>
            </a:r>
            <a:endParaRPr lang="it-IT" b="1" dirty="0"/>
          </a:p>
        </p:txBody>
      </p:sp>
    </p:spTree>
    <p:extLst>
      <p:ext uri="{BB962C8B-B14F-4D97-AF65-F5344CB8AC3E}">
        <p14:creationId xmlns:p14="http://schemas.microsoft.com/office/powerpoint/2010/main" val="226443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18410" y="459903"/>
            <a:ext cx="7992203" cy="2031325"/>
          </a:xfrm>
          <a:prstGeom prst="rect">
            <a:avLst/>
          </a:prstGeom>
        </p:spPr>
        <p:txBody>
          <a:bodyPr wrap="square">
            <a:spAutoFit/>
          </a:bodyPr>
          <a:lstStyle/>
          <a:p>
            <a:r>
              <a:rPr lang="en-US" b="1" dirty="0" smtClean="0"/>
              <a:t>The flow in the calf perforators</a:t>
            </a:r>
          </a:p>
          <a:p>
            <a:r>
              <a:rPr lang="en-US" dirty="0" smtClean="0"/>
              <a:t>In </a:t>
            </a:r>
            <a:r>
              <a:rPr lang="en-US" dirty="0"/>
              <a:t>the calf this centrifugal flow rate affects the perforators’ caliber, which </a:t>
            </a:r>
            <a:r>
              <a:rPr lang="en-US" dirty="0" smtClean="0"/>
              <a:t>lose </a:t>
            </a:r>
            <a:r>
              <a:rPr lang="en-US" dirty="0"/>
              <a:t>their </a:t>
            </a:r>
            <a:r>
              <a:rPr lang="en-US" dirty="0" err="1"/>
              <a:t>valvular</a:t>
            </a:r>
            <a:r>
              <a:rPr lang="en-US" dirty="0"/>
              <a:t> competence. </a:t>
            </a:r>
            <a:r>
              <a:rPr lang="en-US" dirty="0" smtClean="0"/>
              <a:t>For this reason, as well as in relation to the perforator’s angle of insertion, a short outward flow is possible during </a:t>
            </a:r>
            <a:r>
              <a:rPr lang="en-US" dirty="0"/>
              <a:t>muscle </a:t>
            </a:r>
            <a:r>
              <a:rPr lang="en-US" dirty="0" smtClean="0"/>
              <a:t>contraction. During relaxation, even if there is a valve incompetence, the flow follows the pressure gradient and goes inward into the deep calf veins. This inward flow has a long duration.</a:t>
            </a:r>
          </a:p>
        </p:txBody>
      </p:sp>
      <p:sp>
        <p:nvSpPr>
          <p:cNvPr id="3" name="CasellaDiTesto 2"/>
          <p:cNvSpPr txBox="1"/>
          <p:nvPr/>
        </p:nvSpPr>
        <p:spPr>
          <a:xfrm>
            <a:off x="2369533" y="85583"/>
            <a:ext cx="4073551" cy="523220"/>
          </a:xfrm>
          <a:prstGeom prst="rect">
            <a:avLst/>
          </a:prstGeom>
          <a:noFill/>
        </p:spPr>
        <p:txBody>
          <a:bodyPr wrap="none" rtlCol="0">
            <a:spAutoFit/>
          </a:bodyPr>
          <a:lstStyle/>
          <a:p>
            <a:r>
              <a:rPr lang="it-IT" sz="2800" b="1" dirty="0" smtClean="0"/>
              <a:t> The muscle pump activity</a:t>
            </a:r>
            <a:endParaRPr lang="it-IT" sz="2800" b="1" dirty="0"/>
          </a:p>
        </p:txBody>
      </p:sp>
      <p:sp>
        <p:nvSpPr>
          <p:cNvPr id="4" name="Rettangolo 3"/>
          <p:cNvSpPr/>
          <p:nvPr/>
        </p:nvSpPr>
        <p:spPr>
          <a:xfrm>
            <a:off x="400565" y="5262825"/>
            <a:ext cx="8267162" cy="1477328"/>
          </a:xfrm>
          <a:prstGeom prst="rect">
            <a:avLst/>
          </a:prstGeom>
          <a:ln w="12700" cmpd="sng">
            <a:solidFill>
              <a:schemeClr val="bg1">
                <a:lumMod val="50000"/>
              </a:schemeClr>
            </a:solidFill>
          </a:ln>
          <a:effectLst>
            <a:innerShdw blurRad="63500" dist="50800" dir="18900000">
              <a:prstClr val="black">
                <a:alpha val="50000"/>
              </a:prstClr>
            </a:innerShdw>
          </a:effectLst>
        </p:spPr>
        <p:txBody>
          <a:bodyPr wrap="square">
            <a:spAutoFit/>
          </a:bodyPr>
          <a:lstStyle/>
          <a:p>
            <a:r>
              <a:rPr lang="en-US" b="1" dirty="0"/>
              <a:t>In summary: </a:t>
            </a:r>
            <a:r>
              <a:rPr lang="en-US" i="1" dirty="0"/>
              <a:t>in a varicose system the flow is centripetal during the contraction phase and centrifugal during relaxation.</a:t>
            </a:r>
            <a:r>
              <a:rPr lang="it-IT" i="1" dirty="0"/>
              <a:t> </a:t>
            </a:r>
          </a:p>
          <a:p>
            <a:r>
              <a:rPr lang="it-IT" i="1" dirty="0" err="1"/>
              <a:t>Finding</a:t>
            </a:r>
            <a:r>
              <a:rPr lang="it-IT" i="1" dirty="0"/>
              <a:t> a </a:t>
            </a:r>
            <a:r>
              <a:rPr lang="it-IT" i="1" dirty="0" err="1"/>
              <a:t>reflux</a:t>
            </a:r>
            <a:r>
              <a:rPr lang="it-IT" i="1" dirty="0"/>
              <a:t> ( </a:t>
            </a:r>
            <a:r>
              <a:rPr lang="it-IT" i="1" dirty="0" err="1"/>
              <a:t>outward</a:t>
            </a:r>
            <a:r>
              <a:rPr lang="it-IT" i="1" dirty="0"/>
              <a:t> flow ) in a varicose </a:t>
            </a:r>
            <a:r>
              <a:rPr lang="it-IT" i="1" dirty="0" err="1"/>
              <a:t>system</a:t>
            </a:r>
            <a:r>
              <a:rPr lang="it-IT" i="1" dirty="0"/>
              <a:t> </a:t>
            </a:r>
            <a:r>
              <a:rPr lang="it-IT" i="1" dirty="0" err="1"/>
              <a:t>during</a:t>
            </a:r>
            <a:r>
              <a:rPr lang="it-IT" i="1" dirty="0"/>
              <a:t> </a:t>
            </a:r>
            <a:r>
              <a:rPr lang="it-IT" i="1" dirty="0" err="1"/>
              <a:t>contraction</a:t>
            </a:r>
            <a:r>
              <a:rPr lang="it-IT" i="1" dirty="0"/>
              <a:t> </a:t>
            </a:r>
            <a:r>
              <a:rPr lang="it-IT" i="1" dirty="0" err="1"/>
              <a:t>is</a:t>
            </a:r>
            <a:r>
              <a:rPr lang="it-IT" i="1" dirty="0"/>
              <a:t> an </a:t>
            </a:r>
            <a:r>
              <a:rPr lang="it-IT" i="1" dirty="0" err="1"/>
              <a:t>atypical</a:t>
            </a:r>
            <a:r>
              <a:rPr lang="it-IT" i="1" dirty="0"/>
              <a:t> situation due to </a:t>
            </a:r>
            <a:r>
              <a:rPr lang="it-IT" i="1" dirty="0" err="1"/>
              <a:t>particular</a:t>
            </a:r>
            <a:r>
              <a:rPr lang="it-IT" i="1" dirty="0"/>
              <a:t> </a:t>
            </a:r>
            <a:r>
              <a:rPr lang="it-IT" i="1" dirty="0" err="1"/>
              <a:t>hemodynamic</a:t>
            </a:r>
            <a:r>
              <a:rPr lang="it-IT" i="1" dirty="0"/>
              <a:t> </a:t>
            </a:r>
            <a:r>
              <a:rPr lang="it-IT" i="1" dirty="0" err="1"/>
              <a:t>patterns</a:t>
            </a:r>
            <a:r>
              <a:rPr lang="it-IT" i="1" dirty="0"/>
              <a:t> </a:t>
            </a:r>
            <a:r>
              <a:rPr lang="it-IT" i="1" dirty="0" err="1"/>
              <a:t>that</a:t>
            </a:r>
            <a:r>
              <a:rPr lang="it-IT" i="1" dirty="0"/>
              <a:t> are the </a:t>
            </a:r>
            <a:r>
              <a:rPr lang="it-IT" i="1" dirty="0" err="1"/>
              <a:t>objectives</a:t>
            </a:r>
            <a:r>
              <a:rPr lang="it-IT" i="1" dirty="0"/>
              <a:t> of </a:t>
            </a:r>
            <a:r>
              <a:rPr lang="it-IT" i="1" dirty="0" err="1"/>
              <a:t>this</a:t>
            </a:r>
            <a:r>
              <a:rPr lang="it-IT" i="1" dirty="0"/>
              <a:t> </a:t>
            </a:r>
            <a:r>
              <a:rPr lang="it-IT" i="1" dirty="0" err="1"/>
              <a:t>presentation</a:t>
            </a:r>
            <a:r>
              <a:rPr lang="it-IT" i="1" dirty="0"/>
              <a:t>.</a:t>
            </a:r>
          </a:p>
        </p:txBody>
      </p:sp>
      <p:sp>
        <p:nvSpPr>
          <p:cNvPr id="5" name="CasellaDiTesto 4"/>
          <p:cNvSpPr txBox="1"/>
          <p:nvPr/>
        </p:nvSpPr>
        <p:spPr>
          <a:xfrm rot="16200000">
            <a:off x="-380612" y="3447437"/>
            <a:ext cx="1931689" cy="369332"/>
          </a:xfrm>
          <a:prstGeom prst="rect">
            <a:avLst/>
          </a:prstGeom>
          <a:noFill/>
        </p:spPr>
        <p:txBody>
          <a:bodyPr wrap="none" rtlCol="0">
            <a:spAutoFit/>
          </a:bodyPr>
          <a:lstStyle/>
          <a:p>
            <a:r>
              <a:rPr lang="it-IT" b="1" dirty="0" err="1" smtClean="0"/>
              <a:t>Contraction</a:t>
            </a:r>
            <a:r>
              <a:rPr lang="it-IT" b="1" dirty="0" smtClean="0"/>
              <a:t> </a:t>
            </a:r>
            <a:r>
              <a:rPr lang="it-IT" b="1" dirty="0" err="1" smtClean="0"/>
              <a:t>Phase</a:t>
            </a:r>
            <a:endParaRPr lang="it-IT" b="1" dirty="0"/>
          </a:p>
        </p:txBody>
      </p:sp>
      <p:grpSp>
        <p:nvGrpSpPr>
          <p:cNvPr id="7" name="Gruppo 6"/>
          <p:cNvGrpSpPr/>
          <p:nvPr/>
        </p:nvGrpSpPr>
        <p:grpSpPr>
          <a:xfrm>
            <a:off x="847367" y="2025736"/>
            <a:ext cx="1884674" cy="2711970"/>
            <a:chOff x="685595" y="798687"/>
            <a:chExt cx="3106760" cy="5004184"/>
          </a:xfrm>
        </p:grpSpPr>
        <p:sp>
          <p:nvSpPr>
            <p:cNvPr id="8" name="Ovale 7"/>
            <p:cNvSpPr/>
            <p:nvPr/>
          </p:nvSpPr>
          <p:spPr>
            <a:xfrm>
              <a:off x="1624509" y="3217866"/>
              <a:ext cx="804123" cy="1999302"/>
            </a:xfrm>
            <a:prstGeom prst="ellipse">
              <a:avLst/>
            </a:prstGeom>
            <a:pattFill prst="smCheck">
              <a:fgClr>
                <a:srgbClr val="FF6600"/>
              </a:fgClr>
              <a:bgClr>
                <a:schemeClr val="accent6">
                  <a:lumMod val="40000"/>
                  <a:lumOff val="6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Parallelogramma 8"/>
            <p:cNvSpPr/>
            <p:nvPr/>
          </p:nvSpPr>
          <p:spPr>
            <a:xfrm rot="12716391">
              <a:off x="966793" y="4183716"/>
              <a:ext cx="1651140" cy="292322"/>
            </a:xfrm>
            <a:prstGeom prst="parallelogram">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0" name="Connettore 1 9"/>
            <p:cNvCxnSpPr/>
            <p:nvPr/>
          </p:nvCxnSpPr>
          <p:spPr>
            <a:xfrm>
              <a:off x="2929356" y="798687"/>
              <a:ext cx="0" cy="500418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ttore 1 10"/>
            <p:cNvCxnSpPr>
              <a:endCxn id="8" idx="7"/>
            </p:cNvCxnSpPr>
            <p:nvPr/>
          </p:nvCxnSpPr>
          <p:spPr>
            <a:xfrm flipH="1">
              <a:off x="2310871" y="1864097"/>
              <a:ext cx="9422" cy="1646560"/>
            </a:xfrm>
            <a:prstGeom prst="line">
              <a:avLst/>
            </a:prstGeom>
          </p:spPr>
          <p:style>
            <a:lnRef idx="2">
              <a:schemeClr val="accent1"/>
            </a:lnRef>
            <a:fillRef idx="0">
              <a:schemeClr val="accent1"/>
            </a:fillRef>
            <a:effectRef idx="1">
              <a:schemeClr val="accent1"/>
            </a:effectRef>
            <a:fontRef idx="minor">
              <a:schemeClr val="tx1"/>
            </a:fontRef>
          </p:style>
        </p:cxnSp>
        <p:sp>
          <p:nvSpPr>
            <p:cNvPr id="12" name="Arco 11"/>
            <p:cNvSpPr/>
            <p:nvPr/>
          </p:nvSpPr>
          <p:spPr>
            <a:xfrm flipH="1">
              <a:off x="1100626" y="1864097"/>
              <a:ext cx="2691729" cy="1878091"/>
            </a:xfrm>
            <a:prstGeom prst="arc">
              <a:avLst>
                <a:gd name="adj1" fmla="val 16797624"/>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3" name="Arco 12"/>
            <p:cNvSpPr/>
            <p:nvPr/>
          </p:nvSpPr>
          <p:spPr>
            <a:xfrm flipH="1">
              <a:off x="685595" y="1538038"/>
              <a:ext cx="2964093" cy="1982431"/>
            </a:xfrm>
            <a:prstGeom prst="arc">
              <a:avLst>
                <a:gd name="adj1" fmla="val 15762121"/>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14" name="Connettore 1 13"/>
            <p:cNvCxnSpPr>
              <a:stCxn id="12" idx="2"/>
            </p:cNvCxnSpPr>
            <p:nvPr/>
          </p:nvCxnSpPr>
          <p:spPr>
            <a:xfrm>
              <a:off x="1100626" y="2803143"/>
              <a:ext cx="0" cy="9390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693339" y="2499339"/>
              <a:ext cx="11593" cy="3303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flipH="1" flipV="1">
              <a:off x="1134543" y="3742189"/>
              <a:ext cx="1172000" cy="70978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flipH="1" flipV="1">
              <a:off x="1082767" y="4046056"/>
              <a:ext cx="1250143" cy="8034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1112220" y="4046056"/>
              <a:ext cx="0" cy="1750446"/>
            </a:xfrm>
            <a:prstGeom prst="line">
              <a:avLst/>
            </a:prstGeom>
          </p:spPr>
          <p:style>
            <a:lnRef idx="2">
              <a:schemeClr val="accent1"/>
            </a:lnRef>
            <a:fillRef idx="0">
              <a:schemeClr val="accent1"/>
            </a:fillRef>
            <a:effectRef idx="1">
              <a:schemeClr val="accent1"/>
            </a:effectRef>
            <a:fontRef idx="minor">
              <a:schemeClr val="tx1"/>
            </a:fontRef>
          </p:style>
        </p:cxnSp>
        <p:sp>
          <p:nvSpPr>
            <p:cNvPr id="19" name="Ovale 18"/>
            <p:cNvSpPr/>
            <p:nvPr/>
          </p:nvSpPr>
          <p:spPr>
            <a:xfrm>
              <a:off x="2696414" y="3125367"/>
              <a:ext cx="804123" cy="1999302"/>
            </a:xfrm>
            <a:prstGeom prst="ellipse">
              <a:avLst/>
            </a:prstGeom>
            <a:pattFill prst="smCheck">
              <a:fgClr>
                <a:srgbClr val="FF6600"/>
              </a:fgClr>
              <a:bgClr>
                <a:schemeClr val="accent6">
                  <a:lumMod val="40000"/>
                  <a:lumOff val="6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0" name="Gruppo 19"/>
            <p:cNvGrpSpPr/>
            <p:nvPr/>
          </p:nvGrpSpPr>
          <p:grpSpPr>
            <a:xfrm>
              <a:off x="2332910" y="3079892"/>
              <a:ext cx="596445" cy="161969"/>
              <a:chOff x="2774950" y="2819400"/>
              <a:chExt cx="634852" cy="171450"/>
            </a:xfrm>
          </p:grpSpPr>
          <p:sp>
            <p:nvSpPr>
              <p:cNvPr id="36" name="Figura a mano libera 35"/>
              <p:cNvSpPr/>
              <p:nvPr/>
            </p:nvSpPr>
            <p:spPr>
              <a:xfrm>
                <a:off x="2774950" y="2844800"/>
                <a:ext cx="115315" cy="146050"/>
              </a:xfrm>
              <a:custGeom>
                <a:avLst/>
                <a:gdLst>
                  <a:gd name="connsiteX0" fmla="*/ 0 w 115315"/>
                  <a:gd name="connsiteY0" fmla="*/ 146050 h 146050"/>
                  <a:gd name="connsiteX1" fmla="*/ 101600 w 115315"/>
                  <a:gd name="connsiteY1" fmla="*/ 101600 h 146050"/>
                  <a:gd name="connsiteX2" fmla="*/ 114300 w 115315"/>
                  <a:gd name="connsiteY2" fmla="*/ 0 h 146050"/>
                </a:gdLst>
                <a:ahLst/>
                <a:cxnLst>
                  <a:cxn ang="0">
                    <a:pos x="connsiteX0" y="connsiteY0"/>
                  </a:cxn>
                  <a:cxn ang="0">
                    <a:pos x="connsiteX1" y="connsiteY1"/>
                  </a:cxn>
                  <a:cxn ang="0">
                    <a:pos x="connsiteX2" y="connsiteY2"/>
                  </a:cxn>
                </a:cxnLst>
                <a:rect l="l" t="t" r="r" b="b"/>
                <a:pathLst>
                  <a:path w="115315" h="146050">
                    <a:moveTo>
                      <a:pt x="0" y="146050"/>
                    </a:moveTo>
                    <a:cubicBezTo>
                      <a:pt x="41275" y="135996"/>
                      <a:pt x="82550" y="125942"/>
                      <a:pt x="101600" y="101600"/>
                    </a:cubicBezTo>
                    <a:cubicBezTo>
                      <a:pt x="120650" y="77258"/>
                      <a:pt x="114300" y="0"/>
                      <a:pt x="1143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7" name="Figura a mano libera 36"/>
              <p:cNvSpPr/>
              <p:nvPr/>
            </p:nvSpPr>
            <p:spPr>
              <a:xfrm flipH="1">
                <a:off x="3294487" y="2819400"/>
                <a:ext cx="115315" cy="146050"/>
              </a:xfrm>
              <a:custGeom>
                <a:avLst/>
                <a:gdLst>
                  <a:gd name="connsiteX0" fmla="*/ 0 w 115315"/>
                  <a:gd name="connsiteY0" fmla="*/ 146050 h 146050"/>
                  <a:gd name="connsiteX1" fmla="*/ 101600 w 115315"/>
                  <a:gd name="connsiteY1" fmla="*/ 101600 h 146050"/>
                  <a:gd name="connsiteX2" fmla="*/ 114300 w 115315"/>
                  <a:gd name="connsiteY2" fmla="*/ 0 h 146050"/>
                </a:gdLst>
                <a:ahLst/>
                <a:cxnLst>
                  <a:cxn ang="0">
                    <a:pos x="connsiteX0" y="connsiteY0"/>
                  </a:cxn>
                  <a:cxn ang="0">
                    <a:pos x="connsiteX1" y="connsiteY1"/>
                  </a:cxn>
                  <a:cxn ang="0">
                    <a:pos x="connsiteX2" y="connsiteY2"/>
                  </a:cxn>
                </a:cxnLst>
                <a:rect l="l" t="t" r="r" b="b"/>
                <a:pathLst>
                  <a:path w="115315" h="146050">
                    <a:moveTo>
                      <a:pt x="0" y="146050"/>
                    </a:moveTo>
                    <a:cubicBezTo>
                      <a:pt x="41275" y="135996"/>
                      <a:pt x="82550" y="125942"/>
                      <a:pt x="101600" y="101600"/>
                    </a:cubicBezTo>
                    <a:cubicBezTo>
                      <a:pt x="120650" y="77258"/>
                      <a:pt x="114300" y="0"/>
                      <a:pt x="1143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21" name="Gruppo 20"/>
            <p:cNvGrpSpPr/>
            <p:nvPr/>
          </p:nvGrpSpPr>
          <p:grpSpPr>
            <a:xfrm>
              <a:off x="2320293" y="5458949"/>
              <a:ext cx="608377" cy="113978"/>
              <a:chOff x="4432300" y="2559050"/>
              <a:chExt cx="647552" cy="120650"/>
            </a:xfrm>
          </p:grpSpPr>
          <p:sp>
            <p:nvSpPr>
              <p:cNvPr id="34" name="Figura a mano libera 33"/>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5" name="Figura a mano libera 34"/>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22" name="Gruppo 21"/>
            <p:cNvGrpSpPr/>
            <p:nvPr/>
          </p:nvGrpSpPr>
          <p:grpSpPr>
            <a:xfrm>
              <a:off x="2320293" y="2090081"/>
              <a:ext cx="596445" cy="161969"/>
              <a:chOff x="2774950" y="2819400"/>
              <a:chExt cx="634852" cy="171450"/>
            </a:xfrm>
          </p:grpSpPr>
          <p:sp>
            <p:nvSpPr>
              <p:cNvPr id="32" name="Figura a mano libera 31"/>
              <p:cNvSpPr/>
              <p:nvPr/>
            </p:nvSpPr>
            <p:spPr>
              <a:xfrm>
                <a:off x="2774950" y="2844800"/>
                <a:ext cx="115315" cy="146050"/>
              </a:xfrm>
              <a:custGeom>
                <a:avLst/>
                <a:gdLst>
                  <a:gd name="connsiteX0" fmla="*/ 0 w 115315"/>
                  <a:gd name="connsiteY0" fmla="*/ 146050 h 146050"/>
                  <a:gd name="connsiteX1" fmla="*/ 101600 w 115315"/>
                  <a:gd name="connsiteY1" fmla="*/ 101600 h 146050"/>
                  <a:gd name="connsiteX2" fmla="*/ 114300 w 115315"/>
                  <a:gd name="connsiteY2" fmla="*/ 0 h 146050"/>
                </a:gdLst>
                <a:ahLst/>
                <a:cxnLst>
                  <a:cxn ang="0">
                    <a:pos x="connsiteX0" y="connsiteY0"/>
                  </a:cxn>
                  <a:cxn ang="0">
                    <a:pos x="connsiteX1" y="connsiteY1"/>
                  </a:cxn>
                  <a:cxn ang="0">
                    <a:pos x="connsiteX2" y="connsiteY2"/>
                  </a:cxn>
                </a:cxnLst>
                <a:rect l="l" t="t" r="r" b="b"/>
                <a:pathLst>
                  <a:path w="115315" h="146050">
                    <a:moveTo>
                      <a:pt x="0" y="146050"/>
                    </a:moveTo>
                    <a:cubicBezTo>
                      <a:pt x="41275" y="135996"/>
                      <a:pt x="82550" y="125942"/>
                      <a:pt x="101600" y="101600"/>
                    </a:cubicBezTo>
                    <a:cubicBezTo>
                      <a:pt x="120650" y="77258"/>
                      <a:pt x="114300" y="0"/>
                      <a:pt x="1143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33" name="Figura a mano libera 32"/>
              <p:cNvSpPr/>
              <p:nvPr/>
            </p:nvSpPr>
            <p:spPr>
              <a:xfrm flipH="1">
                <a:off x="3294487" y="2819400"/>
                <a:ext cx="115315" cy="146050"/>
              </a:xfrm>
              <a:custGeom>
                <a:avLst/>
                <a:gdLst>
                  <a:gd name="connsiteX0" fmla="*/ 0 w 115315"/>
                  <a:gd name="connsiteY0" fmla="*/ 146050 h 146050"/>
                  <a:gd name="connsiteX1" fmla="*/ 101600 w 115315"/>
                  <a:gd name="connsiteY1" fmla="*/ 101600 h 146050"/>
                  <a:gd name="connsiteX2" fmla="*/ 114300 w 115315"/>
                  <a:gd name="connsiteY2" fmla="*/ 0 h 146050"/>
                </a:gdLst>
                <a:ahLst/>
                <a:cxnLst>
                  <a:cxn ang="0">
                    <a:pos x="connsiteX0" y="connsiteY0"/>
                  </a:cxn>
                  <a:cxn ang="0">
                    <a:pos x="connsiteX1" y="connsiteY1"/>
                  </a:cxn>
                  <a:cxn ang="0">
                    <a:pos x="connsiteX2" y="connsiteY2"/>
                  </a:cxn>
                </a:cxnLst>
                <a:rect l="l" t="t" r="r" b="b"/>
                <a:pathLst>
                  <a:path w="115315" h="146050">
                    <a:moveTo>
                      <a:pt x="0" y="146050"/>
                    </a:moveTo>
                    <a:cubicBezTo>
                      <a:pt x="41275" y="135996"/>
                      <a:pt x="82550" y="125942"/>
                      <a:pt x="101600" y="101600"/>
                    </a:cubicBezTo>
                    <a:cubicBezTo>
                      <a:pt x="120650" y="77258"/>
                      <a:pt x="114300" y="0"/>
                      <a:pt x="1143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23" name="Figura a mano libera 22"/>
            <p:cNvSpPr/>
            <p:nvPr/>
          </p:nvSpPr>
          <p:spPr>
            <a:xfrm>
              <a:off x="688906" y="5515938"/>
              <a:ext cx="122933" cy="116327"/>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4" name="Figura a mano libera 23"/>
            <p:cNvSpPr/>
            <p:nvPr/>
          </p:nvSpPr>
          <p:spPr>
            <a:xfrm flipH="1">
              <a:off x="1014458" y="5515938"/>
              <a:ext cx="120085" cy="116327"/>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25" name="Connettore 1 24"/>
            <p:cNvCxnSpPr/>
            <p:nvPr/>
          </p:nvCxnSpPr>
          <p:spPr>
            <a:xfrm>
              <a:off x="2329951" y="798687"/>
              <a:ext cx="0" cy="7393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Connettore 1 25"/>
            <p:cNvCxnSpPr/>
            <p:nvPr/>
          </p:nvCxnSpPr>
          <p:spPr>
            <a:xfrm>
              <a:off x="2306543" y="4849554"/>
              <a:ext cx="0" cy="953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nettore 2 26"/>
            <p:cNvCxnSpPr/>
            <p:nvPr/>
          </p:nvCxnSpPr>
          <p:spPr>
            <a:xfrm flipV="1">
              <a:off x="2622594" y="1052000"/>
              <a:ext cx="0" cy="1419490"/>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8" name="Connettore 2 27"/>
            <p:cNvCxnSpPr/>
            <p:nvPr/>
          </p:nvCxnSpPr>
          <p:spPr>
            <a:xfrm flipV="1">
              <a:off x="2570269" y="3769093"/>
              <a:ext cx="0" cy="1419490"/>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9" name="Connettore 2 28"/>
            <p:cNvCxnSpPr/>
            <p:nvPr/>
          </p:nvCxnSpPr>
          <p:spPr>
            <a:xfrm flipV="1">
              <a:off x="907203" y="3307415"/>
              <a:ext cx="0" cy="1013519"/>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0" name="Arco 29"/>
            <p:cNvSpPr/>
            <p:nvPr/>
          </p:nvSpPr>
          <p:spPr>
            <a:xfrm flipH="1">
              <a:off x="1082767" y="1642377"/>
              <a:ext cx="2691729" cy="1878091"/>
            </a:xfrm>
            <a:prstGeom prst="arc">
              <a:avLst>
                <a:gd name="adj1" fmla="val 18020988"/>
                <a:gd name="adj2" fmla="val 20384288"/>
              </a:avLst>
            </a:prstGeom>
            <a:ln w="38100" cmpd="sng">
              <a:solidFill>
                <a:srgbClr val="0000FF"/>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1" name="Connettore 2 30"/>
            <p:cNvCxnSpPr/>
            <p:nvPr/>
          </p:nvCxnSpPr>
          <p:spPr>
            <a:xfrm flipH="1" flipV="1">
              <a:off x="1486646" y="4112626"/>
              <a:ext cx="529516" cy="339345"/>
            </a:xfrm>
            <a:prstGeom prst="straightConnector1">
              <a:avLst/>
            </a:prstGeom>
            <a:ln w="571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grpSp>
        <p:nvGrpSpPr>
          <p:cNvPr id="74" name="Gruppo 73"/>
          <p:cNvGrpSpPr/>
          <p:nvPr/>
        </p:nvGrpSpPr>
        <p:grpSpPr>
          <a:xfrm>
            <a:off x="6262673" y="2383599"/>
            <a:ext cx="2176896" cy="2527837"/>
            <a:chOff x="5491989" y="2242864"/>
            <a:chExt cx="2176896" cy="2527837"/>
          </a:xfrm>
        </p:grpSpPr>
        <p:sp>
          <p:nvSpPr>
            <p:cNvPr id="6" name="CasellaDiTesto 5"/>
            <p:cNvSpPr txBox="1"/>
            <p:nvPr/>
          </p:nvSpPr>
          <p:spPr>
            <a:xfrm rot="16200000">
              <a:off x="4763584" y="3509454"/>
              <a:ext cx="1826141" cy="369332"/>
            </a:xfrm>
            <a:prstGeom prst="rect">
              <a:avLst/>
            </a:prstGeom>
            <a:solidFill>
              <a:schemeClr val="bg1"/>
            </a:solidFill>
          </p:spPr>
          <p:txBody>
            <a:bodyPr wrap="none" rtlCol="0">
              <a:spAutoFit/>
            </a:bodyPr>
            <a:lstStyle/>
            <a:p>
              <a:r>
                <a:rPr lang="it-IT" b="1" dirty="0" err="1" smtClean="0"/>
                <a:t>Relaxation</a:t>
              </a:r>
              <a:r>
                <a:rPr lang="it-IT" b="1" dirty="0" smtClean="0"/>
                <a:t> </a:t>
              </a:r>
              <a:r>
                <a:rPr lang="it-IT" b="1" dirty="0" err="1" smtClean="0"/>
                <a:t>Phase</a:t>
              </a:r>
              <a:endParaRPr lang="it-IT" b="1" dirty="0"/>
            </a:p>
          </p:txBody>
        </p:sp>
        <p:sp>
          <p:nvSpPr>
            <p:cNvPr id="39" name="Ovale 38"/>
            <p:cNvSpPr/>
            <p:nvPr/>
          </p:nvSpPr>
          <p:spPr>
            <a:xfrm>
              <a:off x="6378604" y="3464899"/>
              <a:ext cx="438849" cy="1009937"/>
            </a:xfrm>
            <a:prstGeom prst="ellipse">
              <a:avLst/>
            </a:prstGeom>
            <a:pattFill prst="smCheck">
              <a:fgClr>
                <a:srgbClr val="FF6600"/>
              </a:fgClr>
              <a:bgClr>
                <a:schemeClr val="accent6">
                  <a:lumMod val="40000"/>
                  <a:lumOff val="6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Parallelogramma 39"/>
            <p:cNvSpPr/>
            <p:nvPr/>
          </p:nvSpPr>
          <p:spPr>
            <a:xfrm rot="12716391">
              <a:off x="6126838" y="3952793"/>
              <a:ext cx="901107" cy="147665"/>
            </a:xfrm>
            <a:prstGeom prst="parallelogram">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41" name="Connettore 1 40"/>
            <p:cNvCxnSpPr/>
            <p:nvPr/>
          </p:nvCxnSpPr>
          <p:spPr>
            <a:xfrm>
              <a:off x="7197904" y="2242864"/>
              <a:ext cx="0" cy="2527837"/>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a:off x="6822636" y="2781050"/>
              <a:ext cx="35369" cy="1302470"/>
            </a:xfrm>
            <a:prstGeom prst="line">
              <a:avLst/>
            </a:prstGeom>
          </p:spPr>
          <p:style>
            <a:lnRef idx="2">
              <a:schemeClr val="accent1"/>
            </a:lnRef>
            <a:fillRef idx="0">
              <a:schemeClr val="accent1"/>
            </a:fillRef>
            <a:effectRef idx="1">
              <a:schemeClr val="accent1"/>
            </a:effectRef>
            <a:fontRef idx="minor">
              <a:schemeClr val="tx1"/>
            </a:fontRef>
          </p:style>
        </p:cxnSp>
        <p:sp>
          <p:nvSpPr>
            <p:cNvPr id="43" name="Arco 42"/>
            <p:cNvSpPr/>
            <p:nvPr/>
          </p:nvSpPr>
          <p:spPr>
            <a:xfrm flipH="1">
              <a:off x="6199878" y="2781050"/>
              <a:ext cx="1469007" cy="948708"/>
            </a:xfrm>
            <a:prstGeom prst="arc">
              <a:avLst>
                <a:gd name="adj1" fmla="val 16797624"/>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4" name="Arco 43"/>
            <p:cNvSpPr/>
            <p:nvPr/>
          </p:nvSpPr>
          <p:spPr>
            <a:xfrm flipH="1">
              <a:off x="5973375" y="2616343"/>
              <a:ext cx="1617650" cy="1001415"/>
            </a:xfrm>
            <a:prstGeom prst="arc">
              <a:avLst>
                <a:gd name="adj1" fmla="val 15762121"/>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5" name="Connettore 1 44"/>
            <p:cNvCxnSpPr>
              <a:stCxn id="43" idx="2"/>
            </p:cNvCxnSpPr>
            <p:nvPr/>
          </p:nvCxnSpPr>
          <p:spPr>
            <a:xfrm>
              <a:off x="6199878" y="3255404"/>
              <a:ext cx="0" cy="474354"/>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Connettore 1 45"/>
            <p:cNvCxnSpPr/>
            <p:nvPr/>
          </p:nvCxnSpPr>
          <p:spPr>
            <a:xfrm>
              <a:off x="5977601" y="3101939"/>
              <a:ext cx="6327" cy="1668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Connettore 1 46"/>
            <p:cNvCxnSpPr/>
            <p:nvPr/>
          </p:nvCxnSpPr>
          <p:spPr>
            <a:xfrm flipH="1" flipV="1">
              <a:off x="6218388" y="3729758"/>
              <a:ext cx="639617" cy="358543"/>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Connettore 1 47"/>
            <p:cNvCxnSpPr/>
            <p:nvPr/>
          </p:nvCxnSpPr>
          <p:spPr>
            <a:xfrm flipH="1" flipV="1">
              <a:off x="6190131" y="3883255"/>
              <a:ext cx="682264" cy="405883"/>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Connettore 1 48"/>
            <p:cNvCxnSpPr/>
            <p:nvPr/>
          </p:nvCxnSpPr>
          <p:spPr>
            <a:xfrm>
              <a:off x="6206205" y="3883255"/>
              <a:ext cx="0" cy="884229"/>
            </a:xfrm>
            <a:prstGeom prst="line">
              <a:avLst/>
            </a:prstGeom>
          </p:spPr>
          <p:style>
            <a:lnRef idx="2">
              <a:schemeClr val="accent1"/>
            </a:lnRef>
            <a:fillRef idx="0">
              <a:schemeClr val="accent1"/>
            </a:fillRef>
            <a:effectRef idx="1">
              <a:schemeClr val="accent1"/>
            </a:effectRef>
            <a:fontRef idx="minor">
              <a:schemeClr val="tx1"/>
            </a:fontRef>
          </p:style>
        </p:cxnSp>
        <p:sp>
          <p:nvSpPr>
            <p:cNvPr id="50" name="Ovale 49"/>
            <p:cNvSpPr/>
            <p:nvPr/>
          </p:nvSpPr>
          <p:spPr>
            <a:xfrm>
              <a:off x="7198853" y="3398886"/>
              <a:ext cx="438849" cy="1009937"/>
            </a:xfrm>
            <a:prstGeom prst="ellipse">
              <a:avLst/>
            </a:prstGeom>
            <a:pattFill prst="smCheck">
              <a:fgClr>
                <a:srgbClr val="FF6600"/>
              </a:fgClr>
              <a:bgClr>
                <a:schemeClr val="accent6">
                  <a:lumMod val="40000"/>
                  <a:lumOff val="6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51" name="Gruppo 50"/>
            <p:cNvGrpSpPr/>
            <p:nvPr/>
          </p:nvGrpSpPr>
          <p:grpSpPr>
            <a:xfrm>
              <a:off x="6865509" y="4596971"/>
              <a:ext cx="332021" cy="57575"/>
              <a:chOff x="4432300" y="2559050"/>
              <a:chExt cx="647552" cy="120650"/>
            </a:xfrm>
          </p:grpSpPr>
          <p:sp>
            <p:nvSpPr>
              <p:cNvPr id="71" name="Figura a mano libera 70"/>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2" name="Figura a mano libera 71"/>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52" name="Figura a mano libera 51"/>
            <p:cNvSpPr/>
            <p:nvPr/>
          </p:nvSpPr>
          <p:spPr>
            <a:xfrm>
              <a:off x="5975182" y="4625758"/>
              <a:ext cx="67091" cy="58762"/>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53" name="Figura a mano libera 52"/>
            <p:cNvSpPr/>
            <p:nvPr/>
          </p:nvSpPr>
          <p:spPr>
            <a:xfrm flipH="1">
              <a:off x="6152852" y="4625758"/>
              <a:ext cx="65536" cy="58762"/>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4" name="Connettore 1 53"/>
            <p:cNvCxnSpPr/>
            <p:nvPr/>
          </p:nvCxnSpPr>
          <p:spPr>
            <a:xfrm>
              <a:off x="6870780" y="2242864"/>
              <a:ext cx="0" cy="373479"/>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Connettore 1 54"/>
            <p:cNvCxnSpPr/>
            <p:nvPr/>
          </p:nvCxnSpPr>
          <p:spPr>
            <a:xfrm>
              <a:off x="6858005" y="4289138"/>
              <a:ext cx="0" cy="481563"/>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Connettore 2 55"/>
            <p:cNvCxnSpPr/>
            <p:nvPr/>
          </p:nvCxnSpPr>
          <p:spPr>
            <a:xfrm flipV="1">
              <a:off x="6077482" y="3231375"/>
              <a:ext cx="0" cy="511974"/>
            </a:xfrm>
            <a:prstGeom prst="straightConnector1">
              <a:avLst/>
            </a:prstGeom>
            <a:ln w="76200" cmpd="sng">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57" name="Arco 56"/>
            <p:cNvSpPr/>
            <p:nvPr/>
          </p:nvSpPr>
          <p:spPr>
            <a:xfrm flipH="1">
              <a:off x="6190131" y="2669050"/>
              <a:ext cx="1469007" cy="948708"/>
            </a:xfrm>
            <a:prstGeom prst="arc">
              <a:avLst>
                <a:gd name="adj1" fmla="val 16636934"/>
                <a:gd name="adj2" fmla="val 21273231"/>
              </a:avLst>
            </a:pr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58" name="Connettore 2 57"/>
            <p:cNvCxnSpPr>
              <a:endCxn id="40" idx="2"/>
            </p:cNvCxnSpPr>
            <p:nvPr/>
          </p:nvCxnSpPr>
          <p:spPr>
            <a:xfrm flipH="1" flipV="1">
              <a:off x="6210714" y="3798034"/>
              <a:ext cx="488817" cy="290267"/>
            </a:xfrm>
            <a:prstGeom prst="straightConnector1">
              <a:avLst/>
            </a:prstGeom>
            <a:ln w="76200" cmpd="sng">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grpSp>
          <p:nvGrpSpPr>
            <p:cNvPr id="59" name="Gruppo 58"/>
            <p:cNvGrpSpPr/>
            <p:nvPr/>
          </p:nvGrpSpPr>
          <p:grpSpPr>
            <a:xfrm>
              <a:off x="6872395" y="3925281"/>
              <a:ext cx="332021" cy="57575"/>
              <a:chOff x="4432300" y="2559050"/>
              <a:chExt cx="647552" cy="120650"/>
            </a:xfrm>
          </p:grpSpPr>
          <p:sp>
            <p:nvSpPr>
              <p:cNvPr id="69" name="Figura a mano libera 68"/>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0" name="Figura a mano libera 69"/>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60" name="Gruppo 59"/>
            <p:cNvGrpSpPr/>
            <p:nvPr/>
          </p:nvGrpSpPr>
          <p:grpSpPr>
            <a:xfrm>
              <a:off x="6858005" y="3380626"/>
              <a:ext cx="332021" cy="57575"/>
              <a:chOff x="4432300" y="2559050"/>
              <a:chExt cx="647552" cy="120650"/>
            </a:xfrm>
          </p:grpSpPr>
          <p:sp>
            <p:nvSpPr>
              <p:cNvPr id="67" name="Figura a mano libera 66"/>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8" name="Figura a mano libera 67"/>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61" name="Gruppo 60"/>
            <p:cNvGrpSpPr/>
            <p:nvPr/>
          </p:nvGrpSpPr>
          <p:grpSpPr>
            <a:xfrm>
              <a:off x="6843615" y="2948414"/>
              <a:ext cx="332021" cy="57575"/>
              <a:chOff x="4432300" y="2559050"/>
              <a:chExt cx="647552" cy="120650"/>
            </a:xfrm>
          </p:grpSpPr>
          <p:sp>
            <p:nvSpPr>
              <p:cNvPr id="65" name="Figura a mano libera 64"/>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6" name="Figura a mano libera 65"/>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nvGrpSpPr>
            <p:cNvPr id="62" name="Gruppo 61"/>
            <p:cNvGrpSpPr/>
            <p:nvPr/>
          </p:nvGrpSpPr>
          <p:grpSpPr>
            <a:xfrm>
              <a:off x="6864953" y="2469902"/>
              <a:ext cx="332021" cy="57575"/>
              <a:chOff x="4432300" y="2559050"/>
              <a:chExt cx="647552" cy="120650"/>
            </a:xfrm>
          </p:grpSpPr>
          <p:sp>
            <p:nvSpPr>
              <p:cNvPr id="63" name="Figura a mano libera 62"/>
              <p:cNvSpPr/>
              <p:nvPr/>
            </p:nvSpPr>
            <p:spPr>
              <a:xfrm>
                <a:off x="4432300" y="2559050"/>
                <a:ext cx="336402"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64" name="Figura a mano libera 63"/>
              <p:cNvSpPr/>
              <p:nvPr/>
            </p:nvSpPr>
            <p:spPr>
              <a:xfrm flipH="1">
                <a:off x="4768702" y="2559050"/>
                <a:ext cx="311150" cy="120650"/>
              </a:xfrm>
              <a:custGeom>
                <a:avLst/>
                <a:gdLst>
                  <a:gd name="connsiteX0" fmla="*/ 0 w 311150"/>
                  <a:gd name="connsiteY0" fmla="*/ 114300 h 120650"/>
                  <a:gd name="connsiteX1" fmla="*/ 146050 w 311150"/>
                  <a:gd name="connsiteY1" fmla="*/ 107950 h 120650"/>
                  <a:gd name="connsiteX2" fmla="*/ 311150 w 311150"/>
                  <a:gd name="connsiteY2" fmla="*/ 0 h 120650"/>
                  <a:gd name="connsiteX3" fmla="*/ 311150 w 311150"/>
                  <a:gd name="connsiteY3" fmla="*/ 0 h 120650"/>
                </a:gdLst>
                <a:ahLst/>
                <a:cxnLst>
                  <a:cxn ang="0">
                    <a:pos x="connsiteX0" y="connsiteY0"/>
                  </a:cxn>
                  <a:cxn ang="0">
                    <a:pos x="connsiteX1" y="connsiteY1"/>
                  </a:cxn>
                  <a:cxn ang="0">
                    <a:pos x="connsiteX2" y="connsiteY2"/>
                  </a:cxn>
                  <a:cxn ang="0">
                    <a:pos x="connsiteX3" y="connsiteY3"/>
                  </a:cxn>
                </a:cxnLst>
                <a:rect l="l" t="t" r="r" b="b"/>
                <a:pathLst>
                  <a:path w="311150" h="120650">
                    <a:moveTo>
                      <a:pt x="0" y="114300"/>
                    </a:moveTo>
                    <a:cubicBezTo>
                      <a:pt x="47096" y="120650"/>
                      <a:pt x="94192" y="127000"/>
                      <a:pt x="146050" y="107950"/>
                    </a:cubicBezTo>
                    <a:cubicBezTo>
                      <a:pt x="197908" y="88900"/>
                      <a:pt x="311150" y="0"/>
                      <a:pt x="311150" y="0"/>
                    </a:cubicBezTo>
                    <a:lnTo>
                      <a:pt x="31115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grpSp>
      <p:grpSp>
        <p:nvGrpSpPr>
          <p:cNvPr id="84" name="Gruppo 83"/>
          <p:cNvGrpSpPr/>
          <p:nvPr/>
        </p:nvGrpSpPr>
        <p:grpSpPr>
          <a:xfrm>
            <a:off x="2996601" y="4149131"/>
            <a:ext cx="2864416" cy="762305"/>
            <a:chOff x="340101" y="3209038"/>
            <a:chExt cx="2864416" cy="762305"/>
          </a:xfrm>
        </p:grpSpPr>
        <p:cxnSp>
          <p:nvCxnSpPr>
            <p:cNvPr id="75" name="Connettore 1 74"/>
            <p:cNvCxnSpPr/>
            <p:nvPr/>
          </p:nvCxnSpPr>
          <p:spPr>
            <a:xfrm>
              <a:off x="340101" y="3657855"/>
              <a:ext cx="2864416" cy="0"/>
            </a:xfrm>
            <a:prstGeom prst="line">
              <a:avLst/>
            </a:prstGeom>
          </p:spPr>
          <p:style>
            <a:lnRef idx="2">
              <a:schemeClr val="accent1"/>
            </a:lnRef>
            <a:fillRef idx="0">
              <a:schemeClr val="accent1"/>
            </a:fillRef>
            <a:effectRef idx="1">
              <a:schemeClr val="accent1"/>
            </a:effectRef>
            <a:fontRef idx="minor">
              <a:schemeClr val="tx1"/>
            </a:fontRef>
          </p:style>
        </p:cxnSp>
        <p:sp>
          <p:nvSpPr>
            <p:cNvPr id="77" name="Triangolo isoscele 76"/>
            <p:cNvSpPr/>
            <p:nvPr/>
          </p:nvSpPr>
          <p:spPr>
            <a:xfrm>
              <a:off x="518410" y="3209038"/>
              <a:ext cx="408507" cy="436522"/>
            </a:xfrm>
            <a:prstGeom prst="triangle">
              <a:avLst/>
            </a:prstGeom>
            <a:pattFill prst="pct90">
              <a:fgClr>
                <a:srgbClr val="FF0000"/>
              </a:fgClr>
              <a:bgClr>
                <a:prstClr val="white"/>
              </a:bgClr>
            </a:patt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2" name="Figura a mano libera 81"/>
            <p:cNvSpPr/>
            <p:nvPr/>
          </p:nvSpPr>
          <p:spPr>
            <a:xfrm flipV="1">
              <a:off x="985093" y="3684245"/>
              <a:ext cx="1701085" cy="287098"/>
            </a:xfrm>
            <a:custGeom>
              <a:avLst/>
              <a:gdLst>
                <a:gd name="connsiteX0" fmla="*/ 0 w 2411886"/>
                <a:gd name="connsiteY0" fmla="*/ 611726 h 611726"/>
                <a:gd name="connsiteX1" fmla="*/ 218096 w 2411886"/>
                <a:gd name="connsiteY1" fmla="*/ 8825 h 611726"/>
                <a:gd name="connsiteX2" fmla="*/ 538826 w 2411886"/>
                <a:gd name="connsiteY2" fmla="*/ 265379 h 611726"/>
                <a:gd name="connsiteX3" fmla="*/ 1116139 w 2411886"/>
                <a:gd name="connsiteY3" fmla="*/ 444966 h 611726"/>
                <a:gd name="connsiteX4" fmla="*/ 2411886 w 2411886"/>
                <a:gd name="connsiteY4" fmla="*/ 598898 h 611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886" h="611726">
                  <a:moveTo>
                    <a:pt x="0" y="611726"/>
                  </a:moveTo>
                  <a:cubicBezTo>
                    <a:pt x="64146" y="339137"/>
                    <a:pt x="128292" y="66549"/>
                    <a:pt x="218096" y="8825"/>
                  </a:cubicBezTo>
                  <a:cubicBezTo>
                    <a:pt x="307900" y="-48900"/>
                    <a:pt x="389152" y="192689"/>
                    <a:pt x="538826" y="265379"/>
                  </a:cubicBezTo>
                  <a:cubicBezTo>
                    <a:pt x="688500" y="338069"/>
                    <a:pt x="803962" y="389380"/>
                    <a:pt x="1116139" y="444966"/>
                  </a:cubicBezTo>
                  <a:cubicBezTo>
                    <a:pt x="1428316" y="500552"/>
                    <a:pt x="2198066" y="571105"/>
                    <a:pt x="2411886" y="598898"/>
                  </a:cubicBezTo>
                </a:path>
              </a:pathLst>
            </a:custGeom>
            <a:pattFill prst="pct80">
              <a:fgClr>
                <a:srgbClr val="0000FF"/>
              </a:fgClr>
              <a:bgClr>
                <a:prstClr val="white"/>
              </a:bgClr>
            </a:pattFill>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85" name="Rettangolo 84"/>
          <p:cNvSpPr/>
          <p:nvPr/>
        </p:nvSpPr>
        <p:spPr>
          <a:xfrm>
            <a:off x="2779818" y="3668458"/>
            <a:ext cx="1723549" cy="369332"/>
          </a:xfrm>
          <a:prstGeom prst="rect">
            <a:avLst/>
          </a:prstGeom>
        </p:spPr>
        <p:txBody>
          <a:bodyPr wrap="none">
            <a:spAutoFit/>
          </a:bodyPr>
          <a:lstStyle/>
          <a:p>
            <a:r>
              <a:rPr lang="it-IT" b="1" dirty="0" err="1">
                <a:solidFill>
                  <a:srgbClr val="FF0000"/>
                </a:solidFill>
              </a:rPr>
              <a:t>Contraction</a:t>
            </a:r>
            <a:r>
              <a:rPr lang="it-IT" b="1" dirty="0">
                <a:solidFill>
                  <a:srgbClr val="FF0000"/>
                </a:solidFill>
              </a:rPr>
              <a:t> </a:t>
            </a:r>
            <a:r>
              <a:rPr lang="it-IT" b="1" dirty="0" err="1">
                <a:solidFill>
                  <a:srgbClr val="FF0000"/>
                </a:solidFill>
              </a:rPr>
              <a:t>flux</a:t>
            </a:r>
            <a:endParaRPr lang="it-IT" b="1" dirty="0">
              <a:solidFill>
                <a:srgbClr val="FF0000"/>
              </a:solidFill>
            </a:endParaRPr>
          </a:p>
        </p:txBody>
      </p:sp>
      <p:sp>
        <p:nvSpPr>
          <p:cNvPr id="86" name="Rettangolo 85"/>
          <p:cNvSpPr/>
          <p:nvPr/>
        </p:nvSpPr>
        <p:spPr>
          <a:xfrm>
            <a:off x="4240060" y="4734255"/>
            <a:ext cx="1620957" cy="369332"/>
          </a:xfrm>
          <a:prstGeom prst="rect">
            <a:avLst/>
          </a:prstGeom>
        </p:spPr>
        <p:txBody>
          <a:bodyPr wrap="none">
            <a:spAutoFit/>
          </a:bodyPr>
          <a:lstStyle/>
          <a:p>
            <a:r>
              <a:rPr lang="it-IT" b="1" dirty="0" err="1">
                <a:solidFill>
                  <a:srgbClr val="0000FF"/>
                </a:solidFill>
              </a:rPr>
              <a:t>Relaxation</a:t>
            </a:r>
            <a:r>
              <a:rPr lang="it-IT" b="1" dirty="0">
                <a:solidFill>
                  <a:srgbClr val="0000FF"/>
                </a:solidFill>
              </a:rPr>
              <a:t> </a:t>
            </a:r>
            <a:r>
              <a:rPr lang="it-IT" b="1" dirty="0" err="1">
                <a:solidFill>
                  <a:srgbClr val="0000FF"/>
                </a:solidFill>
              </a:rPr>
              <a:t>flux</a:t>
            </a:r>
            <a:endParaRPr lang="it-IT" b="1" dirty="0">
              <a:solidFill>
                <a:srgbClr val="0000FF"/>
              </a:solidFill>
            </a:endParaRPr>
          </a:p>
        </p:txBody>
      </p:sp>
    </p:spTree>
    <p:extLst>
      <p:ext uri="{BB962C8B-B14F-4D97-AF65-F5344CB8AC3E}">
        <p14:creationId xmlns:p14="http://schemas.microsoft.com/office/powerpoint/2010/main" val="436864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o 13"/>
          <p:cNvGrpSpPr/>
          <p:nvPr/>
        </p:nvGrpSpPr>
        <p:grpSpPr>
          <a:xfrm>
            <a:off x="1075429" y="2126739"/>
            <a:ext cx="3111641" cy="3880375"/>
            <a:chOff x="634480" y="897936"/>
            <a:chExt cx="3697905" cy="4746245"/>
          </a:xfrm>
        </p:grpSpPr>
        <p:cxnSp>
          <p:nvCxnSpPr>
            <p:cNvPr id="3" name="Connettore 1 2"/>
            <p:cNvCxnSpPr/>
            <p:nvPr/>
          </p:nvCxnSpPr>
          <p:spPr>
            <a:xfrm>
              <a:off x="3258612" y="949248"/>
              <a:ext cx="0" cy="3732856"/>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Connettore 1 3"/>
            <p:cNvCxnSpPr/>
            <p:nvPr/>
          </p:nvCxnSpPr>
          <p:spPr>
            <a:xfrm>
              <a:off x="2407234" y="3052988"/>
              <a:ext cx="0" cy="1629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Connettore 1 4"/>
            <p:cNvCxnSpPr/>
            <p:nvPr/>
          </p:nvCxnSpPr>
          <p:spPr>
            <a:xfrm>
              <a:off x="2421614" y="949248"/>
              <a:ext cx="0" cy="1462356"/>
            </a:xfrm>
            <a:prstGeom prst="line">
              <a:avLst/>
            </a:prstGeom>
          </p:spPr>
          <p:style>
            <a:lnRef idx="2">
              <a:schemeClr val="accent1"/>
            </a:lnRef>
            <a:fillRef idx="0">
              <a:schemeClr val="accent1"/>
            </a:fillRef>
            <a:effectRef idx="1">
              <a:schemeClr val="accent1"/>
            </a:effectRef>
            <a:fontRef idx="minor">
              <a:schemeClr val="tx1"/>
            </a:fontRef>
          </p:style>
        </p:cxnSp>
        <p:sp>
          <p:nvSpPr>
            <p:cNvPr id="10" name="Arco 9"/>
            <p:cNvSpPr/>
            <p:nvPr/>
          </p:nvSpPr>
          <p:spPr>
            <a:xfrm flipH="1">
              <a:off x="634480" y="2411604"/>
              <a:ext cx="3545507" cy="2873401"/>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1" name="Arco 10"/>
            <p:cNvSpPr/>
            <p:nvPr/>
          </p:nvSpPr>
          <p:spPr>
            <a:xfrm flipH="1">
              <a:off x="1180284" y="3052989"/>
              <a:ext cx="3152101" cy="2591192"/>
            </a:xfrm>
            <a:prstGeom prst="arc">
              <a:avLst>
                <a:gd name="adj1" fmla="val 17133377"/>
                <a:gd name="adj2" fmla="val 2030094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2" name="Ovale 11"/>
            <p:cNvSpPr/>
            <p:nvPr/>
          </p:nvSpPr>
          <p:spPr>
            <a:xfrm>
              <a:off x="2421614" y="897936"/>
              <a:ext cx="836998" cy="19241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Ovale 12"/>
            <p:cNvSpPr/>
            <p:nvPr/>
          </p:nvSpPr>
          <p:spPr>
            <a:xfrm>
              <a:off x="2407234" y="4585896"/>
              <a:ext cx="836998" cy="19241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15" name="Gruppo 14"/>
          <p:cNvGrpSpPr/>
          <p:nvPr/>
        </p:nvGrpSpPr>
        <p:grpSpPr>
          <a:xfrm>
            <a:off x="5679556" y="2126739"/>
            <a:ext cx="3111641" cy="3880375"/>
            <a:chOff x="634480" y="897936"/>
            <a:chExt cx="3697905" cy="4746245"/>
          </a:xfrm>
        </p:grpSpPr>
        <p:cxnSp>
          <p:nvCxnSpPr>
            <p:cNvPr id="16" name="Connettore 1 15"/>
            <p:cNvCxnSpPr/>
            <p:nvPr/>
          </p:nvCxnSpPr>
          <p:spPr>
            <a:xfrm>
              <a:off x="3258612" y="949248"/>
              <a:ext cx="0" cy="37328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a:off x="2407234" y="3052988"/>
              <a:ext cx="0" cy="1629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2421614" y="949248"/>
              <a:ext cx="0" cy="1462356"/>
            </a:xfrm>
            <a:prstGeom prst="line">
              <a:avLst/>
            </a:prstGeom>
          </p:spPr>
          <p:style>
            <a:lnRef idx="2">
              <a:schemeClr val="accent1"/>
            </a:lnRef>
            <a:fillRef idx="0">
              <a:schemeClr val="accent1"/>
            </a:fillRef>
            <a:effectRef idx="1">
              <a:schemeClr val="accent1"/>
            </a:effectRef>
            <a:fontRef idx="minor">
              <a:schemeClr val="tx1"/>
            </a:fontRef>
          </p:style>
        </p:cxnSp>
        <p:sp>
          <p:nvSpPr>
            <p:cNvPr id="19" name="Arco 18"/>
            <p:cNvSpPr/>
            <p:nvPr/>
          </p:nvSpPr>
          <p:spPr>
            <a:xfrm flipH="1">
              <a:off x="634480" y="2411604"/>
              <a:ext cx="3545507" cy="2873401"/>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0" name="Arco 19"/>
            <p:cNvSpPr/>
            <p:nvPr/>
          </p:nvSpPr>
          <p:spPr>
            <a:xfrm flipH="1">
              <a:off x="1180284" y="3052989"/>
              <a:ext cx="3152101" cy="2591192"/>
            </a:xfrm>
            <a:prstGeom prst="arc">
              <a:avLst>
                <a:gd name="adj1" fmla="val 17133377"/>
                <a:gd name="adj2" fmla="val 2030094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1" name="Ovale 20"/>
            <p:cNvSpPr/>
            <p:nvPr/>
          </p:nvSpPr>
          <p:spPr>
            <a:xfrm>
              <a:off x="2421614" y="897936"/>
              <a:ext cx="836998" cy="19241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Ovale 21"/>
            <p:cNvSpPr/>
            <p:nvPr/>
          </p:nvSpPr>
          <p:spPr>
            <a:xfrm>
              <a:off x="2407234" y="4585896"/>
              <a:ext cx="836998" cy="19241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cxnSp>
        <p:nvCxnSpPr>
          <p:cNvPr id="23" name="Connettore 1 22"/>
          <p:cNvCxnSpPr/>
          <p:nvPr/>
        </p:nvCxnSpPr>
        <p:spPr>
          <a:xfrm>
            <a:off x="419117" y="5692825"/>
            <a:ext cx="2864416"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 name="Gruppo 5"/>
          <p:cNvGrpSpPr/>
          <p:nvPr/>
        </p:nvGrpSpPr>
        <p:grpSpPr>
          <a:xfrm>
            <a:off x="129025" y="5301157"/>
            <a:ext cx="1723549" cy="990591"/>
            <a:chOff x="171588" y="5301157"/>
            <a:chExt cx="1723549" cy="990591"/>
          </a:xfrm>
        </p:grpSpPr>
        <p:sp>
          <p:nvSpPr>
            <p:cNvPr id="24" name="Triangolo isoscele 23"/>
            <p:cNvSpPr/>
            <p:nvPr/>
          </p:nvSpPr>
          <p:spPr>
            <a:xfrm flipV="1">
              <a:off x="1037727" y="5670489"/>
              <a:ext cx="496975" cy="621259"/>
            </a:xfrm>
            <a:prstGeom prst="triangle">
              <a:avLst/>
            </a:prstGeom>
            <a:pattFill prst="pct90">
              <a:fgClr>
                <a:srgbClr val="FF0000"/>
              </a:fgClr>
              <a:bgClr>
                <a:prstClr val="white"/>
              </a:bgClr>
            </a:patt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 name="CasellaDiTesto 27"/>
            <p:cNvSpPr txBox="1"/>
            <p:nvPr/>
          </p:nvSpPr>
          <p:spPr>
            <a:xfrm>
              <a:off x="171588" y="5301157"/>
              <a:ext cx="1723549" cy="369332"/>
            </a:xfrm>
            <a:prstGeom prst="rect">
              <a:avLst/>
            </a:prstGeom>
            <a:noFill/>
          </p:spPr>
          <p:txBody>
            <a:bodyPr wrap="none" rtlCol="0">
              <a:spAutoFit/>
            </a:bodyPr>
            <a:lstStyle/>
            <a:p>
              <a:r>
                <a:rPr lang="it-IT" b="1" dirty="0" err="1" smtClean="0">
                  <a:solidFill>
                    <a:srgbClr val="FF0000"/>
                  </a:solidFill>
                </a:rPr>
                <a:t>Contraction</a:t>
              </a:r>
              <a:r>
                <a:rPr lang="it-IT" b="1" dirty="0" smtClean="0">
                  <a:solidFill>
                    <a:srgbClr val="FF0000"/>
                  </a:solidFill>
                </a:rPr>
                <a:t> </a:t>
              </a:r>
              <a:r>
                <a:rPr lang="it-IT" b="1" dirty="0" err="1" smtClean="0">
                  <a:solidFill>
                    <a:srgbClr val="FF0000"/>
                  </a:solidFill>
                </a:rPr>
                <a:t>flux</a:t>
              </a:r>
              <a:endParaRPr lang="it-IT" b="1" dirty="0">
                <a:solidFill>
                  <a:srgbClr val="FF0000"/>
                </a:solidFill>
              </a:endParaRPr>
            </a:p>
          </p:txBody>
        </p:sp>
      </p:grpSp>
      <p:sp>
        <p:nvSpPr>
          <p:cNvPr id="29" name="Arco 28"/>
          <p:cNvSpPr/>
          <p:nvPr/>
        </p:nvSpPr>
        <p:spPr>
          <a:xfrm flipH="1">
            <a:off x="1281380" y="3573000"/>
            <a:ext cx="2777453" cy="2347466"/>
          </a:xfrm>
          <a:prstGeom prst="arc">
            <a:avLst>
              <a:gd name="adj1" fmla="val 16200000"/>
              <a:gd name="adj2" fmla="val 19699132"/>
            </a:avLst>
          </a:prstGeom>
          <a:ln w="76200" cmpd="sng">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30" name="Connettore 1 29"/>
          <p:cNvCxnSpPr/>
          <p:nvPr/>
        </p:nvCxnSpPr>
        <p:spPr>
          <a:xfrm>
            <a:off x="5969648" y="5692825"/>
            <a:ext cx="2864416" cy="0"/>
          </a:xfrm>
          <a:prstGeom prst="line">
            <a:avLst/>
          </a:prstGeom>
        </p:spPr>
        <p:style>
          <a:lnRef idx="2">
            <a:schemeClr val="accent1"/>
          </a:lnRef>
          <a:fillRef idx="0">
            <a:schemeClr val="accent1"/>
          </a:fillRef>
          <a:effectRef idx="1">
            <a:schemeClr val="accent1"/>
          </a:effectRef>
          <a:fontRef idx="minor">
            <a:schemeClr val="tx1"/>
          </a:fontRef>
        </p:style>
      </p:cxnSp>
      <p:sp>
        <p:nvSpPr>
          <p:cNvPr id="33" name="Arco 32"/>
          <p:cNvSpPr/>
          <p:nvPr/>
        </p:nvSpPr>
        <p:spPr>
          <a:xfrm flipH="1">
            <a:off x="5885507" y="3656460"/>
            <a:ext cx="2777453" cy="2347466"/>
          </a:xfrm>
          <a:prstGeom prst="arc">
            <a:avLst>
              <a:gd name="adj1" fmla="val 16200000"/>
              <a:gd name="adj2" fmla="val 19699132"/>
            </a:avLst>
          </a:prstGeom>
          <a:ln w="76200" cmpd="sng">
            <a:solidFill>
              <a:srgbClr val="0000FF"/>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nvGrpSpPr>
          <p:cNvPr id="8" name="Gruppo 7"/>
          <p:cNvGrpSpPr/>
          <p:nvPr/>
        </p:nvGrpSpPr>
        <p:grpSpPr>
          <a:xfrm>
            <a:off x="6346370" y="5084368"/>
            <a:ext cx="2411886" cy="1064437"/>
            <a:chOff x="6388933" y="5084368"/>
            <a:chExt cx="2411886" cy="1064437"/>
          </a:xfrm>
        </p:grpSpPr>
        <p:sp>
          <p:nvSpPr>
            <p:cNvPr id="32" name="CasellaDiTesto 31"/>
            <p:cNvSpPr txBox="1"/>
            <p:nvPr/>
          </p:nvSpPr>
          <p:spPr>
            <a:xfrm>
              <a:off x="6469061" y="5779473"/>
              <a:ext cx="1620957" cy="369332"/>
            </a:xfrm>
            <a:prstGeom prst="rect">
              <a:avLst/>
            </a:prstGeom>
            <a:noFill/>
          </p:spPr>
          <p:txBody>
            <a:bodyPr wrap="none" rtlCol="0">
              <a:spAutoFit/>
            </a:bodyPr>
            <a:lstStyle/>
            <a:p>
              <a:r>
                <a:rPr lang="it-IT" b="1" dirty="0" err="1" smtClean="0">
                  <a:solidFill>
                    <a:srgbClr val="0000FF"/>
                  </a:solidFill>
                </a:rPr>
                <a:t>Relaxation</a:t>
              </a:r>
              <a:r>
                <a:rPr lang="it-IT" b="1" dirty="0" smtClean="0">
                  <a:solidFill>
                    <a:srgbClr val="0000FF"/>
                  </a:solidFill>
                </a:rPr>
                <a:t> </a:t>
              </a:r>
              <a:r>
                <a:rPr lang="it-IT" b="1" dirty="0" err="1" smtClean="0">
                  <a:solidFill>
                    <a:srgbClr val="0000FF"/>
                  </a:solidFill>
                </a:rPr>
                <a:t>flux</a:t>
              </a:r>
              <a:endParaRPr lang="it-IT" b="1" dirty="0">
                <a:solidFill>
                  <a:srgbClr val="0000FF"/>
                </a:solidFill>
              </a:endParaRPr>
            </a:p>
          </p:txBody>
        </p:sp>
        <p:sp>
          <p:nvSpPr>
            <p:cNvPr id="35" name="Figura a mano libera 34"/>
            <p:cNvSpPr/>
            <p:nvPr/>
          </p:nvSpPr>
          <p:spPr>
            <a:xfrm>
              <a:off x="6388933" y="5084368"/>
              <a:ext cx="2411886" cy="611726"/>
            </a:xfrm>
            <a:custGeom>
              <a:avLst/>
              <a:gdLst>
                <a:gd name="connsiteX0" fmla="*/ 0 w 2411886"/>
                <a:gd name="connsiteY0" fmla="*/ 611726 h 611726"/>
                <a:gd name="connsiteX1" fmla="*/ 218096 w 2411886"/>
                <a:gd name="connsiteY1" fmla="*/ 8825 h 611726"/>
                <a:gd name="connsiteX2" fmla="*/ 538826 w 2411886"/>
                <a:gd name="connsiteY2" fmla="*/ 265379 h 611726"/>
                <a:gd name="connsiteX3" fmla="*/ 1116139 w 2411886"/>
                <a:gd name="connsiteY3" fmla="*/ 444966 h 611726"/>
                <a:gd name="connsiteX4" fmla="*/ 2411886 w 2411886"/>
                <a:gd name="connsiteY4" fmla="*/ 598898 h 611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1886" h="611726">
                  <a:moveTo>
                    <a:pt x="0" y="611726"/>
                  </a:moveTo>
                  <a:cubicBezTo>
                    <a:pt x="64146" y="339137"/>
                    <a:pt x="128292" y="66549"/>
                    <a:pt x="218096" y="8825"/>
                  </a:cubicBezTo>
                  <a:cubicBezTo>
                    <a:pt x="307900" y="-48900"/>
                    <a:pt x="389152" y="192689"/>
                    <a:pt x="538826" y="265379"/>
                  </a:cubicBezTo>
                  <a:cubicBezTo>
                    <a:pt x="688500" y="338069"/>
                    <a:pt x="803962" y="389380"/>
                    <a:pt x="1116139" y="444966"/>
                  </a:cubicBezTo>
                  <a:cubicBezTo>
                    <a:pt x="1428316" y="500552"/>
                    <a:pt x="2198066" y="571105"/>
                    <a:pt x="2411886" y="598898"/>
                  </a:cubicBezTo>
                </a:path>
              </a:pathLst>
            </a:custGeom>
            <a:pattFill prst="pct80">
              <a:fgClr>
                <a:srgbClr val="0000FF"/>
              </a:fgClr>
              <a:bgClr>
                <a:prstClr val="white"/>
              </a:bgClr>
            </a:pattFill>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grpSp>
      <p:sp>
        <p:nvSpPr>
          <p:cNvPr id="37" name="CasellaDiTesto 36"/>
          <p:cNvSpPr txBox="1"/>
          <p:nvPr/>
        </p:nvSpPr>
        <p:spPr>
          <a:xfrm>
            <a:off x="171588" y="6291748"/>
            <a:ext cx="6484172" cy="461665"/>
          </a:xfrm>
          <a:prstGeom prst="rect">
            <a:avLst/>
          </a:prstGeom>
          <a:noFill/>
        </p:spPr>
        <p:txBody>
          <a:bodyPr wrap="square" rtlCol="0">
            <a:spAutoFit/>
          </a:bodyPr>
          <a:lstStyle/>
          <a:p>
            <a:r>
              <a:rPr lang="it-IT" sz="2400" dirty="0" err="1" smtClean="0"/>
              <a:t>Contraction</a:t>
            </a:r>
            <a:r>
              <a:rPr lang="it-IT" sz="2400" dirty="0" smtClean="0"/>
              <a:t>= </a:t>
            </a:r>
            <a:r>
              <a:rPr lang="it-IT" sz="2400" dirty="0" err="1" smtClean="0"/>
              <a:t>inward</a:t>
            </a:r>
            <a:r>
              <a:rPr lang="it-IT" sz="2400" dirty="0" smtClean="0"/>
              <a:t> flow</a:t>
            </a:r>
            <a:endParaRPr lang="it-IT" sz="2400" dirty="0"/>
          </a:p>
        </p:txBody>
      </p:sp>
      <p:sp>
        <p:nvSpPr>
          <p:cNvPr id="38" name="CasellaDiTesto 37"/>
          <p:cNvSpPr txBox="1"/>
          <p:nvPr/>
        </p:nvSpPr>
        <p:spPr>
          <a:xfrm>
            <a:off x="5325576" y="6358601"/>
            <a:ext cx="3691363" cy="461665"/>
          </a:xfrm>
          <a:prstGeom prst="rect">
            <a:avLst/>
          </a:prstGeom>
          <a:noFill/>
        </p:spPr>
        <p:txBody>
          <a:bodyPr wrap="square" rtlCol="0">
            <a:spAutoFit/>
          </a:bodyPr>
          <a:lstStyle/>
          <a:p>
            <a:r>
              <a:rPr lang="it-IT" sz="2400" dirty="0" err="1" smtClean="0"/>
              <a:t>Relaxation</a:t>
            </a:r>
            <a:r>
              <a:rPr lang="it-IT" sz="2400" dirty="0" smtClean="0"/>
              <a:t>= </a:t>
            </a:r>
            <a:r>
              <a:rPr lang="it-IT" sz="2400" dirty="0" err="1" smtClean="0"/>
              <a:t>outward</a:t>
            </a:r>
            <a:r>
              <a:rPr lang="it-IT" sz="2400" dirty="0" smtClean="0"/>
              <a:t> flow</a:t>
            </a:r>
            <a:endParaRPr lang="it-IT" sz="2400" dirty="0"/>
          </a:p>
        </p:txBody>
      </p:sp>
      <p:sp>
        <p:nvSpPr>
          <p:cNvPr id="2" name="CasellaDiTesto 1"/>
          <p:cNvSpPr txBox="1"/>
          <p:nvPr/>
        </p:nvSpPr>
        <p:spPr>
          <a:xfrm>
            <a:off x="419117" y="1329146"/>
            <a:ext cx="8555259" cy="646331"/>
          </a:xfrm>
          <a:prstGeom prst="rect">
            <a:avLst/>
          </a:prstGeom>
          <a:noFill/>
        </p:spPr>
        <p:txBody>
          <a:bodyPr wrap="square" rtlCol="0">
            <a:spAutoFit/>
          </a:bodyPr>
          <a:lstStyle/>
          <a:p>
            <a:r>
              <a:rPr lang="it-IT" dirty="0" smtClean="0"/>
              <a:t>The </a:t>
            </a:r>
            <a:r>
              <a:rPr lang="it-IT" dirty="0" err="1" smtClean="0"/>
              <a:t>most</a:t>
            </a:r>
            <a:r>
              <a:rPr lang="it-IT" dirty="0" smtClean="0"/>
              <a:t> common situation in a SPJ </a:t>
            </a:r>
            <a:r>
              <a:rPr lang="it-IT" dirty="0" err="1" smtClean="0"/>
              <a:t>is</a:t>
            </a:r>
            <a:r>
              <a:rPr lang="it-IT" dirty="0" smtClean="0"/>
              <a:t> </a:t>
            </a:r>
            <a:r>
              <a:rPr lang="it-IT" dirty="0" err="1" smtClean="0"/>
              <a:t>that</a:t>
            </a:r>
            <a:r>
              <a:rPr lang="it-IT" dirty="0" smtClean="0"/>
              <a:t> of an </a:t>
            </a:r>
            <a:r>
              <a:rPr lang="it-IT" dirty="0" err="1" smtClean="0"/>
              <a:t>inward</a:t>
            </a:r>
            <a:r>
              <a:rPr lang="it-IT" dirty="0" smtClean="0"/>
              <a:t>( </a:t>
            </a:r>
            <a:r>
              <a:rPr lang="it-IT" dirty="0" err="1" smtClean="0"/>
              <a:t>centripetal</a:t>
            </a:r>
            <a:r>
              <a:rPr lang="it-IT" dirty="0" smtClean="0"/>
              <a:t>) flow </a:t>
            </a:r>
            <a:r>
              <a:rPr lang="it-IT" dirty="0" err="1" smtClean="0"/>
              <a:t>during</a:t>
            </a:r>
            <a:r>
              <a:rPr lang="it-IT" dirty="0" smtClean="0"/>
              <a:t> </a:t>
            </a:r>
            <a:r>
              <a:rPr lang="it-IT" dirty="0" err="1" smtClean="0"/>
              <a:t>muscle</a:t>
            </a:r>
            <a:r>
              <a:rPr lang="it-IT" dirty="0" smtClean="0"/>
              <a:t> </a:t>
            </a:r>
            <a:r>
              <a:rPr lang="it-IT" dirty="0" err="1" smtClean="0"/>
              <a:t>contraction</a:t>
            </a:r>
            <a:r>
              <a:rPr lang="it-IT" dirty="0" smtClean="0"/>
              <a:t> and an </a:t>
            </a:r>
            <a:r>
              <a:rPr lang="it-IT" dirty="0" err="1" smtClean="0"/>
              <a:t>outward</a:t>
            </a:r>
            <a:r>
              <a:rPr lang="it-IT" dirty="0" smtClean="0"/>
              <a:t>( </a:t>
            </a:r>
            <a:r>
              <a:rPr lang="it-IT" dirty="0" err="1" smtClean="0"/>
              <a:t>centrifugal</a:t>
            </a:r>
            <a:r>
              <a:rPr lang="it-IT" dirty="0" smtClean="0"/>
              <a:t> ) flow </a:t>
            </a:r>
            <a:r>
              <a:rPr lang="it-IT" dirty="0" err="1" smtClean="0"/>
              <a:t>during</a:t>
            </a:r>
            <a:r>
              <a:rPr lang="it-IT" dirty="0" smtClean="0"/>
              <a:t> </a:t>
            </a:r>
            <a:r>
              <a:rPr lang="it-IT" dirty="0" err="1" smtClean="0"/>
              <a:t>muscle</a:t>
            </a:r>
            <a:r>
              <a:rPr lang="it-IT" dirty="0" smtClean="0"/>
              <a:t> </a:t>
            </a:r>
            <a:r>
              <a:rPr lang="it-IT" dirty="0" err="1" smtClean="0"/>
              <a:t>relaxation</a:t>
            </a:r>
            <a:r>
              <a:rPr lang="it-IT" dirty="0" smtClean="0"/>
              <a:t>.</a:t>
            </a:r>
            <a:endParaRPr lang="it-IT" dirty="0"/>
          </a:p>
        </p:txBody>
      </p:sp>
      <p:sp>
        <p:nvSpPr>
          <p:cNvPr id="31" name="CasellaDiTesto 30"/>
          <p:cNvSpPr txBox="1"/>
          <p:nvPr/>
        </p:nvSpPr>
        <p:spPr>
          <a:xfrm>
            <a:off x="-228564" y="53349"/>
            <a:ext cx="9588265" cy="1200328"/>
          </a:xfrm>
          <a:prstGeom prst="rect">
            <a:avLst/>
          </a:prstGeom>
          <a:noFill/>
        </p:spPr>
        <p:txBody>
          <a:bodyPr wrap="square" rtlCol="0">
            <a:spAutoFit/>
          </a:bodyPr>
          <a:lstStyle/>
          <a:p>
            <a:pPr algn="ctr"/>
            <a:r>
              <a:rPr lang="it-IT" sz="2400" dirty="0" smtClean="0"/>
              <a:t>Muscle pump contraction and </a:t>
            </a:r>
            <a:r>
              <a:rPr lang="it-IT" sz="2400" dirty="0"/>
              <a:t>r</a:t>
            </a:r>
            <a:r>
              <a:rPr lang="it-IT" sz="2400" dirty="0" smtClean="0"/>
              <a:t>elaxation and flow </a:t>
            </a:r>
            <a:r>
              <a:rPr lang="it-IT" sz="2400" dirty="0" smtClean="0">
                <a:solidFill>
                  <a:srgbClr val="000000"/>
                </a:solidFill>
              </a:rPr>
              <a:t>directions </a:t>
            </a:r>
            <a:r>
              <a:rPr lang="it-IT" sz="2400" dirty="0" smtClean="0"/>
              <a:t>in the SPJ</a:t>
            </a:r>
          </a:p>
          <a:p>
            <a:pPr algn="ctr"/>
            <a:endParaRPr lang="it-IT" sz="2400" dirty="0" smtClean="0"/>
          </a:p>
          <a:p>
            <a:pPr algn="ctr"/>
            <a:r>
              <a:rPr lang="it-IT" sz="2400" b="1" dirty="0" err="1" smtClean="0">
                <a:solidFill>
                  <a:srgbClr val="000000"/>
                </a:solidFill>
              </a:rPr>
              <a:t>Incompetent</a:t>
            </a:r>
            <a:r>
              <a:rPr lang="it-IT" sz="2400" b="1" dirty="0" smtClean="0">
                <a:solidFill>
                  <a:srgbClr val="000000"/>
                </a:solidFill>
              </a:rPr>
              <a:t> SPJ </a:t>
            </a:r>
            <a:r>
              <a:rPr lang="it-IT" sz="2400" b="1" dirty="0" err="1" smtClean="0">
                <a:solidFill>
                  <a:srgbClr val="000000"/>
                </a:solidFill>
              </a:rPr>
              <a:t>refluxing</a:t>
            </a:r>
            <a:r>
              <a:rPr lang="it-IT" sz="2400" b="1" dirty="0" smtClean="0">
                <a:solidFill>
                  <a:srgbClr val="000000"/>
                </a:solidFill>
              </a:rPr>
              <a:t> </a:t>
            </a:r>
            <a:r>
              <a:rPr lang="it-IT" sz="2400" b="1" u="sng" dirty="0" err="1" smtClean="0">
                <a:solidFill>
                  <a:srgbClr val="000000"/>
                </a:solidFill>
              </a:rPr>
              <a:t>during</a:t>
            </a:r>
            <a:r>
              <a:rPr lang="it-IT" sz="2400" b="1" u="sng" dirty="0" smtClean="0">
                <a:solidFill>
                  <a:srgbClr val="000000"/>
                </a:solidFill>
              </a:rPr>
              <a:t> the </a:t>
            </a:r>
            <a:r>
              <a:rPr lang="it-IT" sz="2400" b="1" u="sng" dirty="0" err="1" smtClean="0">
                <a:solidFill>
                  <a:srgbClr val="000000"/>
                </a:solidFill>
              </a:rPr>
              <a:t>muscle</a:t>
            </a:r>
            <a:r>
              <a:rPr lang="it-IT" sz="2400" b="1" u="sng" dirty="0" smtClean="0">
                <a:solidFill>
                  <a:srgbClr val="000000"/>
                </a:solidFill>
              </a:rPr>
              <a:t> </a:t>
            </a:r>
            <a:r>
              <a:rPr lang="it-IT" sz="2400" b="1" u="sng" dirty="0" err="1" smtClean="0">
                <a:solidFill>
                  <a:srgbClr val="000000"/>
                </a:solidFill>
              </a:rPr>
              <a:t>relaxation</a:t>
            </a:r>
            <a:r>
              <a:rPr lang="it-IT" sz="2400" b="1" u="sng" dirty="0" smtClean="0">
                <a:solidFill>
                  <a:srgbClr val="000000"/>
                </a:solidFill>
              </a:rPr>
              <a:t> </a:t>
            </a:r>
            <a:r>
              <a:rPr lang="it-IT" sz="2400" b="1" u="sng" dirty="0" err="1" smtClean="0">
                <a:solidFill>
                  <a:srgbClr val="000000"/>
                </a:solidFill>
              </a:rPr>
              <a:t>phase</a:t>
            </a:r>
            <a:endParaRPr lang="it-IT" sz="2400" b="1" u="sng" dirty="0">
              <a:solidFill>
                <a:srgbClr val="000000"/>
              </a:solidFill>
            </a:endParaRPr>
          </a:p>
        </p:txBody>
      </p:sp>
      <p:cxnSp>
        <p:nvCxnSpPr>
          <p:cNvPr id="7" name="Connettore 1 6"/>
          <p:cNvCxnSpPr/>
          <p:nvPr/>
        </p:nvCxnSpPr>
        <p:spPr>
          <a:xfrm>
            <a:off x="3271432" y="627833"/>
            <a:ext cx="26140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49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repeatCount="300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p:tgtEl>
                                          <p:spTgt spid="29"/>
                                        </p:tgtEl>
                                        <p:attrNameLst>
                                          <p:attrName>ppt_x</p:attrName>
                                        </p:attrNameLst>
                                      </p:cBhvr>
                                      <p:tavLst>
                                        <p:tav tm="0">
                                          <p:val>
                                            <p:strVal val="#ppt_x-#ppt_w*1.125000"/>
                                          </p:val>
                                        </p:tav>
                                        <p:tav tm="100000">
                                          <p:val>
                                            <p:strVal val="#ppt_x"/>
                                          </p:val>
                                        </p:tav>
                                      </p:tavLst>
                                    </p:anim>
                                    <p:animEffect transition="in" filter="wipe(right)">
                                      <p:cBhvr>
                                        <p:cTn id="8" dur="1000"/>
                                        <p:tgtEl>
                                          <p:spTgt spid="29"/>
                                        </p:tgtEl>
                                      </p:cBhvr>
                                    </p:animEffect>
                                  </p:childTnLst>
                                </p:cTn>
                              </p:par>
                              <p:par>
                                <p:cTn id="9" presetID="12" presetClass="entr" presetSubtype="2" repeatCount="300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p:tgtEl>
                                          <p:spTgt spid="33"/>
                                        </p:tgtEl>
                                        <p:attrNameLst>
                                          <p:attrName>ppt_x</p:attrName>
                                        </p:attrNameLst>
                                      </p:cBhvr>
                                      <p:tavLst>
                                        <p:tav tm="0">
                                          <p:val>
                                            <p:strVal val="#ppt_x+#ppt_w*1.125000"/>
                                          </p:val>
                                        </p:tav>
                                        <p:tav tm="100000">
                                          <p:val>
                                            <p:strVal val="#ppt_x"/>
                                          </p:val>
                                        </p:tav>
                                      </p:tavLst>
                                    </p:anim>
                                    <p:animEffect transition="in" filter="wipe(left)">
                                      <p:cBhvr>
                                        <p:cTn id="1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6401</TotalTime>
  <Words>4691</Words>
  <Application>Microsoft Office PowerPoint</Application>
  <PresentationFormat>Affichage à l'écran (4:3)</PresentationFormat>
  <Paragraphs>476</Paragraphs>
  <Slides>51</Slides>
  <Notes>51</Notes>
  <HiddenSlides>0</HiddenSlides>
  <MMClips>0</MMClips>
  <ScaleCrop>false</ScaleCrop>
  <HeadingPairs>
    <vt:vector size="4" baseType="variant">
      <vt:variant>
        <vt:lpstr>Thème</vt:lpstr>
      </vt:variant>
      <vt:variant>
        <vt:i4>1</vt:i4>
      </vt:variant>
      <vt:variant>
        <vt:lpstr>Titres des diapositives</vt:lpstr>
      </vt:variant>
      <vt:variant>
        <vt:i4>51</vt:i4>
      </vt:variant>
    </vt:vector>
  </HeadingPairs>
  <TitlesOfParts>
    <vt:vector size="52" baseType="lpstr">
      <vt:lpstr>Tema di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Studio Medico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Stefano Ermini</dc:creator>
  <cp:lastModifiedBy>claude</cp:lastModifiedBy>
  <cp:revision>328</cp:revision>
  <dcterms:created xsi:type="dcterms:W3CDTF">2013-02-16T09:18:40Z</dcterms:created>
  <dcterms:modified xsi:type="dcterms:W3CDTF">2013-05-20T15:48:13Z</dcterms:modified>
</cp:coreProperties>
</file>