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471" r:id="rId2"/>
    <p:sldId id="457" r:id="rId3"/>
    <p:sldId id="458" r:id="rId4"/>
    <p:sldId id="459" r:id="rId5"/>
    <p:sldId id="462" r:id="rId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FFFF00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FFFF00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FFFF00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FFFF00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FFFF00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000" kern="1200">
        <a:solidFill>
          <a:srgbClr val="FFFF00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000" kern="1200">
        <a:solidFill>
          <a:srgbClr val="FFFF00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000" kern="1200">
        <a:solidFill>
          <a:srgbClr val="FFFF00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000" kern="1200">
        <a:solidFill>
          <a:srgbClr val="FFFF00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FA2"/>
    <a:srgbClr val="FFFF00"/>
    <a:srgbClr val="0033FF"/>
    <a:srgbClr val="00FF00"/>
    <a:srgbClr val="3333FF"/>
    <a:srgbClr val="FF3300"/>
    <a:srgbClr val="FF0000"/>
    <a:srgbClr val="CC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736" autoAdjust="0"/>
  </p:normalViewPr>
  <p:slideViewPr>
    <p:cSldViewPr>
      <p:cViewPr varScale="1">
        <p:scale>
          <a:sx n="98" d="100"/>
          <a:sy n="98" d="100"/>
        </p:scale>
        <p:origin x="-7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fld id="{B5CB1403-6C61-40DA-8DA5-C229B2F33BE7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BA540-56F3-4E2F-9FE5-A8C72F74490C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974D4-3619-42C0-9555-9483C3DB8B3D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50D46-EFFB-4E6E-9A6C-DBFEC7CCB57A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237B4-17D8-4135-B4FD-D1E6AF6A9BBB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CFBF8-E96C-4C08-9C99-3E36C9129C65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3DF38-9A35-48C3-8783-DDE0BB5C4979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AA3E5-ED35-4675-932F-B8EE577BF644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DB72F-A2CF-41D6-87AE-853553D4FF56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F3E9D-6EDB-49DB-80D5-B63FF479CA18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35C99-3E28-4912-B8E1-8062FBABE468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DC32D-61BB-437C-B00E-514AF053B0A6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8A88A-DCB6-4790-837B-CEB1566C5900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D1EE8-4310-4E07-AE80-40C175461982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5F0B0-0317-4B2E-B375-96DCD29C2BF9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66A20-5E51-4BD0-B4C7-0243431D30F6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fld id="{3030D45D-114A-4773-A2DD-FF757ADDCB4A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9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9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9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9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9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9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9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9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Immagine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80963"/>
            <a:ext cx="9172575" cy="693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4"/>
          <p:cNvSpPr/>
          <p:nvPr/>
        </p:nvSpPr>
        <p:spPr>
          <a:xfrm>
            <a:off x="1043608" y="1916832"/>
            <a:ext cx="6264696" cy="286232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it-IT" sz="6000" b="1" cap="all" dirty="0">
                <a:ln w="0"/>
                <a:solidFill>
                  <a:srgbClr val="001FA2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+mn-cs"/>
              </a:rPr>
              <a:t>UNA </a:t>
            </a:r>
            <a:br>
              <a:rPr lang="it-IT" sz="6000" b="1" cap="all" dirty="0">
                <a:ln w="0"/>
                <a:solidFill>
                  <a:srgbClr val="001FA2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+mn-cs"/>
              </a:rPr>
            </a:br>
            <a:r>
              <a:rPr lang="it-IT" sz="6000" b="1" cap="all" dirty="0">
                <a:ln w="0"/>
                <a:solidFill>
                  <a:srgbClr val="001FA2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+mn-cs"/>
              </a:rPr>
              <a:t>SEMPLICE </a:t>
            </a:r>
            <a:br>
              <a:rPr lang="it-IT" sz="6000" b="1" cap="all" dirty="0">
                <a:ln w="0"/>
                <a:solidFill>
                  <a:srgbClr val="001FA2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+mn-cs"/>
              </a:rPr>
            </a:br>
            <a:r>
              <a:rPr lang="it-IT" sz="6000" b="1" cap="all" dirty="0">
                <a:ln w="0"/>
                <a:solidFill>
                  <a:srgbClr val="001FA2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+mn-cs"/>
              </a:rPr>
              <a:t> ALTERNATIVA </a:t>
            </a:r>
          </a:p>
        </p:txBody>
      </p:sp>
      <p:sp>
        <p:nvSpPr>
          <p:cNvPr id="7" name="Rettangolo 6"/>
          <p:cNvSpPr/>
          <p:nvPr/>
        </p:nvSpPr>
        <p:spPr>
          <a:xfrm>
            <a:off x="2411760" y="16099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9600" b="1" cap="all" dirty="0">
                <a:ln w="0"/>
                <a:solidFill>
                  <a:srgbClr val="001FA2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+mn-cs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Immagin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009650"/>
            <a:ext cx="4105275" cy="28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Immagin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1009650"/>
            <a:ext cx="4465637" cy="28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Immagine 1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4076700"/>
            <a:ext cx="4321175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Immagin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51388" y="4076700"/>
            <a:ext cx="4284662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25463" y="3429000"/>
            <a:ext cx="7772400" cy="715963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>
            <a:noFill/>
          </a:ln>
          <a:extLst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it-IT" sz="2400" b="1">
                <a:solidFill>
                  <a:schemeClr val="tx2"/>
                </a:solidFill>
              </a:rPr>
              <a:t>Couvrir de gaze stérile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11188" y="4365625"/>
            <a:ext cx="7705725" cy="1079500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>
            <a:noFill/>
          </a:ln>
          <a:extLst>
            <a:ext uri="{91240B29-F687-4F45-9708-019B960494DF}"/>
          </a:extLst>
        </p:spPr>
        <p:txBody>
          <a:bodyPr anchor="ctr"/>
          <a:lstStyle/>
          <a:p>
            <a:pPr algn="ctr"/>
            <a:r>
              <a:rPr lang="fr-FR" sz="2400" b="1">
                <a:solidFill>
                  <a:schemeClr val="tx1"/>
                </a:solidFill>
              </a:rPr>
              <a:t>Bandage ou chaussette de contention </a:t>
            </a:r>
            <a:br>
              <a:rPr lang="fr-FR" sz="2400" b="1">
                <a:solidFill>
                  <a:schemeClr val="tx1"/>
                </a:solidFill>
              </a:rPr>
            </a:br>
            <a:r>
              <a:rPr lang="fr-FR" sz="2400" b="1">
                <a:solidFill>
                  <a:schemeClr val="tx1"/>
                </a:solidFill>
              </a:rPr>
              <a:t>pour recouvrir le pansement et protéger la peau</a:t>
            </a:r>
            <a:r>
              <a:rPr lang="fr-FR"/>
              <a:t> </a:t>
            </a:r>
            <a:endParaRPr lang="it-IT"/>
          </a:p>
        </p:txBody>
      </p:sp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2438" y="1557338"/>
            <a:ext cx="7772400" cy="719137"/>
          </a:xfr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txBody>
          <a:bodyPr/>
          <a:lstStyle/>
          <a:p>
            <a:pPr eaLnBrk="1" hangingPunct="1">
              <a:defRPr/>
            </a:pPr>
            <a:r>
              <a:rPr lang="it-IT" sz="2400" b="1" smtClean="0"/>
              <a:t>Détersion de la lésion à l’eau / jet / douche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85775" y="2497138"/>
            <a:ext cx="7739063" cy="715962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>
            <a:noFill/>
          </a:ln>
          <a:extLst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it-IT" sz="2400" b="1">
                <a:solidFill>
                  <a:schemeClr val="tx2"/>
                </a:solidFill>
              </a:rPr>
              <a:t>Appliquer le mélange sur la lésion</a:t>
            </a:r>
          </a:p>
        </p:txBody>
      </p:sp>
      <p:sp>
        <p:nvSpPr>
          <p:cNvPr id="20487" name="CasellaDiTesto 1"/>
          <p:cNvSpPr txBox="1">
            <a:spLocks noChangeArrowheads="1"/>
          </p:cNvSpPr>
          <p:nvPr/>
        </p:nvSpPr>
        <p:spPr bwMode="auto">
          <a:xfrm>
            <a:off x="3059113" y="404813"/>
            <a:ext cx="2552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800" b="1">
                <a:solidFill>
                  <a:schemeClr val="tx1"/>
                </a:solidFill>
              </a:rPr>
              <a:t>PROCEDURE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0722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14363" y="1196975"/>
            <a:ext cx="4424362" cy="719138"/>
          </a:xfr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txBody>
          <a:bodyPr/>
          <a:lstStyle/>
          <a:p>
            <a:pPr eaLnBrk="1" hangingPunct="1">
              <a:defRPr/>
            </a:pPr>
            <a:r>
              <a:rPr lang="it-IT" sz="2800" b="1" dirty="0" smtClean="0"/>
              <a:t>MENO COSTI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31813" y="3068638"/>
            <a:ext cx="7772400" cy="715962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>
            <a:noFill/>
          </a:ln>
          <a:extLst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9pPr>
          </a:lstStyle>
          <a:p>
            <a:pPr eaLnBrk="1" hangingPunct="1">
              <a:defRPr/>
            </a:pPr>
            <a:r>
              <a:rPr lang="it-IT" sz="2400" b="1" dirty="0" smtClean="0"/>
              <a:t>FACILE APPLICABILITA’ E FACILE GESTIONE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66738" y="4076700"/>
            <a:ext cx="7772400" cy="715963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>
            <a:noFill/>
          </a:ln>
          <a:extLst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9pPr>
          </a:lstStyle>
          <a:p>
            <a:pPr eaLnBrk="1" hangingPunct="1">
              <a:defRPr/>
            </a:pPr>
            <a:r>
              <a:rPr lang="it-IT" sz="2400" b="1" dirty="0" smtClean="0"/>
              <a:t>PUO’ ESSERA FATTA ANCHE DAI FAMILIARI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54038" y="5089525"/>
            <a:ext cx="7772400" cy="715963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>
            <a:noFill/>
          </a:ln>
          <a:extLst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9pPr>
          </a:lstStyle>
          <a:p>
            <a:pPr eaLnBrk="1" hangingPunct="1">
              <a:defRPr/>
            </a:pPr>
            <a:r>
              <a:rPr lang="it-IT" sz="2400" b="1" smtClean="0"/>
              <a:t>NESSUNA CONTROINDICAZIONE</a:t>
            </a:r>
            <a:endParaRPr lang="it-IT" sz="2400" b="1" dirty="0" smtClean="0"/>
          </a:p>
        </p:txBody>
      </p:sp>
      <p:pic>
        <p:nvPicPr>
          <p:cNvPr id="21509" name="Immagin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138" y="44450"/>
            <a:ext cx="6119812" cy="262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Rettangolo 3"/>
          <p:cNvSpPr>
            <a:spLocks noChangeArrowheads="1"/>
          </p:cNvSpPr>
          <p:nvPr/>
        </p:nvSpPr>
        <p:spPr bwMode="auto">
          <a:xfrm>
            <a:off x="107950" y="2386013"/>
            <a:ext cx="1368425" cy="250825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it-IT" altLang="it-IT" sz="2400">
              <a:solidFill>
                <a:schemeClr val="bg1"/>
              </a:solidFill>
            </a:endParaRPr>
          </a:p>
        </p:txBody>
      </p:sp>
      <p:sp>
        <p:nvSpPr>
          <p:cNvPr id="21511" name="CasellaDiTesto 13"/>
          <p:cNvSpPr txBox="1">
            <a:spLocks noChangeArrowheads="1"/>
          </p:cNvSpPr>
          <p:nvPr/>
        </p:nvSpPr>
        <p:spPr bwMode="auto">
          <a:xfrm>
            <a:off x="3419475" y="122238"/>
            <a:ext cx="25542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3600" b="1">
                <a:solidFill>
                  <a:schemeClr val="tx1"/>
                </a:solidFill>
              </a:rPr>
              <a:t>VANTAGGI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9750" y="1179513"/>
            <a:ext cx="7772400" cy="715962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>
            <a:noFill/>
          </a:ln>
          <a:extLst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9pPr>
          </a:lstStyle>
          <a:p>
            <a:pPr eaLnBrk="1" hangingPunct="1">
              <a:defRPr/>
            </a:pPr>
            <a:r>
              <a:rPr lang="it-IT" sz="2400" b="1" dirty="0" smtClean="0"/>
              <a:t>ALTERNATIVA ALLE MEDICAZIONI AVANZATE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9750" y="2154238"/>
            <a:ext cx="7772400" cy="715962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>
            <a:noFill/>
          </a:ln>
          <a:extLst>
            <a:ext uri="{91240B29-F687-4F45-9708-019B960494DF}"/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96" charset="-128"/>
              </a:defRPr>
            </a:lvl9pPr>
          </a:lstStyle>
          <a:p>
            <a:pPr eaLnBrk="1" hangingPunct="1">
              <a:defRPr/>
            </a:pPr>
            <a:r>
              <a:rPr lang="it-IT" sz="2400" b="1" dirty="0" smtClean="0"/>
              <a:t>ANCHE SULLE INFEZIONI SENZA UTILIZZO DI ANTIBIOTICO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7" grpId="0" animBg="1"/>
      <p:bldP spid="10" grpId="0" animBg="1"/>
      <p:bldP spid="11" grpId="0" animBg="1"/>
      <p:bldP spid="8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569325" cy="1584325"/>
          </a:xfrm>
        </p:spPr>
        <p:txBody>
          <a:bodyPr/>
          <a:lstStyle/>
          <a:p>
            <a:pPr algn="l"/>
            <a:r>
              <a:rPr lang="it-IT" altLang="it-IT" sz="2000" smtClean="0"/>
              <a:t>CON QUESTA METODICA ABBIAMO TRATTATO NEL NOSTRO AMBULATORIO VULNOLOGICO 50 PAZIENTI</a:t>
            </a:r>
            <a:br>
              <a:rPr lang="it-IT" altLang="it-IT" sz="2000" smtClean="0"/>
            </a:br>
            <a:r>
              <a:rPr lang="it-IT" altLang="it-IT" sz="2000" smtClean="0"/>
              <a:t>32 donne 18 uomini</a:t>
            </a:r>
            <a:br>
              <a:rPr lang="it-IT" altLang="it-IT" sz="2000" smtClean="0"/>
            </a:br>
            <a:r>
              <a:rPr lang="it-IT" altLang="it-IT" sz="2000" smtClean="0"/>
              <a:t>affetti da pluripatologie (cardiopatia in trattamento anticoagulante, diabete, insufficienza venosa superficiale e profonda, arteriopatie, traumi)</a:t>
            </a:r>
          </a:p>
        </p:txBody>
      </p:sp>
      <p:sp>
        <p:nvSpPr>
          <p:cNvPr id="22530" name="Titolo 1"/>
          <p:cNvSpPr txBox="1">
            <a:spLocks/>
          </p:cNvSpPr>
          <p:nvPr/>
        </p:nvSpPr>
        <p:spPr bwMode="auto">
          <a:xfrm>
            <a:off x="4787900" y="1765300"/>
            <a:ext cx="3671888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buFontTx/>
              <a:buChar char="•"/>
            </a:pPr>
            <a:r>
              <a:rPr lang="it-IT" altLang="it-IT">
                <a:solidFill>
                  <a:schemeClr val="tx2"/>
                </a:solidFill>
              </a:rPr>
              <a:t>Escherichia coli (E. coli)</a:t>
            </a:r>
          </a:p>
          <a:p>
            <a:pPr marL="342900" indent="-342900" eaLnBrk="0" hangingPunct="0">
              <a:buFontTx/>
              <a:buChar char="•"/>
            </a:pPr>
            <a:r>
              <a:rPr lang="it-IT" altLang="it-IT">
                <a:solidFill>
                  <a:schemeClr val="tx2"/>
                </a:solidFill>
              </a:rPr>
              <a:t>Staphylococcus aureus </a:t>
            </a:r>
          </a:p>
          <a:p>
            <a:pPr marL="342900" indent="-342900" eaLnBrk="0" hangingPunct="0">
              <a:buFontTx/>
              <a:buChar char="•"/>
            </a:pPr>
            <a:r>
              <a:rPr lang="it-IT" altLang="it-IT">
                <a:solidFill>
                  <a:schemeClr val="tx2"/>
                </a:solidFill>
              </a:rPr>
              <a:t>Citrobacter freundii</a:t>
            </a:r>
          </a:p>
          <a:p>
            <a:pPr marL="342900" indent="-342900" eaLnBrk="0" hangingPunct="0">
              <a:buFontTx/>
              <a:buChar char="•"/>
            </a:pPr>
            <a:r>
              <a:rPr lang="it-IT" altLang="it-IT">
                <a:solidFill>
                  <a:schemeClr val="tx2"/>
                </a:solidFill>
              </a:rPr>
              <a:t>Proteus mirabilis</a:t>
            </a:r>
          </a:p>
          <a:p>
            <a:pPr marL="342900" indent="-342900" eaLnBrk="0" hangingPunct="0">
              <a:buFontTx/>
              <a:buChar char="•"/>
            </a:pPr>
            <a:r>
              <a:rPr lang="it-IT" altLang="it-IT">
                <a:solidFill>
                  <a:schemeClr val="tx2"/>
                </a:solidFill>
              </a:rPr>
              <a:t>Pseudomonas aeruginosa</a:t>
            </a:r>
          </a:p>
          <a:p>
            <a:pPr marL="342900" indent="-342900" eaLnBrk="0" hangingPunct="0"/>
            <a:r>
              <a:rPr lang="it-IT" altLang="it-IT">
                <a:solidFill>
                  <a:schemeClr val="tx2"/>
                </a:solidFill>
              </a:rPr>
              <a:t>•    Streptococcus faecalis</a:t>
            </a:r>
          </a:p>
        </p:txBody>
      </p:sp>
      <p:sp>
        <p:nvSpPr>
          <p:cNvPr id="22531" name="Rettangolo 1"/>
          <p:cNvSpPr>
            <a:spLocks noChangeArrowheads="1"/>
          </p:cNvSpPr>
          <p:nvPr/>
        </p:nvSpPr>
        <p:spPr bwMode="auto">
          <a:xfrm>
            <a:off x="66675" y="2020888"/>
            <a:ext cx="4541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altLang="it-IT">
                <a:solidFill>
                  <a:schemeClr val="tx1"/>
                </a:solidFill>
              </a:rPr>
              <a:t>sottoposti a tampone con positività a </a:t>
            </a:r>
          </a:p>
        </p:txBody>
      </p:sp>
      <p:sp>
        <p:nvSpPr>
          <p:cNvPr id="22532" name="Rettangolo 3"/>
          <p:cNvSpPr>
            <a:spLocks noChangeArrowheads="1"/>
          </p:cNvSpPr>
          <p:nvPr/>
        </p:nvSpPr>
        <p:spPr bwMode="auto">
          <a:xfrm>
            <a:off x="171450" y="4095750"/>
            <a:ext cx="86487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>
                <a:solidFill>
                  <a:schemeClr val="tx1"/>
                </a:solidFill>
              </a:rPr>
              <a:t>NON trattati con antibiotico  con successivo tampone negativizzato </a:t>
            </a:r>
            <a:r>
              <a:rPr lang="it-IT" altLang="it-IT">
                <a:solidFill>
                  <a:srgbClr val="FF0000"/>
                </a:solidFill>
              </a:rPr>
              <a:t>(100% sterilization afetr 1 week)  </a:t>
            </a:r>
          </a:p>
        </p:txBody>
      </p:sp>
      <p:sp>
        <p:nvSpPr>
          <p:cNvPr id="22533" name="Rettangolo 5"/>
          <p:cNvSpPr>
            <a:spLocks noChangeArrowheads="1"/>
          </p:cNvSpPr>
          <p:nvPr/>
        </p:nvSpPr>
        <p:spPr bwMode="auto">
          <a:xfrm>
            <a:off x="0" y="4724400"/>
            <a:ext cx="90360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>
                <a:solidFill>
                  <a:schemeClr val="tx1"/>
                </a:solidFill>
              </a:rPr>
              <a:t>Per il momento 4 pazienti resistenti-lenti alla guarigione :</a:t>
            </a:r>
          </a:p>
          <a:p>
            <a:pPr algn="ctr"/>
            <a:r>
              <a:rPr lang="it-IT" altLang="it-IT">
                <a:solidFill>
                  <a:schemeClr val="tx1"/>
                </a:solidFill>
              </a:rPr>
              <a:t>1.Lesione trofica in territorio di osteomielite</a:t>
            </a:r>
          </a:p>
          <a:p>
            <a:pPr algn="ctr"/>
            <a:r>
              <a:rPr lang="it-IT" altLang="it-IT">
                <a:solidFill>
                  <a:schemeClr val="tx1"/>
                </a:solidFill>
              </a:rPr>
              <a:t>2.Lesione trofica post traumatica profonda </a:t>
            </a:r>
          </a:p>
          <a:p>
            <a:pPr algn="ctr"/>
            <a:r>
              <a:rPr lang="it-IT" altLang="it-IT">
                <a:solidFill>
                  <a:schemeClr val="tx1"/>
                </a:solidFill>
              </a:rPr>
              <a:t>3.Lesioni trofiche multiple arti inferiori in diabetico neuropatico</a:t>
            </a:r>
          </a:p>
          <a:p>
            <a:pPr algn="ctr"/>
            <a:r>
              <a:rPr lang="it-IT" altLang="it-IT">
                <a:solidFill>
                  <a:schemeClr val="tx1"/>
                </a:solidFill>
              </a:rPr>
              <a:t>4.Lesione trofica malleolare interna in arteriopatico con anche insufficienza venosa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3429</TotalTime>
  <Words>159</Words>
  <Application>Microsoft Office PowerPoint</Application>
  <PresentationFormat>Affichage à l'écran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ＭＳ Ｐゴシック</vt:lpstr>
      <vt:lpstr>Presentazione vuota</vt:lpstr>
      <vt:lpstr>Diapositive 1</vt:lpstr>
      <vt:lpstr>Diapositive 2</vt:lpstr>
      <vt:lpstr>Détersion de la lésion à l’eau / jet / douche </vt:lpstr>
      <vt:lpstr>MENO COSTI</vt:lpstr>
      <vt:lpstr>CON QUESTA METODICA ABBIAMO TRATTATO NEL NOSTRO AMBULATORIO VULNOLOGICO 50 PAZIENTI 32 donne 18 uomini affetti da pluripatologie (cardiopatia in trattamento anticoagulante, diabete, insufficienza venosa superficiale e profonda, arteriopatie, traumi)</vt:lpstr>
    </vt:vector>
  </TitlesOfParts>
  <Company>Roberto Delfrate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Roberto Delfrate</dc:creator>
  <cp:lastModifiedBy>Michel Geiss</cp:lastModifiedBy>
  <cp:revision>497</cp:revision>
  <dcterms:created xsi:type="dcterms:W3CDTF">2011-03-19T14:39:32Z</dcterms:created>
  <dcterms:modified xsi:type="dcterms:W3CDTF">2016-01-03T09:36:39Z</dcterms:modified>
</cp:coreProperties>
</file>